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7"/>
  </p:notesMasterIdLst>
  <p:sldIdLst>
    <p:sldId id="256" r:id="rId2"/>
    <p:sldId id="739" r:id="rId3"/>
    <p:sldId id="693" r:id="rId4"/>
    <p:sldId id="694" r:id="rId5"/>
    <p:sldId id="695" r:id="rId6"/>
    <p:sldId id="697" r:id="rId7"/>
    <p:sldId id="740" r:id="rId8"/>
    <p:sldId id="698" r:id="rId9"/>
    <p:sldId id="741" r:id="rId10"/>
    <p:sldId id="701" r:id="rId11"/>
    <p:sldId id="702" r:id="rId12"/>
    <p:sldId id="703" r:id="rId13"/>
    <p:sldId id="742" r:id="rId14"/>
    <p:sldId id="707" r:id="rId15"/>
    <p:sldId id="708" r:id="rId16"/>
    <p:sldId id="709" r:id="rId17"/>
    <p:sldId id="710" r:id="rId18"/>
    <p:sldId id="712" r:id="rId19"/>
    <p:sldId id="713" r:id="rId20"/>
    <p:sldId id="714" r:id="rId21"/>
    <p:sldId id="715" r:id="rId22"/>
    <p:sldId id="743" r:id="rId23"/>
    <p:sldId id="732" r:id="rId24"/>
    <p:sldId id="735" r:id="rId25"/>
    <p:sldId id="736" r:id="rId26"/>
    <p:sldId id="737" r:id="rId27"/>
    <p:sldId id="738" r:id="rId28"/>
    <p:sldId id="751" r:id="rId29"/>
    <p:sldId id="744" r:id="rId30"/>
    <p:sldId id="746" r:id="rId31"/>
    <p:sldId id="747" r:id="rId32"/>
    <p:sldId id="748" r:id="rId33"/>
    <p:sldId id="749" r:id="rId34"/>
    <p:sldId id="750" r:id="rId35"/>
    <p:sldId id="716" r:id="rId36"/>
    <p:sldId id="717" r:id="rId37"/>
    <p:sldId id="718" r:id="rId38"/>
    <p:sldId id="752" r:id="rId39"/>
    <p:sldId id="729" r:id="rId40"/>
    <p:sldId id="730" r:id="rId41"/>
    <p:sldId id="772" r:id="rId42"/>
    <p:sldId id="753" r:id="rId43"/>
    <p:sldId id="754" r:id="rId44"/>
    <p:sldId id="773" r:id="rId45"/>
    <p:sldId id="760" r:id="rId46"/>
    <p:sldId id="761" r:id="rId47"/>
    <p:sldId id="774" r:id="rId48"/>
    <p:sldId id="775" r:id="rId49"/>
    <p:sldId id="762" r:id="rId50"/>
    <p:sldId id="763" r:id="rId51"/>
    <p:sldId id="764" r:id="rId52"/>
    <p:sldId id="765" r:id="rId53"/>
    <p:sldId id="766" r:id="rId54"/>
    <p:sldId id="767" r:id="rId55"/>
    <p:sldId id="776" r:id="rId56"/>
    <p:sldId id="779" r:id="rId57"/>
    <p:sldId id="778" r:id="rId58"/>
    <p:sldId id="777" r:id="rId59"/>
    <p:sldId id="780" r:id="rId60"/>
    <p:sldId id="781" r:id="rId61"/>
    <p:sldId id="782" r:id="rId62"/>
    <p:sldId id="783" r:id="rId63"/>
    <p:sldId id="784" r:id="rId64"/>
    <p:sldId id="771" r:id="rId65"/>
    <p:sldId id="450" r:id="rId6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9"/>
    <a:srgbClr val="FFFF66"/>
    <a:srgbClr val="B41B1D"/>
    <a:srgbClr val="575757"/>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74" autoAdjust="0"/>
  </p:normalViewPr>
  <p:slideViewPr>
    <p:cSldViewPr snapToGrid="0" snapToObjects="1">
      <p:cViewPr varScale="1">
        <p:scale>
          <a:sx n="55" d="100"/>
          <a:sy n="55" d="100"/>
        </p:scale>
        <p:origin x="1524" y="26"/>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E8772-0606-C348-9152-88923EF61D77}" type="datetimeFigureOut">
              <a:rPr lang="en-US" smtClean="0"/>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19041-1A58-5848-983A-F7DEF26E5118}" type="slidenum">
              <a:rPr lang="en-US" smtClean="0"/>
              <a:t>‹#›</a:t>
            </a:fld>
            <a:endParaRPr lang="en-US"/>
          </a:p>
        </p:txBody>
      </p:sp>
    </p:spTree>
    <p:extLst>
      <p:ext uri="{BB962C8B-B14F-4D97-AF65-F5344CB8AC3E}">
        <p14:creationId xmlns:p14="http://schemas.microsoft.com/office/powerpoint/2010/main" val="1011279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2</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461504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41</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167370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55</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915612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56355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Cluster-based storage systems are becoming increasingly popular.  (both in research and in the industry)</a:t>
            </a:r>
          </a:p>
          <a:p>
            <a:pPr eaLnBrk="1" hangingPunct="1"/>
            <a:endParaRPr lang="en-US" altLang="en-US" smtClean="0"/>
          </a:p>
          <a:p>
            <a:pPr eaLnBrk="1" hangingPunct="1"/>
            <a:r>
              <a:rPr lang="en-US" altLang="en-US" smtClean="0"/>
              <a:t>Data is striped across multiple servers for reliability (coding/replication) and performance. Also aids in incremental scalability.</a:t>
            </a:r>
          </a:p>
          <a:p>
            <a:pPr eaLnBrk="1" hangingPunct="1"/>
            <a:endParaRPr lang="en-US" altLang="en-US" smtClean="0"/>
          </a:p>
          <a:p>
            <a:pPr eaLnBrk="1" hangingPunct="1"/>
            <a:r>
              <a:rPr lang="en-US" altLang="en-US" smtClean="0"/>
              <a:t>Client separated from servers by a hierarchy of switches – one here for simplicity</a:t>
            </a:r>
          </a:p>
          <a:p>
            <a:pPr eaLnBrk="1" hangingPunct="1"/>
            <a:r>
              <a:rPr lang="en-US" altLang="en-US" smtClean="0"/>
              <a:t>	- high b/w, low latency network</a:t>
            </a:r>
          </a:p>
          <a:p>
            <a:pPr eaLnBrk="1" hangingPunct="1">
              <a:spcBef>
                <a:spcPct val="0"/>
              </a:spcBef>
            </a:pPr>
            <a:r>
              <a:rPr lang="en-US" altLang="en-US" smtClean="0"/>
              <a:t>	- high b/w (1 Gbps), low latency (10s to 100 micro seconds)</a:t>
            </a:r>
          </a:p>
          <a:p>
            <a:pPr eaLnBrk="1" hangingPunct="1">
              <a:spcBef>
                <a:spcPct val="0"/>
              </a:spcBef>
            </a:pPr>
            <a:endParaRPr lang="en-US" altLang="en-US" smtClean="0"/>
          </a:p>
          <a:p>
            <a:pPr eaLnBrk="1" hangingPunct="1"/>
            <a:r>
              <a:rPr lang="en-US" altLang="en-US" smtClean="0"/>
              <a:t>Synchronized reads !</a:t>
            </a:r>
          </a:p>
          <a:p>
            <a:pPr eaLnBrk="1" hangingPunct="1"/>
            <a:r>
              <a:rPr lang="en-US" altLang="en-US" smtClean="0"/>
              <a:t>	- describe block, SRU</a:t>
            </a:r>
          </a:p>
          <a:p>
            <a:pPr eaLnBrk="1" hangingPunct="1"/>
            <a:r>
              <a:rPr lang="en-US" altLang="en-US" smtClean="0"/>
              <a:t>	- mention that this setting is simplistic</a:t>
            </a:r>
          </a:p>
          <a:p>
            <a:pPr eaLnBrk="1" hangingPunct="1"/>
            <a:r>
              <a:rPr lang="en-US" altLang="en-US" smtClean="0"/>
              <a:t>		- could have multiple clients, multiple outstanding blocks, </a:t>
            </a:r>
          </a:p>
          <a:p>
            <a:pPr eaLnBrk="1" hangingPunct="1"/>
            <a:endParaRPr lang="en-US" altLang="en-US" smtClean="0"/>
          </a:p>
        </p:txBody>
      </p:sp>
    </p:spTree>
    <p:extLst>
      <p:ext uri="{BB962C8B-B14F-4D97-AF65-F5344CB8AC3E}">
        <p14:creationId xmlns:p14="http://schemas.microsoft.com/office/powerpoint/2010/main" val="2836186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Given this background of TCP timeouts, let us revisit the synchronized reads scenario to understand why timeouts cause link idle time (and hence throughput collapse).</a:t>
            </a:r>
          </a:p>
          <a:p>
            <a:pPr eaLnBrk="1" hangingPunct="1"/>
            <a:endParaRPr lang="en-US" altLang="en-US" smtClean="0"/>
          </a:p>
          <a:p>
            <a:pPr eaLnBrk="1" hangingPunct="1"/>
            <a:r>
              <a:rPr lang="en-US" altLang="en-US" smtClean="0"/>
              <a:t>Setting: SRU contains only one packet worth of information. </a:t>
            </a:r>
          </a:p>
          <a:p>
            <a:pPr eaLnBrk="1" hangingPunct="1"/>
            <a:r>
              <a:rPr lang="en-US" altLang="en-US" smtClean="0"/>
              <a:t>If 4 is dropped, when server 4 is timing out, the link is idle – no one is utilizing the available bandwidth.</a:t>
            </a:r>
          </a:p>
          <a:p>
            <a:pPr eaLnBrk="1" hangingPunct="1"/>
            <a:endParaRPr lang="en-US" altLang="en-US" smtClean="0"/>
          </a:p>
        </p:txBody>
      </p:sp>
    </p:spTree>
    <p:extLst>
      <p:ext uri="{BB962C8B-B14F-4D97-AF65-F5344CB8AC3E}">
        <p14:creationId xmlns:p14="http://schemas.microsoft.com/office/powerpoint/2010/main" val="2682217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eaLnBrk="1" hangingPunct="1">
              <a:defRPr/>
            </a:pPr>
            <a:r>
              <a:rPr lang="en-US" dirty="0" smtClean="0"/>
              <a:t>Setup: </a:t>
            </a:r>
          </a:p>
          <a:p>
            <a:pPr eaLnBrk="1" hangingPunct="1">
              <a:defRPr/>
            </a:pPr>
            <a:r>
              <a:rPr lang="en-US" dirty="0" smtClean="0"/>
              <a:t>	client---HP---server</a:t>
            </a:r>
          </a:p>
          <a:p>
            <a:pPr eaLnBrk="1" hangingPunct="1">
              <a:defRPr/>
            </a:pPr>
            <a:r>
              <a:rPr lang="en-US" dirty="0" smtClean="0"/>
              <a:t>	SRU size = 256K</a:t>
            </a:r>
          </a:p>
          <a:p>
            <a:pPr eaLnBrk="1" hangingPunct="1">
              <a:defRPr/>
            </a:pPr>
            <a:r>
              <a:rPr lang="en-US" dirty="0" smtClean="0"/>
              <a:t>	increase number of servers</a:t>
            </a:r>
          </a:p>
          <a:p>
            <a:pPr eaLnBrk="1" hangingPunct="1">
              <a:defRPr/>
            </a:pPr>
            <a:endParaRPr lang="en-US" dirty="0" smtClean="0"/>
          </a:p>
          <a:p>
            <a:pPr eaLnBrk="1" hangingPunct="1">
              <a:defRPr/>
            </a:pPr>
            <a:r>
              <a:rPr lang="en-US" dirty="0" smtClean="0"/>
              <a:t>X axis - # servers</a:t>
            </a:r>
          </a:p>
          <a:p>
            <a:pPr eaLnBrk="1" hangingPunct="1">
              <a:defRPr/>
            </a:pPr>
            <a:r>
              <a:rPr lang="en-US" dirty="0" smtClean="0"/>
              <a:t>Y axis – </a:t>
            </a:r>
            <a:r>
              <a:rPr lang="en-US" dirty="0" err="1" smtClean="0"/>
              <a:t>Goodput</a:t>
            </a:r>
            <a:r>
              <a:rPr lang="en-US" dirty="0" smtClean="0"/>
              <a:t> (throughput as seen by the application)</a:t>
            </a:r>
          </a:p>
          <a:p>
            <a:pPr eaLnBrk="1" hangingPunct="1">
              <a:defRPr/>
            </a:pPr>
            <a:endParaRPr lang="en-US" dirty="0" smtClean="0"/>
          </a:p>
          <a:p>
            <a:pPr eaLnBrk="1" hangingPunct="1">
              <a:defRPr/>
            </a:pPr>
            <a:r>
              <a:rPr lang="en-US" dirty="0" smtClean="0"/>
              <a:t>Order of magnitude drop for as low as 7 servers</a:t>
            </a:r>
          </a:p>
          <a:p>
            <a:pPr eaLnBrk="1" hangingPunct="1">
              <a:defRPr/>
            </a:pPr>
            <a:endParaRPr lang="en-US" dirty="0" smtClean="0"/>
          </a:p>
          <a:p>
            <a:pPr eaLnBrk="1" hangingPunct="1">
              <a:defRPr/>
            </a:pPr>
            <a:r>
              <a:rPr lang="en-US" dirty="0" smtClean="0"/>
              <a:t>Initially reported in a paper by Nagle et al. (</a:t>
            </a:r>
            <a:r>
              <a:rPr lang="en-US" dirty="0" err="1" smtClean="0"/>
              <a:t>Panasas</a:t>
            </a:r>
            <a:r>
              <a:rPr lang="en-US" dirty="0" smtClean="0"/>
              <a:t>) – called this </a:t>
            </a:r>
            <a:r>
              <a:rPr lang="en-US" dirty="0" err="1" smtClean="0"/>
              <a:t>Incast</a:t>
            </a:r>
            <a:endParaRPr lang="en-US" dirty="0" smtClean="0"/>
          </a:p>
          <a:p>
            <a:pPr eaLnBrk="1" hangingPunct="1">
              <a:defRPr/>
            </a:pPr>
            <a:r>
              <a:rPr lang="en-US" dirty="0" smtClean="0"/>
              <a:t>Also observed before in research systems (NASD)</a:t>
            </a:r>
          </a:p>
          <a:p>
            <a:pPr eaLnBrk="1" hangingPunct="1">
              <a:defRPr/>
            </a:pPr>
            <a:endParaRPr lang="en-US" dirty="0" smtClean="0"/>
          </a:p>
          <a:p>
            <a:pPr eaLnBrk="1" hangingPunct="1">
              <a:defRPr/>
            </a:pPr>
            <a:r>
              <a:rPr lang="en-US" dirty="0" smtClean="0"/>
              <a:t>Cause – TCP timeouts (due to limited buffer space) + synchronized reads</a:t>
            </a:r>
          </a:p>
          <a:p>
            <a:pPr eaLnBrk="1" hangingPunct="1">
              <a:defRPr/>
            </a:pPr>
            <a:endParaRPr lang="en-US" dirty="0" smtClean="0"/>
          </a:p>
          <a:p>
            <a:pPr eaLnBrk="1" hangingPunct="1">
              <a:defRPr/>
            </a:pPr>
            <a:r>
              <a:rPr lang="en-US" dirty="0" smtClean="0"/>
              <a:t>With the popularity of </a:t>
            </a:r>
            <a:r>
              <a:rPr lang="en-US" dirty="0" err="1" smtClean="0"/>
              <a:t>iSCSI</a:t>
            </a:r>
            <a:r>
              <a:rPr lang="en-US" dirty="0" smtClean="0"/>
              <a:t> devices and companies selling cluster based storage file-systems, this throughput collapse is not a good thing.</a:t>
            </a:r>
          </a:p>
          <a:p>
            <a:pPr eaLnBrk="1" hangingPunct="1">
              <a:defRPr/>
            </a:pPr>
            <a:endParaRPr lang="en-US" dirty="0" smtClean="0"/>
          </a:p>
          <a:p>
            <a:pPr eaLnBrk="1" hangingPunct="1">
              <a:defRPr/>
            </a:pPr>
            <a:r>
              <a:rPr lang="en-US" dirty="0" smtClean="0"/>
              <a:t>If we want to play the blame game: if you wear the systems had you can easily say “Hey, this is the networks fault – networking guys fix it!”. If you wear the networking hat you would say “Well, TCP has been tried and tested over time in the wide area, and was designed to perform well and saturate the available bandwidth in settings like this one – so you must not be doing the right thing, like you might want to fine tune your TCP stack for performance”</a:t>
            </a:r>
          </a:p>
          <a:p>
            <a:pPr eaLnBrk="1" hangingPunct="1">
              <a:defRPr/>
            </a:pPr>
            <a:r>
              <a:rPr lang="en-US" dirty="0" err="1" smtClean="0"/>
              <a:t>Infact</a:t>
            </a:r>
            <a:r>
              <a:rPr lang="en-US" dirty="0" smtClean="0"/>
              <a:t>, Problem shows up only in synchronized read settings </a:t>
            </a:r>
          </a:p>
          <a:p>
            <a:pPr eaLnBrk="1" hangingPunct="1">
              <a:defRPr/>
            </a:pPr>
            <a:r>
              <a:rPr lang="en-US" dirty="0" smtClean="0"/>
              <a:t>    - Nagle et al. ran </a:t>
            </a:r>
            <a:r>
              <a:rPr lang="en-US" dirty="0" err="1" smtClean="0"/>
              <a:t>netperf</a:t>
            </a:r>
            <a:r>
              <a:rPr lang="en-US" dirty="0" smtClean="0"/>
              <a:t> and showed that the problem did not show-up</a:t>
            </a:r>
          </a:p>
          <a:p>
            <a:pPr eaLnBrk="1" hangingPunct="1">
              <a:defRPr/>
            </a:pPr>
            <a:endParaRPr lang="en-US" dirty="0" smtClean="0"/>
          </a:p>
          <a:p>
            <a:pPr eaLnBrk="1" hangingPunct="1">
              <a:defRPr/>
            </a:pPr>
            <a:endParaRPr lang="en-US" dirty="0" smtClean="0"/>
          </a:p>
          <a:p>
            <a:pPr eaLnBrk="1" hangingPunct="1">
              <a:defRPr/>
            </a:pPr>
            <a:r>
              <a:rPr lang="en-US" dirty="0" smtClean="0"/>
              <a:t>In this paper, we perform an in-depth analysis of the effectiveness of possible “network-level” solutions.</a:t>
            </a:r>
          </a:p>
          <a:p>
            <a:pPr eaLnBrk="1" hangingPunct="1">
              <a:defRPr/>
            </a:pPr>
            <a:endParaRPr lang="en-US" dirty="0" smtClean="0"/>
          </a:p>
        </p:txBody>
      </p:sp>
    </p:spTree>
    <p:extLst>
      <p:ext uri="{BB962C8B-B14F-4D97-AF65-F5344CB8AC3E}">
        <p14:creationId xmlns:p14="http://schemas.microsoft.com/office/powerpoint/2010/main" val="3172275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sender waits for 3 duplicate ACKs because </a:t>
            </a:r>
          </a:p>
          <a:p>
            <a:pPr eaLnBrk="1" hangingPunct="1"/>
            <a:r>
              <a:rPr lang="en-US" altLang="en-US" smtClean="0"/>
              <a:t>	- it thinks that packets might have been reordered in the network and that the receiver might have received pkt 2 after 3 and 4</a:t>
            </a:r>
          </a:p>
          <a:p>
            <a:pPr eaLnBrk="1" hangingPunct="1"/>
            <a:r>
              <a:rPr lang="en-US" altLang="en-US" smtClean="0"/>
              <a:t>	- but it can’t wait forever (hence a limit – 3 duplicate ACKs)</a:t>
            </a:r>
          </a:p>
        </p:txBody>
      </p:sp>
    </p:spTree>
    <p:extLst>
      <p:ext uri="{BB962C8B-B14F-4D97-AF65-F5344CB8AC3E}">
        <p14:creationId xmlns:p14="http://schemas.microsoft.com/office/powerpoint/2010/main" val="813668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Timeouts are expensive because </a:t>
            </a:r>
          </a:p>
          <a:p>
            <a:pPr eaLnBrk="1" hangingPunct="1"/>
            <a:r>
              <a:rPr lang="en-US" altLang="en-US" smtClean="0"/>
              <a:t>	- you have to wait for 1 RTO before realizing that a retransmission is required</a:t>
            </a:r>
          </a:p>
          <a:p>
            <a:pPr eaLnBrk="1" hangingPunct="1"/>
            <a:r>
              <a:rPr lang="en-US" altLang="en-US" smtClean="0"/>
              <a:t>	- RTO is estimated based on the round trip time</a:t>
            </a:r>
          </a:p>
          <a:p>
            <a:pPr eaLnBrk="1" hangingPunct="1"/>
            <a:r>
              <a:rPr lang="en-US" altLang="en-US" smtClean="0"/>
              <a:t>	- estimating RTO – tricky (timely response vs premature timeouts)</a:t>
            </a:r>
          </a:p>
          <a:p>
            <a:pPr eaLnBrk="1" hangingPunct="1"/>
            <a:r>
              <a:rPr lang="en-US" altLang="en-US" smtClean="0"/>
              <a:t>	- minRTO value in ms (orders of magnitude greater than the )</a:t>
            </a:r>
          </a:p>
        </p:txBody>
      </p:sp>
    </p:spTree>
    <p:extLst>
      <p:ext uri="{BB962C8B-B14F-4D97-AF65-F5344CB8AC3E}">
        <p14:creationId xmlns:p14="http://schemas.microsoft.com/office/powerpoint/2010/main" val="2703258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sender waits for 3 duplicate ACKs because </a:t>
            </a:r>
          </a:p>
          <a:p>
            <a:pPr eaLnBrk="1" hangingPunct="1"/>
            <a:r>
              <a:rPr lang="en-US" altLang="en-US" smtClean="0"/>
              <a:t>	- it thinks that packets might have been reordered in the network and that the receiver might have received pkt 2 after 3 and 4</a:t>
            </a:r>
          </a:p>
          <a:p>
            <a:pPr eaLnBrk="1" hangingPunct="1"/>
            <a:r>
              <a:rPr lang="en-US" altLang="en-US" smtClean="0"/>
              <a:t>	- but it can’t wait forever (hence a limit – 3 duplicate ACKs)</a:t>
            </a:r>
          </a:p>
        </p:txBody>
      </p:sp>
    </p:spTree>
    <p:extLst>
      <p:ext uri="{BB962C8B-B14F-4D97-AF65-F5344CB8AC3E}">
        <p14:creationId xmlns:p14="http://schemas.microsoft.com/office/powerpoint/2010/main" val="86456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In conclusion …</a:t>
            </a:r>
          </a:p>
          <a:p>
            <a:endParaRPr lang="en-US" altLang="en-US" smtClean="0"/>
          </a:p>
          <a:p>
            <a:r>
              <a:rPr lang="en-US" altLang="en-US" smtClean="0"/>
              <a:t>Most solutions we have considered have drawbacks</a:t>
            </a:r>
          </a:p>
          <a:p>
            <a:r>
              <a:rPr lang="en-US" altLang="en-US" smtClean="0"/>
              <a:t>Reducing the RTO_min value     and     EFC for single switches  seem to be the most effective solutions.</a:t>
            </a:r>
          </a:p>
          <a:p>
            <a:endParaRPr lang="en-US" altLang="en-US" smtClean="0"/>
          </a:p>
          <a:p>
            <a:r>
              <a:rPr lang="en-US" altLang="en-US" smtClean="0"/>
              <a:t>Datacenter Ethernet (enhanced EFC)</a:t>
            </a:r>
          </a:p>
          <a:p>
            <a:endParaRPr lang="en-US" altLang="en-US" smtClean="0"/>
          </a:p>
          <a:p>
            <a:r>
              <a:rPr lang="en-US" altLang="en-US" smtClean="0">
                <a:sym typeface="Wingdings" panose="05000000000000000000" pitchFamily="2" charset="2"/>
              </a:rPr>
              <a:t>Ongoing work: </a:t>
            </a:r>
            <a:r>
              <a:rPr lang="en-US" altLang="en-US" smtClean="0"/>
              <a:t>Application level solutions</a:t>
            </a:r>
          </a:p>
          <a:p>
            <a:pPr lvl="2"/>
            <a:r>
              <a:rPr lang="en-US" altLang="en-US" smtClean="0"/>
              <a:t>Limit number of servers or throttle transfers</a:t>
            </a:r>
          </a:p>
          <a:p>
            <a:pPr lvl="2"/>
            <a:r>
              <a:rPr lang="en-US" altLang="en-US" smtClean="0"/>
              <a:t>Globally schedule data transfers</a:t>
            </a:r>
          </a:p>
          <a:p>
            <a:endParaRPr lang="en-US" altLang="en-US" smtClean="0"/>
          </a:p>
        </p:txBody>
      </p:sp>
    </p:spTree>
    <p:extLst>
      <p:ext uri="{BB962C8B-B14F-4D97-AF65-F5344CB8AC3E}">
        <p14:creationId xmlns:p14="http://schemas.microsoft.com/office/powerpoint/2010/main" val="4194403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a:ln/>
        </p:spPr>
      </p:sp>
      <p:sp>
        <p:nvSpPr>
          <p:cNvPr id="942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942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000">
                <a:solidFill>
                  <a:schemeClr val="tx1"/>
                </a:solidFill>
                <a:latin typeface="Arial" panose="020B0604020202020204" pitchFamily="34" charset="0"/>
                <a:ea typeface="MS PGothic" panose="020B0600070205080204" pitchFamily="34" charset="-128"/>
              </a:defRPr>
            </a:lvl1pPr>
            <a:lvl2pPr marL="742950" indent="-285750" defTabSz="966788">
              <a:defRPr sz="2000">
                <a:solidFill>
                  <a:schemeClr val="tx1"/>
                </a:solidFill>
                <a:latin typeface="Arial" panose="020B0604020202020204" pitchFamily="34" charset="0"/>
                <a:ea typeface="MS PGothic" panose="020B0600070205080204" pitchFamily="34" charset="-128"/>
              </a:defRPr>
            </a:lvl2pPr>
            <a:lvl3pPr marL="1143000" indent="-228600" defTabSz="966788">
              <a:defRPr sz="2000">
                <a:solidFill>
                  <a:schemeClr val="tx1"/>
                </a:solidFill>
                <a:latin typeface="Arial" panose="020B0604020202020204" pitchFamily="34" charset="0"/>
                <a:ea typeface="MS PGothic" panose="020B0600070205080204" pitchFamily="34" charset="-128"/>
              </a:defRPr>
            </a:lvl3pPr>
            <a:lvl4pPr marL="1600200" indent="-228600" defTabSz="966788">
              <a:defRPr sz="2000">
                <a:solidFill>
                  <a:schemeClr val="tx1"/>
                </a:solidFill>
                <a:latin typeface="Arial" panose="020B0604020202020204" pitchFamily="34" charset="0"/>
                <a:ea typeface="MS PGothic" panose="020B0600070205080204" pitchFamily="34" charset="-128"/>
              </a:defRPr>
            </a:lvl4pPr>
            <a:lvl5pPr marL="2057400" indent="-228600" defTabSz="966788">
              <a:defRPr sz="2000">
                <a:solidFill>
                  <a:schemeClr val="tx1"/>
                </a:solidFill>
                <a:latin typeface="Arial" panose="020B0604020202020204" pitchFamily="34" charset="0"/>
                <a:ea typeface="MS PGothic" panose="020B0600070205080204" pitchFamily="34" charset="-128"/>
              </a:defRPr>
            </a:lvl5pPr>
            <a:lvl6pPr marL="2514600" indent="-228600" defTabSz="966788"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anose="020B0604020202020204" pitchFamily="34" charset="0"/>
                <a:ea typeface="MS PGothic" panose="020B0600070205080204" pitchFamily="34" charset="-128"/>
              </a:defRPr>
            </a:lvl6pPr>
            <a:lvl7pPr marL="2971800" indent="-228600" defTabSz="966788"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anose="020B0604020202020204" pitchFamily="34" charset="0"/>
                <a:ea typeface="MS PGothic" panose="020B0600070205080204" pitchFamily="34" charset="-128"/>
              </a:defRPr>
            </a:lvl7pPr>
            <a:lvl8pPr marL="3429000" indent="-228600" defTabSz="966788"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anose="020B0604020202020204" pitchFamily="34" charset="0"/>
                <a:ea typeface="MS PGothic" panose="020B0600070205080204" pitchFamily="34" charset="-128"/>
              </a:defRPr>
            </a:lvl8pPr>
            <a:lvl9pPr marL="3886200" indent="-228600" defTabSz="966788"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anose="020B0604020202020204" pitchFamily="34" charset="0"/>
                <a:ea typeface="MS PGothic" panose="020B0600070205080204" pitchFamily="34" charset="-128"/>
              </a:defRPr>
            </a:lvl9pPr>
          </a:lstStyle>
          <a:p>
            <a:fld id="{F6D7CEB3-531B-4528-9E06-9DD93CBBED9C}" type="slidenum">
              <a:rPr lang="en-US" altLang="en-US" sz="1300">
                <a:latin typeface="Times New Roman" panose="02020603050405020304" pitchFamily="18" charset="0"/>
              </a:rPr>
              <a:pPr/>
              <a:t>6</a:t>
            </a:fld>
            <a:endParaRPr lang="en-US" altLang="en-US" sz="1300">
              <a:latin typeface="Times New Roman" panose="02020603050405020304" pitchFamily="18" charset="0"/>
            </a:endParaRPr>
          </a:p>
        </p:txBody>
      </p:sp>
    </p:spTree>
    <p:extLst>
      <p:ext uri="{BB962C8B-B14F-4D97-AF65-F5344CB8AC3E}">
        <p14:creationId xmlns:p14="http://schemas.microsoft.com/office/powerpoint/2010/main" val="50872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7</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411834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9</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805537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3450">
              <a:defRPr sz="1600">
                <a:solidFill>
                  <a:schemeClr val="tx1"/>
                </a:solidFill>
                <a:latin typeface="Tahoma" panose="020B0604030504040204" pitchFamily="34" charset="0"/>
                <a:ea typeface="MS PGothic" panose="020B0600070205080204" pitchFamily="34" charset="-128"/>
              </a:defRPr>
            </a:lvl1pPr>
            <a:lvl2pPr marL="742950" indent="-285750" defTabSz="933450">
              <a:defRPr sz="1600">
                <a:solidFill>
                  <a:schemeClr val="tx1"/>
                </a:solidFill>
                <a:latin typeface="Tahoma" panose="020B0604030504040204" pitchFamily="34" charset="0"/>
                <a:ea typeface="MS PGothic" panose="020B0600070205080204" pitchFamily="34" charset="-128"/>
              </a:defRPr>
            </a:lvl2pPr>
            <a:lvl3pPr marL="1143000" indent="-228600" defTabSz="933450">
              <a:defRPr sz="1600">
                <a:solidFill>
                  <a:schemeClr val="tx1"/>
                </a:solidFill>
                <a:latin typeface="Tahoma" panose="020B0604030504040204" pitchFamily="34" charset="0"/>
                <a:ea typeface="MS PGothic" panose="020B0600070205080204" pitchFamily="34" charset="-128"/>
              </a:defRPr>
            </a:lvl3pPr>
            <a:lvl4pPr marL="1600200" indent="-228600" defTabSz="933450">
              <a:defRPr sz="1600">
                <a:solidFill>
                  <a:schemeClr val="tx1"/>
                </a:solidFill>
                <a:latin typeface="Tahoma" panose="020B0604030504040204" pitchFamily="34" charset="0"/>
                <a:ea typeface="MS PGothic" panose="020B0600070205080204" pitchFamily="34" charset="-128"/>
              </a:defRPr>
            </a:lvl4pPr>
            <a:lvl5pPr marL="2057400" indent="-228600" defTabSz="933450">
              <a:defRPr sz="1600">
                <a:solidFill>
                  <a:schemeClr val="tx1"/>
                </a:solidFill>
                <a:latin typeface="Tahoma" panose="020B0604030504040204" pitchFamily="34" charset="0"/>
                <a:ea typeface="MS PGothic" panose="020B0600070205080204" pitchFamily="34" charset="-128"/>
              </a:defRPr>
            </a:lvl5pPr>
            <a:lvl6pPr marL="25146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fld id="{64C83375-B26C-4681-9EA0-ABB9F2E38DD3}" type="slidenum">
              <a:rPr lang="en-US" altLang="en-US" sz="1200">
                <a:latin typeface="Times New Roman" panose="02020603050405020304" pitchFamily="18" charset="0"/>
              </a:rPr>
              <a:pPr/>
              <a:t>12</a:t>
            </a:fld>
            <a:endParaRPr lang="en-US" altLang="en-US" sz="1200">
              <a:latin typeface="Times New Roman" panose="02020603050405020304" pitchFamily="18"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a:latin typeface="Times New Roman" charset="0"/>
                <a:ea typeface="ＭＳ Ｐゴシック" charset="0"/>
                <a:cs typeface="+mn-cs"/>
              </a:rPr>
              <a:t>Kurose and Ross forgot to say anything about wrapping the carry and adding it to low order bit</a:t>
            </a:r>
          </a:p>
        </p:txBody>
      </p:sp>
    </p:spTree>
    <p:extLst>
      <p:ext uri="{BB962C8B-B14F-4D97-AF65-F5344CB8AC3E}">
        <p14:creationId xmlns:p14="http://schemas.microsoft.com/office/powerpoint/2010/main" val="1744706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13</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600178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3450">
              <a:defRPr sz="1600">
                <a:solidFill>
                  <a:schemeClr val="tx1"/>
                </a:solidFill>
                <a:latin typeface="Tahoma" panose="020B0604030504040204" pitchFamily="34" charset="0"/>
                <a:ea typeface="MS PGothic" panose="020B0600070205080204" pitchFamily="34" charset="-128"/>
              </a:defRPr>
            </a:lvl1pPr>
            <a:lvl2pPr marL="742950" indent="-285750" defTabSz="933450">
              <a:defRPr sz="1600">
                <a:solidFill>
                  <a:schemeClr val="tx1"/>
                </a:solidFill>
                <a:latin typeface="Tahoma" panose="020B0604030504040204" pitchFamily="34" charset="0"/>
                <a:ea typeface="MS PGothic" panose="020B0600070205080204" pitchFamily="34" charset="-128"/>
              </a:defRPr>
            </a:lvl2pPr>
            <a:lvl3pPr marL="1143000" indent="-228600" defTabSz="933450">
              <a:defRPr sz="1600">
                <a:solidFill>
                  <a:schemeClr val="tx1"/>
                </a:solidFill>
                <a:latin typeface="Tahoma" panose="020B0604030504040204" pitchFamily="34" charset="0"/>
                <a:ea typeface="MS PGothic" panose="020B0600070205080204" pitchFamily="34" charset="-128"/>
              </a:defRPr>
            </a:lvl3pPr>
            <a:lvl4pPr marL="1600200" indent="-228600" defTabSz="933450">
              <a:defRPr sz="1600">
                <a:solidFill>
                  <a:schemeClr val="tx1"/>
                </a:solidFill>
                <a:latin typeface="Tahoma" panose="020B0604030504040204" pitchFamily="34" charset="0"/>
                <a:ea typeface="MS PGothic" panose="020B0600070205080204" pitchFamily="34" charset="-128"/>
              </a:defRPr>
            </a:lvl4pPr>
            <a:lvl5pPr marL="2057400" indent="-228600" defTabSz="933450">
              <a:defRPr sz="1600">
                <a:solidFill>
                  <a:schemeClr val="tx1"/>
                </a:solidFill>
                <a:latin typeface="Tahoma" panose="020B0604030504040204" pitchFamily="34" charset="0"/>
                <a:ea typeface="MS PGothic" panose="020B0600070205080204" pitchFamily="34" charset="-128"/>
              </a:defRPr>
            </a:lvl5pPr>
            <a:lvl6pPr marL="25146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fld id="{D537293E-0913-4BF0-AFDC-997D1879CDEB}" type="slidenum">
              <a:rPr lang="en-US" altLang="en-US" sz="1200">
                <a:latin typeface="Times New Roman" panose="02020603050405020304" pitchFamily="18" charset="0"/>
              </a:rPr>
              <a:pPr/>
              <a:t>30</a:t>
            </a:fld>
            <a:endParaRPr lang="en-US" altLang="en-US" sz="1200">
              <a:latin typeface="Times New Roman" panose="02020603050405020304" pitchFamily="18"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a typeface="ＭＳ Ｐゴシック" charset="0"/>
              <a:cs typeface="+mn-cs"/>
            </a:endParaRPr>
          </a:p>
        </p:txBody>
      </p:sp>
    </p:spTree>
    <p:extLst>
      <p:ext uri="{BB962C8B-B14F-4D97-AF65-F5344CB8AC3E}">
        <p14:creationId xmlns:p14="http://schemas.microsoft.com/office/powerpoint/2010/main" val="1880861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3450">
              <a:defRPr sz="1600">
                <a:solidFill>
                  <a:schemeClr val="tx1"/>
                </a:solidFill>
                <a:latin typeface="Tahoma" panose="020B0604030504040204" pitchFamily="34" charset="0"/>
                <a:ea typeface="MS PGothic" panose="020B0600070205080204" pitchFamily="34" charset="-128"/>
              </a:defRPr>
            </a:lvl1pPr>
            <a:lvl2pPr marL="742950" indent="-285750" defTabSz="933450">
              <a:defRPr sz="1600">
                <a:solidFill>
                  <a:schemeClr val="tx1"/>
                </a:solidFill>
                <a:latin typeface="Tahoma" panose="020B0604030504040204" pitchFamily="34" charset="0"/>
                <a:ea typeface="MS PGothic" panose="020B0600070205080204" pitchFamily="34" charset="-128"/>
              </a:defRPr>
            </a:lvl2pPr>
            <a:lvl3pPr marL="1143000" indent="-228600" defTabSz="933450">
              <a:defRPr sz="1600">
                <a:solidFill>
                  <a:schemeClr val="tx1"/>
                </a:solidFill>
                <a:latin typeface="Tahoma" panose="020B0604030504040204" pitchFamily="34" charset="0"/>
                <a:ea typeface="MS PGothic" panose="020B0600070205080204" pitchFamily="34" charset="-128"/>
              </a:defRPr>
            </a:lvl3pPr>
            <a:lvl4pPr marL="1600200" indent="-228600" defTabSz="933450">
              <a:defRPr sz="1600">
                <a:solidFill>
                  <a:schemeClr val="tx1"/>
                </a:solidFill>
                <a:latin typeface="Tahoma" panose="020B0604030504040204" pitchFamily="34" charset="0"/>
                <a:ea typeface="MS PGothic" panose="020B0600070205080204" pitchFamily="34" charset="-128"/>
              </a:defRPr>
            </a:lvl4pPr>
            <a:lvl5pPr marL="2057400" indent="-228600" defTabSz="933450">
              <a:defRPr sz="1600">
                <a:solidFill>
                  <a:schemeClr val="tx1"/>
                </a:solidFill>
                <a:latin typeface="Tahoma" panose="020B0604030504040204" pitchFamily="34" charset="0"/>
                <a:ea typeface="MS PGothic" panose="020B0600070205080204" pitchFamily="34" charset="-128"/>
              </a:defRPr>
            </a:lvl5pPr>
            <a:lvl6pPr marL="25146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defTabSz="933450"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fld id="{F14932DB-B317-4BDC-91AD-26C2CD6C145F}" type="slidenum">
              <a:rPr lang="en-US" altLang="en-US" sz="1200">
                <a:latin typeface="Times New Roman" panose="02020603050405020304" pitchFamily="18" charset="0"/>
              </a:rPr>
              <a:pPr/>
              <a:t>31</a:t>
            </a:fld>
            <a:endParaRPr lang="en-US" altLang="en-US" sz="1200">
              <a:latin typeface="Times New Roman" panose="02020603050405020304" pitchFamily="18"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a typeface="ＭＳ Ｐゴシック" charset="0"/>
              <a:cs typeface="+mn-cs"/>
            </a:endParaRPr>
          </a:p>
        </p:txBody>
      </p:sp>
    </p:spTree>
    <p:extLst>
      <p:ext uri="{BB962C8B-B14F-4D97-AF65-F5344CB8AC3E}">
        <p14:creationId xmlns:p14="http://schemas.microsoft.com/office/powerpoint/2010/main" val="1383634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19041-1A58-5848-983A-F7DEF26E5118}" type="slidenum">
              <a:rPr lang="en-US" smtClean="0"/>
              <a:t>34</a:t>
            </a:fld>
            <a:endParaRPr lang="en-US"/>
          </a:p>
        </p:txBody>
      </p:sp>
    </p:spTree>
    <p:extLst>
      <p:ext uri="{BB962C8B-B14F-4D97-AF65-F5344CB8AC3E}">
        <p14:creationId xmlns:p14="http://schemas.microsoft.com/office/powerpoint/2010/main" val="1846212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F426B9A-0B58-3440-8916-C6A5286BE8E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
        <p:nvSpPr>
          <p:cNvPr id="7" name="Rectangle 6"/>
          <p:cNvSpPr/>
          <p:nvPr userDrawn="1"/>
        </p:nvSpPr>
        <p:spPr>
          <a:xfrm>
            <a:off x="0" y="0"/>
            <a:ext cx="9183911" cy="685800"/>
          </a:xfrm>
          <a:prstGeom prst="rect">
            <a:avLst/>
          </a:prstGeom>
          <a:solidFill>
            <a:srgbClr val="B41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ornell_logo.png"/>
          <p:cNvPicPr>
            <a:picLocks noChangeAspect="1"/>
          </p:cNvPicPr>
          <p:nvPr userDrawn="1"/>
        </p:nvPicPr>
        <p:blipFill>
          <a:blip r:embed="rId2" cstate="print"/>
          <a:stretch>
            <a:fillRect/>
          </a:stretch>
        </p:blipFill>
        <p:spPr>
          <a:xfrm>
            <a:off x="8001000" y="1"/>
            <a:ext cx="1142999" cy="1142999"/>
          </a:xfrm>
          <a:prstGeom prst="rect">
            <a:avLst/>
          </a:prstGeom>
        </p:spPr>
      </p:pic>
    </p:spTree>
    <p:extLst>
      <p:ext uri="{BB962C8B-B14F-4D97-AF65-F5344CB8AC3E}">
        <p14:creationId xmlns:p14="http://schemas.microsoft.com/office/powerpoint/2010/main" val="17037742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26B9A-0B58-3440-8916-C6A5286BE8E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8651896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26B9A-0B58-3440-8916-C6A5286BE8E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25138687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85" y="852714"/>
            <a:ext cx="8799285" cy="52734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426B9A-0B58-3440-8916-C6A5286BE8E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
        <p:nvSpPr>
          <p:cNvPr id="7" name="Rectangle 6"/>
          <p:cNvSpPr/>
          <p:nvPr userDrawn="1"/>
        </p:nvSpPr>
        <p:spPr>
          <a:xfrm>
            <a:off x="6516911" y="0"/>
            <a:ext cx="2667000" cy="685800"/>
          </a:xfrm>
          <a:prstGeom prst="rect">
            <a:avLst/>
          </a:prstGeom>
          <a:solidFill>
            <a:srgbClr val="B41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ornell_logo.png"/>
          <p:cNvPicPr>
            <a:picLocks noChangeAspect="1"/>
          </p:cNvPicPr>
          <p:nvPr userDrawn="1"/>
        </p:nvPicPr>
        <p:blipFill>
          <a:blip r:embed="rId2" cstate="print"/>
          <a:stretch>
            <a:fillRect/>
          </a:stretch>
        </p:blipFill>
        <p:spPr>
          <a:xfrm>
            <a:off x="8001000" y="1"/>
            <a:ext cx="1142999" cy="1142999"/>
          </a:xfrm>
          <a:prstGeom prst="rect">
            <a:avLst/>
          </a:prstGeom>
        </p:spPr>
      </p:pic>
      <p:sp>
        <p:nvSpPr>
          <p:cNvPr id="2" name="Title 1"/>
          <p:cNvSpPr>
            <a:spLocks noGrp="1"/>
          </p:cNvSpPr>
          <p:nvPr>
            <p:ph type="title"/>
          </p:nvPr>
        </p:nvSpPr>
        <p:spPr>
          <a:xfrm>
            <a:off x="0" y="-15648"/>
            <a:ext cx="7874000" cy="683305"/>
          </a:xfrm>
          <a:solidFill>
            <a:srgbClr val="B41B1D"/>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564441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426B9A-0B58-3440-8916-C6A5286BE8E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14725044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26B9A-0B58-3440-8916-C6A5286BE8E6}"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9374047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26B9A-0B58-3440-8916-C6A5286BE8E6}" type="datetimeFigureOut">
              <a:rPr lang="en-US" smtClean="0"/>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22157223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26B9A-0B58-3440-8916-C6A5286BE8E6}" type="datetimeFigureOut">
              <a:rPr lang="en-US" smtClean="0"/>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409719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26B9A-0B58-3440-8916-C6A5286BE8E6}" type="datetimeFigureOut">
              <a:rPr lang="en-US" smtClean="0"/>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16578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26B9A-0B58-3440-8916-C6A5286BE8E6}"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9191518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26B9A-0B58-3440-8916-C6A5286BE8E6}"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3127982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1429" y="816430"/>
            <a:ext cx="8817428" cy="53097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26B9A-0B58-3440-8916-C6A5286BE8E6}" type="datetimeFigureOut">
              <a:rPr lang="en-US" smtClean="0"/>
              <a:t>9/16/2014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8E661-B494-314E-8590-24C6A1446C49}" type="slidenum">
              <a:rPr lang="en-US" smtClean="0"/>
              <a:t>‹#›</a:t>
            </a:fld>
            <a:endParaRPr lang="en-US"/>
          </a:p>
        </p:txBody>
      </p:sp>
      <p:sp>
        <p:nvSpPr>
          <p:cNvPr id="7" name="Rectangle 6"/>
          <p:cNvSpPr/>
          <p:nvPr/>
        </p:nvSpPr>
        <p:spPr>
          <a:xfrm>
            <a:off x="0" y="0"/>
            <a:ext cx="9183911" cy="685800"/>
          </a:xfrm>
          <a:prstGeom prst="rect">
            <a:avLst/>
          </a:prstGeom>
          <a:solidFill>
            <a:srgbClr val="B41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ornell_logo.png"/>
          <p:cNvPicPr>
            <a:picLocks noChangeAspect="1"/>
          </p:cNvPicPr>
          <p:nvPr/>
        </p:nvPicPr>
        <p:blipFill>
          <a:blip r:embed="rId13" cstate="print"/>
          <a:stretch>
            <a:fillRect/>
          </a:stretch>
        </p:blipFill>
        <p:spPr>
          <a:xfrm>
            <a:off x="8001000" y="1"/>
            <a:ext cx="1142999" cy="1142999"/>
          </a:xfrm>
          <a:prstGeom prst="rect">
            <a:avLst/>
          </a:prstGeom>
        </p:spPr>
      </p:pic>
      <p:sp>
        <p:nvSpPr>
          <p:cNvPr id="2" name="Title Placeholder 1"/>
          <p:cNvSpPr>
            <a:spLocks noGrp="1"/>
          </p:cNvSpPr>
          <p:nvPr>
            <p:ph type="title"/>
          </p:nvPr>
        </p:nvSpPr>
        <p:spPr>
          <a:xfrm>
            <a:off x="0" y="0"/>
            <a:ext cx="8001000" cy="685800"/>
          </a:xfrm>
          <a:prstGeom prst="rect">
            <a:avLst/>
          </a:prstGeom>
          <a:solidFill>
            <a:srgbClr val="B41B1D"/>
          </a:solidFill>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4238110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1.jpeg"/></Relationships>
</file>

<file path=ppt/slides/_rels/slide5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1.jpeg"/></Relationships>
</file>

<file path=ppt/slides/_rels/slide5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Transport Layer and Data Center TCP</a:t>
            </a:r>
            <a:endParaRPr lang="en-US" dirty="0"/>
          </a:p>
        </p:txBody>
      </p:sp>
      <p:sp>
        <p:nvSpPr>
          <p:cNvPr id="3" name="Subtitle 2"/>
          <p:cNvSpPr>
            <a:spLocks noGrp="1"/>
          </p:cNvSpPr>
          <p:nvPr>
            <p:ph type="subTitle" idx="1"/>
          </p:nvPr>
        </p:nvSpPr>
        <p:spPr>
          <a:xfrm>
            <a:off x="685800" y="3886199"/>
            <a:ext cx="7909560" cy="2301621"/>
          </a:xfrm>
        </p:spPr>
        <p:txBody>
          <a:bodyPr>
            <a:normAutofit/>
          </a:bodyPr>
          <a:lstStyle/>
          <a:p>
            <a:r>
              <a:rPr lang="en-US" sz="4000" dirty="0" smtClean="0"/>
              <a:t>Hakim </a:t>
            </a:r>
            <a:r>
              <a:rPr lang="en-US" sz="4000" dirty="0" err="1" smtClean="0"/>
              <a:t>Weatherspoon</a:t>
            </a:r>
            <a:endParaRPr lang="en-US" sz="4000" dirty="0" smtClean="0"/>
          </a:p>
          <a:p>
            <a:r>
              <a:rPr lang="en-US" sz="2800" dirty="0" smtClean="0"/>
              <a:t>Assistant Professor, </a:t>
            </a:r>
            <a:r>
              <a:rPr lang="en-US" sz="2800" dirty="0" err="1" smtClean="0"/>
              <a:t>Dept</a:t>
            </a:r>
            <a:r>
              <a:rPr lang="en-US" sz="2800" dirty="0" smtClean="0"/>
              <a:t> of Computer Science</a:t>
            </a:r>
          </a:p>
          <a:p>
            <a:r>
              <a:rPr lang="en-US" sz="2800" dirty="0" smtClean="0"/>
              <a:t>CS 5413: High Performance Systems and Networking</a:t>
            </a:r>
          </a:p>
          <a:p>
            <a:r>
              <a:rPr lang="en-US" sz="2800" dirty="0" smtClean="0"/>
              <a:t>September 5, 2014</a:t>
            </a:r>
            <a:endParaRPr lang="en-US" sz="2800" dirty="0"/>
          </a:p>
        </p:txBody>
      </p:sp>
      <p:sp>
        <p:nvSpPr>
          <p:cNvPr id="4" name="TextBox 3"/>
          <p:cNvSpPr txBox="1"/>
          <p:nvPr/>
        </p:nvSpPr>
        <p:spPr>
          <a:xfrm>
            <a:off x="8254" y="6314831"/>
            <a:ext cx="9264652" cy="400110"/>
          </a:xfrm>
          <a:prstGeom prst="rect">
            <a:avLst/>
          </a:prstGeom>
          <a:noFill/>
        </p:spPr>
        <p:txBody>
          <a:bodyPr wrap="none" rtlCol="0">
            <a:spAutoFit/>
          </a:bodyPr>
          <a:lstStyle/>
          <a:p>
            <a:r>
              <a:rPr lang="en-US" sz="2000" dirty="0" smtClean="0">
                <a:solidFill>
                  <a:schemeClr val="bg1">
                    <a:lumMod val="50000"/>
                  </a:schemeClr>
                </a:solidFill>
              </a:rPr>
              <a:t>Slides </a:t>
            </a:r>
            <a:r>
              <a:rPr lang="en-US" sz="2000" dirty="0" smtClean="0">
                <a:solidFill>
                  <a:schemeClr val="bg1">
                    <a:lumMod val="50000"/>
                  </a:schemeClr>
                </a:solidFill>
              </a:rPr>
              <a:t>used and adapted </a:t>
            </a:r>
            <a:r>
              <a:rPr lang="en-US" sz="2000" dirty="0">
                <a:solidFill>
                  <a:schemeClr val="bg1">
                    <a:lumMod val="50000"/>
                  </a:schemeClr>
                </a:solidFill>
              </a:rPr>
              <a:t>judiciously from Computer Networking, A Top-Down Approach</a:t>
            </a:r>
          </a:p>
        </p:txBody>
      </p:sp>
    </p:spTree>
    <p:extLst>
      <p:ext uri="{BB962C8B-B14F-4D97-AF65-F5344CB8AC3E}">
        <p14:creationId xmlns:p14="http://schemas.microsoft.com/office/powerpoint/2010/main" val="268999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7"/>
          <p:cNvSpPr>
            <a:spLocks noChangeArrowheads="1"/>
          </p:cNvSpPr>
          <p:nvPr/>
        </p:nvSpPr>
        <p:spPr bwMode="auto">
          <a:xfrm>
            <a:off x="714375" y="1852613"/>
            <a:ext cx="3324225" cy="3200400"/>
          </a:xfrm>
          <a:prstGeom prst="rect">
            <a:avLst/>
          </a:prstGeom>
          <a:solidFill>
            <a:srgbClr val="000099"/>
          </a:solidFill>
          <a:ln>
            <a:noFill/>
          </a:ln>
          <a:effectLst/>
          <a:extLst>
            <a:ext uri="{91240B29-F687-4f45-9708-019B960494DF}">
              <a14:hiddenLine xmlns:a14="http://schemas.microsoft.com/office/drawing/2010/main" xmlns="" w="1905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415" name="Rectangle 8"/>
          <p:cNvSpPr>
            <a:spLocks noChangeArrowheads="1"/>
          </p:cNvSpPr>
          <p:nvPr/>
        </p:nvSpPr>
        <p:spPr bwMode="auto">
          <a:xfrm>
            <a:off x="638175" y="1947863"/>
            <a:ext cx="3324225" cy="32004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400">
              <a:latin typeface="Times New Roman" charset="0"/>
              <a:ea typeface="ＭＳ Ｐゴシック" charset="0"/>
            </a:endParaRPr>
          </a:p>
        </p:txBody>
      </p:sp>
      <p:sp>
        <p:nvSpPr>
          <p:cNvPr id="17416" name="Text Box 9"/>
          <p:cNvSpPr txBox="1">
            <a:spLocks noChangeArrowheads="1"/>
          </p:cNvSpPr>
          <p:nvPr/>
        </p:nvSpPr>
        <p:spPr bwMode="auto">
          <a:xfrm>
            <a:off x="677863" y="1960563"/>
            <a:ext cx="1563687" cy="366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source port #</a:t>
            </a:r>
            <a:endParaRPr lang="en-US" sz="2400" smtClean="0"/>
          </a:p>
        </p:txBody>
      </p:sp>
      <p:sp>
        <p:nvSpPr>
          <p:cNvPr id="17417" name="Text Box 10"/>
          <p:cNvSpPr txBox="1">
            <a:spLocks noChangeArrowheads="1"/>
          </p:cNvSpPr>
          <p:nvPr/>
        </p:nvSpPr>
        <p:spPr bwMode="auto">
          <a:xfrm>
            <a:off x="2463800" y="1960563"/>
            <a:ext cx="1328738" cy="366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dest port #</a:t>
            </a:r>
          </a:p>
        </p:txBody>
      </p:sp>
      <p:sp>
        <p:nvSpPr>
          <p:cNvPr id="17418" name="Line 11"/>
          <p:cNvSpPr>
            <a:spLocks noChangeShapeType="1"/>
          </p:cNvSpPr>
          <p:nvPr/>
        </p:nvSpPr>
        <p:spPr bwMode="auto">
          <a:xfrm flipV="1">
            <a:off x="628650" y="2347913"/>
            <a:ext cx="3328988"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419" name="Line 12"/>
          <p:cNvSpPr>
            <a:spLocks noChangeShapeType="1"/>
          </p:cNvSpPr>
          <p:nvPr/>
        </p:nvSpPr>
        <p:spPr bwMode="auto">
          <a:xfrm flipV="1">
            <a:off x="619125" y="2747963"/>
            <a:ext cx="3324225"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420" name="Line 13"/>
          <p:cNvSpPr>
            <a:spLocks noChangeShapeType="1"/>
          </p:cNvSpPr>
          <p:nvPr/>
        </p:nvSpPr>
        <p:spPr bwMode="auto">
          <a:xfrm flipV="1">
            <a:off x="2276475" y="1947863"/>
            <a:ext cx="0" cy="395287"/>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421" name="Text Box 14"/>
          <p:cNvSpPr txBox="1">
            <a:spLocks noChangeArrowheads="1"/>
          </p:cNvSpPr>
          <p:nvPr/>
        </p:nvSpPr>
        <p:spPr bwMode="auto">
          <a:xfrm>
            <a:off x="1784350" y="1482725"/>
            <a:ext cx="936625"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t>32 bits</a:t>
            </a:r>
          </a:p>
        </p:txBody>
      </p:sp>
      <p:sp>
        <p:nvSpPr>
          <p:cNvPr id="17422" name="Line 15"/>
          <p:cNvSpPr>
            <a:spLocks noChangeShapeType="1"/>
          </p:cNvSpPr>
          <p:nvPr/>
        </p:nvSpPr>
        <p:spPr bwMode="auto">
          <a:xfrm>
            <a:off x="2733675" y="1714500"/>
            <a:ext cx="1200150" cy="47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423" name="Line 16"/>
          <p:cNvSpPr>
            <a:spLocks noChangeShapeType="1"/>
          </p:cNvSpPr>
          <p:nvPr/>
        </p:nvSpPr>
        <p:spPr bwMode="auto">
          <a:xfrm rot="10800000">
            <a:off x="623888" y="1724025"/>
            <a:ext cx="11287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424" name="Text Box 17"/>
          <p:cNvSpPr txBox="1">
            <a:spLocks noChangeArrowheads="1"/>
          </p:cNvSpPr>
          <p:nvPr/>
        </p:nvSpPr>
        <p:spPr bwMode="auto">
          <a:xfrm>
            <a:off x="1481138" y="3306763"/>
            <a:ext cx="1389062" cy="1006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t>application</a:t>
            </a:r>
          </a:p>
          <a:p>
            <a:pPr>
              <a:defRPr/>
            </a:pPr>
            <a:r>
              <a:rPr lang="en-US" sz="2000" smtClean="0"/>
              <a:t>data </a:t>
            </a:r>
          </a:p>
          <a:p>
            <a:pPr>
              <a:defRPr/>
            </a:pPr>
            <a:r>
              <a:rPr lang="en-US" sz="2000" smtClean="0"/>
              <a:t>(payload)</a:t>
            </a:r>
            <a:endParaRPr lang="en-US" sz="2400" smtClean="0"/>
          </a:p>
        </p:txBody>
      </p:sp>
      <p:sp>
        <p:nvSpPr>
          <p:cNvPr id="17425" name="Text Box 19"/>
          <p:cNvSpPr txBox="1">
            <a:spLocks noChangeArrowheads="1"/>
          </p:cNvSpPr>
          <p:nvPr/>
        </p:nvSpPr>
        <p:spPr bwMode="auto">
          <a:xfrm>
            <a:off x="1074738" y="5222875"/>
            <a:ext cx="2524125"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t>UDP segment format</a:t>
            </a:r>
            <a:endParaRPr lang="en-US" sz="2400" smtClean="0"/>
          </a:p>
        </p:txBody>
      </p:sp>
      <p:sp>
        <p:nvSpPr>
          <p:cNvPr id="17426" name="Line 20"/>
          <p:cNvSpPr>
            <a:spLocks noChangeShapeType="1"/>
          </p:cNvSpPr>
          <p:nvPr/>
        </p:nvSpPr>
        <p:spPr bwMode="auto">
          <a:xfrm flipV="1">
            <a:off x="2276475" y="2357438"/>
            <a:ext cx="0" cy="395287"/>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427" name="Text Box 22"/>
          <p:cNvSpPr txBox="1">
            <a:spLocks noChangeArrowheads="1"/>
          </p:cNvSpPr>
          <p:nvPr/>
        </p:nvSpPr>
        <p:spPr bwMode="auto">
          <a:xfrm>
            <a:off x="1020763" y="2351088"/>
            <a:ext cx="814387" cy="366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length</a:t>
            </a:r>
            <a:endParaRPr lang="en-US" sz="2400" smtClean="0"/>
          </a:p>
        </p:txBody>
      </p:sp>
      <p:sp>
        <p:nvSpPr>
          <p:cNvPr id="17428" name="Text Box 23"/>
          <p:cNvSpPr txBox="1">
            <a:spLocks noChangeArrowheads="1"/>
          </p:cNvSpPr>
          <p:nvPr/>
        </p:nvSpPr>
        <p:spPr bwMode="auto">
          <a:xfrm>
            <a:off x="2566988" y="2341563"/>
            <a:ext cx="1176337" cy="366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checksum</a:t>
            </a:r>
            <a:endParaRPr lang="en-US" sz="2400" smtClean="0"/>
          </a:p>
        </p:txBody>
      </p:sp>
      <p:sp>
        <p:nvSpPr>
          <p:cNvPr id="17429" name="Text Box 24"/>
          <p:cNvSpPr txBox="1">
            <a:spLocks noChangeArrowheads="1"/>
          </p:cNvSpPr>
          <p:nvPr/>
        </p:nvSpPr>
        <p:spPr bwMode="auto">
          <a:xfrm>
            <a:off x="4260850" y="1316038"/>
            <a:ext cx="2406650" cy="9159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sz="1800" smtClean="0"/>
              <a:t>length, in bytes of UDP segment, including header</a:t>
            </a:r>
            <a:endParaRPr lang="en-US" sz="2400" smtClean="0"/>
          </a:p>
        </p:txBody>
      </p:sp>
      <p:sp>
        <p:nvSpPr>
          <p:cNvPr id="17430" name="Line 25"/>
          <p:cNvSpPr>
            <a:spLocks noChangeShapeType="1"/>
          </p:cNvSpPr>
          <p:nvPr/>
        </p:nvSpPr>
        <p:spPr bwMode="auto">
          <a:xfrm flipH="1">
            <a:off x="1878013" y="1631950"/>
            <a:ext cx="2873375" cy="89535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431" name="Rectangle 26"/>
          <p:cNvSpPr>
            <a:spLocks noGrp="1" noChangeArrowheads="1"/>
          </p:cNvSpPr>
          <p:nvPr>
            <p:ph type="body" sz="half" idx="2"/>
          </p:nvPr>
        </p:nvSpPr>
        <p:spPr>
          <a:xfrm>
            <a:off x="4865688" y="3044825"/>
            <a:ext cx="3810000" cy="3044825"/>
          </a:xfrm>
        </p:spPr>
        <p:txBody>
          <a:bodyPr>
            <a:normAutofit fontScale="92500"/>
          </a:bodyPr>
          <a:lstStyle/>
          <a:p>
            <a:pPr>
              <a:buFont typeface="Wingdings" charset="0"/>
              <a:buChar char="v"/>
              <a:defRPr/>
            </a:pPr>
            <a:r>
              <a:rPr lang="en-US" sz="2400" dirty="0">
                <a:ea typeface="ＭＳ Ｐゴシック" charset="0"/>
                <a:cs typeface="+mn-cs"/>
              </a:rPr>
              <a:t>no connection establishment (which can add delay)</a:t>
            </a:r>
          </a:p>
          <a:p>
            <a:pPr>
              <a:buFont typeface="Wingdings" charset="0"/>
              <a:buChar char="v"/>
              <a:defRPr/>
            </a:pPr>
            <a:r>
              <a:rPr lang="en-US" sz="2400" dirty="0">
                <a:ea typeface="ＭＳ Ｐゴシック" charset="0"/>
                <a:cs typeface="+mn-cs"/>
              </a:rPr>
              <a:t>simple: no connection state at sender, receiver</a:t>
            </a:r>
          </a:p>
          <a:p>
            <a:pPr>
              <a:buFont typeface="Wingdings" charset="0"/>
              <a:buChar char="v"/>
              <a:defRPr/>
            </a:pPr>
            <a:r>
              <a:rPr lang="en-US" sz="2400" dirty="0">
                <a:ea typeface="ＭＳ Ｐゴシック" charset="0"/>
                <a:cs typeface="+mn-cs"/>
              </a:rPr>
              <a:t>small header size</a:t>
            </a:r>
          </a:p>
          <a:p>
            <a:pPr>
              <a:buFont typeface="Wingdings" charset="0"/>
              <a:buChar char="v"/>
              <a:defRPr/>
            </a:pPr>
            <a:r>
              <a:rPr lang="en-US" sz="2400" dirty="0">
                <a:ea typeface="ＭＳ Ｐゴシック" charset="0"/>
                <a:cs typeface="+mn-cs"/>
              </a:rPr>
              <a:t>no congestion control: UDP can blast away as fast as desired</a:t>
            </a:r>
          </a:p>
        </p:txBody>
      </p:sp>
      <p:sp>
        <p:nvSpPr>
          <p:cNvPr id="17432" name="Rectangle 27"/>
          <p:cNvSpPr>
            <a:spLocks noChangeArrowheads="1"/>
          </p:cNvSpPr>
          <p:nvPr/>
        </p:nvSpPr>
        <p:spPr bwMode="auto">
          <a:xfrm>
            <a:off x="4703763" y="2924175"/>
            <a:ext cx="4048125" cy="3259138"/>
          </a:xfrm>
          <a:prstGeom prst="rect">
            <a:avLst/>
          </a:prstGeom>
          <a:noFill/>
          <a:ln w="19050">
            <a:solidFill>
              <a:srgbClr val="CC0000"/>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433" name="Text Box 28"/>
          <p:cNvSpPr txBox="1">
            <a:spLocks noChangeArrowheads="1"/>
          </p:cNvSpPr>
          <p:nvPr/>
        </p:nvSpPr>
        <p:spPr bwMode="auto">
          <a:xfrm>
            <a:off x="4935538" y="2643188"/>
            <a:ext cx="3130550" cy="43338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spcBef>
                <a:spcPct val="20000"/>
              </a:spcBef>
              <a:buClr>
                <a:srgbClr val="000099"/>
              </a:buClr>
              <a:buSzPct val="65000"/>
              <a:buFont typeface="Wingdings" charset="0"/>
              <a:buNone/>
              <a:defRPr/>
            </a:pPr>
            <a:r>
              <a:rPr lang="en-US" sz="2800" smtClean="0">
                <a:solidFill>
                  <a:srgbClr val="CC0000"/>
                </a:solidFill>
                <a:latin typeface="Gill Sans MT" charset="0"/>
              </a:rPr>
              <a:t>why is there a UDP?</a:t>
            </a:r>
            <a:endParaRPr lang="en-US" smtClean="0">
              <a:latin typeface="Gill Sans MT" charset="0"/>
            </a:endParaRPr>
          </a:p>
        </p:txBody>
      </p:sp>
      <p:sp>
        <p:nvSpPr>
          <p:cNvPr id="2" name="Title 1"/>
          <p:cNvSpPr>
            <a:spLocks noGrp="1"/>
          </p:cNvSpPr>
          <p:nvPr>
            <p:ph type="title"/>
          </p:nvPr>
        </p:nvSpPr>
        <p:spPr/>
        <p:txBody>
          <a:bodyPr>
            <a:normAutofit fontScale="90000"/>
          </a:bodyPr>
          <a:lstStyle/>
          <a:p>
            <a:r>
              <a:rPr lang="en-US" dirty="0" smtClean="0"/>
              <a:t>UDP: Connectionless Transport</a:t>
            </a:r>
            <a:endParaRPr lang="en-US" dirty="0"/>
          </a:p>
        </p:txBody>
      </p:sp>
      <p:sp>
        <p:nvSpPr>
          <p:cNvPr id="3" name="TextBox 2"/>
          <p:cNvSpPr txBox="1"/>
          <p:nvPr/>
        </p:nvSpPr>
        <p:spPr>
          <a:xfrm>
            <a:off x="710876" y="813159"/>
            <a:ext cx="3898247" cy="584775"/>
          </a:xfrm>
          <a:prstGeom prst="rect">
            <a:avLst/>
          </a:prstGeom>
          <a:noFill/>
        </p:spPr>
        <p:txBody>
          <a:bodyPr wrap="none" rtlCol="0">
            <a:spAutoFit/>
          </a:bodyPr>
          <a:lstStyle/>
          <a:p>
            <a:r>
              <a:rPr lang="en-US" sz="3200" dirty="0" smtClean="0">
                <a:solidFill>
                  <a:srgbClr val="FF0000"/>
                </a:solidFill>
              </a:rPr>
              <a:t>UDP: Segment Header</a:t>
            </a:r>
            <a:endParaRPr lang="en-US" sz="3200" dirty="0">
              <a:solidFill>
                <a:srgbClr val="FF0000"/>
              </a:solidFill>
            </a:endParaRPr>
          </a:p>
        </p:txBody>
      </p:sp>
    </p:spTree>
    <p:extLst>
      <p:ext uri="{BB962C8B-B14F-4D97-AF65-F5344CB8AC3E}">
        <p14:creationId xmlns:p14="http://schemas.microsoft.com/office/powerpoint/2010/main" val="374770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normAutofit fontScale="90000"/>
          </a:bodyPr>
          <a:lstStyle/>
          <a:p>
            <a:pPr>
              <a:defRPr/>
            </a:pPr>
            <a:r>
              <a:rPr lang="en-US" dirty="0" smtClean="0">
                <a:ea typeface="ＭＳ Ｐゴシック" charset="0"/>
                <a:cs typeface="+mj-cs"/>
              </a:rPr>
              <a:t>UDP: Connectionless Transport</a:t>
            </a:r>
            <a:endParaRPr lang="en-US" dirty="0">
              <a:ea typeface="ＭＳ Ｐゴシック" charset="0"/>
              <a:cs typeface="+mj-cs"/>
            </a:endParaRPr>
          </a:p>
        </p:txBody>
      </p:sp>
      <p:sp>
        <p:nvSpPr>
          <p:cNvPr id="18437" name="Rectangle 3"/>
          <p:cNvSpPr>
            <a:spLocks noGrp="1" noChangeArrowheads="1"/>
          </p:cNvSpPr>
          <p:nvPr>
            <p:ph type="body" sz="half" idx="1"/>
          </p:nvPr>
        </p:nvSpPr>
        <p:spPr>
          <a:xfrm>
            <a:off x="685800" y="2557463"/>
            <a:ext cx="3657600" cy="3495675"/>
          </a:xfrm>
        </p:spPr>
        <p:txBody>
          <a:bodyPr>
            <a:normAutofit lnSpcReduction="10000"/>
          </a:bodyPr>
          <a:lstStyle/>
          <a:p>
            <a:pPr>
              <a:lnSpc>
                <a:spcPct val="70000"/>
              </a:lnSpc>
              <a:buFont typeface="Wingdings" panose="05000000000000000000" pitchFamily="2" charset="2"/>
              <a:buNone/>
            </a:pPr>
            <a:r>
              <a:rPr lang="en-US" altLang="en-US" sz="3200" smtClean="0">
                <a:solidFill>
                  <a:srgbClr val="CC0000"/>
                </a:solidFill>
              </a:rPr>
              <a:t>sender:</a:t>
            </a:r>
          </a:p>
          <a:p>
            <a:pPr>
              <a:lnSpc>
                <a:spcPct val="80000"/>
              </a:lnSpc>
            </a:pPr>
            <a:r>
              <a:rPr lang="en-US" altLang="en-US" sz="2400" smtClean="0"/>
              <a:t>treat segment contents, including header fields,  as sequence of 16-bit integers</a:t>
            </a:r>
          </a:p>
          <a:p>
            <a:pPr>
              <a:lnSpc>
                <a:spcPct val="80000"/>
              </a:lnSpc>
            </a:pPr>
            <a:r>
              <a:rPr lang="en-US" altLang="en-US" sz="2400" smtClean="0"/>
              <a:t>checksum: addition (one</a:t>
            </a:r>
            <a:r>
              <a:rPr lang="ja-JP" altLang="en-US" sz="2400" smtClean="0"/>
              <a:t>’</a:t>
            </a:r>
            <a:r>
              <a:rPr lang="en-US" altLang="ja-JP" sz="2400" smtClean="0"/>
              <a:t>s complement sum) of segment contents</a:t>
            </a:r>
          </a:p>
          <a:p>
            <a:pPr>
              <a:lnSpc>
                <a:spcPct val="80000"/>
              </a:lnSpc>
            </a:pPr>
            <a:r>
              <a:rPr lang="en-US" altLang="en-US" sz="2400" smtClean="0"/>
              <a:t>sender puts checksum value into UDP checksum field</a:t>
            </a:r>
          </a:p>
          <a:p>
            <a:pPr>
              <a:lnSpc>
                <a:spcPct val="70000"/>
              </a:lnSpc>
              <a:buFont typeface="Wingdings" panose="05000000000000000000" pitchFamily="2" charset="2"/>
              <a:buNone/>
            </a:pPr>
            <a:endParaRPr lang="en-US" altLang="en-US" sz="2400" smtClean="0"/>
          </a:p>
          <a:p>
            <a:pPr>
              <a:lnSpc>
                <a:spcPct val="70000"/>
              </a:lnSpc>
            </a:pPr>
            <a:endParaRPr lang="en-US" altLang="en-US" sz="3200" smtClean="0"/>
          </a:p>
        </p:txBody>
      </p:sp>
      <p:sp>
        <p:nvSpPr>
          <p:cNvPr id="18438" name="Rectangle 4"/>
          <p:cNvSpPr>
            <a:spLocks noGrp="1" noChangeArrowheads="1"/>
          </p:cNvSpPr>
          <p:nvPr>
            <p:ph type="body" sz="half" idx="2"/>
          </p:nvPr>
        </p:nvSpPr>
        <p:spPr>
          <a:xfrm>
            <a:off x="4648200" y="2552700"/>
            <a:ext cx="4057650" cy="3257550"/>
          </a:xfrm>
        </p:spPr>
        <p:txBody>
          <a:bodyPr>
            <a:normAutofit fontScale="92500" lnSpcReduction="10000"/>
          </a:bodyPr>
          <a:lstStyle/>
          <a:p>
            <a:pPr>
              <a:buFont typeface="Wingdings" panose="05000000000000000000" pitchFamily="2" charset="2"/>
              <a:buNone/>
            </a:pPr>
            <a:r>
              <a:rPr lang="en-US" altLang="en-US" smtClean="0">
                <a:solidFill>
                  <a:srgbClr val="CC0000"/>
                </a:solidFill>
              </a:rPr>
              <a:t>receiver:</a:t>
            </a:r>
          </a:p>
          <a:p>
            <a:r>
              <a:rPr lang="en-US" altLang="en-US" sz="2400" smtClean="0"/>
              <a:t>compute checksum of received segment</a:t>
            </a:r>
          </a:p>
          <a:p>
            <a:r>
              <a:rPr lang="en-US" altLang="en-US" sz="2400" smtClean="0"/>
              <a:t>check if computed checksum equals checksum field value:</a:t>
            </a:r>
          </a:p>
          <a:p>
            <a:pPr lvl="1"/>
            <a:r>
              <a:rPr lang="en-US" altLang="en-US" smtClean="0"/>
              <a:t>NO - error detected</a:t>
            </a:r>
          </a:p>
          <a:p>
            <a:pPr lvl="1"/>
            <a:r>
              <a:rPr lang="en-US" altLang="en-US" smtClean="0"/>
              <a:t>YES - no error detected. </a:t>
            </a:r>
            <a:r>
              <a:rPr lang="en-US" altLang="en-US" i="1" smtClean="0"/>
              <a:t>But maybe errors nonetheless?</a:t>
            </a:r>
            <a:r>
              <a:rPr lang="en-US" altLang="en-US" smtClean="0"/>
              <a:t> More later ….</a:t>
            </a:r>
          </a:p>
          <a:p>
            <a:endParaRPr lang="en-US" altLang="en-US" smtClean="0"/>
          </a:p>
        </p:txBody>
      </p:sp>
      <p:sp>
        <p:nvSpPr>
          <p:cNvPr id="18439" name="Rectangle 5"/>
          <p:cNvSpPr>
            <a:spLocks noChangeArrowheads="1"/>
          </p:cNvSpPr>
          <p:nvPr/>
        </p:nvSpPr>
        <p:spPr bwMode="auto">
          <a:xfrm>
            <a:off x="695325" y="1512888"/>
            <a:ext cx="7924800" cy="847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marL="342900" indent="-342900">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lnSpc>
                <a:spcPct val="85000"/>
              </a:lnSpc>
              <a:spcBef>
                <a:spcPct val="20000"/>
              </a:spcBef>
              <a:buClr>
                <a:srgbClr val="000099"/>
              </a:buClr>
              <a:buSzPct val="65000"/>
              <a:buFont typeface="Wingdings" panose="05000000000000000000" pitchFamily="2" charset="2"/>
              <a:buNone/>
            </a:pPr>
            <a:r>
              <a:rPr lang="en-US" altLang="en-US" sz="2800" i="1">
                <a:solidFill>
                  <a:srgbClr val="CC0000"/>
                </a:solidFill>
                <a:latin typeface="Gill Sans MT" panose="020B0502020104020203" pitchFamily="34" charset="0"/>
              </a:rPr>
              <a:t>Goal:</a:t>
            </a:r>
            <a:r>
              <a:rPr lang="en-US" altLang="en-US" sz="2800">
                <a:latin typeface="Gill Sans MT" panose="020B0502020104020203" pitchFamily="34" charset="0"/>
              </a:rPr>
              <a:t> detect </a:t>
            </a:r>
            <a:r>
              <a:rPr lang="ja-JP" altLang="en-US" sz="2800">
                <a:latin typeface="Gill Sans MT" panose="020B0502020104020203" pitchFamily="34" charset="0"/>
              </a:rPr>
              <a:t>“</a:t>
            </a:r>
            <a:r>
              <a:rPr lang="en-US" altLang="ja-JP" sz="2800">
                <a:latin typeface="Gill Sans MT" panose="020B0502020104020203" pitchFamily="34" charset="0"/>
              </a:rPr>
              <a:t>errors</a:t>
            </a:r>
            <a:r>
              <a:rPr lang="ja-JP" altLang="en-US" sz="2800">
                <a:latin typeface="Gill Sans MT" panose="020B0502020104020203" pitchFamily="34" charset="0"/>
              </a:rPr>
              <a:t>”</a:t>
            </a:r>
            <a:r>
              <a:rPr lang="en-US" altLang="ja-JP" sz="2800">
                <a:latin typeface="Gill Sans MT" panose="020B0502020104020203" pitchFamily="34" charset="0"/>
              </a:rPr>
              <a:t> (e.g., flipped bits) in transmitted segment</a:t>
            </a:r>
          </a:p>
          <a:p>
            <a:pPr algn="l">
              <a:lnSpc>
                <a:spcPct val="85000"/>
              </a:lnSpc>
              <a:spcBef>
                <a:spcPct val="20000"/>
              </a:spcBef>
              <a:buClr>
                <a:srgbClr val="000099"/>
              </a:buClr>
              <a:buSzPct val="65000"/>
              <a:buFont typeface="Wingdings" panose="05000000000000000000" pitchFamily="2" charset="2"/>
              <a:buChar char="v"/>
            </a:pPr>
            <a:endParaRPr lang="en-US" altLang="en-US" sz="2800">
              <a:latin typeface="Gill Sans MT" panose="020B0502020104020203" pitchFamily="34" charset="0"/>
            </a:endParaRPr>
          </a:p>
        </p:txBody>
      </p:sp>
      <p:sp>
        <p:nvSpPr>
          <p:cNvPr id="9" name="TextBox 8"/>
          <p:cNvSpPr txBox="1"/>
          <p:nvPr/>
        </p:nvSpPr>
        <p:spPr>
          <a:xfrm>
            <a:off x="710876" y="813159"/>
            <a:ext cx="2816220" cy="584775"/>
          </a:xfrm>
          <a:prstGeom prst="rect">
            <a:avLst/>
          </a:prstGeom>
          <a:noFill/>
        </p:spPr>
        <p:txBody>
          <a:bodyPr wrap="none" rtlCol="0">
            <a:spAutoFit/>
          </a:bodyPr>
          <a:lstStyle/>
          <a:p>
            <a:r>
              <a:rPr lang="en-US" sz="3200" dirty="0" smtClean="0">
                <a:solidFill>
                  <a:srgbClr val="FF0000"/>
                </a:solidFill>
              </a:rPr>
              <a:t>UDP: Checksum</a:t>
            </a:r>
            <a:endParaRPr lang="en-US" sz="3200" dirty="0">
              <a:solidFill>
                <a:srgbClr val="FF0000"/>
              </a:solidFill>
            </a:endParaRPr>
          </a:p>
        </p:txBody>
      </p:sp>
    </p:spTree>
    <p:extLst>
      <p:ext uri="{BB962C8B-B14F-4D97-AF65-F5344CB8AC3E}">
        <p14:creationId xmlns:p14="http://schemas.microsoft.com/office/powerpoint/2010/main" val="2754499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3795" name="Picture 13" descr="underline_bas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463" y="849313"/>
            <a:ext cx="6856412"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p:cNvSpPr>
            <a:spLocks noGrp="1" noChangeArrowheads="1"/>
          </p:cNvSpPr>
          <p:nvPr>
            <p:ph type="title"/>
          </p:nvPr>
        </p:nvSpPr>
        <p:spPr>
          <a:xfrm>
            <a:off x="355600" y="273050"/>
            <a:ext cx="7772400" cy="685800"/>
          </a:xfrm>
        </p:spPr>
        <p:txBody>
          <a:bodyPr>
            <a:normAutofit fontScale="90000"/>
          </a:bodyPr>
          <a:lstStyle/>
          <a:p>
            <a:pPr>
              <a:defRPr/>
            </a:pPr>
            <a:r>
              <a:rPr lang="en-US">
                <a:ea typeface="ＭＳ Ｐゴシック" charset="0"/>
                <a:cs typeface="+mj-cs"/>
              </a:rPr>
              <a:t>Internet checksum: example</a:t>
            </a:r>
          </a:p>
        </p:txBody>
      </p:sp>
      <p:sp>
        <p:nvSpPr>
          <p:cNvPr id="19462" name="Rectangle 3"/>
          <p:cNvSpPr>
            <a:spLocks noGrp="1" noChangeArrowheads="1"/>
          </p:cNvSpPr>
          <p:nvPr>
            <p:ph type="body" idx="1"/>
          </p:nvPr>
        </p:nvSpPr>
        <p:spPr>
          <a:xfrm>
            <a:off x="533400" y="1400175"/>
            <a:ext cx="7772400" cy="2743200"/>
          </a:xfrm>
        </p:spPr>
        <p:txBody>
          <a:bodyPr/>
          <a:lstStyle/>
          <a:p>
            <a:pPr>
              <a:lnSpc>
                <a:spcPct val="130000"/>
              </a:lnSpc>
              <a:buFont typeface="Wingdings" charset="0"/>
              <a:buNone/>
              <a:defRPr/>
            </a:pPr>
            <a:r>
              <a:rPr lang="en-US" sz="2800">
                <a:ea typeface="ＭＳ Ｐゴシック" charset="0"/>
                <a:cs typeface="+mn-cs"/>
              </a:rPr>
              <a:t>example: add two 16-bit integers</a:t>
            </a:r>
          </a:p>
        </p:txBody>
      </p:sp>
      <p:sp>
        <p:nvSpPr>
          <p:cNvPr id="19463" name="Text Box 4"/>
          <p:cNvSpPr txBox="1">
            <a:spLocks noChangeArrowheads="1"/>
          </p:cNvSpPr>
          <p:nvPr/>
        </p:nvSpPr>
        <p:spPr bwMode="auto">
          <a:xfrm>
            <a:off x="1860550" y="2190750"/>
            <a:ext cx="6400800" cy="2346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type="none" w="sm" len="me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2000" b="1" smtClean="0">
                <a:solidFill>
                  <a:schemeClr val="bg1"/>
                </a:solidFill>
                <a:latin typeface="Comic Sans MS" charset="0"/>
              </a:rPr>
              <a:t>1</a:t>
            </a:r>
            <a:r>
              <a:rPr lang="en-US" sz="2000" b="1" smtClean="0">
                <a:latin typeface="Comic Sans MS" charset="0"/>
              </a:rPr>
              <a:t>  1  1  1  0  0  1  1  0  0  1  1  0  0  1  1  0</a:t>
            </a:r>
          </a:p>
          <a:p>
            <a:pPr algn="l">
              <a:defRPr/>
            </a:pPr>
            <a:r>
              <a:rPr lang="en-US" sz="2000" b="1" smtClean="0">
                <a:solidFill>
                  <a:schemeClr val="bg1"/>
                </a:solidFill>
                <a:latin typeface="Comic Sans MS" charset="0"/>
              </a:rPr>
              <a:t>1</a:t>
            </a:r>
            <a:r>
              <a:rPr lang="en-US" sz="2000" b="1" smtClean="0">
                <a:latin typeface="Comic Sans MS" charset="0"/>
              </a:rPr>
              <a:t>  1  1  0  1  0  1  0  1  0  1  0  1  0  1  0  1</a:t>
            </a:r>
          </a:p>
          <a:p>
            <a:pPr algn="l">
              <a:lnSpc>
                <a:spcPct val="120000"/>
              </a:lnSpc>
              <a:defRPr/>
            </a:pPr>
            <a:endParaRPr lang="en-US" sz="2000" b="1" smtClean="0">
              <a:latin typeface="Comic Sans MS" charset="0"/>
            </a:endParaRPr>
          </a:p>
          <a:p>
            <a:pPr algn="l">
              <a:defRPr/>
            </a:pPr>
            <a:r>
              <a:rPr lang="en-US" sz="2000" b="1" smtClean="0">
                <a:latin typeface="Comic Sans MS" charset="0"/>
              </a:rPr>
              <a:t>1  1  0  1  1  1  0  1  1  1  0  1  1  1  0  1  1</a:t>
            </a:r>
          </a:p>
          <a:p>
            <a:pPr algn="l">
              <a:lnSpc>
                <a:spcPct val="120000"/>
              </a:lnSpc>
              <a:defRPr/>
            </a:pPr>
            <a:endParaRPr lang="en-US" sz="2000" b="1" smtClean="0">
              <a:latin typeface="Comic Sans MS" charset="0"/>
            </a:endParaRPr>
          </a:p>
          <a:p>
            <a:pPr algn="l">
              <a:defRPr/>
            </a:pPr>
            <a:r>
              <a:rPr lang="en-US" sz="2000" b="1" smtClean="0">
                <a:solidFill>
                  <a:schemeClr val="bg1"/>
                </a:solidFill>
                <a:latin typeface="Comic Sans MS" charset="0"/>
              </a:rPr>
              <a:t>1</a:t>
            </a:r>
            <a:r>
              <a:rPr lang="en-US" sz="2000" b="1" smtClean="0">
                <a:latin typeface="Comic Sans MS" charset="0"/>
              </a:rPr>
              <a:t>  1  0  1  1  1  0  1  1  1  0  1  1  1  1  0  0</a:t>
            </a:r>
          </a:p>
          <a:p>
            <a:pPr algn="l">
              <a:defRPr/>
            </a:pPr>
            <a:r>
              <a:rPr lang="en-US" sz="2000" b="1" smtClean="0">
                <a:solidFill>
                  <a:schemeClr val="bg1"/>
                </a:solidFill>
                <a:latin typeface="Comic Sans MS" charset="0"/>
              </a:rPr>
              <a:t>1</a:t>
            </a:r>
            <a:r>
              <a:rPr lang="en-US" sz="2000" b="1" smtClean="0">
                <a:latin typeface="Comic Sans MS" charset="0"/>
              </a:rPr>
              <a:t>  0  1  0  0  0  1  0  0  0  1  0  0  0  0  1  1</a:t>
            </a:r>
            <a:endParaRPr lang="en-US" sz="2400" b="1" smtClean="0">
              <a:latin typeface="Comic Sans MS" charset="0"/>
            </a:endParaRPr>
          </a:p>
        </p:txBody>
      </p:sp>
      <p:sp>
        <p:nvSpPr>
          <p:cNvPr id="19464" name="Line 5"/>
          <p:cNvSpPr>
            <a:spLocks noChangeShapeType="1"/>
          </p:cNvSpPr>
          <p:nvPr/>
        </p:nvSpPr>
        <p:spPr bwMode="auto">
          <a:xfrm flipH="1">
            <a:off x="1784350" y="3017838"/>
            <a:ext cx="6477000" cy="0"/>
          </a:xfrm>
          <a:prstGeom prst="line">
            <a:avLst/>
          </a:prstGeom>
          <a:noFill/>
          <a:ln w="12700">
            <a:solidFill>
              <a:schemeClr val="tx1"/>
            </a:solidFill>
            <a:round/>
            <a:headEnd type="none" w="sm"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9465" name="Oval 6"/>
          <p:cNvSpPr>
            <a:spLocks noChangeArrowheads="1"/>
          </p:cNvSpPr>
          <p:nvPr/>
        </p:nvSpPr>
        <p:spPr bwMode="auto">
          <a:xfrm>
            <a:off x="1860550" y="3194050"/>
            <a:ext cx="304800" cy="304800"/>
          </a:xfrm>
          <a:prstGeom prst="ellipse">
            <a:avLst/>
          </a:prstGeom>
          <a:noFill/>
          <a:ln w="9525">
            <a:solidFill>
              <a:srgbClr val="FF0000"/>
            </a:solidFill>
            <a:round/>
            <a:headEnd type="none" w="sm" len="me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9466" name="Text Box 7"/>
          <p:cNvSpPr txBox="1">
            <a:spLocks noChangeArrowheads="1"/>
          </p:cNvSpPr>
          <p:nvPr/>
        </p:nvSpPr>
        <p:spPr bwMode="auto">
          <a:xfrm>
            <a:off x="260350" y="3149600"/>
            <a:ext cx="1546225"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type="none" w="sm" len="me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2000" smtClean="0">
                <a:latin typeface="Comic Sans MS" charset="0"/>
              </a:rPr>
              <a:t>wraparound</a:t>
            </a:r>
          </a:p>
        </p:txBody>
      </p:sp>
      <p:sp>
        <p:nvSpPr>
          <p:cNvPr id="19467" name="Text Box 8"/>
          <p:cNvSpPr txBox="1">
            <a:spLocks noChangeArrowheads="1"/>
          </p:cNvSpPr>
          <p:nvPr/>
        </p:nvSpPr>
        <p:spPr bwMode="auto">
          <a:xfrm>
            <a:off x="1169988" y="3757613"/>
            <a:ext cx="636587"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type="none" w="sm" len="me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2000" smtClean="0">
                <a:latin typeface="Comic Sans MS" charset="0"/>
              </a:rPr>
              <a:t>sum</a:t>
            </a:r>
          </a:p>
        </p:txBody>
      </p:sp>
      <p:sp>
        <p:nvSpPr>
          <p:cNvPr id="19468" name="Text Box 9"/>
          <p:cNvSpPr txBox="1">
            <a:spLocks noChangeArrowheads="1"/>
          </p:cNvSpPr>
          <p:nvPr/>
        </p:nvSpPr>
        <p:spPr bwMode="auto">
          <a:xfrm>
            <a:off x="487363" y="4110038"/>
            <a:ext cx="1319212"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type="none" w="sm" len="me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2000" smtClean="0">
                <a:latin typeface="Comic Sans MS" charset="0"/>
              </a:rPr>
              <a:t>checksum</a:t>
            </a:r>
          </a:p>
        </p:txBody>
      </p:sp>
      <p:sp>
        <p:nvSpPr>
          <p:cNvPr id="19469" name="Line 10"/>
          <p:cNvSpPr>
            <a:spLocks noChangeShapeType="1"/>
          </p:cNvSpPr>
          <p:nvPr/>
        </p:nvSpPr>
        <p:spPr bwMode="auto">
          <a:xfrm flipH="1">
            <a:off x="1784350" y="3736975"/>
            <a:ext cx="6477000" cy="0"/>
          </a:xfrm>
          <a:prstGeom prst="line">
            <a:avLst/>
          </a:prstGeom>
          <a:noFill/>
          <a:ln w="12700">
            <a:solidFill>
              <a:schemeClr val="tx1"/>
            </a:solidFill>
            <a:round/>
            <a:headEnd type="none" w="sm"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3805" name="Freeform 11"/>
          <p:cNvSpPr>
            <a:spLocks/>
          </p:cNvSpPr>
          <p:nvPr/>
        </p:nvSpPr>
        <p:spPr bwMode="auto">
          <a:xfrm>
            <a:off x="2022475" y="3500438"/>
            <a:ext cx="6013450" cy="92075"/>
          </a:xfrm>
          <a:custGeom>
            <a:avLst/>
            <a:gdLst>
              <a:gd name="T0" fmla="*/ 0 w 3788"/>
              <a:gd name="T1" fmla="*/ 0 h 58"/>
              <a:gd name="T2" fmla="*/ 0 w 3788"/>
              <a:gd name="T3" fmla="*/ 2147483647 h 58"/>
              <a:gd name="T4" fmla="*/ 2147483647 w 3788"/>
              <a:gd name="T5" fmla="*/ 2147483647 h 58"/>
              <a:gd name="T6" fmla="*/ 0 60000 65536"/>
              <a:gd name="T7" fmla="*/ 0 60000 65536"/>
              <a:gd name="T8" fmla="*/ 0 60000 65536"/>
            </a:gdLst>
            <a:ahLst/>
            <a:cxnLst>
              <a:cxn ang="T6">
                <a:pos x="T0" y="T1"/>
              </a:cxn>
              <a:cxn ang="T7">
                <a:pos x="T2" y="T3"/>
              </a:cxn>
              <a:cxn ang="T8">
                <a:pos x="T4" y="T5"/>
              </a:cxn>
            </a:cxnLst>
            <a:rect l="0" t="0" r="r" b="b"/>
            <a:pathLst>
              <a:path w="3788" h="58">
                <a:moveTo>
                  <a:pt x="0" y="0"/>
                </a:moveTo>
                <a:lnTo>
                  <a:pt x="0" y="58"/>
                </a:lnTo>
                <a:lnTo>
                  <a:pt x="3788" y="58"/>
                </a:lnTo>
              </a:path>
            </a:pathLst>
          </a:custGeom>
          <a:noFill/>
          <a:ln w="9525" cap="flat" cmpd="sng">
            <a:solidFill>
              <a:srgbClr val="FF0000"/>
            </a:solidFill>
            <a:prstDash val="solid"/>
            <a:round/>
            <a:headEnd type="none" w="sm" len="me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1" name="Text Box 15"/>
          <p:cNvSpPr txBox="1">
            <a:spLocks noChangeArrowheads="1"/>
          </p:cNvSpPr>
          <p:nvPr/>
        </p:nvSpPr>
        <p:spPr bwMode="auto">
          <a:xfrm>
            <a:off x="849313" y="5043488"/>
            <a:ext cx="7688262" cy="1079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5000"/>
              </a:lnSpc>
              <a:spcBef>
                <a:spcPct val="20000"/>
              </a:spcBef>
              <a:buClr>
                <a:srgbClr val="000099"/>
              </a:buClr>
              <a:buSzPct val="65000"/>
              <a:buFont typeface="Wingdings" charset="0"/>
              <a:buNone/>
              <a:defRPr/>
            </a:pPr>
            <a:r>
              <a:rPr lang="en-US" sz="2400" i="1" smtClean="0">
                <a:latin typeface="Gill Sans MT" charset="0"/>
              </a:rPr>
              <a:t>Note:</a:t>
            </a:r>
            <a:r>
              <a:rPr lang="en-US" sz="2400" smtClean="0">
                <a:latin typeface="Gill Sans MT" charset="0"/>
              </a:rPr>
              <a:t> when adding numbers, a carryout from the most significant bit needs to be added to the result</a:t>
            </a:r>
          </a:p>
          <a:p>
            <a:pPr>
              <a:defRPr/>
            </a:pPr>
            <a:endParaRPr lang="en-US" sz="2400" smtClean="0"/>
          </a:p>
        </p:txBody>
      </p:sp>
    </p:spTree>
    <p:extLst>
      <p:ext uri="{BB962C8B-B14F-4D97-AF65-F5344CB8AC3E}">
        <p14:creationId xmlns:p14="http://schemas.microsoft.com/office/powerpoint/2010/main" val="4266719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dirty="0"/>
              <a:t>Goals for Today</a:t>
            </a:r>
          </a:p>
        </p:txBody>
      </p:sp>
      <p:sp>
        <p:nvSpPr>
          <p:cNvPr id="71683" name="Rectangle 3"/>
          <p:cNvSpPr>
            <a:spLocks noGrp="1" noChangeArrowheads="1"/>
          </p:cNvSpPr>
          <p:nvPr>
            <p:ph type="body" idx="1"/>
          </p:nvPr>
        </p:nvSpPr>
        <p:spPr>
          <a:xfrm>
            <a:off x="163285" y="852714"/>
            <a:ext cx="8799285" cy="5790363"/>
          </a:xfrm>
        </p:spPr>
        <p:txBody>
          <a:bodyPr>
            <a:normAutofit/>
          </a:bodyPr>
          <a:lstStyle/>
          <a:p>
            <a:r>
              <a:rPr lang="en-US" sz="2800" dirty="0" smtClean="0"/>
              <a:t>Transport Layer</a:t>
            </a:r>
          </a:p>
          <a:p>
            <a:pPr lvl="1"/>
            <a:r>
              <a:rPr lang="en-US" sz="2400" dirty="0" smtClean="0"/>
              <a:t>Abstraction / services</a:t>
            </a:r>
          </a:p>
          <a:p>
            <a:pPr lvl="1"/>
            <a:r>
              <a:rPr lang="en-US" sz="2400" dirty="0" smtClean="0"/>
              <a:t>Multiplexing/</a:t>
            </a:r>
            <a:r>
              <a:rPr lang="en-US" sz="2400" dirty="0" err="1" smtClean="0"/>
              <a:t>Demultiplexing</a:t>
            </a:r>
            <a:endParaRPr lang="en-US" sz="2400" dirty="0" smtClean="0"/>
          </a:p>
          <a:p>
            <a:pPr lvl="1"/>
            <a:r>
              <a:rPr lang="en-US" sz="2400" dirty="0" smtClean="0"/>
              <a:t>UDP: Connectionless Transport</a:t>
            </a:r>
          </a:p>
          <a:p>
            <a:pPr lvl="1"/>
            <a:r>
              <a:rPr lang="en-US" sz="2400" dirty="0" smtClean="0"/>
              <a:t>TCP: Reliable Transport</a:t>
            </a:r>
          </a:p>
          <a:p>
            <a:pPr lvl="2"/>
            <a:r>
              <a:rPr lang="en-US" sz="2000" dirty="0" smtClean="0"/>
              <a:t>Abstraction, Connection Management, Reliable Transport, Flow Control, timeouts</a:t>
            </a:r>
          </a:p>
          <a:p>
            <a:pPr lvl="2"/>
            <a:r>
              <a:rPr lang="en-US" sz="2000" dirty="0" smtClean="0"/>
              <a:t>Congestion control</a:t>
            </a:r>
            <a:endParaRPr lang="en-US" sz="2000" dirty="0"/>
          </a:p>
          <a:p>
            <a:pPr lvl="1"/>
            <a:endParaRPr lang="en-US" sz="2400" dirty="0" smtClean="0"/>
          </a:p>
          <a:p>
            <a:r>
              <a:rPr lang="en-US" sz="2800" dirty="0" smtClean="0"/>
              <a:t>Data Center TCP</a:t>
            </a:r>
          </a:p>
          <a:p>
            <a:pPr lvl="1"/>
            <a:r>
              <a:rPr lang="en-US" sz="2400" dirty="0" err="1" smtClean="0"/>
              <a:t>Incast</a:t>
            </a:r>
            <a:r>
              <a:rPr lang="en-US" sz="2400" dirty="0" smtClean="0"/>
              <a:t> Problem</a:t>
            </a:r>
            <a:endParaRPr lang="en-US" sz="2800" dirty="0" smtClean="0"/>
          </a:p>
          <a:p>
            <a:pPr lvl="1"/>
            <a:endParaRPr lang="en-US" sz="2400" dirty="0" smtClean="0"/>
          </a:p>
          <a:p>
            <a:endParaRPr lang="en-US" sz="2800" dirty="0"/>
          </a:p>
        </p:txBody>
      </p:sp>
    </p:spTree>
    <p:custDataLst>
      <p:tags r:id="rId1"/>
    </p:custDataLst>
    <p:extLst>
      <p:ext uri="{BB962C8B-B14F-4D97-AF65-F5344CB8AC3E}">
        <p14:creationId xmlns:p14="http://schemas.microsoft.com/office/powerpoint/2010/main" val="113900221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type="body" sz="half" idx="1"/>
          </p:nvPr>
        </p:nvSpPr>
        <p:spPr>
          <a:xfrm>
            <a:off x="457200" y="1177925"/>
            <a:ext cx="7658100" cy="838200"/>
          </a:xfrm>
        </p:spPr>
        <p:txBody>
          <a:bodyPr>
            <a:normAutofit fontScale="92500" lnSpcReduction="10000"/>
          </a:bodyPr>
          <a:lstStyle/>
          <a:p>
            <a:pPr>
              <a:buFont typeface="Wingdings" charset="0"/>
              <a:buChar char="v"/>
              <a:defRPr/>
            </a:pPr>
            <a:r>
              <a:rPr lang="en-US">
                <a:ea typeface="ＭＳ Ｐゴシック" charset="0"/>
                <a:cs typeface="+mn-cs"/>
              </a:rPr>
              <a:t>important in application, transport, link layers</a:t>
            </a:r>
          </a:p>
          <a:p>
            <a:pPr lvl="1">
              <a:buFont typeface="Wingdings" charset="0"/>
              <a:buChar char="§"/>
              <a:defRPr/>
            </a:pPr>
            <a:r>
              <a:rPr lang="en-US">
                <a:ea typeface="ＭＳ Ｐゴシック" charset="0"/>
              </a:rPr>
              <a:t>top-10 list of important networking topics!</a:t>
            </a:r>
          </a:p>
          <a:p>
            <a:pPr>
              <a:buFont typeface="Wingdings" charset="0"/>
              <a:buChar char="v"/>
              <a:defRPr/>
            </a:pPr>
            <a:endParaRPr lang="en-US" sz="3200">
              <a:ea typeface="ＭＳ Ｐゴシック" charset="0"/>
              <a:cs typeface="+mn-cs"/>
            </a:endParaRPr>
          </a:p>
        </p:txBody>
      </p:sp>
      <p:sp>
        <p:nvSpPr>
          <p:cNvPr id="21511" name="Rectangle 4"/>
          <p:cNvSpPr>
            <a:spLocks noGrp="1" noChangeArrowheads="1"/>
          </p:cNvSpPr>
          <p:nvPr>
            <p:ph type="body" sz="half" idx="2"/>
          </p:nvPr>
        </p:nvSpPr>
        <p:spPr>
          <a:xfrm>
            <a:off x="504825" y="5619750"/>
            <a:ext cx="7781925" cy="466725"/>
          </a:xfrm>
        </p:spPr>
        <p:txBody>
          <a:bodyPr>
            <a:normAutofit fontScale="62500" lnSpcReduction="20000"/>
          </a:bodyPr>
          <a:lstStyle/>
          <a:p>
            <a:pPr>
              <a:buFont typeface="Wingdings" charset="0"/>
              <a:buChar char="v"/>
              <a:defRPr/>
            </a:pPr>
            <a:r>
              <a:rPr lang="en-US" sz="2400">
                <a:ea typeface="ＭＳ Ｐゴシック" charset="0"/>
                <a:cs typeface="+mn-cs"/>
              </a:rPr>
              <a:t>characteristics of unreliable channel will determine complexity of reliable data transfer protocol (rdt)</a:t>
            </a:r>
            <a:endParaRPr lang="en-US">
              <a:ea typeface="ＭＳ Ｐゴシック" charset="0"/>
              <a:cs typeface="+mn-cs"/>
            </a:endParaRPr>
          </a:p>
        </p:txBody>
      </p:sp>
      <p:pic>
        <p:nvPicPr>
          <p:cNvPr id="36871" name="Picture 5" descr="rdt_serv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 y="2114550"/>
            <a:ext cx="7623175"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3" name="Rectangle 7"/>
          <p:cNvSpPr>
            <a:spLocks noChangeArrowheads="1"/>
          </p:cNvSpPr>
          <p:nvPr/>
        </p:nvSpPr>
        <p:spPr bwMode="auto">
          <a:xfrm>
            <a:off x="3962400" y="3276600"/>
            <a:ext cx="4800600" cy="22098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 name="Title 1"/>
          <p:cNvSpPr>
            <a:spLocks noGrp="1"/>
          </p:cNvSpPr>
          <p:nvPr>
            <p:ph type="title"/>
          </p:nvPr>
        </p:nvSpPr>
        <p:spPr/>
        <p:txBody>
          <a:bodyPr>
            <a:normAutofit fontScale="90000"/>
          </a:bodyPr>
          <a:lstStyle/>
          <a:p>
            <a:r>
              <a:rPr lang="en-US" dirty="0" smtClean="0"/>
              <a:t>Principles of Reliable Transport</a:t>
            </a:r>
            <a:endParaRPr lang="en-US" dirty="0"/>
          </a:p>
        </p:txBody>
      </p:sp>
    </p:spTree>
    <p:extLst>
      <p:ext uri="{BB962C8B-B14F-4D97-AF65-F5344CB8AC3E}">
        <p14:creationId xmlns:p14="http://schemas.microsoft.com/office/powerpoint/2010/main" val="2795030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body" sz="half" idx="2"/>
          </p:nvPr>
        </p:nvSpPr>
        <p:spPr>
          <a:xfrm>
            <a:off x="504825" y="5619750"/>
            <a:ext cx="7781925" cy="466725"/>
          </a:xfrm>
        </p:spPr>
        <p:txBody>
          <a:bodyPr>
            <a:normAutofit fontScale="62500" lnSpcReduction="20000"/>
          </a:bodyPr>
          <a:lstStyle/>
          <a:p>
            <a:pPr>
              <a:buFont typeface="Wingdings" charset="0"/>
              <a:buChar char="v"/>
              <a:defRPr/>
            </a:pPr>
            <a:r>
              <a:rPr lang="en-US" sz="2400">
                <a:ea typeface="ＭＳ Ｐゴシック" charset="0"/>
                <a:cs typeface="+mn-cs"/>
              </a:rPr>
              <a:t>characteristics of unreliable channel will determine complexity of reliable data transfer protocol (rdt)</a:t>
            </a:r>
            <a:endParaRPr lang="en-US">
              <a:ea typeface="ＭＳ Ｐゴシック" charset="0"/>
              <a:cs typeface="+mn-cs"/>
            </a:endParaRPr>
          </a:p>
        </p:txBody>
      </p:sp>
      <p:pic>
        <p:nvPicPr>
          <p:cNvPr id="37892" name="Picture 5" descr="rdt_serv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 y="2114550"/>
            <a:ext cx="7623175"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ectangle 6"/>
          <p:cNvSpPr>
            <a:spLocks noChangeArrowheads="1"/>
          </p:cNvSpPr>
          <p:nvPr/>
        </p:nvSpPr>
        <p:spPr bwMode="auto">
          <a:xfrm>
            <a:off x="3962400" y="3352800"/>
            <a:ext cx="4648200" cy="12954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2537" name="Rectangle 11"/>
          <p:cNvSpPr>
            <a:spLocks noGrp="1" noChangeArrowheads="1"/>
          </p:cNvSpPr>
          <p:nvPr>
            <p:ph type="body" sz="half" idx="1"/>
          </p:nvPr>
        </p:nvSpPr>
        <p:spPr>
          <a:xfrm>
            <a:off x="457200" y="1177925"/>
            <a:ext cx="7658100" cy="838200"/>
          </a:xfrm>
        </p:spPr>
        <p:txBody>
          <a:bodyPr>
            <a:normAutofit fontScale="92500" lnSpcReduction="10000"/>
          </a:bodyPr>
          <a:lstStyle/>
          <a:p>
            <a:pPr>
              <a:buFont typeface="Wingdings" charset="0"/>
              <a:buChar char="v"/>
              <a:defRPr/>
            </a:pPr>
            <a:r>
              <a:rPr lang="en-US">
                <a:ea typeface="ＭＳ Ｐゴシック" charset="0"/>
                <a:cs typeface="+mn-cs"/>
              </a:rPr>
              <a:t>important in application, transport, link layers</a:t>
            </a:r>
          </a:p>
          <a:p>
            <a:pPr lvl="1">
              <a:buFont typeface="Wingdings" charset="0"/>
              <a:buChar char="§"/>
              <a:defRPr/>
            </a:pPr>
            <a:r>
              <a:rPr lang="en-US">
                <a:ea typeface="ＭＳ Ｐゴシック" charset="0"/>
              </a:rPr>
              <a:t>top-10 list of important networking topics!</a:t>
            </a:r>
          </a:p>
          <a:p>
            <a:pPr>
              <a:buFont typeface="Wingdings" charset="0"/>
              <a:buChar char="v"/>
              <a:defRPr/>
            </a:pPr>
            <a:endParaRPr lang="en-US" sz="3200">
              <a:ea typeface="ＭＳ Ｐゴシック" charset="0"/>
              <a:cs typeface="+mn-cs"/>
            </a:endParaRPr>
          </a:p>
        </p:txBody>
      </p:sp>
      <p:sp>
        <p:nvSpPr>
          <p:cNvPr id="2" name="Title 1"/>
          <p:cNvSpPr>
            <a:spLocks noGrp="1"/>
          </p:cNvSpPr>
          <p:nvPr>
            <p:ph type="title"/>
          </p:nvPr>
        </p:nvSpPr>
        <p:spPr/>
        <p:txBody>
          <a:bodyPr>
            <a:normAutofit fontScale="90000"/>
          </a:bodyPr>
          <a:lstStyle/>
          <a:p>
            <a:r>
              <a:rPr lang="en-US" dirty="0"/>
              <a:t>Principles of Reliable Transport</a:t>
            </a:r>
          </a:p>
        </p:txBody>
      </p:sp>
    </p:spTree>
    <p:extLst>
      <p:ext uri="{BB962C8B-B14F-4D97-AF65-F5344CB8AC3E}">
        <p14:creationId xmlns:p14="http://schemas.microsoft.com/office/powerpoint/2010/main" val="3685614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body" sz="half" idx="2"/>
          </p:nvPr>
        </p:nvSpPr>
        <p:spPr>
          <a:xfrm>
            <a:off x="504825" y="5619750"/>
            <a:ext cx="7781925" cy="466725"/>
          </a:xfrm>
        </p:spPr>
        <p:txBody>
          <a:bodyPr>
            <a:normAutofit fontScale="62500" lnSpcReduction="20000"/>
          </a:bodyPr>
          <a:lstStyle/>
          <a:p>
            <a:pPr>
              <a:buFont typeface="Wingdings" charset="0"/>
              <a:buChar char="v"/>
              <a:defRPr/>
            </a:pPr>
            <a:r>
              <a:rPr lang="en-US" sz="2400">
                <a:ea typeface="ＭＳ Ｐゴシック" charset="0"/>
                <a:cs typeface="+mn-cs"/>
              </a:rPr>
              <a:t>characteristics of unreliable channel will determine complexity of reliable data transfer protocol (rdt)</a:t>
            </a:r>
            <a:endParaRPr lang="en-US">
              <a:ea typeface="ＭＳ Ｐゴシック" charset="0"/>
              <a:cs typeface="+mn-cs"/>
            </a:endParaRPr>
          </a:p>
        </p:txBody>
      </p:sp>
      <p:pic>
        <p:nvPicPr>
          <p:cNvPr id="38916" name="Picture 5" descr="rdt_serv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 y="2114550"/>
            <a:ext cx="7623175"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10"/>
          <p:cNvSpPr>
            <a:spLocks noGrp="1" noChangeArrowheads="1"/>
          </p:cNvSpPr>
          <p:nvPr>
            <p:ph type="body" sz="half" idx="1"/>
          </p:nvPr>
        </p:nvSpPr>
        <p:spPr>
          <a:xfrm>
            <a:off x="457200" y="1177925"/>
            <a:ext cx="7658100" cy="838200"/>
          </a:xfrm>
        </p:spPr>
        <p:txBody>
          <a:bodyPr>
            <a:normAutofit fontScale="92500" lnSpcReduction="10000"/>
          </a:bodyPr>
          <a:lstStyle/>
          <a:p>
            <a:pPr>
              <a:buFont typeface="Wingdings" charset="0"/>
              <a:buChar char="v"/>
              <a:defRPr/>
            </a:pPr>
            <a:r>
              <a:rPr lang="en-US">
                <a:ea typeface="ＭＳ Ｐゴシック" charset="0"/>
                <a:cs typeface="+mn-cs"/>
              </a:rPr>
              <a:t>important in application, transport, link layers</a:t>
            </a:r>
          </a:p>
          <a:p>
            <a:pPr lvl="1">
              <a:buFont typeface="Wingdings" charset="0"/>
              <a:buChar char="§"/>
              <a:defRPr/>
            </a:pPr>
            <a:r>
              <a:rPr lang="en-US">
                <a:ea typeface="ＭＳ Ｐゴシック" charset="0"/>
              </a:rPr>
              <a:t>top-10 list of important networking topics!</a:t>
            </a:r>
          </a:p>
          <a:p>
            <a:pPr>
              <a:buFont typeface="Wingdings" charset="0"/>
              <a:buChar char="v"/>
              <a:defRPr/>
            </a:pPr>
            <a:endParaRPr lang="en-US" sz="3200">
              <a:ea typeface="ＭＳ Ｐゴシック" charset="0"/>
              <a:cs typeface="+mn-cs"/>
            </a:endParaRPr>
          </a:p>
        </p:txBody>
      </p:sp>
      <p:sp>
        <p:nvSpPr>
          <p:cNvPr id="2" name="Title 1"/>
          <p:cNvSpPr>
            <a:spLocks noGrp="1"/>
          </p:cNvSpPr>
          <p:nvPr>
            <p:ph type="title"/>
          </p:nvPr>
        </p:nvSpPr>
        <p:spPr/>
        <p:txBody>
          <a:bodyPr>
            <a:normAutofit fontScale="90000"/>
          </a:bodyPr>
          <a:lstStyle/>
          <a:p>
            <a:r>
              <a:rPr lang="en-US" dirty="0"/>
              <a:t>Principles of Reliable Transport</a:t>
            </a:r>
          </a:p>
        </p:txBody>
      </p:sp>
    </p:spTree>
    <p:extLst>
      <p:ext uri="{BB962C8B-B14F-4D97-AF65-F5344CB8AC3E}">
        <p14:creationId xmlns:p14="http://schemas.microsoft.com/office/powerpoint/2010/main" val="1407380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3" descr="rdt_par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2652713"/>
            <a:ext cx="5969000"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4"/>
          <p:cNvSpPr txBox="1">
            <a:spLocks noChangeArrowheads="1"/>
          </p:cNvSpPr>
          <p:nvPr/>
        </p:nvSpPr>
        <p:spPr bwMode="auto">
          <a:xfrm>
            <a:off x="1017588" y="3106738"/>
            <a:ext cx="846137" cy="822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smtClean="0">
                <a:solidFill>
                  <a:srgbClr val="000099"/>
                </a:solidFill>
                <a:latin typeface="Arial" charset="0"/>
              </a:rPr>
              <a:t>send</a:t>
            </a:r>
          </a:p>
          <a:p>
            <a:pPr>
              <a:defRPr/>
            </a:pPr>
            <a:r>
              <a:rPr lang="en-US" sz="2400" smtClean="0">
                <a:solidFill>
                  <a:srgbClr val="000099"/>
                </a:solidFill>
                <a:latin typeface="Arial" charset="0"/>
              </a:rPr>
              <a:t>side</a:t>
            </a:r>
          </a:p>
        </p:txBody>
      </p:sp>
      <p:sp>
        <p:nvSpPr>
          <p:cNvPr id="24584" name="Text Box 5"/>
          <p:cNvSpPr txBox="1">
            <a:spLocks noChangeArrowheads="1"/>
          </p:cNvSpPr>
          <p:nvPr/>
        </p:nvSpPr>
        <p:spPr bwMode="auto">
          <a:xfrm>
            <a:off x="7192963" y="3116263"/>
            <a:ext cx="1168400" cy="822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smtClean="0">
                <a:solidFill>
                  <a:srgbClr val="000099"/>
                </a:solidFill>
                <a:latin typeface="Arial" charset="0"/>
              </a:rPr>
              <a:t>receive</a:t>
            </a:r>
          </a:p>
          <a:p>
            <a:pPr>
              <a:defRPr/>
            </a:pPr>
            <a:r>
              <a:rPr lang="en-US" sz="2400" smtClean="0">
                <a:solidFill>
                  <a:srgbClr val="000099"/>
                </a:solidFill>
                <a:latin typeface="Arial" charset="0"/>
              </a:rPr>
              <a:t>side</a:t>
            </a:r>
          </a:p>
        </p:txBody>
      </p:sp>
      <p:grpSp>
        <p:nvGrpSpPr>
          <p:cNvPr id="283654" name="Group 6"/>
          <p:cNvGrpSpPr>
            <a:grpSpLocks/>
          </p:cNvGrpSpPr>
          <p:nvPr/>
        </p:nvGrpSpPr>
        <p:grpSpPr bwMode="auto">
          <a:xfrm>
            <a:off x="227013" y="1460500"/>
            <a:ext cx="3965575" cy="1416050"/>
            <a:chOff x="143" y="920"/>
            <a:chExt cx="2498" cy="892"/>
          </a:xfrm>
        </p:grpSpPr>
        <p:sp>
          <p:nvSpPr>
            <p:cNvPr id="24601" name="Text Box 7"/>
            <p:cNvSpPr txBox="1">
              <a:spLocks noChangeArrowheads="1"/>
            </p:cNvSpPr>
            <p:nvPr/>
          </p:nvSpPr>
          <p:spPr bwMode="auto">
            <a:xfrm>
              <a:off x="143" y="920"/>
              <a:ext cx="2498" cy="57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b="1" smtClean="0">
                  <a:solidFill>
                    <a:srgbClr val="FF0000"/>
                  </a:solidFill>
                  <a:latin typeface="Courier New" charset="0"/>
                </a:rPr>
                <a:t>rdt_send():</a:t>
              </a:r>
              <a:r>
                <a:rPr lang="en-US" sz="1800" smtClean="0">
                  <a:latin typeface="Times New Roman" charset="0"/>
                </a:rPr>
                <a:t> </a:t>
              </a:r>
              <a:r>
                <a:rPr lang="en-US" sz="1800" smtClean="0"/>
                <a:t>called from above, (e.g., by app.). Passed data to </a:t>
              </a:r>
            </a:p>
            <a:p>
              <a:pPr>
                <a:defRPr/>
              </a:pPr>
              <a:r>
                <a:rPr lang="en-US" sz="1800" smtClean="0"/>
                <a:t>deliver to receiver upper layer</a:t>
              </a:r>
              <a:endParaRPr lang="en-US" sz="2400" smtClean="0"/>
            </a:p>
          </p:txBody>
        </p:sp>
        <p:grpSp>
          <p:nvGrpSpPr>
            <p:cNvPr id="39961" name="Group 8"/>
            <p:cNvGrpSpPr>
              <a:grpSpLocks/>
            </p:cNvGrpSpPr>
            <p:nvPr/>
          </p:nvGrpSpPr>
          <p:grpSpPr bwMode="auto">
            <a:xfrm>
              <a:off x="240" y="930"/>
              <a:ext cx="2370" cy="882"/>
              <a:chOff x="240" y="942"/>
              <a:chExt cx="2370" cy="882"/>
            </a:xfrm>
          </p:grpSpPr>
          <p:sp>
            <p:nvSpPr>
              <p:cNvPr id="24603" name="Line 9"/>
              <p:cNvSpPr>
                <a:spLocks noChangeShapeType="1"/>
              </p:cNvSpPr>
              <p:nvPr/>
            </p:nvSpPr>
            <p:spPr bwMode="auto">
              <a:xfrm>
                <a:off x="942" y="1500"/>
                <a:ext cx="174" cy="324"/>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4604" name="Rectangle 10"/>
              <p:cNvSpPr>
                <a:spLocks noChangeArrowheads="1"/>
              </p:cNvSpPr>
              <p:nvPr/>
            </p:nvSpPr>
            <p:spPr bwMode="auto">
              <a:xfrm>
                <a:off x="240" y="942"/>
                <a:ext cx="2370" cy="558"/>
              </a:xfrm>
              <a:prstGeom prst="rect">
                <a:avLst/>
              </a:prstGeom>
              <a:noFill/>
              <a:ln w="19050">
                <a:solidFill>
                  <a:srgbClr val="FF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grpSp>
        <p:nvGrpSpPr>
          <p:cNvPr id="283659" name="Group 11"/>
          <p:cNvGrpSpPr>
            <a:grpSpLocks/>
          </p:cNvGrpSpPr>
          <p:nvPr/>
        </p:nvGrpSpPr>
        <p:grpSpPr bwMode="auto">
          <a:xfrm>
            <a:off x="276225" y="4381500"/>
            <a:ext cx="3762375" cy="1862138"/>
            <a:chOff x="174" y="2760"/>
            <a:chExt cx="2370" cy="1173"/>
          </a:xfrm>
        </p:grpSpPr>
        <p:sp>
          <p:nvSpPr>
            <p:cNvPr id="24597" name="Text Box 12"/>
            <p:cNvSpPr txBox="1">
              <a:spLocks noChangeArrowheads="1"/>
            </p:cNvSpPr>
            <p:nvPr/>
          </p:nvSpPr>
          <p:spPr bwMode="auto">
            <a:xfrm>
              <a:off x="233" y="3356"/>
              <a:ext cx="2144" cy="57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b="1" smtClean="0">
                  <a:solidFill>
                    <a:srgbClr val="FF0000"/>
                  </a:solidFill>
                  <a:latin typeface="Courier New" charset="0"/>
                </a:rPr>
                <a:t>udt_send():</a:t>
              </a:r>
              <a:r>
                <a:rPr lang="en-US" sz="1800" smtClean="0">
                  <a:latin typeface="Times New Roman" charset="0"/>
                </a:rPr>
                <a:t> </a:t>
              </a:r>
              <a:r>
                <a:rPr lang="en-US" sz="1800" smtClean="0"/>
                <a:t>called by rdt,</a:t>
              </a:r>
            </a:p>
            <a:p>
              <a:pPr>
                <a:defRPr/>
              </a:pPr>
              <a:r>
                <a:rPr lang="en-US" sz="1800" smtClean="0"/>
                <a:t>to transfer packet over </a:t>
              </a:r>
            </a:p>
            <a:p>
              <a:pPr>
                <a:defRPr/>
              </a:pPr>
              <a:r>
                <a:rPr lang="en-US" sz="1800" smtClean="0"/>
                <a:t>unreliable channel to receiver</a:t>
              </a:r>
              <a:endParaRPr lang="en-US" sz="2400" smtClean="0"/>
            </a:p>
          </p:txBody>
        </p:sp>
        <p:grpSp>
          <p:nvGrpSpPr>
            <p:cNvPr id="39957" name="Group 13"/>
            <p:cNvGrpSpPr>
              <a:grpSpLocks/>
            </p:cNvGrpSpPr>
            <p:nvPr/>
          </p:nvGrpSpPr>
          <p:grpSpPr bwMode="auto">
            <a:xfrm>
              <a:off x="174" y="2760"/>
              <a:ext cx="2370" cy="1170"/>
              <a:chOff x="174" y="2760"/>
              <a:chExt cx="2370" cy="1170"/>
            </a:xfrm>
          </p:grpSpPr>
          <p:sp>
            <p:nvSpPr>
              <p:cNvPr id="24599" name="Line 14"/>
              <p:cNvSpPr>
                <a:spLocks noChangeShapeType="1"/>
              </p:cNvSpPr>
              <p:nvPr/>
            </p:nvSpPr>
            <p:spPr bwMode="auto">
              <a:xfrm flipV="1">
                <a:off x="882" y="2760"/>
                <a:ext cx="228" cy="606"/>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4600" name="Rectangle 15"/>
              <p:cNvSpPr>
                <a:spLocks noChangeArrowheads="1"/>
              </p:cNvSpPr>
              <p:nvPr/>
            </p:nvSpPr>
            <p:spPr bwMode="auto">
              <a:xfrm>
                <a:off x="174" y="3372"/>
                <a:ext cx="2370" cy="558"/>
              </a:xfrm>
              <a:prstGeom prst="rect">
                <a:avLst/>
              </a:prstGeom>
              <a:noFill/>
              <a:ln w="19050">
                <a:solidFill>
                  <a:srgbClr val="FF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grpSp>
        <p:nvGrpSpPr>
          <p:cNvPr id="283664" name="Group 16"/>
          <p:cNvGrpSpPr>
            <a:grpSpLocks/>
          </p:cNvGrpSpPr>
          <p:nvPr/>
        </p:nvGrpSpPr>
        <p:grpSpPr bwMode="auto">
          <a:xfrm>
            <a:off x="4922838" y="4362450"/>
            <a:ext cx="3965575" cy="1647825"/>
            <a:chOff x="3101" y="2748"/>
            <a:chExt cx="2498" cy="1038"/>
          </a:xfrm>
        </p:grpSpPr>
        <p:sp>
          <p:nvSpPr>
            <p:cNvPr id="24593" name="Text Box 17"/>
            <p:cNvSpPr txBox="1">
              <a:spLocks noChangeArrowheads="1"/>
            </p:cNvSpPr>
            <p:nvPr/>
          </p:nvSpPr>
          <p:spPr bwMode="auto">
            <a:xfrm>
              <a:off x="3101" y="3368"/>
              <a:ext cx="2498" cy="40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b="1" smtClean="0">
                  <a:solidFill>
                    <a:srgbClr val="FF0000"/>
                  </a:solidFill>
                  <a:latin typeface="Courier New" charset="0"/>
                </a:rPr>
                <a:t>rdt_rcv():</a:t>
              </a:r>
              <a:r>
                <a:rPr lang="en-US" sz="1800" smtClean="0">
                  <a:latin typeface="Times New Roman" charset="0"/>
                </a:rPr>
                <a:t> </a:t>
              </a:r>
              <a:r>
                <a:rPr lang="en-US" sz="1800" smtClean="0"/>
                <a:t>called when packet arrives on rcv-side of channel</a:t>
              </a:r>
              <a:endParaRPr lang="en-US" sz="2400" smtClean="0"/>
            </a:p>
          </p:txBody>
        </p:sp>
        <p:grpSp>
          <p:nvGrpSpPr>
            <p:cNvPr id="39953" name="Group 18"/>
            <p:cNvGrpSpPr>
              <a:grpSpLocks/>
            </p:cNvGrpSpPr>
            <p:nvPr/>
          </p:nvGrpSpPr>
          <p:grpSpPr bwMode="auto">
            <a:xfrm>
              <a:off x="3162" y="2748"/>
              <a:ext cx="2370" cy="1038"/>
              <a:chOff x="3162" y="2748"/>
              <a:chExt cx="2370" cy="1038"/>
            </a:xfrm>
          </p:grpSpPr>
          <p:sp>
            <p:nvSpPr>
              <p:cNvPr id="24595" name="Line 19"/>
              <p:cNvSpPr>
                <a:spLocks noChangeShapeType="1"/>
              </p:cNvSpPr>
              <p:nvPr/>
            </p:nvSpPr>
            <p:spPr bwMode="auto">
              <a:xfrm flipH="1" flipV="1">
                <a:off x="4596" y="2748"/>
                <a:ext cx="300" cy="63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4596" name="Rectangle 20"/>
              <p:cNvSpPr>
                <a:spLocks noChangeArrowheads="1"/>
              </p:cNvSpPr>
              <p:nvPr/>
            </p:nvSpPr>
            <p:spPr bwMode="auto">
              <a:xfrm>
                <a:off x="3162" y="3390"/>
                <a:ext cx="2370" cy="396"/>
              </a:xfrm>
              <a:prstGeom prst="rect">
                <a:avLst/>
              </a:prstGeom>
              <a:noFill/>
              <a:ln w="19050">
                <a:solidFill>
                  <a:srgbClr val="FF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grpSp>
        <p:nvGrpSpPr>
          <p:cNvPr id="283669" name="Group 21"/>
          <p:cNvGrpSpPr>
            <a:grpSpLocks/>
          </p:cNvGrpSpPr>
          <p:nvPr/>
        </p:nvGrpSpPr>
        <p:grpSpPr bwMode="auto">
          <a:xfrm>
            <a:off x="4981575" y="1470025"/>
            <a:ext cx="3762375" cy="1349375"/>
            <a:chOff x="3138" y="926"/>
            <a:chExt cx="2370" cy="850"/>
          </a:xfrm>
        </p:grpSpPr>
        <p:sp>
          <p:nvSpPr>
            <p:cNvPr id="24589" name="Text Box 22"/>
            <p:cNvSpPr txBox="1">
              <a:spLocks noChangeArrowheads="1"/>
            </p:cNvSpPr>
            <p:nvPr/>
          </p:nvSpPr>
          <p:spPr bwMode="auto">
            <a:xfrm>
              <a:off x="3215" y="926"/>
              <a:ext cx="2078" cy="40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b="1" smtClean="0">
                  <a:solidFill>
                    <a:srgbClr val="FF0000"/>
                  </a:solidFill>
                  <a:latin typeface="Courier New" charset="0"/>
                </a:rPr>
                <a:t>deliver_data():</a:t>
              </a:r>
              <a:r>
                <a:rPr lang="en-US" sz="1800" smtClean="0">
                  <a:latin typeface="Times New Roman" charset="0"/>
                </a:rPr>
                <a:t> </a:t>
              </a:r>
              <a:r>
                <a:rPr lang="en-US" sz="1800" smtClean="0"/>
                <a:t>called by </a:t>
              </a:r>
              <a:r>
                <a:rPr lang="en-US" sz="1800" b="1" smtClean="0"/>
                <a:t>rdt</a:t>
              </a:r>
              <a:r>
                <a:rPr lang="en-US" sz="1800" smtClean="0"/>
                <a:t> to deliver data to upper</a:t>
              </a:r>
              <a:endParaRPr lang="en-US" sz="2400" smtClean="0"/>
            </a:p>
          </p:txBody>
        </p:sp>
        <p:grpSp>
          <p:nvGrpSpPr>
            <p:cNvPr id="39949" name="Group 23"/>
            <p:cNvGrpSpPr>
              <a:grpSpLocks/>
            </p:cNvGrpSpPr>
            <p:nvPr/>
          </p:nvGrpSpPr>
          <p:grpSpPr bwMode="auto">
            <a:xfrm>
              <a:off x="3138" y="942"/>
              <a:ext cx="2370" cy="834"/>
              <a:chOff x="3138" y="942"/>
              <a:chExt cx="2370" cy="834"/>
            </a:xfrm>
          </p:grpSpPr>
          <p:sp>
            <p:nvSpPr>
              <p:cNvPr id="24591" name="Line 24"/>
              <p:cNvSpPr>
                <a:spLocks noChangeShapeType="1"/>
              </p:cNvSpPr>
              <p:nvPr/>
            </p:nvSpPr>
            <p:spPr bwMode="auto">
              <a:xfrm flipH="1">
                <a:off x="4560" y="1344"/>
                <a:ext cx="150" cy="432"/>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4592" name="Rectangle 25"/>
              <p:cNvSpPr>
                <a:spLocks noChangeArrowheads="1"/>
              </p:cNvSpPr>
              <p:nvPr/>
            </p:nvSpPr>
            <p:spPr bwMode="auto">
              <a:xfrm>
                <a:off x="3138" y="942"/>
                <a:ext cx="2370" cy="396"/>
              </a:xfrm>
              <a:prstGeom prst="rect">
                <a:avLst/>
              </a:prstGeom>
              <a:noFill/>
              <a:ln w="19050">
                <a:solidFill>
                  <a:srgbClr val="FF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sp>
        <p:nvSpPr>
          <p:cNvPr id="2" name="Title 1"/>
          <p:cNvSpPr>
            <a:spLocks noGrp="1"/>
          </p:cNvSpPr>
          <p:nvPr>
            <p:ph type="title"/>
          </p:nvPr>
        </p:nvSpPr>
        <p:spPr/>
        <p:txBody>
          <a:bodyPr>
            <a:normAutofit fontScale="90000"/>
          </a:bodyPr>
          <a:lstStyle/>
          <a:p>
            <a:r>
              <a:rPr lang="en-US" dirty="0"/>
              <a:t>Principles of Reliable Transport</a:t>
            </a:r>
          </a:p>
        </p:txBody>
      </p:sp>
    </p:spTree>
    <p:extLst>
      <p:ext uri="{BB962C8B-B14F-4D97-AF65-F5344CB8AC3E}">
        <p14:creationId xmlns:p14="http://schemas.microsoft.com/office/powerpoint/2010/main" val="930020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83654"/>
                                        </p:tgtEl>
                                        <p:attrNameLst>
                                          <p:attrName>style.visibility</p:attrName>
                                        </p:attrNameLst>
                                      </p:cBhvr>
                                      <p:to>
                                        <p:strVal val="visible"/>
                                      </p:to>
                                    </p:set>
                                    <p:anim calcmode="lin" valueType="num">
                                      <p:cBhvr additive="base">
                                        <p:cTn id="7" dur="500" fill="hold"/>
                                        <p:tgtEl>
                                          <p:spTgt spid="283654"/>
                                        </p:tgtEl>
                                        <p:attrNameLst>
                                          <p:attrName>ppt_x</p:attrName>
                                        </p:attrNameLst>
                                      </p:cBhvr>
                                      <p:tavLst>
                                        <p:tav tm="0">
                                          <p:val>
                                            <p:strVal val="0-#ppt_w/2"/>
                                          </p:val>
                                        </p:tav>
                                        <p:tav tm="100000">
                                          <p:val>
                                            <p:strVal val="#ppt_x"/>
                                          </p:val>
                                        </p:tav>
                                      </p:tavLst>
                                    </p:anim>
                                    <p:anim calcmode="lin" valueType="num">
                                      <p:cBhvr additive="base">
                                        <p:cTn id="8" dur="500" fill="hold"/>
                                        <p:tgtEl>
                                          <p:spTgt spid="2836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83659"/>
                                        </p:tgtEl>
                                        <p:attrNameLst>
                                          <p:attrName>style.visibility</p:attrName>
                                        </p:attrNameLst>
                                      </p:cBhvr>
                                      <p:to>
                                        <p:strVal val="visible"/>
                                      </p:to>
                                    </p:set>
                                    <p:anim calcmode="lin" valueType="num">
                                      <p:cBhvr additive="base">
                                        <p:cTn id="13" dur="500" fill="hold"/>
                                        <p:tgtEl>
                                          <p:spTgt spid="283659"/>
                                        </p:tgtEl>
                                        <p:attrNameLst>
                                          <p:attrName>ppt_x</p:attrName>
                                        </p:attrNameLst>
                                      </p:cBhvr>
                                      <p:tavLst>
                                        <p:tav tm="0">
                                          <p:val>
                                            <p:strVal val="0-#ppt_w/2"/>
                                          </p:val>
                                        </p:tav>
                                        <p:tav tm="100000">
                                          <p:val>
                                            <p:strVal val="#ppt_x"/>
                                          </p:val>
                                        </p:tav>
                                      </p:tavLst>
                                    </p:anim>
                                    <p:anim calcmode="lin" valueType="num">
                                      <p:cBhvr additive="base">
                                        <p:cTn id="14" dur="500" fill="hold"/>
                                        <p:tgtEl>
                                          <p:spTgt spid="2836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83664"/>
                                        </p:tgtEl>
                                        <p:attrNameLst>
                                          <p:attrName>style.visibility</p:attrName>
                                        </p:attrNameLst>
                                      </p:cBhvr>
                                      <p:to>
                                        <p:strVal val="visible"/>
                                      </p:to>
                                    </p:set>
                                    <p:anim calcmode="lin" valueType="num">
                                      <p:cBhvr additive="base">
                                        <p:cTn id="19" dur="500" fill="hold"/>
                                        <p:tgtEl>
                                          <p:spTgt spid="283664"/>
                                        </p:tgtEl>
                                        <p:attrNameLst>
                                          <p:attrName>ppt_x</p:attrName>
                                        </p:attrNameLst>
                                      </p:cBhvr>
                                      <p:tavLst>
                                        <p:tav tm="0">
                                          <p:val>
                                            <p:strVal val="1+#ppt_w/2"/>
                                          </p:val>
                                        </p:tav>
                                        <p:tav tm="100000">
                                          <p:val>
                                            <p:strVal val="#ppt_x"/>
                                          </p:val>
                                        </p:tav>
                                      </p:tavLst>
                                    </p:anim>
                                    <p:anim calcmode="lin" valueType="num">
                                      <p:cBhvr additive="base">
                                        <p:cTn id="20" dur="500" fill="hold"/>
                                        <p:tgtEl>
                                          <p:spTgt spid="28366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283669"/>
                                        </p:tgtEl>
                                        <p:attrNameLst>
                                          <p:attrName>style.visibility</p:attrName>
                                        </p:attrNameLst>
                                      </p:cBhvr>
                                      <p:to>
                                        <p:strVal val="visible"/>
                                      </p:to>
                                    </p:set>
                                    <p:anim calcmode="lin" valueType="num">
                                      <p:cBhvr additive="base">
                                        <p:cTn id="25" dur="500" fill="hold"/>
                                        <p:tgtEl>
                                          <p:spTgt spid="283669"/>
                                        </p:tgtEl>
                                        <p:attrNameLst>
                                          <p:attrName>ppt_x</p:attrName>
                                        </p:attrNameLst>
                                      </p:cBhvr>
                                      <p:tavLst>
                                        <p:tav tm="0">
                                          <p:val>
                                            <p:strVal val="1+#ppt_w/2"/>
                                          </p:val>
                                        </p:tav>
                                        <p:tav tm="100000">
                                          <p:val>
                                            <p:strVal val="#ppt_x"/>
                                          </p:val>
                                        </p:tav>
                                      </p:tavLst>
                                    </p:anim>
                                    <p:anim calcmode="lin" valueType="num">
                                      <p:cBhvr additive="base">
                                        <p:cTn id="26" dur="500" fill="hold"/>
                                        <p:tgtEl>
                                          <p:spTgt spid="2836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3"/>
          <p:cNvSpPr>
            <a:spLocks noGrp="1" noChangeArrowheads="1"/>
          </p:cNvSpPr>
          <p:nvPr>
            <p:ph type="body" sz="half" idx="1"/>
          </p:nvPr>
        </p:nvSpPr>
        <p:spPr>
          <a:xfrm>
            <a:off x="4810125" y="1552575"/>
            <a:ext cx="3895725" cy="4648200"/>
          </a:xfrm>
        </p:spPr>
        <p:txBody>
          <a:bodyPr>
            <a:normAutofit fontScale="92500" lnSpcReduction="10000"/>
          </a:bodyPr>
          <a:lstStyle/>
          <a:p>
            <a:pPr>
              <a:buFont typeface="Wingdings" charset="0"/>
              <a:buChar char="v"/>
              <a:defRPr/>
            </a:pPr>
            <a:r>
              <a:rPr lang="en-US">
                <a:solidFill>
                  <a:srgbClr val="CC0000"/>
                </a:solidFill>
                <a:ea typeface="ＭＳ Ｐゴシック" charset="0"/>
                <a:cs typeface="+mn-cs"/>
              </a:rPr>
              <a:t>full duplex data:</a:t>
            </a:r>
          </a:p>
          <a:p>
            <a:pPr lvl="1">
              <a:buFont typeface="Wingdings" charset="0"/>
              <a:buChar char="§"/>
              <a:defRPr/>
            </a:pPr>
            <a:r>
              <a:rPr lang="en-US">
                <a:ea typeface="ＭＳ Ｐゴシック" charset="0"/>
              </a:rPr>
              <a:t>bi-directional data flow in same connection</a:t>
            </a:r>
          </a:p>
          <a:p>
            <a:pPr lvl="1">
              <a:buFont typeface="Wingdings" charset="0"/>
              <a:buChar char="§"/>
              <a:defRPr/>
            </a:pPr>
            <a:r>
              <a:rPr lang="en-US">
                <a:ea typeface="ＭＳ Ｐゴシック" charset="0"/>
              </a:rPr>
              <a:t>MSS: maximum segment size</a:t>
            </a:r>
          </a:p>
          <a:p>
            <a:pPr>
              <a:buFont typeface="Wingdings" charset="0"/>
              <a:buChar char="v"/>
              <a:defRPr/>
            </a:pPr>
            <a:r>
              <a:rPr lang="en-US">
                <a:solidFill>
                  <a:srgbClr val="CC0000"/>
                </a:solidFill>
                <a:ea typeface="ＭＳ Ｐゴシック" charset="0"/>
                <a:cs typeface="+mn-cs"/>
              </a:rPr>
              <a:t>connection-oriented:</a:t>
            </a:r>
            <a:r>
              <a:rPr lang="en-US">
                <a:ea typeface="ＭＳ Ｐゴシック" charset="0"/>
                <a:cs typeface="+mn-cs"/>
              </a:rPr>
              <a:t> </a:t>
            </a:r>
          </a:p>
          <a:p>
            <a:pPr lvl="1">
              <a:buFont typeface="Wingdings" charset="0"/>
              <a:buChar char="§"/>
              <a:defRPr/>
            </a:pPr>
            <a:r>
              <a:rPr lang="en-US">
                <a:ea typeface="ＭＳ Ｐゴシック" charset="0"/>
              </a:rPr>
              <a:t>handshaking (exchange of control msgs) inits sender, receiver state before data exchange</a:t>
            </a:r>
          </a:p>
          <a:p>
            <a:pPr>
              <a:buFont typeface="Wingdings" charset="0"/>
              <a:buChar char="v"/>
              <a:defRPr/>
            </a:pPr>
            <a:r>
              <a:rPr lang="en-US">
                <a:solidFill>
                  <a:srgbClr val="CC0000"/>
                </a:solidFill>
                <a:ea typeface="ＭＳ Ｐゴシック" charset="0"/>
                <a:cs typeface="+mn-cs"/>
              </a:rPr>
              <a:t>flow controlled:</a:t>
            </a:r>
          </a:p>
          <a:p>
            <a:pPr lvl="1">
              <a:buFont typeface="Wingdings" charset="0"/>
              <a:buChar char="§"/>
              <a:defRPr/>
            </a:pPr>
            <a:r>
              <a:rPr lang="en-US">
                <a:ea typeface="ＭＳ Ｐゴシック" charset="0"/>
              </a:rPr>
              <a:t>sender will not overwhelm receiver</a:t>
            </a:r>
          </a:p>
        </p:txBody>
      </p:sp>
      <p:sp>
        <p:nvSpPr>
          <p:cNvPr id="58374" name="Rectangle 4"/>
          <p:cNvSpPr>
            <a:spLocks noGrp="1" noChangeArrowheads="1"/>
          </p:cNvSpPr>
          <p:nvPr>
            <p:ph type="body" sz="half" idx="2"/>
          </p:nvPr>
        </p:nvSpPr>
        <p:spPr>
          <a:xfrm>
            <a:off x="571500" y="1543050"/>
            <a:ext cx="3981450" cy="4648200"/>
          </a:xfrm>
        </p:spPr>
        <p:txBody>
          <a:bodyPr/>
          <a:lstStyle/>
          <a:p>
            <a:r>
              <a:rPr lang="en-US" altLang="en-US" smtClean="0">
                <a:solidFill>
                  <a:srgbClr val="CC0000"/>
                </a:solidFill>
              </a:rPr>
              <a:t>point-to-point:</a:t>
            </a:r>
          </a:p>
          <a:p>
            <a:pPr lvl="1"/>
            <a:r>
              <a:rPr lang="en-US" altLang="en-US" smtClean="0"/>
              <a:t>one sender, one receiver</a:t>
            </a:r>
            <a:r>
              <a:rPr lang="en-US" altLang="en-US" smtClean="0">
                <a:solidFill>
                  <a:srgbClr val="FF0000"/>
                </a:solidFill>
              </a:rPr>
              <a:t> </a:t>
            </a:r>
          </a:p>
          <a:p>
            <a:r>
              <a:rPr lang="en-US" altLang="en-US" smtClean="0">
                <a:solidFill>
                  <a:srgbClr val="CC0000"/>
                </a:solidFill>
              </a:rPr>
              <a:t>reliable, in-order </a:t>
            </a:r>
            <a:r>
              <a:rPr lang="en-US" altLang="en-US" i="1" smtClean="0">
                <a:solidFill>
                  <a:srgbClr val="CC0000"/>
                </a:solidFill>
              </a:rPr>
              <a:t>byte steam:</a:t>
            </a:r>
          </a:p>
          <a:p>
            <a:pPr lvl="1"/>
            <a:r>
              <a:rPr lang="en-US" altLang="en-US" smtClean="0"/>
              <a:t>no </a:t>
            </a:r>
            <a:r>
              <a:rPr lang="ja-JP" altLang="en-US" smtClean="0"/>
              <a:t>“</a:t>
            </a:r>
            <a:r>
              <a:rPr lang="en-US" altLang="ja-JP" smtClean="0"/>
              <a:t>message boundaries</a:t>
            </a:r>
            <a:r>
              <a:rPr lang="ja-JP" altLang="en-US" smtClean="0"/>
              <a:t>”</a:t>
            </a:r>
            <a:endParaRPr lang="en-US" altLang="ja-JP" smtClean="0"/>
          </a:p>
          <a:p>
            <a:r>
              <a:rPr lang="en-US" altLang="en-US" smtClean="0">
                <a:solidFill>
                  <a:srgbClr val="CC0000"/>
                </a:solidFill>
              </a:rPr>
              <a:t>pipelined:</a:t>
            </a:r>
          </a:p>
          <a:p>
            <a:pPr lvl="1"/>
            <a:r>
              <a:rPr lang="en-US" altLang="en-US" smtClean="0"/>
              <a:t>TCP congestion and flow control set window size</a:t>
            </a:r>
            <a:endParaRPr lang="en-US" altLang="en-US" i="1" smtClean="0"/>
          </a:p>
          <a:p>
            <a:endParaRPr lang="en-US" altLang="en-US" smtClean="0"/>
          </a:p>
        </p:txBody>
      </p:sp>
      <p:sp>
        <p:nvSpPr>
          <p:cNvPr id="2" name="TextBox 1"/>
          <p:cNvSpPr txBox="1"/>
          <p:nvPr/>
        </p:nvSpPr>
        <p:spPr>
          <a:xfrm>
            <a:off x="164123" y="599047"/>
            <a:ext cx="5980163" cy="1015663"/>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Transmission Control Protocol</a:t>
            </a:r>
            <a:endParaRPr lang="en-US" sz="2800" dirty="0" smtClean="0">
              <a:solidFill>
                <a:srgbClr val="FF0000"/>
              </a:solidFill>
            </a:endParaRPr>
          </a:p>
          <a:p>
            <a:r>
              <a:rPr lang="en-US" sz="2800" dirty="0" smtClean="0">
                <a:solidFill>
                  <a:srgbClr val="FF0000"/>
                </a:solidFill>
              </a:rPr>
              <a:t>RFCs</a:t>
            </a:r>
            <a:r>
              <a:rPr lang="en-US" sz="2800" dirty="0">
                <a:solidFill>
                  <a:srgbClr val="FF0000"/>
                </a:solidFill>
              </a:rPr>
              <a:t>: 793,1122,1323, 2018, 2581</a:t>
            </a:r>
          </a:p>
        </p:txBody>
      </p:sp>
      <p:sp>
        <p:nvSpPr>
          <p:cNvPr id="9" name="Title 1"/>
          <p:cNvSpPr>
            <a:spLocks noGrp="1"/>
          </p:cNvSpPr>
          <p:nvPr>
            <p:ph type="title"/>
          </p:nvPr>
        </p:nvSpPr>
        <p:spPr>
          <a:xfrm>
            <a:off x="0" y="0"/>
            <a:ext cx="8001000" cy="685800"/>
          </a:xfrm>
        </p:spPr>
        <p:txBody>
          <a:bodyPr>
            <a:normAutofit fontScale="90000"/>
          </a:bodyPr>
          <a:lstStyle/>
          <a:p>
            <a:r>
              <a:rPr lang="en-US" dirty="0" smtClean="0"/>
              <a:t>TCP: Reliable </a:t>
            </a:r>
            <a:r>
              <a:rPr lang="en-US" dirty="0"/>
              <a:t>Transport</a:t>
            </a:r>
          </a:p>
        </p:txBody>
      </p:sp>
    </p:spTree>
    <p:extLst>
      <p:ext uri="{BB962C8B-B14F-4D97-AF65-F5344CB8AC3E}">
        <p14:creationId xmlns:p14="http://schemas.microsoft.com/office/powerpoint/2010/main" val="2939426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8" name="Rectangle 4"/>
          <p:cNvSpPr>
            <a:spLocks noChangeArrowheads="1"/>
          </p:cNvSpPr>
          <p:nvPr/>
        </p:nvSpPr>
        <p:spPr bwMode="auto">
          <a:xfrm>
            <a:off x="2897188" y="1512888"/>
            <a:ext cx="3951287" cy="4824412"/>
          </a:xfrm>
          <a:prstGeom prst="rect">
            <a:avLst/>
          </a:prstGeom>
          <a:solidFill>
            <a:srgbClr val="000099"/>
          </a:solidFill>
          <a:ln>
            <a:noFill/>
          </a:ln>
          <a:effectLst/>
          <a:extLst>
            <a:ext uri="{91240B29-F687-4f45-9708-019B960494DF}">
              <a14:hiddenLine xmlns:a14="http://schemas.microsoft.com/office/drawing/2010/main" xmlns="" w="1905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399" name="Rectangle 5"/>
          <p:cNvSpPr>
            <a:spLocks noChangeArrowheads="1"/>
          </p:cNvSpPr>
          <p:nvPr/>
        </p:nvSpPr>
        <p:spPr bwMode="auto">
          <a:xfrm>
            <a:off x="2811463" y="1628775"/>
            <a:ext cx="3951287" cy="4805363"/>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400">
              <a:latin typeface="Arial" charset="0"/>
              <a:ea typeface="ＭＳ Ｐゴシック" charset="0"/>
            </a:endParaRPr>
          </a:p>
        </p:txBody>
      </p:sp>
      <p:sp>
        <p:nvSpPr>
          <p:cNvPr id="59400" name="Text Box 6"/>
          <p:cNvSpPr txBox="1">
            <a:spLocks noChangeArrowheads="1"/>
          </p:cNvSpPr>
          <p:nvPr/>
        </p:nvSpPr>
        <p:spPr bwMode="auto">
          <a:xfrm>
            <a:off x="2955925" y="1587500"/>
            <a:ext cx="1663700"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latin typeface="Arial" charset="0"/>
              </a:rPr>
              <a:t>source port #</a:t>
            </a:r>
            <a:endParaRPr lang="en-US" sz="2400" smtClean="0">
              <a:latin typeface="Arial" charset="0"/>
            </a:endParaRPr>
          </a:p>
        </p:txBody>
      </p:sp>
      <p:sp>
        <p:nvSpPr>
          <p:cNvPr id="59401" name="Text Box 7"/>
          <p:cNvSpPr txBox="1">
            <a:spLocks noChangeArrowheads="1"/>
          </p:cNvSpPr>
          <p:nvPr/>
        </p:nvSpPr>
        <p:spPr bwMode="auto">
          <a:xfrm>
            <a:off x="5056188" y="1592263"/>
            <a:ext cx="1381125"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latin typeface="Arial" charset="0"/>
              </a:rPr>
              <a:t>dest port #</a:t>
            </a:r>
            <a:endParaRPr lang="en-US" sz="1800" smtClean="0">
              <a:latin typeface="Arial" charset="0"/>
            </a:endParaRPr>
          </a:p>
        </p:txBody>
      </p:sp>
      <p:sp>
        <p:nvSpPr>
          <p:cNvPr id="59402" name="Line 8"/>
          <p:cNvSpPr>
            <a:spLocks noChangeShapeType="1"/>
          </p:cNvSpPr>
          <p:nvPr/>
        </p:nvSpPr>
        <p:spPr bwMode="auto">
          <a:xfrm>
            <a:off x="2814638" y="2003425"/>
            <a:ext cx="3946525" cy="4763"/>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03" name="Line 9"/>
          <p:cNvSpPr>
            <a:spLocks noChangeShapeType="1"/>
          </p:cNvSpPr>
          <p:nvPr/>
        </p:nvSpPr>
        <p:spPr bwMode="auto">
          <a:xfrm flipV="1">
            <a:off x="2808288" y="2382838"/>
            <a:ext cx="3951287"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04" name="Line 10"/>
          <p:cNvSpPr>
            <a:spLocks noChangeShapeType="1"/>
          </p:cNvSpPr>
          <p:nvPr/>
        </p:nvSpPr>
        <p:spPr bwMode="auto">
          <a:xfrm flipV="1">
            <a:off x="4754563" y="1628775"/>
            <a:ext cx="0" cy="392113"/>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05" name="Text Box 11"/>
          <p:cNvSpPr txBox="1">
            <a:spLocks noChangeArrowheads="1"/>
          </p:cNvSpPr>
          <p:nvPr/>
        </p:nvSpPr>
        <p:spPr bwMode="auto">
          <a:xfrm>
            <a:off x="4297363" y="1098550"/>
            <a:ext cx="857250"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32 bits</a:t>
            </a:r>
            <a:endParaRPr lang="en-US" sz="2400" smtClean="0">
              <a:latin typeface="Arial" charset="0"/>
            </a:endParaRPr>
          </a:p>
        </p:txBody>
      </p:sp>
      <p:sp>
        <p:nvSpPr>
          <p:cNvPr id="59406" name="Line 12"/>
          <p:cNvSpPr>
            <a:spLocks noChangeShapeType="1"/>
          </p:cNvSpPr>
          <p:nvPr/>
        </p:nvSpPr>
        <p:spPr bwMode="auto">
          <a:xfrm>
            <a:off x="5297488" y="1344613"/>
            <a:ext cx="1427162" cy="47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07" name="Line 13"/>
          <p:cNvSpPr>
            <a:spLocks noChangeShapeType="1"/>
          </p:cNvSpPr>
          <p:nvPr/>
        </p:nvSpPr>
        <p:spPr bwMode="auto">
          <a:xfrm rot="10800000">
            <a:off x="2789238" y="1355725"/>
            <a:ext cx="1341437"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08" name="Text Box 14"/>
          <p:cNvSpPr txBox="1">
            <a:spLocks noChangeArrowheads="1"/>
          </p:cNvSpPr>
          <p:nvPr/>
        </p:nvSpPr>
        <p:spPr bwMode="auto">
          <a:xfrm>
            <a:off x="3863975" y="4567238"/>
            <a:ext cx="2005013" cy="1006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latin typeface="Arial" charset="0"/>
              </a:rPr>
              <a:t>application</a:t>
            </a:r>
          </a:p>
          <a:p>
            <a:pPr>
              <a:defRPr/>
            </a:pPr>
            <a:r>
              <a:rPr lang="en-US" sz="2000" smtClean="0">
                <a:latin typeface="Arial" charset="0"/>
              </a:rPr>
              <a:t>data </a:t>
            </a:r>
          </a:p>
          <a:p>
            <a:pPr>
              <a:defRPr/>
            </a:pPr>
            <a:r>
              <a:rPr lang="en-US" sz="2000" smtClean="0">
                <a:latin typeface="Arial" charset="0"/>
              </a:rPr>
              <a:t>(variable length)</a:t>
            </a:r>
            <a:endParaRPr lang="en-US" sz="2400" smtClean="0">
              <a:latin typeface="Arial" charset="0"/>
            </a:endParaRPr>
          </a:p>
        </p:txBody>
      </p:sp>
      <p:sp>
        <p:nvSpPr>
          <p:cNvPr id="59409" name="Text Box 15"/>
          <p:cNvSpPr txBox="1">
            <a:spLocks noChangeArrowheads="1"/>
          </p:cNvSpPr>
          <p:nvPr/>
        </p:nvSpPr>
        <p:spPr bwMode="auto">
          <a:xfrm>
            <a:off x="3444875" y="1982788"/>
            <a:ext cx="2486025"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latin typeface="Arial" charset="0"/>
              </a:rPr>
              <a:t>sequence number</a:t>
            </a:r>
            <a:endParaRPr lang="en-US" sz="2400" smtClean="0">
              <a:latin typeface="Arial" charset="0"/>
            </a:endParaRPr>
          </a:p>
        </p:txBody>
      </p:sp>
      <p:sp>
        <p:nvSpPr>
          <p:cNvPr id="59410" name="Line 16"/>
          <p:cNvSpPr>
            <a:spLocks noChangeShapeType="1"/>
          </p:cNvSpPr>
          <p:nvPr/>
        </p:nvSpPr>
        <p:spPr bwMode="auto">
          <a:xfrm flipV="1">
            <a:off x="2817813" y="2763838"/>
            <a:ext cx="3951287"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11" name="Text Box 17"/>
          <p:cNvSpPr txBox="1">
            <a:spLocks noChangeArrowheads="1"/>
          </p:cNvSpPr>
          <p:nvPr/>
        </p:nvSpPr>
        <p:spPr bwMode="auto">
          <a:xfrm>
            <a:off x="3044825" y="2382838"/>
            <a:ext cx="3409950"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latin typeface="Arial" charset="0"/>
              </a:rPr>
              <a:t>acknowledgement number</a:t>
            </a:r>
          </a:p>
        </p:txBody>
      </p:sp>
      <p:sp>
        <p:nvSpPr>
          <p:cNvPr id="59412" name="Line 18"/>
          <p:cNvSpPr>
            <a:spLocks noChangeShapeType="1"/>
          </p:cNvSpPr>
          <p:nvPr/>
        </p:nvSpPr>
        <p:spPr bwMode="auto">
          <a:xfrm flipV="1">
            <a:off x="2813050" y="3159125"/>
            <a:ext cx="3951288"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13" name="Line 19"/>
          <p:cNvSpPr>
            <a:spLocks noChangeShapeType="1"/>
          </p:cNvSpPr>
          <p:nvPr/>
        </p:nvSpPr>
        <p:spPr bwMode="auto">
          <a:xfrm flipV="1">
            <a:off x="2808288" y="3549650"/>
            <a:ext cx="3951287"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14" name="Line 20"/>
          <p:cNvSpPr>
            <a:spLocks noChangeShapeType="1"/>
          </p:cNvSpPr>
          <p:nvPr/>
        </p:nvSpPr>
        <p:spPr bwMode="auto">
          <a:xfrm flipV="1">
            <a:off x="2808288" y="4111625"/>
            <a:ext cx="3951287"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15" name="Line 21"/>
          <p:cNvSpPr>
            <a:spLocks noChangeShapeType="1"/>
          </p:cNvSpPr>
          <p:nvPr/>
        </p:nvSpPr>
        <p:spPr bwMode="auto">
          <a:xfrm flipH="1" flipV="1">
            <a:off x="4768850" y="2767013"/>
            <a:ext cx="4763" cy="777875"/>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16" name="Text Box 22"/>
          <p:cNvSpPr txBox="1">
            <a:spLocks noChangeArrowheads="1"/>
          </p:cNvSpPr>
          <p:nvPr/>
        </p:nvSpPr>
        <p:spPr bwMode="auto">
          <a:xfrm>
            <a:off x="4870450" y="2770188"/>
            <a:ext cx="1746250" cy="366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receive window</a:t>
            </a:r>
          </a:p>
        </p:txBody>
      </p:sp>
      <p:sp>
        <p:nvSpPr>
          <p:cNvPr id="59417" name="Text Box 23"/>
          <p:cNvSpPr txBox="1">
            <a:spLocks noChangeArrowheads="1"/>
          </p:cNvSpPr>
          <p:nvPr/>
        </p:nvSpPr>
        <p:spPr bwMode="auto">
          <a:xfrm>
            <a:off x="4895850" y="3165475"/>
            <a:ext cx="1822450"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Urg data pointer</a:t>
            </a:r>
          </a:p>
        </p:txBody>
      </p:sp>
      <p:sp>
        <p:nvSpPr>
          <p:cNvPr id="59418" name="Text Box 24"/>
          <p:cNvSpPr txBox="1">
            <a:spLocks noChangeArrowheads="1"/>
          </p:cNvSpPr>
          <p:nvPr/>
        </p:nvSpPr>
        <p:spPr bwMode="auto">
          <a:xfrm>
            <a:off x="3179763" y="3146425"/>
            <a:ext cx="1212850"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checksum</a:t>
            </a:r>
          </a:p>
        </p:txBody>
      </p:sp>
      <p:sp>
        <p:nvSpPr>
          <p:cNvPr id="59419" name="Text Box 25"/>
          <p:cNvSpPr txBox="1">
            <a:spLocks noChangeArrowheads="1"/>
          </p:cNvSpPr>
          <p:nvPr/>
        </p:nvSpPr>
        <p:spPr bwMode="auto">
          <a:xfrm>
            <a:off x="4532313" y="2798763"/>
            <a:ext cx="307975"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Arial" charset="0"/>
              </a:rPr>
              <a:t>F</a:t>
            </a:r>
            <a:endParaRPr lang="en-US" sz="2400" smtClean="0">
              <a:latin typeface="Arial" charset="0"/>
            </a:endParaRPr>
          </a:p>
        </p:txBody>
      </p:sp>
      <p:sp>
        <p:nvSpPr>
          <p:cNvPr id="59420" name="Line 26"/>
          <p:cNvSpPr>
            <a:spLocks noChangeShapeType="1"/>
          </p:cNvSpPr>
          <p:nvPr/>
        </p:nvSpPr>
        <p:spPr bwMode="auto">
          <a:xfrm flipV="1">
            <a:off x="4611688" y="2757488"/>
            <a:ext cx="0" cy="392112"/>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21" name="Line 27"/>
          <p:cNvSpPr>
            <a:spLocks noChangeShapeType="1"/>
          </p:cNvSpPr>
          <p:nvPr/>
        </p:nvSpPr>
        <p:spPr bwMode="auto">
          <a:xfrm flipV="1">
            <a:off x="4449763" y="2762250"/>
            <a:ext cx="0" cy="392113"/>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22" name="Line 28"/>
          <p:cNvSpPr>
            <a:spLocks noChangeShapeType="1"/>
          </p:cNvSpPr>
          <p:nvPr/>
        </p:nvSpPr>
        <p:spPr bwMode="auto">
          <a:xfrm flipV="1">
            <a:off x="4283075" y="2762250"/>
            <a:ext cx="0" cy="392113"/>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23" name="Line 29"/>
          <p:cNvSpPr>
            <a:spLocks noChangeShapeType="1"/>
          </p:cNvSpPr>
          <p:nvPr/>
        </p:nvSpPr>
        <p:spPr bwMode="auto">
          <a:xfrm flipV="1">
            <a:off x="4121150" y="2767013"/>
            <a:ext cx="0" cy="392112"/>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24" name="Line 30"/>
          <p:cNvSpPr>
            <a:spLocks noChangeShapeType="1"/>
          </p:cNvSpPr>
          <p:nvPr/>
        </p:nvSpPr>
        <p:spPr bwMode="auto">
          <a:xfrm flipV="1">
            <a:off x="3963988" y="2762250"/>
            <a:ext cx="0" cy="392113"/>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25" name="Line 31"/>
          <p:cNvSpPr>
            <a:spLocks noChangeShapeType="1"/>
          </p:cNvSpPr>
          <p:nvPr/>
        </p:nvSpPr>
        <p:spPr bwMode="auto">
          <a:xfrm flipV="1">
            <a:off x="3792538" y="2771775"/>
            <a:ext cx="0" cy="392113"/>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26" name="Text Box 32"/>
          <p:cNvSpPr txBox="1">
            <a:spLocks noChangeArrowheads="1"/>
          </p:cNvSpPr>
          <p:nvPr/>
        </p:nvSpPr>
        <p:spPr bwMode="auto">
          <a:xfrm>
            <a:off x="4365625" y="2794000"/>
            <a:ext cx="319088"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Arial" charset="0"/>
              </a:rPr>
              <a:t>S</a:t>
            </a:r>
            <a:endParaRPr lang="en-US" sz="2400" smtClean="0">
              <a:latin typeface="Arial" charset="0"/>
            </a:endParaRPr>
          </a:p>
        </p:txBody>
      </p:sp>
      <p:sp>
        <p:nvSpPr>
          <p:cNvPr id="59427" name="Text Box 33"/>
          <p:cNvSpPr txBox="1">
            <a:spLocks noChangeArrowheads="1"/>
          </p:cNvSpPr>
          <p:nvPr/>
        </p:nvSpPr>
        <p:spPr bwMode="auto">
          <a:xfrm>
            <a:off x="4192588" y="2794000"/>
            <a:ext cx="33020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Arial" charset="0"/>
              </a:rPr>
              <a:t>R</a:t>
            </a:r>
            <a:endParaRPr lang="en-US" sz="2400" smtClean="0">
              <a:latin typeface="Arial" charset="0"/>
            </a:endParaRPr>
          </a:p>
        </p:txBody>
      </p:sp>
      <p:sp>
        <p:nvSpPr>
          <p:cNvPr id="59428" name="Text Box 34"/>
          <p:cNvSpPr txBox="1">
            <a:spLocks noChangeArrowheads="1"/>
          </p:cNvSpPr>
          <p:nvPr/>
        </p:nvSpPr>
        <p:spPr bwMode="auto">
          <a:xfrm>
            <a:off x="4030663" y="2789238"/>
            <a:ext cx="319087"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Arial" charset="0"/>
              </a:rPr>
              <a:t>P</a:t>
            </a:r>
            <a:endParaRPr lang="en-US" sz="2400" smtClean="0">
              <a:latin typeface="Arial" charset="0"/>
            </a:endParaRPr>
          </a:p>
        </p:txBody>
      </p:sp>
      <p:sp>
        <p:nvSpPr>
          <p:cNvPr id="59429" name="Text Box 35"/>
          <p:cNvSpPr txBox="1">
            <a:spLocks noChangeArrowheads="1"/>
          </p:cNvSpPr>
          <p:nvPr/>
        </p:nvSpPr>
        <p:spPr bwMode="auto">
          <a:xfrm>
            <a:off x="3878263" y="2789238"/>
            <a:ext cx="319087"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Arial" charset="0"/>
              </a:rPr>
              <a:t>A</a:t>
            </a:r>
            <a:endParaRPr lang="en-US" sz="2400" smtClean="0">
              <a:latin typeface="Arial" charset="0"/>
            </a:endParaRPr>
          </a:p>
        </p:txBody>
      </p:sp>
      <p:sp>
        <p:nvSpPr>
          <p:cNvPr id="59430" name="Text Box 36"/>
          <p:cNvSpPr txBox="1">
            <a:spLocks noChangeArrowheads="1"/>
          </p:cNvSpPr>
          <p:nvPr/>
        </p:nvSpPr>
        <p:spPr bwMode="auto">
          <a:xfrm>
            <a:off x="3711575" y="2789238"/>
            <a:ext cx="33020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Arial" charset="0"/>
              </a:rPr>
              <a:t>U</a:t>
            </a:r>
            <a:endParaRPr lang="en-US" sz="2400" smtClean="0">
              <a:latin typeface="Arial" charset="0"/>
            </a:endParaRPr>
          </a:p>
        </p:txBody>
      </p:sp>
      <p:sp>
        <p:nvSpPr>
          <p:cNvPr id="59431" name="Text Box 37"/>
          <p:cNvSpPr txBox="1">
            <a:spLocks noChangeArrowheads="1"/>
          </p:cNvSpPr>
          <p:nvPr/>
        </p:nvSpPr>
        <p:spPr bwMode="auto">
          <a:xfrm>
            <a:off x="2759075" y="2697163"/>
            <a:ext cx="577850" cy="517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head</a:t>
            </a:r>
          </a:p>
          <a:p>
            <a:pPr>
              <a:defRPr/>
            </a:pPr>
            <a:r>
              <a:rPr lang="en-US" sz="1400" smtClean="0">
                <a:latin typeface="Arial" charset="0"/>
              </a:rPr>
              <a:t>len</a:t>
            </a:r>
            <a:endParaRPr lang="en-US" sz="1800" smtClean="0">
              <a:latin typeface="Arial" charset="0"/>
            </a:endParaRPr>
          </a:p>
        </p:txBody>
      </p:sp>
      <p:sp>
        <p:nvSpPr>
          <p:cNvPr id="59432" name="Text Box 38"/>
          <p:cNvSpPr txBox="1">
            <a:spLocks noChangeArrowheads="1"/>
          </p:cNvSpPr>
          <p:nvPr/>
        </p:nvSpPr>
        <p:spPr bwMode="auto">
          <a:xfrm>
            <a:off x="3238500" y="2697163"/>
            <a:ext cx="568325" cy="517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not</a:t>
            </a:r>
          </a:p>
          <a:p>
            <a:pPr>
              <a:defRPr/>
            </a:pPr>
            <a:r>
              <a:rPr lang="en-US" sz="1400" smtClean="0">
                <a:latin typeface="Arial" charset="0"/>
              </a:rPr>
              <a:t>used</a:t>
            </a:r>
            <a:endParaRPr lang="en-US" sz="1800" smtClean="0">
              <a:latin typeface="Arial" charset="0"/>
            </a:endParaRPr>
          </a:p>
        </p:txBody>
      </p:sp>
      <p:sp>
        <p:nvSpPr>
          <p:cNvPr id="59433" name="Line 39"/>
          <p:cNvSpPr>
            <a:spLocks noChangeShapeType="1"/>
          </p:cNvSpPr>
          <p:nvPr/>
        </p:nvSpPr>
        <p:spPr bwMode="auto">
          <a:xfrm flipV="1">
            <a:off x="3287713" y="2762250"/>
            <a:ext cx="0" cy="392113"/>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34" name="Text Box 40"/>
          <p:cNvSpPr txBox="1">
            <a:spLocks noChangeArrowheads="1"/>
          </p:cNvSpPr>
          <p:nvPr/>
        </p:nvSpPr>
        <p:spPr bwMode="auto">
          <a:xfrm>
            <a:off x="3317875" y="3648075"/>
            <a:ext cx="2894013"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latin typeface="Arial" charset="0"/>
              </a:rPr>
              <a:t>options (variable length)</a:t>
            </a:r>
            <a:endParaRPr lang="en-US" sz="2400" smtClean="0">
              <a:latin typeface="Arial" charset="0"/>
            </a:endParaRPr>
          </a:p>
        </p:txBody>
      </p:sp>
      <p:sp>
        <p:nvSpPr>
          <p:cNvPr id="59435" name="Text Box 41"/>
          <p:cNvSpPr txBox="1">
            <a:spLocks noChangeArrowheads="1"/>
          </p:cNvSpPr>
          <p:nvPr/>
        </p:nvSpPr>
        <p:spPr bwMode="auto">
          <a:xfrm>
            <a:off x="261938" y="1427163"/>
            <a:ext cx="2203450" cy="6413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sz="1800" smtClean="0">
                <a:latin typeface="Arial" charset="0"/>
              </a:rPr>
              <a:t>URG: urgent data </a:t>
            </a:r>
          </a:p>
          <a:p>
            <a:pPr algn="r">
              <a:defRPr/>
            </a:pPr>
            <a:r>
              <a:rPr lang="en-US" sz="1800" smtClean="0">
                <a:latin typeface="Arial" charset="0"/>
              </a:rPr>
              <a:t>(generally not used)</a:t>
            </a:r>
            <a:endParaRPr lang="en-US" sz="1000" smtClean="0">
              <a:latin typeface="Arial" charset="0"/>
            </a:endParaRPr>
          </a:p>
        </p:txBody>
      </p:sp>
      <p:sp>
        <p:nvSpPr>
          <p:cNvPr id="59436" name="Text Box 42"/>
          <p:cNvSpPr txBox="1">
            <a:spLocks noChangeArrowheads="1"/>
          </p:cNvSpPr>
          <p:nvPr/>
        </p:nvSpPr>
        <p:spPr bwMode="auto">
          <a:xfrm>
            <a:off x="976313" y="2151063"/>
            <a:ext cx="1441450" cy="6413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sz="1800" smtClean="0">
                <a:latin typeface="Arial" charset="0"/>
              </a:rPr>
              <a:t>ACK: ACK #</a:t>
            </a:r>
          </a:p>
          <a:p>
            <a:pPr algn="r">
              <a:defRPr/>
            </a:pPr>
            <a:r>
              <a:rPr lang="en-US" sz="1800" smtClean="0">
                <a:latin typeface="Arial" charset="0"/>
              </a:rPr>
              <a:t>valid</a:t>
            </a:r>
            <a:endParaRPr lang="en-US" sz="1000" smtClean="0">
              <a:latin typeface="Arial" charset="0"/>
            </a:endParaRPr>
          </a:p>
        </p:txBody>
      </p:sp>
      <p:sp>
        <p:nvSpPr>
          <p:cNvPr id="59437" name="Text Box 43"/>
          <p:cNvSpPr txBox="1">
            <a:spLocks noChangeArrowheads="1"/>
          </p:cNvSpPr>
          <p:nvPr/>
        </p:nvSpPr>
        <p:spPr bwMode="auto">
          <a:xfrm>
            <a:off x="169863" y="2827338"/>
            <a:ext cx="2266950" cy="6413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sz="1800" smtClean="0">
                <a:latin typeface="Arial" charset="0"/>
              </a:rPr>
              <a:t>PSH: push data now</a:t>
            </a:r>
          </a:p>
          <a:p>
            <a:pPr algn="r">
              <a:defRPr/>
            </a:pPr>
            <a:r>
              <a:rPr lang="en-US" sz="1800" smtClean="0">
                <a:latin typeface="Arial" charset="0"/>
              </a:rPr>
              <a:t>(generally not used)</a:t>
            </a:r>
          </a:p>
        </p:txBody>
      </p:sp>
      <p:sp>
        <p:nvSpPr>
          <p:cNvPr id="59438" name="Text Box 44"/>
          <p:cNvSpPr txBox="1">
            <a:spLocks noChangeArrowheads="1"/>
          </p:cNvSpPr>
          <p:nvPr/>
        </p:nvSpPr>
        <p:spPr bwMode="auto">
          <a:xfrm>
            <a:off x="544513" y="3627438"/>
            <a:ext cx="1911350" cy="11906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sz="1800" smtClean="0">
                <a:latin typeface="Arial" charset="0"/>
              </a:rPr>
              <a:t>RST, SYN, FIN:</a:t>
            </a:r>
          </a:p>
          <a:p>
            <a:pPr algn="r">
              <a:defRPr/>
            </a:pPr>
            <a:r>
              <a:rPr lang="en-US" sz="1800" smtClean="0">
                <a:latin typeface="Arial" charset="0"/>
              </a:rPr>
              <a:t>connection estab</a:t>
            </a:r>
          </a:p>
          <a:p>
            <a:pPr algn="r">
              <a:defRPr/>
            </a:pPr>
            <a:r>
              <a:rPr lang="en-US" sz="1800" smtClean="0">
                <a:latin typeface="Arial" charset="0"/>
              </a:rPr>
              <a:t>(setup, teardown</a:t>
            </a:r>
          </a:p>
          <a:p>
            <a:pPr algn="r">
              <a:defRPr/>
            </a:pPr>
            <a:r>
              <a:rPr lang="en-US" sz="1800" smtClean="0">
                <a:latin typeface="Arial" charset="0"/>
              </a:rPr>
              <a:t>commands)</a:t>
            </a:r>
          </a:p>
        </p:txBody>
      </p:sp>
      <p:sp>
        <p:nvSpPr>
          <p:cNvPr id="59439" name="Line 45"/>
          <p:cNvSpPr>
            <a:spLocks noChangeShapeType="1"/>
          </p:cNvSpPr>
          <p:nvPr/>
        </p:nvSpPr>
        <p:spPr bwMode="auto">
          <a:xfrm>
            <a:off x="2371725" y="1800225"/>
            <a:ext cx="1495425" cy="1028700"/>
          </a:xfrm>
          <a:prstGeom prst="line">
            <a:avLst/>
          </a:prstGeom>
          <a:noFill/>
          <a:ln w="190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40" name="Line 46"/>
          <p:cNvSpPr>
            <a:spLocks noChangeShapeType="1"/>
          </p:cNvSpPr>
          <p:nvPr/>
        </p:nvSpPr>
        <p:spPr bwMode="auto">
          <a:xfrm>
            <a:off x="2376488" y="2487613"/>
            <a:ext cx="1658937" cy="441325"/>
          </a:xfrm>
          <a:prstGeom prst="line">
            <a:avLst/>
          </a:prstGeom>
          <a:noFill/>
          <a:ln w="190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41" name="Line 47"/>
          <p:cNvSpPr>
            <a:spLocks noChangeShapeType="1"/>
          </p:cNvSpPr>
          <p:nvPr/>
        </p:nvSpPr>
        <p:spPr bwMode="auto">
          <a:xfrm flipV="1">
            <a:off x="2397125" y="3041650"/>
            <a:ext cx="1827213" cy="244475"/>
          </a:xfrm>
          <a:prstGeom prst="line">
            <a:avLst/>
          </a:prstGeom>
          <a:noFill/>
          <a:ln w="190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4801" name="Freeform 48"/>
          <p:cNvSpPr>
            <a:spLocks/>
          </p:cNvSpPr>
          <p:nvPr/>
        </p:nvSpPr>
        <p:spPr bwMode="auto">
          <a:xfrm>
            <a:off x="2390775" y="3105150"/>
            <a:ext cx="2314575" cy="704850"/>
          </a:xfrm>
          <a:custGeom>
            <a:avLst/>
            <a:gdLst>
              <a:gd name="T0" fmla="*/ 0 w 1458"/>
              <a:gd name="T1" fmla="*/ 2147483647 h 444"/>
              <a:gd name="T2" fmla="*/ 2147483647 w 1458"/>
              <a:gd name="T3" fmla="*/ 0 h 444"/>
              <a:gd name="T4" fmla="*/ 2147483647 w 1458"/>
              <a:gd name="T5" fmla="*/ 2147483647 h 444"/>
              <a:gd name="T6" fmla="*/ 0 60000 65536"/>
              <a:gd name="T7" fmla="*/ 0 60000 65536"/>
              <a:gd name="T8" fmla="*/ 0 60000 65536"/>
            </a:gdLst>
            <a:ahLst/>
            <a:cxnLst>
              <a:cxn ang="T6">
                <a:pos x="T0" y="T1"/>
              </a:cxn>
              <a:cxn ang="T7">
                <a:pos x="T2" y="T3"/>
              </a:cxn>
              <a:cxn ang="T8">
                <a:pos x="T4" y="T5"/>
              </a:cxn>
            </a:cxnLst>
            <a:rect l="0" t="0" r="r" b="b"/>
            <a:pathLst>
              <a:path w="1458" h="444">
                <a:moveTo>
                  <a:pt x="0" y="444"/>
                </a:moveTo>
                <a:lnTo>
                  <a:pt x="1248" y="0"/>
                </a:lnTo>
                <a:lnTo>
                  <a:pt x="1458" y="6"/>
                </a:lnTo>
              </a:path>
            </a:pathLst>
          </a:custGeom>
          <a:noFill/>
          <a:ln w="1905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43" name="Text Box 49"/>
          <p:cNvSpPr txBox="1">
            <a:spLocks noChangeArrowheads="1"/>
          </p:cNvSpPr>
          <p:nvPr/>
        </p:nvSpPr>
        <p:spPr bwMode="auto">
          <a:xfrm>
            <a:off x="7439025" y="3008313"/>
            <a:ext cx="1250950" cy="9159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800" smtClean="0">
                <a:latin typeface="Arial" charset="0"/>
              </a:rPr>
              <a:t># bytes </a:t>
            </a:r>
          </a:p>
          <a:p>
            <a:pPr algn="l">
              <a:defRPr/>
            </a:pPr>
            <a:r>
              <a:rPr lang="en-US" sz="1800" smtClean="0">
                <a:latin typeface="Arial" charset="0"/>
              </a:rPr>
              <a:t>rcvr willing</a:t>
            </a:r>
          </a:p>
          <a:p>
            <a:pPr algn="l">
              <a:defRPr/>
            </a:pPr>
            <a:r>
              <a:rPr lang="en-US" sz="1800" smtClean="0">
                <a:latin typeface="Arial" charset="0"/>
              </a:rPr>
              <a:t>to accept</a:t>
            </a:r>
          </a:p>
        </p:txBody>
      </p:sp>
      <p:sp>
        <p:nvSpPr>
          <p:cNvPr id="59444" name="Text Box 50"/>
          <p:cNvSpPr txBox="1">
            <a:spLocks noChangeArrowheads="1"/>
          </p:cNvSpPr>
          <p:nvPr/>
        </p:nvSpPr>
        <p:spPr bwMode="auto">
          <a:xfrm>
            <a:off x="7132638" y="1522413"/>
            <a:ext cx="1771650" cy="11906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800" smtClean="0">
                <a:latin typeface="Arial" charset="0"/>
              </a:rPr>
              <a:t>counting</a:t>
            </a:r>
          </a:p>
          <a:p>
            <a:pPr algn="l">
              <a:defRPr/>
            </a:pPr>
            <a:r>
              <a:rPr lang="en-US" sz="1800" smtClean="0">
                <a:latin typeface="Arial" charset="0"/>
              </a:rPr>
              <a:t>by bytes </a:t>
            </a:r>
          </a:p>
          <a:p>
            <a:pPr algn="l">
              <a:defRPr/>
            </a:pPr>
            <a:r>
              <a:rPr lang="en-US" sz="1800" smtClean="0">
                <a:latin typeface="Arial" charset="0"/>
              </a:rPr>
              <a:t>of data</a:t>
            </a:r>
          </a:p>
          <a:p>
            <a:pPr algn="l">
              <a:defRPr/>
            </a:pPr>
            <a:r>
              <a:rPr lang="en-US" sz="1800" smtClean="0">
                <a:latin typeface="Arial" charset="0"/>
              </a:rPr>
              <a:t>(not segments!)</a:t>
            </a:r>
          </a:p>
        </p:txBody>
      </p:sp>
      <p:sp>
        <p:nvSpPr>
          <p:cNvPr id="59445" name="Text Box 51"/>
          <p:cNvSpPr txBox="1">
            <a:spLocks noChangeArrowheads="1"/>
          </p:cNvSpPr>
          <p:nvPr/>
        </p:nvSpPr>
        <p:spPr bwMode="auto">
          <a:xfrm>
            <a:off x="982663" y="4960938"/>
            <a:ext cx="1365250" cy="9159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sz="1800" smtClean="0">
                <a:latin typeface="Arial" charset="0"/>
              </a:rPr>
              <a:t>Internet</a:t>
            </a:r>
          </a:p>
          <a:p>
            <a:pPr algn="r">
              <a:defRPr/>
            </a:pPr>
            <a:r>
              <a:rPr lang="en-US" sz="1800" smtClean="0">
                <a:latin typeface="Arial" charset="0"/>
              </a:rPr>
              <a:t>checksum</a:t>
            </a:r>
          </a:p>
          <a:p>
            <a:pPr algn="r">
              <a:defRPr/>
            </a:pPr>
            <a:r>
              <a:rPr lang="en-US" sz="1800" smtClean="0">
                <a:latin typeface="Arial" charset="0"/>
              </a:rPr>
              <a:t>(as in UDP)</a:t>
            </a:r>
          </a:p>
        </p:txBody>
      </p:sp>
      <p:sp>
        <p:nvSpPr>
          <p:cNvPr id="59446" name="Line 52"/>
          <p:cNvSpPr>
            <a:spLocks noChangeShapeType="1"/>
          </p:cNvSpPr>
          <p:nvPr/>
        </p:nvSpPr>
        <p:spPr bwMode="auto">
          <a:xfrm flipV="1">
            <a:off x="2266950" y="3429000"/>
            <a:ext cx="2105025" cy="1981200"/>
          </a:xfrm>
          <a:prstGeom prst="line">
            <a:avLst/>
          </a:prstGeom>
          <a:noFill/>
          <a:ln w="190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47" name="Line 53"/>
          <p:cNvSpPr>
            <a:spLocks noChangeShapeType="1"/>
          </p:cNvSpPr>
          <p:nvPr/>
        </p:nvSpPr>
        <p:spPr bwMode="auto">
          <a:xfrm flipH="1" flipV="1">
            <a:off x="6686550" y="3019425"/>
            <a:ext cx="809625" cy="466725"/>
          </a:xfrm>
          <a:prstGeom prst="line">
            <a:avLst/>
          </a:prstGeom>
          <a:noFill/>
          <a:ln w="190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48" name="Line 54"/>
          <p:cNvSpPr>
            <a:spLocks noChangeShapeType="1"/>
          </p:cNvSpPr>
          <p:nvPr/>
        </p:nvSpPr>
        <p:spPr bwMode="auto">
          <a:xfrm flipH="1">
            <a:off x="6619875" y="1724025"/>
            <a:ext cx="552450" cy="885825"/>
          </a:xfrm>
          <a:prstGeom prst="line">
            <a:avLst/>
          </a:prstGeom>
          <a:noFill/>
          <a:ln w="190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449" name="Line 55"/>
          <p:cNvSpPr>
            <a:spLocks noChangeShapeType="1"/>
          </p:cNvSpPr>
          <p:nvPr/>
        </p:nvSpPr>
        <p:spPr bwMode="auto">
          <a:xfrm flipH="1">
            <a:off x="6581775" y="1714500"/>
            <a:ext cx="571500" cy="523875"/>
          </a:xfrm>
          <a:prstGeom prst="line">
            <a:avLst/>
          </a:prstGeom>
          <a:noFill/>
          <a:ln w="190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 name="Title 1"/>
          <p:cNvSpPr>
            <a:spLocks noGrp="1"/>
          </p:cNvSpPr>
          <p:nvPr>
            <p:ph type="title"/>
          </p:nvPr>
        </p:nvSpPr>
        <p:spPr/>
        <p:txBody>
          <a:bodyPr>
            <a:normAutofit fontScale="90000"/>
          </a:bodyPr>
          <a:lstStyle/>
          <a:p>
            <a:r>
              <a:rPr lang="en-US" dirty="0" smtClean="0"/>
              <a:t>TCP: Reliable Transport</a:t>
            </a:r>
            <a:endParaRPr lang="en-US" dirty="0"/>
          </a:p>
        </p:txBody>
      </p:sp>
      <p:sp>
        <p:nvSpPr>
          <p:cNvPr id="59" name="TextBox 58"/>
          <p:cNvSpPr txBox="1"/>
          <p:nvPr/>
        </p:nvSpPr>
        <p:spPr>
          <a:xfrm>
            <a:off x="1272866" y="624045"/>
            <a:ext cx="4128118" cy="584775"/>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Segment Structure</a:t>
            </a:r>
            <a:endParaRPr lang="en-US" sz="2800" dirty="0" smtClean="0">
              <a:solidFill>
                <a:srgbClr val="FF0000"/>
              </a:solidFill>
            </a:endParaRPr>
          </a:p>
        </p:txBody>
      </p:sp>
    </p:spTree>
    <p:extLst>
      <p:ext uri="{BB962C8B-B14F-4D97-AF65-F5344CB8AC3E}">
        <p14:creationId xmlns:p14="http://schemas.microsoft.com/office/powerpoint/2010/main" val="3817182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dirty="0"/>
              <a:t>Goals for Today</a:t>
            </a:r>
          </a:p>
        </p:txBody>
      </p:sp>
      <p:sp>
        <p:nvSpPr>
          <p:cNvPr id="71683" name="Rectangle 3"/>
          <p:cNvSpPr>
            <a:spLocks noGrp="1" noChangeArrowheads="1"/>
          </p:cNvSpPr>
          <p:nvPr>
            <p:ph type="body" idx="1"/>
          </p:nvPr>
        </p:nvSpPr>
        <p:spPr>
          <a:xfrm>
            <a:off x="163285" y="852714"/>
            <a:ext cx="8799285" cy="5790363"/>
          </a:xfrm>
        </p:spPr>
        <p:txBody>
          <a:bodyPr>
            <a:normAutofit/>
          </a:bodyPr>
          <a:lstStyle/>
          <a:p>
            <a:r>
              <a:rPr lang="en-US" sz="2800" dirty="0" smtClean="0"/>
              <a:t>Transport Layer</a:t>
            </a:r>
          </a:p>
          <a:p>
            <a:pPr lvl="1"/>
            <a:r>
              <a:rPr lang="en-US" sz="2400" dirty="0" smtClean="0"/>
              <a:t>Abstraction / services</a:t>
            </a:r>
          </a:p>
          <a:p>
            <a:pPr lvl="1"/>
            <a:r>
              <a:rPr lang="en-US" sz="2400" dirty="0" smtClean="0"/>
              <a:t>Multiplexing/</a:t>
            </a:r>
            <a:r>
              <a:rPr lang="en-US" sz="2400" dirty="0" err="1" smtClean="0"/>
              <a:t>Demultiplexing</a:t>
            </a:r>
            <a:endParaRPr lang="en-US" sz="2400" dirty="0" smtClean="0"/>
          </a:p>
          <a:p>
            <a:pPr lvl="1"/>
            <a:r>
              <a:rPr lang="en-US" sz="2400" dirty="0" smtClean="0"/>
              <a:t>UDP: Connectionless Transport</a:t>
            </a:r>
          </a:p>
          <a:p>
            <a:pPr lvl="1"/>
            <a:r>
              <a:rPr lang="en-US" sz="2400" dirty="0" smtClean="0"/>
              <a:t>TCP: Reliable Transport</a:t>
            </a:r>
          </a:p>
          <a:p>
            <a:pPr lvl="2"/>
            <a:r>
              <a:rPr lang="en-US" sz="2000" dirty="0" smtClean="0"/>
              <a:t>Abstraction, Connection Management, Reliable Transport, Flow Control, timeouts</a:t>
            </a:r>
          </a:p>
          <a:p>
            <a:pPr lvl="2"/>
            <a:r>
              <a:rPr lang="en-US" sz="2000" dirty="0" smtClean="0"/>
              <a:t>Congestion control</a:t>
            </a:r>
            <a:endParaRPr lang="en-US" sz="2000" dirty="0"/>
          </a:p>
          <a:p>
            <a:pPr lvl="1"/>
            <a:endParaRPr lang="en-US" sz="2400" dirty="0" smtClean="0"/>
          </a:p>
          <a:p>
            <a:r>
              <a:rPr lang="en-US" sz="2800" dirty="0" smtClean="0"/>
              <a:t>Data Center TCP</a:t>
            </a:r>
          </a:p>
          <a:p>
            <a:pPr lvl="1"/>
            <a:r>
              <a:rPr lang="en-US" sz="2400" dirty="0" err="1" smtClean="0"/>
              <a:t>Incast</a:t>
            </a:r>
            <a:r>
              <a:rPr lang="en-US" sz="2400" dirty="0" smtClean="0"/>
              <a:t> Problem</a:t>
            </a:r>
            <a:endParaRPr lang="en-US" sz="2800" dirty="0" smtClean="0"/>
          </a:p>
          <a:p>
            <a:pPr lvl="1"/>
            <a:endParaRPr lang="en-US" sz="2400" dirty="0" smtClean="0"/>
          </a:p>
          <a:p>
            <a:endParaRPr lang="en-US" sz="2800" dirty="0"/>
          </a:p>
        </p:txBody>
      </p:sp>
    </p:spTree>
    <p:custDataLst>
      <p:tags r:id="rId1"/>
    </p:custDataLst>
    <p:extLst>
      <p:ext uri="{BB962C8B-B14F-4D97-AF65-F5344CB8AC3E}">
        <p14:creationId xmlns:p14="http://schemas.microsoft.com/office/powerpoint/2010/main" val="167337375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2" name="Rectangle 5"/>
          <p:cNvSpPr>
            <a:spLocks noGrp="1" noChangeArrowheads="1"/>
          </p:cNvSpPr>
          <p:nvPr>
            <p:ph type="body" sz="half" idx="1"/>
          </p:nvPr>
        </p:nvSpPr>
        <p:spPr>
          <a:xfrm>
            <a:off x="355600" y="1339850"/>
            <a:ext cx="3927475" cy="4648200"/>
          </a:xfrm>
        </p:spPr>
        <p:txBody>
          <a:bodyPr>
            <a:normAutofit lnSpcReduction="10000"/>
          </a:bodyPr>
          <a:lstStyle/>
          <a:p>
            <a:pPr marL="234950" indent="-123825">
              <a:buFont typeface="Wingdings" panose="05000000000000000000" pitchFamily="2" charset="2"/>
              <a:buNone/>
            </a:pPr>
            <a:r>
              <a:rPr lang="en-US" altLang="en-US" sz="2400" u="sng" dirty="0" smtClean="0">
                <a:solidFill>
                  <a:srgbClr val="CC0000"/>
                </a:solidFill>
              </a:rPr>
              <a:t>sequence numbers:</a:t>
            </a:r>
            <a:endParaRPr lang="en-US" altLang="en-US" sz="2400" dirty="0" smtClean="0">
              <a:solidFill>
                <a:srgbClr val="CC0000"/>
              </a:solidFill>
            </a:endParaRPr>
          </a:p>
          <a:p>
            <a:pPr marL="512763" lvl="1" indent="-163513"/>
            <a:r>
              <a:rPr lang="en-US" altLang="en-US" dirty="0" smtClean="0"/>
              <a:t>byte stream </a:t>
            </a:r>
            <a:r>
              <a:rPr lang="ja-JP" altLang="en-US" dirty="0" smtClean="0"/>
              <a:t>“</a:t>
            </a:r>
            <a:r>
              <a:rPr lang="en-US" altLang="ja-JP" dirty="0" smtClean="0"/>
              <a:t>number</a:t>
            </a:r>
            <a:r>
              <a:rPr lang="ja-JP" altLang="en-US" dirty="0" smtClean="0"/>
              <a:t>”</a:t>
            </a:r>
            <a:r>
              <a:rPr lang="en-US" altLang="ja-JP" dirty="0" smtClean="0"/>
              <a:t> of first byte in segment</a:t>
            </a:r>
            <a:r>
              <a:rPr lang="ja-JP" altLang="en-US" dirty="0" smtClean="0"/>
              <a:t>’</a:t>
            </a:r>
            <a:r>
              <a:rPr lang="en-US" altLang="ja-JP" dirty="0" smtClean="0"/>
              <a:t>s data</a:t>
            </a:r>
            <a:endParaRPr lang="en-US" altLang="ja-JP" sz="2000" dirty="0" smtClean="0"/>
          </a:p>
          <a:p>
            <a:pPr marL="234950" indent="-123825">
              <a:buFont typeface="Wingdings" panose="05000000000000000000" pitchFamily="2" charset="2"/>
              <a:buNone/>
            </a:pPr>
            <a:r>
              <a:rPr lang="en-US" altLang="en-US" sz="2400" u="sng" dirty="0" smtClean="0">
                <a:solidFill>
                  <a:srgbClr val="CC0000"/>
                </a:solidFill>
              </a:rPr>
              <a:t>acknowledgements:</a:t>
            </a:r>
            <a:endParaRPr lang="en-US" altLang="en-US" sz="2400" dirty="0" smtClean="0">
              <a:solidFill>
                <a:srgbClr val="CC0000"/>
              </a:solidFill>
            </a:endParaRPr>
          </a:p>
          <a:p>
            <a:pPr marL="512763" lvl="1" indent="-163513"/>
            <a:r>
              <a:rPr lang="en-US" altLang="en-US" dirty="0" err="1" smtClean="0"/>
              <a:t>seq</a:t>
            </a:r>
            <a:r>
              <a:rPr lang="en-US" altLang="en-US" dirty="0" smtClean="0"/>
              <a:t> # of next byte expected from other side</a:t>
            </a:r>
          </a:p>
          <a:p>
            <a:pPr marL="512763" lvl="1" indent="-163513"/>
            <a:r>
              <a:rPr lang="en-US" altLang="en-US" dirty="0" smtClean="0"/>
              <a:t>cumulative ACK</a:t>
            </a:r>
          </a:p>
          <a:p>
            <a:pPr marL="234950" indent="-123825">
              <a:buFont typeface="Wingdings" panose="05000000000000000000" pitchFamily="2" charset="2"/>
              <a:buNone/>
            </a:pPr>
            <a:r>
              <a:rPr lang="en-US" altLang="en-US" sz="2400" dirty="0" smtClean="0">
                <a:solidFill>
                  <a:srgbClr val="CC0000"/>
                </a:solidFill>
              </a:rPr>
              <a:t>Q:</a:t>
            </a:r>
            <a:r>
              <a:rPr lang="en-US" altLang="en-US" sz="2400" dirty="0" smtClean="0"/>
              <a:t> how receiver handles out-of-order segments</a:t>
            </a:r>
          </a:p>
          <a:p>
            <a:pPr marL="512763" lvl="1" indent="-163513"/>
            <a:r>
              <a:rPr lang="en-US" altLang="en-US" dirty="0" smtClean="0"/>
              <a:t>A: TCP spec </a:t>
            </a:r>
            <a:r>
              <a:rPr lang="en-US" altLang="en-US" dirty="0" err="1" smtClean="0"/>
              <a:t>doesn</a:t>
            </a:r>
            <a:r>
              <a:rPr lang="ja-JP" altLang="en-US" dirty="0" smtClean="0"/>
              <a:t>’</a:t>
            </a:r>
            <a:r>
              <a:rPr lang="en-US" altLang="ja-JP" dirty="0" smtClean="0"/>
              <a:t>t say, - up to </a:t>
            </a:r>
            <a:r>
              <a:rPr lang="en-US" altLang="ja-JP" dirty="0" err="1" smtClean="0"/>
              <a:t>implementor</a:t>
            </a:r>
            <a:endParaRPr lang="en-US" altLang="en-US" dirty="0" smtClean="0"/>
          </a:p>
        </p:txBody>
      </p:sp>
      <p:grpSp>
        <p:nvGrpSpPr>
          <p:cNvPr id="187584" name="Group 192"/>
          <p:cNvGrpSpPr>
            <a:grpSpLocks/>
          </p:cNvGrpSpPr>
          <p:nvPr/>
        </p:nvGrpSpPr>
        <p:grpSpPr bwMode="auto">
          <a:xfrm>
            <a:off x="5770563" y="3816350"/>
            <a:ext cx="2897187" cy="2541588"/>
            <a:chOff x="3599" y="2404"/>
            <a:chExt cx="1825" cy="1601"/>
          </a:xfrm>
        </p:grpSpPr>
        <p:sp>
          <p:nvSpPr>
            <p:cNvPr id="60505" name="Rectangle 167"/>
            <p:cNvSpPr>
              <a:spLocks noChangeArrowheads="1"/>
            </p:cNvSpPr>
            <p:nvPr/>
          </p:nvSpPr>
          <p:spPr bwMode="auto">
            <a:xfrm>
              <a:off x="3753" y="3587"/>
              <a:ext cx="1202" cy="130"/>
            </a:xfrm>
            <a:prstGeom prst="rect">
              <a:avLst/>
            </a:prstGeom>
            <a:solidFill>
              <a:srgbClr val="CC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75865" name="Group 148"/>
            <p:cNvGrpSpPr>
              <a:grpSpLocks/>
            </p:cNvGrpSpPr>
            <p:nvPr/>
          </p:nvGrpSpPr>
          <p:grpSpPr bwMode="auto">
            <a:xfrm>
              <a:off x="3733" y="3291"/>
              <a:ext cx="1252" cy="714"/>
              <a:chOff x="1976" y="2984"/>
              <a:chExt cx="1252" cy="714"/>
            </a:xfrm>
          </p:grpSpPr>
          <p:sp>
            <p:nvSpPr>
              <p:cNvPr id="60509" name="Rectangle 149"/>
              <p:cNvSpPr>
                <a:spLocks noChangeArrowheads="1"/>
              </p:cNvSpPr>
              <p:nvPr/>
            </p:nvSpPr>
            <p:spPr bwMode="auto">
              <a:xfrm>
                <a:off x="1994" y="2995"/>
                <a:ext cx="1210" cy="70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510" name="Text Box 150"/>
              <p:cNvSpPr txBox="1">
                <a:spLocks noChangeArrowheads="1"/>
              </p:cNvSpPr>
              <p:nvPr/>
            </p:nvSpPr>
            <p:spPr bwMode="auto">
              <a:xfrm>
                <a:off x="2001" y="2984"/>
                <a:ext cx="580" cy="15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latin typeface="Arial" charset="0"/>
                  </a:rPr>
                  <a:t>source port #</a:t>
                </a:r>
              </a:p>
            </p:txBody>
          </p:sp>
          <p:sp>
            <p:nvSpPr>
              <p:cNvPr id="60511" name="Text Box 151"/>
              <p:cNvSpPr txBox="1">
                <a:spLocks noChangeArrowheads="1"/>
              </p:cNvSpPr>
              <p:nvPr/>
            </p:nvSpPr>
            <p:spPr bwMode="auto">
              <a:xfrm>
                <a:off x="2648" y="2987"/>
                <a:ext cx="491" cy="15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latin typeface="Arial" charset="0"/>
                  </a:rPr>
                  <a:t>dest port #</a:t>
                </a:r>
              </a:p>
            </p:txBody>
          </p:sp>
          <p:sp>
            <p:nvSpPr>
              <p:cNvPr id="60512" name="Text Box 152"/>
              <p:cNvSpPr txBox="1">
                <a:spLocks noChangeArrowheads="1"/>
              </p:cNvSpPr>
              <p:nvPr/>
            </p:nvSpPr>
            <p:spPr bwMode="auto">
              <a:xfrm>
                <a:off x="2154" y="3117"/>
                <a:ext cx="912" cy="17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200" smtClean="0">
                    <a:latin typeface="Arial" charset="0"/>
                  </a:rPr>
                  <a:t>sequence number</a:t>
                </a:r>
              </a:p>
            </p:txBody>
          </p:sp>
          <p:sp>
            <p:nvSpPr>
              <p:cNvPr id="60513" name="Text Box 153"/>
              <p:cNvSpPr txBox="1">
                <a:spLocks noChangeArrowheads="1"/>
              </p:cNvSpPr>
              <p:nvPr/>
            </p:nvSpPr>
            <p:spPr bwMode="auto">
              <a:xfrm>
                <a:off x="1976" y="3257"/>
                <a:ext cx="1252" cy="17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200" smtClean="0">
                    <a:solidFill>
                      <a:schemeClr val="bg1"/>
                    </a:solidFill>
                    <a:latin typeface="Arial" charset="0"/>
                  </a:rPr>
                  <a:t>acknowledgement number</a:t>
                </a:r>
              </a:p>
            </p:txBody>
          </p:sp>
          <p:sp>
            <p:nvSpPr>
              <p:cNvPr id="60514" name="Text Box 154"/>
              <p:cNvSpPr txBox="1">
                <a:spLocks noChangeArrowheads="1"/>
              </p:cNvSpPr>
              <p:nvPr/>
            </p:nvSpPr>
            <p:spPr bwMode="auto">
              <a:xfrm>
                <a:off x="2053" y="3544"/>
                <a:ext cx="475" cy="15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latin typeface="Arial" charset="0"/>
                  </a:rPr>
                  <a:t>checksum</a:t>
                </a:r>
              </a:p>
            </p:txBody>
          </p:sp>
          <p:sp>
            <p:nvSpPr>
              <p:cNvPr id="60515" name="Line 155"/>
              <p:cNvSpPr>
                <a:spLocks noChangeShapeType="1"/>
              </p:cNvSpPr>
              <p:nvPr/>
            </p:nvSpPr>
            <p:spPr bwMode="auto">
              <a:xfrm>
                <a:off x="1994" y="3138"/>
                <a:ext cx="121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516" name="Line 156"/>
              <p:cNvSpPr>
                <a:spLocks noChangeShapeType="1"/>
              </p:cNvSpPr>
              <p:nvPr/>
            </p:nvSpPr>
            <p:spPr bwMode="auto">
              <a:xfrm>
                <a:off x="1994" y="3274"/>
                <a:ext cx="121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517" name="Line 157"/>
              <p:cNvSpPr>
                <a:spLocks noChangeShapeType="1"/>
              </p:cNvSpPr>
              <p:nvPr/>
            </p:nvSpPr>
            <p:spPr bwMode="auto">
              <a:xfrm>
                <a:off x="1992" y="3414"/>
                <a:ext cx="121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518" name="Line 158"/>
              <p:cNvSpPr>
                <a:spLocks noChangeShapeType="1"/>
              </p:cNvSpPr>
              <p:nvPr/>
            </p:nvSpPr>
            <p:spPr bwMode="auto">
              <a:xfrm>
                <a:off x="2588" y="2994"/>
                <a:ext cx="0" cy="14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519" name="Line 159"/>
              <p:cNvSpPr>
                <a:spLocks noChangeShapeType="1"/>
              </p:cNvSpPr>
              <p:nvPr/>
            </p:nvSpPr>
            <p:spPr bwMode="auto">
              <a:xfrm>
                <a:off x="2588" y="3416"/>
                <a:ext cx="0" cy="28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520" name="Line 160"/>
              <p:cNvSpPr>
                <a:spLocks noChangeShapeType="1"/>
              </p:cNvSpPr>
              <p:nvPr/>
            </p:nvSpPr>
            <p:spPr bwMode="auto">
              <a:xfrm>
                <a:off x="1994" y="3548"/>
                <a:ext cx="121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521" name="Text Box 161"/>
              <p:cNvSpPr txBox="1">
                <a:spLocks noChangeArrowheads="1"/>
              </p:cNvSpPr>
              <p:nvPr/>
            </p:nvSpPr>
            <p:spPr bwMode="auto">
              <a:xfrm>
                <a:off x="2708" y="3390"/>
                <a:ext cx="323" cy="17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200" smtClean="0">
                    <a:latin typeface="Arial" charset="0"/>
                  </a:rPr>
                  <a:t>rwnd</a:t>
                </a:r>
              </a:p>
            </p:txBody>
          </p:sp>
          <p:sp>
            <p:nvSpPr>
              <p:cNvPr id="60522" name="Text Box 162"/>
              <p:cNvSpPr txBox="1">
                <a:spLocks noChangeArrowheads="1"/>
              </p:cNvSpPr>
              <p:nvPr/>
            </p:nvSpPr>
            <p:spPr bwMode="auto">
              <a:xfrm>
                <a:off x="2651" y="3544"/>
                <a:ext cx="496" cy="15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latin typeface="Arial" charset="0"/>
                  </a:rPr>
                  <a:t>urg pointer</a:t>
                </a:r>
              </a:p>
            </p:txBody>
          </p:sp>
          <p:sp>
            <p:nvSpPr>
              <p:cNvPr id="60523" name="Line 163"/>
              <p:cNvSpPr>
                <a:spLocks noChangeShapeType="1"/>
              </p:cNvSpPr>
              <p:nvPr/>
            </p:nvSpPr>
            <p:spPr bwMode="auto">
              <a:xfrm>
                <a:off x="2398" y="3413"/>
                <a:ext cx="0" cy="13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524" name="Line 164"/>
              <p:cNvSpPr>
                <a:spLocks noChangeShapeType="1"/>
              </p:cNvSpPr>
              <p:nvPr/>
            </p:nvSpPr>
            <p:spPr bwMode="auto">
              <a:xfrm>
                <a:off x="2143" y="3412"/>
                <a:ext cx="0" cy="13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60507" name="Text Box 166"/>
            <p:cNvSpPr txBox="1">
              <a:spLocks noChangeArrowheads="1"/>
            </p:cNvSpPr>
            <p:nvPr/>
          </p:nvSpPr>
          <p:spPr bwMode="auto">
            <a:xfrm>
              <a:off x="3704" y="3092"/>
              <a:ext cx="1720"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incoming segment to sender</a:t>
              </a:r>
            </a:p>
          </p:txBody>
        </p:sp>
        <p:sp>
          <p:nvSpPr>
            <p:cNvPr id="75867" name="Freeform 168"/>
            <p:cNvSpPr>
              <a:spLocks/>
            </p:cNvSpPr>
            <p:nvPr/>
          </p:nvSpPr>
          <p:spPr bwMode="auto">
            <a:xfrm flipH="1" flipV="1">
              <a:off x="3599" y="2404"/>
              <a:ext cx="107" cy="1194"/>
            </a:xfrm>
            <a:custGeom>
              <a:avLst/>
              <a:gdLst>
                <a:gd name="T0" fmla="*/ 0 w 107"/>
                <a:gd name="T1" fmla="*/ 0 h 910"/>
                <a:gd name="T2" fmla="*/ 107 w 107"/>
                <a:gd name="T3" fmla="*/ 0 h 910"/>
                <a:gd name="T4" fmla="*/ 107 w 107"/>
                <a:gd name="T5" fmla="*/ 2698 h 910"/>
                <a:gd name="T6" fmla="*/ 0 60000 65536"/>
                <a:gd name="T7" fmla="*/ 0 60000 65536"/>
                <a:gd name="T8" fmla="*/ 0 60000 65536"/>
              </a:gdLst>
              <a:ahLst/>
              <a:cxnLst>
                <a:cxn ang="T6">
                  <a:pos x="T0" y="T1"/>
                </a:cxn>
                <a:cxn ang="T7">
                  <a:pos x="T2" y="T3"/>
                </a:cxn>
                <a:cxn ang="T8">
                  <a:pos x="T4" y="T5"/>
                </a:cxn>
              </a:cxnLst>
              <a:rect l="0" t="0" r="r" b="b"/>
              <a:pathLst>
                <a:path w="107" h="910">
                  <a:moveTo>
                    <a:pt x="0" y="0"/>
                  </a:moveTo>
                  <a:lnTo>
                    <a:pt x="107" y="0"/>
                  </a:lnTo>
                  <a:lnTo>
                    <a:pt x="107" y="910"/>
                  </a:lnTo>
                </a:path>
              </a:pathLst>
            </a:custGeom>
            <a:noFill/>
            <a:ln w="9525" cap="flat" cmpd="sng">
              <a:solidFill>
                <a:srgbClr val="CC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87587" name="Group 195"/>
          <p:cNvGrpSpPr>
            <a:grpSpLocks/>
          </p:cNvGrpSpPr>
          <p:nvPr/>
        </p:nvGrpSpPr>
        <p:grpSpPr bwMode="auto">
          <a:xfrm>
            <a:off x="6546850" y="5849938"/>
            <a:ext cx="358775" cy="304800"/>
            <a:chOff x="5144" y="3677"/>
            <a:chExt cx="226" cy="192"/>
          </a:xfrm>
        </p:grpSpPr>
        <p:sp>
          <p:nvSpPr>
            <p:cNvPr id="60503" name="Rectangle 194"/>
            <p:cNvSpPr>
              <a:spLocks noChangeArrowheads="1"/>
            </p:cNvSpPr>
            <p:nvPr/>
          </p:nvSpPr>
          <p:spPr bwMode="auto">
            <a:xfrm>
              <a:off x="5212" y="3716"/>
              <a:ext cx="88" cy="130"/>
            </a:xfrm>
            <a:prstGeom prst="rect">
              <a:avLst/>
            </a:prstGeom>
            <a:solidFill>
              <a:srgbClr val="CC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504" name="Text Box 193"/>
            <p:cNvSpPr txBox="1">
              <a:spLocks noChangeArrowheads="1"/>
            </p:cNvSpPr>
            <p:nvPr/>
          </p:nvSpPr>
          <p:spPr bwMode="auto">
            <a:xfrm>
              <a:off x="5144" y="3677"/>
              <a:ext cx="226"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spcBef>
                  <a:spcPct val="50000"/>
                </a:spcBef>
                <a:defRPr/>
              </a:pPr>
              <a:r>
                <a:rPr lang="en-US" sz="1400" smtClean="0">
                  <a:solidFill>
                    <a:schemeClr val="bg1"/>
                  </a:solidFill>
                  <a:latin typeface="Arial Narrow" charset="0"/>
                </a:rPr>
                <a:t>A</a:t>
              </a:r>
            </a:p>
          </p:txBody>
        </p:sp>
      </p:grpSp>
      <p:sp>
        <p:nvSpPr>
          <p:cNvPr id="60425" name="Rectangle 37"/>
          <p:cNvSpPr>
            <a:spLocks noChangeArrowheads="1"/>
          </p:cNvSpPr>
          <p:nvPr/>
        </p:nvSpPr>
        <p:spPr bwMode="auto">
          <a:xfrm>
            <a:off x="4697413" y="3038475"/>
            <a:ext cx="65087" cy="622300"/>
          </a:xfrm>
          <a:prstGeom prst="rect">
            <a:avLst/>
          </a:prstGeom>
          <a:gradFill rotWithShape="1">
            <a:gsLst>
              <a:gs pos="0">
                <a:schemeClr val="bg1"/>
              </a:gs>
              <a:gs pos="100000">
                <a:srgbClr val="33CC33"/>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26" name="Rectangle 39"/>
          <p:cNvSpPr>
            <a:spLocks noChangeArrowheads="1"/>
          </p:cNvSpPr>
          <p:nvPr/>
        </p:nvSpPr>
        <p:spPr bwMode="auto">
          <a:xfrm>
            <a:off x="4794250" y="3040063"/>
            <a:ext cx="65088"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27" name="Rectangle 40"/>
          <p:cNvSpPr>
            <a:spLocks noChangeArrowheads="1"/>
          </p:cNvSpPr>
          <p:nvPr/>
        </p:nvSpPr>
        <p:spPr bwMode="auto">
          <a:xfrm>
            <a:off x="4892675" y="3038475"/>
            <a:ext cx="65088"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28" name="Rectangle 41"/>
          <p:cNvSpPr>
            <a:spLocks noChangeArrowheads="1"/>
          </p:cNvSpPr>
          <p:nvPr/>
        </p:nvSpPr>
        <p:spPr bwMode="auto">
          <a:xfrm>
            <a:off x="4989513" y="3038475"/>
            <a:ext cx="65087"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29" name="Rectangle 42"/>
          <p:cNvSpPr>
            <a:spLocks noChangeArrowheads="1"/>
          </p:cNvSpPr>
          <p:nvPr/>
        </p:nvSpPr>
        <p:spPr bwMode="auto">
          <a:xfrm>
            <a:off x="5084763" y="3038475"/>
            <a:ext cx="65087"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0" name="Rectangle 43"/>
          <p:cNvSpPr>
            <a:spLocks noChangeArrowheads="1"/>
          </p:cNvSpPr>
          <p:nvPr/>
        </p:nvSpPr>
        <p:spPr bwMode="auto">
          <a:xfrm>
            <a:off x="5181600" y="3038475"/>
            <a:ext cx="65088"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1" name="Rectangle 45"/>
          <p:cNvSpPr>
            <a:spLocks noChangeArrowheads="1"/>
          </p:cNvSpPr>
          <p:nvPr/>
        </p:nvSpPr>
        <p:spPr bwMode="auto">
          <a:xfrm>
            <a:off x="5273675" y="3038475"/>
            <a:ext cx="65088"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2" name="Rectangle 46"/>
          <p:cNvSpPr>
            <a:spLocks noChangeArrowheads="1"/>
          </p:cNvSpPr>
          <p:nvPr/>
        </p:nvSpPr>
        <p:spPr bwMode="auto">
          <a:xfrm>
            <a:off x="5368925" y="3038475"/>
            <a:ext cx="65088"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3" name="Rectangle 47"/>
          <p:cNvSpPr>
            <a:spLocks noChangeArrowheads="1"/>
          </p:cNvSpPr>
          <p:nvPr/>
        </p:nvSpPr>
        <p:spPr bwMode="auto">
          <a:xfrm>
            <a:off x="5464175" y="3038475"/>
            <a:ext cx="65088"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4" name="Rectangle 50"/>
          <p:cNvSpPr>
            <a:spLocks noChangeArrowheads="1"/>
          </p:cNvSpPr>
          <p:nvPr/>
        </p:nvSpPr>
        <p:spPr bwMode="auto">
          <a:xfrm>
            <a:off x="5570538" y="3038475"/>
            <a:ext cx="65087"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5" name="Rectangle 51"/>
          <p:cNvSpPr>
            <a:spLocks noChangeArrowheads="1"/>
          </p:cNvSpPr>
          <p:nvPr/>
        </p:nvSpPr>
        <p:spPr bwMode="auto">
          <a:xfrm>
            <a:off x="5668963" y="3040063"/>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6" name="Rectangle 52"/>
          <p:cNvSpPr>
            <a:spLocks noChangeArrowheads="1"/>
          </p:cNvSpPr>
          <p:nvPr/>
        </p:nvSpPr>
        <p:spPr bwMode="auto">
          <a:xfrm>
            <a:off x="5765800" y="3038475"/>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7" name="Rectangle 53"/>
          <p:cNvSpPr>
            <a:spLocks noChangeArrowheads="1"/>
          </p:cNvSpPr>
          <p:nvPr/>
        </p:nvSpPr>
        <p:spPr bwMode="auto">
          <a:xfrm>
            <a:off x="5862638" y="3038475"/>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8" name="Rectangle 54"/>
          <p:cNvSpPr>
            <a:spLocks noChangeArrowheads="1"/>
          </p:cNvSpPr>
          <p:nvPr/>
        </p:nvSpPr>
        <p:spPr bwMode="auto">
          <a:xfrm>
            <a:off x="5959475" y="3038475"/>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39" name="Rectangle 55"/>
          <p:cNvSpPr>
            <a:spLocks noChangeArrowheads="1"/>
          </p:cNvSpPr>
          <p:nvPr/>
        </p:nvSpPr>
        <p:spPr bwMode="auto">
          <a:xfrm>
            <a:off x="6054725" y="3038475"/>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0" name="Rectangle 56"/>
          <p:cNvSpPr>
            <a:spLocks noChangeArrowheads="1"/>
          </p:cNvSpPr>
          <p:nvPr/>
        </p:nvSpPr>
        <p:spPr bwMode="auto">
          <a:xfrm>
            <a:off x="6146800" y="3038475"/>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1" name="Rectangle 57"/>
          <p:cNvSpPr>
            <a:spLocks noChangeArrowheads="1"/>
          </p:cNvSpPr>
          <p:nvPr/>
        </p:nvSpPr>
        <p:spPr bwMode="auto">
          <a:xfrm>
            <a:off x="6242050" y="3038475"/>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2" name="Rectangle 58"/>
          <p:cNvSpPr>
            <a:spLocks noChangeArrowheads="1"/>
          </p:cNvSpPr>
          <p:nvPr/>
        </p:nvSpPr>
        <p:spPr bwMode="auto">
          <a:xfrm>
            <a:off x="6338888" y="3038475"/>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3" name="Rectangle 59"/>
          <p:cNvSpPr>
            <a:spLocks noChangeArrowheads="1"/>
          </p:cNvSpPr>
          <p:nvPr/>
        </p:nvSpPr>
        <p:spPr bwMode="auto">
          <a:xfrm>
            <a:off x="6427788" y="3038475"/>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4" name="Rectangle 60"/>
          <p:cNvSpPr>
            <a:spLocks noChangeArrowheads="1"/>
          </p:cNvSpPr>
          <p:nvPr/>
        </p:nvSpPr>
        <p:spPr bwMode="auto">
          <a:xfrm>
            <a:off x="6523038" y="3038475"/>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5" name="Rectangle 61"/>
          <p:cNvSpPr>
            <a:spLocks noChangeArrowheads="1"/>
          </p:cNvSpPr>
          <p:nvPr/>
        </p:nvSpPr>
        <p:spPr bwMode="auto">
          <a:xfrm>
            <a:off x="6616700" y="3036888"/>
            <a:ext cx="65088"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6" name="Rectangle 62"/>
          <p:cNvSpPr>
            <a:spLocks noChangeArrowheads="1"/>
          </p:cNvSpPr>
          <p:nvPr/>
        </p:nvSpPr>
        <p:spPr bwMode="auto">
          <a:xfrm>
            <a:off x="6708775" y="3036888"/>
            <a:ext cx="65088"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7" name="Rectangle 63"/>
          <p:cNvSpPr>
            <a:spLocks noChangeArrowheads="1"/>
          </p:cNvSpPr>
          <p:nvPr/>
        </p:nvSpPr>
        <p:spPr bwMode="auto">
          <a:xfrm>
            <a:off x="6805613" y="3036888"/>
            <a:ext cx="65087"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8" name="Rectangle 64"/>
          <p:cNvSpPr>
            <a:spLocks noChangeArrowheads="1"/>
          </p:cNvSpPr>
          <p:nvPr/>
        </p:nvSpPr>
        <p:spPr bwMode="auto">
          <a:xfrm>
            <a:off x="6900863" y="3036888"/>
            <a:ext cx="65087"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49" name="Rectangle 65"/>
          <p:cNvSpPr>
            <a:spLocks noChangeArrowheads="1"/>
          </p:cNvSpPr>
          <p:nvPr/>
        </p:nvSpPr>
        <p:spPr bwMode="auto">
          <a:xfrm>
            <a:off x="6989763" y="3036888"/>
            <a:ext cx="65087"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0" name="Rectangle 66"/>
          <p:cNvSpPr>
            <a:spLocks noChangeArrowheads="1"/>
          </p:cNvSpPr>
          <p:nvPr/>
        </p:nvSpPr>
        <p:spPr bwMode="auto">
          <a:xfrm>
            <a:off x="7085013" y="3036888"/>
            <a:ext cx="65087"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1" name="Rectangle 68"/>
          <p:cNvSpPr>
            <a:spLocks noChangeArrowheads="1"/>
          </p:cNvSpPr>
          <p:nvPr/>
        </p:nvSpPr>
        <p:spPr bwMode="auto">
          <a:xfrm>
            <a:off x="7181850" y="3038475"/>
            <a:ext cx="65088"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2" name="Rectangle 69"/>
          <p:cNvSpPr>
            <a:spLocks noChangeArrowheads="1"/>
          </p:cNvSpPr>
          <p:nvPr/>
        </p:nvSpPr>
        <p:spPr bwMode="auto">
          <a:xfrm>
            <a:off x="7278688" y="3040063"/>
            <a:ext cx="65087"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3" name="Rectangle 70"/>
          <p:cNvSpPr>
            <a:spLocks noChangeArrowheads="1"/>
          </p:cNvSpPr>
          <p:nvPr/>
        </p:nvSpPr>
        <p:spPr bwMode="auto">
          <a:xfrm>
            <a:off x="7375525" y="3038475"/>
            <a:ext cx="65088"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4" name="Rectangle 71"/>
          <p:cNvSpPr>
            <a:spLocks noChangeArrowheads="1"/>
          </p:cNvSpPr>
          <p:nvPr/>
        </p:nvSpPr>
        <p:spPr bwMode="auto">
          <a:xfrm>
            <a:off x="7473950" y="3038475"/>
            <a:ext cx="65088"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5" name="Rectangle 72"/>
          <p:cNvSpPr>
            <a:spLocks noChangeArrowheads="1"/>
          </p:cNvSpPr>
          <p:nvPr/>
        </p:nvSpPr>
        <p:spPr bwMode="auto">
          <a:xfrm>
            <a:off x="7569200" y="3038475"/>
            <a:ext cx="65088"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6" name="Rectangle 73"/>
          <p:cNvSpPr>
            <a:spLocks noChangeArrowheads="1"/>
          </p:cNvSpPr>
          <p:nvPr/>
        </p:nvSpPr>
        <p:spPr bwMode="auto">
          <a:xfrm>
            <a:off x="7664450" y="3038475"/>
            <a:ext cx="65088"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7" name="Rectangle 74"/>
          <p:cNvSpPr>
            <a:spLocks noChangeArrowheads="1"/>
          </p:cNvSpPr>
          <p:nvPr/>
        </p:nvSpPr>
        <p:spPr bwMode="auto">
          <a:xfrm>
            <a:off x="7756525" y="3038475"/>
            <a:ext cx="65088"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8" name="Rectangle 75"/>
          <p:cNvSpPr>
            <a:spLocks noChangeArrowheads="1"/>
          </p:cNvSpPr>
          <p:nvPr/>
        </p:nvSpPr>
        <p:spPr bwMode="auto">
          <a:xfrm>
            <a:off x="7853363" y="3038475"/>
            <a:ext cx="65087"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59" name="Rectangle 76"/>
          <p:cNvSpPr>
            <a:spLocks noChangeArrowheads="1"/>
          </p:cNvSpPr>
          <p:nvPr/>
        </p:nvSpPr>
        <p:spPr bwMode="auto">
          <a:xfrm>
            <a:off x="7948613" y="3038475"/>
            <a:ext cx="65087" cy="622300"/>
          </a:xfrm>
          <a:prstGeom prst="rect">
            <a:avLst/>
          </a:prstGeom>
          <a:gradFill rotWithShape="1">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60" name="Rectangle 78"/>
          <p:cNvSpPr>
            <a:spLocks noChangeArrowheads="1"/>
          </p:cNvSpPr>
          <p:nvPr/>
        </p:nvSpPr>
        <p:spPr bwMode="auto">
          <a:xfrm>
            <a:off x="4654550" y="3776663"/>
            <a:ext cx="3408363" cy="889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61" name="Rectangle 79"/>
          <p:cNvSpPr>
            <a:spLocks noChangeArrowheads="1"/>
          </p:cNvSpPr>
          <p:nvPr/>
        </p:nvSpPr>
        <p:spPr bwMode="auto">
          <a:xfrm>
            <a:off x="4740275" y="2928938"/>
            <a:ext cx="3408363" cy="889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62" name="Line 80"/>
          <p:cNvSpPr>
            <a:spLocks noChangeShapeType="1"/>
          </p:cNvSpPr>
          <p:nvPr/>
        </p:nvSpPr>
        <p:spPr bwMode="auto">
          <a:xfrm>
            <a:off x="4762500" y="3890963"/>
            <a:ext cx="868363" cy="0"/>
          </a:xfrm>
          <a:prstGeom prst="line">
            <a:avLst/>
          </a:prstGeom>
          <a:noFill/>
          <a:ln w="2857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63" name="Line 82"/>
          <p:cNvSpPr>
            <a:spLocks noChangeShapeType="1"/>
          </p:cNvSpPr>
          <p:nvPr/>
        </p:nvSpPr>
        <p:spPr bwMode="auto">
          <a:xfrm>
            <a:off x="5697538" y="3892550"/>
            <a:ext cx="868362" cy="0"/>
          </a:xfrm>
          <a:prstGeom prst="line">
            <a:avLst/>
          </a:prstGeom>
          <a:noFill/>
          <a:ln w="2857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64" name="Line 83"/>
          <p:cNvSpPr>
            <a:spLocks noChangeShapeType="1"/>
          </p:cNvSpPr>
          <p:nvPr/>
        </p:nvSpPr>
        <p:spPr bwMode="auto">
          <a:xfrm>
            <a:off x="7191375" y="3890963"/>
            <a:ext cx="801688" cy="0"/>
          </a:xfrm>
          <a:prstGeom prst="line">
            <a:avLst/>
          </a:prstGeom>
          <a:noFill/>
          <a:ln w="2857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65" name="Line 84"/>
          <p:cNvSpPr>
            <a:spLocks noChangeShapeType="1"/>
          </p:cNvSpPr>
          <p:nvPr/>
        </p:nvSpPr>
        <p:spPr bwMode="auto">
          <a:xfrm>
            <a:off x="6621463" y="3892550"/>
            <a:ext cx="528637" cy="0"/>
          </a:xfrm>
          <a:prstGeom prst="line">
            <a:avLst/>
          </a:prstGeom>
          <a:noFill/>
          <a:ln w="2857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66" name="Line 87"/>
          <p:cNvSpPr>
            <a:spLocks noChangeShapeType="1"/>
          </p:cNvSpPr>
          <p:nvPr/>
        </p:nvSpPr>
        <p:spPr bwMode="auto">
          <a:xfrm>
            <a:off x="4854575" y="3914775"/>
            <a:ext cx="0" cy="233363"/>
          </a:xfrm>
          <a:prstGeom prst="line">
            <a:avLst/>
          </a:prstGeom>
          <a:noFill/>
          <a:ln w="952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67" name="Line 88"/>
          <p:cNvSpPr>
            <a:spLocks noChangeShapeType="1"/>
          </p:cNvSpPr>
          <p:nvPr/>
        </p:nvSpPr>
        <p:spPr bwMode="auto">
          <a:xfrm>
            <a:off x="6083300" y="3910013"/>
            <a:ext cx="0" cy="233362"/>
          </a:xfrm>
          <a:prstGeom prst="line">
            <a:avLst/>
          </a:prstGeom>
          <a:noFill/>
          <a:ln w="952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68" name="Line 89"/>
          <p:cNvSpPr>
            <a:spLocks noChangeShapeType="1"/>
          </p:cNvSpPr>
          <p:nvPr/>
        </p:nvSpPr>
        <p:spPr bwMode="auto">
          <a:xfrm>
            <a:off x="6902450" y="3910013"/>
            <a:ext cx="0" cy="233362"/>
          </a:xfrm>
          <a:prstGeom prst="line">
            <a:avLst/>
          </a:prstGeom>
          <a:noFill/>
          <a:ln w="952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69" name="Line 90"/>
          <p:cNvSpPr>
            <a:spLocks noChangeShapeType="1"/>
          </p:cNvSpPr>
          <p:nvPr/>
        </p:nvSpPr>
        <p:spPr bwMode="auto">
          <a:xfrm>
            <a:off x="7559675" y="3910013"/>
            <a:ext cx="0" cy="233362"/>
          </a:xfrm>
          <a:prstGeom prst="line">
            <a:avLst/>
          </a:prstGeom>
          <a:noFill/>
          <a:ln w="952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70" name="Text Box 91"/>
          <p:cNvSpPr txBox="1">
            <a:spLocks noChangeArrowheads="1"/>
          </p:cNvSpPr>
          <p:nvPr/>
        </p:nvSpPr>
        <p:spPr bwMode="auto">
          <a:xfrm>
            <a:off x="4730750" y="4138613"/>
            <a:ext cx="693738"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t>sent </a:t>
            </a:r>
          </a:p>
          <a:p>
            <a:pPr algn="l">
              <a:lnSpc>
                <a:spcPct val="90000"/>
              </a:lnSpc>
              <a:defRPr/>
            </a:pPr>
            <a:r>
              <a:rPr lang="en-US" sz="1400" smtClean="0"/>
              <a:t>ACKed</a:t>
            </a:r>
          </a:p>
        </p:txBody>
      </p:sp>
      <p:sp>
        <p:nvSpPr>
          <p:cNvPr id="60471" name="Text Box 92"/>
          <p:cNvSpPr txBox="1">
            <a:spLocks noChangeArrowheads="1"/>
          </p:cNvSpPr>
          <p:nvPr/>
        </p:nvSpPr>
        <p:spPr bwMode="auto">
          <a:xfrm>
            <a:off x="5711825" y="4144963"/>
            <a:ext cx="1066800" cy="668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lnSpc>
                <a:spcPct val="90000"/>
              </a:lnSpc>
            </a:pPr>
            <a:r>
              <a:rPr lang="en-US" altLang="en-US" sz="1400"/>
              <a:t>sent, not-yet ACKed</a:t>
            </a:r>
          </a:p>
          <a:p>
            <a:pPr algn="l">
              <a:lnSpc>
                <a:spcPct val="90000"/>
              </a:lnSpc>
            </a:pPr>
            <a:r>
              <a:rPr lang="en-US" altLang="en-US" sz="1400"/>
              <a:t>(</a:t>
            </a:r>
            <a:r>
              <a:rPr lang="ja-JP" altLang="en-US" sz="1400"/>
              <a:t>“</a:t>
            </a:r>
            <a:r>
              <a:rPr lang="en-US" altLang="ja-JP" sz="1400"/>
              <a:t>in-flight</a:t>
            </a:r>
            <a:r>
              <a:rPr lang="ja-JP" altLang="en-US" sz="1400"/>
              <a:t>”</a:t>
            </a:r>
            <a:r>
              <a:rPr lang="en-US" altLang="ja-JP" sz="1400"/>
              <a:t>)</a:t>
            </a:r>
            <a:endParaRPr lang="en-US" altLang="en-US" sz="1400"/>
          </a:p>
        </p:txBody>
      </p:sp>
      <p:sp>
        <p:nvSpPr>
          <p:cNvPr id="60472" name="Text Box 93"/>
          <p:cNvSpPr txBox="1">
            <a:spLocks noChangeArrowheads="1"/>
          </p:cNvSpPr>
          <p:nvPr/>
        </p:nvSpPr>
        <p:spPr bwMode="auto">
          <a:xfrm>
            <a:off x="6691313" y="4140200"/>
            <a:ext cx="1066800" cy="668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t>usable</a:t>
            </a:r>
          </a:p>
          <a:p>
            <a:pPr algn="l">
              <a:lnSpc>
                <a:spcPct val="90000"/>
              </a:lnSpc>
              <a:defRPr/>
            </a:pPr>
            <a:r>
              <a:rPr lang="en-US" sz="1400" smtClean="0"/>
              <a:t>but not </a:t>
            </a:r>
          </a:p>
          <a:p>
            <a:pPr algn="l">
              <a:lnSpc>
                <a:spcPct val="90000"/>
              </a:lnSpc>
              <a:defRPr/>
            </a:pPr>
            <a:r>
              <a:rPr lang="en-US" sz="1400" smtClean="0"/>
              <a:t>yet sent</a:t>
            </a:r>
          </a:p>
        </p:txBody>
      </p:sp>
      <p:sp>
        <p:nvSpPr>
          <p:cNvPr id="60473" name="Text Box 94"/>
          <p:cNvSpPr txBox="1">
            <a:spLocks noChangeArrowheads="1"/>
          </p:cNvSpPr>
          <p:nvPr/>
        </p:nvSpPr>
        <p:spPr bwMode="auto">
          <a:xfrm>
            <a:off x="7448550" y="4144963"/>
            <a:ext cx="81915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t>not </a:t>
            </a:r>
          </a:p>
          <a:p>
            <a:pPr algn="l">
              <a:lnSpc>
                <a:spcPct val="90000"/>
              </a:lnSpc>
              <a:defRPr/>
            </a:pPr>
            <a:r>
              <a:rPr lang="en-US" sz="1400" smtClean="0"/>
              <a:t>usable</a:t>
            </a:r>
          </a:p>
        </p:txBody>
      </p:sp>
      <p:sp>
        <p:nvSpPr>
          <p:cNvPr id="60474" name="Text Box 96"/>
          <p:cNvSpPr txBox="1">
            <a:spLocks noChangeArrowheads="1"/>
          </p:cNvSpPr>
          <p:nvPr/>
        </p:nvSpPr>
        <p:spPr bwMode="auto">
          <a:xfrm>
            <a:off x="5791200" y="2573338"/>
            <a:ext cx="1131888"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90000"/>
              </a:lnSpc>
              <a:defRPr/>
            </a:pPr>
            <a:r>
              <a:rPr lang="en-US" sz="1400" smtClean="0"/>
              <a:t>window size</a:t>
            </a:r>
          </a:p>
          <a:p>
            <a:pPr>
              <a:lnSpc>
                <a:spcPct val="90000"/>
              </a:lnSpc>
              <a:defRPr/>
            </a:pPr>
            <a:r>
              <a:rPr lang="en-US" sz="1400" i="1" smtClean="0"/>
              <a:t> N</a:t>
            </a:r>
          </a:p>
        </p:txBody>
      </p:sp>
      <p:grpSp>
        <p:nvGrpSpPr>
          <p:cNvPr id="75834" name="Group 99"/>
          <p:cNvGrpSpPr>
            <a:grpSpLocks/>
          </p:cNvGrpSpPr>
          <p:nvPr/>
        </p:nvGrpSpPr>
        <p:grpSpPr bwMode="auto">
          <a:xfrm>
            <a:off x="6557963" y="2797175"/>
            <a:ext cx="593725" cy="136525"/>
            <a:chOff x="4250" y="1692"/>
            <a:chExt cx="374" cy="86"/>
          </a:xfrm>
        </p:grpSpPr>
        <p:sp>
          <p:nvSpPr>
            <p:cNvPr id="60501" name="Line 97"/>
            <p:cNvSpPr>
              <a:spLocks noChangeShapeType="1"/>
            </p:cNvSpPr>
            <p:nvPr/>
          </p:nvSpPr>
          <p:spPr bwMode="auto">
            <a:xfrm>
              <a:off x="4250" y="1738"/>
              <a:ext cx="374"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502" name="Line 98"/>
            <p:cNvSpPr>
              <a:spLocks noChangeShapeType="1"/>
            </p:cNvSpPr>
            <p:nvPr/>
          </p:nvSpPr>
          <p:spPr bwMode="auto">
            <a:xfrm>
              <a:off x="4622" y="1692"/>
              <a:ext cx="0" cy="86"/>
            </a:xfrm>
            <a:prstGeom prst="line">
              <a:avLst/>
            </a:prstGeom>
            <a:noFill/>
            <a:ln w="952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75835" name="Group 100"/>
          <p:cNvGrpSpPr>
            <a:grpSpLocks/>
          </p:cNvGrpSpPr>
          <p:nvPr/>
        </p:nvGrpSpPr>
        <p:grpSpPr bwMode="auto">
          <a:xfrm rot="10800000">
            <a:off x="5665788" y="2822575"/>
            <a:ext cx="593725" cy="136525"/>
            <a:chOff x="4250" y="1692"/>
            <a:chExt cx="374" cy="86"/>
          </a:xfrm>
        </p:grpSpPr>
        <p:sp>
          <p:nvSpPr>
            <p:cNvPr id="60499" name="Line 101"/>
            <p:cNvSpPr>
              <a:spLocks noChangeShapeType="1"/>
            </p:cNvSpPr>
            <p:nvPr/>
          </p:nvSpPr>
          <p:spPr bwMode="auto">
            <a:xfrm>
              <a:off x="4251" y="1739"/>
              <a:ext cx="374"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500" name="Line 102"/>
            <p:cNvSpPr>
              <a:spLocks noChangeShapeType="1"/>
            </p:cNvSpPr>
            <p:nvPr/>
          </p:nvSpPr>
          <p:spPr bwMode="auto">
            <a:xfrm>
              <a:off x="4623" y="1693"/>
              <a:ext cx="0" cy="86"/>
            </a:xfrm>
            <a:prstGeom prst="line">
              <a:avLst/>
            </a:prstGeom>
            <a:noFill/>
            <a:ln w="952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60477" name="Text Box 196"/>
          <p:cNvSpPr txBox="1">
            <a:spLocks noChangeArrowheads="1"/>
          </p:cNvSpPr>
          <p:nvPr/>
        </p:nvSpPr>
        <p:spPr bwMode="auto">
          <a:xfrm>
            <a:off x="4946650" y="3592513"/>
            <a:ext cx="3178175"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marL="342900" indent="-342900">
              <a:defRPr sz="1600">
                <a:solidFill>
                  <a:schemeClr val="tx1"/>
                </a:solidFill>
                <a:latin typeface="Tahoma" charset="0"/>
                <a:ea typeface="ＭＳ Ｐゴシック" charset="0"/>
              </a:defRPr>
            </a:lvl1pPr>
            <a:lvl2pPr>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lvl="1">
              <a:defRPr/>
            </a:pPr>
            <a:r>
              <a:rPr lang="en-US" sz="1400" i="1" smtClean="0"/>
              <a:t>sender sequence number space </a:t>
            </a:r>
          </a:p>
        </p:txBody>
      </p:sp>
      <p:grpSp>
        <p:nvGrpSpPr>
          <p:cNvPr id="187591" name="Group 199"/>
          <p:cNvGrpSpPr>
            <a:grpSpLocks/>
          </p:cNvGrpSpPr>
          <p:nvPr/>
        </p:nvGrpSpPr>
        <p:grpSpPr bwMode="auto">
          <a:xfrm>
            <a:off x="4449763" y="1068388"/>
            <a:ext cx="2952750" cy="1954212"/>
            <a:chOff x="2768" y="673"/>
            <a:chExt cx="1860" cy="1231"/>
          </a:xfrm>
        </p:grpSpPr>
        <p:sp>
          <p:nvSpPr>
            <p:cNvPr id="60479" name="Rectangle 171"/>
            <p:cNvSpPr>
              <a:spLocks noChangeArrowheads="1"/>
            </p:cNvSpPr>
            <p:nvPr/>
          </p:nvSpPr>
          <p:spPr bwMode="auto">
            <a:xfrm>
              <a:off x="2840" y="1028"/>
              <a:ext cx="1202" cy="130"/>
            </a:xfrm>
            <a:prstGeom prst="rect">
              <a:avLst/>
            </a:prstGeom>
            <a:solidFill>
              <a:srgbClr val="CC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75839" name="Group 172"/>
            <p:cNvGrpSpPr>
              <a:grpSpLocks/>
            </p:cNvGrpSpPr>
            <p:nvPr/>
          </p:nvGrpSpPr>
          <p:grpSpPr bwMode="auto">
            <a:xfrm>
              <a:off x="2820" y="872"/>
              <a:ext cx="1252" cy="714"/>
              <a:chOff x="1976" y="2984"/>
              <a:chExt cx="1252" cy="714"/>
            </a:xfrm>
          </p:grpSpPr>
          <p:sp>
            <p:nvSpPr>
              <p:cNvPr id="60483" name="Rectangle 173"/>
              <p:cNvSpPr>
                <a:spLocks noChangeArrowheads="1"/>
              </p:cNvSpPr>
              <p:nvPr/>
            </p:nvSpPr>
            <p:spPr bwMode="auto">
              <a:xfrm>
                <a:off x="1994" y="2995"/>
                <a:ext cx="1210" cy="70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484" name="Text Box 174"/>
              <p:cNvSpPr txBox="1">
                <a:spLocks noChangeArrowheads="1"/>
              </p:cNvSpPr>
              <p:nvPr/>
            </p:nvSpPr>
            <p:spPr bwMode="auto">
              <a:xfrm>
                <a:off x="2001" y="2984"/>
                <a:ext cx="580" cy="15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latin typeface="Arial" charset="0"/>
                  </a:rPr>
                  <a:t>source port #</a:t>
                </a:r>
              </a:p>
            </p:txBody>
          </p:sp>
          <p:sp>
            <p:nvSpPr>
              <p:cNvPr id="60485" name="Text Box 175"/>
              <p:cNvSpPr txBox="1">
                <a:spLocks noChangeArrowheads="1"/>
              </p:cNvSpPr>
              <p:nvPr/>
            </p:nvSpPr>
            <p:spPr bwMode="auto">
              <a:xfrm>
                <a:off x="2648" y="2987"/>
                <a:ext cx="491" cy="15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latin typeface="Arial" charset="0"/>
                  </a:rPr>
                  <a:t>dest port #</a:t>
                </a:r>
              </a:p>
            </p:txBody>
          </p:sp>
          <p:sp>
            <p:nvSpPr>
              <p:cNvPr id="60486" name="Text Box 176"/>
              <p:cNvSpPr txBox="1">
                <a:spLocks noChangeArrowheads="1"/>
              </p:cNvSpPr>
              <p:nvPr/>
            </p:nvSpPr>
            <p:spPr bwMode="auto">
              <a:xfrm>
                <a:off x="2154" y="3117"/>
                <a:ext cx="912" cy="17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200" smtClean="0">
                    <a:solidFill>
                      <a:schemeClr val="bg1"/>
                    </a:solidFill>
                    <a:latin typeface="Arial" charset="0"/>
                  </a:rPr>
                  <a:t>sequence number</a:t>
                </a:r>
              </a:p>
            </p:txBody>
          </p:sp>
          <p:sp>
            <p:nvSpPr>
              <p:cNvPr id="60487" name="Text Box 177"/>
              <p:cNvSpPr txBox="1">
                <a:spLocks noChangeArrowheads="1"/>
              </p:cNvSpPr>
              <p:nvPr/>
            </p:nvSpPr>
            <p:spPr bwMode="auto">
              <a:xfrm>
                <a:off x="1976" y="3257"/>
                <a:ext cx="1252" cy="17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200" smtClean="0">
                    <a:latin typeface="Arial" charset="0"/>
                  </a:rPr>
                  <a:t>acknowledgement number</a:t>
                </a:r>
              </a:p>
            </p:txBody>
          </p:sp>
          <p:sp>
            <p:nvSpPr>
              <p:cNvPr id="60488" name="Text Box 178"/>
              <p:cNvSpPr txBox="1">
                <a:spLocks noChangeArrowheads="1"/>
              </p:cNvSpPr>
              <p:nvPr/>
            </p:nvSpPr>
            <p:spPr bwMode="auto">
              <a:xfrm>
                <a:off x="2053" y="3544"/>
                <a:ext cx="475" cy="15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latin typeface="Arial" charset="0"/>
                  </a:rPr>
                  <a:t>checksum</a:t>
                </a:r>
              </a:p>
            </p:txBody>
          </p:sp>
          <p:sp>
            <p:nvSpPr>
              <p:cNvPr id="60489" name="Line 179"/>
              <p:cNvSpPr>
                <a:spLocks noChangeShapeType="1"/>
              </p:cNvSpPr>
              <p:nvPr/>
            </p:nvSpPr>
            <p:spPr bwMode="auto">
              <a:xfrm>
                <a:off x="1994" y="3138"/>
                <a:ext cx="121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90" name="Line 180"/>
              <p:cNvSpPr>
                <a:spLocks noChangeShapeType="1"/>
              </p:cNvSpPr>
              <p:nvPr/>
            </p:nvSpPr>
            <p:spPr bwMode="auto">
              <a:xfrm>
                <a:off x="1994" y="3274"/>
                <a:ext cx="121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91" name="Line 181"/>
              <p:cNvSpPr>
                <a:spLocks noChangeShapeType="1"/>
              </p:cNvSpPr>
              <p:nvPr/>
            </p:nvSpPr>
            <p:spPr bwMode="auto">
              <a:xfrm>
                <a:off x="1992" y="3414"/>
                <a:ext cx="121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92" name="Line 182"/>
              <p:cNvSpPr>
                <a:spLocks noChangeShapeType="1"/>
              </p:cNvSpPr>
              <p:nvPr/>
            </p:nvSpPr>
            <p:spPr bwMode="auto">
              <a:xfrm>
                <a:off x="2588" y="2994"/>
                <a:ext cx="0" cy="14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93" name="Line 183"/>
              <p:cNvSpPr>
                <a:spLocks noChangeShapeType="1"/>
              </p:cNvSpPr>
              <p:nvPr/>
            </p:nvSpPr>
            <p:spPr bwMode="auto">
              <a:xfrm>
                <a:off x="2588" y="3416"/>
                <a:ext cx="0" cy="28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94" name="Line 184"/>
              <p:cNvSpPr>
                <a:spLocks noChangeShapeType="1"/>
              </p:cNvSpPr>
              <p:nvPr/>
            </p:nvSpPr>
            <p:spPr bwMode="auto">
              <a:xfrm>
                <a:off x="1994" y="3548"/>
                <a:ext cx="121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95" name="Text Box 185"/>
              <p:cNvSpPr txBox="1">
                <a:spLocks noChangeArrowheads="1"/>
              </p:cNvSpPr>
              <p:nvPr/>
            </p:nvSpPr>
            <p:spPr bwMode="auto">
              <a:xfrm>
                <a:off x="2708" y="3390"/>
                <a:ext cx="323" cy="17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200" smtClean="0">
                    <a:latin typeface="Arial" charset="0"/>
                  </a:rPr>
                  <a:t>rwnd</a:t>
                </a:r>
              </a:p>
            </p:txBody>
          </p:sp>
          <p:sp>
            <p:nvSpPr>
              <p:cNvPr id="60496" name="Text Box 186"/>
              <p:cNvSpPr txBox="1">
                <a:spLocks noChangeArrowheads="1"/>
              </p:cNvSpPr>
              <p:nvPr/>
            </p:nvSpPr>
            <p:spPr bwMode="auto">
              <a:xfrm>
                <a:off x="2651" y="3544"/>
                <a:ext cx="496" cy="15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latin typeface="Arial" charset="0"/>
                  </a:rPr>
                  <a:t>urg pointer</a:t>
                </a:r>
              </a:p>
            </p:txBody>
          </p:sp>
          <p:sp>
            <p:nvSpPr>
              <p:cNvPr id="60497" name="Line 187"/>
              <p:cNvSpPr>
                <a:spLocks noChangeShapeType="1"/>
              </p:cNvSpPr>
              <p:nvPr/>
            </p:nvSpPr>
            <p:spPr bwMode="auto">
              <a:xfrm>
                <a:off x="2398" y="3413"/>
                <a:ext cx="0" cy="13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0498" name="Line 188"/>
              <p:cNvSpPr>
                <a:spLocks noChangeShapeType="1"/>
              </p:cNvSpPr>
              <p:nvPr/>
            </p:nvSpPr>
            <p:spPr bwMode="auto">
              <a:xfrm>
                <a:off x="2143" y="3412"/>
                <a:ext cx="0" cy="13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60481" name="Text Box 189"/>
            <p:cNvSpPr txBox="1">
              <a:spLocks noChangeArrowheads="1"/>
            </p:cNvSpPr>
            <p:nvPr/>
          </p:nvSpPr>
          <p:spPr bwMode="auto">
            <a:xfrm>
              <a:off x="2768" y="673"/>
              <a:ext cx="1860"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outgoing segment from sender</a:t>
              </a:r>
            </a:p>
          </p:txBody>
        </p:sp>
        <p:sp>
          <p:nvSpPr>
            <p:cNvPr id="75841" name="Freeform 190"/>
            <p:cNvSpPr>
              <a:spLocks/>
            </p:cNvSpPr>
            <p:nvPr/>
          </p:nvSpPr>
          <p:spPr bwMode="auto">
            <a:xfrm>
              <a:off x="4050" y="1080"/>
              <a:ext cx="107" cy="824"/>
            </a:xfrm>
            <a:custGeom>
              <a:avLst/>
              <a:gdLst>
                <a:gd name="T0" fmla="*/ 0 w 107"/>
                <a:gd name="T1" fmla="*/ 0 h 910"/>
                <a:gd name="T2" fmla="*/ 107 w 107"/>
                <a:gd name="T3" fmla="*/ 0 h 910"/>
                <a:gd name="T4" fmla="*/ 107 w 107"/>
                <a:gd name="T5" fmla="*/ 611 h 910"/>
                <a:gd name="T6" fmla="*/ 0 60000 65536"/>
                <a:gd name="T7" fmla="*/ 0 60000 65536"/>
                <a:gd name="T8" fmla="*/ 0 60000 65536"/>
              </a:gdLst>
              <a:ahLst/>
              <a:cxnLst>
                <a:cxn ang="T6">
                  <a:pos x="T0" y="T1"/>
                </a:cxn>
                <a:cxn ang="T7">
                  <a:pos x="T2" y="T3"/>
                </a:cxn>
                <a:cxn ang="T8">
                  <a:pos x="T4" y="T5"/>
                </a:cxn>
              </a:cxnLst>
              <a:rect l="0" t="0" r="r" b="b"/>
              <a:pathLst>
                <a:path w="107" h="910">
                  <a:moveTo>
                    <a:pt x="0" y="0"/>
                  </a:moveTo>
                  <a:lnTo>
                    <a:pt x="107" y="0"/>
                  </a:lnTo>
                  <a:lnTo>
                    <a:pt x="107" y="910"/>
                  </a:lnTo>
                </a:path>
              </a:pathLst>
            </a:custGeom>
            <a:noFill/>
            <a:ln w="9525" cap="flat" cmpd="sng">
              <a:solidFill>
                <a:srgbClr val="CC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 name="Title 1"/>
          <p:cNvSpPr>
            <a:spLocks noGrp="1"/>
          </p:cNvSpPr>
          <p:nvPr>
            <p:ph type="title"/>
          </p:nvPr>
        </p:nvSpPr>
        <p:spPr/>
        <p:txBody>
          <a:bodyPr>
            <a:normAutofit fontScale="90000"/>
          </a:bodyPr>
          <a:lstStyle/>
          <a:p>
            <a:r>
              <a:rPr lang="en-US" dirty="0" smtClean="0"/>
              <a:t>TCP: Reliable Transport</a:t>
            </a:r>
            <a:endParaRPr lang="en-US" dirty="0"/>
          </a:p>
        </p:txBody>
      </p:sp>
      <p:sp>
        <p:nvSpPr>
          <p:cNvPr id="110" name="TextBox 109"/>
          <p:cNvSpPr txBox="1"/>
          <p:nvPr/>
        </p:nvSpPr>
        <p:spPr>
          <a:xfrm>
            <a:off x="1272866" y="624045"/>
            <a:ext cx="5772799" cy="584775"/>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Sequence numbers and </a:t>
            </a:r>
            <a:r>
              <a:rPr lang="en-US" sz="3200" dirty="0" err="1" smtClean="0">
                <a:solidFill>
                  <a:srgbClr val="FF0000"/>
                </a:solidFill>
              </a:rPr>
              <a:t>Acks</a:t>
            </a:r>
            <a:endParaRPr lang="en-US" sz="2800" dirty="0" smtClean="0">
              <a:solidFill>
                <a:srgbClr val="FF0000"/>
              </a:solidFill>
            </a:endParaRPr>
          </a:p>
        </p:txBody>
      </p:sp>
    </p:spTree>
    <p:extLst>
      <p:ext uri="{BB962C8B-B14F-4D97-AF65-F5344CB8AC3E}">
        <p14:creationId xmlns:p14="http://schemas.microsoft.com/office/powerpoint/2010/main" val="1768288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7591"/>
                                        </p:tgtEl>
                                        <p:attrNameLst>
                                          <p:attrName>style.visibility</p:attrName>
                                        </p:attrNameLst>
                                      </p:cBhvr>
                                      <p:to>
                                        <p:strVal val="visible"/>
                                      </p:to>
                                    </p:set>
                                    <p:animEffect transition="in" filter="dissolve">
                                      <p:cBhvr>
                                        <p:cTn id="7" dur="500"/>
                                        <p:tgtEl>
                                          <p:spTgt spid="1875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87584"/>
                                        </p:tgtEl>
                                        <p:attrNameLst>
                                          <p:attrName>style.visibility</p:attrName>
                                        </p:attrNameLst>
                                      </p:cBhvr>
                                      <p:to>
                                        <p:strVal val="visible"/>
                                      </p:to>
                                    </p:set>
                                    <p:animEffect transition="in" filter="dissolve">
                                      <p:cBhvr>
                                        <p:cTn id="12" dur="500"/>
                                        <p:tgtEl>
                                          <p:spTgt spid="187584"/>
                                        </p:tgtEl>
                                      </p:cBhvr>
                                    </p:animEffect>
                                  </p:childTnLst>
                                </p:cTn>
                              </p:par>
                              <p:par>
                                <p:cTn id="13" presetID="9" presetClass="entr" presetSubtype="0" fill="hold" nodeType="withEffect">
                                  <p:stCondLst>
                                    <p:cond delay="0"/>
                                  </p:stCondLst>
                                  <p:childTnLst>
                                    <p:set>
                                      <p:cBhvr>
                                        <p:cTn id="14" dur="1" fill="hold">
                                          <p:stCondLst>
                                            <p:cond delay="0"/>
                                          </p:stCondLst>
                                        </p:cTn>
                                        <p:tgtEl>
                                          <p:spTgt spid="187587"/>
                                        </p:tgtEl>
                                        <p:attrNameLst>
                                          <p:attrName>style.visibility</p:attrName>
                                        </p:attrNameLst>
                                      </p:cBhvr>
                                      <p:to>
                                        <p:strVal val="visible"/>
                                      </p:to>
                                    </p:set>
                                    <p:animEffect transition="in" filter="dissolve">
                                      <p:cBhvr>
                                        <p:cTn id="15" dur="500"/>
                                        <p:tgtEl>
                                          <p:spTgt spid="18758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0422">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04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Line 3"/>
          <p:cNvSpPr>
            <a:spLocks noChangeShapeType="1"/>
          </p:cNvSpPr>
          <p:nvPr/>
        </p:nvSpPr>
        <p:spPr bwMode="auto">
          <a:xfrm>
            <a:off x="3279775" y="4483100"/>
            <a:ext cx="2590800" cy="506413"/>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446" name="Line 4"/>
          <p:cNvSpPr>
            <a:spLocks noChangeShapeType="1"/>
          </p:cNvSpPr>
          <p:nvPr/>
        </p:nvSpPr>
        <p:spPr bwMode="auto">
          <a:xfrm>
            <a:off x="3294063" y="2714625"/>
            <a:ext cx="2586037" cy="5715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448" name="Text Box 7"/>
          <p:cNvSpPr txBox="1">
            <a:spLocks noChangeArrowheads="1"/>
          </p:cNvSpPr>
          <p:nvPr/>
        </p:nvSpPr>
        <p:spPr bwMode="auto">
          <a:xfrm>
            <a:off x="2484438" y="2320925"/>
            <a:ext cx="809625" cy="754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r">
              <a:lnSpc>
                <a:spcPct val="90000"/>
              </a:lnSpc>
            </a:pPr>
            <a:r>
              <a:rPr lang="en-US" altLang="en-US"/>
              <a:t>User</a:t>
            </a:r>
          </a:p>
          <a:p>
            <a:pPr algn="r">
              <a:lnSpc>
                <a:spcPct val="90000"/>
              </a:lnSpc>
            </a:pPr>
            <a:r>
              <a:rPr lang="en-US" altLang="en-US"/>
              <a:t>types</a:t>
            </a:r>
          </a:p>
          <a:p>
            <a:pPr algn="r">
              <a:lnSpc>
                <a:spcPct val="90000"/>
              </a:lnSpc>
            </a:pPr>
            <a:r>
              <a:rPr lang="ja-JP" altLang="en-US"/>
              <a:t>‘</a:t>
            </a:r>
            <a:r>
              <a:rPr lang="en-US" altLang="ja-JP"/>
              <a:t>C</a:t>
            </a:r>
            <a:r>
              <a:rPr lang="ja-JP" altLang="en-US"/>
              <a:t>’</a:t>
            </a:r>
            <a:endParaRPr lang="en-US" altLang="en-US" sz="1000"/>
          </a:p>
        </p:txBody>
      </p:sp>
      <p:sp>
        <p:nvSpPr>
          <p:cNvPr id="61449" name="Text Box 8"/>
          <p:cNvSpPr txBox="1">
            <a:spLocks noChangeArrowheads="1"/>
          </p:cNvSpPr>
          <p:nvPr/>
        </p:nvSpPr>
        <p:spPr bwMode="auto">
          <a:xfrm>
            <a:off x="2233613" y="3933825"/>
            <a:ext cx="1084262" cy="974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r">
              <a:lnSpc>
                <a:spcPct val="90000"/>
              </a:lnSpc>
            </a:pPr>
            <a:r>
              <a:rPr lang="en-US" altLang="en-US"/>
              <a:t>host ACKs</a:t>
            </a:r>
          </a:p>
          <a:p>
            <a:pPr algn="r">
              <a:lnSpc>
                <a:spcPct val="90000"/>
              </a:lnSpc>
            </a:pPr>
            <a:r>
              <a:rPr lang="en-US" altLang="en-US"/>
              <a:t>receipt </a:t>
            </a:r>
          </a:p>
          <a:p>
            <a:pPr algn="r">
              <a:lnSpc>
                <a:spcPct val="90000"/>
              </a:lnSpc>
            </a:pPr>
            <a:r>
              <a:rPr lang="en-US" altLang="en-US"/>
              <a:t>of echoed</a:t>
            </a:r>
          </a:p>
          <a:p>
            <a:pPr algn="r">
              <a:lnSpc>
                <a:spcPct val="90000"/>
              </a:lnSpc>
            </a:pPr>
            <a:r>
              <a:rPr lang="ja-JP" altLang="en-US"/>
              <a:t>‘</a:t>
            </a:r>
            <a:r>
              <a:rPr lang="en-US" altLang="ja-JP"/>
              <a:t>C</a:t>
            </a:r>
            <a:r>
              <a:rPr lang="ja-JP" altLang="en-US"/>
              <a:t>’</a:t>
            </a:r>
            <a:endParaRPr lang="en-US" altLang="en-US" sz="1000"/>
          </a:p>
        </p:txBody>
      </p:sp>
      <p:sp>
        <p:nvSpPr>
          <p:cNvPr id="61450" name="Text Box 9"/>
          <p:cNvSpPr txBox="1">
            <a:spLocks noChangeArrowheads="1"/>
          </p:cNvSpPr>
          <p:nvPr/>
        </p:nvSpPr>
        <p:spPr bwMode="auto">
          <a:xfrm>
            <a:off x="5894388" y="3055938"/>
            <a:ext cx="1138237" cy="10699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r>
              <a:rPr lang="en-US" altLang="en-US"/>
              <a:t>host ACKs</a:t>
            </a:r>
          </a:p>
          <a:p>
            <a:pPr algn="l"/>
            <a:r>
              <a:rPr lang="en-US" altLang="en-US"/>
              <a:t>receipt of</a:t>
            </a:r>
          </a:p>
          <a:p>
            <a:pPr algn="l"/>
            <a:r>
              <a:rPr lang="ja-JP" altLang="en-US"/>
              <a:t>‘</a:t>
            </a:r>
            <a:r>
              <a:rPr lang="en-US" altLang="ja-JP"/>
              <a:t>C</a:t>
            </a:r>
            <a:r>
              <a:rPr lang="ja-JP" altLang="en-US"/>
              <a:t>’</a:t>
            </a:r>
            <a:r>
              <a:rPr lang="en-US" altLang="ja-JP"/>
              <a:t>, echoes</a:t>
            </a:r>
          </a:p>
          <a:p>
            <a:pPr algn="l"/>
            <a:r>
              <a:rPr lang="en-US" altLang="en-US"/>
              <a:t>back </a:t>
            </a:r>
            <a:r>
              <a:rPr lang="ja-JP" altLang="en-US"/>
              <a:t>‘</a:t>
            </a:r>
            <a:r>
              <a:rPr lang="en-US" altLang="ja-JP"/>
              <a:t>C</a:t>
            </a:r>
            <a:r>
              <a:rPr lang="ja-JP" altLang="en-US"/>
              <a:t>’</a:t>
            </a:r>
            <a:endParaRPr lang="en-US" altLang="en-US"/>
          </a:p>
        </p:txBody>
      </p:sp>
      <p:sp>
        <p:nvSpPr>
          <p:cNvPr id="61451" name="Line 10"/>
          <p:cNvSpPr>
            <a:spLocks noChangeShapeType="1"/>
          </p:cNvSpPr>
          <p:nvPr/>
        </p:nvSpPr>
        <p:spPr bwMode="auto">
          <a:xfrm flipH="1">
            <a:off x="3284538" y="3487738"/>
            <a:ext cx="2554287" cy="8001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452" name="Text Box 11"/>
          <p:cNvSpPr txBox="1">
            <a:spLocks noChangeArrowheads="1"/>
          </p:cNvSpPr>
          <p:nvPr/>
        </p:nvSpPr>
        <p:spPr bwMode="auto">
          <a:xfrm>
            <a:off x="3478213" y="5291138"/>
            <a:ext cx="2379662" cy="366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solidFill>
                  <a:srgbClr val="000099"/>
                </a:solidFill>
              </a:rPr>
              <a:t>simple telnet scenario</a:t>
            </a:r>
            <a:endParaRPr lang="en-US" sz="1000" smtClean="0">
              <a:solidFill>
                <a:srgbClr val="000099"/>
              </a:solidFill>
            </a:endParaRPr>
          </a:p>
        </p:txBody>
      </p:sp>
      <p:sp>
        <p:nvSpPr>
          <p:cNvPr id="61453" name="Text Box 13"/>
          <p:cNvSpPr txBox="1">
            <a:spLocks noChangeArrowheads="1"/>
          </p:cNvSpPr>
          <p:nvPr/>
        </p:nvSpPr>
        <p:spPr bwMode="auto">
          <a:xfrm>
            <a:off x="5468938" y="1430338"/>
            <a:ext cx="773112"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B</a:t>
            </a:r>
          </a:p>
        </p:txBody>
      </p:sp>
      <p:sp>
        <p:nvSpPr>
          <p:cNvPr id="61454" name="Text Box 17"/>
          <p:cNvSpPr txBox="1">
            <a:spLocks noChangeArrowheads="1"/>
          </p:cNvSpPr>
          <p:nvPr/>
        </p:nvSpPr>
        <p:spPr bwMode="auto">
          <a:xfrm>
            <a:off x="2898775" y="1436688"/>
            <a:ext cx="773113"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A</a:t>
            </a:r>
          </a:p>
        </p:txBody>
      </p:sp>
      <p:sp>
        <p:nvSpPr>
          <p:cNvPr id="61455" name="Rectangle 18"/>
          <p:cNvSpPr>
            <a:spLocks noChangeArrowheads="1"/>
          </p:cNvSpPr>
          <p:nvPr/>
        </p:nvSpPr>
        <p:spPr bwMode="auto">
          <a:xfrm>
            <a:off x="4106863" y="2806700"/>
            <a:ext cx="814387" cy="379413"/>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456" name="Text Box 19"/>
          <p:cNvSpPr txBox="1">
            <a:spLocks noChangeArrowheads="1"/>
          </p:cNvSpPr>
          <p:nvPr/>
        </p:nvSpPr>
        <p:spPr bwMode="auto">
          <a:xfrm>
            <a:off x="3398838" y="2859088"/>
            <a:ext cx="2422525"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r>
              <a:rPr lang="en-US" altLang="en-US" sz="1400"/>
              <a:t>Seq=42, ACK=79, data = </a:t>
            </a:r>
            <a:r>
              <a:rPr lang="ja-JP" altLang="en-US" sz="1400"/>
              <a:t>‘</a:t>
            </a:r>
            <a:r>
              <a:rPr lang="en-US" altLang="ja-JP" sz="1400"/>
              <a:t>C</a:t>
            </a:r>
            <a:r>
              <a:rPr lang="ja-JP" altLang="en-US" sz="1400"/>
              <a:t>’</a:t>
            </a:r>
            <a:endParaRPr lang="en-US" altLang="en-US" sz="1400"/>
          </a:p>
        </p:txBody>
      </p:sp>
      <p:sp>
        <p:nvSpPr>
          <p:cNvPr id="61457" name="Rectangle 20"/>
          <p:cNvSpPr>
            <a:spLocks noChangeArrowheads="1"/>
          </p:cNvSpPr>
          <p:nvPr/>
        </p:nvSpPr>
        <p:spPr bwMode="auto">
          <a:xfrm>
            <a:off x="4141788" y="3765550"/>
            <a:ext cx="823912" cy="246063"/>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458" name="Text Box 21"/>
          <p:cNvSpPr txBox="1">
            <a:spLocks noChangeArrowheads="1"/>
          </p:cNvSpPr>
          <p:nvPr/>
        </p:nvSpPr>
        <p:spPr bwMode="auto">
          <a:xfrm>
            <a:off x="3402013" y="3754438"/>
            <a:ext cx="2417762"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r>
              <a:rPr lang="en-US" altLang="en-US" sz="1400">
                <a:latin typeface="Arial" panose="020B0604020202020204" pitchFamily="34" charset="0"/>
              </a:rPr>
              <a:t>Seq=79, ACK=43, data = </a:t>
            </a:r>
            <a:r>
              <a:rPr lang="ja-JP" altLang="en-US" sz="1400">
                <a:latin typeface="Arial" panose="020B0604020202020204" pitchFamily="34" charset="0"/>
              </a:rPr>
              <a:t>‘</a:t>
            </a:r>
            <a:r>
              <a:rPr lang="en-US" altLang="ja-JP" sz="1400">
                <a:latin typeface="Arial" panose="020B0604020202020204" pitchFamily="34" charset="0"/>
              </a:rPr>
              <a:t>C</a:t>
            </a:r>
            <a:r>
              <a:rPr lang="ja-JP" altLang="en-US" sz="1400">
                <a:latin typeface="Arial" panose="020B0604020202020204" pitchFamily="34" charset="0"/>
              </a:rPr>
              <a:t>’</a:t>
            </a:r>
            <a:endParaRPr lang="en-US" altLang="en-US" sz="1000">
              <a:latin typeface="Times New Roman" panose="02020603050405020304" pitchFamily="18" charset="0"/>
            </a:endParaRPr>
          </a:p>
        </p:txBody>
      </p:sp>
      <p:sp>
        <p:nvSpPr>
          <p:cNvPr id="61459" name="Rectangle 22"/>
          <p:cNvSpPr>
            <a:spLocks noChangeArrowheads="1"/>
          </p:cNvSpPr>
          <p:nvPr/>
        </p:nvSpPr>
        <p:spPr bwMode="auto">
          <a:xfrm>
            <a:off x="4208463" y="4613275"/>
            <a:ext cx="958850" cy="3571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460" name="Text Box 23"/>
          <p:cNvSpPr txBox="1">
            <a:spLocks noChangeArrowheads="1"/>
          </p:cNvSpPr>
          <p:nvPr/>
        </p:nvSpPr>
        <p:spPr bwMode="auto">
          <a:xfrm>
            <a:off x="3887788" y="4627563"/>
            <a:ext cx="1565275"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400" smtClean="0">
                <a:latin typeface="Arial" charset="0"/>
              </a:rPr>
              <a:t>Seq=43, ACK=80</a:t>
            </a:r>
            <a:endParaRPr lang="en-US" sz="1000" smtClean="0">
              <a:latin typeface="Times New Roman" charset="0"/>
            </a:endParaRPr>
          </a:p>
        </p:txBody>
      </p:sp>
      <p:sp>
        <p:nvSpPr>
          <p:cNvPr id="61461" name="Line 24"/>
          <p:cNvSpPr>
            <a:spLocks noChangeShapeType="1"/>
          </p:cNvSpPr>
          <p:nvPr/>
        </p:nvSpPr>
        <p:spPr bwMode="auto">
          <a:xfrm>
            <a:off x="3271838" y="2473325"/>
            <a:ext cx="0" cy="2587625"/>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1462" name="Line 25"/>
          <p:cNvSpPr>
            <a:spLocks noChangeShapeType="1"/>
          </p:cNvSpPr>
          <p:nvPr/>
        </p:nvSpPr>
        <p:spPr bwMode="auto">
          <a:xfrm>
            <a:off x="5934075" y="2525713"/>
            <a:ext cx="0" cy="2587625"/>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nvGrpSpPr>
          <p:cNvPr id="76822" name="Group 27"/>
          <p:cNvGrpSpPr>
            <a:grpSpLocks/>
          </p:cNvGrpSpPr>
          <p:nvPr/>
        </p:nvGrpSpPr>
        <p:grpSpPr bwMode="auto">
          <a:xfrm>
            <a:off x="2763838" y="1652588"/>
            <a:ext cx="755650" cy="782637"/>
            <a:chOff x="-44" y="1473"/>
            <a:chExt cx="981" cy="1105"/>
          </a:xfrm>
        </p:grpSpPr>
        <p:pic>
          <p:nvPicPr>
            <p:cNvPr id="76826" name="Picture 28"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27" name="Freeform 29"/>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76823" name="Group 30"/>
          <p:cNvGrpSpPr>
            <a:grpSpLocks/>
          </p:cNvGrpSpPr>
          <p:nvPr/>
        </p:nvGrpSpPr>
        <p:grpSpPr bwMode="auto">
          <a:xfrm flipH="1">
            <a:off x="5626100" y="1692275"/>
            <a:ext cx="788988" cy="862013"/>
            <a:chOff x="-44" y="1473"/>
            <a:chExt cx="981" cy="1105"/>
          </a:xfrm>
        </p:grpSpPr>
        <p:pic>
          <p:nvPicPr>
            <p:cNvPr id="76824" name="Picture 31"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25" name="Freeform 32"/>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30" name="Title 1"/>
          <p:cNvSpPr>
            <a:spLocks noGrp="1"/>
          </p:cNvSpPr>
          <p:nvPr>
            <p:ph type="title"/>
          </p:nvPr>
        </p:nvSpPr>
        <p:spPr>
          <a:xfrm>
            <a:off x="0" y="0"/>
            <a:ext cx="8001000" cy="685800"/>
          </a:xfrm>
        </p:spPr>
        <p:txBody>
          <a:bodyPr>
            <a:normAutofit fontScale="90000"/>
          </a:bodyPr>
          <a:lstStyle/>
          <a:p>
            <a:r>
              <a:rPr lang="en-US" dirty="0" smtClean="0"/>
              <a:t>TCP: Reliable Transport</a:t>
            </a:r>
            <a:endParaRPr lang="en-US" dirty="0"/>
          </a:p>
        </p:txBody>
      </p:sp>
      <p:sp>
        <p:nvSpPr>
          <p:cNvPr id="31" name="TextBox 30"/>
          <p:cNvSpPr txBox="1"/>
          <p:nvPr/>
        </p:nvSpPr>
        <p:spPr>
          <a:xfrm>
            <a:off x="1272866" y="624045"/>
            <a:ext cx="5772799" cy="584775"/>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Sequence numbers and </a:t>
            </a:r>
            <a:r>
              <a:rPr lang="en-US" sz="3200" dirty="0" err="1" smtClean="0">
                <a:solidFill>
                  <a:srgbClr val="FF0000"/>
                </a:solidFill>
              </a:rPr>
              <a:t>Acks</a:t>
            </a:r>
            <a:endParaRPr lang="en-US" sz="2800" dirty="0" smtClean="0">
              <a:solidFill>
                <a:srgbClr val="FF0000"/>
              </a:solidFill>
            </a:endParaRPr>
          </a:p>
        </p:txBody>
      </p:sp>
    </p:spTree>
    <p:extLst>
      <p:ext uri="{BB962C8B-B14F-4D97-AF65-F5344CB8AC3E}">
        <p14:creationId xmlns:p14="http://schemas.microsoft.com/office/powerpoint/2010/main" val="1603209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3"/>
          <p:cNvSpPr>
            <a:spLocks noGrp="1" noChangeArrowheads="1"/>
          </p:cNvSpPr>
          <p:nvPr>
            <p:ph type="body" sz="half" idx="1"/>
          </p:nvPr>
        </p:nvSpPr>
        <p:spPr>
          <a:xfrm>
            <a:off x="4810125" y="1552575"/>
            <a:ext cx="3895725" cy="4648200"/>
          </a:xfrm>
        </p:spPr>
        <p:txBody>
          <a:bodyPr>
            <a:normAutofit fontScale="92500" lnSpcReduction="10000"/>
          </a:bodyPr>
          <a:lstStyle/>
          <a:p>
            <a:pPr>
              <a:buFont typeface="Wingdings" charset="0"/>
              <a:buChar char="v"/>
              <a:defRPr/>
            </a:pPr>
            <a:r>
              <a:rPr lang="en-US">
                <a:solidFill>
                  <a:srgbClr val="CC0000"/>
                </a:solidFill>
                <a:ea typeface="ＭＳ Ｐゴシック" charset="0"/>
                <a:cs typeface="+mn-cs"/>
              </a:rPr>
              <a:t>full duplex data:</a:t>
            </a:r>
          </a:p>
          <a:p>
            <a:pPr lvl="1">
              <a:buFont typeface="Wingdings" charset="0"/>
              <a:buChar char="§"/>
              <a:defRPr/>
            </a:pPr>
            <a:r>
              <a:rPr lang="en-US">
                <a:ea typeface="ＭＳ Ｐゴシック" charset="0"/>
              </a:rPr>
              <a:t>bi-directional data flow in same connection</a:t>
            </a:r>
          </a:p>
          <a:p>
            <a:pPr lvl="1">
              <a:buFont typeface="Wingdings" charset="0"/>
              <a:buChar char="§"/>
              <a:defRPr/>
            </a:pPr>
            <a:r>
              <a:rPr lang="en-US">
                <a:ea typeface="ＭＳ Ｐゴシック" charset="0"/>
              </a:rPr>
              <a:t>MSS: maximum segment size</a:t>
            </a:r>
          </a:p>
          <a:p>
            <a:pPr>
              <a:buFont typeface="Wingdings" charset="0"/>
              <a:buChar char="v"/>
              <a:defRPr/>
            </a:pPr>
            <a:r>
              <a:rPr lang="en-US">
                <a:solidFill>
                  <a:srgbClr val="CC0000"/>
                </a:solidFill>
                <a:ea typeface="ＭＳ Ｐゴシック" charset="0"/>
                <a:cs typeface="+mn-cs"/>
              </a:rPr>
              <a:t>connection-oriented:</a:t>
            </a:r>
            <a:r>
              <a:rPr lang="en-US">
                <a:ea typeface="ＭＳ Ｐゴシック" charset="0"/>
                <a:cs typeface="+mn-cs"/>
              </a:rPr>
              <a:t> </a:t>
            </a:r>
          </a:p>
          <a:p>
            <a:pPr lvl="1">
              <a:buFont typeface="Wingdings" charset="0"/>
              <a:buChar char="§"/>
              <a:defRPr/>
            </a:pPr>
            <a:r>
              <a:rPr lang="en-US">
                <a:ea typeface="ＭＳ Ｐゴシック" charset="0"/>
              </a:rPr>
              <a:t>handshaking (exchange of control msgs) inits sender, receiver state before data exchange</a:t>
            </a:r>
          </a:p>
          <a:p>
            <a:pPr>
              <a:buFont typeface="Wingdings" charset="0"/>
              <a:buChar char="v"/>
              <a:defRPr/>
            </a:pPr>
            <a:r>
              <a:rPr lang="en-US">
                <a:solidFill>
                  <a:srgbClr val="CC0000"/>
                </a:solidFill>
                <a:ea typeface="ＭＳ Ｐゴシック" charset="0"/>
                <a:cs typeface="+mn-cs"/>
              </a:rPr>
              <a:t>flow controlled:</a:t>
            </a:r>
          </a:p>
          <a:p>
            <a:pPr lvl="1">
              <a:buFont typeface="Wingdings" charset="0"/>
              <a:buChar char="§"/>
              <a:defRPr/>
            </a:pPr>
            <a:r>
              <a:rPr lang="en-US">
                <a:ea typeface="ＭＳ Ｐゴシック" charset="0"/>
              </a:rPr>
              <a:t>sender will not overwhelm receiver</a:t>
            </a:r>
          </a:p>
        </p:txBody>
      </p:sp>
      <p:sp>
        <p:nvSpPr>
          <p:cNvPr id="58374" name="Rectangle 4"/>
          <p:cNvSpPr>
            <a:spLocks noGrp="1" noChangeArrowheads="1"/>
          </p:cNvSpPr>
          <p:nvPr>
            <p:ph type="body" sz="half" idx="2"/>
          </p:nvPr>
        </p:nvSpPr>
        <p:spPr>
          <a:xfrm>
            <a:off x="571500" y="1543050"/>
            <a:ext cx="3981450" cy="4648200"/>
          </a:xfrm>
        </p:spPr>
        <p:txBody>
          <a:bodyPr/>
          <a:lstStyle/>
          <a:p>
            <a:r>
              <a:rPr lang="en-US" altLang="en-US" smtClean="0">
                <a:solidFill>
                  <a:srgbClr val="CC0000"/>
                </a:solidFill>
              </a:rPr>
              <a:t>point-to-point:</a:t>
            </a:r>
          </a:p>
          <a:p>
            <a:pPr lvl="1"/>
            <a:r>
              <a:rPr lang="en-US" altLang="en-US" smtClean="0"/>
              <a:t>one sender, one receiver</a:t>
            </a:r>
            <a:r>
              <a:rPr lang="en-US" altLang="en-US" smtClean="0">
                <a:solidFill>
                  <a:srgbClr val="FF0000"/>
                </a:solidFill>
              </a:rPr>
              <a:t> </a:t>
            </a:r>
          </a:p>
          <a:p>
            <a:r>
              <a:rPr lang="en-US" altLang="en-US" smtClean="0">
                <a:solidFill>
                  <a:srgbClr val="CC0000"/>
                </a:solidFill>
              </a:rPr>
              <a:t>reliable, in-order </a:t>
            </a:r>
            <a:r>
              <a:rPr lang="en-US" altLang="en-US" i="1" smtClean="0">
                <a:solidFill>
                  <a:srgbClr val="CC0000"/>
                </a:solidFill>
              </a:rPr>
              <a:t>byte steam:</a:t>
            </a:r>
          </a:p>
          <a:p>
            <a:pPr lvl="1"/>
            <a:r>
              <a:rPr lang="en-US" altLang="en-US" smtClean="0"/>
              <a:t>no </a:t>
            </a:r>
            <a:r>
              <a:rPr lang="ja-JP" altLang="en-US" smtClean="0"/>
              <a:t>“</a:t>
            </a:r>
            <a:r>
              <a:rPr lang="en-US" altLang="ja-JP" smtClean="0"/>
              <a:t>message boundaries</a:t>
            </a:r>
            <a:r>
              <a:rPr lang="ja-JP" altLang="en-US" smtClean="0"/>
              <a:t>”</a:t>
            </a:r>
            <a:endParaRPr lang="en-US" altLang="ja-JP" smtClean="0"/>
          </a:p>
          <a:p>
            <a:r>
              <a:rPr lang="en-US" altLang="en-US" smtClean="0">
                <a:solidFill>
                  <a:srgbClr val="CC0000"/>
                </a:solidFill>
              </a:rPr>
              <a:t>pipelined:</a:t>
            </a:r>
          </a:p>
          <a:p>
            <a:pPr lvl="1"/>
            <a:r>
              <a:rPr lang="en-US" altLang="en-US" smtClean="0"/>
              <a:t>TCP congestion and flow control set window size</a:t>
            </a:r>
            <a:endParaRPr lang="en-US" altLang="en-US" i="1" smtClean="0"/>
          </a:p>
          <a:p>
            <a:endParaRPr lang="en-US" altLang="en-US" smtClean="0"/>
          </a:p>
        </p:txBody>
      </p:sp>
      <p:sp>
        <p:nvSpPr>
          <p:cNvPr id="2" name="TextBox 1"/>
          <p:cNvSpPr txBox="1"/>
          <p:nvPr/>
        </p:nvSpPr>
        <p:spPr>
          <a:xfrm>
            <a:off x="164123" y="599047"/>
            <a:ext cx="5980163" cy="1015663"/>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Transmission Control Protocol</a:t>
            </a:r>
            <a:endParaRPr lang="en-US" sz="2800" dirty="0" smtClean="0">
              <a:solidFill>
                <a:srgbClr val="FF0000"/>
              </a:solidFill>
            </a:endParaRPr>
          </a:p>
          <a:p>
            <a:r>
              <a:rPr lang="en-US" sz="2800" dirty="0" smtClean="0">
                <a:solidFill>
                  <a:srgbClr val="FF0000"/>
                </a:solidFill>
              </a:rPr>
              <a:t>RFCs</a:t>
            </a:r>
            <a:r>
              <a:rPr lang="en-US" sz="2800" dirty="0">
                <a:solidFill>
                  <a:srgbClr val="FF0000"/>
                </a:solidFill>
              </a:rPr>
              <a:t>: 793,1122,1323, 2018, 2581</a:t>
            </a:r>
          </a:p>
        </p:txBody>
      </p:sp>
      <p:sp>
        <p:nvSpPr>
          <p:cNvPr id="9" name="Title 1"/>
          <p:cNvSpPr>
            <a:spLocks noGrp="1"/>
          </p:cNvSpPr>
          <p:nvPr>
            <p:ph type="title"/>
          </p:nvPr>
        </p:nvSpPr>
        <p:spPr>
          <a:xfrm>
            <a:off x="0" y="0"/>
            <a:ext cx="8001000" cy="685800"/>
          </a:xfrm>
        </p:spPr>
        <p:txBody>
          <a:bodyPr>
            <a:normAutofit fontScale="90000"/>
          </a:bodyPr>
          <a:lstStyle/>
          <a:p>
            <a:r>
              <a:rPr lang="en-US" dirty="0" smtClean="0"/>
              <a:t>TCP: Reliable </a:t>
            </a:r>
            <a:r>
              <a:rPr lang="en-US" dirty="0"/>
              <a:t>Transport</a:t>
            </a:r>
          </a:p>
        </p:txBody>
      </p:sp>
      <p:sp>
        <p:nvSpPr>
          <p:cNvPr id="4" name="Rounded Rectangle 3"/>
          <p:cNvSpPr/>
          <p:nvPr/>
        </p:nvSpPr>
        <p:spPr>
          <a:xfrm>
            <a:off x="4810125" y="3352800"/>
            <a:ext cx="4146306" cy="1695938"/>
          </a:xfrm>
          <a:prstGeom prst="round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821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Rectangle 62"/>
          <p:cNvSpPr>
            <a:spLocks noChangeArrowheads="1"/>
          </p:cNvSpPr>
          <p:nvPr/>
        </p:nvSpPr>
        <p:spPr bwMode="auto">
          <a:xfrm>
            <a:off x="1249363" y="2936875"/>
            <a:ext cx="2279650" cy="2414588"/>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854" name="Rectangle 45"/>
          <p:cNvSpPr>
            <a:spLocks noChangeArrowheads="1"/>
          </p:cNvSpPr>
          <p:nvPr/>
        </p:nvSpPr>
        <p:spPr bwMode="auto">
          <a:xfrm>
            <a:off x="1209675" y="2990850"/>
            <a:ext cx="2270125" cy="24717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856" name="Rectangle 5"/>
          <p:cNvSpPr>
            <a:spLocks noGrp="1" noChangeArrowheads="1"/>
          </p:cNvSpPr>
          <p:nvPr>
            <p:ph type="body" sz="half" idx="4294967295"/>
          </p:nvPr>
        </p:nvSpPr>
        <p:spPr>
          <a:xfrm>
            <a:off x="660400" y="1198195"/>
            <a:ext cx="8335963" cy="2187575"/>
          </a:xfrm>
        </p:spPr>
        <p:txBody>
          <a:bodyPr/>
          <a:lstStyle/>
          <a:p>
            <a:pPr>
              <a:buFont typeface="Wingdings" panose="05000000000000000000" pitchFamily="2" charset="2"/>
              <a:buNone/>
            </a:pPr>
            <a:r>
              <a:rPr lang="en-US" altLang="en-US" sz="2800" dirty="0" smtClean="0"/>
              <a:t>before exchanging data, sender/receiver </a:t>
            </a:r>
            <a:r>
              <a:rPr lang="ja-JP" altLang="en-US" sz="2800" dirty="0" smtClean="0"/>
              <a:t>“</a:t>
            </a:r>
            <a:r>
              <a:rPr lang="en-US" altLang="ja-JP" sz="2800" dirty="0" smtClean="0"/>
              <a:t>handshake</a:t>
            </a:r>
            <a:r>
              <a:rPr lang="ja-JP" altLang="en-US" sz="2800" dirty="0" smtClean="0"/>
              <a:t>”</a:t>
            </a:r>
            <a:r>
              <a:rPr lang="en-US" altLang="ja-JP" sz="2800" dirty="0" smtClean="0"/>
              <a:t>:</a:t>
            </a:r>
          </a:p>
          <a:p>
            <a:r>
              <a:rPr lang="en-US" altLang="en-US" sz="2400" dirty="0" smtClean="0"/>
              <a:t>agree to establish connection (each knowing the other willing to establish connection)</a:t>
            </a:r>
          </a:p>
          <a:p>
            <a:r>
              <a:rPr lang="en-US" altLang="en-US" sz="2400" dirty="0" smtClean="0"/>
              <a:t>agree on connection parameters</a:t>
            </a:r>
          </a:p>
        </p:txBody>
      </p:sp>
      <p:sp>
        <p:nvSpPr>
          <p:cNvPr id="78857" name="Line 55"/>
          <p:cNvSpPr>
            <a:spLocks noChangeShapeType="1"/>
          </p:cNvSpPr>
          <p:nvPr/>
        </p:nvSpPr>
        <p:spPr bwMode="auto">
          <a:xfrm>
            <a:off x="1209675" y="3432175"/>
            <a:ext cx="227012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8858" name="Text Box 6"/>
          <p:cNvSpPr txBox="1">
            <a:spLocks noChangeArrowheads="1"/>
          </p:cNvSpPr>
          <p:nvPr/>
        </p:nvSpPr>
        <p:spPr bwMode="auto">
          <a:xfrm>
            <a:off x="1223963" y="3544888"/>
            <a:ext cx="2335212" cy="1581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230188">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400" smtClean="0"/>
              <a:t>connection state: ESTAB</a:t>
            </a:r>
          </a:p>
          <a:p>
            <a:pPr algn="l">
              <a:defRPr/>
            </a:pPr>
            <a:r>
              <a:rPr lang="en-US" sz="1400" smtClean="0"/>
              <a:t>connection variables:</a:t>
            </a:r>
          </a:p>
          <a:p>
            <a:pPr lvl="1" algn="l">
              <a:defRPr/>
            </a:pPr>
            <a:r>
              <a:rPr lang="en-US" sz="1400" smtClean="0"/>
              <a:t>seq # client-to-server</a:t>
            </a:r>
          </a:p>
          <a:p>
            <a:pPr lvl="1" algn="l">
              <a:defRPr/>
            </a:pPr>
            <a:r>
              <a:rPr lang="en-US" sz="1400" smtClean="0"/>
              <a:t>         server-to-client</a:t>
            </a:r>
          </a:p>
          <a:p>
            <a:pPr lvl="1" algn="l">
              <a:defRPr/>
            </a:pPr>
            <a:r>
              <a:rPr lang="en-US" sz="1400" b="1" smtClean="0">
                <a:latin typeface="Courier New" charset="0"/>
              </a:rPr>
              <a:t>rcvBuffer</a:t>
            </a:r>
            <a:r>
              <a:rPr lang="en-US" sz="1400" smtClean="0"/>
              <a:t> size</a:t>
            </a:r>
          </a:p>
          <a:p>
            <a:pPr lvl="1" algn="l">
              <a:defRPr/>
            </a:pPr>
            <a:r>
              <a:rPr lang="en-US" sz="1400" smtClean="0"/>
              <a:t>   at server,client </a:t>
            </a:r>
          </a:p>
          <a:p>
            <a:pPr lvl="1" algn="l">
              <a:defRPr/>
            </a:pPr>
            <a:r>
              <a:rPr lang="en-US" sz="1400" smtClean="0"/>
              <a:t>           </a:t>
            </a:r>
          </a:p>
        </p:txBody>
      </p:sp>
      <p:grpSp>
        <p:nvGrpSpPr>
          <p:cNvPr id="96266" name="Group 46"/>
          <p:cNvGrpSpPr>
            <a:grpSpLocks/>
          </p:cNvGrpSpPr>
          <p:nvPr/>
        </p:nvGrpSpPr>
        <p:grpSpPr bwMode="auto">
          <a:xfrm>
            <a:off x="2157413" y="3346450"/>
            <a:ext cx="438150" cy="206375"/>
            <a:chOff x="344" y="1846"/>
            <a:chExt cx="336" cy="130"/>
          </a:xfrm>
        </p:grpSpPr>
        <p:sp>
          <p:nvSpPr>
            <p:cNvPr id="78921" name="Rectangle 47"/>
            <p:cNvSpPr>
              <a:spLocks noChangeArrowheads="1"/>
            </p:cNvSpPr>
            <p:nvPr/>
          </p:nvSpPr>
          <p:spPr bwMode="auto">
            <a:xfrm>
              <a:off x="344" y="1846"/>
              <a:ext cx="336" cy="13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22" name="Rectangle 48"/>
            <p:cNvSpPr>
              <a:spLocks noChangeArrowheads="1"/>
            </p:cNvSpPr>
            <p:nvPr/>
          </p:nvSpPr>
          <p:spPr bwMode="auto">
            <a:xfrm>
              <a:off x="454" y="1863"/>
              <a:ext cx="112" cy="99"/>
            </a:xfrm>
            <a:prstGeom prst="rect">
              <a:avLst/>
            </a:prstGeom>
            <a:solidFill>
              <a:schemeClr val="bg1"/>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23" name="Rectangle 49"/>
            <p:cNvSpPr>
              <a:spLocks noChangeArrowheads="1"/>
            </p:cNvSpPr>
            <p:nvPr/>
          </p:nvSpPr>
          <p:spPr bwMode="auto">
            <a:xfrm>
              <a:off x="578" y="1921"/>
              <a:ext cx="29"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24" name="Rectangle 50"/>
            <p:cNvSpPr>
              <a:spLocks noChangeArrowheads="1"/>
            </p:cNvSpPr>
            <p:nvPr/>
          </p:nvSpPr>
          <p:spPr bwMode="auto">
            <a:xfrm>
              <a:off x="407" y="1922"/>
              <a:ext cx="29"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78860" name="Text Box 54"/>
          <p:cNvSpPr txBox="1">
            <a:spLocks noChangeArrowheads="1"/>
          </p:cNvSpPr>
          <p:nvPr/>
        </p:nvSpPr>
        <p:spPr bwMode="auto">
          <a:xfrm>
            <a:off x="1154113" y="3048000"/>
            <a:ext cx="114617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application</a:t>
            </a:r>
          </a:p>
        </p:txBody>
      </p:sp>
      <p:sp>
        <p:nvSpPr>
          <p:cNvPr id="78861" name="Line 56"/>
          <p:cNvSpPr>
            <a:spLocks noChangeShapeType="1"/>
          </p:cNvSpPr>
          <p:nvPr/>
        </p:nvSpPr>
        <p:spPr bwMode="auto">
          <a:xfrm>
            <a:off x="1216025" y="4927600"/>
            <a:ext cx="226853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8862" name="Text Box 57"/>
          <p:cNvSpPr txBox="1">
            <a:spLocks noChangeArrowheads="1"/>
          </p:cNvSpPr>
          <p:nvPr/>
        </p:nvSpPr>
        <p:spPr bwMode="auto">
          <a:xfrm>
            <a:off x="1168400" y="4995863"/>
            <a:ext cx="90805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network</a:t>
            </a:r>
          </a:p>
        </p:txBody>
      </p:sp>
      <p:sp>
        <p:nvSpPr>
          <p:cNvPr id="78863" name="Rectangle 58"/>
          <p:cNvSpPr>
            <a:spLocks noChangeArrowheads="1"/>
          </p:cNvSpPr>
          <p:nvPr/>
        </p:nvSpPr>
        <p:spPr bwMode="auto">
          <a:xfrm>
            <a:off x="1181100" y="5349875"/>
            <a:ext cx="2335213" cy="1809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864" name="Line 59"/>
          <p:cNvSpPr>
            <a:spLocks noChangeShapeType="1"/>
          </p:cNvSpPr>
          <p:nvPr/>
        </p:nvSpPr>
        <p:spPr bwMode="auto">
          <a:xfrm>
            <a:off x="1209675" y="5338763"/>
            <a:ext cx="0" cy="236537"/>
          </a:xfrm>
          <a:prstGeom prst="line">
            <a:avLst/>
          </a:prstGeom>
          <a:noFill/>
          <a:ln w="95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8865" name="Line 60"/>
          <p:cNvSpPr>
            <a:spLocks noChangeShapeType="1"/>
          </p:cNvSpPr>
          <p:nvPr/>
        </p:nvSpPr>
        <p:spPr bwMode="auto">
          <a:xfrm>
            <a:off x="3473450" y="5310188"/>
            <a:ext cx="0" cy="236537"/>
          </a:xfrm>
          <a:prstGeom prst="line">
            <a:avLst/>
          </a:prstGeom>
          <a:noFill/>
          <a:ln w="95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96273" name="Freeform 8"/>
          <p:cNvSpPr>
            <a:spLocks/>
          </p:cNvSpPr>
          <p:nvPr/>
        </p:nvSpPr>
        <p:spPr bwMode="auto">
          <a:xfrm flipH="1">
            <a:off x="736600" y="2994025"/>
            <a:ext cx="468313" cy="2490788"/>
          </a:xfrm>
          <a:custGeom>
            <a:avLst/>
            <a:gdLst>
              <a:gd name="T0" fmla="*/ 2147483647 w 366"/>
              <a:gd name="T1" fmla="*/ 2147483647 h 1284"/>
              <a:gd name="T2" fmla="*/ 2147483647 w 366"/>
              <a:gd name="T3" fmla="*/ 0 h 1284"/>
              <a:gd name="T4" fmla="*/ 0 w 366"/>
              <a:gd name="T5" fmla="*/ 2147483647 h 1284"/>
              <a:gd name="T6" fmla="*/ 2147483647 w 366"/>
              <a:gd name="T7" fmla="*/ 2147483647 h 1284"/>
              <a:gd name="T8" fmla="*/ 2147483647 w 366"/>
              <a:gd name="T9" fmla="*/ 2147483647 h 1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6" h="1284">
                <a:moveTo>
                  <a:pt x="366" y="1278"/>
                </a:moveTo>
                <a:lnTo>
                  <a:pt x="12" y="0"/>
                </a:lnTo>
                <a:lnTo>
                  <a:pt x="0" y="1224"/>
                </a:lnTo>
                <a:lnTo>
                  <a:pt x="186" y="1284"/>
                </a:lnTo>
                <a:lnTo>
                  <a:pt x="366" y="1278"/>
                </a:lnTo>
                <a:close/>
              </a:path>
            </a:pathLst>
          </a:custGeom>
          <a:gradFill rotWithShape="1">
            <a:gsLst>
              <a:gs pos="0">
                <a:schemeClr val="folHlink"/>
              </a:gs>
              <a:gs pos="100000">
                <a:schemeClr val="bg1"/>
              </a:gs>
            </a:gsLst>
            <a:lin ang="0" scaled="1"/>
          </a:gradFill>
          <a:ln w="9525">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67" name="Rectangle 63"/>
          <p:cNvSpPr>
            <a:spLocks noChangeArrowheads="1"/>
          </p:cNvSpPr>
          <p:nvPr/>
        </p:nvSpPr>
        <p:spPr bwMode="auto">
          <a:xfrm>
            <a:off x="5551488" y="2943225"/>
            <a:ext cx="2279650" cy="2414588"/>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868" name="Rectangle 64"/>
          <p:cNvSpPr>
            <a:spLocks noChangeArrowheads="1"/>
          </p:cNvSpPr>
          <p:nvPr/>
        </p:nvSpPr>
        <p:spPr bwMode="auto">
          <a:xfrm>
            <a:off x="5511800" y="2997200"/>
            <a:ext cx="2270125" cy="24717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869" name="Line 65"/>
          <p:cNvSpPr>
            <a:spLocks noChangeShapeType="1"/>
          </p:cNvSpPr>
          <p:nvPr/>
        </p:nvSpPr>
        <p:spPr bwMode="auto">
          <a:xfrm>
            <a:off x="5511800" y="3438525"/>
            <a:ext cx="227012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8870" name="Text Box 66"/>
          <p:cNvSpPr txBox="1">
            <a:spLocks noChangeArrowheads="1"/>
          </p:cNvSpPr>
          <p:nvPr/>
        </p:nvSpPr>
        <p:spPr bwMode="auto">
          <a:xfrm>
            <a:off x="5526088" y="3551238"/>
            <a:ext cx="2335212" cy="1581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230188">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400" smtClean="0"/>
              <a:t>connection state: ESTAB</a:t>
            </a:r>
          </a:p>
          <a:p>
            <a:pPr algn="l">
              <a:defRPr/>
            </a:pPr>
            <a:r>
              <a:rPr lang="en-US" sz="1400" smtClean="0"/>
              <a:t>connection Variables:</a:t>
            </a:r>
          </a:p>
          <a:p>
            <a:pPr lvl="1" algn="l">
              <a:defRPr/>
            </a:pPr>
            <a:r>
              <a:rPr lang="en-US" sz="1400" smtClean="0"/>
              <a:t>seq # client-to-server</a:t>
            </a:r>
          </a:p>
          <a:p>
            <a:pPr lvl="1" algn="l">
              <a:defRPr/>
            </a:pPr>
            <a:r>
              <a:rPr lang="en-US" sz="1400" smtClean="0"/>
              <a:t>          server-to-client</a:t>
            </a:r>
          </a:p>
          <a:p>
            <a:pPr lvl="1" algn="l">
              <a:defRPr/>
            </a:pPr>
            <a:r>
              <a:rPr lang="en-US" sz="1400" b="1" smtClean="0">
                <a:latin typeface="Courier New" charset="0"/>
              </a:rPr>
              <a:t>rcvBuffer</a:t>
            </a:r>
            <a:r>
              <a:rPr lang="en-US" sz="1400" smtClean="0"/>
              <a:t> size</a:t>
            </a:r>
          </a:p>
          <a:p>
            <a:pPr lvl="1" algn="l">
              <a:defRPr/>
            </a:pPr>
            <a:r>
              <a:rPr lang="en-US" sz="1400" smtClean="0"/>
              <a:t>   at server,client </a:t>
            </a:r>
          </a:p>
          <a:p>
            <a:pPr lvl="1" algn="l">
              <a:defRPr/>
            </a:pPr>
            <a:r>
              <a:rPr lang="en-US" sz="1400" smtClean="0"/>
              <a:t>           </a:t>
            </a:r>
          </a:p>
        </p:txBody>
      </p:sp>
      <p:grpSp>
        <p:nvGrpSpPr>
          <p:cNvPr id="96278" name="Group 67"/>
          <p:cNvGrpSpPr>
            <a:grpSpLocks/>
          </p:cNvGrpSpPr>
          <p:nvPr/>
        </p:nvGrpSpPr>
        <p:grpSpPr bwMode="auto">
          <a:xfrm>
            <a:off x="6459538" y="3352800"/>
            <a:ext cx="438150" cy="206375"/>
            <a:chOff x="344" y="1846"/>
            <a:chExt cx="336" cy="130"/>
          </a:xfrm>
        </p:grpSpPr>
        <p:sp>
          <p:nvSpPr>
            <p:cNvPr id="78917" name="Rectangle 68"/>
            <p:cNvSpPr>
              <a:spLocks noChangeArrowheads="1"/>
            </p:cNvSpPr>
            <p:nvPr/>
          </p:nvSpPr>
          <p:spPr bwMode="auto">
            <a:xfrm>
              <a:off x="344" y="1846"/>
              <a:ext cx="336" cy="13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18" name="Rectangle 69"/>
            <p:cNvSpPr>
              <a:spLocks noChangeArrowheads="1"/>
            </p:cNvSpPr>
            <p:nvPr/>
          </p:nvSpPr>
          <p:spPr bwMode="auto">
            <a:xfrm>
              <a:off x="454" y="1863"/>
              <a:ext cx="112" cy="99"/>
            </a:xfrm>
            <a:prstGeom prst="rect">
              <a:avLst/>
            </a:prstGeom>
            <a:solidFill>
              <a:schemeClr val="bg1"/>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19" name="Rectangle 70"/>
            <p:cNvSpPr>
              <a:spLocks noChangeArrowheads="1"/>
            </p:cNvSpPr>
            <p:nvPr/>
          </p:nvSpPr>
          <p:spPr bwMode="auto">
            <a:xfrm>
              <a:off x="578" y="1921"/>
              <a:ext cx="29"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20" name="Rectangle 71"/>
            <p:cNvSpPr>
              <a:spLocks noChangeArrowheads="1"/>
            </p:cNvSpPr>
            <p:nvPr/>
          </p:nvSpPr>
          <p:spPr bwMode="auto">
            <a:xfrm>
              <a:off x="407" y="1922"/>
              <a:ext cx="29"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78872" name="Text Box 72"/>
          <p:cNvSpPr txBox="1">
            <a:spLocks noChangeArrowheads="1"/>
          </p:cNvSpPr>
          <p:nvPr/>
        </p:nvSpPr>
        <p:spPr bwMode="auto">
          <a:xfrm>
            <a:off x="5456238" y="3054350"/>
            <a:ext cx="114617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application</a:t>
            </a:r>
          </a:p>
        </p:txBody>
      </p:sp>
      <p:sp>
        <p:nvSpPr>
          <p:cNvPr id="78873" name="Line 73"/>
          <p:cNvSpPr>
            <a:spLocks noChangeShapeType="1"/>
          </p:cNvSpPr>
          <p:nvPr/>
        </p:nvSpPr>
        <p:spPr bwMode="auto">
          <a:xfrm>
            <a:off x="5518150" y="4933950"/>
            <a:ext cx="226853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8874" name="Text Box 74"/>
          <p:cNvSpPr txBox="1">
            <a:spLocks noChangeArrowheads="1"/>
          </p:cNvSpPr>
          <p:nvPr/>
        </p:nvSpPr>
        <p:spPr bwMode="auto">
          <a:xfrm>
            <a:off x="5470525" y="5002213"/>
            <a:ext cx="90805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network</a:t>
            </a:r>
          </a:p>
        </p:txBody>
      </p:sp>
      <p:sp>
        <p:nvSpPr>
          <p:cNvPr id="78875" name="Rectangle 75"/>
          <p:cNvSpPr>
            <a:spLocks noChangeArrowheads="1"/>
          </p:cNvSpPr>
          <p:nvPr/>
        </p:nvSpPr>
        <p:spPr bwMode="auto">
          <a:xfrm>
            <a:off x="5483225" y="5356225"/>
            <a:ext cx="2335213" cy="1809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876" name="Line 76"/>
          <p:cNvSpPr>
            <a:spLocks noChangeShapeType="1"/>
          </p:cNvSpPr>
          <p:nvPr/>
        </p:nvSpPr>
        <p:spPr bwMode="auto">
          <a:xfrm>
            <a:off x="5511800" y="5345113"/>
            <a:ext cx="0" cy="236537"/>
          </a:xfrm>
          <a:prstGeom prst="line">
            <a:avLst/>
          </a:prstGeom>
          <a:noFill/>
          <a:ln w="95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8877" name="Line 77"/>
          <p:cNvSpPr>
            <a:spLocks noChangeShapeType="1"/>
          </p:cNvSpPr>
          <p:nvPr/>
        </p:nvSpPr>
        <p:spPr bwMode="auto">
          <a:xfrm>
            <a:off x="7775575" y="5316538"/>
            <a:ext cx="0" cy="236537"/>
          </a:xfrm>
          <a:prstGeom prst="line">
            <a:avLst/>
          </a:prstGeom>
          <a:noFill/>
          <a:ln w="95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96285" name="Freeform 78"/>
          <p:cNvSpPr>
            <a:spLocks/>
          </p:cNvSpPr>
          <p:nvPr/>
        </p:nvSpPr>
        <p:spPr bwMode="auto">
          <a:xfrm>
            <a:off x="7793038" y="2933700"/>
            <a:ext cx="468312" cy="2490788"/>
          </a:xfrm>
          <a:custGeom>
            <a:avLst/>
            <a:gdLst>
              <a:gd name="T0" fmla="*/ 2147483647 w 366"/>
              <a:gd name="T1" fmla="*/ 2147483647 h 1284"/>
              <a:gd name="T2" fmla="*/ 2147483647 w 366"/>
              <a:gd name="T3" fmla="*/ 0 h 1284"/>
              <a:gd name="T4" fmla="*/ 0 w 366"/>
              <a:gd name="T5" fmla="*/ 2147483647 h 1284"/>
              <a:gd name="T6" fmla="*/ 2147483647 w 366"/>
              <a:gd name="T7" fmla="*/ 2147483647 h 1284"/>
              <a:gd name="T8" fmla="*/ 2147483647 w 366"/>
              <a:gd name="T9" fmla="*/ 2147483647 h 1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6" h="1284">
                <a:moveTo>
                  <a:pt x="366" y="1278"/>
                </a:moveTo>
                <a:lnTo>
                  <a:pt x="12" y="0"/>
                </a:lnTo>
                <a:lnTo>
                  <a:pt x="0" y="1224"/>
                </a:lnTo>
                <a:lnTo>
                  <a:pt x="186" y="1284"/>
                </a:lnTo>
                <a:lnTo>
                  <a:pt x="366" y="1278"/>
                </a:lnTo>
                <a:close/>
              </a:path>
            </a:pathLst>
          </a:custGeom>
          <a:gradFill rotWithShape="1">
            <a:gsLst>
              <a:gs pos="0">
                <a:schemeClr val="folHlink"/>
              </a:gs>
              <a:gs pos="100000">
                <a:schemeClr val="bg1"/>
              </a:gs>
            </a:gsLst>
            <a:lin ang="0" scaled="1"/>
          </a:gradFill>
          <a:ln w="9525">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79" name="Text Box 83"/>
          <p:cNvSpPr txBox="1">
            <a:spLocks noChangeArrowheads="1"/>
          </p:cNvSpPr>
          <p:nvPr/>
        </p:nvSpPr>
        <p:spPr bwMode="auto">
          <a:xfrm>
            <a:off x="1087438" y="5815013"/>
            <a:ext cx="2894012" cy="639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231775" indent="-231775">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200" b="1" smtClean="0">
                <a:latin typeface="Courier New" charset="0"/>
              </a:rPr>
              <a:t>Socket clientSocket =   </a:t>
            </a:r>
          </a:p>
          <a:p>
            <a:pPr algn="l">
              <a:defRPr/>
            </a:pPr>
            <a:r>
              <a:rPr lang="en-US" sz="1200" b="1" smtClean="0">
                <a:latin typeface="Courier New" charset="0"/>
              </a:rPr>
              <a:t>  newSocket("hostname","port number");</a:t>
            </a:r>
          </a:p>
        </p:txBody>
      </p:sp>
      <p:sp>
        <p:nvSpPr>
          <p:cNvPr id="78880" name="Text Box 85"/>
          <p:cNvSpPr txBox="1">
            <a:spLocks noChangeArrowheads="1"/>
          </p:cNvSpPr>
          <p:nvPr/>
        </p:nvSpPr>
        <p:spPr bwMode="auto">
          <a:xfrm>
            <a:off x="5387975" y="5829300"/>
            <a:ext cx="28940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231775" indent="-231775">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200" b="1" smtClean="0">
                <a:latin typeface="Courier New" charset="0"/>
              </a:rPr>
              <a:t>Socket connectionSocket = welcomeSocket.accept();</a:t>
            </a:r>
          </a:p>
        </p:txBody>
      </p:sp>
      <p:grpSp>
        <p:nvGrpSpPr>
          <p:cNvPr id="96288" name="Group 89"/>
          <p:cNvGrpSpPr>
            <a:grpSpLocks/>
          </p:cNvGrpSpPr>
          <p:nvPr/>
        </p:nvGrpSpPr>
        <p:grpSpPr bwMode="auto">
          <a:xfrm>
            <a:off x="260350" y="5026025"/>
            <a:ext cx="698500" cy="612775"/>
            <a:chOff x="-44" y="1473"/>
            <a:chExt cx="981" cy="1105"/>
          </a:xfrm>
        </p:grpSpPr>
        <p:pic>
          <p:nvPicPr>
            <p:cNvPr id="96322" name="Picture 90"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323" name="Freeform 91"/>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96289" name="Group 92"/>
          <p:cNvGrpSpPr>
            <a:grpSpLocks/>
          </p:cNvGrpSpPr>
          <p:nvPr/>
        </p:nvGrpSpPr>
        <p:grpSpPr bwMode="auto">
          <a:xfrm>
            <a:off x="8075613" y="4924425"/>
            <a:ext cx="415925" cy="627063"/>
            <a:chOff x="4140" y="429"/>
            <a:chExt cx="1425" cy="2396"/>
          </a:xfrm>
        </p:grpSpPr>
        <p:sp>
          <p:nvSpPr>
            <p:cNvPr id="96290" name="Freeform 93"/>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84" name="Rectangle 94"/>
            <p:cNvSpPr>
              <a:spLocks noChangeArrowheads="1"/>
            </p:cNvSpPr>
            <p:nvPr/>
          </p:nvSpPr>
          <p:spPr bwMode="auto">
            <a:xfrm>
              <a:off x="4205" y="429"/>
              <a:ext cx="1050" cy="2287"/>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6292" name="Freeform 95"/>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93" name="Freeform 96"/>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87" name="Rectangle 97"/>
            <p:cNvSpPr>
              <a:spLocks noChangeArrowheads="1"/>
            </p:cNvSpPr>
            <p:nvPr/>
          </p:nvSpPr>
          <p:spPr bwMode="auto">
            <a:xfrm>
              <a:off x="4211" y="696"/>
              <a:ext cx="598" cy="4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96295" name="Group 98"/>
            <p:cNvGrpSpPr>
              <a:grpSpLocks/>
            </p:cNvGrpSpPr>
            <p:nvPr/>
          </p:nvGrpSpPr>
          <p:grpSpPr bwMode="auto">
            <a:xfrm>
              <a:off x="4749" y="668"/>
              <a:ext cx="581" cy="145"/>
              <a:chOff x="614" y="2568"/>
              <a:chExt cx="725" cy="139"/>
            </a:xfrm>
          </p:grpSpPr>
          <p:sp>
            <p:nvSpPr>
              <p:cNvPr id="78913" name="AutoShape 99"/>
              <p:cNvSpPr>
                <a:spLocks noChangeArrowheads="1"/>
              </p:cNvSpPr>
              <p:nvPr/>
            </p:nvSpPr>
            <p:spPr bwMode="auto">
              <a:xfrm>
                <a:off x="614" y="2566"/>
                <a:ext cx="726" cy="140"/>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14" name="AutoShape 100"/>
              <p:cNvSpPr>
                <a:spLocks noChangeArrowheads="1"/>
              </p:cNvSpPr>
              <p:nvPr/>
            </p:nvSpPr>
            <p:spPr bwMode="auto">
              <a:xfrm>
                <a:off x="628" y="2583"/>
                <a:ext cx="692"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78889" name="Rectangle 101"/>
            <p:cNvSpPr>
              <a:spLocks noChangeArrowheads="1"/>
            </p:cNvSpPr>
            <p:nvPr/>
          </p:nvSpPr>
          <p:spPr bwMode="auto">
            <a:xfrm>
              <a:off x="4222" y="1017"/>
              <a:ext cx="598" cy="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96297" name="Group 102"/>
            <p:cNvGrpSpPr>
              <a:grpSpLocks/>
            </p:cNvGrpSpPr>
            <p:nvPr/>
          </p:nvGrpSpPr>
          <p:grpSpPr bwMode="auto">
            <a:xfrm>
              <a:off x="4747" y="994"/>
              <a:ext cx="581" cy="134"/>
              <a:chOff x="614" y="2568"/>
              <a:chExt cx="725" cy="139"/>
            </a:xfrm>
          </p:grpSpPr>
          <p:sp>
            <p:nvSpPr>
              <p:cNvPr id="78911" name="AutoShape 103"/>
              <p:cNvSpPr>
                <a:spLocks noChangeArrowheads="1"/>
              </p:cNvSpPr>
              <p:nvPr/>
            </p:nvSpPr>
            <p:spPr bwMode="auto">
              <a:xfrm>
                <a:off x="617" y="2567"/>
                <a:ext cx="719" cy="138"/>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12" name="AutoShape 104"/>
              <p:cNvSpPr>
                <a:spLocks noChangeArrowheads="1"/>
              </p:cNvSpPr>
              <p:nvPr/>
            </p:nvSpPr>
            <p:spPr bwMode="auto">
              <a:xfrm>
                <a:off x="630" y="2586"/>
                <a:ext cx="679" cy="10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78891" name="Rectangle 105"/>
            <p:cNvSpPr>
              <a:spLocks noChangeArrowheads="1"/>
            </p:cNvSpPr>
            <p:nvPr/>
          </p:nvSpPr>
          <p:spPr bwMode="auto">
            <a:xfrm>
              <a:off x="4216" y="1357"/>
              <a:ext cx="598" cy="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892" name="Rectangle 106"/>
            <p:cNvSpPr>
              <a:spLocks noChangeArrowheads="1"/>
            </p:cNvSpPr>
            <p:nvPr/>
          </p:nvSpPr>
          <p:spPr bwMode="auto">
            <a:xfrm>
              <a:off x="4227" y="1654"/>
              <a:ext cx="598" cy="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96300" name="Group 107"/>
            <p:cNvGrpSpPr>
              <a:grpSpLocks/>
            </p:cNvGrpSpPr>
            <p:nvPr/>
          </p:nvGrpSpPr>
          <p:grpSpPr bwMode="auto">
            <a:xfrm>
              <a:off x="4735" y="1627"/>
              <a:ext cx="582" cy="151"/>
              <a:chOff x="614" y="2568"/>
              <a:chExt cx="725" cy="139"/>
            </a:xfrm>
          </p:grpSpPr>
          <p:sp>
            <p:nvSpPr>
              <p:cNvPr id="78909" name="AutoShape 108"/>
              <p:cNvSpPr>
                <a:spLocks noChangeArrowheads="1"/>
              </p:cNvSpPr>
              <p:nvPr/>
            </p:nvSpPr>
            <p:spPr bwMode="auto">
              <a:xfrm>
                <a:off x="611" y="2576"/>
                <a:ext cx="725" cy="128"/>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10" name="AutoShape 109"/>
              <p:cNvSpPr>
                <a:spLocks noChangeArrowheads="1"/>
              </p:cNvSpPr>
              <p:nvPr/>
            </p:nvSpPr>
            <p:spPr bwMode="auto">
              <a:xfrm>
                <a:off x="625" y="2588"/>
                <a:ext cx="691" cy="10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96301" name="Freeform 110"/>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6302" name="Group 111"/>
            <p:cNvGrpSpPr>
              <a:grpSpLocks/>
            </p:cNvGrpSpPr>
            <p:nvPr/>
          </p:nvGrpSpPr>
          <p:grpSpPr bwMode="auto">
            <a:xfrm>
              <a:off x="4739" y="1327"/>
              <a:ext cx="582" cy="139"/>
              <a:chOff x="614" y="2568"/>
              <a:chExt cx="725" cy="139"/>
            </a:xfrm>
          </p:grpSpPr>
          <p:sp>
            <p:nvSpPr>
              <p:cNvPr id="78907" name="AutoShape 112"/>
              <p:cNvSpPr>
                <a:spLocks noChangeArrowheads="1"/>
              </p:cNvSpPr>
              <p:nvPr/>
            </p:nvSpPr>
            <p:spPr bwMode="auto">
              <a:xfrm>
                <a:off x="613" y="2568"/>
                <a:ext cx="725" cy="140"/>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08" name="AutoShape 113"/>
              <p:cNvSpPr>
                <a:spLocks noChangeArrowheads="1"/>
              </p:cNvSpPr>
              <p:nvPr/>
            </p:nvSpPr>
            <p:spPr bwMode="auto">
              <a:xfrm>
                <a:off x="627" y="2586"/>
                <a:ext cx="691" cy="103"/>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78896" name="Rectangle 114"/>
            <p:cNvSpPr>
              <a:spLocks noChangeArrowheads="1"/>
            </p:cNvSpPr>
            <p:nvPr/>
          </p:nvSpPr>
          <p:spPr bwMode="auto">
            <a:xfrm>
              <a:off x="5250" y="429"/>
              <a:ext cx="71" cy="2287"/>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6304" name="Freeform 115"/>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05" name="Freeform 116"/>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99" name="Oval 117"/>
            <p:cNvSpPr>
              <a:spLocks noChangeArrowheads="1"/>
            </p:cNvSpPr>
            <p:nvPr/>
          </p:nvSpPr>
          <p:spPr bwMode="auto">
            <a:xfrm>
              <a:off x="5516" y="2613"/>
              <a:ext cx="49" cy="97"/>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6307" name="Freeform 118"/>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01" name="AutoShape 119"/>
            <p:cNvSpPr>
              <a:spLocks noChangeArrowheads="1"/>
            </p:cNvSpPr>
            <p:nvPr/>
          </p:nvSpPr>
          <p:spPr bwMode="auto">
            <a:xfrm>
              <a:off x="4140" y="2679"/>
              <a:ext cx="1197" cy="146"/>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02" name="AutoShape 120"/>
            <p:cNvSpPr>
              <a:spLocks noChangeArrowheads="1"/>
            </p:cNvSpPr>
            <p:nvPr/>
          </p:nvSpPr>
          <p:spPr bwMode="auto">
            <a:xfrm>
              <a:off x="4205" y="2710"/>
              <a:ext cx="1071" cy="85"/>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03" name="Oval 121"/>
            <p:cNvSpPr>
              <a:spLocks noChangeArrowheads="1"/>
            </p:cNvSpPr>
            <p:nvPr/>
          </p:nvSpPr>
          <p:spPr bwMode="auto">
            <a:xfrm>
              <a:off x="4309" y="2382"/>
              <a:ext cx="158" cy="146"/>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04" name="Oval 122"/>
            <p:cNvSpPr>
              <a:spLocks noChangeArrowheads="1"/>
            </p:cNvSpPr>
            <p:nvPr/>
          </p:nvSpPr>
          <p:spPr bwMode="auto">
            <a:xfrm>
              <a:off x="4488" y="2382"/>
              <a:ext cx="158" cy="146"/>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800">
                <a:solidFill>
                  <a:srgbClr val="FF0000"/>
                </a:solidFill>
                <a:latin typeface="Arial" charset="0"/>
                <a:ea typeface="ＭＳ Ｐゴシック" charset="0"/>
                <a:cs typeface="Arial" charset="0"/>
              </a:endParaRPr>
            </a:p>
          </p:txBody>
        </p:sp>
        <p:sp>
          <p:nvSpPr>
            <p:cNvPr id="78905" name="Oval 123"/>
            <p:cNvSpPr>
              <a:spLocks noChangeArrowheads="1"/>
            </p:cNvSpPr>
            <p:nvPr/>
          </p:nvSpPr>
          <p:spPr bwMode="auto">
            <a:xfrm>
              <a:off x="4662" y="2382"/>
              <a:ext cx="158" cy="140"/>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906" name="Rectangle 124"/>
            <p:cNvSpPr>
              <a:spLocks noChangeArrowheads="1"/>
            </p:cNvSpPr>
            <p:nvPr/>
          </p:nvSpPr>
          <p:spPr bwMode="auto">
            <a:xfrm>
              <a:off x="5065" y="1836"/>
              <a:ext cx="82" cy="758"/>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79" name="TextBox 78"/>
          <p:cNvSpPr txBox="1"/>
          <p:nvPr/>
        </p:nvSpPr>
        <p:spPr>
          <a:xfrm>
            <a:off x="320921" y="803790"/>
            <a:ext cx="8233985" cy="584775"/>
          </a:xfrm>
          <a:prstGeom prst="rect">
            <a:avLst/>
          </a:prstGeom>
          <a:noFill/>
        </p:spPr>
        <p:txBody>
          <a:bodyPr wrap="none" rtlCol="0">
            <a:spAutoFit/>
          </a:bodyPr>
          <a:lstStyle/>
          <a:p>
            <a:r>
              <a:rPr lang="en-US" sz="3200" dirty="0" smtClean="0">
                <a:solidFill>
                  <a:srgbClr val="FF0000"/>
                </a:solidFill>
              </a:rPr>
              <a:t>Connection Management: TCP 3-way handshake</a:t>
            </a:r>
            <a:endParaRPr lang="en-US" sz="2800" dirty="0" smtClean="0">
              <a:solidFill>
                <a:srgbClr val="FF0000"/>
              </a:solidFill>
            </a:endParaRPr>
          </a:p>
        </p:txBody>
      </p:sp>
      <p:sp>
        <p:nvSpPr>
          <p:cNvPr id="81" name="Title 1"/>
          <p:cNvSpPr>
            <a:spLocks noGrp="1"/>
          </p:cNvSpPr>
          <p:nvPr>
            <p:ph type="title"/>
          </p:nvPr>
        </p:nvSpPr>
        <p:spPr>
          <a:xfrm>
            <a:off x="0" y="0"/>
            <a:ext cx="8001000" cy="685800"/>
          </a:xfrm>
        </p:spPr>
        <p:txBody>
          <a:bodyPr>
            <a:normAutofit fontScale="90000"/>
          </a:bodyPr>
          <a:lstStyle/>
          <a:p>
            <a:r>
              <a:rPr lang="en-US" dirty="0" smtClean="0"/>
              <a:t>TCP: Reliable Transport</a:t>
            </a:r>
            <a:endParaRPr lang="en-US" dirty="0"/>
          </a:p>
        </p:txBody>
      </p:sp>
    </p:spTree>
    <p:extLst>
      <p:ext uri="{BB962C8B-B14F-4D97-AF65-F5344CB8AC3E}">
        <p14:creationId xmlns:p14="http://schemas.microsoft.com/office/powerpoint/2010/main" val="2736722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6" name="Line 5"/>
          <p:cNvSpPr>
            <a:spLocks noChangeShapeType="1"/>
          </p:cNvSpPr>
          <p:nvPr/>
        </p:nvSpPr>
        <p:spPr bwMode="auto">
          <a:xfrm flipH="1">
            <a:off x="3282950" y="2314575"/>
            <a:ext cx="1588" cy="2470150"/>
          </a:xfrm>
          <a:prstGeom prst="line">
            <a:avLst/>
          </a:prstGeom>
          <a:noFill/>
          <a:ln w="9525">
            <a:solidFill>
              <a:srgbClr val="777777"/>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nvGrpSpPr>
          <p:cNvPr id="394342" name="Group 102"/>
          <p:cNvGrpSpPr>
            <a:grpSpLocks/>
          </p:cNvGrpSpPr>
          <p:nvPr/>
        </p:nvGrpSpPr>
        <p:grpSpPr bwMode="auto">
          <a:xfrm>
            <a:off x="1296988" y="2241550"/>
            <a:ext cx="4494212" cy="955675"/>
            <a:chOff x="810" y="1363"/>
            <a:chExt cx="2831" cy="602"/>
          </a:xfrm>
        </p:grpSpPr>
        <p:sp>
          <p:nvSpPr>
            <p:cNvPr id="81992" name="Line 10"/>
            <p:cNvSpPr>
              <a:spLocks noChangeShapeType="1"/>
            </p:cNvSpPr>
            <p:nvPr/>
          </p:nvSpPr>
          <p:spPr bwMode="auto">
            <a:xfrm>
              <a:off x="2062" y="1502"/>
              <a:ext cx="1579" cy="463"/>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1993" name="Rectangle 12"/>
            <p:cNvSpPr>
              <a:spLocks noChangeArrowheads="1"/>
            </p:cNvSpPr>
            <p:nvPr/>
          </p:nvSpPr>
          <p:spPr bwMode="auto">
            <a:xfrm>
              <a:off x="2518" y="1565"/>
              <a:ext cx="590" cy="27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94" name="Text Box 13"/>
            <p:cNvSpPr txBox="1">
              <a:spLocks noChangeArrowheads="1"/>
            </p:cNvSpPr>
            <p:nvPr/>
          </p:nvSpPr>
          <p:spPr bwMode="auto">
            <a:xfrm>
              <a:off x="2310" y="1624"/>
              <a:ext cx="1096" cy="21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SYNbit=1, Seq=x</a:t>
              </a:r>
            </a:p>
          </p:txBody>
        </p:sp>
        <p:sp>
          <p:nvSpPr>
            <p:cNvPr id="81995" name="Text Box 21"/>
            <p:cNvSpPr txBox="1">
              <a:spLocks noChangeArrowheads="1"/>
            </p:cNvSpPr>
            <p:nvPr/>
          </p:nvSpPr>
          <p:spPr bwMode="auto">
            <a:xfrm>
              <a:off x="810" y="1363"/>
              <a:ext cx="1230" cy="3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smtClean="0"/>
                <a:t>choose init seq num, x</a:t>
              </a:r>
            </a:p>
            <a:p>
              <a:pPr algn="r">
                <a:lnSpc>
                  <a:spcPct val="90000"/>
                </a:lnSpc>
                <a:defRPr/>
              </a:pPr>
              <a:r>
                <a:rPr lang="en-US" sz="1400" smtClean="0"/>
                <a:t>send TCP SYN msg</a:t>
              </a:r>
            </a:p>
          </p:txBody>
        </p:sp>
      </p:grpSp>
      <p:sp>
        <p:nvSpPr>
          <p:cNvPr id="81928" name="Line 22"/>
          <p:cNvSpPr>
            <a:spLocks noChangeShapeType="1"/>
          </p:cNvSpPr>
          <p:nvPr/>
        </p:nvSpPr>
        <p:spPr bwMode="auto">
          <a:xfrm flipH="1">
            <a:off x="5872163" y="2384425"/>
            <a:ext cx="1587" cy="3417888"/>
          </a:xfrm>
          <a:prstGeom prst="line">
            <a:avLst/>
          </a:prstGeom>
          <a:noFill/>
          <a:ln w="9525">
            <a:solidFill>
              <a:srgbClr val="777777"/>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394332" name="Text Box 92"/>
          <p:cNvSpPr txBox="1">
            <a:spLocks noChangeArrowheads="1"/>
          </p:cNvSpPr>
          <p:nvPr/>
        </p:nvSpPr>
        <p:spPr bwMode="auto">
          <a:xfrm>
            <a:off x="8058150" y="5222875"/>
            <a:ext cx="7715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rPr>
              <a:t>ESTAB</a:t>
            </a:r>
          </a:p>
        </p:txBody>
      </p:sp>
      <p:grpSp>
        <p:nvGrpSpPr>
          <p:cNvPr id="394349" name="Group 109"/>
          <p:cNvGrpSpPr>
            <a:grpSpLocks/>
          </p:cNvGrpSpPr>
          <p:nvPr/>
        </p:nvGrpSpPr>
        <p:grpSpPr bwMode="auto">
          <a:xfrm>
            <a:off x="3281363" y="2911475"/>
            <a:ext cx="4519612" cy="1425575"/>
            <a:chOff x="2060" y="1785"/>
            <a:chExt cx="2847" cy="898"/>
          </a:xfrm>
        </p:grpSpPr>
        <p:sp>
          <p:nvSpPr>
            <p:cNvPr id="81988" name="Line 11"/>
            <p:cNvSpPr>
              <a:spLocks noChangeShapeType="1"/>
            </p:cNvSpPr>
            <p:nvPr/>
          </p:nvSpPr>
          <p:spPr bwMode="auto">
            <a:xfrm flipH="1">
              <a:off x="2060" y="2031"/>
              <a:ext cx="1580" cy="652"/>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1989" name="Rectangle 14"/>
            <p:cNvSpPr>
              <a:spLocks noChangeArrowheads="1"/>
            </p:cNvSpPr>
            <p:nvPr/>
          </p:nvSpPr>
          <p:spPr bwMode="auto">
            <a:xfrm>
              <a:off x="2381" y="2206"/>
              <a:ext cx="896" cy="32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90" name="Text Box 83"/>
            <p:cNvSpPr txBox="1">
              <a:spLocks noChangeArrowheads="1"/>
            </p:cNvSpPr>
            <p:nvPr/>
          </p:nvSpPr>
          <p:spPr bwMode="auto">
            <a:xfrm>
              <a:off x="2159" y="2169"/>
              <a:ext cx="1534" cy="366"/>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SYNbit=1, Seq=y</a:t>
              </a:r>
            </a:p>
            <a:p>
              <a:pPr>
                <a:defRPr/>
              </a:pPr>
              <a:r>
                <a:rPr lang="en-US" smtClean="0"/>
                <a:t>ACKbit=1; ACKnum=x+1</a:t>
              </a:r>
            </a:p>
          </p:txBody>
        </p:sp>
        <p:sp>
          <p:nvSpPr>
            <p:cNvPr id="81991" name="Text Box 93"/>
            <p:cNvSpPr txBox="1">
              <a:spLocks noChangeArrowheads="1"/>
            </p:cNvSpPr>
            <p:nvPr/>
          </p:nvSpPr>
          <p:spPr bwMode="auto">
            <a:xfrm>
              <a:off x="3676" y="1785"/>
              <a:ext cx="1231" cy="42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t>choose init seq num, y</a:t>
              </a:r>
            </a:p>
            <a:p>
              <a:pPr algn="l">
                <a:lnSpc>
                  <a:spcPct val="90000"/>
                </a:lnSpc>
                <a:defRPr/>
              </a:pPr>
              <a:r>
                <a:rPr lang="en-US" sz="1400" smtClean="0"/>
                <a:t>send TCP SYNACK</a:t>
              </a:r>
            </a:p>
            <a:p>
              <a:pPr algn="l">
                <a:lnSpc>
                  <a:spcPct val="90000"/>
                </a:lnSpc>
                <a:defRPr/>
              </a:pPr>
              <a:r>
                <a:rPr lang="en-US" sz="1400" smtClean="0"/>
                <a:t>msg, acking SYN</a:t>
              </a:r>
            </a:p>
          </p:txBody>
        </p:sp>
      </p:grpSp>
      <p:grpSp>
        <p:nvGrpSpPr>
          <p:cNvPr id="394350" name="Group 110"/>
          <p:cNvGrpSpPr>
            <a:grpSpLocks/>
          </p:cNvGrpSpPr>
          <p:nvPr/>
        </p:nvGrpSpPr>
        <p:grpSpPr bwMode="auto">
          <a:xfrm>
            <a:off x="998538" y="4010025"/>
            <a:ext cx="6630987" cy="1373188"/>
            <a:chOff x="622" y="2477"/>
            <a:chExt cx="4177" cy="865"/>
          </a:xfrm>
        </p:grpSpPr>
        <p:sp>
          <p:nvSpPr>
            <p:cNvPr id="81983" name="Line 84"/>
            <p:cNvSpPr>
              <a:spLocks noChangeShapeType="1"/>
            </p:cNvSpPr>
            <p:nvPr/>
          </p:nvSpPr>
          <p:spPr bwMode="auto">
            <a:xfrm>
              <a:off x="2073" y="2728"/>
              <a:ext cx="1579" cy="463"/>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1984" name="Rectangle 89"/>
            <p:cNvSpPr>
              <a:spLocks noChangeArrowheads="1"/>
            </p:cNvSpPr>
            <p:nvPr/>
          </p:nvSpPr>
          <p:spPr bwMode="auto">
            <a:xfrm>
              <a:off x="2486" y="2806"/>
              <a:ext cx="775" cy="27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85" name="Text Box 90"/>
            <p:cNvSpPr txBox="1">
              <a:spLocks noChangeArrowheads="1"/>
            </p:cNvSpPr>
            <p:nvPr/>
          </p:nvSpPr>
          <p:spPr bwMode="auto">
            <a:xfrm>
              <a:off x="2092" y="2852"/>
              <a:ext cx="1529" cy="21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ACKbit=1, ACKnum=y+1</a:t>
              </a:r>
            </a:p>
          </p:txBody>
        </p:sp>
        <p:sp>
          <p:nvSpPr>
            <p:cNvPr id="81986" name="Text Box 94"/>
            <p:cNvSpPr txBox="1">
              <a:spLocks noChangeArrowheads="1"/>
            </p:cNvSpPr>
            <p:nvPr/>
          </p:nvSpPr>
          <p:spPr bwMode="auto">
            <a:xfrm>
              <a:off x="622" y="2477"/>
              <a:ext cx="1422" cy="66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smtClean="0"/>
                <a:t>received SYNACK(x) </a:t>
              </a:r>
            </a:p>
            <a:p>
              <a:pPr algn="r">
                <a:lnSpc>
                  <a:spcPct val="90000"/>
                </a:lnSpc>
                <a:defRPr/>
              </a:pPr>
              <a:r>
                <a:rPr lang="en-US" sz="1400" smtClean="0"/>
                <a:t>indicates server is live;</a:t>
              </a:r>
            </a:p>
            <a:p>
              <a:pPr algn="r">
                <a:lnSpc>
                  <a:spcPct val="90000"/>
                </a:lnSpc>
                <a:defRPr/>
              </a:pPr>
              <a:r>
                <a:rPr lang="en-US" sz="1400" smtClean="0"/>
                <a:t>send ACK for SYNACK;</a:t>
              </a:r>
            </a:p>
            <a:p>
              <a:pPr algn="r">
                <a:lnSpc>
                  <a:spcPct val="90000"/>
                </a:lnSpc>
                <a:defRPr/>
              </a:pPr>
              <a:r>
                <a:rPr lang="en-US" sz="1400" smtClean="0"/>
                <a:t>this segment may contain </a:t>
              </a:r>
            </a:p>
            <a:p>
              <a:pPr algn="r">
                <a:lnSpc>
                  <a:spcPct val="90000"/>
                </a:lnSpc>
                <a:defRPr/>
              </a:pPr>
              <a:r>
                <a:rPr lang="en-US" sz="1400" smtClean="0"/>
                <a:t>client-to-server data</a:t>
              </a:r>
            </a:p>
          </p:txBody>
        </p:sp>
        <p:sp>
          <p:nvSpPr>
            <p:cNvPr id="81987" name="Text Box 95"/>
            <p:cNvSpPr txBox="1">
              <a:spLocks noChangeArrowheads="1"/>
            </p:cNvSpPr>
            <p:nvPr/>
          </p:nvSpPr>
          <p:spPr bwMode="auto">
            <a:xfrm>
              <a:off x="3640" y="3042"/>
              <a:ext cx="1159" cy="3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t>received ACK(y) </a:t>
              </a:r>
            </a:p>
            <a:p>
              <a:pPr algn="l">
                <a:lnSpc>
                  <a:spcPct val="90000"/>
                </a:lnSpc>
                <a:defRPr/>
              </a:pPr>
              <a:r>
                <a:rPr lang="en-US" sz="1400" smtClean="0"/>
                <a:t>indicates client is live</a:t>
              </a:r>
            </a:p>
          </p:txBody>
        </p:sp>
      </p:grpSp>
      <p:grpSp>
        <p:nvGrpSpPr>
          <p:cNvPr id="394345" name="Group 105"/>
          <p:cNvGrpSpPr>
            <a:grpSpLocks/>
          </p:cNvGrpSpPr>
          <p:nvPr/>
        </p:nvGrpSpPr>
        <p:grpSpPr bwMode="auto">
          <a:xfrm>
            <a:off x="300038" y="2279650"/>
            <a:ext cx="1030287" cy="700088"/>
            <a:chOff x="182" y="1387"/>
            <a:chExt cx="649" cy="441"/>
          </a:xfrm>
        </p:grpSpPr>
        <p:sp>
          <p:nvSpPr>
            <p:cNvPr id="81981" name="Text Box 91"/>
            <p:cNvSpPr txBox="1">
              <a:spLocks noChangeArrowheads="1"/>
            </p:cNvSpPr>
            <p:nvPr/>
          </p:nvSpPr>
          <p:spPr bwMode="auto">
            <a:xfrm>
              <a:off x="182" y="1616"/>
              <a:ext cx="6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SYNSENT</a:t>
              </a:r>
            </a:p>
          </p:txBody>
        </p:sp>
        <p:sp>
          <p:nvSpPr>
            <p:cNvPr id="81982" name="Line 103"/>
            <p:cNvSpPr>
              <a:spLocks noChangeShapeType="1"/>
            </p:cNvSpPr>
            <p:nvPr/>
          </p:nvSpPr>
          <p:spPr bwMode="auto">
            <a:xfrm>
              <a:off x="462" y="1387"/>
              <a:ext cx="0" cy="27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394351" name="Group 111"/>
          <p:cNvGrpSpPr>
            <a:grpSpLocks/>
          </p:cNvGrpSpPr>
          <p:nvPr/>
        </p:nvGrpSpPr>
        <p:grpSpPr bwMode="auto">
          <a:xfrm>
            <a:off x="301625" y="2940050"/>
            <a:ext cx="771525" cy="1622425"/>
            <a:chOff x="183" y="1803"/>
            <a:chExt cx="486" cy="1022"/>
          </a:xfrm>
        </p:grpSpPr>
        <p:sp>
          <p:nvSpPr>
            <p:cNvPr id="81979" name="Text Box 16"/>
            <p:cNvSpPr txBox="1">
              <a:spLocks noChangeArrowheads="1"/>
            </p:cNvSpPr>
            <p:nvPr/>
          </p:nvSpPr>
          <p:spPr bwMode="auto">
            <a:xfrm>
              <a:off x="183" y="2613"/>
              <a:ext cx="486"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rPr>
                <a:t>ESTAB</a:t>
              </a:r>
            </a:p>
          </p:txBody>
        </p:sp>
        <p:sp>
          <p:nvSpPr>
            <p:cNvPr id="81980" name="Line 104"/>
            <p:cNvSpPr>
              <a:spLocks noChangeShapeType="1"/>
            </p:cNvSpPr>
            <p:nvPr/>
          </p:nvSpPr>
          <p:spPr bwMode="auto">
            <a:xfrm>
              <a:off x="465" y="1803"/>
              <a:ext cx="0" cy="79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394348" name="Group 108"/>
          <p:cNvGrpSpPr>
            <a:grpSpLocks/>
          </p:cNvGrpSpPr>
          <p:nvPr/>
        </p:nvGrpSpPr>
        <p:grpSpPr bwMode="auto">
          <a:xfrm>
            <a:off x="7754938" y="2335213"/>
            <a:ext cx="1119187" cy="1192212"/>
            <a:chOff x="4878" y="1422"/>
            <a:chExt cx="705" cy="751"/>
          </a:xfrm>
        </p:grpSpPr>
        <p:sp>
          <p:nvSpPr>
            <p:cNvPr id="81977" name="Text Box 99"/>
            <p:cNvSpPr txBox="1">
              <a:spLocks noChangeArrowheads="1"/>
            </p:cNvSpPr>
            <p:nvPr/>
          </p:nvSpPr>
          <p:spPr bwMode="auto">
            <a:xfrm>
              <a:off x="4878" y="1961"/>
              <a:ext cx="705"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SYN RCVD</a:t>
              </a:r>
            </a:p>
          </p:txBody>
        </p:sp>
        <p:sp>
          <p:nvSpPr>
            <p:cNvPr id="81978" name="Line 106"/>
            <p:cNvSpPr>
              <a:spLocks noChangeShapeType="1"/>
            </p:cNvSpPr>
            <p:nvPr/>
          </p:nvSpPr>
          <p:spPr bwMode="auto">
            <a:xfrm>
              <a:off x="5339" y="1422"/>
              <a:ext cx="0" cy="5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394347" name="Line 107"/>
          <p:cNvSpPr>
            <a:spLocks noChangeShapeType="1"/>
          </p:cNvSpPr>
          <p:nvPr/>
        </p:nvSpPr>
        <p:spPr bwMode="auto">
          <a:xfrm>
            <a:off x="8469313" y="3536950"/>
            <a:ext cx="0" cy="17049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nvGrpSpPr>
          <p:cNvPr id="99343" name="Group 113"/>
          <p:cNvGrpSpPr>
            <a:grpSpLocks/>
          </p:cNvGrpSpPr>
          <p:nvPr/>
        </p:nvGrpSpPr>
        <p:grpSpPr bwMode="auto">
          <a:xfrm>
            <a:off x="306388" y="1590675"/>
            <a:ext cx="8551862" cy="736600"/>
            <a:chOff x="193" y="1002"/>
            <a:chExt cx="5387" cy="464"/>
          </a:xfrm>
        </p:grpSpPr>
        <p:sp>
          <p:nvSpPr>
            <p:cNvPr id="81937" name="Text Box 114"/>
            <p:cNvSpPr txBox="1">
              <a:spLocks noChangeArrowheads="1"/>
            </p:cNvSpPr>
            <p:nvPr/>
          </p:nvSpPr>
          <p:spPr bwMode="auto">
            <a:xfrm>
              <a:off x="195" y="1002"/>
              <a:ext cx="731"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i="1" smtClean="0">
                  <a:solidFill>
                    <a:srgbClr val="000099"/>
                  </a:solidFill>
                </a:rPr>
                <a:t>client state</a:t>
              </a:r>
            </a:p>
            <a:p>
              <a:pPr algn="r">
                <a:defRPr/>
              </a:pPr>
              <a:endParaRPr lang="en-US" i="1" smtClean="0">
                <a:solidFill>
                  <a:srgbClr val="000099"/>
                </a:solidFill>
              </a:endParaRPr>
            </a:p>
          </p:txBody>
        </p:sp>
        <p:sp>
          <p:nvSpPr>
            <p:cNvPr id="81938" name="Text Box 115"/>
            <p:cNvSpPr txBox="1">
              <a:spLocks noChangeArrowheads="1"/>
            </p:cNvSpPr>
            <p:nvPr/>
          </p:nvSpPr>
          <p:spPr bwMode="auto">
            <a:xfrm>
              <a:off x="193" y="1243"/>
              <a:ext cx="531"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LISTEN</a:t>
              </a:r>
            </a:p>
          </p:txBody>
        </p:sp>
        <p:sp>
          <p:nvSpPr>
            <p:cNvPr id="81939" name="Text Box 116"/>
            <p:cNvSpPr txBox="1">
              <a:spLocks noChangeArrowheads="1"/>
            </p:cNvSpPr>
            <p:nvPr/>
          </p:nvSpPr>
          <p:spPr bwMode="auto">
            <a:xfrm>
              <a:off x="4800" y="1013"/>
              <a:ext cx="780"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i="1" smtClean="0">
                  <a:solidFill>
                    <a:srgbClr val="000099"/>
                  </a:solidFill>
                </a:rPr>
                <a:t>server state</a:t>
              </a:r>
            </a:p>
            <a:p>
              <a:pPr algn="r">
                <a:defRPr/>
              </a:pPr>
              <a:endParaRPr lang="en-US" i="1" smtClean="0">
                <a:solidFill>
                  <a:srgbClr val="000099"/>
                </a:solidFill>
              </a:endParaRPr>
            </a:p>
          </p:txBody>
        </p:sp>
        <p:sp>
          <p:nvSpPr>
            <p:cNvPr id="81940" name="Text Box 117"/>
            <p:cNvSpPr txBox="1">
              <a:spLocks noChangeArrowheads="1"/>
            </p:cNvSpPr>
            <p:nvPr/>
          </p:nvSpPr>
          <p:spPr bwMode="auto">
            <a:xfrm>
              <a:off x="5038" y="1254"/>
              <a:ext cx="531"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LISTEN</a:t>
              </a:r>
            </a:p>
          </p:txBody>
        </p:sp>
        <p:grpSp>
          <p:nvGrpSpPr>
            <p:cNvPr id="99348" name="Group 118"/>
            <p:cNvGrpSpPr>
              <a:grpSpLocks/>
            </p:cNvGrpSpPr>
            <p:nvPr/>
          </p:nvGrpSpPr>
          <p:grpSpPr bwMode="auto">
            <a:xfrm>
              <a:off x="1914" y="1049"/>
              <a:ext cx="405" cy="378"/>
              <a:chOff x="-44" y="1473"/>
              <a:chExt cx="981" cy="1105"/>
            </a:xfrm>
          </p:grpSpPr>
          <p:pic>
            <p:nvPicPr>
              <p:cNvPr id="99382" name="Picture 119"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83" name="Freeform 120"/>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99349" name="Group 121"/>
            <p:cNvGrpSpPr>
              <a:grpSpLocks/>
            </p:cNvGrpSpPr>
            <p:nvPr/>
          </p:nvGrpSpPr>
          <p:grpSpPr bwMode="auto">
            <a:xfrm>
              <a:off x="3572" y="1051"/>
              <a:ext cx="212" cy="323"/>
              <a:chOff x="4140" y="429"/>
              <a:chExt cx="1425" cy="2396"/>
            </a:xfrm>
          </p:grpSpPr>
          <p:sp>
            <p:nvSpPr>
              <p:cNvPr id="99350" name="Freeform 122"/>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4" name="Rectangle 123"/>
              <p:cNvSpPr>
                <a:spLocks noChangeArrowheads="1"/>
              </p:cNvSpPr>
              <p:nvPr/>
            </p:nvSpPr>
            <p:spPr bwMode="auto">
              <a:xfrm>
                <a:off x="4207" y="429"/>
                <a:ext cx="1049"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9352" name="Freeform 124"/>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53" name="Freeform 125"/>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7" name="Rectangle 126"/>
              <p:cNvSpPr>
                <a:spLocks noChangeArrowheads="1"/>
              </p:cNvSpPr>
              <p:nvPr/>
            </p:nvSpPr>
            <p:spPr bwMode="auto">
              <a:xfrm>
                <a:off x="4214" y="696"/>
                <a:ext cx="5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99355" name="Group 127"/>
              <p:cNvGrpSpPr>
                <a:grpSpLocks/>
              </p:cNvGrpSpPr>
              <p:nvPr/>
            </p:nvGrpSpPr>
            <p:grpSpPr bwMode="auto">
              <a:xfrm>
                <a:off x="4749" y="668"/>
                <a:ext cx="581" cy="145"/>
                <a:chOff x="614" y="2568"/>
                <a:chExt cx="725" cy="139"/>
              </a:xfrm>
            </p:grpSpPr>
            <p:sp>
              <p:nvSpPr>
                <p:cNvPr id="81973" name="AutoShape 128"/>
                <p:cNvSpPr>
                  <a:spLocks noChangeArrowheads="1"/>
                </p:cNvSpPr>
                <p:nvPr/>
              </p:nvSpPr>
              <p:spPr bwMode="auto">
                <a:xfrm>
                  <a:off x="617" y="2566"/>
                  <a:ext cx="721" cy="142"/>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74" name="AutoShape 129"/>
                <p:cNvSpPr>
                  <a:spLocks noChangeArrowheads="1"/>
                </p:cNvSpPr>
                <p:nvPr/>
              </p:nvSpPr>
              <p:spPr bwMode="auto">
                <a:xfrm>
                  <a:off x="634" y="2581"/>
                  <a:ext cx="688"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1949" name="Rectangle 130"/>
              <p:cNvSpPr>
                <a:spLocks noChangeArrowheads="1"/>
              </p:cNvSpPr>
              <p:nvPr/>
            </p:nvSpPr>
            <p:spPr bwMode="auto">
              <a:xfrm>
                <a:off x="4221" y="1022"/>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99357" name="Group 131"/>
              <p:cNvGrpSpPr>
                <a:grpSpLocks/>
              </p:cNvGrpSpPr>
              <p:nvPr/>
            </p:nvGrpSpPr>
            <p:grpSpPr bwMode="auto">
              <a:xfrm>
                <a:off x="4747" y="994"/>
                <a:ext cx="581" cy="134"/>
                <a:chOff x="614" y="2568"/>
                <a:chExt cx="725" cy="139"/>
              </a:xfrm>
            </p:grpSpPr>
            <p:sp>
              <p:nvSpPr>
                <p:cNvPr id="81971" name="AutoShape 132"/>
                <p:cNvSpPr>
                  <a:spLocks noChangeArrowheads="1"/>
                </p:cNvSpPr>
                <p:nvPr/>
              </p:nvSpPr>
              <p:spPr bwMode="auto">
                <a:xfrm>
                  <a:off x="611" y="2567"/>
                  <a:ext cx="730" cy="139"/>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72" name="AutoShape 133"/>
                <p:cNvSpPr>
                  <a:spLocks noChangeArrowheads="1"/>
                </p:cNvSpPr>
                <p:nvPr/>
              </p:nvSpPr>
              <p:spPr bwMode="auto">
                <a:xfrm>
                  <a:off x="628" y="2582"/>
                  <a:ext cx="696" cy="108"/>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1951" name="Rectangle 134"/>
              <p:cNvSpPr>
                <a:spLocks noChangeArrowheads="1"/>
              </p:cNvSpPr>
              <p:nvPr/>
            </p:nvSpPr>
            <p:spPr bwMode="auto">
              <a:xfrm>
                <a:off x="4214" y="1356"/>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52" name="Rectangle 135"/>
              <p:cNvSpPr>
                <a:spLocks noChangeArrowheads="1"/>
              </p:cNvSpPr>
              <p:nvPr/>
            </p:nvSpPr>
            <p:spPr bwMode="auto">
              <a:xfrm>
                <a:off x="4227" y="1653"/>
                <a:ext cx="598" cy="5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99360" name="Group 136"/>
              <p:cNvGrpSpPr>
                <a:grpSpLocks/>
              </p:cNvGrpSpPr>
              <p:nvPr/>
            </p:nvGrpSpPr>
            <p:grpSpPr bwMode="auto">
              <a:xfrm>
                <a:off x="4735" y="1627"/>
                <a:ext cx="582" cy="151"/>
                <a:chOff x="614" y="2568"/>
                <a:chExt cx="725" cy="139"/>
              </a:xfrm>
            </p:grpSpPr>
            <p:sp>
              <p:nvSpPr>
                <p:cNvPr id="81969" name="AutoShape 137"/>
                <p:cNvSpPr>
                  <a:spLocks noChangeArrowheads="1"/>
                </p:cNvSpPr>
                <p:nvPr/>
              </p:nvSpPr>
              <p:spPr bwMode="auto">
                <a:xfrm>
                  <a:off x="618" y="2571"/>
                  <a:ext cx="720" cy="137"/>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70" name="AutoShape 138"/>
                <p:cNvSpPr>
                  <a:spLocks noChangeArrowheads="1"/>
                </p:cNvSpPr>
                <p:nvPr/>
              </p:nvSpPr>
              <p:spPr bwMode="auto">
                <a:xfrm>
                  <a:off x="635" y="2585"/>
                  <a:ext cx="687"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99361" name="Freeform 139"/>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9362" name="Group 140"/>
              <p:cNvGrpSpPr>
                <a:grpSpLocks/>
              </p:cNvGrpSpPr>
              <p:nvPr/>
            </p:nvGrpSpPr>
            <p:grpSpPr bwMode="auto">
              <a:xfrm>
                <a:off x="4739" y="1327"/>
                <a:ext cx="582" cy="139"/>
                <a:chOff x="614" y="2568"/>
                <a:chExt cx="725" cy="139"/>
              </a:xfrm>
            </p:grpSpPr>
            <p:sp>
              <p:nvSpPr>
                <p:cNvPr id="81967" name="AutoShape 141"/>
                <p:cNvSpPr>
                  <a:spLocks noChangeArrowheads="1"/>
                </p:cNvSpPr>
                <p:nvPr/>
              </p:nvSpPr>
              <p:spPr bwMode="auto">
                <a:xfrm>
                  <a:off x="613" y="2568"/>
                  <a:ext cx="728" cy="141"/>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68" name="AutoShape 142"/>
                <p:cNvSpPr>
                  <a:spLocks noChangeArrowheads="1"/>
                </p:cNvSpPr>
                <p:nvPr/>
              </p:nvSpPr>
              <p:spPr bwMode="auto">
                <a:xfrm>
                  <a:off x="630" y="2582"/>
                  <a:ext cx="695" cy="11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1956" name="Rectangle 143"/>
              <p:cNvSpPr>
                <a:spLocks noChangeArrowheads="1"/>
              </p:cNvSpPr>
              <p:nvPr/>
            </p:nvSpPr>
            <p:spPr bwMode="auto">
              <a:xfrm>
                <a:off x="5249" y="429"/>
                <a:ext cx="67" cy="2292"/>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9364" name="Freeform 144"/>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65" name="Freeform 145"/>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9" name="Oval 146"/>
              <p:cNvSpPr>
                <a:spLocks noChangeArrowheads="1"/>
              </p:cNvSpPr>
              <p:nvPr/>
            </p:nvSpPr>
            <p:spPr bwMode="auto">
              <a:xfrm>
                <a:off x="5518" y="2610"/>
                <a:ext cx="47" cy="96"/>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9367" name="Freeform 147"/>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1" name="AutoShape 148"/>
              <p:cNvSpPr>
                <a:spLocks noChangeArrowheads="1"/>
              </p:cNvSpPr>
              <p:nvPr/>
            </p:nvSpPr>
            <p:spPr bwMode="auto">
              <a:xfrm>
                <a:off x="4140" y="2677"/>
                <a:ext cx="1196" cy="148"/>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62" name="AutoShape 149"/>
              <p:cNvSpPr>
                <a:spLocks noChangeArrowheads="1"/>
              </p:cNvSpPr>
              <p:nvPr/>
            </p:nvSpPr>
            <p:spPr bwMode="auto">
              <a:xfrm>
                <a:off x="4207" y="2714"/>
                <a:ext cx="1069" cy="82"/>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63" name="Oval 150"/>
              <p:cNvSpPr>
                <a:spLocks noChangeArrowheads="1"/>
              </p:cNvSpPr>
              <p:nvPr/>
            </p:nvSpPr>
            <p:spPr bwMode="auto">
              <a:xfrm>
                <a:off x="4308" y="2380"/>
                <a:ext cx="155" cy="148"/>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64" name="Oval 151"/>
              <p:cNvSpPr>
                <a:spLocks noChangeArrowheads="1"/>
              </p:cNvSpPr>
              <p:nvPr/>
            </p:nvSpPr>
            <p:spPr bwMode="auto">
              <a:xfrm>
                <a:off x="4483" y="2387"/>
                <a:ext cx="161" cy="141"/>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800">
                  <a:solidFill>
                    <a:srgbClr val="FF0000"/>
                  </a:solidFill>
                  <a:latin typeface="Arial" charset="0"/>
                  <a:ea typeface="ＭＳ Ｐゴシック" charset="0"/>
                  <a:cs typeface="Arial" charset="0"/>
                </a:endParaRPr>
              </a:p>
            </p:txBody>
          </p:sp>
          <p:sp>
            <p:nvSpPr>
              <p:cNvPr id="81965" name="Oval 152"/>
              <p:cNvSpPr>
                <a:spLocks noChangeArrowheads="1"/>
              </p:cNvSpPr>
              <p:nvPr/>
            </p:nvSpPr>
            <p:spPr bwMode="auto">
              <a:xfrm>
                <a:off x="4664" y="2380"/>
                <a:ext cx="155" cy="141"/>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966" name="Rectangle 153"/>
              <p:cNvSpPr>
                <a:spLocks noChangeArrowheads="1"/>
              </p:cNvSpPr>
              <p:nvPr/>
            </p:nvSpPr>
            <p:spPr bwMode="auto">
              <a:xfrm>
                <a:off x="5061" y="1838"/>
                <a:ext cx="87" cy="757"/>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sp>
        <p:nvSpPr>
          <p:cNvPr id="2" name="Title 1"/>
          <p:cNvSpPr>
            <a:spLocks noGrp="1"/>
          </p:cNvSpPr>
          <p:nvPr>
            <p:ph type="title"/>
          </p:nvPr>
        </p:nvSpPr>
        <p:spPr/>
        <p:txBody>
          <a:bodyPr>
            <a:normAutofit fontScale="90000"/>
          </a:bodyPr>
          <a:lstStyle/>
          <a:p>
            <a:r>
              <a:rPr lang="en-US" dirty="0" smtClean="0"/>
              <a:t>TCP: Reliable Transport</a:t>
            </a:r>
            <a:endParaRPr lang="en-US" dirty="0"/>
          </a:p>
        </p:txBody>
      </p:sp>
      <p:sp>
        <p:nvSpPr>
          <p:cNvPr id="77" name="TextBox 76"/>
          <p:cNvSpPr txBox="1"/>
          <p:nvPr/>
        </p:nvSpPr>
        <p:spPr>
          <a:xfrm>
            <a:off x="320921" y="803790"/>
            <a:ext cx="8233985" cy="584775"/>
          </a:xfrm>
          <a:prstGeom prst="rect">
            <a:avLst/>
          </a:prstGeom>
          <a:noFill/>
        </p:spPr>
        <p:txBody>
          <a:bodyPr wrap="none" rtlCol="0">
            <a:spAutoFit/>
          </a:bodyPr>
          <a:lstStyle/>
          <a:p>
            <a:r>
              <a:rPr lang="en-US" sz="3200" dirty="0" smtClean="0">
                <a:solidFill>
                  <a:srgbClr val="FF0000"/>
                </a:solidFill>
              </a:rPr>
              <a:t>Connection Management: TCP 3-way handshake</a:t>
            </a:r>
            <a:endParaRPr lang="en-US" sz="2800" dirty="0" smtClean="0">
              <a:solidFill>
                <a:srgbClr val="FF0000"/>
              </a:solidFill>
            </a:endParaRPr>
          </a:p>
        </p:txBody>
      </p:sp>
    </p:spTree>
    <p:extLst>
      <p:ext uri="{BB962C8B-B14F-4D97-AF65-F5344CB8AC3E}">
        <p14:creationId xmlns:p14="http://schemas.microsoft.com/office/powerpoint/2010/main" val="206887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94342"/>
                                        </p:tgtEl>
                                        <p:attrNameLst>
                                          <p:attrName>style.visibility</p:attrName>
                                        </p:attrNameLst>
                                      </p:cBhvr>
                                      <p:to>
                                        <p:strVal val="visible"/>
                                      </p:to>
                                    </p:set>
                                    <p:animEffect transition="in" filter="wipe(left)">
                                      <p:cBhvr>
                                        <p:cTn id="7" dur="500"/>
                                        <p:tgtEl>
                                          <p:spTgt spid="394342"/>
                                        </p:tgtEl>
                                      </p:cBhvr>
                                    </p:animEffect>
                                  </p:childTnLst>
                                </p:cTn>
                              </p:par>
                              <p:par>
                                <p:cTn id="8" presetID="22" presetClass="entr" presetSubtype="1" fill="hold" nodeType="withEffect">
                                  <p:stCondLst>
                                    <p:cond delay="0"/>
                                  </p:stCondLst>
                                  <p:childTnLst>
                                    <p:set>
                                      <p:cBhvr>
                                        <p:cTn id="9" dur="1" fill="hold">
                                          <p:stCondLst>
                                            <p:cond delay="0"/>
                                          </p:stCondLst>
                                        </p:cTn>
                                        <p:tgtEl>
                                          <p:spTgt spid="394345"/>
                                        </p:tgtEl>
                                        <p:attrNameLst>
                                          <p:attrName>style.visibility</p:attrName>
                                        </p:attrNameLst>
                                      </p:cBhvr>
                                      <p:to>
                                        <p:strVal val="visible"/>
                                      </p:to>
                                    </p:set>
                                    <p:animEffect transition="in" filter="wipe(up)">
                                      <p:cBhvr>
                                        <p:cTn id="10" dur="500"/>
                                        <p:tgtEl>
                                          <p:spTgt spid="3943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394348"/>
                                        </p:tgtEl>
                                        <p:attrNameLst>
                                          <p:attrName>style.visibility</p:attrName>
                                        </p:attrNameLst>
                                      </p:cBhvr>
                                      <p:to>
                                        <p:strVal val="visible"/>
                                      </p:to>
                                    </p:set>
                                    <p:animEffect transition="in" filter="wipe(up)">
                                      <p:cBhvr>
                                        <p:cTn id="15" dur="500"/>
                                        <p:tgtEl>
                                          <p:spTgt spid="394348"/>
                                        </p:tgtEl>
                                      </p:cBhvr>
                                    </p:animEffect>
                                  </p:childTnLst>
                                </p:cTn>
                              </p:par>
                              <p:par>
                                <p:cTn id="16" presetID="22" presetClass="entr" presetSubtype="2" fill="hold" nodeType="withEffect">
                                  <p:stCondLst>
                                    <p:cond delay="0"/>
                                  </p:stCondLst>
                                  <p:childTnLst>
                                    <p:set>
                                      <p:cBhvr>
                                        <p:cTn id="17" dur="1" fill="hold">
                                          <p:stCondLst>
                                            <p:cond delay="0"/>
                                          </p:stCondLst>
                                        </p:cTn>
                                        <p:tgtEl>
                                          <p:spTgt spid="394349"/>
                                        </p:tgtEl>
                                        <p:attrNameLst>
                                          <p:attrName>style.visibility</p:attrName>
                                        </p:attrNameLst>
                                      </p:cBhvr>
                                      <p:to>
                                        <p:strVal val="visible"/>
                                      </p:to>
                                    </p:set>
                                    <p:animEffect transition="in" filter="wipe(right)">
                                      <p:cBhvr>
                                        <p:cTn id="18" dur="500"/>
                                        <p:tgtEl>
                                          <p:spTgt spid="39434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394350"/>
                                        </p:tgtEl>
                                        <p:attrNameLst>
                                          <p:attrName>style.visibility</p:attrName>
                                        </p:attrNameLst>
                                      </p:cBhvr>
                                      <p:to>
                                        <p:strVal val="visible"/>
                                      </p:to>
                                    </p:set>
                                    <p:animEffect transition="in" filter="wipe(left)">
                                      <p:cBhvr>
                                        <p:cTn id="23" dur="500"/>
                                        <p:tgtEl>
                                          <p:spTgt spid="394350"/>
                                        </p:tgtEl>
                                      </p:cBhvr>
                                    </p:animEffect>
                                  </p:childTnLst>
                                </p:cTn>
                              </p:par>
                              <p:par>
                                <p:cTn id="24" presetID="22" presetClass="entr" presetSubtype="1" fill="hold" nodeType="withEffect">
                                  <p:stCondLst>
                                    <p:cond delay="0"/>
                                  </p:stCondLst>
                                  <p:childTnLst>
                                    <p:set>
                                      <p:cBhvr>
                                        <p:cTn id="25" dur="1" fill="hold">
                                          <p:stCondLst>
                                            <p:cond delay="0"/>
                                          </p:stCondLst>
                                        </p:cTn>
                                        <p:tgtEl>
                                          <p:spTgt spid="394351"/>
                                        </p:tgtEl>
                                        <p:attrNameLst>
                                          <p:attrName>style.visibility</p:attrName>
                                        </p:attrNameLst>
                                      </p:cBhvr>
                                      <p:to>
                                        <p:strVal val="visible"/>
                                      </p:to>
                                    </p:set>
                                    <p:animEffect transition="in" filter="wipe(up)">
                                      <p:cBhvr>
                                        <p:cTn id="26" dur="500"/>
                                        <p:tgtEl>
                                          <p:spTgt spid="394351"/>
                                        </p:tgtEl>
                                      </p:cBhvr>
                                    </p:animEffect>
                                  </p:childTnLst>
                                </p:cTn>
                              </p:par>
                            </p:childTnLst>
                          </p:cTn>
                        </p:par>
                        <p:par>
                          <p:cTn id="27" fill="hold" nodeType="afterGroup">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394332"/>
                                        </p:tgtEl>
                                        <p:attrNameLst>
                                          <p:attrName>style.visibility</p:attrName>
                                        </p:attrNameLst>
                                      </p:cBhvr>
                                      <p:to>
                                        <p:strVal val="visible"/>
                                      </p:to>
                                    </p:set>
                                    <p:animEffect transition="in" filter="wipe(up)">
                                      <p:cBhvr>
                                        <p:cTn id="30" dur="500"/>
                                        <p:tgtEl>
                                          <p:spTgt spid="394332"/>
                                        </p:tgtEl>
                                      </p:cBhvr>
                                    </p:animEffect>
                                  </p:childTnLst>
                                </p:cTn>
                              </p:par>
                              <p:par>
                                <p:cTn id="31" presetID="22" presetClass="entr" presetSubtype="1" fill="hold" nodeType="withEffect">
                                  <p:stCondLst>
                                    <p:cond delay="0"/>
                                  </p:stCondLst>
                                  <p:childTnLst>
                                    <p:set>
                                      <p:cBhvr>
                                        <p:cTn id="32" dur="1" fill="hold">
                                          <p:stCondLst>
                                            <p:cond delay="0"/>
                                          </p:stCondLst>
                                        </p:cTn>
                                        <p:tgtEl>
                                          <p:spTgt spid="394347"/>
                                        </p:tgtEl>
                                        <p:attrNameLst>
                                          <p:attrName>style.visibility</p:attrName>
                                        </p:attrNameLst>
                                      </p:cBhvr>
                                      <p:to>
                                        <p:strVal val="visible"/>
                                      </p:to>
                                    </p:set>
                                    <p:animEffect transition="in" filter="wipe(up)">
                                      <p:cBhvr>
                                        <p:cTn id="33" dur="500"/>
                                        <p:tgtEl>
                                          <p:spTgt spid="39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3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357" name="Group 47"/>
          <p:cNvGrpSpPr>
            <a:grpSpLocks/>
          </p:cNvGrpSpPr>
          <p:nvPr/>
        </p:nvGrpSpPr>
        <p:grpSpPr bwMode="auto">
          <a:xfrm>
            <a:off x="3690938" y="1246188"/>
            <a:ext cx="876300" cy="827087"/>
            <a:chOff x="1778" y="1720"/>
            <a:chExt cx="722" cy="642"/>
          </a:xfrm>
        </p:grpSpPr>
        <p:sp>
          <p:nvSpPr>
            <p:cNvPr id="82988" name="Oval 41"/>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989" name="Oval 42"/>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2951" name="Text Box 43"/>
          <p:cNvSpPr txBox="1">
            <a:spLocks noChangeArrowheads="1"/>
          </p:cNvSpPr>
          <p:nvPr/>
        </p:nvSpPr>
        <p:spPr bwMode="auto">
          <a:xfrm>
            <a:off x="3686175" y="1466850"/>
            <a:ext cx="8445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closed</a:t>
            </a:r>
          </a:p>
        </p:txBody>
      </p:sp>
      <p:sp>
        <p:nvSpPr>
          <p:cNvPr id="82952" name="Text Box 46"/>
          <p:cNvSpPr txBox="1">
            <a:spLocks noChangeArrowheads="1"/>
          </p:cNvSpPr>
          <p:nvPr/>
        </p:nvSpPr>
        <p:spPr bwMode="auto">
          <a:xfrm>
            <a:off x="3597275" y="2498725"/>
            <a:ext cx="341313"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Symbol" charset="0"/>
              </a:rPr>
              <a:t>L</a:t>
            </a:r>
          </a:p>
        </p:txBody>
      </p:sp>
      <p:grpSp>
        <p:nvGrpSpPr>
          <p:cNvPr id="100360" name="Group 48"/>
          <p:cNvGrpSpPr>
            <a:grpSpLocks/>
          </p:cNvGrpSpPr>
          <p:nvPr/>
        </p:nvGrpSpPr>
        <p:grpSpPr bwMode="auto">
          <a:xfrm>
            <a:off x="3652838" y="3175000"/>
            <a:ext cx="876300" cy="827088"/>
            <a:chOff x="1778" y="1720"/>
            <a:chExt cx="722" cy="642"/>
          </a:xfrm>
        </p:grpSpPr>
        <p:sp>
          <p:nvSpPr>
            <p:cNvPr id="82986" name="Oval 49"/>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987" name="Oval 50"/>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2954" name="Text Box 51"/>
          <p:cNvSpPr txBox="1">
            <a:spLocks noChangeArrowheads="1"/>
          </p:cNvSpPr>
          <p:nvPr/>
        </p:nvSpPr>
        <p:spPr bwMode="auto">
          <a:xfrm>
            <a:off x="3711575" y="3395663"/>
            <a:ext cx="7175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listen</a:t>
            </a:r>
          </a:p>
        </p:txBody>
      </p:sp>
      <p:grpSp>
        <p:nvGrpSpPr>
          <p:cNvPr id="100362" name="Group 52"/>
          <p:cNvGrpSpPr>
            <a:grpSpLocks/>
          </p:cNvGrpSpPr>
          <p:nvPr/>
        </p:nvGrpSpPr>
        <p:grpSpPr bwMode="auto">
          <a:xfrm>
            <a:off x="1643063" y="4227513"/>
            <a:ext cx="876300" cy="827087"/>
            <a:chOff x="1778" y="1720"/>
            <a:chExt cx="722" cy="642"/>
          </a:xfrm>
        </p:grpSpPr>
        <p:sp>
          <p:nvSpPr>
            <p:cNvPr id="82984" name="Oval 53"/>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985" name="Oval 54"/>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2956" name="Text Box 55"/>
          <p:cNvSpPr txBox="1">
            <a:spLocks noChangeArrowheads="1"/>
          </p:cNvSpPr>
          <p:nvPr/>
        </p:nvSpPr>
        <p:spPr bwMode="auto">
          <a:xfrm>
            <a:off x="1733550" y="4425950"/>
            <a:ext cx="654050" cy="53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r>
              <a:rPr lang="en-US" sz="1800" smtClean="0">
                <a:latin typeface="Arial" charset="0"/>
              </a:rPr>
              <a:t>SYN</a:t>
            </a:r>
          </a:p>
          <a:p>
            <a:pPr>
              <a:lnSpc>
                <a:spcPct val="80000"/>
              </a:lnSpc>
              <a:defRPr/>
            </a:pPr>
            <a:r>
              <a:rPr lang="en-US" sz="1800" smtClean="0">
                <a:latin typeface="Arial" charset="0"/>
              </a:rPr>
              <a:t>rcvd</a:t>
            </a:r>
          </a:p>
        </p:txBody>
      </p:sp>
      <p:grpSp>
        <p:nvGrpSpPr>
          <p:cNvPr id="100364" name="Group 56"/>
          <p:cNvGrpSpPr>
            <a:grpSpLocks/>
          </p:cNvGrpSpPr>
          <p:nvPr/>
        </p:nvGrpSpPr>
        <p:grpSpPr bwMode="auto">
          <a:xfrm>
            <a:off x="5119688" y="4189413"/>
            <a:ext cx="876300" cy="827087"/>
            <a:chOff x="1778" y="1720"/>
            <a:chExt cx="722" cy="642"/>
          </a:xfrm>
        </p:grpSpPr>
        <p:sp>
          <p:nvSpPr>
            <p:cNvPr id="82982" name="Oval 57"/>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983" name="Oval 58"/>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2958" name="Text Box 59"/>
          <p:cNvSpPr txBox="1">
            <a:spLocks noChangeArrowheads="1"/>
          </p:cNvSpPr>
          <p:nvPr/>
        </p:nvSpPr>
        <p:spPr bwMode="auto">
          <a:xfrm>
            <a:off x="5210175" y="4387850"/>
            <a:ext cx="654050" cy="53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r>
              <a:rPr lang="en-US" sz="1800" smtClean="0">
                <a:latin typeface="Arial" charset="0"/>
              </a:rPr>
              <a:t>SYN</a:t>
            </a:r>
          </a:p>
          <a:p>
            <a:pPr>
              <a:lnSpc>
                <a:spcPct val="80000"/>
              </a:lnSpc>
              <a:defRPr/>
            </a:pPr>
            <a:r>
              <a:rPr lang="en-US" sz="1800" smtClean="0">
                <a:latin typeface="Arial" charset="0"/>
              </a:rPr>
              <a:t>sent</a:t>
            </a:r>
          </a:p>
        </p:txBody>
      </p:sp>
      <p:grpSp>
        <p:nvGrpSpPr>
          <p:cNvPr id="100366" name="Group 60"/>
          <p:cNvGrpSpPr>
            <a:grpSpLocks/>
          </p:cNvGrpSpPr>
          <p:nvPr/>
        </p:nvGrpSpPr>
        <p:grpSpPr bwMode="auto">
          <a:xfrm>
            <a:off x="3686175" y="5060950"/>
            <a:ext cx="876300" cy="827088"/>
            <a:chOff x="1778" y="1720"/>
            <a:chExt cx="722" cy="642"/>
          </a:xfrm>
        </p:grpSpPr>
        <p:sp>
          <p:nvSpPr>
            <p:cNvPr id="82980" name="Oval 61"/>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981" name="Oval 62"/>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2960" name="Text Box 63"/>
          <p:cNvSpPr txBox="1">
            <a:spLocks noChangeArrowheads="1"/>
          </p:cNvSpPr>
          <p:nvPr/>
        </p:nvSpPr>
        <p:spPr bwMode="auto">
          <a:xfrm>
            <a:off x="3648075" y="5348288"/>
            <a:ext cx="933450" cy="311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r>
              <a:rPr lang="en-US" sz="1800" smtClean="0">
                <a:latin typeface="Arial" charset="0"/>
              </a:rPr>
              <a:t>ESTAB</a:t>
            </a:r>
          </a:p>
        </p:txBody>
      </p:sp>
      <p:sp>
        <p:nvSpPr>
          <p:cNvPr id="82961" name="Text Box 66"/>
          <p:cNvSpPr txBox="1">
            <a:spLocks noChangeArrowheads="1"/>
          </p:cNvSpPr>
          <p:nvPr/>
        </p:nvSpPr>
        <p:spPr bwMode="auto">
          <a:xfrm>
            <a:off x="5526088" y="2687638"/>
            <a:ext cx="2894012" cy="639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231775" indent="-231775">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200" b="1" smtClean="0">
                <a:latin typeface="Courier New" charset="0"/>
              </a:rPr>
              <a:t>Socket clientSocket =   </a:t>
            </a:r>
          </a:p>
          <a:p>
            <a:pPr algn="l">
              <a:defRPr/>
            </a:pPr>
            <a:r>
              <a:rPr lang="en-US" sz="1200" b="1" smtClean="0">
                <a:latin typeface="Courier New" charset="0"/>
              </a:rPr>
              <a:t>  newSocket("hostname","port number");</a:t>
            </a:r>
          </a:p>
        </p:txBody>
      </p:sp>
      <p:sp>
        <p:nvSpPr>
          <p:cNvPr id="82962" name="Line 67"/>
          <p:cNvSpPr>
            <a:spLocks noChangeShapeType="1"/>
          </p:cNvSpPr>
          <p:nvPr/>
        </p:nvSpPr>
        <p:spPr bwMode="auto">
          <a:xfrm>
            <a:off x="5656263" y="3317875"/>
            <a:ext cx="2528887"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2963" name="Text Box 68"/>
          <p:cNvSpPr txBox="1">
            <a:spLocks noChangeArrowheads="1"/>
          </p:cNvSpPr>
          <p:nvPr/>
        </p:nvSpPr>
        <p:spPr bwMode="auto">
          <a:xfrm>
            <a:off x="5621338" y="3351213"/>
            <a:ext cx="1262062"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SYN(seq=x)</a:t>
            </a:r>
          </a:p>
        </p:txBody>
      </p:sp>
      <p:sp>
        <p:nvSpPr>
          <p:cNvPr id="100371" name="Freeform 69"/>
          <p:cNvSpPr>
            <a:spLocks/>
          </p:cNvSpPr>
          <p:nvPr/>
        </p:nvSpPr>
        <p:spPr bwMode="auto">
          <a:xfrm>
            <a:off x="4583113" y="1727200"/>
            <a:ext cx="914400" cy="2384425"/>
          </a:xfrm>
          <a:custGeom>
            <a:avLst/>
            <a:gdLst>
              <a:gd name="T0" fmla="*/ 0 w 576"/>
              <a:gd name="T1" fmla="*/ 0 h 1138"/>
              <a:gd name="T2" fmla="*/ 2147483647 w 576"/>
              <a:gd name="T3" fmla="*/ 0 h 1138"/>
              <a:gd name="T4" fmla="*/ 2147483647 w 576"/>
              <a:gd name="T5" fmla="*/ 2147483647 h 1138"/>
              <a:gd name="T6" fmla="*/ 0 60000 65536"/>
              <a:gd name="T7" fmla="*/ 0 60000 65536"/>
              <a:gd name="T8" fmla="*/ 0 60000 65536"/>
            </a:gdLst>
            <a:ahLst/>
            <a:cxnLst>
              <a:cxn ang="T6">
                <a:pos x="T0" y="T1"/>
              </a:cxn>
              <a:cxn ang="T7">
                <a:pos x="T2" y="T3"/>
              </a:cxn>
              <a:cxn ang="T8">
                <a:pos x="T4" y="T5"/>
              </a:cxn>
            </a:cxnLst>
            <a:rect l="0" t="0" r="r" b="b"/>
            <a:pathLst>
              <a:path w="576" h="1138">
                <a:moveTo>
                  <a:pt x="0" y="0"/>
                </a:moveTo>
                <a:lnTo>
                  <a:pt x="576" y="0"/>
                </a:lnTo>
                <a:lnTo>
                  <a:pt x="576" y="1138"/>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65" name="Line 70"/>
          <p:cNvSpPr>
            <a:spLocks noChangeShapeType="1"/>
          </p:cNvSpPr>
          <p:nvPr/>
        </p:nvSpPr>
        <p:spPr bwMode="auto">
          <a:xfrm>
            <a:off x="4075113" y="2133600"/>
            <a:ext cx="0" cy="1016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2966" name="Text Box 71"/>
          <p:cNvSpPr txBox="1">
            <a:spLocks noChangeArrowheads="1"/>
          </p:cNvSpPr>
          <p:nvPr/>
        </p:nvSpPr>
        <p:spPr bwMode="auto">
          <a:xfrm>
            <a:off x="1524000" y="2074863"/>
            <a:ext cx="25781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231775" indent="-231775">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200" b="1" smtClean="0">
                <a:latin typeface="Courier New" charset="0"/>
              </a:rPr>
              <a:t>Socket connectionSocket = welcomeSocket.accept();</a:t>
            </a:r>
          </a:p>
        </p:txBody>
      </p:sp>
      <p:sp>
        <p:nvSpPr>
          <p:cNvPr id="82967" name="Line 72"/>
          <p:cNvSpPr>
            <a:spLocks noChangeShapeType="1"/>
          </p:cNvSpPr>
          <p:nvPr/>
        </p:nvSpPr>
        <p:spPr bwMode="auto">
          <a:xfrm>
            <a:off x="1882775" y="2522538"/>
            <a:ext cx="196532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0375" name="Freeform 73"/>
          <p:cNvSpPr>
            <a:spLocks/>
          </p:cNvSpPr>
          <p:nvPr/>
        </p:nvSpPr>
        <p:spPr bwMode="auto">
          <a:xfrm>
            <a:off x="2051050" y="3836988"/>
            <a:ext cx="1579563" cy="373062"/>
          </a:xfrm>
          <a:custGeom>
            <a:avLst/>
            <a:gdLst>
              <a:gd name="T0" fmla="*/ 2147483647 w 1123"/>
              <a:gd name="T1" fmla="*/ 0 h 235"/>
              <a:gd name="T2" fmla="*/ 0 w 1123"/>
              <a:gd name="T3" fmla="*/ 0 h 235"/>
              <a:gd name="T4" fmla="*/ 0 w 1123"/>
              <a:gd name="T5" fmla="*/ 2147483647 h 235"/>
              <a:gd name="T6" fmla="*/ 0 60000 65536"/>
              <a:gd name="T7" fmla="*/ 0 60000 65536"/>
              <a:gd name="T8" fmla="*/ 0 60000 65536"/>
            </a:gdLst>
            <a:ahLst/>
            <a:cxnLst>
              <a:cxn ang="T6">
                <a:pos x="T0" y="T1"/>
              </a:cxn>
              <a:cxn ang="T7">
                <a:pos x="T2" y="T3"/>
              </a:cxn>
              <a:cxn ang="T8">
                <a:pos x="T4" y="T5"/>
              </a:cxn>
            </a:cxnLst>
            <a:rect l="0" t="0" r="r" b="b"/>
            <a:pathLst>
              <a:path w="1123" h="235">
                <a:moveTo>
                  <a:pt x="1123" y="0"/>
                </a:moveTo>
                <a:lnTo>
                  <a:pt x="0" y="0"/>
                </a:lnTo>
                <a:lnTo>
                  <a:pt x="0" y="235"/>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69" name="Text Box 74"/>
          <p:cNvSpPr txBox="1">
            <a:spLocks noChangeArrowheads="1"/>
          </p:cNvSpPr>
          <p:nvPr/>
        </p:nvSpPr>
        <p:spPr bwMode="auto">
          <a:xfrm>
            <a:off x="1785938" y="2838450"/>
            <a:ext cx="804862"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SYN(x)</a:t>
            </a:r>
          </a:p>
        </p:txBody>
      </p:sp>
      <p:sp>
        <p:nvSpPr>
          <p:cNvPr id="82970" name="Line 75"/>
          <p:cNvSpPr>
            <a:spLocks noChangeShapeType="1"/>
          </p:cNvSpPr>
          <p:nvPr/>
        </p:nvSpPr>
        <p:spPr bwMode="auto">
          <a:xfrm>
            <a:off x="1246188" y="3136900"/>
            <a:ext cx="196532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2971" name="Text Box 76"/>
          <p:cNvSpPr txBox="1">
            <a:spLocks noChangeArrowheads="1"/>
          </p:cNvSpPr>
          <p:nvPr/>
        </p:nvSpPr>
        <p:spPr bwMode="auto">
          <a:xfrm>
            <a:off x="930275" y="2989263"/>
            <a:ext cx="2606675" cy="83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endParaRPr lang="en-US" sz="1400" smtClean="0"/>
          </a:p>
          <a:p>
            <a:pPr>
              <a:lnSpc>
                <a:spcPct val="90000"/>
              </a:lnSpc>
              <a:defRPr/>
            </a:pPr>
            <a:r>
              <a:rPr lang="en-US" sz="1400" smtClean="0"/>
              <a:t>SYNACK(seq=y,ACKnum=x+1)</a:t>
            </a:r>
          </a:p>
          <a:p>
            <a:pPr>
              <a:lnSpc>
                <a:spcPct val="90000"/>
              </a:lnSpc>
              <a:defRPr/>
            </a:pPr>
            <a:r>
              <a:rPr lang="en-US" sz="1400" smtClean="0"/>
              <a:t>create new socket for </a:t>
            </a:r>
          </a:p>
          <a:p>
            <a:pPr>
              <a:lnSpc>
                <a:spcPct val="90000"/>
              </a:lnSpc>
              <a:defRPr/>
            </a:pPr>
            <a:r>
              <a:rPr lang="en-US" sz="1400" smtClean="0"/>
              <a:t>communication back to client</a:t>
            </a:r>
          </a:p>
        </p:txBody>
      </p:sp>
      <p:sp>
        <p:nvSpPr>
          <p:cNvPr id="100379" name="Freeform 77"/>
          <p:cNvSpPr>
            <a:spLocks/>
          </p:cNvSpPr>
          <p:nvPr/>
        </p:nvSpPr>
        <p:spPr bwMode="auto">
          <a:xfrm flipV="1">
            <a:off x="2046288" y="5076825"/>
            <a:ext cx="1579562" cy="373063"/>
          </a:xfrm>
          <a:custGeom>
            <a:avLst/>
            <a:gdLst>
              <a:gd name="T0" fmla="*/ 2147483647 w 1123"/>
              <a:gd name="T1" fmla="*/ 0 h 235"/>
              <a:gd name="T2" fmla="*/ 0 w 1123"/>
              <a:gd name="T3" fmla="*/ 0 h 235"/>
              <a:gd name="T4" fmla="*/ 0 w 1123"/>
              <a:gd name="T5" fmla="*/ 2147483647 h 235"/>
              <a:gd name="T6" fmla="*/ 0 60000 65536"/>
              <a:gd name="T7" fmla="*/ 0 60000 65536"/>
              <a:gd name="T8" fmla="*/ 0 60000 65536"/>
            </a:gdLst>
            <a:ahLst/>
            <a:cxnLst>
              <a:cxn ang="T6">
                <a:pos x="T0" y="T1"/>
              </a:cxn>
              <a:cxn ang="T7">
                <a:pos x="T2" y="T3"/>
              </a:cxn>
              <a:cxn ang="T8">
                <a:pos x="T4" y="T5"/>
              </a:cxn>
            </a:cxnLst>
            <a:rect l="0" t="0" r="r" b="b"/>
            <a:pathLst>
              <a:path w="1123" h="235">
                <a:moveTo>
                  <a:pt x="1123" y="0"/>
                </a:moveTo>
                <a:lnTo>
                  <a:pt x="0" y="0"/>
                </a:lnTo>
                <a:lnTo>
                  <a:pt x="0" y="235"/>
                </a:lnTo>
              </a:path>
            </a:pathLst>
          </a:custGeom>
          <a:noFill/>
          <a:ln w="9525"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0380" name="Freeform 78"/>
          <p:cNvSpPr>
            <a:spLocks/>
          </p:cNvSpPr>
          <p:nvPr/>
        </p:nvSpPr>
        <p:spPr bwMode="auto">
          <a:xfrm flipH="1" flipV="1">
            <a:off x="4613275" y="5094288"/>
            <a:ext cx="947738" cy="373062"/>
          </a:xfrm>
          <a:custGeom>
            <a:avLst/>
            <a:gdLst>
              <a:gd name="T0" fmla="*/ 2147483647 w 1123"/>
              <a:gd name="T1" fmla="*/ 0 h 235"/>
              <a:gd name="T2" fmla="*/ 0 w 1123"/>
              <a:gd name="T3" fmla="*/ 0 h 235"/>
              <a:gd name="T4" fmla="*/ 0 w 1123"/>
              <a:gd name="T5" fmla="*/ 2147483647 h 235"/>
              <a:gd name="T6" fmla="*/ 0 60000 65536"/>
              <a:gd name="T7" fmla="*/ 0 60000 65536"/>
              <a:gd name="T8" fmla="*/ 0 60000 65536"/>
            </a:gdLst>
            <a:ahLst/>
            <a:cxnLst>
              <a:cxn ang="T6">
                <a:pos x="T0" y="T1"/>
              </a:cxn>
              <a:cxn ang="T7">
                <a:pos x="T2" y="T3"/>
              </a:cxn>
              <a:cxn ang="T8">
                <a:pos x="T4" y="T5"/>
              </a:cxn>
            </a:cxnLst>
            <a:rect l="0" t="0" r="r" b="b"/>
            <a:pathLst>
              <a:path w="1123" h="235">
                <a:moveTo>
                  <a:pt x="1123" y="0"/>
                </a:moveTo>
                <a:lnTo>
                  <a:pt x="0" y="0"/>
                </a:lnTo>
                <a:lnTo>
                  <a:pt x="0" y="235"/>
                </a:lnTo>
              </a:path>
            </a:pathLst>
          </a:custGeom>
          <a:noFill/>
          <a:ln w="9525"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74" name="Text Box 79"/>
          <p:cNvSpPr txBox="1">
            <a:spLocks noChangeArrowheads="1"/>
          </p:cNvSpPr>
          <p:nvPr/>
        </p:nvSpPr>
        <p:spPr bwMode="auto">
          <a:xfrm>
            <a:off x="5608638" y="4970463"/>
            <a:ext cx="2606675" cy="646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endParaRPr lang="en-US" sz="1400" smtClean="0"/>
          </a:p>
          <a:p>
            <a:pPr>
              <a:lnSpc>
                <a:spcPct val="90000"/>
              </a:lnSpc>
              <a:defRPr/>
            </a:pPr>
            <a:r>
              <a:rPr lang="en-US" sz="1400" smtClean="0"/>
              <a:t>SYNACK(seq=y,ACKnum=x+1)</a:t>
            </a:r>
          </a:p>
          <a:p>
            <a:pPr>
              <a:lnSpc>
                <a:spcPct val="90000"/>
              </a:lnSpc>
              <a:defRPr/>
            </a:pPr>
            <a:endParaRPr lang="en-US" sz="1400" smtClean="0"/>
          </a:p>
        </p:txBody>
      </p:sp>
      <p:sp>
        <p:nvSpPr>
          <p:cNvPr id="82975" name="Line 80"/>
          <p:cNvSpPr>
            <a:spLocks noChangeShapeType="1"/>
          </p:cNvSpPr>
          <p:nvPr/>
        </p:nvSpPr>
        <p:spPr bwMode="auto">
          <a:xfrm>
            <a:off x="5718175" y="5435600"/>
            <a:ext cx="252888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2976" name="Text Box 81"/>
          <p:cNvSpPr txBox="1">
            <a:spLocks noChangeArrowheads="1"/>
          </p:cNvSpPr>
          <p:nvPr/>
        </p:nvSpPr>
        <p:spPr bwMode="auto">
          <a:xfrm>
            <a:off x="6018213" y="5248275"/>
            <a:ext cx="1744662" cy="646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endParaRPr lang="en-US" sz="1400" smtClean="0"/>
          </a:p>
          <a:p>
            <a:pPr>
              <a:lnSpc>
                <a:spcPct val="90000"/>
              </a:lnSpc>
              <a:defRPr/>
            </a:pPr>
            <a:r>
              <a:rPr lang="en-US" sz="1400" smtClean="0"/>
              <a:t>ACK(ACKnum=y+1)</a:t>
            </a:r>
          </a:p>
          <a:p>
            <a:pPr>
              <a:lnSpc>
                <a:spcPct val="90000"/>
              </a:lnSpc>
              <a:defRPr/>
            </a:pPr>
            <a:endParaRPr lang="en-US" sz="1400" smtClean="0"/>
          </a:p>
        </p:txBody>
      </p:sp>
      <p:sp>
        <p:nvSpPr>
          <p:cNvPr id="82977" name="Line 82"/>
          <p:cNvSpPr>
            <a:spLocks noChangeShapeType="1"/>
          </p:cNvSpPr>
          <p:nvPr/>
        </p:nvSpPr>
        <p:spPr bwMode="auto">
          <a:xfrm>
            <a:off x="849313" y="5822950"/>
            <a:ext cx="196532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2978" name="Text Box 83"/>
          <p:cNvSpPr txBox="1">
            <a:spLocks noChangeArrowheads="1"/>
          </p:cNvSpPr>
          <p:nvPr/>
        </p:nvSpPr>
        <p:spPr bwMode="auto">
          <a:xfrm>
            <a:off x="909638" y="5356225"/>
            <a:ext cx="1744662" cy="646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endParaRPr lang="en-US" sz="1400" smtClean="0"/>
          </a:p>
          <a:p>
            <a:pPr>
              <a:lnSpc>
                <a:spcPct val="90000"/>
              </a:lnSpc>
              <a:defRPr/>
            </a:pPr>
            <a:r>
              <a:rPr lang="en-US" sz="1400" smtClean="0"/>
              <a:t>ACK(ACKnum=y+1)</a:t>
            </a:r>
          </a:p>
          <a:p>
            <a:pPr>
              <a:lnSpc>
                <a:spcPct val="90000"/>
              </a:lnSpc>
              <a:defRPr/>
            </a:pPr>
            <a:endParaRPr lang="en-US" sz="1400" smtClean="0"/>
          </a:p>
        </p:txBody>
      </p:sp>
      <p:sp>
        <p:nvSpPr>
          <p:cNvPr id="82979" name="Text Box 84"/>
          <p:cNvSpPr txBox="1">
            <a:spLocks noChangeArrowheads="1"/>
          </p:cNvSpPr>
          <p:nvPr/>
        </p:nvSpPr>
        <p:spPr bwMode="auto">
          <a:xfrm>
            <a:off x="1560513" y="5788025"/>
            <a:ext cx="341312"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Symbol" charset="0"/>
              </a:rPr>
              <a:t>L</a:t>
            </a:r>
          </a:p>
        </p:txBody>
      </p:sp>
      <p:sp>
        <p:nvSpPr>
          <p:cNvPr id="47" name="Title 1"/>
          <p:cNvSpPr>
            <a:spLocks noGrp="1"/>
          </p:cNvSpPr>
          <p:nvPr>
            <p:ph type="title"/>
          </p:nvPr>
        </p:nvSpPr>
        <p:spPr>
          <a:xfrm>
            <a:off x="0" y="0"/>
            <a:ext cx="8001000" cy="685800"/>
          </a:xfrm>
        </p:spPr>
        <p:txBody>
          <a:bodyPr>
            <a:normAutofit fontScale="90000"/>
          </a:bodyPr>
          <a:lstStyle/>
          <a:p>
            <a:r>
              <a:rPr lang="en-US" dirty="0" smtClean="0"/>
              <a:t>TCP: Reliable Transport</a:t>
            </a:r>
            <a:endParaRPr lang="en-US" dirty="0"/>
          </a:p>
        </p:txBody>
      </p:sp>
      <p:sp>
        <p:nvSpPr>
          <p:cNvPr id="48" name="TextBox 47"/>
          <p:cNvSpPr txBox="1"/>
          <p:nvPr/>
        </p:nvSpPr>
        <p:spPr>
          <a:xfrm>
            <a:off x="320921" y="803790"/>
            <a:ext cx="8233985" cy="584775"/>
          </a:xfrm>
          <a:prstGeom prst="rect">
            <a:avLst/>
          </a:prstGeom>
          <a:noFill/>
        </p:spPr>
        <p:txBody>
          <a:bodyPr wrap="none" rtlCol="0">
            <a:spAutoFit/>
          </a:bodyPr>
          <a:lstStyle/>
          <a:p>
            <a:r>
              <a:rPr lang="en-US" sz="3200" dirty="0" smtClean="0">
                <a:solidFill>
                  <a:srgbClr val="FF0000"/>
                </a:solidFill>
              </a:rPr>
              <a:t>Connection Management: TCP 3-way handshake</a:t>
            </a:r>
            <a:endParaRPr lang="en-US" sz="2800" dirty="0" smtClean="0">
              <a:solidFill>
                <a:srgbClr val="FF0000"/>
              </a:solidFill>
            </a:endParaRPr>
          </a:p>
        </p:txBody>
      </p:sp>
    </p:spTree>
    <p:extLst>
      <p:ext uri="{BB962C8B-B14F-4D97-AF65-F5344CB8AC3E}">
        <p14:creationId xmlns:p14="http://schemas.microsoft.com/office/powerpoint/2010/main" val="32089637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4" name="Rectangle 47"/>
          <p:cNvSpPr>
            <a:spLocks noGrp="1" noChangeArrowheads="1"/>
          </p:cNvSpPr>
          <p:nvPr>
            <p:ph type="body" sz="half" idx="2"/>
          </p:nvPr>
        </p:nvSpPr>
        <p:spPr>
          <a:xfrm>
            <a:off x="736600" y="1328738"/>
            <a:ext cx="7683500" cy="4648200"/>
          </a:xfrm>
        </p:spPr>
        <p:txBody>
          <a:bodyPr/>
          <a:lstStyle/>
          <a:p>
            <a:pPr>
              <a:buFont typeface="Wingdings" charset="0"/>
              <a:buChar char="v"/>
              <a:defRPr/>
            </a:pPr>
            <a:r>
              <a:rPr lang="en-US">
                <a:ea typeface="ＭＳ Ｐゴシック" charset="0"/>
                <a:cs typeface="+mn-cs"/>
              </a:rPr>
              <a:t>client, server each close their side of connection</a:t>
            </a:r>
          </a:p>
          <a:p>
            <a:pPr lvl="1">
              <a:buFont typeface="Wingdings" charset="0"/>
              <a:buChar char="§"/>
              <a:defRPr/>
            </a:pPr>
            <a:r>
              <a:rPr lang="en-US">
                <a:ea typeface="ＭＳ Ｐゴシック" charset="0"/>
              </a:rPr>
              <a:t>send TCP segment with FIN bit = 1</a:t>
            </a:r>
          </a:p>
          <a:p>
            <a:pPr>
              <a:buFont typeface="Wingdings" charset="0"/>
              <a:buChar char="v"/>
              <a:defRPr/>
            </a:pPr>
            <a:r>
              <a:rPr lang="en-US">
                <a:ea typeface="ＭＳ Ｐゴシック" charset="0"/>
                <a:cs typeface="+mn-cs"/>
              </a:rPr>
              <a:t>respond to received FIN with ACK</a:t>
            </a:r>
          </a:p>
          <a:p>
            <a:pPr lvl="1">
              <a:buFont typeface="Wingdings" charset="0"/>
              <a:buChar char="§"/>
              <a:defRPr/>
            </a:pPr>
            <a:r>
              <a:rPr lang="en-US">
                <a:ea typeface="ＭＳ Ｐゴシック" charset="0"/>
              </a:rPr>
              <a:t>on receiving FIN, ACK can be combined with own FIN</a:t>
            </a:r>
          </a:p>
          <a:p>
            <a:pPr>
              <a:buFont typeface="Wingdings" charset="0"/>
              <a:buChar char="v"/>
              <a:defRPr/>
            </a:pPr>
            <a:r>
              <a:rPr lang="en-US">
                <a:ea typeface="ＭＳ Ｐゴシック" charset="0"/>
                <a:cs typeface="+mn-cs"/>
              </a:rPr>
              <a:t>simultaneous FIN exchanges can be handled</a:t>
            </a:r>
          </a:p>
        </p:txBody>
      </p:sp>
      <p:sp>
        <p:nvSpPr>
          <p:cNvPr id="2" name="Title 1"/>
          <p:cNvSpPr>
            <a:spLocks noGrp="1"/>
          </p:cNvSpPr>
          <p:nvPr>
            <p:ph type="title"/>
          </p:nvPr>
        </p:nvSpPr>
        <p:spPr/>
        <p:txBody>
          <a:bodyPr>
            <a:normAutofit fontScale="90000"/>
          </a:bodyPr>
          <a:lstStyle/>
          <a:p>
            <a:r>
              <a:rPr lang="en-US" dirty="0" smtClean="0"/>
              <a:t>TCP: Reliable Transport</a:t>
            </a:r>
            <a:endParaRPr lang="en-US" dirty="0"/>
          </a:p>
        </p:txBody>
      </p:sp>
      <p:sp>
        <p:nvSpPr>
          <p:cNvPr id="8" name="TextBox 7"/>
          <p:cNvSpPr txBox="1"/>
          <p:nvPr/>
        </p:nvSpPr>
        <p:spPr>
          <a:xfrm>
            <a:off x="320921" y="803790"/>
            <a:ext cx="7780335" cy="584775"/>
          </a:xfrm>
          <a:prstGeom prst="rect">
            <a:avLst/>
          </a:prstGeom>
          <a:noFill/>
        </p:spPr>
        <p:txBody>
          <a:bodyPr wrap="none" rtlCol="0">
            <a:spAutoFit/>
          </a:bodyPr>
          <a:lstStyle/>
          <a:p>
            <a:r>
              <a:rPr lang="en-US" sz="3200" dirty="0" smtClean="0">
                <a:solidFill>
                  <a:srgbClr val="FF0000"/>
                </a:solidFill>
              </a:rPr>
              <a:t>Connection Management: Closing connection</a:t>
            </a:r>
            <a:endParaRPr lang="en-US" sz="2800" dirty="0" smtClean="0">
              <a:solidFill>
                <a:srgbClr val="FF0000"/>
              </a:solidFill>
            </a:endParaRPr>
          </a:p>
        </p:txBody>
      </p:sp>
    </p:spTree>
    <p:extLst>
      <p:ext uri="{BB962C8B-B14F-4D97-AF65-F5344CB8AC3E}">
        <p14:creationId xmlns:p14="http://schemas.microsoft.com/office/powerpoint/2010/main" val="41233264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7" name="Line 4"/>
          <p:cNvSpPr>
            <a:spLocks noChangeShapeType="1"/>
          </p:cNvSpPr>
          <p:nvPr/>
        </p:nvSpPr>
        <p:spPr bwMode="auto">
          <a:xfrm flipH="1">
            <a:off x="3471863" y="2081213"/>
            <a:ext cx="1587" cy="3948112"/>
          </a:xfrm>
          <a:prstGeom prst="line">
            <a:avLst/>
          </a:prstGeom>
          <a:noFill/>
          <a:ln w="9525">
            <a:solidFill>
              <a:srgbClr val="777777"/>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4998" name="Line 10"/>
          <p:cNvSpPr>
            <a:spLocks noChangeShapeType="1"/>
          </p:cNvSpPr>
          <p:nvPr/>
        </p:nvSpPr>
        <p:spPr bwMode="auto">
          <a:xfrm flipH="1">
            <a:off x="6061075" y="2151063"/>
            <a:ext cx="1588" cy="3417887"/>
          </a:xfrm>
          <a:prstGeom prst="line">
            <a:avLst/>
          </a:prstGeom>
          <a:noFill/>
          <a:ln w="9525">
            <a:solidFill>
              <a:srgbClr val="777777"/>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nvGrpSpPr>
          <p:cNvPr id="396362" name="Group 74"/>
          <p:cNvGrpSpPr>
            <a:grpSpLocks/>
          </p:cNvGrpSpPr>
          <p:nvPr/>
        </p:nvGrpSpPr>
        <p:grpSpPr bwMode="auto">
          <a:xfrm>
            <a:off x="544513" y="2762250"/>
            <a:ext cx="1335087" cy="854075"/>
            <a:chOff x="343" y="1740"/>
            <a:chExt cx="841" cy="538"/>
          </a:xfrm>
        </p:grpSpPr>
        <p:sp>
          <p:nvSpPr>
            <p:cNvPr id="85085" name="Text Box 34"/>
            <p:cNvSpPr txBox="1">
              <a:spLocks noChangeArrowheads="1"/>
            </p:cNvSpPr>
            <p:nvPr/>
          </p:nvSpPr>
          <p:spPr bwMode="auto">
            <a:xfrm>
              <a:off x="343" y="2066"/>
              <a:ext cx="841"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FIN_WAIT_2</a:t>
              </a:r>
            </a:p>
          </p:txBody>
        </p:sp>
        <p:sp>
          <p:nvSpPr>
            <p:cNvPr id="85086" name="Line 35"/>
            <p:cNvSpPr>
              <a:spLocks noChangeShapeType="1"/>
            </p:cNvSpPr>
            <p:nvPr/>
          </p:nvSpPr>
          <p:spPr bwMode="auto">
            <a:xfrm>
              <a:off x="634" y="1740"/>
              <a:ext cx="0" cy="35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396361" name="Group 73"/>
          <p:cNvGrpSpPr>
            <a:grpSpLocks/>
          </p:cNvGrpSpPr>
          <p:nvPr/>
        </p:nvGrpSpPr>
        <p:grpSpPr bwMode="auto">
          <a:xfrm>
            <a:off x="7175500" y="2101850"/>
            <a:ext cx="1390650" cy="960438"/>
            <a:chOff x="4520" y="1324"/>
            <a:chExt cx="876" cy="605"/>
          </a:xfrm>
        </p:grpSpPr>
        <p:sp>
          <p:nvSpPr>
            <p:cNvPr id="85083" name="Text Box 37"/>
            <p:cNvSpPr txBox="1">
              <a:spLocks noChangeArrowheads="1"/>
            </p:cNvSpPr>
            <p:nvPr/>
          </p:nvSpPr>
          <p:spPr bwMode="auto">
            <a:xfrm>
              <a:off x="4520" y="1717"/>
              <a:ext cx="876"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CLOSE_WAIT</a:t>
              </a:r>
            </a:p>
          </p:txBody>
        </p:sp>
        <p:sp>
          <p:nvSpPr>
            <p:cNvPr id="85084" name="Line 38"/>
            <p:cNvSpPr>
              <a:spLocks noChangeShapeType="1"/>
            </p:cNvSpPr>
            <p:nvPr/>
          </p:nvSpPr>
          <p:spPr bwMode="auto">
            <a:xfrm>
              <a:off x="5171" y="1324"/>
              <a:ext cx="0" cy="41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396363" name="Group 75"/>
          <p:cNvGrpSpPr>
            <a:grpSpLocks/>
          </p:cNvGrpSpPr>
          <p:nvPr/>
        </p:nvGrpSpPr>
        <p:grpSpPr bwMode="auto">
          <a:xfrm>
            <a:off x="3513138" y="3870325"/>
            <a:ext cx="2495550" cy="579438"/>
            <a:chOff x="2213" y="2438"/>
            <a:chExt cx="1572" cy="365"/>
          </a:xfrm>
        </p:grpSpPr>
        <p:sp>
          <p:nvSpPr>
            <p:cNvPr id="85080" name="Line 41"/>
            <p:cNvSpPr>
              <a:spLocks noChangeShapeType="1"/>
            </p:cNvSpPr>
            <p:nvPr/>
          </p:nvSpPr>
          <p:spPr bwMode="auto">
            <a:xfrm flipH="1">
              <a:off x="2213" y="2483"/>
              <a:ext cx="1572" cy="320"/>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5081" name="Rectangle 42"/>
            <p:cNvSpPr>
              <a:spLocks noChangeArrowheads="1"/>
            </p:cNvSpPr>
            <p:nvPr/>
          </p:nvSpPr>
          <p:spPr bwMode="auto">
            <a:xfrm>
              <a:off x="2669" y="2438"/>
              <a:ext cx="590" cy="363"/>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82" name="Text Box 43"/>
            <p:cNvSpPr txBox="1">
              <a:spLocks noChangeArrowheads="1"/>
            </p:cNvSpPr>
            <p:nvPr/>
          </p:nvSpPr>
          <p:spPr bwMode="auto">
            <a:xfrm>
              <a:off x="2455" y="2562"/>
              <a:ext cx="1052" cy="21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FINbit=1, seq=y</a:t>
              </a:r>
            </a:p>
          </p:txBody>
        </p:sp>
      </p:grpSp>
      <p:grpSp>
        <p:nvGrpSpPr>
          <p:cNvPr id="396368" name="Group 80"/>
          <p:cNvGrpSpPr>
            <a:grpSpLocks/>
          </p:cNvGrpSpPr>
          <p:nvPr/>
        </p:nvGrpSpPr>
        <p:grpSpPr bwMode="auto">
          <a:xfrm>
            <a:off x="3543300" y="4578350"/>
            <a:ext cx="2508250" cy="582613"/>
            <a:chOff x="2232" y="2884"/>
            <a:chExt cx="1580" cy="367"/>
          </a:xfrm>
        </p:grpSpPr>
        <p:sp>
          <p:nvSpPr>
            <p:cNvPr id="85077" name="Line 44"/>
            <p:cNvSpPr>
              <a:spLocks noChangeShapeType="1"/>
            </p:cNvSpPr>
            <p:nvPr/>
          </p:nvSpPr>
          <p:spPr bwMode="auto">
            <a:xfrm>
              <a:off x="2232" y="2884"/>
              <a:ext cx="1580" cy="367"/>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5078" name="Rectangle 46"/>
            <p:cNvSpPr>
              <a:spLocks noChangeArrowheads="1"/>
            </p:cNvSpPr>
            <p:nvPr/>
          </p:nvSpPr>
          <p:spPr bwMode="auto">
            <a:xfrm>
              <a:off x="2553" y="2995"/>
              <a:ext cx="896" cy="206"/>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79" name="Text Box 47"/>
            <p:cNvSpPr txBox="1">
              <a:spLocks noChangeArrowheads="1"/>
            </p:cNvSpPr>
            <p:nvPr/>
          </p:nvSpPr>
          <p:spPr bwMode="auto">
            <a:xfrm>
              <a:off x="2246" y="2958"/>
              <a:ext cx="1534" cy="21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ACKbit=1; ACKnum=y+1</a:t>
              </a:r>
            </a:p>
          </p:txBody>
        </p:sp>
      </p:grpSp>
      <p:grpSp>
        <p:nvGrpSpPr>
          <p:cNvPr id="396360" name="Group 72"/>
          <p:cNvGrpSpPr>
            <a:grpSpLocks/>
          </p:cNvGrpSpPr>
          <p:nvPr/>
        </p:nvGrpSpPr>
        <p:grpSpPr bwMode="auto">
          <a:xfrm>
            <a:off x="2090738" y="2901950"/>
            <a:ext cx="4930775" cy="854075"/>
            <a:chOff x="1317" y="1828"/>
            <a:chExt cx="3106" cy="538"/>
          </a:xfrm>
        </p:grpSpPr>
        <p:sp>
          <p:nvSpPr>
            <p:cNvPr id="85072" name="Line 13"/>
            <p:cNvSpPr>
              <a:spLocks noChangeShapeType="1"/>
            </p:cNvSpPr>
            <p:nvPr/>
          </p:nvSpPr>
          <p:spPr bwMode="auto">
            <a:xfrm flipH="1">
              <a:off x="2186" y="1828"/>
              <a:ext cx="1580" cy="367"/>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5073" name="Rectangle 14"/>
            <p:cNvSpPr>
              <a:spLocks noChangeArrowheads="1"/>
            </p:cNvSpPr>
            <p:nvPr/>
          </p:nvSpPr>
          <p:spPr bwMode="auto">
            <a:xfrm>
              <a:off x="2507" y="1912"/>
              <a:ext cx="896" cy="206"/>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74" name="Text Box 15"/>
            <p:cNvSpPr txBox="1">
              <a:spLocks noChangeArrowheads="1"/>
            </p:cNvSpPr>
            <p:nvPr/>
          </p:nvSpPr>
          <p:spPr bwMode="auto">
            <a:xfrm>
              <a:off x="2200" y="1875"/>
              <a:ext cx="1534" cy="21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ACKbit=1; ACKnum=x+1</a:t>
              </a:r>
            </a:p>
          </p:txBody>
        </p:sp>
        <p:sp>
          <p:nvSpPr>
            <p:cNvPr id="85075" name="Text Box 21"/>
            <p:cNvSpPr txBox="1">
              <a:spLocks noChangeArrowheads="1"/>
            </p:cNvSpPr>
            <p:nvPr/>
          </p:nvSpPr>
          <p:spPr bwMode="auto">
            <a:xfrm>
              <a:off x="1317" y="2066"/>
              <a:ext cx="867" cy="3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smtClean="0"/>
                <a:t> wait for server</a:t>
              </a:r>
            </a:p>
            <a:p>
              <a:pPr algn="r">
                <a:lnSpc>
                  <a:spcPct val="90000"/>
                </a:lnSpc>
                <a:defRPr/>
              </a:pPr>
              <a:r>
                <a:rPr lang="en-US" sz="1400" smtClean="0"/>
                <a:t>close</a:t>
              </a:r>
            </a:p>
          </p:txBody>
        </p:sp>
        <p:sp>
          <p:nvSpPr>
            <p:cNvPr id="85076" name="Text Box 49"/>
            <p:cNvSpPr txBox="1">
              <a:spLocks noChangeArrowheads="1"/>
            </p:cNvSpPr>
            <p:nvPr/>
          </p:nvSpPr>
          <p:spPr bwMode="auto">
            <a:xfrm>
              <a:off x="3822" y="1979"/>
              <a:ext cx="601" cy="3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t>can still</a:t>
              </a:r>
            </a:p>
            <a:p>
              <a:pPr algn="l">
                <a:lnSpc>
                  <a:spcPct val="90000"/>
                </a:lnSpc>
                <a:defRPr/>
              </a:pPr>
              <a:r>
                <a:rPr lang="en-US" sz="1400" smtClean="0"/>
                <a:t>send data</a:t>
              </a:r>
            </a:p>
          </p:txBody>
        </p:sp>
      </p:grpSp>
      <p:grpSp>
        <p:nvGrpSpPr>
          <p:cNvPr id="396366" name="Group 78"/>
          <p:cNvGrpSpPr>
            <a:grpSpLocks/>
          </p:cNvGrpSpPr>
          <p:nvPr/>
        </p:nvGrpSpPr>
        <p:grpSpPr bwMode="auto">
          <a:xfrm>
            <a:off x="6059488" y="3032125"/>
            <a:ext cx="2501900" cy="1735138"/>
            <a:chOff x="3817" y="1910"/>
            <a:chExt cx="1576" cy="1093"/>
          </a:xfrm>
        </p:grpSpPr>
        <p:sp>
          <p:nvSpPr>
            <p:cNvPr id="85068" name="Text Box 50"/>
            <p:cNvSpPr txBox="1">
              <a:spLocks noChangeArrowheads="1"/>
            </p:cNvSpPr>
            <p:nvPr/>
          </p:nvSpPr>
          <p:spPr bwMode="auto">
            <a:xfrm>
              <a:off x="3817" y="2703"/>
              <a:ext cx="792" cy="3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t>can no longer</a:t>
              </a:r>
            </a:p>
            <a:p>
              <a:pPr algn="l">
                <a:lnSpc>
                  <a:spcPct val="90000"/>
                </a:lnSpc>
                <a:defRPr/>
              </a:pPr>
              <a:r>
                <a:rPr lang="en-US" sz="1400" smtClean="0"/>
                <a:t>send data</a:t>
              </a:r>
            </a:p>
          </p:txBody>
        </p:sp>
        <p:grpSp>
          <p:nvGrpSpPr>
            <p:cNvPr id="102476" name="Group 76"/>
            <p:cNvGrpSpPr>
              <a:grpSpLocks/>
            </p:cNvGrpSpPr>
            <p:nvPr/>
          </p:nvGrpSpPr>
          <p:grpSpPr bwMode="auto">
            <a:xfrm>
              <a:off x="4691" y="1910"/>
              <a:ext cx="702" cy="723"/>
              <a:chOff x="4691" y="1910"/>
              <a:chExt cx="702" cy="723"/>
            </a:xfrm>
          </p:grpSpPr>
          <p:sp>
            <p:nvSpPr>
              <p:cNvPr id="85070" name="Line 39"/>
              <p:cNvSpPr>
                <a:spLocks noChangeShapeType="1"/>
              </p:cNvSpPr>
              <p:nvPr/>
            </p:nvSpPr>
            <p:spPr bwMode="auto">
              <a:xfrm>
                <a:off x="5167" y="1910"/>
                <a:ext cx="0" cy="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5071" name="Text Box 55"/>
              <p:cNvSpPr txBox="1">
                <a:spLocks noChangeArrowheads="1"/>
              </p:cNvSpPr>
              <p:nvPr/>
            </p:nvSpPr>
            <p:spPr bwMode="auto">
              <a:xfrm>
                <a:off x="4691" y="2421"/>
                <a:ext cx="702"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LAST_ACK</a:t>
                </a:r>
              </a:p>
            </p:txBody>
          </p:sp>
        </p:grpSp>
      </p:grpSp>
      <p:grpSp>
        <p:nvGrpSpPr>
          <p:cNvPr id="396370" name="Group 82"/>
          <p:cNvGrpSpPr>
            <a:grpSpLocks/>
          </p:cNvGrpSpPr>
          <p:nvPr/>
        </p:nvGrpSpPr>
        <p:grpSpPr bwMode="auto">
          <a:xfrm>
            <a:off x="7642225" y="4213225"/>
            <a:ext cx="917575" cy="1223963"/>
            <a:chOff x="4814" y="2654"/>
            <a:chExt cx="578" cy="771"/>
          </a:xfrm>
        </p:grpSpPr>
        <p:sp>
          <p:nvSpPr>
            <p:cNvPr id="85066" name="Text Box 11"/>
            <p:cNvSpPr txBox="1">
              <a:spLocks noChangeArrowheads="1"/>
            </p:cNvSpPr>
            <p:nvPr/>
          </p:nvSpPr>
          <p:spPr bwMode="auto">
            <a:xfrm>
              <a:off x="4814" y="3213"/>
              <a:ext cx="578"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CLOSED</a:t>
              </a:r>
            </a:p>
          </p:txBody>
        </p:sp>
        <p:sp>
          <p:nvSpPr>
            <p:cNvPr id="85067" name="Line 57"/>
            <p:cNvSpPr>
              <a:spLocks noChangeShapeType="1"/>
            </p:cNvSpPr>
            <p:nvPr/>
          </p:nvSpPr>
          <p:spPr bwMode="auto">
            <a:xfrm>
              <a:off x="5173" y="2654"/>
              <a:ext cx="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396365" name="Group 77"/>
          <p:cNvGrpSpPr>
            <a:grpSpLocks/>
          </p:cNvGrpSpPr>
          <p:nvPr/>
        </p:nvGrpSpPr>
        <p:grpSpPr bwMode="auto">
          <a:xfrm>
            <a:off x="585788" y="3605213"/>
            <a:ext cx="1400175" cy="1044575"/>
            <a:chOff x="369" y="2271"/>
            <a:chExt cx="882" cy="658"/>
          </a:xfrm>
        </p:grpSpPr>
        <p:sp>
          <p:nvSpPr>
            <p:cNvPr id="85064" name="Text Box 58"/>
            <p:cNvSpPr txBox="1">
              <a:spLocks noChangeArrowheads="1"/>
            </p:cNvSpPr>
            <p:nvPr/>
          </p:nvSpPr>
          <p:spPr bwMode="auto">
            <a:xfrm>
              <a:off x="369" y="2717"/>
              <a:ext cx="882"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TIMED_WAIT</a:t>
              </a:r>
            </a:p>
          </p:txBody>
        </p:sp>
        <p:sp>
          <p:nvSpPr>
            <p:cNvPr id="85065" name="Line 60"/>
            <p:cNvSpPr>
              <a:spLocks noChangeShapeType="1"/>
            </p:cNvSpPr>
            <p:nvPr/>
          </p:nvSpPr>
          <p:spPr bwMode="auto">
            <a:xfrm>
              <a:off x="638" y="2271"/>
              <a:ext cx="0" cy="48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396369" name="Group 81"/>
          <p:cNvGrpSpPr>
            <a:grpSpLocks/>
          </p:cNvGrpSpPr>
          <p:nvPr/>
        </p:nvGrpSpPr>
        <p:grpSpPr bwMode="auto">
          <a:xfrm>
            <a:off x="674688" y="4486275"/>
            <a:ext cx="2743200" cy="1768475"/>
            <a:chOff x="425" y="2826"/>
            <a:chExt cx="1728" cy="1114"/>
          </a:xfrm>
        </p:grpSpPr>
        <p:sp>
          <p:nvSpPr>
            <p:cNvPr id="85058" name="Line 52"/>
            <p:cNvSpPr>
              <a:spLocks noChangeShapeType="1"/>
            </p:cNvSpPr>
            <p:nvPr/>
          </p:nvSpPr>
          <p:spPr bwMode="auto">
            <a:xfrm>
              <a:off x="1820" y="2833"/>
              <a:ext cx="7" cy="1059"/>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5059" name="Text Box 51"/>
            <p:cNvSpPr txBox="1">
              <a:spLocks noChangeArrowheads="1"/>
            </p:cNvSpPr>
            <p:nvPr/>
          </p:nvSpPr>
          <p:spPr bwMode="auto">
            <a:xfrm>
              <a:off x="1216" y="3093"/>
              <a:ext cx="937" cy="421"/>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smtClean="0"/>
                <a:t> timed wait </a:t>
              </a:r>
            </a:p>
            <a:p>
              <a:pPr algn="r">
                <a:lnSpc>
                  <a:spcPct val="90000"/>
                </a:lnSpc>
                <a:defRPr/>
              </a:pPr>
              <a:r>
                <a:rPr lang="en-US" sz="1400" smtClean="0"/>
                <a:t>for 2*max </a:t>
              </a:r>
            </a:p>
            <a:p>
              <a:pPr algn="r">
                <a:lnSpc>
                  <a:spcPct val="90000"/>
                </a:lnSpc>
                <a:defRPr/>
              </a:pPr>
              <a:r>
                <a:rPr lang="en-US" sz="1400" smtClean="0"/>
                <a:t>segment lifetime</a:t>
              </a:r>
            </a:p>
          </p:txBody>
        </p:sp>
        <p:sp>
          <p:nvSpPr>
            <p:cNvPr id="85060" name="Line 53"/>
            <p:cNvSpPr>
              <a:spLocks noChangeShapeType="1"/>
            </p:cNvSpPr>
            <p:nvPr/>
          </p:nvSpPr>
          <p:spPr bwMode="auto">
            <a:xfrm>
              <a:off x="1742" y="2826"/>
              <a:ext cx="14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5061" name="Line 54"/>
            <p:cNvSpPr>
              <a:spLocks noChangeShapeType="1"/>
            </p:cNvSpPr>
            <p:nvPr/>
          </p:nvSpPr>
          <p:spPr bwMode="auto">
            <a:xfrm>
              <a:off x="1759" y="3889"/>
              <a:ext cx="14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5062" name="Text Box 59"/>
            <p:cNvSpPr txBox="1">
              <a:spLocks noChangeArrowheads="1"/>
            </p:cNvSpPr>
            <p:nvPr/>
          </p:nvSpPr>
          <p:spPr bwMode="auto">
            <a:xfrm>
              <a:off x="425" y="3728"/>
              <a:ext cx="578"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CLOSED</a:t>
              </a:r>
            </a:p>
          </p:txBody>
        </p:sp>
        <p:sp>
          <p:nvSpPr>
            <p:cNvPr id="85063" name="Line 61"/>
            <p:cNvSpPr>
              <a:spLocks noChangeShapeType="1"/>
            </p:cNvSpPr>
            <p:nvPr/>
          </p:nvSpPr>
          <p:spPr bwMode="auto">
            <a:xfrm>
              <a:off x="631" y="2918"/>
              <a:ext cx="0" cy="8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396359" name="Group 71"/>
          <p:cNvGrpSpPr>
            <a:grpSpLocks/>
          </p:cNvGrpSpPr>
          <p:nvPr/>
        </p:nvGrpSpPr>
        <p:grpSpPr bwMode="auto">
          <a:xfrm>
            <a:off x="550863" y="2046288"/>
            <a:ext cx="1335087" cy="700087"/>
            <a:chOff x="347" y="1289"/>
            <a:chExt cx="841" cy="441"/>
          </a:xfrm>
        </p:grpSpPr>
        <p:sp>
          <p:nvSpPr>
            <p:cNvPr id="85056" name="Text Box 31"/>
            <p:cNvSpPr txBox="1">
              <a:spLocks noChangeArrowheads="1"/>
            </p:cNvSpPr>
            <p:nvPr/>
          </p:nvSpPr>
          <p:spPr bwMode="auto">
            <a:xfrm>
              <a:off x="347" y="1518"/>
              <a:ext cx="841"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FIN_WAIT_1</a:t>
              </a:r>
            </a:p>
          </p:txBody>
        </p:sp>
        <p:sp>
          <p:nvSpPr>
            <p:cNvPr id="85057" name="Line 32"/>
            <p:cNvSpPr>
              <a:spLocks noChangeShapeType="1"/>
            </p:cNvSpPr>
            <p:nvPr/>
          </p:nvSpPr>
          <p:spPr bwMode="auto">
            <a:xfrm>
              <a:off x="630" y="1289"/>
              <a:ext cx="0" cy="27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396358" name="Group 70"/>
          <p:cNvGrpSpPr>
            <a:grpSpLocks/>
          </p:cNvGrpSpPr>
          <p:nvPr/>
        </p:nvGrpSpPr>
        <p:grpSpPr bwMode="auto">
          <a:xfrm>
            <a:off x="1204913" y="2100263"/>
            <a:ext cx="4775200" cy="1014412"/>
            <a:chOff x="759" y="1323"/>
            <a:chExt cx="3008" cy="639"/>
          </a:xfrm>
        </p:grpSpPr>
        <p:sp>
          <p:nvSpPr>
            <p:cNvPr id="85051" name="Line 6"/>
            <p:cNvSpPr>
              <a:spLocks noChangeShapeType="1"/>
            </p:cNvSpPr>
            <p:nvPr/>
          </p:nvSpPr>
          <p:spPr bwMode="auto">
            <a:xfrm>
              <a:off x="2195" y="1442"/>
              <a:ext cx="1572" cy="320"/>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85052" name="Rectangle 7"/>
            <p:cNvSpPr>
              <a:spLocks noChangeArrowheads="1"/>
            </p:cNvSpPr>
            <p:nvPr/>
          </p:nvSpPr>
          <p:spPr bwMode="auto">
            <a:xfrm>
              <a:off x="2644" y="1369"/>
              <a:ext cx="590" cy="363"/>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53" name="Text Box 8"/>
            <p:cNvSpPr txBox="1">
              <a:spLocks noChangeArrowheads="1"/>
            </p:cNvSpPr>
            <p:nvPr/>
          </p:nvSpPr>
          <p:spPr bwMode="auto">
            <a:xfrm>
              <a:off x="2430" y="1493"/>
              <a:ext cx="1052" cy="21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FINbit=1, seq=x</a:t>
              </a:r>
            </a:p>
          </p:txBody>
        </p:sp>
        <p:sp>
          <p:nvSpPr>
            <p:cNvPr id="85054" name="Text Box 9"/>
            <p:cNvSpPr txBox="1">
              <a:spLocks noChangeArrowheads="1"/>
            </p:cNvSpPr>
            <p:nvPr/>
          </p:nvSpPr>
          <p:spPr bwMode="auto">
            <a:xfrm>
              <a:off x="1209" y="1541"/>
              <a:ext cx="913" cy="42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smtClean="0"/>
                <a:t>can no longer</a:t>
              </a:r>
            </a:p>
            <a:p>
              <a:pPr algn="r">
                <a:lnSpc>
                  <a:spcPct val="90000"/>
                </a:lnSpc>
                <a:defRPr/>
              </a:pPr>
              <a:r>
                <a:rPr lang="en-US" sz="1400" smtClean="0"/>
                <a:t>send but can</a:t>
              </a:r>
            </a:p>
            <a:p>
              <a:pPr algn="r">
                <a:lnSpc>
                  <a:spcPct val="90000"/>
                </a:lnSpc>
                <a:defRPr/>
              </a:pPr>
              <a:r>
                <a:rPr lang="en-US" sz="1400" smtClean="0"/>
                <a:t> receive data</a:t>
              </a:r>
            </a:p>
          </p:txBody>
        </p:sp>
        <p:sp>
          <p:nvSpPr>
            <p:cNvPr id="85055" name="Text Box 67"/>
            <p:cNvSpPr txBox="1">
              <a:spLocks noChangeArrowheads="1"/>
            </p:cNvSpPr>
            <p:nvPr/>
          </p:nvSpPr>
          <p:spPr bwMode="auto">
            <a:xfrm>
              <a:off x="759" y="1323"/>
              <a:ext cx="1456"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Courier New" charset="0"/>
                </a:rPr>
                <a:t>clientSocket.close()</a:t>
              </a:r>
            </a:p>
          </p:txBody>
        </p:sp>
      </p:grpSp>
      <p:sp>
        <p:nvSpPr>
          <p:cNvPr id="85011" name="Text Box 84"/>
          <p:cNvSpPr txBox="1">
            <a:spLocks noChangeArrowheads="1"/>
          </p:cNvSpPr>
          <p:nvPr/>
        </p:nvSpPr>
        <p:spPr bwMode="auto">
          <a:xfrm>
            <a:off x="498475" y="1368425"/>
            <a:ext cx="1160463"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i="1" smtClean="0">
                <a:solidFill>
                  <a:srgbClr val="000099"/>
                </a:solidFill>
              </a:rPr>
              <a:t>client state</a:t>
            </a:r>
          </a:p>
          <a:p>
            <a:pPr algn="r">
              <a:defRPr/>
            </a:pPr>
            <a:endParaRPr lang="en-US" i="1" smtClean="0">
              <a:solidFill>
                <a:srgbClr val="000099"/>
              </a:solidFill>
            </a:endParaRPr>
          </a:p>
        </p:txBody>
      </p:sp>
      <p:sp>
        <p:nvSpPr>
          <p:cNvPr id="85012" name="Text Box 85"/>
          <p:cNvSpPr txBox="1">
            <a:spLocks noChangeArrowheads="1"/>
          </p:cNvSpPr>
          <p:nvPr/>
        </p:nvSpPr>
        <p:spPr bwMode="auto">
          <a:xfrm>
            <a:off x="7353300" y="1385888"/>
            <a:ext cx="12382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i="1" smtClean="0">
                <a:solidFill>
                  <a:srgbClr val="000099"/>
                </a:solidFill>
              </a:rPr>
              <a:t>server state</a:t>
            </a:r>
          </a:p>
          <a:p>
            <a:pPr algn="r">
              <a:defRPr/>
            </a:pPr>
            <a:endParaRPr lang="en-US" i="1" smtClean="0">
              <a:solidFill>
                <a:srgbClr val="000099"/>
              </a:solidFill>
            </a:endParaRPr>
          </a:p>
        </p:txBody>
      </p:sp>
      <p:sp>
        <p:nvSpPr>
          <p:cNvPr id="85013" name="Text Box 86"/>
          <p:cNvSpPr txBox="1">
            <a:spLocks noChangeArrowheads="1"/>
          </p:cNvSpPr>
          <p:nvPr/>
        </p:nvSpPr>
        <p:spPr bwMode="auto">
          <a:xfrm>
            <a:off x="7769225" y="1768475"/>
            <a:ext cx="7715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ESTAB</a:t>
            </a:r>
          </a:p>
        </p:txBody>
      </p:sp>
      <p:sp>
        <p:nvSpPr>
          <p:cNvPr id="85014" name="Text Box 87"/>
          <p:cNvSpPr txBox="1">
            <a:spLocks noChangeArrowheads="1"/>
          </p:cNvSpPr>
          <p:nvPr/>
        </p:nvSpPr>
        <p:spPr bwMode="auto">
          <a:xfrm>
            <a:off x="533400" y="1751013"/>
            <a:ext cx="7715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ESTAB</a:t>
            </a:r>
          </a:p>
        </p:txBody>
      </p:sp>
      <p:grpSp>
        <p:nvGrpSpPr>
          <p:cNvPr id="102422" name="Group 88"/>
          <p:cNvGrpSpPr>
            <a:grpSpLocks/>
          </p:cNvGrpSpPr>
          <p:nvPr/>
        </p:nvGrpSpPr>
        <p:grpSpPr bwMode="auto">
          <a:xfrm>
            <a:off x="3140075" y="1443038"/>
            <a:ext cx="642938" cy="600075"/>
            <a:chOff x="-44" y="1473"/>
            <a:chExt cx="981" cy="1105"/>
          </a:xfrm>
        </p:grpSpPr>
        <p:pic>
          <p:nvPicPr>
            <p:cNvPr id="102456" name="Picture 89"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7" name="Freeform 90"/>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2423" name="Group 91"/>
          <p:cNvGrpSpPr>
            <a:grpSpLocks/>
          </p:cNvGrpSpPr>
          <p:nvPr/>
        </p:nvGrpSpPr>
        <p:grpSpPr bwMode="auto">
          <a:xfrm>
            <a:off x="5772150" y="1446213"/>
            <a:ext cx="336550" cy="512762"/>
            <a:chOff x="4140" y="429"/>
            <a:chExt cx="1425" cy="2396"/>
          </a:xfrm>
        </p:grpSpPr>
        <p:sp>
          <p:nvSpPr>
            <p:cNvPr id="102424" name="Freeform 92"/>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8" name="Rectangle 93"/>
            <p:cNvSpPr>
              <a:spLocks noChangeArrowheads="1"/>
            </p:cNvSpPr>
            <p:nvPr/>
          </p:nvSpPr>
          <p:spPr bwMode="auto">
            <a:xfrm>
              <a:off x="4207" y="429"/>
              <a:ext cx="1049"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6" name="Freeform 94"/>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27" name="Freeform 95"/>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21" name="Rectangle 96"/>
            <p:cNvSpPr>
              <a:spLocks noChangeArrowheads="1"/>
            </p:cNvSpPr>
            <p:nvPr/>
          </p:nvSpPr>
          <p:spPr bwMode="auto">
            <a:xfrm>
              <a:off x="4214" y="696"/>
              <a:ext cx="5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02429" name="Group 97"/>
            <p:cNvGrpSpPr>
              <a:grpSpLocks/>
            </p:cNvGrpSpPr>
            <p:nvPr/>
          </p:nvGrpSpPr>
          <p:grpSpPr bwMode="auto">
            <a:xfrm>
              <a:off x="4749" y="668"/>
              <a:ext cx="581" cy="145"/>
              <a:chOff x="614" y="2568"/>
              <a:chExt cx="725" cy="139"/>
            </a:xfrm>
          </p:grpSpPr>
          <p:sp>
            <p:nvSpPr>
              <p:cNvPr id="85047" name="AutoShape 98"/>
              <p:cNvSpPr>
                <a:spLocks noChangeArrowheads="1"/>
              </p:cNvSpPr>
              <p:nvPr/>
            </p:nvSpPr>
            <p:spPr bwMode="auto">
              <a:xfrm>
                <a:off x="617" y="2566"/>
                <a:ext cx="721" cy="142"/>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48" name="AutoShape 99"/>
              <p:cNvSpPr>
                <a:spLocks noChangeArrowheads="1"/>
              </p:cNvSpPr>
              <p:nvPr/>
            </p:nvSpPr>
            <p:spPr bwMode="auto">
              <a:xfrm>
                <a:off x="634" y="2581"/>
                <a:ext cx="688"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5023" name="Rectangle 100"/>
            <p:cNvSpPr>
              <a:spLocks noChangeArrowheads="1"/>
            </p:cNvSpPr>
            <p:nvPr/>
          </p:nvSpPr>
          <p:spPr bwMode="auto">
            <a:xfrm>
              <a:off x="4221" y="1022"/>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02431" name="Group 101"/>
            <p:cNvGrpSpPr>
              <a:grpSpLocks/>
            </p:cNvGrpSpPr>
            <p:nvPr/>
          </p:nvGrpSpPr>
          <p:grpSpPr bwMode="auto">
            <a:xfrm>
              <a:off x="4747" y="994"/>
              <a:ext cx="581" cy="134"/>
              <a:chOff x="614" y="2568"/>
              <a:chExt cx="725" cy="139"/>
            </a:xfrm>
          </p:grpSpPr>
          <p:sp>
            <p:nvSpPr>
              <p:cNvPr id="85045" name="AutoShape 102"/>
              <p:cNvSpPr>
                <a:spLocks noChangeArrowheads="1"/>
              </p:cNvSpPr>
              <p:nvPr/>
            </p:nvSpPr>
            <p:spPr bwMode="auto">
              <a:xfrm>
                <a:off x="611" y="2567"/>
                <a:ext cx="730" cy="139"/>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46" name="AutoShape 103"/>
              <p:cNvSpPr>
                <a:spLocks noChangeArrowheads="1"/>
              </p:cNvSpPr>
              <p:nvPr/>
            </p:nvSpPr>
            <p:spPr bwMode="auto">
              <a:xfrm>
                <a:off x="628" y="2582"/>
                <a:ext cx="696" cy="108"/>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5025" name="Rectangle 104"/>
            <p:cNvSpPr>
              <a:spLocks noChangeArrowheads="1"/>
            </p:cNvSpPr>
            <p:nvPr/>
          </p:nvSpPr>
          <p:spPr bwMode="auto">
            <a:xfrm>
              <a:off x="4214" y="1356"/>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26" name="Rectangle 105"/>
            <p:cNvSpPr>
              <a:spLocks noChangeArrowheads="1"/>
            </p:cNvSpPr>
            <p:nvPr/>
          </p:nvSpPr>
          <p:spPr bwMode="auto">
            <a:xfrm>
              <a:off x="4227" y="1653"/>
              <a:ext cx="598" cy="5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02434" name="Group 106"/>
            <p:cNvGrpSpPr>
              <a:grpSpLocks/>
            </p:cNvGrpSpPr>
            <p:nvPr/>
          </p:nvGrpSpPr>
          <p:grpSpPr bwMode="auto">
            <a:xfrm>
              <a:off x="4735" y="1627"/>
              <a:ext cx="582" cy="151"/>
              <a:chOff x="614" y="2568"/>
              <a:chExt cx="725" cy="139"/>
            </a:xfrm>
          </p:grpSpPr>
          <p:sp>
            <p:nvSpPr>
              <p:cNvPr id="85043" name="AutoShape 107"/>
              <p:cNvSpPr>
                <a:spLocks noChangeArrowheads="1"/>
              </p:cNvSpPr>
              <p:nvPr/>
            </p:nvSpPr>
            <p:spPr bwMode="auto">
              <a:xfrm>
                <a:off x="618" y="2571"/>
                <a:ext cx="720" cy="137"/>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44" name="AutoShape 108"/>
              <p:cNvSpPr>
                <a:spLocks noChangeArrowheads="1"/>
              </p:cNvSpPr>
              <p:nvPr/>
            </p:nvSpPr>
            <p:spPr bwMode="auto">
              <a:xfrm>
                <a:off x="635" y="2585"/>
                <a:ext cx="687"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02435" name="Freeform 109"/>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2436" name="Group 110"/>
            <p:cNvGrpSpPr>
              <a:grpSpLocks/>
            </p:cNvGrpSpPr>
            <p:nvPr/>
          </p:nvGrpSpPr>
          <p:grpSpPr bwMode="auto">
            <a:xfrm>
              <a:off x="4739" y="1327"/>
              <a:ext cx="582" cy="139"/>
              <a:chOff x="614" y="2568"/>
              <a:chExt cx="725" cy="139"/>
            </a:xfrm>
          </p:grpSpPr>
          <p:sp>
            <p:nvSpPr>
              <p:cNvPr id="85041" name="AutoShape 111"/>
              <p:cNvSpPr>
                <a:spLocks noChangeArrowheads="1"/>
              </p:cNvSpPr>
              <p:nvPr/>
            </p:nvSpPr>
            <p:spPr bwMode="auto">
              <a:xfrm>
                <a:off x="613" y="2568"/>
                <a:ext cx="728" cy="141"/>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42" name="AutoShape 112"/>
              <p:cNvSpPr>
                <a:spLocks noChangeArrowheads="1"/>
              </p:cNvSpPr>
              <p:nvPr/>
            </p:nvSpPr>
            <p:spPr bwMode="auto">
              <a:xfrm>
                <a:off x="630" y="2582"/>
                <a:ext cx="695" cy="11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5030" name="Rectangle 113"/>
            <p:cNvSpPr>
              <a:spLocks noChangeArrowheads="1"/>
            </p:cNvSpPr>
            <p:nvPr/>
          </p:nvSpPr>
          <p:spPr bwMode="auto">
            <a:xfrm>
              <a:off x="5249" y="429"/>
              <a:ext cx="67" cy="2292"/>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8" name="Freeform 114"/>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39" name="Freeform 115"/>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33" name="Oval 116"/>
            <p:cNvSpPr>
              <a:spLocks noChangeArrowheads="1"/>
            </p:cNvSpPr>
            <p:nvPr/>
          </p:nvSpPr>
          <p:spPr bwMode="auto">
            <a:xfrm>
              <a:off x="5518" y="2610"/>
              <a:ext cx="47" cy="96"/>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41" name="Freeform 117"/>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35" name="AutoShape 118"/>
            <p:cNvSpPr>
              <a:spLocks noChangeArrowheads="1"/>
            </p:cNvSpPr>
            <p:nvPr/>
          </p:nvSpPr>
          <p:spPr bwMode="auto">
            <a:xfrm>
              <a:off x="4140" y="2677"/>
              <a:ext cx="1196" cy="148"/>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36" name="AutoShape 119"/>
            <p:cNvSpPr>
              <a:spLocks noChangeArrowheads="1"/>
            </p:cNvSpPr>
            <p:nvPr/>
          </p:nvSpPr>
          <p:spPr bwMode="auto">
            <a:xfrm>
              <a:off x="4207" y="2714"/>
              <a:ext cx="1069" cy="82"/>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37" name="Oval 120"/>
            <p:cNvSpPr>
              <a:spLocks noChangeArrowheads="1"/>
            </p:cNvSpPr>
            <p:nvPr/>
          </p:nvSpPr>
          <p:spPr bwMode="auto">
            <a:xfrm>
              <a:off x="4308" y="2380"/>
              <a:ext cx="155" cy="148"/>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38" name="Oval 121"/>
            <p:cNvSpPr>
              <a:spLocks noChangeArrowheads="1"/>
            </p:cNvSpPr>
            <p:nvPr/>
          </p:nvSpPr>
          <p:spPr bwMode="auto">
            <a:xfrm>
              <a:off x="4483" y="2387"/>
              <a:ext cx="161" cy="141"/>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800">
                <a:solidFill>
                  <a:srgbClr val="FF0000"/>
                </a:solidFill>
                <a:latin typeface="Arial" charset="0"/>
                <a:ea typeface="ＭＳ Ｐゴシック" charset="0"/>
                <a:cs typeface="Arial" charset="0"/>
              </a:endParaRPr>
            </a:p>
          </p:txBody>
        </p:sp>
        <p:sp>
          <p:nvSpPr>
            <p:cNvPr id="85039" name="Oval 122"/>
            <p:cNvSpPr>
              <a:spLocks noChangeArrowheads="1"/>
            </p:cNvSpPr>
            <p:nvPr/>
          </p:nvSpPr>
          <p:spPr bwMode="auto">
            <a:xfrm>
              <a:off x="4664" y="2380"/>
              <a:ext cx="155" cy="141"/>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040" name="Rectangle 123"/>
            <p:cNvSpPr>
              <a:spLocks noChangeArrowheads="1"/>
            </p:cNvSpPr>
            <p:nvPr/>
          </p:nvSpPr>
          <p:spPr bwMode="auto">
            <a:xfrm>
              <a:off x="5061" y="1838"/>
              <a:ext cx="87" cy="757"/>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96" name="Title 1"/>
          <p:cNvSpPr>
            <a:spLocks noGrp="1"/>
          </p:cNvSpPr>
          <p:nvPr>
            <p:ph type="title"/>
          </p:nvPr>
        </p:nvSpPr>
        <p:spPr>
          <a:xfrm>
            <a:off x="0" y="0"/>
            <a:ext cx="8001000" cy="685800"/>
          </a:xfrm>
        </p:spPr>
        <p:txBody>
          <a:bodyPr>
            <a:normAutofit fontScale="90000"/>
          </a:bodyPr>
          <a:lstStyle/>
          <a:p>
            <a:r>
              <a:rPr lang="en-US" dirty="0" smtClean="0"/>
              <a:t>TCP: Reliable Transport</a:t>
            </a:r>
            <a:endParaRPr lang="en-US" dirty="0"/>
          </a:p>
        </p:txBody>
      </p:sp>
      <p:sp>
        <p:nvSpPr>
          <p:cNvPr id="97" name="TextBox 96"/>
          <p:cNvSpPr txBox="1"/>
          <p:nvPr/>
        </p:nvSpPr>
        <p:spPr>
          <a:xfrm>
            <a:off x="320921" y="803790"/>
            <a:ext cx="7780335" cy="584775"/>
          </a:xfrm>
          <a:prstGeom prst="rect">
            <a:avLst/>
          </a:prstGeom>
          <a:noFill/>
        </p:spPr>
        <p:txBody>
          <a:bodyPr wrap="none" rtlCol="0">
            <a:spAutoFit/>
          </a:bodyPr>
          <a:lstStyle/>
          <a:p>
            <a:r>
              <a:rPr lang="en-US" sz="3200" dirty="0" smtClean="0">
                <a:solidFill>
                  <a:srgbClr val="FF0000"/>
                </a:solidFill>
              </a:rPr>
              <a:t>Connection Management: Closing connection</a:t>
            </a:r>
            <a:endParaRPr lang="en-US" sz="2800" dirty="0" smtClean="0">
              <a:solidFill>
                <a:srgbClr val="FF0000"/>
              </a:solidFill>
            </a:endParaRPr>
          </a:p>
        </p:txBody>
      </p:sp>
    </p:spTree>
    <p:extLst>
      <p:ext uri="{BB962C8B-B14F-4D97-AF65-F5344CB8AC3E}">
        <p14:creationId xmlns:p14="http://schemas.microsoft.com/office/powerpoint/2010/main" val="2119593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96358"/>
                                        </p:tgtEl>
                                        <p:attrNameLst>
                                          <p:attrName>style.visibility</p:attrName>
                                        </p:attrNameLst>
                                      </p:cBhvr>
                                      <p:to>
                                        <p:strVal val="visible"/>
                                      </p:to>
                                    </p:set>
                                    <p:animEffect transition="in" filter="wipe(left)">
                                      <p:cBhvr>
                                        <p:cTn id="7" dur="500"/>
                                        <p:tgtEl>
                                          <p:spTgt spid="396358"/>
                                        </p:tgtEl>
                                      </p:cBhvr>
                                    </p:animEffect>
                                  </p:childTnLst>
                                </p:cTn>
                              </p:par>
                              <p:par>
                                <p:cTn id="8" presetID="22" presetClass="entr" presetSubtype="1" fill="hold" nodeType="withEffect">
                                  <p:stCondLst>
                                    <p:cond delay="0"/>
                                  </p:stCondLst>
                                  <p:childTnLst>
                                    <p:set>
                                      <p:cBhvr>
                                        <p:cTn id="9" dur="1" fill="hold">
                                          <p:stCondLst>
                                            <p:cond delay="0"/>
                                          </p:stCondLst>
                                        </p:cTn>
                                        <p:tgtEl>
                                          <p:spTgt spid="396359"/>
                                        </p:tgtEl>
                                        <p:attrNameLst>
                                          <p:attrName>style.visibility</p:attrName>
                                        </p:attrNameLst>
                                      </p:cBhvr>
                                      <p:to>
                                        <p:strVal val="visible"/>
                                      </p:to>
                                    </p:set>
                                    <p:animEffect transition="in" filter="wipe(up)">
                                      <p:cBhvr>
                                        <p:cTn id="10" dur="500"/>
                                        <p:tgtEl>
                                          <p:spTgt spid="39635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396360"/>
                                        </p:tgtEl>
                                        <p:attrNameLst>
                                          <p:attrName>style.visibility</p:attrName>
                                        </p:attrNameLst>
                                      </p:cBhvr>
                                      <p:to>
                                        <p:strVal val="visible"/>
                                      </p:to>
                                    </p:set>
                                    <p:animEffect transition="in" filter="wipe(up)">
                                      <p:cBhvr>
                                        <p:cTn id="15" dur="500"/>
                                        <p:tgtEl>
                                          <p:spTgt spid="396360"/>
                                        </p:tgtEl>
                                      </p:cBhvr>
                                    </p:animEffect>
                                  </p:childTnLst>
                                </p:cTn>
                              </p:par>
                              <p:par>
                                <p:cTn id="16" presetID="22" presetClass="entr" presetSubtype="1" fill="hold" nodeType="withEffect">
                                  <p:stCondLst>
                                    <p:cond delay="0"/>
                                  </p:stCondLst>
                                  <p:childTnLst>
                                    <p:set>
                                      <p:cBhvr>
                                        <p:cTn id="17" dur="1" fill="hold">
                                          <p:stCondLst>
                                            <p:cond delay="0"/>
                                          </p:stCondLst>
                                        </p:cTn>
                                        <p:tgtEl>
                                          <p:spTgt spid="396361"/>
                                        </p:tgtEl>
                                        <p:attrNameLst>
                                          <p:attrName>style.visibility</p:attrName>
                                        </p:attrNameLst>
                                      </p:cBhvr>
                                      <p:to>
                                        <p:strVal val="visible"/>
                                      </p:to>
                                    </p:set>
                                    <p:animEffect transition="in" filter="wipe(up)">
                                      <p:cBhvr>
                                        <p:cTn id="18" dur="500"/>
                                        <p:tgtEl>
                                          <p:spTgt spid="396361"/>
                                        </p:tgtEl>
                                      </p:cBhvr>
                                    </p:animEffect>
                                  </p:childTnLst>
                                </p:cTn>
                              </p:par>
                              <p:par>
                                <p:cTn id="19" presetID="22" presetClass="entr" presetSubtype="1" fill="hold" nodeType="withEffect">
                                  <p:stCondLst>
                                    <p:cond delay="0"/>
                                  </p:stCondLst>
                                  <p:childTnLst>
                                    <p:set>
                                      <p:cBhvr>
                                        <p:cTn id="20" dur="1" fill="hold">
                                          <p:stCondLst>
                                            <p:cond delay="0"/>
                                          </p:stCondLst>
                                        </p:cTn>
                                        <p:tgtEl>
                                          <p:spTgt spid="396362"/>
                                        </p:tgtEl>
                                        <p:attrNameLst>
                                          <p:attrName>style.visibility</p:attrName>
                                        </p:attrNameLst>
                                      </p:cBhvr>
                                      <p:to>
                                        <p:strVal val="visible"/>
                                      </p:to>
                                    </p:set>
                                    <p:animEffect transition="in" filter="wipe(up)">
                                      <p:cBhvr>
                                        <p:cTn id="21" dur="500"/>
                                        <p:tgtEl>
                                          <p:spTgt spid="39636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396363"/>
                                        </p:tgtEl>
                                        <p:attrNameLst>
                                          <p:attrName>style.visibility</p:attrName>
                                        </p:attrNameLst>
                                      </p:cBhvr>
                                      <p:to>
                                        <p:strVal val="visible"/>
                                      </p:to>
                                    </p:set>
                                    <p:animEffect transition="in" filter="wipe(right)">
                                      <p:cBhvr>
                                        <p:cTn id="26" dur="500"/>
                                        <p:tgtEl>
                                          <p:spTgt spid="396363"/>
                                        </p:tgtEl>
                                      </p:cBhvr>
                                    </p:animEffect>
                                  </p:childTnLst>
                                </p:cTn>
                              </p:par>
                              <p:par>
                                <p:cTn id="27" presetID="22" presetClass="entr" presetSubtype="1" fill="hold" nodeType="withEffect">
                                  <p:stCondLst>
                                    <p:cond delay="0"/>
                                  </p:stCondLst>
                                  <p:childTnLst>
                                    <p:set>
                                      <p:cBhvr>
                                        <p:cTn id="28" dur="1" fill="hold">
                                          <p:stCondLst>
                                            <p:cond delay="0"/>
                                          </p:stCondLst>
                                        </p:cTn>
                                        <p:tgtEl>
                                          <p:spTgt spid="396365"/>
                                        </p:tgtEl>
                                        <p:attrNameLst>
                                          <p:attrName>style.visibility</p:attrName>
                                        </p:attrNameLst>
                                      </p:cBhvr>
                                      <p:to>
                                        <p:strVal val="visible"/>
                                      </p:to>
                                    </p:set>
                                    <p:animEffect transition="in" filter="wipe(up)">
                                      <p:cBhvr>
                                        <p:cTn id="29" dur="500"/>
                                        <p:tgtEl>
                                          <p:spTgt spid="396365"/>
                                        </p:tgtEl>
                                      </p:cBhvr>
                                    </p:animEffect>
                                  </p:childTnLst>
                                </p:cTn>
                              </p:par>
                              <p:par>
                                <p:cTn id="30" presetID="22" presetClass="entr" presetSubtype="1" fill="hold" nodeType="withEffect">
                                  <p:stCondLst>
                                    <p:cond delay="0"/>
                                  </p:stCondLst>
                                  <p:childTnLst>
                                    <p:set>
                                      <p:cBhvr>
                                        <p:cTn id="31" dur="1" fill="hold">
                                          <p:stCondLst>
                                            <p:cond delay="0"/>
                                          </p:stCondLst>
                                        </p:cTn>
                                        <p:tgtEl>
                                          <p:spTgt spid="396366"/>
                                        </p:tgtEl>
                                        <p:attrNameLst>
                                          <p:attrName>style.visibility</p:attrName>
                                        </p:attrNameLst>
                                      </p:cBhvr>
                                      <p:to>
                                        <p:strVal val="visible"/>
                                      </p:to>
                                    </p:set>
                                    <p:animEffect transition="in" filter="wipe(up)">
                                      <p:cBhvr>
                                        <p:cTn id="32" dur="500"/>
                                        <p:tgtEl>
                                          <p:spTgt spid="39636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96368"/>
                                        </p:tgtEl>
                                        <p:attrNameLst>
                                          <p:attrName>style.visibility</p:attrName>
                                        </p:attrNameLst>
                                      </p:cBhvr>
                                      <p:to>
                                        <p:strVal val="visible"/>
                                      </p:to>
                                    </p:set>
                                    <p:animEffect transition="in" filter="wipe(left)">
                                      <p:cBhvr>
                                        <p:cTn id="37" dur="500"/>
                                        <p:tgtEl>
                                          <p:spTgt spid="396368"/>
                                        </p:tgtEl>
                                      </p:cBhvr>
                                    </p:animEffect>
                                  </p:childTnLst>
                                </p:cTn>
                              </p:par>
                              <p:par>
                                <p:cTn id="38" presetID="22" presetClass="entr" presetSubtype="1" fill="hold" nodeType="withEffect">
                                  <p:stCondLst>
                                    <p:cond delay="0"/>
                                  </p:stCondLst>
                                  <p:childTnLst>
                                    <p:set>
                                      <p:cBhvr>
                                        <p:cTn id="39" dur="1" fill="hold">
                                          <p:stCondLst>
                                            <p:cond delay="0"/>
                                          </p:stCondLst>
                                        </p:cTn>
                                        <p:tgtEl>
                                          <p:spTgt spid="396369"/>
                                        </p:tgtEl>
                                        <p:attrNameLst>
                                          <p:attrName>style.visibility</p:attrName>
                                        </p:attrNameLst>
                                      </p:cBhvr>
                                      <p:to>
                                        <p:strVal val="visible"/>
                                      </p:to>
                                    </p:set>
                                    <p:animEffect transition="in" filter="wipe(up)">
                                      <p:cBhvr>
                                        <p:cTn id="40" dur="500"/>
                                        <p:tgtEl>
                                          <p:spTgt spid="396369"/>
                                        </p:tgtEl>
                                      </p:cBhvr>
                                    </p:animEffect>
                                  </p:childTnLst>
                                </p:cTn>
                              </p:par>
                              <p:par>
                                <p:cTn id="41" presetID="22" presetClass="entr" presetSubtype="1" fill="hold" nodeType="withEffect">
                                  <p:stCondLst>
                                    <p:cond delay="0"/>
                                  </p:stCondLst>
                                  <p:childTnLst>
                                    <p:set>
                                      <p:cBhvr>
                                        <p:cTn id="42" dur="1" fill="hold">
                                          <p:stCondLst>
                                            <p:cond delay="0"/>
                                          </p:stCondLst>
                                        </p:cTn>
                                        <p:tgtEl>
                                          <p:spTgt spid="396370"/>
                                        </p:tgtEl>
                                        <p:attrNameLst>
                                          <p:attrName>style.visibility</p:attrName>
                                        </p:attrNameLst>
                                      </p:cBhvr>
                                      <p:to>
                                        <p:strVal val="visible"/>
                                      </p:to>
                                    </p:set>
                                    <p:animEffect transition="in" filter="wipe(up)">
                                      <p:cBhvr>
                                        <p:cTn id="43" dur="500"/>
                                        <p:tgtEl>
                                          <p:spTgt spid="396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3"/>
          <p:cNvSpPr>
            <a:spLocks noGrp="1" noChangeArrowheads="1"/>
          </p:cNvSpPr>
          <p:nvPr>
            <p:ph type="body" sz="half" idx="1"/>
          </p:nvPr>
        </p:nvSpPr>
        <p:spPr>
          <a:xfrm>
            <a:off x="4810125" y="1552575"/>
            <a:ext cx="3895725" cy="4648200"/>
          </a:xfrm>
        </p:spPr>
        <p:txBody>
          <a:bodyPr>
            <a:normAutofit fontScale="92500" lnSpcReduction="10000"/>
          </a:bodyPr>
          <a:lstStyle/>
          <a:p>
            <a:pPr>
              <a:buFont typeface="Wingdings" charset="0"/>
              <a:buChar char="v"/>
              <a:defRPr/>
            </a:pPr>
            <a:r>
              <a:rPr lang="en-US">
                <a:solidFill>
                  <a:srgbClr val="CC0000"/>
                </a:solidFill>
                <a:ea typeface="ＭＳ Ｐゴシック" charset="0"/>
                <a:cs typeface="+mn-cs"/>
              </a:rPr>
              <a:t>full duplex data:</a:t>
            </a:r>
          </a:p>
          <a:p>
            <a:pPr lvl="1">
              <a:buFont typeface="Wingdings" charset="0"/>
              <a:buChar char="§"/>
              <a:defRPr/>
            </a:pPr>
            <a:r>
              <a:rPr lang="en-US">
                <a:ea typeface="ＭＳ Ｐゴシック" charset="0"/>
              </a:rPr>
              <a:t>bi-directional data flow in same connection</a:t>
            </a:r>
          </a:p>
          <a:p>
            <a:pPr lvl="1">
              <a:buFont typeface="Wingdings" charset="0"/>
              <a:buChar char="§"/>
              <a:defRPr/>
            </a:pPr>
            <a:r>
              <a:rPr lang="en-US">
                <a:ea typeface="ＭＳ Ｐゴシック" charset="0"/>
              </a:rPr>
              <a:t>MSS: maximum segment size</a:t>
            </a:r>
          </a:p>
          <a:p>
            <a:pPr>
              <a:buFont typeface="Wingdings" charset="0"/>
              <a:buChar char="v"/>
              <a:defRPr/>
            </a:pPr>
            <a:r>
              <a:rPr lang="en-US">
                <a:solidFill>
                  <a:srgbClr val="CC0000"/>
                </a:solidFill>
                <a:ea typeface="ＭＳ Ｐゴシック" charset="0"/>
                <a:cs typeface="+mn-cs"/>
              </a:rPr>
              <a:t>connection-oriented:</a:t>
            </a:r>
            <a:r>
              <a:rPr lang="en-US">
                <a:ea typeface="ＭＳ Ｐゴシック" charset="0"/>
                <a:cs typeface="+mn-cs"/>
              </a:rPr>
              <a:t> </a:t>
            </a:r>
          </a:p>
          <a:p>
            <a:pPr lvl="1">
              <a:buFont typeface="Wingdings" charset="0"/>
              <a:buChar char="§"/>
              <a:defRPr/>
            </a:pPr>
            <a:r>
              <a:rPr lang="en-US">
                <a:ea typeface="ＭＳ Ｐゴシック" charset="0"/>
              </a:rPr>
              <a:t>handshaking (exchange of control msgs) inits sender, receiver state before data exchange</a:t>
            </a:r>
          </a:p>
          <a:p>
            <a:pPr>
              <a:buFont typeface="Wingdings" charset="0"/>
              <a:buChar char="v"/>
              <a:defRPr/>
            </a:pPr>
            <a:r>
              <a:rPr lang="en-US">
                <a:solidFill>
                  <a:srgbClr val="CC0000"/>
                </a:solidFill>
                <a:ea typeface="ＭＳ Ｐゴシック" charset="0"/>
                <a:cs typeface="+mn-cs"/>
              </a:rPr>
              <a:t>flow controlled:</a:t>
            </a:r>
          </a:p>
          <a:p>
            <a:pPr lvl="1">
              <a:buFont typeface="Wingdings" charset="0"/>
              <a:buChar char="§"/>
              <a:defRPr/>
            </a:pPr>
            <a:r>
              <a:rPr lang="en-US">
                <a:ea typeface="ＭＳ Ｐゴシック" charset="0"/>
              </a:rPr>
              <a:t>sender will not overwhelm receiver</a:t>
            </a:r>
          </a:p>
        </p:txBody>
      </p:sp>
      <p:sp>
        <p:nvSpPr>
          <p:cNvPr id="58374" name="Rectangle 4"/>
          <p:cNvSpPr>
            <a:spLocks noGrp="1" noChangeArrowheads="1"/>
          </p:cNvSpPr>
          <p:nvPr>
            <p:ph type="body" sz="half" idx="2"/>
          </p:nvPr>
        </p:nvSpPr>
        <p:spPr>
          <a:xfrm>
            <a:off x="571500" y="1543050"/>
            <a:ext cx="3981450" cy="4648200"/>
          </a:xfrm>
        </p:spPr>
        <p:txBody>
          <a:bodyPr/>
          <a:lstStyle/>
          <a:p>
            <a:r>
              <a:rPr lang="en-US" altLang="en-US" smtClean="0">
                <a:solidFill>
                  <a:srgbClr val="CC0000"/>
                </a:solidFill>
              </a:rPr>
              <a:t>point-to-point:</a:t>
            </a:r>
          </a:p>
          <a:p>
            <a:pPr lvl="1"/>
            <a:r>
              <a:rPr lang="en-US" altLang="en-US" smtClean="0"/>
              <a:t>one sender, one receiver</a:t>
            </a:r>
            <a:r>
              <a:rPr lang="en-US" altLang="en-US" smtClean="0">
                <a:solidFill>
                  <a:srgbClr val="FF0000"/>
                </a:solidFill>
              </a:rPr>
              <a:t> </a:t>
            </a:r>
          </a:p>
          <a:p>
            <a:r>
              <a:rPr lang="en-US" altLang="en-US" smtClean="0">
                <a:solidFill>
                  <a:srgbClr val="CC0000"/>
                </a:solidFill>
              </a:rPr>
              <a:t>reliable, in-order </a:t>
            </a:r>
            <a:r>
              <a:rPr lang="en-US" altLang="en-US" i="1" smtClean="0">
                <a:solidFill>
                  <a:srgbClr val="CC0000"/>
                </a:solidFill>
              </a:rPr>
              <a:t>byte steam:</a:t>
            </a:r>
          </a:p>
          <a:p>
            <a:pPr lvl="1"/>
            <a:r>
              <a:rPr lang="en-US" altLang="en-US" smtClean="0"/>
              <a:t>no </a:t>
            </a:r>
            <a:r>
              <a:rPr lang="ja-JP" altLang="en-US" smtClean="0"/>
              <a:t>“</a:t>
            </a:r>
            <a:r>
              <a:rPr lang="en-US" altLang="ja-JP" smtClean="0"/>
              <a:t>message boundaries</a:t>
            </a:r>
            <a:r>
              <a:rPr lang="ja-JP" altLang="en-US" smtClean="0"/>
              <a:t>”</a:t>
            </a:r>
            <a:endParaRPr lang="en-US" altLang="ja-JP" smtClean="0"/>
          </a:p>
          <a:p>
            <a:r>
              <a:rPr lang="en-US" altLang="en-US" smtClean="0">
                <a:solidFill>
                  <a:srgbClr val="CC0000"/>
                </a:solidFill>
              </a:rPr>
              <a:t>pipelined:</a:t>
            </a:r>
          </a:p>
          <a:p>
            <a:pPr lvl="1"/>
            <a:r>
              <a:rPr lang="en-US" altLang="en-US" smtClean="0"/>
              <a:t>TCP congestion and flow control set window size</a:t>
            </a:r>
            <a:endParaRPr lang="en-US" altLang="en-US" i="1" smtClean="0"/>
          </a:p>
          <a:p>
            <a:endParaRPr lang="en-US" altLang="en-US" smtClean="0"/>
          </a:p>
        </p:txBody>
      </p:sp>
      <p:sp>
        <p:nvSpPr>
          <p:cNvPr id="2" name="TextBox 1"/>
          <p:cNvSpPr txBox="1"/>
          <p:nvPr/>
        </p:nvSpPr>
        <p:spPr>
          <a:xfrm>
            <a:off x="164123" y="599047"/>
            <a:ext cx="5980163" cy="1015663"/>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Transmission Control Protocol</a:t>
            </a:r>
            <a:endParaRPr lang="en-US" sz="2800" dirty="0" smtClean="0">
              <a:solidFill>
                <a:srgbClr val="FF0000"/>
              </a:solidFill>
            </a:endParaRPr>
          </a:p>
          <a:p>
            <a:r>
              <a:rPr lang="en-US" sz="2800" dirty="0" smtClean="0">
                <a:solidFill>
                  <a:srgbClr val="FF0000"/>
                </a:solidFill>
              </a:rPr>
              <a:t>RFCs</a:t>
            </a:r>
            <a:r>
              <a:rPr lang="en-US" sz="2800" dirty="0">
                <a:solidFill>
                  <a:srgbClr val="FF0000"/>
                </a:solidFill>
              </a:rPr>
              <a:t>: 793,1122,1323, 2018, 2581</a:t>
            </a:r>
          </a:p>
        </p:txBody>
      </p:sp>
      <p:sp>
        <p:nvSpPr>
          <p:cNvPr id="9" name="Title 1"/>
          <p:cNvSpPr>
            <a:spLocks noGrp="1"/>
          </p:cNvSpPr>
          <p:nvPr>
            <p:ph type="title"/>
          </p:nvPr>
        </p:nvSpPr>
        <p:spPr>
          <a:xfrm>
            <a:off x="0" y="0"/>
            <a:ext cx="8001000" cy="685800"/>
          </a:xfrm>
        </p:spPr>
        <p:txBody>
          <a:bodyPr>
            <a:normAutofit fontScale="90000"/>
          </a:bodyPr>
          <a:lstStyle/>
          <a:p>
            <a:r>
              <a:rPr lang="en-US" dirty="0" smtClean="0"/>
              <a:t>TCP: Reliable </a:t>
            </a:r>
            <a:r>
              <a:rPr lang="en-US" dirty="0"/>
              <a:t>Transport</a:t>
            </a:r>
          </a:p>
        </p:txBody>
      </p:sp>
    </p:spTree>
    <p:extLst>
      <p:ext uri="{BB962C8B-B14F-4D97-AF65-F5344CB8AC3E}">
        <p14:creationId xmlns:p14="http://schemas.microsoft.com/office/powerpoint/2010/main" val="1424021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3"/>
          <p:cNvSpPr>
            <a:spLocks noGrp="1" noChangeArrowheads="1"/>
          </p:cNvSpPr>
          <p:nvPr>
            <p:ph type="body" sz="half" idx="1"/>
          </p:nvPr>
        </p:nvSpPr>
        <p:spPr>
          <a:xfrm>
            <a:off x="533400" y="1166813"/>
            <a:ext cx="3810000" cy="4648200"/>
          </a:xfrm>
        </p:spPr>
        <p:txBody>
          <a:bodyPr>
            <a:normAutofit fontScale="92500" lnSpcReduction="10000"/>
          </a:bodyPr>
          <a:lstStyle/>
          <a:p>
            <a:pPr>
              <a:buFont typeface="Wingdings" charset="0"/>
              <a:buNone/>
              <a:defRPr/>
            </a:pPr>
            <a:r>
              <a:rPr lang="en-US" i="1">
                <a:solidFill>
                  <a:srgbClr val="CC0000"/>
                </a:solidFill>
                <a:ea typeface="ＭＳ Ｐゴシック" charset="0"/>
                <a:cs typeface="+mn-cs"/>
              </a:rPr>
              <a:t>data rcvd from app:</a:t>
            </a:r>
          </a:p>
          <a:p>
            <a:pPr>
              <a:buFont typeface="Wingdings" charset="0"/>
              <a:buChar char="v"/>
              <a:defRPr/>
            </a:pPr>
            <a:r>
              <a:rPr lang="en-US">
                <a:ea typeface="ＭＳ Ｐゴシック" charset="0"/>
                <a:cs typeface="+mn-cs"/>
              </a:rPr>
              <a:t>create segment with seq #</a:t>
            </a:r>
          </a:p>
          <a:p>
            <a:pPr>
              <a:buFont typeface="Wingdings" charset="0"/>
              <a:buChar char="v"/>
              <a:defRPr/>
            </a:pPr>
            <a:r>
              <a:rPr lang="en-US">
                <a:ea typeface="ＭＳ Ｐゴシック" charset="0"/>
                <a:cs typeface="+mn-cs"/>
              </a:rPr>
              <a:t>seq # is byte-stream number of first data byte in  segment</a:t>
            </a:r>
          </a:p>
          <a:p>
            <a:pPr>
              <a:buFont typeface="Wingdings" charset="0"/>
              <a:buChar char="v"/>
              <a:defRPr/>
            </a:pPr>
            <a:r>
              <a:rPr lang="en-US">
                <a:ea typeface="ＭＳ Ｐゴシック" charset="0"/>
                <a:cs typeface="+mn-cs"/>
              </a:rPr>
              <a:t>start timer if not already running </a:t>
            </a:r>
          </a:p>
          <a:p>
            <a:pPr lvl="1">
              <a:buFont typeface="Wingdings" charset="0"/>
              <a:buChar char="§"/>
              <a:defRPr/>
            </a:pPr>
            <a:r>
              <a:rPr lang="en-US">
                <a:ea typeface="ＭＳ Ｐゴシック" charset="0"/>
              </a:rPr>
              <a:t>think of timer as for oldest unacked segment</a:t>
            </a:r>
          </a:p>
          <a:p>
            <a:pPr lvl="1">
              <a:buFont typeface="Wingdings" charset="0"/>
              <a:buChar char="§"/>
              <a:defRPr/>
            </a:pPr>
            <a:r>
              <a:rPr lang="en-US">
                <a:ea typeface="ＭＳ Ｐゴシック" charset="0"/>
              </a:rPr>
              <a:t>expiration interval: </a:t>
            </a:r>
            <a:r>
              <a:rPr lang="en-US" sz="2000" b="1">
                <a:latin typeface="Courier New" charset="0"/>
                <a:ea typeface="ＭＳ Ｐゴシック" charset="0"/>
              </a:rPr>
              <a:t>TimeOutInterval</a:t>
            </a:r>
            <a:r>
              <a:rPr lang="en-US">
                <a:latin typeface="Courier New" charset="0"/>
                <a:ea typeface="ＭＳ Ｐゴシック" charset="0"/>
              </a:rPr>
              <a:t> </a:t>
            </a:r>
            <a:endParaRPr lang="en-US">
              <a:ea typeface="ＭＳ Ｐゴシック" charset="0"/>
            </a:endParaRPr>
          </a:p>
        </p:txBody>
      </p:sp>
      <p:sp>
        <p:nvSpPr>
          <p:cNvPr id="67590" name="Rectangle 4"/>
          <p:cNvSpPr>
            <a:spLocks noGrp="1" noChangeArrowheads="1"/>
          </p:cNvSpPr>
          <p:nvPr>
            <p:ph type="body" sz="half" idx="2"/>
          </p:nvPr>
        </p:nvSpPr>
        <p:spPr>
          <a:xfrm>
            <a:off x="4419600" y="1166813"/>
            <a:ext cx="3810000" cy="4648200"/>
          </a:xfrm>
        </p:spPr>
        <p:txBody>
          <a:bodyPr>
            <a:normAutofit fontScale="92500" lnSpcReduction="10000"/>
          </a:bodyPr>
          <a:lstStyle/>
          <a:p>
            <a:pPr>
              <a:buFont typeface="Wingdings" charset="0"/>
              <a:buNone/>
              <a:defRPr/>
            </a:pPr>
            <a:r>
              <a:rPr lang="en-US" i="1">
                <a:solidFill>
                  <a:srgbClr val="CC0000"/>
                </a:solidFill>
                <a:ea typeface="ＭＳ Ｐゴシック" charset="0"/>
                <a:cs typeface="+mn-cs"/>
              </a:rPr>
              <a:t>timeout:</a:t>
            </a:r>
          </a:p>
          <a:p>
            <a:pPr>
              <a:buFont typeface="Wingdings" charset="0"/>
              <a:buChar char="v"/>
              <a:defRPr/>
            </a:pPr>
            <a:r>
              <a:rPr lang="en-US">
                <a:ea typeface="ＭＳ Ｐゴシック" charset="0"/>
                <a:cs typeface="+mn-cs"/>
              </a:rPr>
              <a:t>retransmit segment that caused timeout</a:t>
            </a:r>
          </a:p>
          <a:p>
            <a:pPr>
              <a:buFont typeface="Wingdings" charset="0"/>
              <a:buChar char="v"/>
              <a:defRPr/>
            </a:pPr>
            <a:r>
              <a:rPr lang="en-US">
                <a:ea typeface="ＭＳ Ｐゴシック" charset="0"/>
                <a:cs typeface="+mn-cs"/>
              </a:rPr>
              <a:t>restart timer</a:t>
            </a:r>
          </a:p>
          <a:p>
            <a:pPr>
              <a:buFont typeface="Wingdings" charset="0"/>
              <a:buNone/>
              <a:defRPr/>
            </a:pPr>
            <a:r>
              <a:rPr lang="en-US">
                <a:ea typeface="ＭＳ Ｐゴシック" charset="0"/>
                <a:cs typeface="+mn-cs"/>
              </a:rPr>
              <a:t> </a:t>
            </a:r>
            <a:r>
              <a:rPr lang="en-US" i="1">
                <a:solidFill>
                  <a:srgbClr val="CC0000"/>
                </a:solidFill>
                <a:ea typeface="ＭＳ Ｐゴシック" charset="0"/>
                <a:cs typeface="+mn-cs"/>
              </a:rPr>
              <a:t>ack rcvd:</a:t>
            </a:r>
          </a:p>
          <a:p>
            <a:pPr>
              <a:buFont typeface="Wingdings" charset="0"/>
              <a:buChar char="v"/>
              <a:defRPr/>
            </a:pPr>
            <a:r>
              <a:rPr lang="en-US">
                <a:ea typeface="ＭＳ Ｐゴシック" charset="0"/>
                <a:cs typeface="+mn-cs"/>
              </a:rPr>
              <a:t>if ack acknowledges previously unacked segments</a:t>
            </a:r>
          </a:p>
          <a:p>
            <a:pPr lvl="1">
              <a:buFont typeface="Wingdings" charset="0"/>
              <a:buChar char="§"/>
              <a:defRPr/>
            </a:pPr>
            <a:r>
              <a:rPr lang="en-US">
                <a:ea typeface="ＭＳ Ｐゴシック" charset="0"/>
              </a:rPr>
              <a:t>update what is known to be ACKed</a:t>
            </a:r>
          </a:p>
          <a:p>
            <a:pPr lvl="1">
              <a:buFont typeface="Wingdings" charset="0"/>
              <a:buChar char="§"/>
              <a:defRPr/>
            </a:pPr>
            <a:r>
              <a:rPr lang="en-US">
                <a:ea typeface="ＭＳ Ｐゴシック" charset="0"/>
              </a:rPr>
              <a:t>start timer if there are  still unacked segments</a:t>
            </a:r>
          </a:p>
          <a:p>
            <a:pPr lvl="1">
              <a:buFont typeface="Wingdings" charset="0"/>
              <a:buNone/>
              <a:defRPr/>
            </a:pPr>
            <a:endParaRPr lang="en-US">
              <a:ea typeface="ＭＳ Ｐゴシック" charset="0"/>
            </a:endParaRPr>
          </a:p>
        </p:txBody>
      </p:sp>
      <p:sp>
        <p:nvSpPr>
          <p:cNvPr id="2" name="Title 1"/>
          <p:cNvSpPr>
            <a:spLocks noGrp="1"/>
          </p:cNvSpPr>
          <p:nvPr>
            <p:ph type="title"/>
          </p:nvPr>
        </p:nvSpPr>
        <p:spPr/>
        <p:txBody>
          <a:bodyPr>
            <a:normAutofit fontScale="90000"/>
          </a:bodyPr>
          <a:lstStyle/>
          <a:p>
            <a:r>
              <a:rPr lang="en-US" dirty="0" smtClean="0"/>
              <a:t>TCP: Reliable Transport</a:t>
            </a:r>
            <a:endParaRPr lang="en-US" dirty="0"/>
          </a:p>
        </p:txBody>
      </p:sp>
    </p:spTree>
    <p:extLst>
      <p:ext uri="{BB962C8B-B14F-4D97-AF65-F5344CB8AC3E}">
        <p14:creationId xmlns:p14="http://schemas.microsoft.com/office/powerpoint/2010/main" val="455939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5" name="Group 894"/>
          <p:cNvGrpSpPr>
            <a:grpSpLocks/>
          </p:cNvGrpSpPr>
          <p:nvPr/>
        </p:nvGrpSpPr>
        <p:grpSpPr bwMode="auto">
          <a:xfrm>
            <a:off x="5102225" y="1601788"/>
            <a:ext cx="3540125" cy="4545012"/>
            <a:chOff x="3277" y="974"/>
            <a:chExt cx="2230" cy="2863"/>
          </a:xfrm>
        </p:grpSpPr>
        <p:sp>
          <p:nvSpPr>
            <p:cNvPr id="18464" name="Freeform 895"/>
            <p:cNvSpPr>
              <a:spLocks/>
            </p:cNvSpPr>
            <p:nvPr/>
          </p:nvSpPr>
          <p:spPr bwMode="auto">
            <a:xfrm>
              <a:off x="3277" y="1079"/>
              <a:ext cx="1094" cy="675"/>
            </a:xfrm>
            <a:custGeom>
              <a:avLst/>
              <a:gdLst>
                <a:gd name="T0" fmla="*/ 805 w 1036"/>
                <a:gd name="T1" fmla="*/ 11 h 675"/>
                <a:gd name="T2" fmla="*/ 485 w 1036"/>
                <a:gd name="T3" fmla="*/ 53 h 675"/>
                <a:gd name="T4" fmla="*/ 257 w 1036"/>
                <a:gd name="T5" fmla="*/ 129 h 675"/>
                <a:gd name="T6" fmla="*/ 190 w 1036"/>
                <a:gd name="T7" fmla="*/ 229 h 675"/>
                <a:gd name="T8" fmla="*/ 26 w 1036"/>
                <a:gd name="T9" fmla="*/ 297 h 675"/>
                <a:gd name="T10" fmla="*/ 22 w 1036"/>
                <a:gd name="T11" fmla="*/ 459 h 675"/>
                <a:gd name="T12" fmla="*/ 164 w 1036"/>
                <a:gd name="T13" fmla="*/ 489 h 675"/>
                <a:gd name="T14" fmla="*/ 570 w 1036"/>
                <a:gd name="T15" fmla="*/ 489 h 675"/>
                <a:gd name="T16" fmla="*/ 742 w 1036"/>
                <a:gd name="T17" fmla="*/ 555 h 675"/>
                <a:gd name="T18" fmla="*/ 935 w 1036"/>
                <a:gd name="T19" fmla="*/ 657 h 675"/>
                <a:gd name="T20" fmla="*/ 1081 w 1036"/>
                <a:gd name="T21" fmla="*/ 661 h 675"/>
                <a:gd name="T22" fmla="*/ 1183 w 1036"/>
                <a:gd name="T23" fmla="*/ 603 h 675"/>
                <a:gd name="T24" fmla="*/ 1234 w 1036"/>
                <a:gd name="T25" fmla="*/ 445 h 675"/>
                <a:gd name="T26" fmla="*/ 1266 w 1036"/>
                <a:gd name="T27" fmla="*/ 291 h 675"/>
                <a:gd name="T28" fmla="*/ 1270 w 1036"/>
                <a:gd name="T29" fmla="*/ 107 h 675"/>
                <a:gd name="T30" fmla="*/ 1161 w 1036"/>
                <a:gd name="T31" fmla="*/ 17 h 675"/>
                <a:gd name="T32" fmla="*/ 964 w 1036"/>
                <a:gd name="T33" fmla="*/ 3 h 675"/>
                <a:gd name="T34" fmla="*/ 805 w 1036"/>
                <a:gd name="T35" fmla="*/ 11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36" h="675">
                  <a:moveTo>
                    <a:pt x="648" y="11"/>
                  </a:moveTo>
                  <a:cubicBezTo>
                    <a:pt x="584" y="19"/>
                    <a:pt x="464" y="33"/>
                    <a:pt x="390" y="53"/>
                  </a:cubicBezTo>
                  <a:cubicBezTo>
                    <a:pt x="316" y="73"/>
                    <a:pt x="246" y="100"/>
                    <a:pt x="206" y="129"/>
                  </a:cubicBezTo>
                  <a:cubicBezTo>
                    <a:pt x="166" y="158"/>
                    <a:pt x="183" y="201"/>
                    <a:pt x="152" y="229"/>
                  </a:cubicBezTo>
                  <a:cubicBezTo>
                    <a:pt x="121" y="257"/>
                    <a:pt x="44" y="259"/>
                    <a:pt x="22" y="297"/>
                  </a:cubicBezTo>
                  <a:cubicBezTo>
                    <a:pt x="0" y="335"/>
                    <a:pt x="0" y="427"/>
                    <a:pt x="18" y="459"/>
                  </a:cubicBezTo>
                  <a:cubicBezTo>
                    <a:pt x="36" y="491"/>
                    <a:pt x="59" y="484"/>
                    <a:pt x="132" y="489"/>
                  </a:cubicBezTo>
                  <a:cubicBezTo>
                    <a:pt x="205" y="494"/>
                    <a:pt x="380" y="478"/>
                    <a:pt x="458" y="489"/>
                  </a:cubicBezTo>
                  <a:cubicBezTo>
                    <a:pt x="536" y="500"/>
                    <a:pt x="549" y="527"/>
                    <a:pt x="598" y="555"/>
                  </a:cubicBezTo>
                  <a:cubicBezTo>
                    <a:pt x="647" y="583"/>
                    <a:pt x="707" y="639"/>
                    <a:pt x="752" y="657"/>
                  </a:cubicBezTo>
                  <a:cubicBezTo>
                    <a:pt x="797" y="675"/>
                    <a:pt x="837" y="670"/>
                    <a:pt x="870" y="661"/>
                  </a:cubicBezTo>
                  <a:cubicBezTo>
                    <a:pt x="903" y="652"/>
                    <a:pt x="932" y="639"/>
                    <a:pt x="952" y="603"/>
                  </a:cubicBezTo>
                  <a:cubicBezTo>
                    <a:pt x="972" y="567"/>
                    <a:pt x="981" y="497"/>
                    <a:pt x="992" y="445"/>
                  </a:cubicBezTo>
                  <a:cubicBezTo>
                    <a:pt x="1003" y="393"/>
                    <a:pt x="1013" y="347"/>
                    <a:pt x="1018" y="291"/>
                  </a:cubicBezTo>
                  <a:cubicBezTo>
                    <a:pt x="1023" y="235"/>
                    <a:pt x="1036" y="153"/>
                    <a:pt x="1022" y="107"/>
                  </a:cubicBezTo>
                  <a:cubicBezTo>
                    <a:pt x="1008" y="61"/>
                    <a:pt x="975" y="34"/>
                    <a:pt x="934" y="17"/>
                  </a:cubicBezTo>
                  <a:cubicBezTo>
                    <a:pt x="893" y="0"/>
                    <a:pt x="824" y="4"/>
                    <a:pt x="776" y="3"/>
                  </a:cubicBezTo>
                  <a:cubicBezTo>
                    <a:pt x="728" y="2"/>
                    <a:pt x="712" y="3"/>
                    <a:pt x="648" y="11"/>
                  </a:cubicBezTo>
                  <a:close/>
                </a:path>
              </a:pathLst>
            </a:custGeom>
            <a:solidFill>
              <a:srgbClr val="DDDDD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465" name="Group 896"/>
            <p:cNvGrpSpPr>
              <a:grpSpLocks/>
            </p:cNvGrpSpPr>
            <p:nvPr/>
          </p:nvGrpSpPr>
          <p:grpSpPr bwMode="auto">
            <a:xfrm>
              <a:off x="3383" y="1920"/>
              <a:ext cx="919" cy="588"/>
              <a:chOff x="2889" y="1631"/>
              <a:chExt cx="980" cy="743"/>
            </a:xfrm>
          </p:grpSpPr>
          <p:sp>
            <p:nvSpPr>
              <p:cNvPr id="4508" name="Rectangle 897"/>
              <p:cNvSpPr>
                <a:spLocks noChangeArrowheads="1"/>
              </p:cNvSpPr>
              <p:nvPr/>
            </p:nvSpPr>
            <p:spPr bwMode="auto">
              <a:xfrm>
                <a:off x="3046" y="1841"/>
                <a:ext cx="663" cy="533"/>
              </a:xfrm>
              <a:prstGeom prst="rect">
                <a:avLst/>
              </a:prstGeom>
              <a:solidFill>
                <a:srgbClr val="DDDDDD"/>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509" name="AutoShape 898"/>
              <p:cNvSpPr>
                <a:spLocks noChangeArrowheads="1"/>
              </p:cNvSpPr>
              <p:nvPr/>
            </p:nvSpPr>
            <p:spPr bwMode="auto">
              <a:xfrm>
                <a:off x="2889" y="1631"/>
                <a:ext cx="980" cy="253"/>
              </a:xfrm>
              <a:prstGeom prst="triangle">
                <a:avLst>
                  <a:gd name="adj" fmla="val 50000"/>
                </a:avLst>
              </a:prstGeom>
              <a:solidFill>
                <a:srgbClr val="DDDDDD"/>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400">
                  <a:solidFill>
                    <a:srgbClr val="00CCFF"/>
                  </a:solidFill>
                  <a:latin typeface="Arial" charset="0"/>
                  <a:ea typeface="ＭＳ Ｐゴシック" charset="0"/>
                </a:endParaRPr>
              </a:p>
            </p:txBody>
          </p:sp>
        </p:grpSp>
        <p:sp>
          <p:nvSpPr>
            <p:cNvPr id="18466" name="Freeform 899"/>
            <p:cNvSpPr>
              <a:spLocks/>
            </p:cNvSpPr>
            <p:nvPr/>
          </p:nvSpPr>
          <p:spPr bwMode="auto">
            <a:xfrm>
              <a:off x="3379" y="2788"/>
              <a:ext cx="2032" cy="1049"/>
            </a:xfrm>
            <a:custGeom>
              <a:avLst/>
              <a:gdLst>
                <a:gd name="T0" fmla="*/ 1044 w 2032"/>
                <a:gd name="T1" fmla="*/ 26 h 1049"/>
                <a:gd name="T2" fmla="*/ 847 w 2032"/>
                <a:gd name="T3" fmla="*/ 125 h 1049"/>
                <a:gd name="T4" fmla="*/ 580 w 2032"/>
                <a:gd name="T5" fmla="*/ 68 h 1049"/>
                <a:gd name="T6" fmla="*/ 143 w 2032"/>
                <a:gd name="T7" fmla="*/ 170 h 1049"/>
                <a:gd name="T8" fmla="*/ 48 w 2032"/>
                <a:gd name="T9" fmla="*/ 374 h 1049"/>
                <a:gd name="T10" fmla="*/ 41 w 2032"/>
                <a:gd name="T11" fmla="*/ 680 h 1049"/>
                <a:gd name="T12" fmla="*/ 294 w 2032"/>
                <a:gd name="T13" fmla="*/ 744 h 1049"/>
                <a:gd name="T14" fmla="*/ 660 w 2032"/>
                <a:gd name="T15" fmla="*/ 893 h 1049"/>
                <a:gd name="T16" fmla="*/ 1088 w 2032"/>
                <a:gd name="T17" fmla="*/ 1014 h 1049"/>
                <a:gd name="T18" fmla="*/ 1525 w 2032"/>
                <a:gd name="T19" fmla="*/ 1031 h 1049"/>
                <a:gd name="T20" fmla="*/ 1831 w 2032"/>
                <a:gd name="T21" fmla="*/ 907 h 1049"/>
                <a:gd name="T22" fmla="*/ 2015 w 2032"/>
                <a:gd name="T23" fmla="*/ 714 h 1049"/>
                <a:gd name="T24" fmla="*/ 1931 w 2032"/>
                <a:gd name="T25" fmla="*/ 251 h 1049"/>
                <a:gd name="T26" fmla="*/ 1658 w 2032"/>
                <a:gd name="T27" fmla="*/ 114 h 1049"/>
                <a:gd name="T28" fmla="*/ 1355 w 2032"/>
                <a:gd name="T29" fmla="*/ 15 h 1049"/>
                <a:gd name="T30" fmla="*/ 1044 w 2032"/>
                <a:gd name="T31" fmla="*/ 26 h 10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32" h="1049">
                  <a:moveTo>
                    <a:pt x="1044" y="26"/>
                  </a:moveTo>
                  <a:cubicBezTo>
                    <a:pt x="959" y="45"/>
                    <a:pt x="924" y="118"/>
                    <a:pt x="847" y="125"/>
                  </a:cubicBezTo>
                  <a:cubicBezTo>
                    <a:pt x="770" y="132"/>
                    <a:pt x="697" y="61"/>
                    <a:pt x="580" y="68"/>
                  </a:cubicBezTo>
                  <a:cubicBezTo>
                    <a:pt x="463" y="75"/>
                    <a:pt x="232" y="119"/>
                    <a:pt x="143" y="170"/>
                  </a:cubicBezTo>
                  <a:cubicBezTo>
                    <a:pt x="54" y="221"/>
                    <a:pt x="65" y="289"/>
                    <a:pt x="48" y="374"/>
                  </a:cubicBezTo>
                  <a:cubicBezTo>
                    <a:pt x="31" y="459"/>
                    <a:pt x="0" y="618"/>
                    <a:pt x="41" y="680"/>
                  </a:cubicBezTo>
                  <a:cubicBezTo>
                    <a:pt x="82" y="742"/>
                    <a:pt x="191" y="709"/>
                    <a:pt x="294" y="744"/>
                  </a:cubicBezTo>
                  <a:cubicBezTo>
                    <a:pt x="397" y="779"/>
                    <a:pt x="527" y="849"/>
                    <a:pt x="660" y="893"/>
                  </a:cubicBezTo>
                  <a:cubicBezTo>
                    <a:pt x="793" y="938"/>
                    <a:pt x="944" y="991"/>
                    <a:pt x="1088" y="1014"/>
                  </a:cubicBezTo>
                  <a:cubicBezTo>
                    <a:pt x="1232" y="1036"/>
                    <a:pt x="1401" y="1049"/>
                    <a:pt x="1525" y="1031"/>
                  </a:cubicBezTo>
                  <a:cubicBezTo>
                    <a:pt x="1649" y="1012"/>
                    <a:pt x="1749" y="960"/>
                    <a:pt x="1831" y="907"/>
                  </a:cubicBezTo>
                  <a:cubicBezTo>
                    <a:pt x="1913" y="855"/>
                    <a:pt x="1998" y="824"/>
                    <a:pt x="2015" y="714"/>
                  </a:cubicBezTo>
                  <a:cubicBezTo>
                    <a:pt x="2032" y="604"/>
                    <a:pt x="1990" y="350"/>
                    <a:pt x="1931" y="251"/>
                  </a:cubicBezTo>
                  <a:cubicBezTo>
                    <a:pt x="1872" y="151"/>
                    <a:pt x="1754" y="153"/>
                    <a:pt x="1658" y="114"/>
                  </a:cubicBezTo>
                  <a:cubicBezTo>
                    <a:pt x="1562" y="76"/>
                    <a:pt x="1457" y="30"/>
                    <a:pt x="1355" y="15"/>
                  </a:cubicBezTo>
                  <a:cubicBezTo>
                    <a:pt x="1253" y="0"/>
                    <a:pt x="1129" y="8"/>
                    <a:pt x="1044" y="26"/>
                  </a:cubicBezTo>
                  <a:close/>
                </a:path>
              </a:pathLst>
            </a:custGeom>
            <a:solidFill>
              <a:srgbClr val="DDDDD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2" name="Line 900"/>
            <p:cNvSpPr>
              <a:spLocks noChangeShapeType="1"/>
            </p:cNvSpPr>
            <p:nvPr/>
          </p:nvSpPr>
          <p:spPr bwMode="auto">
            <a:xfrm rot="-5400000">
              <a:off x="4942" y="3252"/>
              <a:ext cx="330" cy="88"/>
            </a:xfrm>
            <a:prstGeom prst="line">
              <a:avLst/>
            </a:prstGeom>
            <a:noFill/>
            <a:ln w="1270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33" name="Line 901"/>
            <p:cNvSpPr>
              <a:spLocks noChangeShapeType="1"/>
            </p:cNvSpPr>
            <p:nvPr/>
          </p:nvSpPr>
          <p:spPr bwMode="auto">
            <a:xfrm rot="5400000" flipV="1">
              <a:off x="5034" y="3429"/>
              <a:ext cx="2" cy="54"/>
            </a:xfrm>
            <a:prstGeom prst="line">
              <a:avLst/>
            </a:prstGeom>
            <a:noFill/>
            <a:ln w="1270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34" name="Line 902"/>
            <p:cNvSpPr>
              <a:spLocks noChangeShapeType="1"/>
            </p:cNvSpPr>
            <p:nvPr/>
          </p:nvSpPr>
          <p:spPr bwMode="auto">
            <a:xfrm rot="-5400000">
              <a:off x="5151" y="3225"/>
              <a:ext cx="0" cy="72"/>
            </a:xfrm>
            <a:prstGeom prst="line">
              <a:avLst/>
            </a:prstGeom>
            <a:noFill/>
            <a:ln w="1270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35" name="Line 903"/>
            <p:cNvSpPr>
              <a:spLocks noChangeShapeType="1"/>
            </p:cNvSpPr>
            <p:nvPr/>
          </p:nvSpPr>
          <p:spPr bwMode="auto">
            <a:xfrm flipH="1">
              <a:off x="3827" y="2977"/>
              <a:ext cx="160" cy="29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36" name="Line 904"/>
            <p:cNvSpPr>
              <a:spLocks noChangeShapeType="1"/>
            </p:cNvSpPr>
            <p:nvPr/>
          </p:nvSpPr>
          <p:spPr bwMode="auto">
            <a:xfrm>
              <a:off x="3843" y="3009"/>
              <a:ext cx="124"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37" name="Line 905"/>
            <p:cNvSpPr>
              <a:spLocks noChangeShapeType="1"/>
            </p:cNvSpPr>
            <p:nvPr/>
          </p:nvSpPr>
          <p:spPr bwMode="auto">
            <a:xfrm>
              <a:off x="3680" y="3221"/>
              <a:ext cx="172"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38" name="Line 906"/>
            <p:cNvSpPr>
              <a:spLocks noChangeShapeType="1"/>
            </p:cNvSpPr>
            <p:nvPr/>
          </p:nvSpPr>
          <p:spPr bwMode="auto">
            <a:xfrm>
              <a:off x="3914" y="3271"/>
              <a:ext cx="309"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39" name="Line 907"/>
            <p:cNvSpPr>
              <a:spLocks noChangeShapeType="1"/>
            </p:cNvSpPr>
            <p:nvPr/>
          </p:nvSpPr>
          <p:spPr bwMode="auto">
            <a:xfrm flipH="1">
              <a:off x="4065" y="3213"/>
              <a:ext cx="34" cy="5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40" name="Line 908"/>
            <p:cNvSpPr>
              <a:spLocks noChangeShapeType="1"/>
            </p:cNvSpPr>
            <p:nvPr/>
          </p:nvSpPr>
          <p:spPr bwMode="auto">
            <a:xfrm>
              <a:off x="3947" y="3269"/>
              <a:ext cx="1" cy="52"/>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41" name="Line 909"/>
            <p:cNvSpPr>
              <a:spLocks noChangeShapeType="1"/>
            </p:cNvSpPr>
            <p:nvPr/>
          </p:nvSpPr>
          <p:spPr bwMode="auto">
            <a:xfrm flipH="1" flipV="1">
              <a:off x="4197" y="3274"/>
              <a:ext cx="0" cy="4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42" name="Line 910"/>
            <p:cNvSpPr>
              <a:spLocks noChangeShapeType="1"/>
            </p:cNvSpPr>
            <p:nvPr/>
          </p:nvSpPr>
          <p:spPr bwMode="auto">
            <a:xfrm>
              <a:off x="4248" y="3185"/>
              <a:ext cx="317" cy="17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43" name="Line 911"/>
            <p:cNvSpPr>
              <a:spLocks noChangeShapeType="1"/>
            </p:cNvSpPr>
            <p:nvPr/>
          </p:nvSpPr>
          <p:spPr bwMode="auto">
            <a:xfrm>
              <a:off x="3901" y="3144"/>
              <a:ext cx="51"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44" name="Line 912"/>
            <p:cNvSpPr>
              <a:spLocks noChangeShapeType="1"/>
            </p:cNvSpPr>
            <p:nvPr/>
          </p:nvSpPr>
          <p:spPr bwMode="auto">
            <a:xfrm>
              <a:off x="3809" y="2257"/>
              <a:ext cx="148"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45" name="Line 913"/>
            <p:cNvSpPr>
              <a:spLocks noChangeShapeType="1"/>
            </p:cNvSpPr>
            <p:nvPr/>
          </p:nvSpPr>
          <p:spPr bwMode="auto">
            <a:xfrm flipV="1">
              <a:off x="3711" y="2354"/>
              <a:ext cx="106" cy="2"/>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18481" name="Group 914"/>
            <p:cNvGrpSpPr>
              <a:grpSpLocks/>
            </p:cNvGrpSpPr>
            <p:nvPr/>
          </p:nvGrpSpPr>
          <p:grpSpPr bwMode="auto">
            <a:xfrm>
              <a:off x="3535" y="2207"/>
              <a:ext cx="319" cy="222"/>
              <a:chOff x="2967" y="478"/>
              <a:chExt cx="788" cy="625"/>
            </a:xfrm>
          </p:grpSpPr>
          <p:pic>
            <p:nvPicPr>
              <p:cNvPr id="18841" name="Picture 915" descr="access_point_stylized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2" name="Picture 916" descr="antenna_radiation_styliz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82" name="Freeform 917"/>
            <p:cNvSpPr>
              <a:spLocks/>
            </p:cNvSpPr>
            <p:nvPr/>
          </p:nvSpPr>
          <p:spPr bwMode="auto">
            <a:xfrm>
              <a:off x="4419" y="2224"/>
              <a:ext cx="828" cy="425"/>
            </a:xfrm>
            <a:custGeom>
              <a:avLst/>
              <a:gdLst>
                <a:gd name="T0" fmla="*/ 382 w 828"/>
                <a:gd name="T1" fmla="*/ 30 h 425"/>
                <a:gd name="T2" fmla="*/ 370 w 828"/>
                <a:gd name="T3" fmla="*/ 30 h 425"/>
                <a:gd name="T4" fmla="*/ 126 w 828"/>
                <a:gd name="T5" fmla="*/ 32 h 425"/>
                <a:gd name="T6" fmla="*/ 6 w 828"/>
                <a:gd name="T7" fmla="*/ 126 h 425"/>
                <a:gd name="T8" fmla="*/ 92 w 828"/>
                <a:gd name="T9" fmla="*/ 274 h 425"/>
                <a:gd name="T10" fmla="*/ 292 w 828"/>
                <a:gd name="T11" fmla="*/ 384 h 425"/>
                <a:gd name="T12" fmla="*/ 540 w 828"/>
                <a:gd name="T13" fmla="*/ 416 h 425"/>
                <a:gd name="T14" fmla="*/ 698 w 828"/>
                <a:gd name="T15" fmla="*/ 330 h 425"/>
                <a:gd name="T16" fmla="*/ 776 w 828"/>
                <a:gd name="T17" fmla="*/ 170 h 425"/>
                <a:gd name="T18" fmla="*/ 792 w 828"/>
                <a:gd name="T19" fmla="*/ 22 h 425"/>
                <a:gd name="T20" fmla="*/ 560 w 828"/>
                <a:gd name="T21" fmla="*/ 38 h 425"/>
                <a:gd name="T22" fmla="*/ 382 w 828"/>
                <a:gd name="T23" fmla="*/ 30 h 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28" h="425">
                  <a:moveTo>
                    <a:pt x="382" y="30"/>
                  </a:moveTo>
                  <a:cubicBezTo>
                    <a:pt x="350" y="29"/>
                    <a:pt x="413" y="30"/>
                    <a:pt x="370" y="30"/>
                  </a:cubicBezTo>
                  <a:cubicBezTo>
                    <a:pt x="327" y="30"/>
                    <a:pt x="187" y="16"/>
                    <a:pt x="126" y="32"/>
                  </a:cubicBezTo>
                  <a:cubicBezTo>
                    <a:pt x="65" y="48"/>
                    <a:pt x="12" y="86"/>
                    <a:pt x="6" y="126"/>
                  </a:cubicBezTo>
                  <a:cubicBezTo>
                    <a:pt x="0" y="166"/>
                    <a:pt x="44" y="231"/>
                    <a:pt x="92" y="274"/>
                  </a:cubicBezTo>
                  <a:cubicBezTo>
                    <a:pt x="140" y="317"/>
                    <a:pt x="217" y="360"/>
                    <a:pt x="292" y="384"/>
                  </a:cubicBezTo>
                  <a:cubicBezTo>
                    <a:pt x="367" y="408"/>
                    <a:pt x="472" y="425"/>
                    <a:pt x="540" y="416"/>
                  </a:cubicBezTo>
                  <a:cubicBezTo>
                    <a:pt x="608" y="407"/>
                    <a:pt x="659" y="371"/>
                    <a:pt x="698" y="330"/>
                  </a:cubicBezTo>
                  <a:cubicBezTo>
                    <a:pt x="737" y="289"/>
                    <a:pt x="760" y="221"/>
                    <a:pt x="776" y="170"/>
                  </a:cubicBezTo>
                  <a:cubicBezTo>
                    <a:pt x="792" y="119"/>
                    <a:pt x="828" y="44"/>
                    <a:pt x="792" y="22"/>
                  </a:cubicBezTo>
                  <a:cubicBezTo>
                    <a:pt x="756" y="0"/>
                    <a:pt x="630" y="37"/>
                    <a:pt x="560" y="38"/>
                  </a:cubicBezTo>
                  <a:cubicBezTo>
                    <a:pt x="490" y="39"/>
                    <a:pt x="414" y="31"/>
                    <a:pt x="382" y="30"/>
                  </a:cubicBezTo>
                  <a:close/>
                </a:path>
              </a:pathLst>
            </a:custGeom>
            <a:solidFill>
              <a:srgbClr val="DDDDD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3" name="Freeform 918"/>
            <p:cNvSpPr>
              <a:spLocks/>
            </p:cNvSpPr>
            <p:nvPr/>
          </p:nvSpPr>
          <p:spPr bwMode="auto">
            <a:xfrm>
              <a:off x="4417" y="1263"/>
              <a:ext cx="1090" cy="709"/>
            </a:xfrm>
            <a:custGeom>
              <a:avLst/>
              <a:gdLst>
                <a:gd name="T0" fmla="*/ 1748 w 765"/>
                <a:gd name="T1" fmla="*/ 56 h 459"/>
                <a:gd name="T2" fmla="*/ 1185 w 765"/>
                <a:gd name="T3" fmla="*/ 399 h 459"/>
                <a:gd name="T4" fmla="*/ 396 w 765"/>
                <a:gd name="T5" fmla="*/ 568 h 459"/>
                <a:gd name="T6" fmla="*/ 57 w 765"/>
                <a:gd name="T7" fmla="*/ 1914 h 459"/>
                <a:gd name="T8" fmla="*/ 741 w 765"/>
                <a:gd name="T9" fmla="*/ 2529 h 459"/>
                <a:gd name="T10" fmla="*/ 1425 w 765"/>
                <a:gd name="T11" fmla="*/ 2424 h 459"/>
                <a:gd name="T12" fmla="*/ 2405 w 765"/>
                <a:gd name="T13" fmla="*/ 2529 h 459"/>
                <a:gd name="T14" fmla="*/ 2878 w 765"/>
                <a:gd name="T15" fmla="*/ 2470 h 459"/>
                <a:gd name="T16" fmla="*/ 3098 w 765"/>
                <a:gd name="T17" fmla="*/ 2119 h 459"/>
                <a:gd name="T18" fmla="*/ 3092 w 765"/>
                <a:gd name="T19" fmla="*/ 899 h 459"/>
                <a:gd name="T20" fmla="*/ 2729 w 765"/>
                <a:gd name="T21" fmla="*/ 196 h 459"/>
                <a:gd name="T22" fmla="*/ 1748 w 765"/>
                <a:gd name="T23" fmla="*/ 56 h 4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5" h="459">
                  <a:moveTo>
                    <a:pt x="424" y="10"/>
                  </a:moveTo>
                  <a:cubicBezTo>
                    <a:pt x="362" y="16"/>
                    <a:pt x="343" y="55"/>
                    <a:pt x="288" y="70"/>
                  </a:cubicBezTo>
                  <a:cubicBezTo>
                    <a:pt x="233" y="85"/>
                    <a:pt x="142" y="56"/>
                    <a:pt x="96" y="100"/>
                  </a:cubicBezTo>
                  <a:cubicBezTo>
                    <a:pt x="50" y="144"/>
                    <a:pt x="0" y="279"/>
                    <a:pt x="14" y="336"/>
                  </a:cubicBezTo>
                  <a:cubicBezTo>
                    <a:pt x="28" y="393"/>
                    <a:pt x="125" y="429"/>
                    <a:pt x="180" y="444"/>
                  </a:cubicBezTo>
                  <a:cubicBezTo>
                    <a:pt x="235" y="459"/>
                    <a:pt x="279" y="426"/>
                    <a:pt x="346" y="426"/>
                  </a:cubicBezTo>
                  <a:cubicBezTo>
                    <a:pt x="413" y="426"/>
                    <a:pt x="525" y="443"/>
                    <a:pt x="584" y="444"/>
                  </a:cubicBezTo>
                  <a:cubicBezTo>
                    <a:pt x="643" y="445"/>
                    <a:pt x="670" y="446"/>
                    <a:pt x="698" y="434"/>
                  </a:cubicBezTo>
                  <a:cubicBezTo>
                    <a:pt x="726" y="422"/>
                    <a:pt x="743" y="418"/>
                    <a:pt x="752" y="372"/>
                  </a:cubicBezTo>
                  <a:cubicBezTo>
                    <a:pt x="761" y="326"/>
                    <a:pt x="765" y="214"/>
                    <a:pt x="750" y="158"/>
                  </a:cubicBezTo>
                  <a:cubicBezTo>
                    <a:pt x="735" y="102"/>
                    <a:pt x="716" y="58"/>
                    <a:pt x="662" y="34"/>
                  </a:cubicBezTo>
                  <a:cubicBezTo>
                    <a:pt x="608" y="10"/>
                    <a:pt x="505" y="0"/>
                    <a:pt x="424" y="10"/>
                  </a:cubicBezTo>
                  <a:close/>
                </a:path>
              </a:pathLst>
            </a:custGeom>
            <a:gradFill rotWithShape="1">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49" name="Line 919"/>
            <p:cNvSpPr>
              <a:spLocks noChangeShapeType="1"/>
            </p:cNvSpPr>
            <p:nvPr/>
          </p:nvSpPr>
          <p:spPr bwMode="auto">
            <a:xfrm>
              <a:off x="4659" y="2404"/>
              <a:ext cx="103" cy="7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0" name="Line 920"/>
            <p:cNvSpPr>
              <a:spLocks noChangeShapeType="1"/>
            </p:cNvSpPr>
            <p:nvPr/>
          </p:nvSpPr>
          <p:spPr bwMode="auto">
            <a:xfrm>
              <a:off x="4720" y="2354"/>
              <a:ext cx="176"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1" name="Line 921"/>
            <p:cNvSpPr>
              <a:spLocks noChangeShapeType="1"/>
            </p:cNvSpPr>
            <p:nvPr/>
          </p:nvSpPr>
          <p:spPr bwMode="auto">
            <a:xfrm flipV="1">
              <a:off x="4869" y="2408"/>
              <a:ext cx="85" cy="6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2" name="Line 922"/>
            <p:cNvSpPr>
              <a:spLocks noChangeShapeType="1"/>
            </p:cNvSpPr>
            <p:nvPr/>
          </p:nvSpPr>
          <p:spPr bwMode="auto">
            <a:xfrm>
              <a:off x="4235" y="1632"/>
              <a:ext cx="321" cy="2"/>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3" name="Line 923"/>
            <p:cNvSpPr>
              <a:spLocks noChangeShapeType="1"/>
            </p:cNvSpPr>
            <p:nvPr/>
          </p:nvSpPr>
          <p:spPr bwMode="auto">
            <a:xfrm>
              <a:off x="4635" y="2961"/>
              <a:ext cx="246" cy="11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4" name="Line 924"/>
            <p:cNvSpPr>
              <a:spLocks noChangeShapeType="1"/>
            </p:cNvSpPr>
            <p:nvPr/>
          </p:nvSpPr>
          <p:spPr bwMode="auto">
            <a:xfrm flipV="1">
              <a:off x="4244" y="2953"/>
              <a:ext cx="203" cy="125"/>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5" name="Line 925"/>
            <p:cNvSpPr>
              <a:spLocks noChangeShapeType="1"/>
            </p:cNvSpPr>
            <p:nvPr/>
          </p:nvSpPr>
          <p:spPr bwMode="auto">
            <a:xfrm flipV="1">
              <a:off x="4271" y="3137"/>
              <a:ext cx="612"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6" name="Line 926"/>
            <p:cNvSpPr>
              <a:spLocks noChangeShapeType="1"/>
            </p:cNvSpPr>
            <p:nvPr/>
          </p:nvSpPr>
          <p:spPr bwMode="auto">
            <a:xfrm flipV="1">
              <a:off x="4773" y="1572"/>
              <a:ext cx="78" cy="55"/>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7" name="Line 927"/>
            <p:cNvSpPr>
              <a:spLocks noChangeShapeType="1"/>
            </p:cNvSpPr>
            <p:nvPr/>
          </p:nvSpPr>
          <p:spPr bwMode="auto">
            <a:xfrm>
              <a:off x="4665" y="1681"/>
              <a:ext cx="0" cy="52"/>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8" name="Line 928"/>
            <p:cNvSpPr>
              <a:spLocks noChangeShapeType="1"/>
            </p:cNvSpPr>
            <p:nvPr/>
          </p:nvSpPr>
          <p:spPr bwMode="auto">
            <a:xfrm flipV="1">
              <a:off x="4773" y="1616"/>
              <a:ext cx="166" cy="182"/>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59" name="Line 929"/>
            <p:cNvSpPr>
              <a:spLocks noChangeShapeType="1"/>
            </p:cNvSpPr>
            <p:nvPr/>
          </p:nvSpPr>
          <p:spPr bwMode="auto">
            <a:xfrm>
              <a:off x="5003" y="1615"/>
              <a:ext cx="0" cy="12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60" name="Line 930"/>
            <p:cNvSpPr>
              <a:spLocks noChangeShapeType="1"/>
            </p:cNvSpPr>
            <p:nvPr/>
          </p:nvSpPr>
          <p:spPr bwMode="auto">
            <a:xfrm>
              <a:off x="4785" y="1808"/>
              <a:ext cx="119"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61" name="Line 931"/>
            <p:cNvSpPr>
              <a:spLocks noChangeShapeType="1"/>
            </p:cNvSpPr>
            <p:nvPr/>
          </p:nvSpPr>
          <p:spPr bwMode="auto">
            <a:xfrm>
              <a:off x="5134" y="1802"/>
              <a:ext cx="112"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62" name="Line 932"/>
            <p:cNvSpPr>
              <a:spLocks noChangeShapeType="1"/>
            </p:cNvSpPr>
            <p:nvPr/>
          </p:nvSpPr>
          <p:spPr bwMode="auto">
            <a:xfrm flipH="1">
              <a:off x="4596" y="1850"/>
              <a:ext cx="62" cy="444"/>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63" name="Line 933"/>
            <p:cNvSpPr>
              <a:spLocks noChangeShapeType="1"/>
            </p:cNvSpPr>
            <p:nvPr/>
          </p:nvSpPr>
          <p:spPr bwMode="auto">
            <a:xfrm flipH="1">
              <a:off x="4969" y="1850"/>
              <a:ext cx="70" cy="45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64" name="Line 934"/>
            <p:cNvSpPr>
              <a:spLocks noChangeShapeType="1"/>
            </p:cNvSpPr>
            <p:nvPr/>
          </p:nvSpPr>
          <p:spPr bwMode="auto">
            <a:xfrm flipV="1">
              <a:off x="4581" y="2569"/>
              <a:ext cx="143" cy="275"/>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165" name="Line 935"/>
            <p:cNvSpPr>
              <a:spLocks noChangeShapeType="1"/>
            </p:cNvSpPr>
            <p:nvPr/>
          </p:nvSpPr>
          <p:spPr bwMode="auto">
            <a:xfrm>
              <a:off x="5257" y="1801"/>
              <a:ext cx="112" cy="0"/>
            </a:xfrm>
            <a:prstGeom prst="line">
              <a:avLst/>
            </a:prstGeom>
            <a:noFill/>
            <a:ln w="9525">
              <a:solidFill>
                <a:schemeClr val="bg2"/>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18501" name="Group 936"/>
            <p:cNvGrpSpPr>
              <a:grpSpLocks/>
            </p:cNvGrpSpPr>
            <p:nvPr/>
          </p:nvGrpSpPr>
          <p:grpSpPr bwMode="auto">
            <a:xfrm>
              <a:off x="3813" y="1163"/>
              <a:ext cx="295" cy="391"/>
              <a:chOff x="1653" y="3023"/>
              <a:chExt cx="622" cy="911"/>
            </a:xfrm>
          </p:grpSpPr>
          <p:sp>
            <p:nvSpPr>
              <p:cNvPr id="18824" name="Line 270"/>
              <p:cNvSpPr>
                <a:spLocks noChangeShapeType="1"/>
              </p:cNvSpPr>
              <p:nvPr/>
            </p:nvSpPr>
            <p:spPr bwMode="auto">
              <a:xfrm flipH="1">
                <a:off x="1766" y="3287"/>
                <a:ext cx="188" cy="586"/>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25" name="Line 271"/>
              <p:cNvSpPr>
                <a:spLocks noChangeShapeType="1"/>
              </p:cNvSpPr>
              <p:nvPr/>
            </p:nvSpPr>
            <p:spPr bwMode="auto">
              <a:xfrm>
                <a:off x="1954" y="3287"/>
                <a:ext cx="188" cy="583"/>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26" name="Line 272"/>
              <p:cNvSpPr>
                <a:spLocks noChangeShapeType="1"/>
              </p:cNvSpPr>
              <p:nvPr/>
            </p:nvSpPr>
            <p:spPr bwMode="auto">
              <a:xfrm>
                <a:off x="1766" y="3870"/>
                <a:ext cx="188" cy="64"/>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27" name="Line 273"/>
              <p:cNvSpPr>
                <a:spLocks noChangeShapeType="1"/>
              </p:cNvSpPr>
              <p:nvPr/>
            </p:nvSpPr>
            <p:spPr bwMode="auto">
              <a:xfrm flipH="1">
                <a:off x="1954" y="3870"/>
                <a:ext cx="188" cy="64"/>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28" name="Line 274"/>
              <p:cNvSpPr>
                <a:spLocks noChangeShapeType="1"/>
              </p:cNvSpPr>
              <p:nvPr/>
            </p:nvSpPr>
            <p:spPr bwMode="auto">
              <a:xfrm>
                <a:off x="1954" y="3300"/>
                <a:ext cx="0" cy="634"/>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29" name="Line 275"/>
              <p:cNvSpPr>
                <a:spLocks noChangeShapeType="1"/>
              </p:cNvSpPr>
              <p:nvPr/>
            </p:nvSpPr>
            <p:spPr bwMode="auto">
              <a:xfrm flipV="1">
                <a:off x="1766" y="3810"/>
                <a:ext cx="188" cy="63"/>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30" name="Line 276"/>
              <p:cNvSpPr>
                <a:spLocks noChangeShapeType="1"/>
              </p:cNvSpPr>
              <p:nvPr/>
            </p:nvSpPr>
            <p:spPr bwMode="auto">
              <a:xfrm flipH="1" flipV="1">
                <a:off x="1954" y="3810"/>
                <a:ext cx="188" cy="60"/>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31" name="Line 277"/>
              <p:cNvSpPr>
                <a:spLocks noChangeShapeType="1"/>
              </p:cNvSpPr>
              <p:nvPr/>
            </p:nvSpPr>
            <p:spPr bwMode="auto">
              <a:xfrm>
                <a:off x="1846" y="3618"/>
                <a:ext cx="108" cy="48"/>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32" name="Line 278"/>
              <p:cNvSpPr>
                <a:spLocks noChangeShapeType="1"/>
              </p:cNvSpPr>
              <p:nvPr/>
            </p:nvSpPr>
            <p:spPr bwMode="auto">
              <a:xfrm flipV="1">
                <a:off x="1954" y="3618"/>
                <a:ext cx="114" cy="48"/>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33" name="Line 279"/>
              <p:cNvSpPr>
                <a:spLocks noChangeShapeType="1"/>
              </p:cNvSpPr>
              <p:nvPr/>
            </p:nvSpPr>
            <p:spPr bwMode="auto">
              <a:xfrm>
                <a:off x="1810" y="3704"/>
                <a:ext cx="139" cy="65"/>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34" name="Line 280"/>
              <p:cNvSpPr>
                <a:spLocks noChangeShapeType="1"/>
              </p:cNvSpPr>
              <p:nvPr/>
            </p:nvSpPr>
            <p:spPr bwMode="auto">
              <a:xfrm flipV="1">
                <a:off x="1954" y="3717"/>
                <a:ext cx="140" cy="57"/>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35" name="Line 281"/>
              <p:cNvSpPr>
                <a:spLocks noChangeShapeType="1"/>
              </p:cNvSpPr>
              <p:nvPr/>
            </p:nvSpPr>
            <p:spPr bwMode="auto">
              <a:xfrm flipV="1">
                <a:off x="1954" y="3530"/>
                <a:ext cx="72" cy="24"/>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36" name="Line 282"/>
              <p:cNvSpPr>
                <a:spLocks noChangeShapeType="1"/>
              </p:cNvSpPr>
              <p:nvPr/>
            </p:nvSpPr>
            <p:spPr bwMode="auto">
              <a:xfrm flipV="1">
                <a:off x="1954" y="3409"/>
                <a:ext cx="45" cy="18"/>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37" name="Line 283"/>
              <p:cNvSpPr>
                <a:spLocks noChangeShapeType="1"/>
              </p:cNvSpPr>
              <p:nvPr/>
            </p:nvSpPr>
            <p:spPr bwMode="auto">
              <a:xfrm>
                <a:off x="1873" y="3522"/>
                <a:ext cx="87" cy="32"/>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838" name="Line 284"/>
              <p:cNvSpPr>
                <a:spLocks noChangeShapeType="1"/>
              </p:cNvSpPr>
              <p:nvPr/>
            </p:nvSpPr>
            <p:spPr bwMode="auto">
              <a:xfrm>
                <a:off x="1912" y="3404"/>
                <a:ext cx="50" cy="31"/>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504" name="Oval 952"/>
              <p:cNvSpPr>
                <a:spLocks noChangeArrowheads="1"/>
              </p:cNvSpPr>
              <p:nvPr/>
            </p:nvSpPr>
            <p:spPr bwMode="auto">
              <a:xfrm>
                <a:off x="1921" y="3233"/>
                <a:ext cx="63" cy="68"/>
              </a:xfrm>
              <a:prstGeom prst="ellipse">
                <a:avLst/>
              </a:prstGeom>
              <a:solidFill>
                <a:srgbClr val="808080"/>
              </a:solidFill>
              <a:ln w="9525">
                <a:solidFill>
                  <a:srgbClr val="80808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18840" name="Picture 953" descr="cell_tower_radiation_gr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3" y="3023"/>
                <a:ext cx="622" cy="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02" name="Group 954"/>
            <p:cNvGrpSpPr>
              <a:grpSpLocks/>
            </p:cNvGrpSpPr>
            <p:nvPr/>
          </p:nvGrpSpPr>
          <p:grpSpPr bwMode="auto">
            <a:xfrm>
              <a:off x="3962" y="1516"/>
              <a:ext cx="286" cy="160"/>
              <a:chOff x="3843" y="1516"/>
              <a:chExt cx="286" cy="160"/>
            </a:xfrm>
          </p:grpSpPr>
          <p:sp>
            <p:nvSpPr>
              <p:cNvPr id="4480" name="Line 955"/>
              <p:cNvSpPr>
                <a:spLocks noChangeShapeType="1"/>
              </p:cNvSpPr>
              <p:nvPr/>
            </p:nvSpPr>
            <p:spPr bwMode="auto">
              <a:xfrm>
                <a:off x="3843" y="1516"/>
                <a:ext cx="96" cy="60"/>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8816" name="Oval 407"/>
              <p:cNvSpPr>
                <a:spLocks noChangeArrowheads="1"/>
              </p:cNvSpPr>
              <p:nvPr/>
            </p:nvSpPr>
            <p:spPr bwMode="auto">
              <a:xfrm>
                <a:off x="3884" y="1616"/>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817" name="Rectangle 410"/>
              <p:cNvSpPr>
                <a:spLocks noChangeArrowheads="1"/>
              </p:cNvSpPr>
              <p:nvPr/>
            </p:nvSpPr>
            <p:spPr bwMode="auto">
              <a:xfrm>
                <a:off x="3884" y="1610"/>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818" name="Oval 411"/>
              <p:cNvSpPr>
                <a:spLocks noChangeArrowheads="1"/>
              </p:cNvSpPr>
              <p:nvPr/>
            </p:nvSpPr>
            <p:spPr bwMode="auto">
              <a:xfrm>
                <a:off x="3883" y="1569"/>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819" name="Group 959"/>
              <p:cNvGrpSpPr>
                <a:grpSpLocks/>
              </p:cNvGrpSpPr>
              <p:nvPr/>
            </p:nvGrpSpPr>
            <p:grpSpPr bwMode="auto">
              <a:xfrm>
                <a:off x="3932" y="1587"/>
                <a:ext cx="138" cy="33"/>
                <a:chOff x="2468" y="1332"/>
                <a:chExt cx="310" cy="60"/>
              </a:xfrm>
            </p:grpSpPr>
            <p:sp>
              <p:nvSpPr>
                <p:cNvPr id="18822" name="Freeform 960"/>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823" name="Freeform 961"/>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85" name="Line 962"/>
              <p:cNvSpPr>
                <a:spLocks noChangeShapeType="1"/>
              </p:cNvSpPr>
              <p:nvPr/>
            </p:nvSpPr>
            <p:spPr bwMode="auto">
              <a:xfrm>
                <a:off x="3884" y="1602"/>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86" name="Line 963"/>
              <p:cNvSpPr>
                <a:spLocks noChangeShapeType="1"/>
              </p:cNvSpPr>
              <p:nvPr/>
            </p:nvSpPr>
            <p:spPr bwMode="auto">
              <a:xfrm>
                <a:off x="4127" y="1604"/>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03" name="Group 964"/>
            <p:cNvGrpSpPr>
              <a:grpSpLocks/>
            </p:cNvGrpSpPr>
            <p:nvPr/>
          </p:nvGrpSpPr>
          <p:grpSpPr bwMode="auto">
            <a:xfrm>
              <a:off x="4537" y="1571"/>
              <a:ext cx="246" cy="110"/>
              <a:chOff x="4334" y="1470"/>
              <a:chExt cx="246" cy="107"/>
            </a:xfrm>
          </p:grpSpPr>
          <p:sp>
            <p:nvSpPr>
              <p:cNvPr id="18807"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808"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809"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810" name="Group 968"/>
              <p:cNvGrpSpPr>
                <a:grpSpLocks/>
              </p:cNvGrpSpPr>
              <p:nvPr/>
            </p:nvGrpSpPr>
            <p:grpSpPr bwMode="auto">
              <a:xfrm>
                <a:off x="4383" y="1488"/>
                <a:ext cx="138" cy="33"/>
                <a:chOff x="2468" y="1332"/>
                <a:chExt cx="310" cy="60"/>
              </a:xfrm>
            </p:grpSpPr>
            <p:sp>
              <p:nvSpPr>
                <p:cNvPr id="18813" name="Freeform 969"/>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814" name="Freeform 970"/>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76" name="Line 971"/>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77" name="Line 972"/>
              <p:cNvSpPr>
                <a:spLocks noChangeShapeType="1"/>
              </p:cNvSpPr>
              <p:nvPr/>
            </p:nvSpPr>
            <p:spPr bwMode="auto">
              <a:xfrm>
                <a:off x="4578" y="1505"/>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04" name="Group 973"/>
            <p:cNvGrpSpPr>
              <a:grpSpLocks/>
            </p:cNvGrpSpPr>
            <p:nvPr/>
          </p:nvGrpSpPr>
          <p:grpSpPr bwMode="auto">
            <a:xfrm>
              <a:off x="4544" y="1737"/>
              <a:ext cx="246" cy="110"/>
              <a:chOff x="4334" y="1470"/>
              <a:chExt cx="246" cy="107"/>
            </a:xfrm>
          </p:grpSpPr>
          <p:sp>
            <p:nvSpPr>
              <p:cNvPr id="18799"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800"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801"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802" name="Group 977"/>
              <p:cNvGrpSpPr>
                <a:grpSpLocks/>
              </p:cNvGrpSpPr>
              <p:nvPr/>
            </p:nvGrpSpPr>
            <p:grpSpPr bwMode="auto">
              <a:xfrm>
                <a:off x="4383" y="1488"/>
                <a:ext cx="138" cy="33"/>
                <a:chOff x="2468" y="1332"/>
                <a:chExt cx="310" cy="60"/>
              </a:xfrm>
            </p:grpSpPr>
            <p:sp>
              <p:nvSpPr>
                <p:cNvPr id="18805" name="Freeform 978"/>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806" name="Freeform 979"/>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68" name="Line 980"/>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69" name="Line 981"/>
              <p:cNvSpPr>
                <a:spLocks noChangeShapeType="1"/>
              </p:cNvSpPr>
              <p:nvPr/>
            </p:nvSpPr>
            <p:spPr bwMode="auto">
              <a:xfrm>
                <a:off x="4578" y="1505"/>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05" name="Group 982"/>
            <p:cNvGrpSpPr>
              <a:grpSpLocks/>
            </p:cNvGrpSpPr>
            <p:nvPr/>
          </p:nvGrpSpPr>
          <p:grpSpPr bwMode="auto">
            <a:xfrm>
              <a:off x="4890" y="1738"/>
              <a:ext cx="246" cy="110"/>
              <a:chOff x="4334" y="1470"/>
              <a:chExt cx="246" cy="107"/>
            </a:xfrm>
          </p:grpSpPr>
          <p:sp>
            <p:nvSpPr>
              <p:cNvPr id="18791"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792"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793"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794" name="Group 986"/>
              <p:cNvGrpSpPr>
                <a:grpSpLocks/>
              </p:cNvGrpSpPr>
              <p:nvPr/>
            </p:nvGrpSpPr>
            <p:grpSpPr bwMode="auto">
              <a:xfrm>
                <a:off x="4383" y="1488"/>
                <a:ext cx="138" cy="33"/>
                <a:chOff x="2468" y="1332"/>
                <a:chExt cx="310" cy="60"/>
              </a:xfrm>
            </p:grpSpPr>
            <p:sp>
              <p:nvSpPr>
                <p:cNvPr id="18797" name="Freeform 987"/>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98" name="Freeform 988"/>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60" name="Line 989"/>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61" name="Line 990"/>
              <p:cNvSpPr>
                <a:spLocks noChangeShapeType="1"/>
              </p:cNvSpPr>
              <p:nvPr/>
            </p:nvSpPr>
            <p:spPr bwMode="auto">
              <a:xfrm>
                <a:off x="4578" y="1505"/>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06" name="Group 991"/>
            <p:cNvGrpSpPr>
              <a:grpSpLocks/>
            </p:cNvGrpSpPr>
            <p:nvPr/>
          </p:nvGrpSpPr>
          <p:grpSpPr bwMode="auto">
            <a:xfrm>
              <a:off x="4844" y="1508"/>
              <a:ext cx="246" cy="110"/>
              <a:chOff x="4334" y="1470"/>
              <a:chExt cx="246" cy="107"/>
            </a:xfrm>
          </p:grpSpPr>
          <p:sp>
            <p:nvSpPr>
              <p:cNvPr id="18783"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784"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785"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786" name="Group 995"/>
              <p:cNvGrpSpPr>
                <a:grpSpLocks/>
              </p:cNvGrpSpPr>
              <p:nvPr/>
            </p:nvGrpSpPr>
            <p:grpSpPr bwMode="auto">
              <a:xfrm>
                <a:off x="4383" y="1488"/>
                <a:ext cx="138" cy="33"/>
                <a:chOff x="2468" y="1332"/>
                <a:chExt cx="310" cy="60"/>
              </a:xfrm>
            </p:grpSpPr>
            <p:sp>
              <p:nvSpPr>
                <p:cNvPr id="18789" name="Freeform 996"/>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90" name="Freeform 997"/>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52" name="Line 998"/>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53" name="Line 999"/>
              <p:cNvSpPr>
                <a:spLocks noChangeShapeType="1"/>
              </p:cNvSpPr>
              <p:nvPr/>
            </p:nvSpPr>
            <p:spPr bwMode="auto">
              <a:xfrm>
                <a:off x="4578" y="1505"/>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07" name="Group 1000"/>
            <p:cNvGrpSpPr>
              <a:grpSpLocks/>
            </p:cNvGrpSpPr>
            <p:nvPr/>
          </p:nvGrpSpPr>
          <p:grpSpPr bwMode="auto">
            <a:xfrm>
              <a:off x="4874" y="2296"/>
              <a:ext cx="310" cy="130"/>
              <a:chOff x="4334" y="1470"/>
              <a:chExt cx="246" cy="107"/>
            </a:xfrm>
          </p:grpSpPr>
          <p:sp>
            <p:nvSpPr>
              <p:cNvPr id="18775"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776"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777"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778" name="Group 1004"/>
              <p:cNvGrpSpPr>
                <a:grpSpLocks/>
              </p:cNvGrpSpPr>
              <p:nvPr/>
            </p:nvGrpSpPr>
            <p:grpSpPr bwMode="auto">
              <a:xfrm>
                <a:off x="4383" y="1488"/>
                <a:ext cx="138" cy="33"/>
                <a:chOff x="2468" y="1332"/>
                <a:chExt cx="310" cy="60"/>
              </a:xfrm>
            </p:grpSpPr>
            <p:sp>
              <p:nvSpPr>
                <p:cNvPr id="18781" name="Freeform 1005"/>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82" name="Freeform 1006"/>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44" name="Line 1007"/>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45" name="Line 1008"/>
              <p:cNvSpPr>
                <a:spLocks noChangeShapeType="1"/>
              </p:cNvSpPr>
              <p:nvPr/>
            </p:nvSpPr>
            <p:spPr bwMode="auto">
              <a:xfrm>
                <a:off x="4578" y="1505"/>
                <a:ext cx="0" cy="4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sp>
          <p:nvSpPr>
            <p:cNvPr id="4173" name="Line 1009"/>
            <p:cNvSpPr>
              <a:spLocks noChangeShapeType="1"/>
            </p:cNvSpPr>
            <p:nvPr/>
          </p:nvSpPr>
          <p:spPr bwMode="auto">
            <a:xfrm>
              <a:off x="4049" y="2358"/>
              <a:ext cx="428"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18509" name="Group 1010"/>
            <p:cNvGrpSpPr>
              <a:grpSpLocks/>
            </p:cNvGrpSpPr>
            <p:nvPr/>
          </p:nvGrpSpPr>
          <p:grpSpPr bwMode="auto">
            <a:xfrm>
              <a:off x="4464" y="2288"/>
              <a:ext cx="310" cy="130"/>
              <a:chOff x="4334" y="1470"/>
              <a:chExt cx="246" cy="107"/>
            </a:xfrm>
          </p:grpSpPr>
          <p:sp>
            <p:nvSpPr>
              <p:cNvPr id="18767"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768"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769"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770" name="Group 1014"/>
              <p:cNvGrpSpPr>
                <a:grpSpLocks/>
              </p:cNvGrpSpPr>
              <p:nvPr/>
            </p:nvGrpSpPr>
            <p:grpSpPr bwMode="auto">
              <a:xfrm>
                <a:off x="4383" y="1488"/>
                <a:ext cx="138" cy="33"/>
                <a:chOff x="2468" y="1332"/>
                <a:chExt cx="310" cy="60"/>
              </a:xfrm>
            </p:grpSpPr>
            <p:sp>
              <p:nvSpPr>
                <p:cNvPr id="18773" name="Freeform 1015"/>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74" name="Freeform 1016"/>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36" name="Line 1017"/>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37" name="Line 1018"/>
              <p:cNvSpPr>
                <a:spLocks noChangeShapeType="1"/>
              </p:cNvSpPr>
              <p:nvPr/>
            </p:nvSpPr>
            <p:spPr bwMode="auto">
              <a:xfrm>
                <a:off x="4578" y="1505"/>
                <a:ext cx="0" cy="4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10" name="Group 1019"/>
            <p:cNvGrpSpPr>
              <a:grpSpLocks/>
            </p:cNvGrpSpPr>
            <p:nvPr/>
          </p:nvGrpSpPr>
          <p:grpSpPr bwMode="auto">
            <a:xfrm>
              <a:off x="4660" y="2464"/>
              <a:ext cx="310" cy="130"/>
              <a:chOff x="4334" y="1470"/>
              <a:chExt cx="246" cy="107"/>
            </a:xfrm>
          </p:grpSpPr>
          <p:sp>
            <p:nvSpPr>
              <p:cNvPr id="18759"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760"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761"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762" name="Group 1023"/>
              <p:cNvGrpSpPr>
                <a:grpSpLocks/>
              </p:cNvGrpSpPr>
              <p:nvPr/>
            </p:nvGrpSpPr>
            <p:grpSpPr bwMode="auto">
              <a:xfrm>
                <a:off x="4383" y="1488"/>
                <a:ext cx="138" cy="33"/>
                <a:chOff x="2468" y="1332"/>
                <a:chExt cx="310" cy="60"/>
              </a:xfrm>
            </p:grpSpPr>
            <p:sp>
              <p:nvSpPr>
                <p:cNvPr id="18765" name="Freeform 1024"/>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66" name="Freeform 1025"/>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28" name="Line 1026"/>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29" name="Line 1027"/>
              <p:cNvSpPr>
                <a:spLocks noChangeShapeType="1"/>
              </p:cNvSpPr>
              <p:nvPr/>
            </p:nvSpPr>
            <p:spPr bwMode="auto">
              <a:xfrm>
                <a:off x="4578" y="1505"/>
                <a:ext cx="0" cy="4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11" name="Group 1028"/>
            <p:cNvGrpSpPr>
              <a:grpSpLocks/>
            </p:cNvGrpSpPr>
            <p:nvPr/>
          </p:nvGrpSpPr>
          <p:grpSpPr bwMode="auto">
            <a:xfrm>
              <a:off x="4782" y="3028"/>
              <a:ext cx="392" cy="154"/>
              <a:chOff x="4334" y="1470"/>
              <a:chExt cx="246" cy="107"/>
            </a:xfrm>
          </p:grpSpPr>
          <p:sp>
            <p:nvSpPr>
              <p:cNvPr id="18751"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752"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753"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754" name="Group 1032"/>
              <p:cNvGrpSpPr>
                <a:grpSpLocks/>
              </p:cNvGrpSpPr>
              <p:nvPr/>
            </p:nvGrpSpPr>
            <p:grpSpPr bwMode="auto">
              <a:xfrm>
                <a:off x="4383" y="1488"/>
                <a:ext cx="138" cy="33"/>
                <a:chOff x="2468" y="1332"/>
                <a:chExt cx="310" cy="60"/>
              </a:xfrm>
            </p:grpSpPr>
            <p:sp>
              <p:nvSpPr>
                <p:cNvPr id="18757" name="Freeform 1033"/>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58" name="Freeform 1034"/>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20" name="Line 1035"/>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21" name="Line 1036"/>
              <p:cNvSpPr>
                <a:spLocks noChangeShapeType="1"/>
              </p:cNvSpPr>
              <p:nvPr/>
            </p:nvSpPr>
            <p:spPr bwMode="auto">
              <a:xfrm>
                <a:off x="4578" y="1505"/>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12" name="Group 1037"/>
            <p:cNvGrpSpPr>
              <a:grpSpLocks/>
            </p:cNvGrpSpPr>
            <p:nvPr/>
          </p:nvGrpSpPr>
          <p:grpSpPr bwMode="auto">
            <a:xfrm>
              <a:off x="4388" y="2840"/>
              <a:ext cx="392" cy="154"/>
              <a:chOff x="4334" y="1470"/>
              <a:chExt cx="246" cy="107"/>
            </a:xfrm>
          </p:grpSpPr>
          <p:sp>
            <p:nvSpPr>
              <p:cNvPr id="18743"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744"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745"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746" name="Group 1041"/>
              <p:cNvGrpSpPr>
                <a:grpSpLocks/>
              </p:cNvGrpSpPr>
              <p:nvPr/>
            </p:nvGrpSpPr>
            <p:grpSpPr bwMode="auto">
              <a:xfrm>
                <a:off x="4383" y="1488"/>
                <a:ext cx="138" cy="33"/>
                <a:chOff x="2468" y="1332"/>
                <a:chExt cx="310" cy="60"/>
              </a:xfrm>
            </p:grpSpPr>
            <p:sp>
              <p:nvSpPr>
                <p:cNvPr id="18749" name="Freeform 1042"/>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50" name="Freeform 1043"/>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12" name="Line 1044"/>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13" name="Line 1045"/>
              <p:cNvSpPr>
                <a:spLocks noChangeShapeType="1"/>
              </p:cNvSpPr>
              <p:nvPr/>
            </p:nvSpPr>
            <p:spPr bwMode="auto">
              <a:xfrm>
                <a:off x="4578" y="1505"/>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13" name="Group 1046"/>
            <p:cNvGrpSpPr>
              <a:grpSpLocks/>
            </p:cNvGrpSpPr>
            <p:nvPr/>
          </p:nvGrpSpPr>
          <p:grpSpPr bwMode="auto">
            <a:xfrm>
              <a:off x="3932" y="3056"/>
              <a:ext cx="392" cy="154"/>
              <a:chOff x="4334" y="1470"/>
              <a:chExt cx="246" cy="107"/>
            </a:xfrm>
          </p:grpSpPr>
          <p:sp>
            <p:nvSpPr>
              <p:cNvPr id="18735"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736"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737"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738" name="Group 1050"/>
              <p:cNvGrpSpPr>
                <a:grpSpLocks/>
              </p:cNvGrpSpPr>
              <p:nvPr/>
            </p:nvGrpSpPr>
            <p:grpSpPr bwMode="auto">
              <a:xfrm>
                <a:off x="4383" y="1488"/>
                <a:ext cx="138" cy="33"/>
                <a:chOff x="2468" y="1332"/>
                <a:chExt cx="310" cy="60"/>
              </a:xfrm>
            </p:grpSpPr>
            <p:sp>
              <p:nvSpPr>
                <p:cNvPr id="18741" name="Freeform 1051"/>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42" name="Freeform 1052"/>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04" name="Line 1053"/>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405" name="Line 1054"/>
              <p:cNvSpPr>
                <a:spLocks noChangeShapeType="1"/>
              </p:cNvSpPr>
              <p:nvPr/>
            </p:nvSpPr>
            <p:spPr bwMode="auto">
              <a:xfrm>
                <a:off x="4578" y="1505"/>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14" name="Group 1055"/>
            <p:cNvGrpSpPr>
              <a:grpSpLocks/>
            </p:cNvGrpSpPr>
            <p:nvPr/>
          </p:nvGrpSpPr>
          <p:grpSpPr bwMode="auto">
            <a:xfrm>
              <a:off x="3812" y="2296"/>
              <a:ext cx="246" cy="108"/>
              <a:chOff x="4334" y="1470"/>
              <a:chExt cx="246" cy="107"/>
            </a:xfrm>
          </p:grpSpPr>
          <p:sp>
            <p:nvSpPr>
              <p:cNvPr id="18727"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8728"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8729"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8730" name="Group 1059"/>
              <p:cNvGrpSpPr>
                <a:grpSpLocks/>
              </p:cNvGrpSpPr>
              <p:nvPr/>
            </p:nvGrpSpPr>
            <p:grpSpPr bwMode="auto">
              <a:xfrm>
                <a:off x="4383" y="1488"/>
                <a:ext cx="138" cy="33"/>
                <a:chOff x="2468" y="1332"/>
                <a:chExt cx="310" cy="60"/>
              </a:xfrm>
            </p:grpSpPr>
            <p:sp>
              <p:nvSpPr>
                <p:cNvPr id="18733" name="Freeform 1060"/>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34" name="Freeform 1061"/>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396" name="Line 1062"/>
              <p:cNvSpPr>
                <a:spLocks noChangeShapeType="1"/>
              </p:cNvSpPr>
              <p:nvPr/>
            </p:nvSpPr>
            <p:spPr bwMode="auto">
              <a:xfrm>
                <a:off x="4335" y="1503"/>
                <a:ext cx="0" cy="49"/>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4397" name="Line 1063"/>
              <p:cNvSpPr>
                <a:spLocks noChangeShapeType="1"/>
              </p:cNvSpPr>
              <p:nvPr/>
            </p:nvSpPr>
            <p:spPr bwMode="auto">
              <a:xfrm>
                <a:off x="4578" y="1505"/>
                <a:ext cx="0" cy="4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8515" name="Group 1064"/>
            <p:cNvGrpSpPr>
              <a:grpSpLocks/>
            </p:cNvGrpSpPr>
            <p:nvPr/>
          </p:nvGrpSpPr>
          <p:grpSpPr bwMode="auto">
            <a:xfrm>
              <a:off x="4511" y="3153"/>
              <a:ext cx="281" cy="266"/>
              <a:chOff x="5072" y="3611"/>
              <a:chExt cx="459" cy="380"/>
            </a:xfrm>
          </p:grpSpPr>
          <p:grpSp>
            <p:nvGrpSpPr>
              <p:cNvPr id="18713" name="Group 1065"/>
              <p:cNvGrpSpPr>
                <a:grpSpLocks/>
              </p:cNvGrpSpPr>
              <p:nvPr/>
            </p:nvGrpSpPr>
            <p:grpSpPr bwMode="auto">
              <a:xfrm>
                <a:off x="5144" y="3611"/>
                <a:ext cx="387" cy="99"/>
                <a:chOff x="5030" y="2639"/>
                <a:chExt cx="387" cy="99"/>
              </a:xfrm>
            </p:grpSpPr>
            <p:sp>
              <p:nvSpPr>
                <p:cNvPr id="18715" name="Freeform 1066"/>
                <p:cNvSpPr>
                  <a:spLocks/>
                </p:cNvSpPr>
                <p:nvPr/>
              </p:nvSpPr>
              <p:spPr bwMode="auto">
                <a:xfrm>
                  <a:off x="5134" y="2657"/>
                  <a:ext cx="69" cy="55"/>
                </a:xfrm>
                <a:custGeom>
                  <a:avLst/>
                  <a:gdLst>
                    <a:gd name="T0" fmla="*/ 1 w 199"/>
                    <a:gd name="T1" fmla="*/ 0 h 232"/>
                    <a:gd name="T2" fmla="*/ 1 w 199"/>
                    <a:gd name="T3" fmla="*/ 0 h 232"/>
                    <a:gd name="T4" fmla="*/ 1 w 199"/>
                    <a:gd name="T5" fmla="*/ 0 h 232"/>
                    <a:gd name="T6" fmla="*/ 0 w 199"/>
                    <a:gd name="T7" fmla="*/ 0 h 232"/>
                    <a:gd name="T8" fmla="*/ 0 w 199"/>
                    <a:gd name="T9" fmla="*/ 0 h 232"/>
                    <a:gd name="T10" fmla="*/ 0 w 199"/>
                    <a:gd name="T11" fmla="*/ 0 h 232"/>
                    <a:gd name="T12" fmla="*/ 0 w 199"/>
                    <a:gd name="T13" fmla="*/ 0 h 232"/>
                    <a:gd name="T14" fmla="*/ 0 w 199"/>
                    <a:gd name="T15" fmla="*/ 0 h 232"/>
                    <a:gd name="T16" fmla="*/ 0 w 199"/>
                    <a:gd name="T17" fmla="*/ 0 h 232"/>
                    <a:gd name="T18" fmla="*/ 0 w 199"/>
                    <a:gd name="T19" fmla="*/ 0 h 232"/>
                    <a:gd name="T20" fmla="*/ 0 w 199"/>
                    <a:gd name="T21" fmla="*/ 0 h 232"/>
                    <a:gd name="T22" fmla="*/ 0 w 199"/>
                    <a:gd name="T23" fmla="*/ 1 h 232"/>
                    <a:gd name="T24" fmla="*/ 1 w 199"/>
                    <a:gd name="T25" fmla="*/ 1 h 232"/>
                    <a:gd name="T26" fmla="*/ 1 w 199"/>
                    <a:gd name="T27" fmla="*/ 1 h 232"/>
                    <a:gd name="T28" fmla="*/ 1 w 199"/>
                    <a:gd name="T29" fmla="*/ 1 h 232"/>
                    <a:gd name="T30" fmla="*/ 2 w 199"/>
                    <a:gd name="T31" fmla="*/ 1 h 232"/>
                    <a:gd name="T32" fmla="*/ 2 w 199"/>
                    <a:gd name="T33" fmla="*/ 1 h 232"/>
                    <a:gd name="T34" fmla="*/ 2 w 199"/>
                    <a:gd name="T35" fmla="*/ 1 h 232"/>
                    <a:gd name="T36" fmla="*/ 2 w 199"/>
                    <a:gd name="T37" fmla="*/ 1 h 232"/>
                    <a:gd name="T38" fmla="*/ 2 w 199"/>
                    <a:gd name="T39" fmla="*/ 1 h 232"/>
                    <a:gd name="T40" fmla="*/ 2 w 199"/>
                    <a:gd name="T41" fmla="*/ 1 h 232"/>
                    <a:gd name="T42" fmla="*/ 2 w 199"/>
                    <a:gd name="T43" fmla="*/ 1 h 232"/>
                    <a:gd name="T44" fmla="*/ 2 w 199"/>
                    <a:gd name="T45" fmla="*/ 1 h 232"/>
                    <a:gd name="T46" fmla="*/ 2 w 199"/>
                    <a:gd name="T47" fmla="*/ 1 h 232"/>
                    <a:gd name="T48" fmla="*/ 2 w 199"/>
                    <a:gd name="T49" fmla="*/ 1 h 232"/>
                    <a:gd name="T50" fmla="*/ 2 w 199"/>
                    <a:gd name="T51" fmla="*/ 1 h 232"/>
                    <a:gd name="T52" fmla="*/ 1 w 199"/>
                    <a:gd name="T53" fmla="*/ 1 h 232"/>
                    <a:gd name="T54" fmla="*/ 1 w 199"/>
                    <a:gd name="T55" fmla="*/ 1 h 232"/>
                    <a:gd name="T56" fmla="*/ 1 w 199"/>
                    <a:gd name="T57" fmla="*/ 1 h 232"/>
                    <a:gd name="T58" fmla="*/ 1 w 199"/>
                    <a:gd name="T59" fmla="*/ 0 h 232"/>
                    <a:gd name="T60" fmla="*/ 1 w 199"/>
                    <a:gd name="T61" fmla="*/ 0 h 232"/>
                    <a:gd name="T62" fmla="*/ 1 w 199"/>
                    <a:gd name="T63" fmla="*/ 0 h 232"/>
                    <a:gd name="T64" fmla="*/ 1 w 199"/>
                    <a:gd name="T65" fmla="*/ 0 h 232"/>
                    <a:gd name="T66" fmla="*/ 1 w 199"/>
                    <a:gd name="T67" fmla="*/ 0 h 232"/>
                    <a:gd name="T68" fmla="*/ 1 w 199"/>
                    <a:gd name="T69" fmla="*/ 0 h 232"/>
                    <a:gd name="T70" fmla="*/ 1 w 199"/>
                    <a:gd name="T71" fmla="*/ 0 h 232"/>
                    <a:gd name="T72" fmla="*/ 1 w 199"/>
                    <a:gd name="T73" fmla="*/ 0 h 232"/>
                    <a:gd name="T74" fmla="*/ 2 w 199"/>
                    <a:gd name="T75" fmla="*/ 0 h 232"/>
                    <a:gd name="T76" fmla="*/ 2 w 199"/>
                    <a:gd name="T77" fmla="*/ 0 h 232"/>
                    <a:gd name="T78" fmla="*/ 2 w 199"/>
                    <a:gd name="T79" fmla="*/ 0 h 232"/>
                    <a:gd name="T80" fmla="*/ 3 w 199"/>
                    <a:gd name="T81" fmla="*/ 0 h 232"/>
                    <a:gd name="T82" fmla="*/ 3 w 199"/>
                    <a:gd name="T83" fmla="*/ 0 h 232"/>
                    <a:gd name="T84" fmla="*/ 2 w 199"/>
                    <a:gd name="T85" fmla="*/ 0 h 232"/>
                    <a:gd name="T86" fmla="*/ 2 w 199"/>
                    <a:gd name="T87" fmla="*/ 0 h 232"/>
                    <a:gd name="T88" fmla="*/ 2 w 199"/>
                    <a:gd name="T89" fmla="*/ 0 h 232"/>
                    <a:gd name="T90" fmla="*/ 2 w 199"/>
                    <a:gd name="T91" fmla="*/ 0 h 232"/>
                    <a:gd name="T92" fmla="*/ 1 w 199"/>
                    <a:gd name="T93" fmla="*/ 0 h 232"/>
                    <a:gd name="T94" fmla="*/ 1 w 199"/>
                    <a:gd name="T95" fmla="*/ 0 h 232"/>
                    <a:gd name="T96" fmla="*/ 1 w 199"/>
                    <a:gd name="T97" fmla="*/ 0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16" name="Freeform 1067"/>
                <p:cNvSpPr>
                  <a:spLocks/>
                </p:cNvSpPr>
                <p:nvPr/>
              </p:nvSpPr>
              <p:spPr bwMode="auto">
                <a:xfrm>
                  <a:off x="5252" y="2656"/>
                  <a:ext cx="47" cy="42"/>
                </a:xfrm>
                <a:custGeom>
                  <a:avLst/>
                  <a:gdLst>
                    <a:gd name="T0" fmla="*/ 2 w 128"/>
                    <a:gd name="T1" fmla="*/ 0 h 180"/>
                    <a:gd name="T2" fmla="*/ 2 w 128"/>
                    <a:gd name="T3" fmla="*/ 0 h 180"/>
                    <a:gd name="T4" fmla="*/ 2 w 128"/>
                    <a:gd name="T5" fmla="*/ 0 h 180"/>
                    <a:gd name="T6" fmla="*/ 2 w 128"/>
                    <a:gd name="T7" fmla="*/ 0 h 180"/>
                    <a:gd name="T8" fmla="*/ 1 w 128"/>
                    <a:gd name="T9" fmla="*/ 0 h 180"/>
                    <a:gd name="T10" fmla="*/ 1 w 128"/>
                    <a:gd name="T11" fmla="*/ 0 h 180"/>
                    <a:gd name="T12" fmla="*/ 1 w 128"/>
                    <a:gd name="T13" fmla="*/ 0 h 180"/>
                    <a:gd name="T14" fmla="*/ 1 w 128"/>
                    <a:gd name="T15" fmla="*/ 0 h 180"/>
                    <a:gd name="T16" fmla="*/ 0 w 128"/>
                    <a:gd name="T17" fmla="*/ 0 h 180"/>
                    <a:gd name="T18" fmla="*/ 0 w 128"/>
                    <a:gd name="T19" fmla="*/ 0 h 180"/>
                    <a:gd name="T20" fmla="*/ 0 w 128"/>
                    <a:gd name="T21" fmla="*/ 0 h 180"/>
                    <a:gd name="T22" fmla="*/ 0 w 128"/>
                    <a:gd name="T23" fmla="*/ 0 h 180"/>
                    <a:gd name="T24" fmla="*/ 0 w 128"/>
                    <a:gd name="T25" fmla="*/ 0 h 180"/>
                    <a:gd name="T26" fmla="*/ 0 w 128"/>
                    <a:gd name="T27" fmla="*/ 0 h 180"/>
                    <a:gd name="T28" fmla="*/ 1 w 128"/>
                    <a:gd name="T29" fmla="*/ 0 h 180"/>
                    <a:gd name="T30" fmla="*/ 1 w 128"/>
                    <a:gd name="T31" fmla="*/ 0 h 180"/>
                    <a:gd name="T32" fmla="*/ 1 w 128"/>
                    <a:gd name="T33" fmla="*/ 0 h 180"/>
                    <a:gd name="T34" fmla="*/ 1 w 128"/>
                    <a:gd name="T35" fmla="*/ 0 h 180"/>
                    <a:gd name="T36" fmla="*/ 1 w 128"/>
                    <a:gd name="T37" fmla="*/ 0 h 180"/>
                    <a:gd name="T38" fmla="*/ 2 w 128"/>
                    <a:gd name="T39" fmla="*/ 0 h 180"/>
                    <a:gd name="T40" fmla="*/ 2 w 128"/>
                    <a:gd name="T41" fmla="*/ 0 h 180"/>
                    <a:gd name="T42" fmla="*/ 2 w 128"/>
                    <a:gd name="T43" fmla="*/ 0 h 180"/>
                    <a:gd name="T44" fmla="*/ 2 w 128"/>
                    <a:gd name="T45" fmla="*/ 0 h 180"/>
                    <a:gd name="T46" fmla="*/ 2 w 128"/>
                    <a:gd name="T47" fmla="*/ 0 h 180"/>
                    <a:gd name="T48" fmla="*/ 2 w 128"/>
                    <a:gd name="T49" fmla="*/ 0 h 180"/>
                    <a:gd name="T50" fmla="*/ 2 w 128"/>
                    <a:gd name="T51" fmla="*/ 0 h 180"/>
                    <a:gd name="T52" fmla="*/ 2 w 128"/>
                    <a:gd name="T53" fmla="*/ 0 h 180"/>
                    <a:gd name="T54" fmla="*/ 1 w 128"/>
                    <a:gd name="T55" fmla="*/ 0 h 180"/>
                    <a:gd name="T56" fmla="*/ 1 w 128"/>
                    <a:gd name="T57" fmla="*/ 0 h 180"/>
                    <a:gd name="T58" fmla="*/ 1 w 128"/>
                    <a:gd name="T59" fmla="*/ 0 h 180"/>
                    <a:gd name="T60" fmla="*/ 0 w 128"/>
                    <a:gd name="T61" fmla="*/ 0 h 180"/>
                    <a:gd name="T62" fmla="*/ 0 w 128"/>
                    <a:gd name="T63" fmla="*/ 0 h 180"/>
                    <a:gd name="T64" fmla="*/ 0 w 128"/>
                    <a:gd name="T65" fmla="*/ 0 h 180"/>
                    <a:gd name="T66" fmla="*/ 0 w 128"/>
                    <a:gd name="T67" fmla="*/ 0 h 180"/>
                    <a:gd name="T68" fmla="*/ 0 w 128"/>
                    <a:gd name="T69" fmla="*/ 0 h 180"/>
                    <a:gd name="T70" fmla="*/ 1 w 128"/>
                    <a:gd name="T71" fmla="*/ 0 h 180"/>
                    <a:gd name="T72" fmla="*/ 1 w 128"/>
                    <a:gd name="T73" fmla="*/ 0 h 180"/>
                    <a:gd name="T74" fmla="*/ 1 w 128"/>
                    <a:gd name="T75" fmla="*/ 0 h 180"/>
                    <a:gd name="T76" fmla="*/ 1 w 128"/>
                    <a:gd name="T77" fmla="*/ 0 h 180"/>
                    <a:gd name="T78" fmla="*/ 2 w 128"/>
                    <a:gd name="T79" fmla="*/ 0 h 180"/>
                    <a:gd name="T80" fmla="*/ 2 w 128"/>
                    <a:gd name="T81" fmla="*/ 0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17" name="Freeform 1068"/>
                <p:cNvSpPr>
                  <a:spLocks/>
                </p:cNvSpPr>
                <p:nvPr/>
              </p:nvSpPr>
              <p:spPr bwMode="auto">
                <a:xfrm>
                  <a:off x="5089" y="2646"/>
                  <a:ext cx="114" cy="88"/>
                </a:xfrm>
                <a:custGeom>
                  <a:avLst/>
                  <a:gdLst>
                    <a:gd name="T0" fmla="*/ 1 w 322"/>
                    <a:gd name="T1" fmla="*/ 0 h 378"/>
                    <a:gd name="T2" fmla="*/ 1 w 322"/>
                    <a:gd name="T3" fmla="*/ 0 h 378"/>
                    <a:gd name="T4" fmla="*/ 0 w 322"/>
                    <a:gd name="T5" fmla="*/ 0 h 378"/>
                    <a:gd name="T6" fmla="*/ 0 w 322"/>
                    <a:gd name="T7" fmla="*/ 1 h 378"/>
                    <a:gd name="T8" fmla="*/ 0 w 322"/>
                    <a:gd name="T9" fmla="*/ 1 h 378"/>
                    <a:gd name="T10" fmla="*/ 0 w 322"/>
                    <a:gd name="T11" fmla="*/ 1 h 378"/>
                    <a:gd name="T12" fmla="*/ 0 w 322"/>
                    <a:gd name="T13" fmla="*/ 1 h 378"/>
                    <a:gd name="T14" fmla="*/ 0 w 322"/>
                    <a:gd name="T15" fmla="*/ 1 h 378"/>
                    <a:gd name="T16" fmla="*/ 1 w 322"/>
                    <a:gd name="T17" fmla="*/ 1 h 378"/>
                    <a:gd name="T18" fmla="*/ 1 w 322"/>
                    <a:gd name="T19" fmla="*/ 1 h 378"/>
                    <a:gd name="T20" fmla="*/ 2 w 322"/>
                    <a:gd name="T21" fmla="*/ 1 h 378"/>
                    <a:gd name="T22" fmla="*/ 2 w 322"/>
                    <a:gd name="T23" fmla="*/ 1 h 378"/>
                    <a:gd name="T24" fmla="*/ 3 w 322"/>
                    <a:gd name="T25" fmla="*/ 1 h 378"/>
                    <a:gd name="T26" fmla="*/ 4 w 322"/>
                    <a:gd name="T27" fmla="*/ 1 h 378"/>
                    <a:gd name="T28" fmla="*/ 4 w 322"/>
                    <a:gd name="T29" fmla="*/ 1 h 378"/>
                    <a:gd name="T30" fmla="*/ 5 w 322"/>
                    <a:gd name="T31" fmla="*/ 1 h 378"/>
                    <a:gd name="T32" fmla="*/ 5 w 322"/>
                    <a:gd name="T33" fmla="*/ 1 h 378"/>
                    <a:gd name="T34" fmla="*/ 5 w 322"/>
                    <a:gd name="T35" fmla="*/ 1 h 378"/>
                    <a:gd name="T36" fmla="*/ 5 w 322"/>
                    <a:gd name="T37" fmla="*/ 1 h 378"/>
                    <a:gd name="T38" fmla="*/ 5 w 322"/>
                    <a:gd name="T39" fmla="*/ 1 h 378"/>
                    <a:gd name="T40" fmla="*/ 5 w 322"/>
                    <a:gd name="T41" fmla="*/ 1 h 378"/>
                    <a:gd name="T42" fmla="*/ 4 w 322"/>
                    <a:gd name="T43" fmla="*/ 1 h 378"/>
                    <a:gd name="T44" fmla="*/ 4 w 322"/>
                    <a:gd name="T45" fmla="*/ 1 h 378"/>
                    <a:gd name="T46" fmla="*/ 3 w 322"/>
                    <a:gd name="T47" fmla="*/ 1 h 378"/>
                    <a:gd name="T48" fmla="*/ 2 w 322"/>
                    <a:gd name="T49" fmla="*/ 1 h 378"/>
                    <a:gd name="T50" fmla="*/ 2 w 322"/>
                    <a:gd name="T51" fmla="*/ 1 h 378"/>
                    <a:gd name="T52" fmla="*/ 2 w 322"/>
                    <a:gd name="T53" fmla="*/ 1 h 378"/>
                    <a:gd name="T54" fmla="*/ 1 w 322"/>
                    <a:gd name="T55" fmla="*/ 1 h 378"/>
                    <a:gd name="T56" fmla="*/ 1 w 322"/>
                    <a:gd name="T57" fmla="*/ 1 h 378"/>
                    <a:gd name="T58" fmla="*/ 1 w 322"/>
                    <a:gd name="T59" fmla="*/ 1 h 378"/>
                    <a:gd name="T60" fmla="*/ 0 w 322"/>
                    <a:gd name="T61" fmla="*/ 1 h 378"/>
                    <a:gd name="T62" fmla="*/ 1 w 322"/>
                    <a:gd name="T63" fmla="*/ 1 h 378"/>
                    <a:gd name="T64" fmla="*/ 1 w 322"/>
                    <a:gd name="T65" fmla="*/ 0 h 378"/>
                    <a:gd name="T66" fmla="*/ 1 w 322"/>
                    <a:gd name="T67" fmla="*/ 0 h 378"/>
                    <a:gd name="T68" fmla="*/ 1 w 322"/>
                    <a:gd name="T69" fmla="*/ 0 h 378"/>
                    <a:gd name="T70" fmla="*/ 2 w 322"/>
                    <a:gd name="T71" fmla="*/ 0 h 378"/>
                    <a:gd name="T72" fmla="*/ 2 w 322"/>
                    <a:gd name="T73" fmla="*/ 0 h 378"/>
                    <a:gd name="T74" fmla="*/ 3 w 322"/>
                    <a:gd name="T75" fmla="*/ 0 h 378"/>
                    <a:gd name="T76" fmla="*/ 4 w 322"/>
                    <a:gd name="T77" fmla="*/ 0 h 378"/>
                    <a:gd name="T78" fmla="*/ 4 w 322"/>
                    <a:gd name="T79" fmla="*/ 0 h 378"/>
                    <a:gd name="T80" fmla="*/ 4 w 322"/>
                    <a:gd name="T81" fmla="*/ 0 h 378"/>
                    <a:gd name="T82" fmla="*/ 4 w 322"/>
                    <a:gd name="T83" fmla="*/ 0 h 378"/>
                    <a:gd name="T84" fmla="*/ 3 w 322"/>
                    <a:gd name="T85" fmla="*/ 0 h 378"/>
                    <a:gd name="T86" fmla="*/ 2 w 322"/>
                    <a:gd name="T87" fmla="*/ 0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18" name="Freeform 1069"/>
                <p:cNvSpPr>
                  <a:spLocks/>
                </p:cNvSpPr>
                <p:nvPr/>
              </p:nvSpPr>
              <p:spPr bwMode="auto">
                <a:xfrm>
                  <a:off x="5250" y="2643"/>
                  <a:ext cx="99" cy="59"/>
                </a:xfrm>
                <a:custGeom>
                  <a:avLst/>
                  <a:gdLst>
                    <a:gd name="T0" fmla="*/ 3 w 283"/>
                    <a:gd name="T1" fmla="*/ 0 h 252"/>
                    <a:gd name="T2" fmla="*/ 3 w 283"/>
                    <a:gd name="T3" fmla="*/ 0 h 252"/>
                    <a:gd name="T4" fmla="*/ 4 w 283"/>
                    <a:gd name="T5" fmla="*/ 0 h 252"/>
                    <a:gd name="T6" fmla="*/ 4 w 283"/>
                    <a:gd name="T7" fmla="*/ 0 h 252"/>
                    <a:gd name="T8" fmla="*/ 4 w 283"/>
                    <a:gd name="T9" fmla="*/ 0 h 252"/>
                    <a:gd name="T10" fmla="*/ 4 w 283"/>
                    <a:gd name="T11" fmla="*/ 0 h 252"/>
                    <a:gd name="T12" fmla="*/ 4 w 283"/>
                    <a:gd name="T13" fmla="*/ 0 h 252"/>
                    <a:gd name="T14" fmla="*/ 3 w 283"/>
                    <a:gd name="T15" fmla="*/ 0 h 252"/>
                    <a:gd name="T16" fmla="*/ 3 w 283"/>
                    <a:gd name="T17" fmla="*/ 1 h 252"/>
                    <a:gd name="T18" fmla="*/ 3 w 283"/>
                    <a:gd name="T19" fmla="*/ 1 h 252"/>
                    <a:gd name="T20" fmla="*/ 3 w 283"/>
                    <a:gd name="T21" fmla="*/ 1 h 252"/>
                    <a:gd name="T22" fmla="*/ 3 w 283"/>
                    <a:gd name="T23" fmla="*/ 1 h 252"/>
                    <a:gd name="T24" fmla="*/ 3 w 283"/>
                    <a:gd name="T25" fmla="*/ 1 h 252"/>
                    <a:gd name="T26" fmla="*/ 3 w 283"/>
                    <a:gd name="T27" fmla="*/ 1 h 252"/>
                    <a:gd name="T28" fmla="*/ 3 w 283"/>
                    <a:gd name="T29" fmla="*/ 1 h 252"/>
                    <a:gd name="T30" fmla="*/ 3 w 283"/>
                    <a:gd name="T31" fmla="*/ 1 h 252"/>
                    <a:gd name="T32" fmla="*/ 3 w 283"/>
                    <a:gd name="T33" fmla="*/ 1 h 252"/>
                    <a:gd name="T34" fmla="*/ 3 w 283"/>
                    <a:gd name="T35" fmla="*/ 1 h 252"/>
                    <a:gd name="T36" fmla="*/ 3 w 283"/>
                    <a:gd name="T37" fmla="*/ 1 h 252"/>
                    <a:gd name="T38" fmla="*/ 3 w 283"/>
                    <a:gd name="T39" fmla="*/ 1 h 252"/>
                    <a:gd name="T40" fmla="*/ 3 w 283"/>
                    <a:gd name="T41" fmla="*/ 1 h 252"/>
                    <a:gd name="T42" fmla="*/ 3 w 283"/>
                    <a:gd name="T43" fmla="*/ 1 h 252"/>
                    <a:gd name="T44" fmla="*/ 4 w 283"/>
                    <a:gd name="T45" fmla="*/ 1 h 252"/>
                    <a:gd name="T46" fmla="*/ 4 w 283"/>
                    <a:gd name="T47" fmla="*/ 1 h 252"/>
                    <a:gd name="T48" fmla="*/ 4 w 283"/>
                    <a:gd name="T49" fmla="*/ 0 h 252"/>
                    <a:gd name="T50" fmla="*/ 4 w 283"/>
                    <a:gd name="T51" fmla="*/ 0 h 252"/>
                    <a:gd name="T52" fmla="*/ 4 w 283"/>
                    <a:gd name="T53" fmla="*/ 0 h 252"/>
                    <a:gd name="T54" fmla="*/ 4 w 283"/>
                    <a:gd name="T55" fmla="*/ 0 h 252"/>
                    <a:gd name="T56" fmla="*/ 4 w 283"/>
                    <a:gd name="T57" fmla="*/ 0 h 252"/>
                    <a:gd name="T58" fmla="*/ 3 w 283"/>
                    <a:gd name="T59" fmla="*/ 0 h 252"/>
                    <a:gd name="T60" fmla="*/ 3 w 283"/>
                    <a:gd name="T61" fmla="*/ 0 h 252"/>
                    <a:gd name="T62" fmla="*/ 3 w 283"/>
                    <a:gd name="T63" fmla="*/ 0 h 252"/>
                    <a:gd name="T64" fmla="*/ 3 w 283"/>
                    <a:gd name="T65" fmla="*/ 0 h 252"/>
                    <a:gd name="T66" fmla="*/ 2 w 283"/>
                    <a:gd name="T67" fmla="*/ 0 h 252"/>
                    <a:gd name="T68" fmla="*/ 2 w 283"/>
                    <a:gd name="T69" fmla="*/ 0 h 252"/>
                    <a:gd name="T70" fmla="*/ 2 w 283"/>
                    <a:gd name="T71" fmla="*/ 0 h 252"/>
                    <a:gd name="T72" fmla="*/ 2 w 283"/>
                    <a:gd name="T73" fmla="*/ 0 h 252"/>
                    <a:gd name="T74" fmla="*/ 1 w 283"/>
                    <a:gd name="T75" fmla="*/ 0 h 252"/>
                    <a:gd name="T76" fmla="*/ 1 w 283"/>
                    <a:gd name="T77" fmla="*/ 0 h 252"/>
                    <a:gd name="T78" fmla="*/ 1 w 283"/>
                    <a:gd name="T79" fmla="*/ 0 h 252"/>
                    <a:gd name="T80" fmla="*/ 0 w 283"/>
                    <a:gd name="T81" fmla="*/ 0 h 252"/>
                    <a:gd name="T82" fmla="*/ 0 w 283"/>
                    <a:gd name="T83" fmla="*/ 0 h 252"/>
                    <a:gd name="T84" fmla="*/ 0 w 283"/>
                    <a:gd name="T85" fmla="*/ 0 h 252"/>
                    <a:gd name="T86" fmla="*/ 0 w 283"/>
                    <a:gd name="T87" fmla="*/ 0 h 252"/>
                    <a:gd name="T88" fmla="*/ 0 w 283"/>
                    <a:gd name="T89" fmla="*/ 0 h 252"/>
                    <a:gd name="T90" fmla="*/ 0 w 283"/>
                    <a:gd name="T91" fmla="*/ 0 h 252"/>
                    <a:gd name="T92" fmla="*/ 0 w 283"/>
                    <a:gd name="T93" fmla="*/ 0 h 252"/>
                    <a:gd name="T94" fmla="*/ 1 w 283"/>
                    <a:gd name="T95" fmla="*/ 0 h 252"/>
                    <a:gd name="T96" fmla="*/ 1 w 283"/>
                    <a:gd name="T97" fmla="*/ 0 h 252"/>
                    <a:gd name="T98" fmla="*/ 1 w 283"/>
                    <a:gd name="T99" fmla="*/ 0 h 252"/>
                    <a:gd name="T100" fmla="*/ 1 w 283"/>
                    <a:gd name="T101" fmla="*/ 0 h 252"/>
                    <a:gd name="T102" fmla="*/ 1 w 283"/>
                    <a:gd name="T103" fmla="*/ 0 h 252"/>
                    <a:gd name="T104" fmla="*/ 2 w 283"/>
                    <a:gd name="T105" fmla="*/ 0 h 252"/>
                    <a:gd name="T106" fmla="*/ 2 w 283"/>
                    <a:gd name="T107" fmla="*/ 0 h 252"/>
                    <a:gd name="T108" fmla="*/ 2 w 283"/>
                    <a:gd name="T109" fmla="*/ 0 h 252"/>
                    <a:gd name="T110" fmla="*/ 2 w 283"/>
                    <a:gd name="T111" fmla="*/ 0 h 252"/>
                    <a:gd name="T112" fmla="*/ 3 w 283"/>
                    <a:gd name="T113" fmla="*/ 0 h 252"/>
                    <a:gd name="T114" fmla="*/ 3 w 283"/>
                    <a:gd name="T115" fmla="*/ 0 h 252"/>
                    <a:gd name="T116" fmla="*/ 3 w 283"/>
                    <a:gd name="T117" fmla="*/ 0 h 252"/>
                    <a:gd name="T118" fmla="*/ 3 w 283"/>
                    <a:gd name="T119" fmla="*/ 0 h 252"/>
                    <a:gd name="T120" fmla="*/ 3 w 283"/>
                    <a:gd name="T121" fmla="*/ 0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19" name="Freeform 1070"/>
                <p:cNvSpPr>
                  <a:spLocks/>
                </p:cNvSpPr>
                <p:nvPr/>
              </p:nvSpPr>
              <p:spPr bwMode="auto">
                <a:xfrm>
                  <a:off x="5047" y="2671"/>
                  <a:ext cx="40" cy="55"/>
                </a:xfrm>
                <a:custGeom>
                  <a:avLst/>
                  <a:gdLst>
                    <a:gd name="T0" fmla="*/ 0 w 114"/>
                    <a:gd name="T1" fmla="*/ 0 h 238"/>
                    <a:gd name="T2" fmla="*/ 0 w 114"/>
                    <a:gd name="T3" fmla="*/ 0 h 238"/>
                    <a:gd name="T4" fmla="*/ 0 w 114"/>
                    <a:gd name="T5" fmla="*/ 0 h 238"/>
                    <a:gd name="T6" fmla="*/ 0 w 114"/>
                    <a:gd name="T7" fmla="*/ 0 h 238"/>
                    <a:gd name="T8" fmla="*/ 0 w 114"/>
                    <a:gd name="T9" fmla="*/ 1 h 238"/>
                    <a:gd name="T10" fmla="*/ 1 w 114"/>
                    <a:gd name="T11" fmla="*/ 1 h 238"/>
                    <a:gd name="T12" fmla="*/ 1 w 114"/>
                    <a:gd name="T13" fmla="*/ 1 h 238"/>
                    <a:gd name="T14" fmla="*/ 1 w 114"/>
                    <a:gd name="T15" fmla="*/ 1 h 238"/>
                    <a:gd name="T16" fmla="*/ 1 w 114"/>
                    <a:gd name="T17" fmla="*/ 1 h 238"/>
                    <a:gd name="T18" fmla="*/ 1 w 114"/>
                    <a:gd name="T19" fmla="*/ 1 h 238"/>
                    <a:gd name="T20" fmla="*/ 2 w 114"/>
                    <a:gd name="T21" fmla="*/ 1 h 238"/>
                    <a:gd name="T22" fmla="*/ 2 w 114"/>
                    <a:gd name="T23" fmla="*/ 1 h 238"/>
                    <a:gd name="T24" fmla="*/ 2 w 114"/>
                    <a:gd name="T25" fmla="*/ 1 h 238"/>
                    <a:gd name="T26" fmla="*/ 2 w 114"/>
                    <a:gd name="T27" fmla="*/ 1 h 238"/>
                    <a:gd name="T28" fmla="*/ 2 w 114"/>
                    <a:gd name="T29" fmla="*/ 1 h 238"/>
                    <a:gd name="T30" fmla="*/ 2 w 114"/>
                    <a:gd name="T31" fmla="*/ 1 h 238"/>
                    <a:gd name="T32" fmla="*/ 1 w 114"/>
                    <a:gd name="T33" fmla="*/ 1 h 238"/>
                    <a:gd name="T34" fmla="*/ 1 w 114"/>
                    <a:gd name="T35" fmla="*/ 1 h 238"/>
                    <a:gd name="T36" fmla="*/ 1 w 114"/>
                    <a:gd name="T37" fmla="*/ 0 h 238"/>
                    <a:gd name="T38" fmla="*/ 1 w 114"/>
                    <a:gd name="T39" fmla="*/ 0 h 238"/>
                    <a:gd name="T40" fmla="*/ 1 w 114"/>
                    <a:gd name="T41" fmla="*/ 0 h 238"/>
                    <a:gd name="T42" fmla="*/ 0 w 114"/>
                    <a:gd name="T43" fmla="*/ 0 h 238"/>
                    <a:gd name="T44" fmla="*/ 0 w 114"/>
                    <a:gd name="T45" fmla="*/ 0 h 238"/>
                    <a:gd name="T46" fmla="*/ 0 w 114"/>
                    <a:gd name="T47" fmla="*/ 0 h 238"/>
                    <a:gd name="T48" fmla="*/ 0 w 114"/>
                    <a:gd name="T49" fmla="*/ 0 h 238"/>
                    <a:gd name="T50" fmla="*/ 1 w 114"/>
                    <a:gd name="T51" fmla="*/ 0 h 238"/>
                    <a:gd name="T52" fmla="*/ 1 w 114"/>
                    <a:gd name="T53" fmla="*/ 0 h 238"/>
                    <a:gd name="T54" fmla="*/ 1 w 114"/>
                    <a:gd name="T55" fmla="*/ 0 h 238"/>
                    <a:gd name="T56" fmla="*/ 1 w 114"/>
                    <a:gd name="T57" fmla="*/ 0 h 238"/>
                    <a:gd name="T58" fmla="*/ 1 w 114"/>
                    <a:gd name="T59" fmla="*/ 0 h 238"/>
                    <a:gd name="T60" fmla="*/ 1 w 114"/>
                    <a:gd name="T61" fmla="*/ 0 h 238"/>
                    <a:gd name="T62" fmla="*/ 2 w 114"/>
                    <a:gd name="T63" fmla="*/ 0 h 238"/>
                    <a:gd name="T64" fmla="*/ 2 w 114"/>
                    <a:gd name="T65" fmla="*/ 0 h 238"/>
                    <a:gd name="T66" fmla="*/ 2 w 114"/>
                    <a:gd name="T67" fmla="*/ 0 h 238"/>
                    <a:gd name="T68" fmla="*/ 1 w 114"/>
                    <a:gd name="T69" fmla="*/ 0 h 238"/>
                    <a:gd name="T70" fmla="*/ 1 w 114"/>
                    <a:gd name="T71" fmla="*/ 0 h 238"/>
                    <a:gd name="T72" fmla="*/ 1 w 114"/>
                    <a:gd name="T73" fmla="*/ 0 h 238"/>
                    <a:gd name="T74" fmla="*/ 1 w 114"/>
                    <a:gd name="T75" fmla="*/ 0 h 238"/>
                    <a:gd name="T76" fmla="*/ 0 w 114"/>
                    <a:gd name="T77" fmla="*/ 0 h 238"/>
                    <a:gd name="T78" fmla="*/ 0 w 114"/>
                    <a:gd name="T79" fmla="*/ 0 h 238"/>
                    <a:gd name="T80" fmla="*/ 0 w 114"/>
                    <a:gd name="T81" fmla="*/ 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20" name="Freeform 1071"/>
                <p:cNvSpPr>
                  <a:spLocks/>
                </p:cNvSpPr>
                <p:nvPr/>
              </p:nvSpPr>
              <p:spPr bwMode="auto">
                <a:xfrm>
                  <a:off x="5330" y="2639"/>
                  <a:ext cx="87" cy="73"/>
                </a:xfrm>
                <a:custGeom>
                  <a:avLst/>
                  <a:gdLst>
                    <a:gd name="T0" fmla="*/ 3 w 246"/>
                    <a:gd name="T1" fmla="*/ 0 h 310"/>
                    <a:gd name="T2" fmla="*/ 4 w 246"/>
                    <a:gd name="T3" fmla="*/ 0 h 310"/>
                    <a:gd name="T4" fmla="*/ 4 w 246"/>
                    <a:gd name="T5" fmla="*/ 0 h 310"/>
                    <a:gd name="T6" fmla="*/ 4 w 246"/>
                    <a:gd name="T7" fmla="*/ 0 h 310"/>
                    <a:gd name="T8" fmla="*/ 3 w 246"/>
                    <a:gd name="T9" fmla="*/ 1 h 310"/>
                    <a:gd name="T10" fmla="*/ 3 w 246"/>
                    <a:gd name="T11" fmla="*/ 1 h 310"/>
                    <a:gd name="T12" fmla="*/ 2 w 246"/>
                    <a:gd name="T13" fmla="*/ 1 h 310"/>
                    <a:gd name="T14" fmla="*/ 2 w 246"/>
                    <a:gd name="T15" fmla="*/ 1 h 310"/>
                    <a:gd name="T16" fmla="*/ 2 w 246"/>
                    <a:gd name="T17" fmla="*/ 1 h 310"/>
                    <a:gd name="T18" fmla="*/ 2 w 246"/>
                    <a:gd name="T19" fmla="*/ 1 h 310"/>
                    <a:gd name="T20" fmla="*/ 2 w 246"/>
                    <a:gd name="T21" fmla="*/ 1 h 310"/>
                    <a:gd name="T22" fmla="*/ 2 w 246"/>
                    <a:gd name="T23" fmla="*/ 1 h 310"/>
                    <a:gd name="T24" fmla="*/ 2 w 246"/>
                    <a:gd name="T25" fmla="*/ 1 h 310"/>
                    <a:gd name="T26" fmla="*/ 2 w 246"/>
                    <a:gd name="T27" fmla="*/ 1 h 310"/>
                    <a:gd name="T28" fmla="*/ 2 w 246"/>
                    <a:gd name="T29" fmla="*/ 1 h 310"/>
                    <a:gd name="T30" fmla="*/ 3 w 246"/>
                    <a:gd name="T31" fmla="*/ 1 h 310"/>
                    <a:gd name="T32" fmla="*/ 3 w 246"/>
                    <a:gd name="T33" fmla="*/ 1 h 310"/>
                    <a:gd name="T34" fmla="*/ 4 w 246"/>
                    <a:gd name="T35" fmla="*/ 1 h 310"/>
                    <a:gd name="T36" fmla="*/ 4 w 246"/>
                    <a:gd name="T37" fmla="*/ 0 h 310"/>
                    <a:gd name="T38" fmla="*/ 4 w 246"/>
                    <a:gd name="T39" fmla="*/ 0 h 310"/>
                    <a:gd name="T40" fmla="*/ 4 w 246"/>
                    <a:gd name="T41" fmla="*/ 0 h 310"/>
                    <a:gd name="T42" fmla="*/ 3 w 246"/>
                    <a:gd name="T43" fmla="*/ 0 h 310"/>
                    <a:gd name="T44" fmla="*/ 3 w 246"/>
                    <a:gd name="T45" fmla="*/ 0 h 310"/>
                    <a:gd name="T46" fmla="*/ 2 w 246"/>
                    <a:gd name="T47" fmla="*/ 0 h 310"/>
                    <a:gd name="T48" fmla="*/ 2 w 246"/>
                    <a:gd name="T49" fmla="*/ 0 h 310"/>
                    <a:gd name="T50" fmla="*/ 1 w 246"/>
                    <a:gd name="T51" fmla="*/ 0 h 310"/>
                    <a:gd name="T52" fmla="*/ 1 w 246"/>
                    <a:gd name="T53" fmla="*/ 0 h 310"/>
                    <a:gd name="T54" fmla="*/ 1 w 246"/>
                    <a:gd name="T55" fmla="*/ 0 h 310"/>
                    <a:gd name="T56" fmla="*/ 0 w 246"/>
                    <a:gd name="T57" fmla="*/ 0 h 310"/>
                    <a:gd name="T58" fmla="*/ 0 w 246"/>
                    <a:gd name="T59" fmla="*/ 0 h 310"/>
                    <a:gd name="T60" fmla="*/ 0 w 246"/>
                    <a:gd name="T61" fmla="*/ 0 h 310"/>
                    <a:gd name="T62" fmla="*/ 0 w 246"/>
                    <a:gd name="T63" fmla="*/ 0 h 310"/>
                    <a:gd name="T64" fmla="*/ 1 w 246"/>
                    <a:gd name="T65" fmla="*/ 0 h 310"/>
                    <a:gd name="T66" fmla="*/ 1 w 246"/>
                    <a:gd name="T67" fmla="*/ 0 h 310"/>
                    <a:gd name="T68" fmla="*/ 2 w 246"/>
                    <a:gd name="T69" fmla="*/ 0 h 310"/>
                    <a:gd name="T70" fmla="*/ 2 w 246"/>
                    <a:gd name="T71" fmla="*/ 0 h 310"/>
                    <a:gd name="T72" fmla="*/ 2 w 246"/>
                    <a:gd name="T73" fmla="*/ 0 h 310"/>
                    <a:gd name="T74" fmla="*/ 3 w 246"/>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21" name="Freeform 1072"/>
                <p:cNvSpPr>
                  <a:spLocks/>
                </p:cNvSpPr>
                <p:nvPr/>
              </p:nvSpPr>
              <p:spPr bwMode="auto">
                <a:xfrm>
                  <a:off x="5115" y="2660"/>
                  <a:ext cx="69" cy="55"/>
                </a:xfrm>
                <a:custGeom>
                  <a:avLst/>
                  <a:gdLst>
                    <a:gd name="T0" fmla="*/ 1 w 198"/>
                    <a:gd name="T1" fmla="*/ 0 h 236"/>
                    <a:gd name="T2" fmla="*/ 1 w 198"/>
                    <a:gd name="T3" fmla="*/ 0 h 236"/>
                    <a:gd name="T4" fmla="*/ 1 w 198"/>
                    <a:gd name="T5" fmla="*/ 0 h 236"/>
                    <a:gd name="T6" fmla="*/ 0 w 198"/>
                    <a:gd name="T7" fmla="*/ 0 h 236"/>
                    <a:gd name="T8" fmla="*/ 0 w 198"/>
                    <a:gd name="T9" fmla="*/ 0 h 236"/>
                    <a:gd name="T10" fmla="*/ 0 w 198"/>
                    <a:gd name="T11" fmla="*/ 0 h 236"/>
                    <a:gd name="T12" fmla="*/ 0 w 198"/>
                    <a:gd name="T13" fmla="*/ 0 h 236"/>
                    <a:gd name="T14" fmla="*/ 0 w 198"/>
                    <a:gd name="T15" fmla="*/ 0 h 236"/>
                    <a:gd name="T16" fmla="*/ 0 w 198"/>
                    <a:gd name="T17" fmla="*/ 0 h 236"/>
                    <a:gd name="T18" fmla="*/ 0 w 198"/>
                    <a:gd name="T19" fmla="*/ 0 h 236"/>
                    <a:gd name="T20" fmla="*/ 0 w 198"/>
                    <a:gd name="T21" fmla="*/ 0 h 236"/>
                    <a:gd name="T22" fmla="*/ 0 w 198"/>
                    <a:gd name="T23" fmla="*/ 1 h 236"/>
                    <a:gd name="T24" fmla="*/ 1 w 198"/>
                    <a:gd name="T25" fmla="*/ 1 h 236"/>
                    <a:gd name="T26" fmla="*/ 1 w 198"/>
                    <a:gd name="T27" fmla="*/ 1 h 236"/>
                    <a:gd name="T28" fmla="*/ 1 w 198"/>
                    <a:gd name="T29" fmla="*/ 1 h 236"/>
                    <a:gd name="T30" fmla="*/ 2 w 198"/>
                    <a:gd name="T31" fmla="*/ 1 h 236"/>
                    <a:gd name="T32" fmla="*/ 2 w 198"/>
                    <a:gd name="T33" fmla="*/ 1 h 236"/>
                    <a:gd name="T34" fmla="*/ 2 w 198"/>
                    <a:gd name="T35" fmla="*/ 1 h 236"/>
                    <a:gd name="T36" fmla="*/ 2 w 198"/>
                    <a:gd name="T37" fmla="*/ 1 h 236"/>
                    <a:gd name="T38" fmla="*/ 2 w 198"/>
                    <a:gd name="T39" fmla="*/ 1 h 236"/>
                    <a:gd name="T40" fmla="*/ 2 w 198"/>
                    <a:gd name="T41" fmla="*/ 1 h 236"/>
                    <a:gd name="T42" fmla="*/ 2 w 198"/>
                    <a:gd name="T43" fmla="*/ 1 h 236"/>
                    <a:gd name="T44" fmla="*/ 2 w 198"/>
                    <a:gd name="T45" fmla="*/ 1 h 236"/>
                    <a:gd name="T46" fmla="*/ 2 w 198"/>
                    <a:gd name="T47" fmla="*/ 1 h 236"/>
                    <a:gd name="T48" fmla="*/ 2 w 198"/>
                    <a:gd name="T49" fmla="*/ 1 h 236"/>
                    <a:gd name="T50" fmla="*/ 2 w 198"/>
                    <a:gd name="T51" fmla="*/ 1 h 236"/>
                    <a:gd name="T52" fmla="*/ 2 w 198"/>
                    <a:gd name="T53" fmla="*/ 1 h 236"/>
                    <a:gd name="T54" fmla="*/ 2 w 198"/>
                    <a:gd name="T55" fmla="*/ 1 h 236"/>
                    <a:gd name="T56" fmla="*/ 2 w 198"/>
                    <a:gd name="T57" fmla="*/ 1 h 236"/>
                    <a:gd name="T58" fmla="*/ 1 w 198"/>
                    <a:gd name="T59" fmla="*/ 1 h 236"/>
                    <a:gd name="T60" fmla="*/ 1 w 198"/>
                    <a:gd name="T61" fmla="*/ 1 h 236"/>
                    <a:gd name="T62" fmla="*/ 1 w 198"/>
                    <a:gd name="T63" fmla="*/ 1 h 236"/>
                    <a:gd name="T64" fmla="*/ 1 w 198"/>
                    <a:gd name="T65" fmla="*/ 1 h 236"/>
                    <a:gd name="T66" fmla="*/ 1 w 198"/>
                    <a:gd name="T67" fmla="*/ 1 h 236"/>
                    <a:gd name="T68" fmla="*/ 1 w 198"/>
                    <a:gd name="T69" fmla="*/ 1 h 236"/>
                    <a:gd name="T70" fmla="*/ 0 w 198"/>
                    <a:gd name="T71" fmla="*/ 0 h 236"/>
                    <a:gd name="T72" fmla="*/ 0 w 198"/>
                    <a:gd name="T73" fmla="*/ 0 h 236"/>
                    <a:gd name="T74" fmla="*/ 0 w 198"/>
                    <a:gd name="T75" fmla="*/ 0 h 236"/>
                    <a:gd name="T76" fmla="*/ 0 w 198"/>
                    <a:gd name="T77" fmla="*/ 0 h 236"/>
                    <a:gd name="T78" fmla="*/ 0 w 198"/>
                    <a:gd name="T79" fmla="*/ 0 h 236"/>
                    <a:gd name="T80" fmla="*/ 0 w 198"/>
                    <a:gd name="T81" fmla="*/ 0 h 236"/>
                    <a:gd name="T82" fmla="*/ 1 w 198"/>
                    <a:gd name="T83" fmla="*/ 0 h 236"/>
                    <a:gd name="T84" fmla="*/ 1 w 198"/>
                    <a:gd name="T85" fmla="*/ 0 h 236"/>
                    <a:gd name="T86" fmla="*/ 1 w 198"/>
                    <a:gd name="T87" fmla="*/ 0 h 236"/>
                    <a:gd name="T88" fmla="*/ 1 w 198"/>
                    <a:gd name="T89" fmla="*/ 0 h 236"/>
                    <a:gd name="T90" fmla="*/ 1 w 198"/>
                    <a:gd name="T91" fmla="*/ 0 h 236"/>
                    <a:gd name="T92" fmla="*/ 2 w 198"/>
                    <a:gd name="T93" fmla="*/ 0 h 236"/>
                    <a:gd name="T94" fmla="*/ 2 w 198"/>
                    <a:gd name="T95" fmla="*/ 0 h 236"/>
                    <a:gd name="T96" fmla="*/ 2 w 198"/>
                    <a:gd name="T97" fmla="*/ 0 h 236"/>
                    <a:gd name="T98" fmla="*/ 2 w 198"/>
                    <a:gd name="T99" fmla="*/ 0 h 236"/>
                    <a:gd name="T100" fmla="*/ 2 w 198"/>
                    <a:gd name="T101" fmla="*/ 0 h 236"/>
                    <a:gd name="T102" fmla="*/ 3 w 198"/>
                    <a:gd name="T103" fmla="*/ 0 h 236"/>
                    <a:gd name="T104" fmla="*/ 3 w 198"/>
                    <a:gd name="T105" fmla="*/ 0 h 236"/>
                    <a:gd name="T106" fmla="*/ 3 w 198"/>
                    <a:gd name="T107" fmla="*/ 0 h 236"/>
                    <a:gd name="T108" fmla="*/ 3 w 198"/>
                    <a:gd name="T109" fmla="*/ 0 h 236"/>
                    <a:gd name="T110" fmla="*/ 2 w 198"/>
                    <a:gd name="T111" fmla="*/ 0 h 236"/>
                    <a:gd name="T112" fmla="*/ 2 w 198"/>
                    <a:gd name="T113" fmla="*/ 0 h 236"/>
                    <a:gd name="T114" fmla="*/ 2 w 198"/>
                    <a:gd name="T115" fmla="*/ 0 h 236"/>
                    <a:gd name="T116" fmla="*/ 2 w 198"/>
                    <a:gd name="T117" fmla="*/ 0 h 236"/>
                    <a:gd name="T118" fmla="*/ 1 w 198"/>
                    <a:gd name="T119" fmla="*/ 0 h 236"/>
                    <a:gd name="T120" fmla="*/ 1 w 198"/>
                    <a:gd name="T121" fmla="*/ 0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18722" name="Freeform 1073"/>
                <p:cNvSpPr>
                  <a:spLocks/>
                </p:cNvSpPr>
                <p:nvPr/>
              </p:nvSpPr>
              <p:spPr bwMode="auto">
                <a:xfrm>
                  <a:off x="5233" y="2660"/>
                  <a:ext cx="47" cy="42"/>
                </a:xfrm>
                <a:custGeom>
                  <a:avLst/>
                  <a:gdLst>
                    <a:gd name="T0" fmla="*/ 2 w 128"/>
                    <a:gd name="T1" fmla="*/ 0 h 183"/>
                    <a:gd name="T2" fmla="*/ 2 w 128"/>
                    <a:gd name="T3" fmla="*/ 0 h 183"/>
                    <a:gd name="T4" fmla="*/ 2 w 128"/>
                    <a:gd name="T5" fmla="*/ 0 h 183"/>
                    <a:gd name="T6" fmla="*/ 2 w 128"/>
                    <a:gd name="T7" fmla="*/ 0 h 183"/>
                    <a:gd name="T8" fmla="*/ 1 w 128"/>
                    <a:gd name="T9" fmla="*/ 0 h 183"/>
                    <a:gd name="T10" fmla="*/ 1 w 128"/>
                    <a:gd name="T11" fmla="*/ 0 h 183"/>
                    <a:gd name="T12" fmla="*/ 1 w 128"/>
                    <a:gd name="T13" fmla="*/ 0 h 183"/>
                    <a:gd name="T14" fmla="*/ 1 w 128"/>
                    <a:gd name="T15" fmla="*/ 0 h 183"/>
                    <a:gd name="T16" fmla="*/ 0 w 128"/>
                    <a:gd name="T17" fmla="*/ 0 h 183"/>
                    <a:gd name="T18" fmla="*/ 0 w 128"/>
                    <a:gd name="T19" fmla="*/ 0 h 183"/>
                    <a:gd name="T20" fmla="*/ 0 w 128"/>
                    <a:gd name="T21" fmla="*/ 0 h 183"/>
                    <a:gd name="T22" fmla="*/ 0 w 128"/>
                    <a:gd name="T23" fmla="*/ 0 h 183"/>
                    <a:gd name="T24" fmla="*/ 0 w 128"/>
                    <a:gd name="T25" fmla="*/ 0 h 183"/>
                    <a:gd name="T26" fmla="*/ 0 w 128"/>
                    <a:gd name="T27" fmla="*/ 0 h 183"/>
                    <a:gd name="T28" fmla="*/ 0 w 128"/>
                    <a:gd name="T29" fmla="*/ 0 h 183"/>
                    <a:gd name="T30" fmla="*/ 1 w 128"/>
                    <a:gd name="T31" fmla="*/ 0 h 183"/>
                    <a:gd name="T32" fmla="*/ 1 w 128"/>
                    <a:gd name="T33" fmla="*/ 0 h 183"/>
                    <a:gd name="T34" fmla="*/ 1 w 128"/>
                    <a:gd name="T35" fmla="*/ 0 h 183"/>
                    <a:gd name="T36" fmla="*/ 1 w 128"/>
                    <a:gd name="T37" fmla="*/ 0 h 183"/>
                    <a:gd name="T38" fmla="*/ 1 w 128"/>
                    <a:gd name="T39" fmla="*/ 0 h 183"/>
                    <a:gd name="T40" fmla="*/ 2 w 128"/>
                    <a:gd name="T41" fmla="*/ 0 h 183"/>
                    <a:gd name="T42" fmla="*/ 2 w 128"/>
                    <a:gd name="T43" fmla="*/ 0 h 183"/>
                    <a:gd name="T44" fmla="*/ 2 w 128"/>
                    <a:gd name="T45" fmla="*/ 0 h 183"/>
                    <a:gd name="T46" fmla="*/ 2 w 128"/>
                    <a:gd name="T47" fmla="*/ 0 h 183"/>
                    <a:gd name="T48" fmla="*/ 2 w 128"/>
                    <a:gd name="T49" fmla="*/ 0 h 183"/>
                    <a:gd name="T50" fmla="*/ 2 w 128"/>
                    <a:gd name="T51" fmla="*/ 0 h 183"/>
                    <a:gd name="T52" fmla="*/ 2 w 128"/>
                    <a:gd name="T53" fmla="*/ 0 h 183"/>
                    <a:gd name="T54" fmla="*/ 1 w 128"/>
                    <a:gd name="T55" fmla="*/ 0 h 183"/>
                    <a:gd name="T56" fmla="*/ 1 w 128"/>
                    <a:gd name="T57" fmla="*/ 0 h 183"/>
                    <a:gd name="T58" fmla="*/ 1 w 128"/>
                    <a:gd name="T59" fmla="*/ 0 h 183"/>
                    <a:gd name="T60" fmla="*/ 0 w 128"/>
                    <a:gd name="T61" fmla="*/ 0 h 183"/>
                    <a:gd name="T62" fmla="*/ 0 w 128"/>
                    <a:gd name="T63" fmla="*/ 0 h 183"/>
                    <a:gd name="T64" fmla="*/ 0 w 128"/>
                    <a:gd name="T65" fmla="*/ 0 h 183"/>
                    <a:gd name="T66" fmla="*/ 0 w 128"/>
                    <a:gd name="T67" fmla="*/ 0 h 183"/>
                    <a:gd name="T68" fmla="*/ 0 w 128"/>
                    <a:gd name="T69" fmla="*/ 0 h 183"/>
                    <a:gd name="T70" fmla="*/ 1 w 128"/>
                    <a:gd name="T71" fmla="*/ 0 h 183"/>
                    <a:gd name="T72" fmla="*/ 1 w 128"/>
                    <a:gd name="T73" fmla="*/ 0 h 183"/>
                    <a:gd name="T74" fmla="*/ 1 w 128"/>
                    <a:gd name="T75" fmla="*/ 0 h 183"/>
                    <a:gd name="T76" fmla="*/ 1 w 128"/>
                    <a:gd name="T77" fmla="*/ 0 h 183"/>
                    <a:gd name="T78" fmla="*/ 2 w 128"/>
                    <a:gd name="T79" fmla="*/ 0 h 183"/>
                    <a:gd name="T80" fmla="*/ 2 w 128"/>
                    <a:gd name="T81" fmla="*/ 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18723" name="Freeform 1074"/>
                <p:cNvSpPr>
                  <a:spLocks/>
                </p:cNvSpPr>
                <p:nvPr/>
              </p:nvSpPr>
              <p:spPr bwMode="auto">
                <a:xfrm>
                  <a:off x="5070" y="2650"/>
                  <a:ext cx="112" cy="88"/>
                </a:xfrm>
                <a:custGeom>
                  <a:avLst/>
                  <a:gdLst>
                    <a:gd name="T0" fmla="*/ 1 w 323"/>
                    <a:gd name="T1" fmla="*/ 0 h 379"/>
                    <a:gd name="T2" fmla="*/ 1 w 323"/>
                    <a:gd name="T3" fmla="*/ 0 h 379"/>
                    <a:gd name="T4" fmla="*/ 0 w 323"/>
                    <a:gd name="T5" fmla="*/ 0 h 379"/>
                    <a:gd name="T6" fmla="*/ 0 w 323"/>
                    <a:gd name="T7" fmla="*/ 1 h 379"/>
                    <a:gd name="T8" fmla="*/ 0 w 323"/>
                    <a:gd name="T9" fmla="*/ 1 h 379"/>
                    <a:gd name="T10" fmla="*/ 0 w 323"/>
                    <a:gd name="T11" fmla="*/ 1 h 379"/>
                    <a:gd name="T12" fmla="*/ 0 w 323"/>
                    <a:gd name="T13" fmla="*/ 1 h 379"/>
                    <a:gd name="T14" fmla="*/ 0 w 323"/>
                    <a:gd name="T15" fmla="*/ 1 h 379"/>
                    <a:gd name="T16" fmla="*/ 1 w 323"/>
                    <a:gd name="T17" fmla="*/ 1 h 379"/>
                    <a:gd name="T18" fmla="*/ 1 w 323"/>
                    <a:gd name="T19" fmla="*/ 1 h 379"/>
                    <a:gd name="T20" fmla="*/ 2 w 323"/>
                    <a:gd name="T21" fmla="*/ 1 h 379"/>
                    <a:gd name="T22" fmla="*/ 2 w 323"/>
                    <a:gd name="T23" fmla="*/ 1 h 379"/>
                    <a:gd name="T24" fmla="*/ 3 w 323"/>
                    <a:gd name="T25" fmla="*/ 1 h 379"/>
                    <a:gd name="T26" fmla="*/ 3 w 323"/>
                    <a:gd name="T27" fmla="*/ 1 h 379"/>
                    <a:gd name="T28" fmla="*/ 4 w 323"/>
                    <a:gd name="T29" fmla="*/ 1 h 379"/>
                    <a:gd name="T30" fmla="*/ 4 w 323"/>
                    <a:gd name="T31" fmla="*/ 1 h 379"/>
                    <a:gd name="T32" fmla="*/ 5 w 323"/>
                    <a:gd name="T33" fmla="*/ 1 h 379"/>
                    <a:gd name="T34" fmla="*/ 5 w 323"/>
                    <a:gd name="T35" fmla="*/ 1 h 379"/>
                    <a:gd name="T36" fmla="*/ 5 w 323"/>
                    <a:gd name="T37" fmla="*/ 1 h 379"/>
                    <a:gd name="T38" fmla="*/ 5 w 323"/>
                    <a:gd name="T39" fmla="*/ 1 h 379"/>
                    <a:gd name="T40" fmla="*/ 4 w 323"/>
                    <a:gd name="T41" fmla="*/ 1 h 379"/>
                    <a:gd name="T42" fmla="*/ 4 w 323"/>
                    <a:gd name="T43" fmla="*/ 1 h 379"/>
                    <a:gd name="T44" fmla="*/ 3 w 323"/>
                    <a:gd name="T45" fmla="*/ 1 h 379"/>
                    <a:gd name="T46" fmla="*/ 3 w 323"/>
                    <a:gd name="T47" fmla="*/ 1 h 379"/>
                    <a:gd name="T48" fmla="*/ 2 w 323"/>
                    <a:gd name="T49" fmla="*/ 1 h 379"/>
                    <a:gd name="T50" fmla="*/ 2 w 323"/>
                    <a:gd name="T51" fmla="*/ 1 h 379"/>
                    <a:gd name="T52" fmla="*/ 2 w 323"/>
                    <a:gd name="T53" fmla="*/ 1 h 379"/>
                    <a:gd name="T54" fmla="*/ 1 w 323"/>
                    <a:gd name="T55" fmla="*/ 1 h 379"/>
                    <a:gd name="T56" fmla="*/ 1 w 323"/>
                    <a:gd name="T57" fmla="*/ 1 h 379"/>
                    <a:gd name="T58" fmla="*/ 0 w 323"/>
                    <a:gd name="T59" fmla="*/ 1 h 379"/>
                    <a:gd name="T60" fmla="*/ 0 w 323"/>
                    <a:gd name="T61" fmla="*/ 1 h 379"/>
                    <a:gd name="T62" fmla="*/ 1 w 323"/>
                    <a:gd name="T63" fmla="*/ 1 h 379"/>
                    <a:gd name="T64" fmla="*/ 1 w 323"/>
                    <a:gd name="T65" fmla="*/ 0 h 379"/>
                    <a:gd name="T66" fmla="*/ 1 w 323"/>
                    <a:gd name="T67" fmla="*/ 0 h 379"/>
                    <a:gd name="T68" fmla="*/ 1 w 323"/>
                    <a:gd name="T69" fmla="*/ 0 h 379"/>
                    <a:gd name="T70" fmla="*/ 2 w 323"/>
                    <a:gd name="T71" fmla="*/ 0 h 379"/>
                    <a:gd name="T72" fmla="*/ 2 w 323"/>
                    <a:gd name="T73" fmla="*/ 0 h 379"/>
                    <a:gd name="T74" fmla="*/ 3 w 323"/>
                    <a:gd name="T75" fmla="*/ 0 h 379"/>
                    <a:gd name="T76" fmla="*/ 3 w 323"/>
                    <a:gd name="T77" fmla="*/ 0 h 379"/>
                    <a:gd name="T78" fmla="*/ 4 w 323"/>
                    <a:gd name="T79" fmla="*/ 0 h 379"/>
                    <a:gd name="T80" fmla="*/ 4 w 323"/>
                    <a:gd name="T81" fmla="*/ 0 h 379"/>
                    <a:gd name="T82" fmla="*/ 3 w 323"/>
                    <a:gd name="T83" fmla="*/ 0 h 379"/>
                    <a:gd name="T84" fmla="*/ 3 w 323"/>
                    <a:gd name="T85" fmla="*/ 0 h 379"/>
                    <a:gd name="T86" fmla="*/ 2 w 323"/>
                    <a:gd name="T87" fmla="*/ 0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18724" name="Freeform 1075"/>
                <p:cNvSpPr>
                  <a:spLocks/>
                </p:cNvSpPr>
                <p:nvPr/>
              </p:nvSpPr>
              <p:spPr bwMode="auto">
                <a:xfrm>
                  <a:off x="5229" y="2647"/>
                  <a:ext cx="99" cy="59"/>
                </a:xfrm>
                <a:custGeom>
                  <a:avLst/>
                  <a:gdLst>
                    <a:gd name="T0" fmla="*/ 4 w 282"/>
                    <a:gd name="T1" fmla="*/ 0 h 253"/>
                    <a:gd name="T2" fmla="*/ 4 w 282"/>
                    <a:gd name="T3" fmla="*/ 0 h 253"/>
                    <a:gd name="T4" fmla="*/ 4 w 282"/>
                    <a:gd name="T5" fmla="*/ 0 h 253"/>
                    <a:gd name="T6" fmla="*/ 4 w 282"/>
                    <a:gd name="T7" fmla="*/ 0 h 253"/>
                    <a:gd name="T8" fmla="*/ 4 w 282"/>
                    <a:gd name="T9" fmla="*/ 0 h 253"/>
                    <a:gd name="T10" fmla="*/ 4 w 282"/>
                    <a:gd name="T11" fmla="*/ 0 h 253"/>
                    <a:gd name="T12" fmla="*/ 4 w 282"/>
                    <a:gd name="T13" fmla="*/ 0 h 253"/>
                    <a:gd name="T14" fmla="*/ 4 w 282"/>
                    <a:gd name="T15" fmla="*/ 0 h 253"/>
                    <a:gd name="T16" fmla="*/ 4 w 282"/>
                    <a:gd name="T17" fmla="*/ 0 h 253"/>
                    <a:gd name="T18" fmla="*/ 4 w 282"/>
                    <a:gd name="T19" fmla="*/ 1 h 253"/>
                    <a:gd name="T20" fmla="*/ 3 w 282"/>
                    <a:gd name="T21" fmla="*/ 1 h 253"/>
                    <a:gd name="T22" fmla="*/ 3 w 282"/>
                    <a:gd name="T23" fmla="*/ 1 h 253"/>
                    <a:gd name="T24" fmla="*/ 3 w 282"/>
                    <a:gd name="T25" fmla="*/ 1 h 253"/>
                    <a:gd name="T26" fmla="*/ 3 w 282"/>
                    <a:gd name="T27" fmla="*/ 1 h 253"/>
                    <a:gd name="T28" fmla="*/ 3 w 282"/>
                    <a:gd name="T29" fmla="*/ 1 h 253"/>
                    <a:gd name="T30" fmla="*/ 3 w 282"/>
                    <a:gd name="T31" fmla="*/ 1 h 253"/>
                    <a:gd name="T32" fmla="*/ 3 w 282"/>
                    <a:gd name="T33" fmla="*/ 1 h 253"/>
                    <a:gd name="T34" fmla="*/ 3 w 282"/>
                    <a:gd name="T35" fmla="*/ 1 h 253"/>
                    <a:gd name="T36" fmla="*/ 3 w 282"/>
                    <a:gd name="T37" fmla="*/ 1 h 253"/>
                    <a:gd name="T38" fmla="*/ 3 w 282"/>
                    <a:gd name="T39" fmla="*/ 1 h 253"/>
                    <a:gd name="T40" fmla="*/ 3 w 282"/>
                    <a:gd name="T41" fmla="*/ 1 h 253"/>
                    <a:gd name="T42" fmla="*/ 4 w 282"/>
                    <a:gd name="T43" fmla="*/ 1 h 253"/>
                    <a:gd name="T44" fmla="*/ 4 w 282"/>
                    <a:gd name="T45" fmla="*/ 1 h 253"/>
                    <a:gd name="T46" fmla="*/ 4 w 282"/>
                    <a:gd name="T47" fmla="*/ 0 h 253"/>
                    <a:gd name="T48" fmla="*/ 4 w 282"/>
                    <a:gd name="T49" fmla="*/ 0 h 253"/>
                    <a:gd name="T50" fmla="*/ 4 w 282"/>
                    <a:gd name="T51" fmla="*/ 0 h 253"/>
                    <a:gd name="T52" fmla="*/ 4 w 282"/>
                    <a:gd name="T53" fmla="*/ 0 h 253"/>
                    <a:gd name="T54" fmla="*/ 4 w 282"/>
                    <a:gd name="T55" fmla="*/ 0 h 253"/>
                    <a:gd name="T56" fmla="*/ 4 w 282"/>
                    <a:gd name="T57" fmla="*/ 0 h 253"/>
                    <a:gd name="T58" fmla="*/ 4 w 282"/>
                    <a:gd name="T59" fmla="*/ 0 h 253"/>
                    <a:gd name="T60" fmla="*/ 3 w 282"/>
                    <a:gd name="T61" fmla="*/ 0 h 253"/>
                    <a:gd name="T62" fmla="*/ 3 w 282"/>
                    <a:gd name="T63" fmla="*/ 0 h 253"/>
                    <a:gd name="T64" fmla="*/ 3 w 282"/>
                    <a:gd name="T65" fmla="*/ 0 h 253"/>
                    <a:gd name="T66" fmla="*/ 2 w 282"/>
                    <a:gd name="T67" fmla="*/ 0 h 253"/>
                    <a:gd name="T68" fmla="*/ 2 w 282"/>
                    <a:gd name="T69" fmla="*/ 0 h 253"/>
                    <a:gd name="T70" fmla="*/ 2 w 282"/>
                    <a:gd name="T71" fmla="*/ 0 h 253"/>
                    <a:gd name="T72" fmla="*/ 1 w 282"/>
                    <a:gd name="T73" fmla="*/ 0 h 253"/>
                    <a:gd name="T74" fmla="*/ 1 w 282"/>
                    <a:gd name="T75" fmla="*/ 0 h 253"/>
                    <a:gd name="T76" fmla="*/ 1 w 282"/>
                    <a:gd name="T77" fmla="*/ 0 h 253"/>
                    <a:gd name="T78" fmla="*/ 1 w 282"/>
                    <a:gd name="T79" fmla="*/ 0 h 253"/>
                    <a:gd name="T80" fmla="*/ 0 w 282"/>
                    <a:gd name="T81" fmla="*/ 0 h 253"/>
                    <a:gd name="T82" fmla="*/ 0 w 282"/>
                    <a:gd name="T83" fmla="*/ 0 h 253"/>
                    <a:gd name="T84" fmla="*/ 0 w 282"/>
                    <a:gd name="T85" fmla="*/ 0 h 253"/>
                    <a:gd name="T86" fmla="*/ 0 w 282"/>
                    <a:gd name="T87" fmla="*/ 0 h 253"/>
                    <a:gd name="T88" fmla="*/ 0 w 282"/>
                    <a:gd name="T89" fmla="*/ 0 h 253"/>
                    <a:gd name="T90" fmla="*/ 0 w 282"/>
                    <a:gd name="T91" fmla="*/ 0 h 253"/>
                    <a:gd name="T92" fmla="*/ 0 w 282"/>
                    <a:gd name="T93" fmla="*/ 0 h 253"/>
                    <a:gd name="T94" fmla="*/ 1 w 282"/>
                    <a:gd name="T95" fmla="*/ 0 h 253"/>
                    <a:gd name="T96" fmla="*/ 1 w 282"/>
                    <a:gd name="T97" fmla="*/ 0 h 253"/>
                    <a:gd name="T98" fmla="*/ 1 w 282"/>
                    <a:gd name="T99" fmla="*/ 0 h 253"/>
                    <a:gd name="T100" fmla="*/ 1 w 282"/>
                    <a:gd name="T101" fmla="*/ 0 h 253"/>
                    <a:gd name="T102" fmla="*/ 1 w 282"/>
                    <a:gd name="T103" fmla="*/ 0 h 253"/>
                    <a:gd name="T104" fmla="*/ 2 w 282"/>
                    <a:gd name="T105" fmla="*/ 0 h 253"/>
                    <a:gd name="T106" fmla="*/ 2 w 282"/>
                    <a:gd name="T107" fmla="*/ 0 h 253"/>
                    <a:gd name="T108" fmla="*/ 2 w 282"/>
                    <a:gd name="T109" fmla="*/ 0 h 253"/>
                    <a:gd name="T110" fmla="*/ 2 w 282"/>
                    <a:gd name="T111" fmla="*/ 0 h 253"/>
                    <a:gd name="T112" fmla="*/ 3 w 282"/>
                    <a:gd name="T113" fmla="*/ 0 h 253"/>
                    <a:gd name="T114" fmla="*/ 3 w 282"/>
                    <a:gd name="T115" fmla="*/ 0 h 253"/>
                    <a:gd name="T116" fmla="*/ 3 w 282"/>
                    <a:gd name="T117" fmla="*/ 0 h 253"/>
                    <a:gd name="T118" fmla="*/ 3 w 282"/>
                    <a:gd name="T119" fmla="*/ 0 h 253"/>
                    <a:gd name="T120" fmla="*/ 4 w 282"/>
                    <a:gd name="T121" fmla="*/ 0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18725" name="Freeform 1076"/>
                <p:cNvSpPr>
                  <a:spLocks/>
                </p:cNvSpPr>
                <p:nvPr/>
              </p:nvSpPr>
              <p:spPr bwMode="auto">
                <a:xfrm>
                  <a:off x="5030" y="2680"/>
                  <a:ext cx="40" cy="54"/>
                </a:xfrm>
                <a:custGeom>
                  <a:avLst/>
                  <a:gdLst>
                    <a:gd name="T0" fmla="*/ 0 w 115"/>
                    <a:gd name="T1" fmla="*/ 0 h 236"/>
                    <a:gd name="T2" fmla="*/ 0 w 115"/>
                    <a:gd name="T3" fmla="*/ 0 h 236"/>
                    <a:gd name="T4" fmla="*/ 0 w 115"/>
                    <a:gd name="T5" fmla="*/ 0 h 236"/>
                    <a:gd name="T6" fmla="*/ 0 w 115"/>
                    <a:gd name="T7" fmla="*/ 0 h 236"/>
                    <a:gd name="T8" fmla="*/ 0 w 115"/>
                    <a:gd name="T9" fmla="*/ 0 h 236"/>
                    <a:gd name="T10" fmla="*/ 1 w 115"/>
                    <a:gd name="T11" fmla="*/ 1 h 236"/>
                    <a:gd name="T12" fmla="*/ 1 w 115"/>
                    <a:gd name="T13" fmla="*/ 1 h 236"/>
                    <a:gd name="T14" fmla="*/ 1 w 115"/>
                    <a:gd name="T15" fmla="*/ 1 h 236"/>
                    <a:gd name="T16" fmla="*/ 1 w 115"/>
                    <a:gd name="T17" fmla="*/ 1 h 236"/>
                    <a:gd name="T18" fmla="*/ 1 w 115"/>
                    <a:gd name="T19" fmla="*/ 1 h 236"/>
                    <a:gd name="T20" fmla="*/ 2 w 115"/>
                    <a:gd name="T21" fmla="*/ 1 h 236"/>
                    <a:gd name="T22" fmla="*/ 2 w 115"/>
                    <a:gd name="T23" fmla="*/ 1 h 236"/>
                    <a:gd name="T24" fmla="*/ 2 w 115"/>
                    <a:gd name="T25" fmla="*/ 1 h 236"/>
                    <a:gd name="T26" fmla="*/ 2 w 115"/>
                    <a:gd name="T27" fmla="*/ 1 h 236"/>
                    <a:gd name="T28" fmla="*/ 2 w 115"/>
                    <a:gd name="T29" fmla="*/ 1 h 236"/>
                    <a:gd name="T30" fmla="*/ 2 w 115"/>
                    <a:gd name="T31" fmla="*/ 1 h 236"/>
                    <a:gd name="T32" fmla="*/ 1 w 115"/>
                    <a:gd name="T33" fmla="*/ 1 h 236"/>
                    <a:gd name="T34" fmla="*/ 1 w 115"/>
                    <a:gd name="T35" fmla="*/ 1 h 236"/>
                    <a:gd name="T36" fmla="*/ 1 w 115"/>
                    <a:gd name="T37" fmla="*/ 0 h 236"/>
                    <a:gd name="T38" fmla="*/ 1 w 115"/>
                    <a:gd name="T39" fmla="*/ 0 h 236"/>
                    <a:gd name="T40" fmla="*/ 1 w 115"/>
                    <a:gd name="T41" fmla="*/ 0 h 236"/>
                    <a:gd name="T42" fmla="*/ 0 w 115"/>
                    <a:gd name="T43" fmla="*/ 0 h 236"/>
                    <a:gd name="T44" fmla="*/ 0 w 115"/>
                    <a:gd name="T45" fmla="*/ 0 h 236"/>
                    <a:gd name="T46" fmla="*/ 0 w 115"/>
                    <a:gd name="T47" fmla="*/ 0 h 236"/>
                    <a:gd name="T48" fmla="*/ 0 w 115"/>
                    <a:gd name="T49" fmla="*/ 0 h 236"/>
                    <a:gd name="T50" fmla="*/ 1 w 115"/>
                    <a:gd name="T51" fmla="*/ 0 h 236"/>
                    <a:gd name="T52" fmla="*/ 1 w 115"/>
                    <a:gd name="T53" fmla="*/ 0 h 236"/>
                    <a:gd name="T54" fmla="*/ 1 w 115"/>
                    <a:gd name="T55" fmla="*/ 0 h 236"/>
                    <a:gd name="T56" fmla="*/ 1 w 115"/>
                    <a:gd name="T57" fmla="*/ 0 h 236"/>
                    <a:gd name="T58" fmla="*/ 1 w 115"/>
                    <a:gd name="T59" fmla="*/ 0 h 236"/>
                    <a:gd name="T60" fmla="*/ 2 w 115"/>
                    <a:gd name="T61" fmla="*/ 0 h 236"/>
                    <a:gd name="T62" fmla="*/ 2 w 115"/>
                    <a:gd name="T63" fmla="*/ 0 h 236"/>
                    <a:gd name="T64" fmla="*/ 2 w 115"/>
                    <a:gd name="T65" fmla="*/ 0 h 236"/>
                    <a:gd name="T66" fmla="*/ 1 w 115"/>
                    <a:gd name="T67" fmla="*/ 0 h 236"/>
                    <a:gd name="T68" fmla="*/ 1 w 115"/>
                    <a:gd name="T69" fmla="*/ 0 h 236"/>
                    <a:gd name="T70" fmla="*/ 1 w 115"/>
                    <a:gd name="T71" fmla="*/ 0 h 236"/>
                    <a:gd name="T72" fmla="*/ 1 w 115"/>
                    <a:gd name="T73" fmla="*/ 0 h 236"/>
                    <a:gd name="T74" fmla="*/ 0 w 115"/>
                    <a:gd name="T75" fmla="*/ 0 h 236"/>
                    <a:gd name="T76" fmla="*/ 0 w 115"/>
                    <a:gd name="T77" fmla="*/ 0 h 236"/>
                    <a:gd name="T78" fmla="*/ 0 w 115"/>
                    <a:gd name="T79" fmla="*/ 0 h 236"/>
                    <a:gd name="T80" fmla="*/ 0 w 115"/>
                    <a:gd name="T81" fmla="*/ 0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18726" name="Freeform 1077"/>
                <p:cNvSpPr>
                  <a:spLocks/>
                </p:cNvSpPr>
                <p:nvPr/>
              </p:nvSpPr>
              <p:spPr bwMode="auto">
                <a:xfrm>
                  <a:off x="5311" y="2643"/>
                  <a:ext cx="87" cy="73"/>
                </a:xfrm>
                <a:custGeom>
                  <a:avLst/>
                  <a:gdLst>
                    <a:gd name="T0" fmla="*/ 3 w 245"/>
                    <a:gd name="T1" fmla="*/ 0 h 310"/>
                    <a:gd name="T2" fmla="*/ 4 w 245"/>
                    <a:gd name="T3" fmla="*/ 0 h 310"/>
                    <a:gd name="T4" fmla="*/ 4 w 245"/>
                    <a:gd name="T5" fmla="*/ 0 h 310"/>
                    <a:gd name="T6" fmla="*/ 4 w 245"/>
                    <a:gd name="T7" fmla="*/ 0 h 310"/>
                    <a:gd name="T8" fmla="*/ 3 w 245"/>
                    <a:gd name="T9" fmla="*/ 1 h 310"/>
                    <a:gd name="T10" fmla="*/ 3 w 245"/>
                    <a:gd name="T11" fmla="*/ 1 h 310"/>
                    <a:gd name="T12" fmla="*/ 2 w 245"/>
                    <a:gd name="T13" fmla="*/ 1 h 310"/>
                    <a:gd name="T14" fmla="*/ 2 w 245"/>
                    <a:gd name="T15" fmla="*/ 1 h 310"/>
                    <a:gd name="T16" fmla="*/ 2 w 245"/>
                    <a:gd name="T17" fmla="*/ 1 h 310"/>
                    <a:gd name="T18" fmla="*/ 2 w 245"/>
                    <a:gd name="T19" fmla="*/ 1 h 310"/>
                    <a:gd name="T20" fmla="*/ 2 w 245"/>
                    <a:gd name="T21" fmla="*/ 1 h 310"/>
                    <a:gd name="T22" fmla="*/ 2 w 245"/>
                    <a:gd name="T23" fmla="*/ 1 h 310"/>
                    <a:gd name="T24" fmla="*/ 2 w 245"/>
                    <a:gd name="T25" fmla="*/ 1 h 310"/>
                    <a:gd name="T26" fmla="*/ 2 w 245"/>
                    <a:gd name="T27" fmla="*/ 1 h 310"/>
                    <a:gd name="T28" fmla="*/ 2 w 245"/>
                    <a:gd name="T29" fmla="*/ 1 h 310"/>
                    <a:gd name="T30" fmla="*/ 3 w 245"/>
                    <a:gd name="T31" fmla="*/ 1 h 310"/>
                    <a:gd name="T32" fmla="*/ 3 w 245"/>
                    <a:gd name="T33" fmla="*/ 1 h 310"/>
                    <a:gd name="T34" fmla="*/ 4 w 245"/>
                    <a:gd name="T35" fmla="*/ 1 h 310"/>
                    <a:gd name="T36" fmla="*/ 4 w 245"/>
                    <a:gd name="T37" fmla="*/ 0 h 310"/>
                    <a:gd name="T38" fmla="*/ 4 w 245"/>
                    <a:gd name="T39" fmla="*/ 0 h 310"/>
                    <a:gd name="T40" fmla="*/ 4 w 245"/>
                    <a:gd name="T41" fmla="*/ 0 h 310"/>
                    <a:gd name="T42" fmla="*/ 3 w 245"/>
                    <a:gd name="T43" fmla="*/ 0 h 310"/>
                    <a:gd name="T44" fmla="*/ 3 w 245"/>
                    <a:gd name="T45" fmla="*/ 0 h 310"/>
                    <a:gd name="T46" fmla="*/ 2 w 245"/>
                    <a:gd name="T47" fmla="*/ 0 h 310"/>
                    <a:gd name="T48" fmla="*/ 2 w 245"/>
                    <a:gd name="T49" fmla="*/ 0 h 310"/>
                    <a:gd name="T50" fmla="*/ 1 w 245"/>
                    <a:gd name="T51" fmla="*/ 0 h 310"/>
                    <a:gd name="T52" fmla="*/ 1 w 245"/>
                    <a:gd name="T53" fmla="*/ 0 h 310"/>
                    <a:gd name="T54" fmla="*/ 1 w 245"/>
                    <a:gd name="T55" fmla="*/ 0 h 310"/>
                    <a:gd name="T56" fmla="*/ 0 w 245"/>
                    <a:gd name="T57" fmla="*/ 0 h 310"/>
                    <a:gd name="T58" fmla="*/ 0 w 245"/>
                    <a:gd name="T59" fmla="*/ 0 h 310"/>
                    <a:gd name="T60" fmla="*/ 0 w 245"/>
                    <a:gd name="T61" fmla="*/ 0 h 310"/>
                    <a:gd name="T62" fmla="*/ 1 w 245"/>
                    <a:gd name="T63" fmla="*/ 0 h 310"/>
                    <a:gd name="T64" fmla="*/ 1 w 245"/>
                    <a:gd name="T65" fmla="*/ 0 h 310"/>
                    <a:gd name="T66" fmla="*/ 1 w 245"/>
                    <a:gd name="T67" fmla="*/ 0 h 310"/>
                    <a:gd name="T68" fmla="*/ 2 w 245"/>
                    <a:gd name="T69" fmla="*/ 0 h 310"/>
                    <a:gd name="T70" fmla="*/ 2 w 245"/>
                    <a:gd name="T71" fmla="*/ 0 h 310"/>
                    <a:gd name="T72" fmla="*/ 2 w 245"/>
                    <a:gd name="T73" fmla="*/ 0 h 310"/>
                    <a:gd name="T74" fmla="*/ 3 w 245"/>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grpSp>
          <p:pic>
            <p:nvPicPr>
              <p:cNvPr id="18714" name="Picture 1078" descr="access_point_stylized_gray_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2" y="3642"/>
                <a:ext cx="430"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16" name="Group 1079"/>
            <p:cNvGrpSpPr>
              <a:grpSpLocks/>
            </p:cNvGrpSpPr>
            <p:nvPr/>
          </p:nvGrpSpPr>
          <p:grpSpPr bwMode="auto">
            <a:xfrm>
              <a:off x="3552" y="2211"/>
              <a:ext cx="251" cy="226"/>
              <a:chOff x="5072" y="3611"/>
              <a:chExt cx="459" cy="380"/>
            </a:xfrm>
          </p:grpSpPr>
          <p:grpSp>
            <p:nvGrpSpPr>
              <p:cNvPr id="18699" name="Group 1080"/>
              <p:cNvGrpSpPr>
                <a:grpSpLocks/>
              </p:cNvGrpSpPr>
              <p:nvPr/>
            </p:nvGrpSpPr>
            <p:grpSpPr bwMode="auto">
              <a:xfrm>
                <a:off x="5144" y="3611"/>
                <a:ext cx="387" cy="99"/>
                <a:chOff x="5030" y="2639"/>
                <a:chExt cx="387" cy="99"/>
              </a:xfrm>
            </p:grpSpPr>
            <p:sp>
              <p:nvSpPr>
                <p:cNvPr id="18701" name="Freeform 1081"/>
                <p:cNvSpPr>
                  <a:spLocks/>
                </p:cNvSpPr>
                <p:nvPr/>
              </p:nvSpPr>
              <p:spPr bwMode="auto">
                <a:xfrm>
                  <a:off x="5134" y="2657"/>
                  <a:ext cx="69" cy="55"/>
                </a:xfrm>
                <a:custGeom>
                  <a:avLst/>
                  <a:gdLst>
                    <a:gd name="T0" fmla="*/ 1 w 199"/>
                    <a:gd name="T1" fmla="*/ 0 h 232"/>
                    <a:gd name="T2" fmla="*/ 1 w 199"/>
                    <a:gd name="T3" fmla="*/ 0 h 232"/>
                    <a:gd name="T4" fmla="*/ 1 w 199"/>
                    <a:gd name="T5" fmla="*/ 0 h 232"/>
                    <a:gd name="T6" fmla="*/ 0 w 199"/>
                    <a:gd name="T7" fmla="*/ 0 h 232"/>
                    <a:gd name="T8" fmla="*/ 0 w 199"/>
                    <a:gd name="T9" fmla="*/ 0 h 232"/>
                    <a:gd name="T10" fmla="*/ 0 w 199"/>
                    <a:gd name="T11" fmla="*/ 0 h 232"/>
                    <a:gd name="T12" fmla="*/ 0 w 199"/>
                    <a:gd name="T13" fmla="*/ 0 h 232"/>
                    <a:gd name="T14" fmla="*/ 0 w 199"/>
                    <a:gd name="T15" fmla="*/ 0 h 232"/>
                    <a:gd name="T16" fmla="*/ 0 w 199"/>
                    <a:gd name="T17" fmla="*/ 0 h 232"/>
                    <a:gd name="T18" fmla="*/ 0 w 199"/>
                    <a:gd name="T19" fmla="*/ 0 h 232"/>
                    <a:gd name="T20" fmla="*/ 0 w 199"/>
                    <a:gd name="T21" fmla="*/ 0 h 232"/>
                    <a:gd name="T22" fmla="*/ 0 w 199"/>
                    <a:gd name="T23" fmla="*/ 1 h 232"/>
                    <a:gd name="T24" fmla="*/ 1 w 199"/>
                    <a:gd name="T25" fmla="*/ 1 h 232"/>
                    <a:gd name="T26" fmla="*/ 1 w 199"/>
                    <a:gd name="T27" fmla="*/ 1 h 232"/>
                    <a:gd name="T28" fmla="*/ 1 w 199"/>
                    <a:gd name="T29" fmla="*/ 1 h 232"/>
                    <a:gd name="T30" fmla="*/ 2 w 199"/>
                    <a:gd name="T31" fmla="*/ 1 h 232"/>
                    <a:gd name="T32" fmla="*/ 2 w 199"/>
                    <a:gd name="T33" fmla="*/ 1 h 232"/>
                    <a:gd name="T34" fmla="*/ 2 w 199"/>
                    <a:gd name="T35" fmla="*/ 1 h 232"/>
                    <a:gd name="T36" fmla="*/ 2 w 199"/>
                    <a:gd name="T37" fmla="*/ 1 h 232"/>
                    <a:gd name="T38" fmla="*/ 2 w 199"/>
                    <a:gd name="T39" fmla="*/ 1 h 232"/>
                    <a:gd name="T40" fmla="*/ 2 w 199"/>
                    <a:gd name="T41" fmla="*/ 1 h 232"/>
                    <a:gd name="T42" fmla="*/ 2 w 199"/>
                    <a:gd name="T43" fmla="*/ 1 h 232"/>
                    <a:gd name="T44" fmla="*/ 2 w 199"/>
                    <a:gd name="T45" fmla="*/ 1 h 232"/>
                    <a:gd name="T46" fmla="*/ 2 w 199"/>
                    <a:gd name="T47" fmla="*/ 1 h 232"/>
                    <a:gd name="T48" fmla="*/ 2 w 199"/>
                    <a:gd name="T49" fmla="*/ 1 h 232"/>
                    <a:gd name="T50" fmla="*/ 2 w 199"/>
                    <a:gd name="T51" fmla="*/ 1 h 232"/>
                    <a:gd name="T52" fmla="*/ 1 w 199"/>
                    <a:gd name="T53" fmla="*/ 1 h 232"/>
                    <a:gd name="T54" fmla="*/ 1 w 199"/>
                    <a:gd name="T55" fmla="*/ 1 h 232"/>
                    <a:gd name="T56" fmla="*/ 1 w 199"/>
                    <a:gd name="T57" fmla="*/ 1 h 232"/>
                    <a:gd name="T58" fmla="*/ 1 w 199"/>
                    <a:gd name="T59" fmla="*/ 0 h 232"/>
                    <a:gd name="T60" fmla="*/ 1 w 199"/>
                    <a:gd name="T61" fmla="*/ 0 h 232"/>
                    <a:gd name="T62" fmla="*/ 1 w 199"/>
                    <a:gd name="T63" fmla="*/ 0 h 232"/>
                    <a:gd name="T64" fmla="*/ 1 w 199"/>
                    <a:gd name="T65" fmla="*/ 0 h 232"/>
                    <a:gd name="T66" fmla="*/ 1 w 199"/>
                    <a:gd name="T67" fmla="*/ 0 h 232"/>
                    <a:gd name="T68" fmla="*/ 1 w 199"/>
                    <a:gd name="T69" fmla="*/ 0 h 232"/>
                    <a:gd name="T70" fmla="*/ 1 w 199"/>
                    <a:gd name="T71" fmla="*/ 0 h 232"/>
                    <a:gd name="T72" fmla="*/ 1 w 199"/>
                    <a:gd name="T73" fmla="*/ 0 h 232"/>
                    <a:gd name="T74" fmla="*/ 2 w 199"/>
                    <a:gd name="T75" fmla="*/ 0 h 232"/>
                    <a:gd name="T76" fmla="*/ 2 w 199"/>
                    <a:gd name="T77" fmla="*/ 0 h 232"/>
                    <a:gd name="T78" fmla="*/ 2 w 199"/>
                    <a:gd name="T79" fmla="*/ 0 h 232"/>
                    <a:gd name="T80" fmla="*/ 3 w 199"/>
                    <a:gd name="T81" fmla="*/ 0 h 232"/>
                    <a:gd name="T82" fmla="*/ 3 w 199"/>
                    <a:gd name="T83" fmla="*/ 0 h 232"/>
                    <a:gd name="T84" fmla="*/ 2 w 199"/>
                    <a:gd name="T85" fmla="*/ 0 h 232"/>
                    <a:gd name="T86" fmla="*/ 2 w 199"/>
                    <a:gd name="T87" fmla="*/ 0 h 232"/>
                    <a:gd name="T88" fmla="*/ 2 w 199"/>
                    <a:gd name="T89" fmla="*/ 0 h 232"/>
                    <a:gd name="T90" fmla="*/ 2 w 199"/>
                    <a:gd name="T91" fmla="*/ 0 h 232"/>
                    <a:gd name="T92" fmla="*/ 1 w 199"/>
                    <a:gd name="T93" fmla="*/ 0 h 232"/>
                    <a:gd name="T94" fmla="*/ 1 w 199"/>
                    <a:gd name="T95" fmla="*/ 0 h 232"/>
                    <a:gd name="T96" fmla="*/ 1 w 199"/>
                    <a:gd name="T97" fmla="*/ 0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02" name="Freeform 1082"/>
                <p:cNvSpPr>
                  <a:spLocks/>
                </p:cNvSpPr>
                <p:nvPr/>
              </p:nvSpPr>
              <p:spPr bwMode="auto">
                <a:xfrm>
                  <a:off x="5252" y="2656"/>
                  <a:ext cx="47" cy="42"/>
                </a:xfrm>
                <a:custGeom>
                  <a:avLst/>
                  <a:gdLst>
                    <a:gd name="T0" fmla="*/ 2 w 128"/>
                    <a:gd name="T1" fmla="*/ 0 h 180"/>
                    <a:gd name="T2" fmla="*/ 2 w 128"/>
                    <a:gd name="T3" fmla="*/ 0 h 180"/>
                    <a:gd name="T4" fmla="*/ 2 w 128"/>
                    <a:gd name="T5" fmla="*/ 0 h 180"/>
                    <a:gd name="T6" fmla="*/ 2 w 128"/>
                    <a:gd name="T7" fmla="*/ 0 h 180"/>
                    <a:gd name="T8" fmla="*/ 1 w 128"/>
                    <a:gd name="T9" fmla="*/ 0 h 180"/>
                    <a:gd name="T10" fmla="*/ 1 w 128"/>
                    <a:gd name="T11" fmla="*/ 0 h 180"/>
                    <a:gd name="T12" fmla="*/ 1 w 128"/>
                    <a:gd name="T13" fmla="*/ 0 h 180"/>
                    <a:gd name="T14" fmla="*/ 1 w 128"/>
                    <a:gd name="T15" fmla="*/ 0 h 180"/>
                    <a:gd name="T16" fmla="*/ 0 w 128"/>
                    <a:gd name="T17" fmla="*/ 0 h 180"/>
                    <a:gd name="T18" fmla="*/ 0 w 128"/>
                    <a:gd name="T19" fmla="*/ 0 h 180"/>
                    <a:gd name="T20" fmla="*/ 0 w 128"/>
                    <a:gd name="T21" fmla="*/ 0 h 180"/>
                    <a:gd name="T22" fmla="*/ 0 w 128"/>
                    <a:gd name="T23" fmla="*/ 0 h 180"/>
                    <a:gd name="T24" fmla="*/ 0 w 128"/>
                    <a:gd name="T25" fmla="*/ 0 h 180"/>
                    <a:gd name="T26" fmla="*/ 0 w 128"/>
                    <a:gd name="T27" fmla="*/ 0 h 180"/>
                    <a:gd name="T28" fmla="*/ 1 w 128"/>
                    <a:gd name="T29" fmla="*/ 0 h 180"/>
                    <a:gd name="T30" fmla="*/ 1 w 128"/>
                    <a:gd name="T31" fmla="*/ 0 h 180"/>
                    <a:gd name="T32" fmla="*/ 1 w 128"/>
                    <a:gd name="T33" fmla="*/ 0 h 180"/>
                    <a:gd name="T34" fmla="*/ 1 w 128"/>
                    <a:gd name="T35" fmla="*/ 0 h 180"/>
                    <a:gd name="T36" fmla="*/ 1 w 128"/>
                    <a:gd name="T37" fmla="*/ 0 h 180"/>
                    <a:gd name="T38" fmla="*/ 2 w 128"/>
                    <a:gd name="T39" fmla="*/ 0 h 180"/>
                    <a:gd name="T40" fmla="*/ 2 w 128"/>
                    <a:gd name="T41" fmla="*/ 0 h 180"/>
                    <a:gd name="T42" fmla="*/ 2 w 128"/>
                    <a:gd name="T43" fmla="*/ 0 h 180"/>
                    <a:gd name="T44" fmla="*/ 2 w 128"/>
                    <a:gd name="T45" fmla="*/ 0 h 180"/>
                    <a:gd name="T46" fmla="*/ 2 w 128"/>
                    <a:gd name="T47" fmla="*/ 0 h 180"/>
                    <a:gd name="T48" fmla="*/ 2 w 128"/>
                    <a:gd name="T49" fmla="*/ 0 h 180"/>
                    <a:gd name="T50" fmla="*/ 2 w 128"/>
                    <a:gd name="T51" fmla="*/ 0 h 180"/>
                    <a:gd name="T52" fmla="*/ 2 w 128"/>
                    <a:gd name="T53" fmla="*/ 0 h 180"/>
                    <a:gd name="T54" fmla="*/ 1 w 128"/>
                    <a:gd name="T55" fmla="*/ 0 h 180"/>
                    <a:gd name="T56" fmla="*/ 1 w 128"/>
                    <a:gd name="T57" fmla="*/ 0 h 180"/>
                    <a:gd name="T58" fmla="*/ 1 w 128"/>
                    <a:gd name="T59" fmla="*/ 0 h 180"/>
                    <a:gd name="T60" fmla="*/ 0 w 128"/>
                    <a:gd name="T61" fmla="*/ 0 h 180"/>
                    <a:gd name="T62" fmla="*/ 0 w 128"/>
                    <a:gd name="T63" fmla="*/ 0 h 180"/>
                    <a:gd name="T64" fmla="*/ 0 w 128"/>
                    <a:gd name="T65" fmla="*/ 0 h 180"/>
                    <a:gd name="T66" fmla="*/ 0 w 128"/>
                    <a:gd name="T67" fmla="*/ 0 h 180"/>
                    <a:gd name="T68" fmla="*/ 0 w 128"/>
                    <a:gd name="T69" fmla="*/ 0 h 180"/>
                    <a:gd name="T70" fmla="*/ 1 w 128"/>
                    <a:gd name="T71" fmla="*/ 0 h 180"/>
                    <a:gd name="T72" fmla="*/ 1 w 128"/>
                    <a:gd name="T73" fmla="*/ 0 h 180"/>
                    <a:gd name="T74" fmla="*/ 1 w 128"/>
                    <a:gd name="T75" fmla="*/ 0 h 180"/>
                    <a:gd name="T76" fmla="*/ 1 w 128"/>
                    <a:gd name="T77" fmla="*/ 0 h 180"/>
                    <a:gd name="T78" fmla="*/ 2 w 128"/>
                    <a:gd name="T79" fmla="*/ 0 h 180"/>
                    <a:gd name="T80" fmla="*/ 2 w 128"/>
                    <a:gd name="T81" fmla="*/ 0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03" name="Freeform 1083"/>
                <p:cNvSpPr>
                  <a:spLocks/>
                </p:cNvSpPr>
                <p:nvPr/>
              </p:nvSpPr>
              <p:spPr bwMode="auto">
                <a:xfrm>
                  <a:off x="5089" y="2646"/>
                  <a:ext cx="114" cy="88"/>
                </a:xfrm>
                <a:custGeom>
                  <a:avLst/>
                  <a:gdLst>
                    <a:gd name="T0" fmla="*/ 1 w 322"/>
                    <a:gd name="T1" fmla="*/ 0 h 378"/>
                    <a:gd name="T2" fmla="*/ 1 w 322"/>
                    <a:gd name="T3" fmla="*/ 0 h 378"/>
                    <a:gd name="T4" fmla="*/ 0 w 322"/>
                    <a:gd name="T5" fmla="*/ 0 h 378"/>
                    <a:gd name="T6" fmla="*/ 0 w 322"/>
                    <a:gd name="T7" fmla="*/ 1 h 378"/>
                    <a:gd name="T8" fmla="*/ 0 w 322"/>
                    <a:gd name="T9" fmla="*/ 1 h 378"/>
                    <a:gd name="T10" fmla="*/ 0 w 322"/>
                    <a:gd name="T11" fmla="*/ 1 h 378"/>
                    <a:gd name="T12" fmla="*/ 0 w 322"/>
                    <a:gd name="T13" fmla="*/ 1 h 378"/>
                    <a:gd name="T14" fmla="*/ 0 w 322"/>
                    <a:gd name="T15" fmla="*/ 1 h 378"/>
                    <a:gd name="T16" fmla="*/ 1 w 322"/>
                    <a:gd name="T17" fmla="*/ 1 h 378"/>
                    <a:gd name="T18" fmla="*/ 1 w 322"/>
                    <a:gd name="T19" fmla="*/ 1 h 378"/>
                    <a:gd name="T20" fmla="*/ 2 w 322"/>
                    <a:gd name="T21" fmla="*/ 1 h 378"/>
                    <a:gd name="T22" fmla="*/ 2 w 322"/>
                    <a:gd name="T23" fmla="*/ 1 h 378"/>
                    <a:gd name="T24" fmla="*/ 3 w 322"/>
                    <a:gd name="T25" fmla="*/ 1 h 378"/>
                    <a:gd name="T26" fmla="*/ 4 w 322"/>
                    <a:gd name="T27" fmla="*/ 1 h 378"/>
                    <a:gd name="T28" fmla="*/ 4 w 322"/>
                    <a:gd name="T29" fmla="*/ 1 h 378"/>
                    <a:gd name="T30" fmla="*/ 5 w 322"/>
                    <a:gd name="T31" fmla="*/ 1 h 378"/>
                    <a:gd name="T32" fmla="*/ 5 w 322"/>
                    <a:gd name="T33" fmla="*/ 1 h 378"/>
                    <a:gd name="T34" fmla="*/ 5 w 322"/>
                    <a:gd name="T35" fmla="*/ 1 h 378"/>
                    <a:gd name="T36" fmla="*/ 5 w 322"/>
                    <a:gd name="T37" fmla="*/ 1 h 378"/>
                    <a:gd name="T38" fmla="*/ 5 w 322"/>
                    <a:gd name="T39" fmla="*/ 1 h 378"/>
                    <a:gd name="T40" fmla="*/ 5 w 322"/>
                    <a:gd name="T41" fmla="*/ 1 h 378"/>
                    <a:gd name="T42" fmla="*/ 4 w 322"/>
                    <a:gd name="T43" fmla="*/ 1 h 378"/>
                    <a:gd name="T44" fmla="*/ 4 w 322"/>
                    <a:gd name="T45" fmla="*/ 1 h 378"/>
                    <a:gd name="T46" fmla="*/ 3 w 322"/>
                    <a:gd name="T47" fmla="*/ 1 h 378"/>
                    <a:gd name="T48" fmla="*/ 2 w 322"/>
                    <a:gd name="T49" fmla="*/ 1 h 378"/>
                    <a:gd name="T50" fmla="*/ 2 w 322"/>
                    <a:gd name="T51" fmla="*/ 1 h 378"/>
                    <a:gd name="T52" fmla="*/ 2 w 322"/>
                    <a:gd name="T53" fmla="*/ 1 h 378"/>
                    <a:gd name="T54" fmla="*/ 1 w 322"/>
                    <a:gd name="T55" fmla="*/ 1 h 378"/>
                    <a:gd name="T56" fmla="*/ 1 w 322"/>
                    <a:gd name="T57" fmla="*/ 1 h 378"/>
                    <a:gd name="T58" fmla="*/ 1 w 322"/>
                    <a:gd name="T59" fmla="*/ 1 h 378"/>
                    <a:gd name="T60" fmla="*/ 0 w 322"/>
                    <a:gd name="T61" fmla="*/ 1 h 378"/>
                    <a:gd name="T62" fmla="*/ 1 w 322"/>
                    <a:gd name="T63" fmla="*/ 1 h 378"/>
                    <a:gd name="T64" fmla="*/ 1 w 322"/>
                    <a:gd name="T65" fmla="*/ 0 h 378"/>
                    <a:gd name="T66" fmla="*/ 1 w 322"/>
                    <a:gd name="T67" fmla="*/ 0 h 378"/>
                    <a:gd name="T68" fmla="*/ 1 w 322"/>
                    <a:gd name="T69" fmla="*/ 0 h 378"/>
                    <a:gd name="T70" fmla="*/ 2 w 322"/>
                    <a:gd name="T71" fmla="*/ 0 h 378"/>
                    <a:gd name="T72" fmla="*/ 2 w 322"/>
                    <a:gd name="T73" fmla="*/ 0 h 378"/>
                    <a:gd name="T74" fmla="*/ 3 w 322"/>
                    <a:gd name="T75" fmla="*/ 0 h 378"/>
                    <a:gd name="T76" fmla="*/ 4 w 322"/>
                    <a:gd name="T77" fmla="*/ 0 h 378"/>
                    <a:gd name="T78" fmla="*/ 4 w 322"/>
                    <a:gd name="T79" fmla="*/ 0 h 378"/>
                    <a:gd name="T80" fmla="*/ 4 w 322"/>
                    <a:gd name="T81" fmla="*/ 0 h 378"/>
                    <a:gd name="T82" fmla="*/ 4 w 322"/>
                    <a:gd name="T83" fmla="*/ 0 h 378"/>
                    <a:gd name="T84" fmla="*/ 3 w 322"/>
                    <a:gd name="T85" fmla="*/ 0 h 378"/>
                    <a:gd name="T86" fmla="*/ 2 w 322"/>
                    <a:gd name="T87" fmla="*/ 0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04" name="Freeform 1084"/>
                <p:cNvSpPr>
                  <a:spLocks/>
                </p:cNvSpPr>
                <p:nvPr/>
              </p:nvSpPr>
              <p:spPr bwMode="auto">
                <a:xfrm>
                  <a:off x="5250" y="2643"/>
                  <a:ext cx="99" cy="59"/>
                </a:xfrm>
                <a:custGeom>
                  <a:avLst/>
                  <a:gdLst>
                    <a:gd name="T0" fmla="*/ 3 w 283"/>
                    <a:gd name="T1" fmla="*/ 0 h 252"/>
                    <a:gd name="T2" fmla="*/ 3 w 283"/>
                    <a:gd name="T3" fmla="*/ 0 h 252"/>
                    <a:gd name="T4" fmla="*/ 4 w 283"/>
                    <a:gd name="T5" fmla="*/ 0 h 252"/>
                    <a:gd name="T6" fmla="*/ 4 w 283"/>
                    <a:gd name="T7" fmla="*/ 0 h 252"/>
                    <a:gd name="T8" fmla="*/ 4 w 283"/>
                    <a:gd name="T9" fmla="*/ 0 h 252"/>
                    <a:gd name="T10" fmla="*/ 4 w 283"/>
                    <a:gd name="T11" fmla="*/ 0 h 252"/>
                    <a:gd name="T12" fmla="*/ 4 w 283"/>
                    <a:gd name="T13" fmla="*/ 0 h 252"/>
                    <a:gd name="T14" fmla="*/ 3 w 283"/>
                    <a:gd name="T15" fmla="*/ 0 h 252"/>
                    <a:gd name="T16" fmla="*/ 3 w 283"/>
                    <a:gd name="T17" fmla="*/ 1 h 252"/>
                    <a:gd name="T18" fmla="*/ 3 w 283"/>
                    <a:gd name="T19" fmla="*/ 1 h 252"/>
                    <a:gd name="T20" fmla="*/ 3 w 283"/>
                    <a:gd name="T21" fmla="*/ 1 h 252"/>
                    <a:gd name="T22" fmla="*/ 3 w 283"/>
                    <a:gd name="T23" fmla="*/ 1 h 252"/>
                    <a:gd name="T24" fmla="*/ 3 w 283"/>
                    <a:gd name="T25" fmla="*/ 1 h 252"/>
                    <a:gd name="T26" fmla="*/ 3 w 283"/>
                    <a:gd name="T27" fmla="*/ 1 h 252"/>
                    <a:gd name="T28" fmla="*/ 3 w 283"/>
                    <a:gd name="T29" fmla="*/ 1 h 252"/>
                    <a:gd name="T30" fmla="*/ 3 w 283"/>
                    <a:gd name="T31" fmla="*/ 1 h 252"/>
                    <a:gd name="T32" fmla="*/ 3 w 283"/>
                    <a:gd name="T33" fmla="*/ 1 h 252"/>
                    <a:gd name="T34" fmla="*/ 3 w 283"/>
                    <a:gd name="T35" fmla="*/ 1 h 252"/>
                    <a:gd name="T36" fmla="*/ 3 w 283"/>
                    <a:gd name="T37" fmla="*/ 1 h 252"/>
                    <a:gd name="T38" fmla="*/ 3 w 283"/>
                    <a:gd name="T39" fmla="*/ 1 h 252"/>
                    <a:gd name="T40" fmla="*/ 3 w 283"/>
                    <a:gd name="T41" fmla="*/ 1 h 252"/>
                    <a:gd name="T42" fmla="*/ 3 w 283"/>
                    <a:gd name="T43" fmla="*/ 1 h 252"/>
                    <a:gd name="T44" fmla="*/ 4 w 283"/>
                    <a:gd name="T45" fmla="*/ 1 h 252"/>
                    <a:gd name="T46" fmla="*/ 4 w 283"/>
                    <a:gd name="T47" fmla="*/ 1 h 252"/>
                    <a:gd name="T48" fmla="*/ 4 w 283"/>
                    <a:gd name="T49" fmla="*/ 0 h 252"/>
                    <a:gd name="T50" fmla="*/ 4 w 283"/>
                    <a:gd name="T51" fmla="*/ 0 h 252"/>
                    <a:gd name="T52" fmla="*/ 4 w 283"/>
                    <a:gd name="T53" fmla="*/ 0 h 252"/>
                    <a:gd name="T54" fmla="*/ 4 w 283"/>
                    <a:gd name="T55" fmla="*/ 0 h 252"/>
                    <a:gd name="T56" fmla="*/ 4 w 283"/>
                    <a:gd name="T57" fmla="*/ 0 h 252"/>
                    <a:gd name="T58" fmla="*/ 3 w 283"/>
                    <a:gd name="T59" fmla="*/ 0 h 252"/>
                    <a:gd name="T60" fmla="*/ 3 w 283"/>
                    <a:gd name="T61" fmla="*/ 0 h 252"/>
                    <a:gd name="T62" fmla="*/ 3 w 283"/>
                    <a:gd name="T63" fmla="*/ 0 h 252"/>
                    <a:gd name="T64" fmla="*/ 3 w 283"/>
                    <a:gd name="T65" fmla="*/ 0 h 252"/>
                    <a:gd name="T66" fmla="*/ 2 w 283"/>
                    <a:gd name="T67" fmla="*/ 0 h 252"/>
                    <a:gd name="T68" fmla="*/ 2 w 283"/>
                    <a:gd name="T69" fmla="*/ 0 h 252"/>
                    <a:gd name="T70" fmla="*/ 2 w 283"/>
                    <a:gd name="T71" fmla="*/ 0 h 252"/>
                    <a:gd name="T72" fmla="*/ 2 w 283"/>
                    <a:gd name="T73" fmla="*/ 0 h 252"/>
                    <a:gd name="T74" fmla="*/ 1 w 283"/>
                    <a:gd name="T75" fmla="*/ 0 h 252"/>
                    <a:gd name="T76" fmla="*/ 1 w 283"/>
                    <a:gd name="T77" fmla="*/ 0 h 252"/>
                    <a:gd name="T78" fmla="*/ 1 w 283"/>
                    <a:gd name="T79" fmla="*/ 0 h 252"/>
                    <a:gd name="T80" fmla="*/ 0 w 283"/>
                    <a:gd name="T81" fmla="*/ 0 h 252"/>
                    <a:gd name="T82" fmla="*/ 0 w 283"/>
                    <a:gd name="T83" fmla="*/ 0 h 252"/>
                    <a:gd name="T84" fmla="*/ 0 w 283"/>
                    <a:gd name="T85" fmla="*/ 0 h 252"/>
                    <a:gd name="T86" fmla="*/ 0 w 283"/>
                    <a:gd name="T87" fmla="*/ 0 h 252"/>
                    <a:gd name="T88" fmla="*/ 0 w 283"/>
                    <a:gd name="T89" fmla="*/ 0 h 252"/>
                    <a:gd name="T90" fmla="*/ 0 w 283"/>
                    <a:gd name="T91" fmla="*/ 0 h 252"/>
                    <a:gd name="T92" fmla="*/ 0 w 283"/>
                    <a:gd name="T93" fmla="*/ 0 h 252"/>
                    <a:gd name="T94" fmla="*/ 1 w 283"/>
                    <a:gd name="T95" fmla="*/ 0 h 252"/>
                    <a:gd name="T96" fmla="*/ 1 w 283"/>
                    <a:gd name="T97" fmla="*/ 0 h 252"/>
                    <a:gd name="T98" fmla="*/ 1 w 283"/>
                    <a:gd name="T99" fmla="*/ 0 h 252"/>
                    <a:gd name="T100" fmla="*/ 1 w 283"/>
                    <a:gd name="T101" fmla="*/ 0 h 252"/>
                    <a:gd name="T102" fmla="*/ 1 w 283"/>
                    <a:gd name="T103" fmla="*/ 0 h 252"/>
                    <a:gd name="T104" fmla="*/ 2 w 283"/>
                    <a:gd name="T105" fmla="*/ 0 h 252"/>
                    <a:gd name="T106" fmla="*/ 2 w 283"/>
                    <a:gd name="T107" fmla="*/ 0 h 252"/>
                    <a:gd name="T108" fmla="*/ 2 w 283"/>
                    <a:gd name="T109" fmla="*/ 0 h 252"/>
                    <a:gd name="T110" fmla="*/ 2 w 283"/>
                    <a:gd name="T111" fmla="*/ 0 h 252"/>
                    <a:gd name="T112" fmla="*/ 3 w 283"/>
                    <a:gd name="T113" fmla="*/ 0 h 252"/>
                    <a:gd name="T114" fmla="*/ 3 w 283"/>
                    <a:gd name="T115" fmla="*/ 0 h 252"/>
                    <a:gd name="T116" fmla="*/ 3 w 283"/>
                    <a:gd name="T117" fmla="*/ 0 h 252"/>
                    <a:gd name="T118" fmla="*/ 3 w 283"/>
                    <a:gd name="T119" fmla="*/ 0 h 252"/>
                    <a:gd name="T120" fmla="*/ 3 w 283"/>
                    <a:gd name="T121" fmla="*/ 0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05" name="Freeform 1085"/>
                <p:cNvSpPr>
                  <a:spLocks/>
                </p:cNvSpPr>
                <p:nvPr/>
              </p:nvSpPr>
              <p:spPr bwMode="auto">
                <a:xfrm>
                  <a:off x="5047" y="2671"/>
                  <a:ext cx="40" cy="55"/>
                </a:xfrm>
                <a:custGeom>
                  <a:avLst/>
                  <a:gdLst>
                    <a:gd name="T0" fmla="*/ 0 w 114"/>
                    <a:gd name="T1" fmla="*/ 0 h 238"/>
                    <a:gd name="T2" fmla="*/ 0 w 114"/>
                    <a:gd name="T3" fmla="*/ 0 h 238"/>
                    <a:gd name="T4" fmla="*/ 0 w 114"/>
                    <a:gd name="T5" fmla="*/ 0 h 238"/>
                    <a:gd name="T6" fmla="*/ 0 w 114"/>
                    <a:gd name="T7" fmla="*/ 0 h 238"/>
                    <a:gd name="T8" fmla="*/ 0 w 114"/>
                    <a:gd name="T9" fmla="*/ 1 h 238"/>
                    <a:gd name="T10" fmla="*/ 1 w 114"/>
                    <a:gd name="T11" fmla="*/ 1 h 238"/>
                    <a:gd name="T12" fmla="*/ 1 w 114"/>
                    <a:gd name="T13" fmla="*/ 1 h 238"/>
                    <a:gd name="T14" fmla="*/ 1 w 114"/>
                    <a:gd name="T15" fmla="*/ 1 h 238"/>
                    <a:gd name="T16" fmla="*/ 1 w 114"/>
                    <a:gd name="T17" fmla="*/ 1 h 238"/>
                    <a:gd name="T18" fmla="*/ 1 w 114"/>
                    <a:gd name="T19" fmla="*/ 1 h 238"/>
                    <a:gd name="T20" fmla="*/ 2 w 114"/>
                    <a:gd name="T21" fmla="*/ 1 h 238"/>
                    <a:gd name="T22" fmla="*/ 2 w 114"/>
                    <a:gd name="T23" fmla="*/ 1 h 238"/>
                    <a:gd name="T24" fmla="*/ 2 w 114"/>
                    <a:gd name="T25" fmla="*/ 1 h 238"/>
                    <a:gd name="T26" fmla="*/ 2 w 114"/>
                    <a:gd name="T27" fmla="*/ 1 h 238"/>
                    <a:gd name="T28" fmla="*/ 2 w 114"/>
                    <a:gd name="T29" fmla="*/ 1 h 238"/>
                    <a:gd name="T30" fmla="*/ 2 w 114"/>
                    <a:gd name="T31" fmla="*/ 1 h 238"/>
                    <a:gd name="T32" fmla="*/ 1 w 114"/>
                    <a:gd name="T33" fmla="*/ 1 h 238"/>
                    <a:gd name="T34" fmla="*/ 1 w 114"/>
                    <a:gd name="T35" fmla="*/ 1 h 238"/>
                    <a:gd name="T36" fmla="*/ 1 w 114"/>
                    <a:gd name="T37" fmla="*/ 0 h 238"/>
                    <a:gd name="T38" fmla="*/ 1 w 114"/>
                    <a:gd name="T39" fmla="*/ 0 h 238"/>
                    <a:gd name="T40" fmla="*/ 1 w 114"/>
                    <a:gd name="T41" fmla="*/ 0 h 238"/>
                    <a:gd name="T42" fmla="*/ 0 w 114"/>
                    <a:gd name="T43" fmla="*/ 0 h 238"/>
                    <a:gd name="T44" fmla="*/ 0 w 114"/>
                    <a:gd name="T45" fmla="*/ 0 h 238"/>
                    <a:gd name="T46" fmla="*/ 0 w 114"/>
                    <a:gd name="T47" fmla="*/ 0 h 238"/>
                    <a:gd name="T48" fmla="*/ 0 w 114"/>
                    <a:gd name="T49" fmla="*/ 0 h 238"/>
                    <a:gd name="T50" fmla="*/ 1 w 114"/>
                    <a:gd name="T51" fmla="*/ 0 h 238"/>
                    <a:gd name="T52" fmla="*/ 1 w 114"/>
                    <a:gd name="T53" fmla="*/ 0 h 238"/>
                    <a:gd name="T54" fmla="*/ 1 w 114"/>
                    <a:gd name="T55" fmla="*/ 0 h 238"/>
                    <a:gd name="T56" fmla="*/ 1 w 114"/>
                    <a:gd name="T57" fmla="*/ 0 h 238"/>
                    <a:gd name="T58" fmla="*/ 1 w 114"/>
                    <a:gd name="T59" fmla="*/ 0 h 238"/>
                    <a:gd name="T60" fmla="*/ 1 w 114"/>
                    <a:gd name="T61" fmla="*/ 0 h 238"/>
                    <a:gd name="T62" fmla="*/ 2 w 114"/>
                    <a:gd name="T63" fmla="*/ 0 h 238"/>
                    <a:gd name="T64" fmla="*/ 2 w 114"/>
                    <a:gd name="T65" fmla="*/ 0 h 238"/>
                    <a:gd name="T66" fmla="*/ 2 w 114"/>
                    <a:gd name="T67" fmla="*/ 0 h 238"/>
                    <a:gd name="T68" fmla="*/ 1 w 114"/>
                    <a:gd name="T69" fmla="*/ 0 h 238"/>
                    <a:gd name="T70" fmla="*/ 1 w 114"/>
                    <a:gd name="T71" fmla="*/ 0 h 238"/>
                    <a:gd name="T72" fmla="*/ 1 w 114"/>
                    <a:gd name="T73" fmla="*/ 0 h 238"/>
                    <a:gd name="T74" fmla="*/ 1 w 114"/>
                    <a:gd name="T75" fmla="*/ 0 h 238"/>
                    <a:gd name="T76" fmla="*/ 0 w 114"/>
                    <a:gd name="T77" fmla="*/ 0 h 238"/>
                    <a:gd name="T78" fmla="*/ 0 w 114"/>
                    <a:gd name="T79" fmla="*/ 0 h 238"/>
                    <a:gd name="T80" fmla="*/ 0 w 114"/>
                    <a:gd name="T81" fmla="*/ 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06" name="Freeform 1086"/>
                <p:cNvSpPr>
                  <a:spLocks/>
                </p:cNvSpPr>
                <p:nvPr/>
              </p:nvSpPr>
              <p:spPr bwMode="auto">
                <a:xfrm>
                  <a:off x="5330" y="2639"/>
                  <a:ext cx="87" cy="73"/>
                </a:xfrm>
                <a:custGeom>
                  <a:avLst/>
                  <a:gdLst>
                    <a:gd name="T0" fmla="*/ 3 w 246"/>
                    <a:gd name="T1" fmla="*/ 0 h 310"/>
                    <a:gd name="T2" fmla="*/ 4 w 246"/>
                    <a:gd name="T3" fmla="*/ 0 h 310"/>
                    <a:gd name="T4" fmla="*/ 4 w 246"/>
                    <a:gd name="T5" fmla="*/ 0 h 310"/>
                    <a:gd name="T6" fmla="*/ 4 w 246"/>
                    <a:gd name="T7" fmla="*/ 0 h 310"/>
                    <a:gd name="T8" fmla="*/ 3 w 246"/>
                    <a:gd name="T9" fmla="*/ 1 h 310"/>
                    <a:gd name="T10" fmla="*/ 3 w 246"/>
                    <a:gd name="T11" fmla="*/ 1 h 310"/>
                    <a:gd name="T12" fmla="*/ 2 w 246"/>
                    <a:gd name="T13" fmla="*/ 1 h 310"/>
                    <a:gd name="T14" fmla="*/ 2 w 246"/>
                    <a:gd name="T15" fmla="*/ 1 h 310"/>
                    <a:gd name="T16" fmla="*/ 2 w 246"/>
                    <a:gd name="T17" fmla="*/ 1 h 310"/>
                    <a:gd name="T18" fmla="*/ 2 w 246"/>
                    <a:gd name="T19" fmla="*/ 1 h 310"/>
                    <a:gd name="T20" fmla="*/ 2 w 246"/>
                    <a:gd name="T21" fmla="*/ 1 h 310"/>
                    <a:gd name="T22" fmla="*/ 2 w 246"/>
                    <a:gd name="T23" fmla="*/ 1 h 310"/>
                    <a:gd name="T24" fmla="*/ 2 w 246"/>
                    <a:gd name="T25" fmla="*/ 1 h 310"/>
                    <a:gd name="T26" fmla="*/ 2 w 246"/>
                    <a:gd name="T27" fmla="*/ 1 h 310"/>
                    <a:gd name="T28" fmla="*/ 2 w 246"/>
                    <a:gd name="T29" fmla="*/ 1 h 310"/>
                    <a:gd name="T30" fmla="*/ 3 w 246"/>
                    <a:gd name="T31" fmla="*/ 1 h 310"/>
                    <a:gd name="T32" fmla="*/ 3 w 246"/>
                    <a:gd name="T33" fmla="*/ 1 h 310"/>
                    <a:gd name="T34" fmla="*/ 4 w 246"/>
                    <a:gd name="T35" fmla="*/ 1 h 310"/>
                    <a:gd name="T36" fmla="*/ 4 w 246"/>
                    <a:gd name="T37" fmla="*/ 0 h 310"/>
                    <a:gd name="T38" fmla="*/ 4 w 246"/>
                    <a:gd name="T39" fmla="*/ 0 h 310"/>
                    <a:gd name="T40" fmla="*/ 4 w 246"/>
                    <a:gd name="T41" fmla="*/ 0 h 310"/>
                    <a:gd name="T42" fmla="*/ 3 w 246"/>
                    <a:gd name="T43" fmla="*/ 0 h 310"/>
                    <a:gd name="T44" fmla="*/ 3 w 246"/>
                    <a:gd name="T45" fmla="*/ 0 h 310"/>
                    <a:gd name="T46" fmla="*/ 2 w 246"/>
                    <a:gd name="T47" fmla="*/ 0 h 310"/>
                    <a:gd name="T48" fmla="*/ 2 w 246"/>
                    <a:gd name="T49" fmla="*/ 0 h 310"/>
                    <a:gd name="T50" fmla="*/ 1 w 246"/>
                    <a:gd name="T51" fmla="*/ 0 h 310"/>
                    <a:gd name="T52" fmla="*/ 1 w 246"/>
                    <a:gd name="T53" fmla="*/ 0 h 310"/>
                    <a:gd name="T54" fmla="*/ 1 w 246"/>
                    <a:gd name="T55" fmla="*/ 0 h 310"/>
                    <a:gd name="T56" fmla="*/ 0 w 246"/>
                    <a:gd name="T57" fmla="*/ 0 h 310"/>
                    <a:gd name="T58" fmla="*/ 0 w 246"/>
                    <a:gd name="T59" fmla="*/ 0 h 310"/>
                    <a:gd name="T60" fmla="*/ 0 w 246"/>
                    <a:gd name="T61" fmla="*/ 0 h 310"/>
                    <a:gd name="T62" fmla="*/ 0 w 246"/>
                    <a:gd name="T63" fmla="*/ 0 h 310"/>
                    <a:gd name="T64" fmla="*/ 1 w 246"/>
                    <a:gd name="T65" fmla="*/ 0 h 310"/>
                    <a:gd name="T66" fmla="*/ 1 w 246"/>
                    <a:gd name="T67" fmla="*/ 0 h 310"/>
                    <a:gd name="T68" fmla="*/ 2 w 246"/>
                    <a:gd name="T69" fmla="*/ 0 h 310"/>
                    <a:gd name="T70" fmla="*/ 2 w 246"/>
                    <a:gd name="T71" fmla="*/ 0 h 310"/>
                    <a:gd name="T72" fmla="*/ 2 w 246"/>
                    <a:gd name="T73" fmla="*/ 0 h 310"/>
                    <a:gd name="T74" fmla="*/ 3 w 246"/>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707" name="Freeform 1087"/>
                <p:cNvSpPr>
                  <a:spLocks/>
                </p:cNvSpPr>
                <p:nvPr/>
              </p:nvSpPr>
              <p:spPr bwMode="auto">
                <a:xfrm>
                  <a:off x="5115" y="2660"/>
                  <a:ext cx="69" cy="55"/>
                </a:xfrm>
                <a:custGeom>
                  <a:avLst/>
                  <a:gdLst>
                    <a:gd name="T0" fmla="*/ 1 w 198"/>
                    <a:gd name="T1" fmla="*/ 0 h 236"/>
                    <a:gd name="T2" fmla="*/ 1 w 198"/>
                    <a:gd name="T3" fmla="*/ 0 h 236"/>
                    <a:gd name="T4" fmla="*/ 1 w 198"/>
                    <a:gd name="T5" fmla="*/ 0 h 236"/>
                    <a:gd name="T6" fmla="*/ 0 w 198"/>
                    <a:gd name="T7" fmla="*/ 0 h 236"/>
                    <a:gd name="T8" fmla="*/ 0 w 198"/>
                    <a:gd name="T9" fmla="*/ 0 h 236"/>
                    <a:gd name="T10" fmla="*/ 0 w 198"/>
                    <a:gd name="T11" fmla="*/ 0 h 236"/>
                    <a:gd name="T12" fmla="*/ 0 w 198"/>
                    <a:gd name="T13" fmla="*/ 0 h 236"/>
                    <a:gd name="T14" fmla="*/ 0 w 198"/>
                    <a:gd name="T15" fmla="*/ 0 h 236"/>
                    <a:gd name="T16" fmla="*/ 0 w 198"/>
                    <a:gd name="T17" fmla="*/ 0 h 236"/>
                    <a:gd name="T18" fmla="*/ 0 w 198"/>
                    <a:gd name="T19" fmla="*/ 0 h 236"/>
                    <a:gd name="T20" fmla="*/ 0 w 198"/>
                    <a:gd name="T21" fmla="*/ 0 h 236"/>
                    <a:gd name="T22" fmla="*/ 0 w 198"/>
                    <a:gd name="T23" fmla="*/ 1 h 236"/>
                    <a:gd name="T24" fmla="*/ 1 w 198"/>
                    <a:gd name="T25" fmla="*/ 1 h 236"/>
                    <a:gd name="T26" fmla="*/ 1 w 198"/>
                    <a:gd name="T27" fmla="*/ 1 h 236"/>
                    <a:gd name="T28" fmla="*/ 1 w 198"/>
                    <a:gd name="T29" fmla="*/ 1 h 236"/>
                    <a:gd name="T30" fmla="*/ 2 w 198"/>
                    <a:gd name="T31" fmla="*/ 1 h 236"/>
                    <a:gd name="T32" fmla="*/ 2 w 198"/>
                    <a:gd name="T33" fmla="*/ 1 h 236"/>
                    <a:gd name="T34" fmla="*/ 2 w 198"/>
                    <a:gd name="T35" fmla="*/ 1 h 236"/>
                    <a:gd name="T36" fmla="*/ 2 w 198"/>
                    <a:gd name="T37" fmla="*/ 1 h 236"/>
                    <a:gd name="T38" fmla="*/ 2 w 198"/>
                    <a:gd name="T39" fmla="*/ 1 h 236"/>
                    <a:gd name="T40" fmla="*/ 2 w 198"/>
                    <a:gd name="T41" fmla="*/ 1 h 236"/>
                    <a:gd name="T42" fmla="*/ 2 w 198"/>
                    <a:gd name="T43" fmla="*/ 1 h 236"/>
                    <a:gd name="T44" fmla="*/ 2 w 198"/>
                    <a:gd name="T45" fmla="*/ 1 h 236"/>
                    <a:gd name="T46" fmla="*/ 2 w 198"/>
                    <a:gd name="T47" fmla="*/ 1 h 236"/>
                    <a:gd name="T48" fmla="*/ 2 w 198"/>
                    <a:gd name="T49" fmla="*/ 1 h 236"/>
                    <a:gd name="T50" fmla="*/ 2 w 198"/>
                    <a:gd name="T51" fmla="*/ 1 h 236"/>
                    <a:gd name="T52" fmla="*/ 2 w 198"/>
                    <a:gd name="T53" fmla="*/ 1 h 236"/>
                    <a:gd name="T54" fmla="*/ 2 w 198"/>
                    <a:gd name="T55" fmla="*/ 1 h 236"/>
                    <a:gd name="T56" fmla="*/ 2 w 198"/>
                    <a:gd name="T57" fmla="*/ 1 h 236"/>
                    <a:gd name="T58" fmla="*/ 1 w 198"/>
                    <a:gd name="T59" fmla="*/ 1 h 236"/>
                    <a:gd name="T60" fmla="*/ 1 w 198"/>
                    <a:gd name="T61" fmla="*/ 1 h 236"/>
                    <a:gd name="T62" fmla="*/ 1 w 198"/>
                    <a:gd name="T63" fmla="*/ 1 h 236"/>
                    <a:gd name="T64" fmla="*/ 1 w 198"/>
                    <a:gd name="T65" fmla="*/ 1 h 236"/>
                    <a:gd name="T66" fmla="*/ 1 w 198"/>
                    <a:gd name="T67" fmla="*/ 1 h 236"/>
                    <a:gd name="T68" fmla="*/ 1 w 198"/>
                    <a:gd name="T69" fmla="*/ 1 h 236"/>
                    <a:gd name="T70" fmla="*/ 0 w 198"/>
                    <a:gd name="T71" fmla="*/ 0 h 236"/>
                    <a:gd name="T72" fmla="*/ 0 w 198"/>
                    <a:gd name="T73" fmla="*/ 0 h 236"/>
                    <a:gd name="T74" fmla="*/ 0 w 198"/>
                    <a:gd name="T75" fmla="*/ 0 h 236"/>
                    <a:gd name="T76" fmla="*/ 0 w 198"/>
                    <a:gd name="T77" fmla="*/ 0 h 236"/>
                    <a:gd name="T78" fmla="*/ 0 w 198"/>
                    <a:gd name="T79" fmla="*/ 0 h 236"/>
                    <a:gd name="T80" fmla="*/ 0 w 198"/>
                    <a:gd name="T81" fmla="*/ 0 h 236"/>
                    <a:gd name="T82" fmla="*/ 1 w 198"/>
                    <a:gd name="T83" fmla="*/ 0 h 236"/>
                    <a:gd name="T84" fmla="*/ 1 w 198"/>
                    <a:gd name="T85" fmla="*/ 0 h 236"/>
                    <a:gd name="T86" fmla="*/ 1 w 198"/>
                    <a:gd name="T87" fmla="*/ 0 h 236"/>
                    <a:gd name="T88" fmla="*/ 1 w 198"/>
                    <a:gd name="T89" fmla="*/ 0 h 236"/>
                    <a:gd name="T90" fmla="*/ 1 w 198"/>
                    <a:gd name="T91" fmla="*/ 0 h 236"/>
                    <a:gd name="T92" fmla="*/ 2 w 198"/>
                    <a:gd name="T93" fmla="*/ 0 h 236"/>
                    <a:gd name="T94" fmla="*/ 2 w 198"/>
                    <a:gd name="T95" fmla="*/ 0 h 236"/>
                    <a:gd name="T96" fmla="*/ 2 w 198"/>
                    <a:gd name="T97" fmla="*/ 0 h 236"/>
                    <a:gd name="T98" fmla="*/ 2 w 198"/>
                    <a:gd name="T99" fmla="*/ 0 h 236"/>
                    <a:gd name="T100" fmla="*/ 2 w 198"/>
                    <a:gd name="T101" fmla="*/ 0 h 236"/>
                    <a:gd name="T102" fmla="*/ 3 w 198"/>
                    <a:gd name="T103" fmla="*/ 0 h 236"/>
                    <a:gd name="T104" fmla="*/ 3 w 198"/>
                    <a:gd name="T105" fmla="*/ 0 h 236"/>
                    <a:gd name="T106" fmla="*/ 3 w 198"/>
                    <a:gd name="T107" fmla="*/ 0 h 236"/>
                    <a:gd name="T108" fmla="*/ 3 w 198"/>
                    <a:gd name="T109" fmla="*/ 0 h 236"/>
                    <a:gd name="T110" fmla="*/ 2 w 198"/>
                    <a:gd name="T111" fmla="*/ 0 h 236"/>
                    <a:gd name="T112" fmla="*/ 2 w 198"/>
                    <a:gd name="T113" fmla="*/ 0 h 236"/>
                    <a:gd name="T114" fmla="*/ 2 w 198"/>
                    <a:gd name="T115" fmla="*/ 0 h 236"/>
                    <a:gd name="T116" fmla="*/ 2 w 198"/>
                    <a:gd name="T117" fmla="*/ 0 h 236"/>
                    <a:gd name="T118" fmla="*/ 1 w 198"/>
                    <a:gd name="T119" fmla="*/ 0 h 236"/>
                    <a:gd name="T120" fmla="*/ 1 w 198"/>
                    <a:gd name="T121" fmla="*/ 0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18708" name="Freeform 1088"/>
                <p:cNvSpPr>
                  <a:spLocks/>
                </p:cNvSpPr>
                <p:nvPr/>
              </p:nvSpPr>
              <p:spPr bwMode="auto">
                <a:xfrm>
                  <a:off x="5233" y="2660"/>
                  <a:ext cx="47" cy="42"/>
                </a:xfrm>
                <a:custGeom>
                  <a:avLst/>
                  <a:gdLst>
                    <a:gd name="T0" fmla="*/ 2 w 128"/>
                    <a:gd name="T1" fmla="*/ 0 h 183"/>
                    <a:gd name="T2" fmla="*/ 2 w 128"/>
                    <a:gd name="T3" fmla="*/ 0 h 183"/>
                    <a:gd name="T4" fmla="*/ 2 w 128"/>
                    <a:gd name="T5" fmla="*/ 0 h 183"/>
                    <a:gd name="T6" fmla="*/ 2 w 128"/>
                    <a:gd name="T7" fmla="*/ 0 h 183"/>
                    <a:gd name="T8" fmla="*/ 1 w 128"/>
                    <a:gd name="T9" fmla="*/ 0 h 183"/>
                    <a:gd name="T10" fmla="*/ 1 w 128"/>
                    <a:gd name="T11" fmla="*/ 0 h 183"/>
                    <a:gd name="T12" fmla="*/ 1 w 128"/>
                    <a:gd name="T13" fmla="*/ 0 h 183"/>
                    <a:gd name="T14" fmla="*/ 1 w 128"/>
                    <a:gd name="T15" fmla="*/ 0 h 183"/>
                    <a:gd name="T16" fmla="*/ 0 w 128"/>
                    <a:gd name="T17" fmla="*/ 0 h 183"/>
                    <a:gd name="T18" fmla="*/ 0 w 128"/>
                    <a:gd name="T19" fmla="*/ 0 h 183"/>
                    <a:gd name="T20" fmla="*/ 0 w 128"/>
                    <a:gd name="T21" fmla="*/ 0 h 183"/>
                    <a:gd name="T22" fmla="*/ 0 w 128"/>
                    <a:gd name="T23" fmla="*/ 0 h 183"/>
                    <a:gd name="T24" fmla="*/ 0 w 128"/>
                    <a:gd name="T25" fmla="*/ 0 h 183"/>
                    <a:gd name="T26" fmla="*/ 0 w 128"/>
                    <a:gd name="T27" fmla="*/ 0 h 183"/>
                    <a:gd name="T28" fmla="*/ 0 w 128"/>
                    <a:gd name="T29" fmla="*/ 0 h 183"/>
                    <a:gd name="T30" fmla="*/ 1 w 128"/>
                    <a:gd name="T31" fmla="*/ 0 h 183"/>
                    <a:gd name="T32" fmla="*/ 1 w 128"/>
                    <a:gd name="T33" fmla="*/ 0 h 183"/>
                    <a:gd name="T34" fmla="*/ 1 w 128"/>
                    <a:gd name="T35" fmla="*/ 0 h 183"/>
                    <a:gd name="T36" fmla="*/ 1 w 128"/>
                    <a:gd name="T37" fmla="*/ 0 h 183"/>
                    <a:gd name="T38" fmla="*/ 1 w 128"/>
                    <a:gd name="T39" fmla="*/ 0 h 183"/>
                    <a:gd name="T40" fmla="*/ 2 w 128"/>
                    <a:gd name="T41" fmla="*/ 0 h 183"/>
                    <a:gd name="T42" fmla="*/ 2 w 128"/>
                    <a:gd name="T43" fmla="*/ 0 h 183"/>
                    <a:gd name="T44" fmla="*/ 2 w 128"/>
                    <a:gd name="T45" fmla="*/ 0 h 183"/>
                    <a:gd name="T46" fmla="*/ 2 w 128"/>
                    <a:gd name="T47" fmla="*/ 0 h 183"/>
                    <a:gd name="T48" fmla="*/ 2 w 128"/>
                    <a:gd name="T49" fmla="*/ 0 h 183"/>
                    <a:gd name="T50" fmla="*/ 2 w 128"/>
                    <a:gd name="T51" fmla="*/ 0 h 183"/>
                    <a:gd name="T52" fmla="*/ 2 w 128"/>
                    <a:gd name="T53" fmla="*/ 0 h 183"/>
                    <a:gd name="T54" fmla="*/ 1 w 128"/>
                    <a:gd name="T55" fmla="*/ 0 h 183"/>
                    <a:gd name="T56" fmla="*/ 1 w 128"/>
                    <a:gd name="T57" fmla="*/ 0 h 183"/>
                    <a:gd name="T58" fmla="*/ 1 w 128"/>
                    <a:gd name="T59" fmla="*/ 0 h 183"/>
                    <a:gd name="T60" fmla="*/ 0 w 128"/>
                    <a:gd name="T61" fmla="*/ 0 h 183"/>
                    <a:gd name="T62" fmla="*/ 0 w 128"/>
                    <a:gd name="T63" fmla="*/ 0 h 183"/>
                    <a:gd name="T64" fmla="*/ 0 w 128"/>
                    <a:gd name="T65" fmla="*/ 0 h 183"/>
                    <a:gd name="T66" fmla="*/ 0 w 128"/>
                    <a:gd name="T67" fmla="*/ 0 h 183"/>
                    <a:gd name="T68" fmla="*/ 0 w 128"/>
                    <a:gd name="T69" fmla="*/ 0 h 183"/>
                    <a:gd name="T70" fmla="*/ 1 w 128"/>
                    <a:gd name="T71" fmla="*/ 0 h 183"/>
                    <a:gd name="T72" fmla="*/ 1 w 128"/>
                    <a:gd name="T73" fmla="*/ 0 h 183"/>
                    <a:gd name="T74" fmla="*/ 1 w 128"/>
                    <a:gd name="T75" fmla="*/ 0 h 183"/>
                    <a:gd name="T76" fmla="*/ 1 w 128"/>
                    <a:gd name="T77" fmla="*/ 0 h 183"/>
                    <a:gd name="T78" fmla="*/ 2 w 128"/>
                    <a:gd name="T79" fmla="*/ 0 h 183"/>
                    <a:gd name="T80" fmla="*/ 2 w 128"/>
                    <a:gd name="T81" fmla="*/ 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18709" name="Freeform 1089"/>
                <p:cNvSpPr>
                  <a:spLocks/>
                </p:cNvSpPr>
                <p:nvPr/>
              </p:nvSpPr>
              <p:spPr bwMode="auto">
                <a:xfrm>
                  <a:off x="5070" y="2650"/>
                  <a:ext cx="112" cy="88"/>
                </a:xfrm>
                <a:custGeom>
                  <a:avLst/>
                  <a:gdLst>
                    <a:gd name="T0" fmla="*/ 1 w 323"/>
                    <a:gd name="T1" fmla="*/ 0 h 379"/>
                    <a:gd name="T2" fmla="*/ 1 w 323"/>
                    <a:gd name="T3" fmla="*/ 0 h 379"/>
                    <a:gd name="T4" fmla="*/ 0 w 323"/>
                    <a:gd name="T5" fmla="*/ 0 h 379"/>
                    <a:gd name="T6" fmla="*/ 0 w 323"/>
                    <a:gd name="T7" fmla="*/ 1 h 379"/>
                    <a:gd name="T8" fmla="*/ 0 w 323"/>
                    <a:gd name="T9" fmla="*/ 1 h 379"/>
                    <a:gd name="T10" fmla="*/ 0 w 323"/>
                    <a:gd name="T11" fmla="*/ 1 h 379"/>
                    <a:gd name="T12" fmla="*/ 0 w 323"/>
                    <a:gd name="T13" fmla="*/ 1 h 379"/>
                    <a:gd name="T14" fmla="*/ 0 w 323"/>
                    <a:gd name="T15" fmla="*/ 1 h 379"/>
                    <a:gd name="T16" fmla="*/ 1 w 323"/>
                    <a:gd name="T17" fmla="*/ 1 h 379"/>
                    <a:gd name="T18" fmla="*/ 1 w 323"/>
                    <a:gd name="T19" fmla="*/ 1 h 379"/>
                    <a:gd name="T20" fmla="*/ 2 w 323"/>
                    <a:gd name="T21" fmla="*/ 1 h 379"/>
                    <a:gd name="T22" fmla="*/ 2 w 323"/>
                    <a:gd name="T23" fmla="*/ 1 h 379"/>
                    <a:gd name="T24" fmla="*/ 3 w 323"/>
                    <a:gd name="T25" fmla="*/ 1 h 379"/>
                    <a:gd name="T26" fmla="*/ 3 w 323"/>
                    <a:gd name="T27" fmla="*/ 1 h 379"/>
                    <a:gd name="T28" fmla="*/ 4 w 323"/>
                    <a:gd name="T29" fmla="*/ 1 h 379"/>
                    <a:gd name="T30" fmla="*/ 4 w 323"/>
                    <a:gd name="T31" fmla="*/ 1 h 379"/>
                    <a:gd name="T32" fmla="*/ 5 w 323"/>
                    <a:gd name="T33" fmla="*/ 1 h 379"/>
                    <a:gd name="T34" fmla="*/ 5 w 323"/>
                    <a:gd name="T35" fmla="*/ 1 h 379"/>
                    <a:gd name="T36" fmla="*/ 5 w 323"/>
                    <a:gd name="T37" fmla="*/ 1 h 379"/>
                    <a:gd name="T38" fmla="*/ 5 w 323"/>
                    <a:gd name="T39" fmla="*/ 1 h 379"/>
                    <a:gd name="T40" fmla="*/ 4 w 323"/>
                    <a:gd name="T41" fmla="*/ 1 h 379"/>
                    <a:gd name="T42" fmla="*/ 4 w 323"/>
                    <a:gd name="T43" fmla="*/ 1 h 379"/>
                    <a:gd name="T44" fmla="*/ 3 w 323"/>
                    <a:gd name="T45" fmla="*/ 1 h 379"/>
                    <a:gd name="T46" fmla="*/ 3 w 323"/>
                    <a:gd name="T47" fmla="*/ 1 h 379"/>
                    <a:gd name="T48" fmla="*/ 2 w 323"/>
                    <a:gd name="T49" fmla="*/ 1 h 379"/>
                    <a:gd name="T50" fmla="*/ 2 w 323"/>
                    <a:gd name="T51" fmla="*/ 1 h 379"/>
                    <a:gd name="T52" fmla="*/ 2 w 323"/>
                    <a:gd name="T53" fmla="*/ 1 h 379"/>
                    <a:gd name="T54" fmla="*/ 1 w 323"/>
                    <a:gd name="T55" fmla="*/ 1 h 379"/>
                    <a:gd name="T56" fmla="*/ 1 w 323"/>
                    <a:gd name="T57" fmla="*/ 1 h 379"/>
                    <a:gd name="T58" fmla="*/ 0 w 323"/>
                    <a:gd name="T59" fmla="*/ 1 h 379"/>
                    <a:gd name="T60" fmla="*/ 0 w 323"/>
                    <a:gd name="T61" fmla="*/ 1 h 379"/>
                    <a:gd name="T62" fmla="*/ 1 w 323"/>
                    <a:gd name="T63" fmla="*/ 1 h 379"/>
                    <a:gd name="T64" fmla="*/ 1 w 323"/>
                    <a:gd name="T65" fmla="*/ 0 h 379"/>
                    <a:gd name="T66" fmla="*/ 1 w 323"/>
                    <a:gd name="T67" fmla="*/ 0 h 379"/>
                    <a:gd name="T68" fmla="*/ 1 w 323"/>
                    <a:gd name="T69" fmla="*/ 0 h 379"/>
                    <a:gd name="T70" fmla="*/ 2 w 323"/>
                    <a:gd name="T71" fmla="*/ 0 h 379"/>
                    <a:gd name="T72" fmla="*/ 2 w 323"/>
                    <a:gd name="T73" fmla="*/ 0 h 379"/>
                    <a:gd name="T74" fmla="*/ 3 w 323"/>
                    <a:gd name="T75" fmla="*/ 0 h 379"/>
                    <a:gd name="T76" fmla="*/ 3 w 323"/>
                    <a:gd name="T77" fmla="*/ 0 h 379"/>
                    <a:gd name="T78" fmla="*/ 4 w 323"/>
                    <a:gd name="T79" fmla="*/ 0 h 379"/>
                    <a:gd name="T80" fmla="*/ 4 w 323"/>
                    <a:gd name="T81" fmla="*/ 0 h 379"/>
                    <a:gd name="T82" fmla="*/ 3 w 323"/>
                    <a:gd name="T83" fmla="*/ 0 h 379"/>
                    <a:gd name="T84" fmla="*/ 3 w 323"/>
                    <a:gd name="T85" fmla="*/ 0 h 379"/>
                    <a:gd name="T86" fmla="*/ 2 w 323"/>
                    <a:gd name="T87" fmla="*/ 0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18710" name="Freeform 1090"/>
                <p:cNvSpPr>
                  <a:spLocks/>
                </p:cNvSpPr>
                <p:nvPr/>
              </p:nvSpPr>
              <p:spPr bwMode="auto">
                <a:xfrm>
                  <a:off x="5229" y="2647"/>
                  <a:ext cx="99" cy="59"/>
                </a:xfrm>
                <a:custGeom>
                  <a:avLst/>
                  <a:gdLst>
                    <a:gd name="T0" fmla="*/ 4 w 282"/>
                    <a:gd name="T1" fmla="*/ 0 h 253"/>
                    <a:gd name="T2" fmla="*/ 4 w 282"/>
                    <a:gd name="T3" fmla="*/ 0 h 253"/>
                    <a:gd name="T4" fmla="*/ 4 w 282"/>
                    <a:gd name="T5" fmla="*/ 0 h 253"/>
                    <a:gd name="T6" fmla="*/ 4 w 282"/>
                    <a:gd name="T7" fmla="*/ 0 h 253"/>
                    <a:gd name="T8" fmla="*/ 4 w 282"/>
                    <a:gd name="T9" fmla="*/ 0 h 253"/>
                    <a:gd name="T10" fmla="*/ 4 w 282"/>
                    <a:gd name="T11" fmla="*/ 0 h 253"/>
                    <a:gd name="T12" fmla="*/ 4 w 282"/>
                    <a:gd name="T13" fmla="*/ 0 h 253"/>
                    <a:gd name="T14" fmla="*/ 4 w 282"/>
                    <a:gd name="T15" fmla="*/ 0 h 253"/>
                    <a:gd name="T16" fmla="*/ 4 w 282"/>
                    <a:gd name="T17" fmla="*/ 0 h 253"/>
                    <a:gd name="T18" fmla="*/ 4 w 282"/>
                    <a:gd name="T19" fmla="*/ 1 h 253"/>
                    <a:gd name="T20" fmla="*/ 3 w 282"/>
                    <a:gd name="T21" fmla="*/ 1 h 253"/>
                    <a:gd name="T22" fmla="*/ 3 w 282"/>
                    <a:gd name="T23" fmla="*/ 1 h 253"/>
                    <a:gd name="T24" fmla="*/ 3 w 282"/>
                    <a:gd name="T25" fmla="*/ 1 h 253"/>
                    <a:gd name="T26" fmla="*/ 3 w 282"/>
                    <a:gd name="T27" fmla="*/ 1 h 253"/>
                    <a:gd name="T28" fmla="*/ 3 w 282"/>
                    <a:gd name="T29" fmla="*/ 1 h 253"/>
                    <a:gd name="T30" fmla="*/ 3 w 282"/>
                    <a:gd name="T31" fmla="*/ 1 h 253"/>
                    <a:gd name="T32" fmla="*/ 3 w 282"/>
                    <a:gd name="T33" fmla="*/ 1 h 253"/>
                    <a:gd name="T34" fmla="*/ 3 w 282"/>
                    <a:gd name="T35" fmla="*/ 1 h 253"/>
                    <a:gd name="T36" fmla="*/ 3 w 282"/>
                    <a:gd name="T37" fmla="*/ 1 h 253"/>
                    <a:gd name="T38" fmla="*/ 3 w 282"/>
                    <a:gd name="T39" fmla="*/ 1 h 253"/>
                    <a:gd name="T40" fmla="*/ 3 w 282"/>
                    <a:gd name="T41" fmla="*/ 1 h 253"/>
                    <a:gd name="T42" fmla="*/ 4 w 282"/>
                    <a:gd name="T43" fmla="*/ 1 h 253"/>
                    <a:gd name="T44" fmla="*/ 4 w 282"/>
                    <a:gd name="T45" fmla="*/ 1 h 253"/>
                    <a:gd name="T46" fmla="*/ 4 w 282"/>
                    <a:gd name="T47" fmla="*/ 0 h 253"/>
                    <a:gd name="T48" fmla="*/ 4 w 282"/>
                    <a:gd name="T49" fmla="*/ 0 h 253"/>
                    <a:gd name="T50" fmla="*/ 4 w 282"/>
                    <a:gd name="T51" fmla="*/ 0 h 253"/>
                    <a:gd name="T52" fmla="*/ 4 w 282"/>
                    <a:gd name="T53" fmla="*/ 0 h 253"/>
                    <a:gd name="T54" fmla="*/ 4 w 282"/>
                    <a:gd name="T55" fmla="*/ 0 h 253"/>
                    <a:gd name="T56" fmla="*/ 4 w 282"/>
                    <a:gd name="T57" fmla="*/ 0 h 253"/>
                    <a:gd name="T58" fmla="*/ 4 w 282"/>
                    <a:gd name="T59" fmla="*/ 0 h 253"/>
                    <a:gd name="T60" fmla="*/ 3 w 282"/>
                    <a:gd name="T61" fmla="*/ 0 h 253"/>
                    <a:gd name="T62" fmla="*/ 3 w 282"/>
                    <a:gd name="T63" fmla="*/ 0 h 253"/>
                    <a:gd name="T64" fmla="*/ 3 w 282"/>
                    <a:gd name="T65" fmla="*/ 0 h 253"/>
                    <a:gd name="T66" fmla="*/ 2 w 282"/>
                    <a:gd name="T67" fmla="*/ 0 h 253"/>
                    <a:gd name="T68" fmla="*/ 2 w 282"/>
                    <a:gd name="T69" fmla="*/ 0 h 253"/>
                    <a:gd name="T70" fmla="*/ 2 w 282"/>
                    <a:gd name="T71" fmla="*/ 0 h 253"/>
                    <a:gd name="T72" fmla="*/ 1 w 282"/>
                    <a:gd name="T73" fmla="*/ 0 h 253"/>
                    <a:gd name="T74" fmla="*/ 1 w 282"/>
                    <a:gd name="T75" fmla="*/ 0 h 253"/>
                    <a:gd name="T76" fmla="*/ 1 w 282"/>
                    <a:gd name="T77" fmla="*/ 0 h 253"/>
                    <a:gd name="T78" fmla="*/ 1 w 282"/>
                    <a:gd name="T79" fmla="*/ 0 h 253"/>
                    <a:gd name="T80" fmla="*/ 0 w 282"/>
                    <a:gd name="T81" fmla="*/ 0 h 253"/>
                    <a:gd name="T82" fmla="*/ 0 w 282"/>
                    <a:gd name="T83" fmla="*/ 0 h 253"/>
                    <a:gd name="T84" fmla="*/ 0 w 282"/>
                    <a:gd name="T85" fmla="*/ 0 h 253"/>
                    <a:gd name="T86" fmla="*/ 0 w 282"/>
                    <a:gd name="T87" fmla="*/ 0 h 253"/>
                    <a:gd name="T88" fmla="*/ 0 w 282"/>
                    <a:gd name="T89" fmla="*/ 0 h 253"/>
                    <a:gd name="T90" fmla="*/ 0 w 282"/>
                    <a:gd name="T91" fmla="*/ 0 h 253"/>
                    <a:gd name="T92" fmla="*/ 0 w 282"/>
                    <a:gd name="T93" fmla="*/ 0 h 253"/>
                    <a:gd name="T94" fmla="*/ 1 w 282"/>
                    <a:gd name="T95" fmla="*/ 0 h 253"/>
                    <a:gd name="T96" fmla="*/ 1 w 282"/>
                    <a:gd name="T97" fmla="*/ 0 h 253"/>
                    <a:gd name="T98" fmla="*/ 1 w 282"/>
                    <a:gd name="T99" fmla="*/ 0 h 253"/>
                    <a:gd name="T100" fmla="*/ 1 w 282"/>
                    <a:gd name="T101" fmla="*/ 0 h 253"/>
                    <a:gd name="T102" fmla="*/ 1 w 282"/>
                    <a:gd name="T103" fmla="*/ 0 h 253"/>
                    <a:gd name="T104" fmla="*/ 2 w 282"/>
                    <a:gd name="T105" fmla="*/ 0 h 253"/>
                    <a:gd name="T106" fmla="*/ 2 w 282"/>
                    <a:gd name="T107" fmla="*/ 0 h 253"/>
                    <a:gd name="T108" fmla="*/ 2 w 282"/>
                    <a:gd name="T109" fmla="*/ 0 h 253"/>
                    <a:gd name="T110" fmla="*/ 2 w 282"/>
                    <a:gd name="T111" fmla="*/ 0 h 253"/>
                    <a:gd name="T112" fmla="*/ 3 w 282"/>
                    <a:gd name="T113" fmla="*/ 0 h 253"/>
                    <a:gd name="T114" fmla="*/ 3 w 282"/>
                    <a:gd name="T115" fmla="*/ 0 h 253"/>
                    <a:gd name="T116" fmla="*/ 3 w 282"/>
                    <a:gd name="T117" fmla="*/ 0 h 253"/>
                    <a:gd name="T118" fmla="*/ 3 w 282"/>
                    <a:gd name="T119" fmla="*/ 0 h 253"/>
                    <a:gd name="T120" fmla="*/ 4 w 282"/>
                    <a:gd name="T121" fmla="*/ 0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18711" name="Freeform 1091"/>
                <p:cNvSpPr>
                  <a:spLocks/>
                </p:cNvSpPr>
                <p:nvPr/>
              </p:nvSpPr>
              <p:spPr bwMode="auto">
                <a:xfrm>
                  <a:off x="5030" y="2680"/>
                  <a:ext cx="40" cy="54"/>
                </a:xfrm>
                <a:custGeom>
                  <a:avLst/>
                  <a:gdLst>
                    <a:gd name="T0" fmla="*/ 0 w 115"/>
                    <a:gd name="T1" fmla="*/ 0 h 236"/>
                    <a:gd name="T2" fmla="*/ 0 w 115"/>
                    <a:gd name="T3" fmla="*/ 0 h 236"/>
                    <a:gd name="T4" fmla="*/ 0 w 115"/>
                    <a:gd name="T5" fmla="*/ 0 h 236"/>
                    <a:gd name="T6" fmla="*/ 0 w 115"/>
                    <a:gd name="T7" fmla="*/ 0 h 236"/>
                    <a:gd name="T8" fmla="*/ 0 w 115"/>
                    <a:gd name="T9" fmla="*/ 0 h 236"/>
                    <a:gd name="T10" fmla="*/ 1 w 115"/>
                    <a:gd name="T11" fmla="*/ 1 h 236"/>
                    <a:gd name="T12" fmla="*/ 1 w 115"/>
                    <a:gd name="T13" fmla="*/ 1 h 236"/>
                    <a:gd name="T14" fmla="*/ 1 w 115"/>
                    <a:gd name="T15" fmla="*/ 1 h 236"/>
                    <a:gd name="T16" fmla="*/ 1 w 115"/>
                    <a:gd name="T17" fmla="*/ 1 h 236"/>
                    <a:gd name="T18" fmla="*/ 1 w 115"/>
                    <a:gd name="T19" fmla="*/ 1 h 236"/>
                    <a:gd name="T20" fmla="*/ 2 w 115"/>
                    <a:gd name="T21" fmla="*/ 1 h 236"/>
                    <a:gd name="T22" fmla="*/ 2 w 115"/>
                    <a:gd name="T23" fmla="*/ 1 h 236"/>
                    <a:gd name="T24" fmla="*/ 2 w 115"/>
                    <a:gd name="T25" fmla="*/ 1 h 236"/>
                    <a:gd name="T26" fmla="*/ 2 w 115"/>
                    <a:gd name="T27" fmla="*/ 1 h 236"/>
                    <a:gd name="T28" fmla="*/ 2 w 115"/>
                    <a:gd name="T29" fmla="*/ 1 h 236"/>
                    <a:gd name="T30" fmla="*/ 2 w 115"/>
                    <a:gd name="T31" fmla="*/ 1 h 236"/>
                    <a:gd name="T32" fmla="*/ 1 w 115"/>
                    <a:gd name="T33" fmla="*/ 1 h 236"/>
                    <a:gd name="T34" fmla="*/ 1 w 115"/>
                    <a:gd name="T35" fmla="*/ 1 h 236"/>
                    <a:gd name="T36" fmla="*/ 1 w 115"/>
                    <a:gd name="T37" fmla="*/ 0 h 236"/>
                    <a:gd name="T38" fmla="*/ 1 w 115"/>
                    <a:gd name="T39" fmla="*/ 0 h 236"/>
                    <a:gd name="T40" fmla="*/ 1 w 115"/>
                    <a:gd name="T41" fmla="*/ 0 h 236"/>
                    <a:gd name="T42" fmla="*/ 0 w 115"/>
                    <a:gd name="T43" fmla="*/ 0 h 236"/>
                    <a:gd name="T44" fmla="*/ 0 w 115"/>
                    <a:gd name="T45" fmla="*/ 0 h 236"/>
                    <a:gd name="T46" fmla="*/ 0 w 115"/>
                    <a:gd name="T47" fmla="*/ 0 h 236"/>
                    <a:gd name="T48" fmla="*/ 0 w 115"/>
                    <a:gd name="T49" fmla="*/ 0 h 236"/>
                    <a:gd name="T50" fmla="*/ 1 w 115"/>
                    <a:gd name="T51" fmla="*/ 0 h 236"/>
                    <a:gd name="T52" fmla="*/ 1 w 115"/>
                    <a:gd name="T53" fmla="*/ 0 h 236"/>
                    <a:gd name="T54" fmla="*/ 1 w 115"/>
                    <a:gd name="T55" fmla="*/ 0 h 236"/>
                    <a:gd name="T56" fmla="*/ 1 w 115"/>
                    <a:gd name="T57" fmla="*/ 0 h 236"/>
                    <a:gd name="T58" fmla="*/ 1 w 115"/>
                    <a:gd name="T59" fmla="*/ 0 h 236"/>
                    <a:gd name="T60" fmla="*/ 2 w 115"/>
                    <a:gd name="T61" fmla="*/ 0 h 236"/>
                    <a:gd name="T62" fmla="*/ 2 w 115"/>
                    <a:gd name="T63" fmla="*/ 0 h 236"/>
                    <a:gd name="T64" fmla="*/ 2 w 115"/>
                    <a:gd name="T65" fmla="*/ 0 h 236"/>
                    <a:gd name="T66" fmla="*/ 1 w 115"/>
                    <a:gd name="T67" fmla="*/ 0 h 236"/>
                    <a:gd name="T68" fmla="*/ 1 w 115"/>
                    <a:gd name="T69" fmla="*/ 0 h 236"/>
                    <a:gd name="T70" fmla="*/ 1 w 115"/>
                    <a:gd name="T71" fmla="*/ 0 h 236"/>
                    <a:gd name="T72" fmla="*/ 1 w 115"/>
                    <a:gd name="T73" fmla="*/ 0 h 236"/>
                    <a:gd name="T74" fmla="*/ 0 w 115"/>
                    <a:gd name="T75" fmla="*/ 0 h 236"/>
                    <a:gd name="T76" fmla="*/ 0 w 115"/>
                    <a:gd name="T77" fmla="*/ 0 h 236"/>
                    <a:gd name="T78" fmla="*/ 0 w 115"/>
                    <a:gd name="T79" fmla="*/ 0 h 236"/>
                    <a:gd name="T80" fmla="*/ 0 w 115"/>
                    <a:gd name="T81" fmla="*/ 0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18712" name="Freeform 1092"/>
                <p:cNvSpPr>
                  <a:spLocks/>
                </p:cNvSpPr>
                <p:nvPr/>
              </p:nvSpPr>
              <p:spPr bwMode="auto">
                <a:xfrm>
                  <a:off x="5311" y="2643"/>
                  <a:ext cx="87" cy="73"/>
                </a:xfrm>
                <a:custGeom>
                  <a:avLst/>
                  <a:gdLst>
                    <a:gd name="T0" fmla="*/ 3 w 245"/>
                    <a:gd name="T1" fmla="*/ 0 h 310"/>
                    <a:gd name="T2" fmla="*/ 4 w 245"/>
                    <a:gd name="T3" fmla="*/ 0 h 310"/>
                    <a:gd name="T4" fmla="*/ 4 w 245"/>
                    <a:gd name="T5" fmla="*/ 0 h 310"/>
                    <a:gd name="T6" fmla="*/ 4 w 245"/>
                    <a:gd name="T7" fmla="*/ 0 h 310"/>
                    <a:gd name="T8" fmla="*/ 3 w 245"/>
                    <a:gd name="T9" fmla="*/ 1 h 310"/>
                    <a:gd name="T10" fmla="*/ 3 w 245"/>
                    <a:gd name="T11" fmla="*/ 1 h 310"/>
                    <a:gd name="T12" fmla="*/ 2 w 245"/>
                    <a:gd name="T13" fmla="*/ 1 h 310"/>
                    <a:gd name="T14" fmla="*/ 2 w 245"/>
                    <a:gd name="T15" fmla="*/ 1 h 310"/>
                    <a:gd name="T16" fmla="*/ 2 w 245"/>
                    <a:gd name="T17" fmla="*/ 1 h 310"/>
                    <a:gd name="T18" fmla="*/ 2 w 245"/>
                    <a:gd name="T19" fmla="*/ 1 h 310"/>
                    <a:gd name="T20" fmla="*/ 2 w 245"/>
                    <a:gd name="T21" fmla="*/ 1 h 310"/>
                    <a:gd name="T22" fmla="*/ 2 w 245"/>
                    <a:gd name="T23" fmla="*/ 1 h 310"/>
                    <a:gd name="T24" fmla="*/ 2 w 245"/>
                    <a:gd name="T25" fmla="*/ 1 h 310"/>
                    <a:gd name="T26" fmla="*/ 2 w 245"/>
                    <a:gd name="T27" fmla="*/ 1 h 310"/>
                    <a:gd name="T28" fmla="*/ 2 w 245"/>
                    <a:gd name="T29" fmla="*/ 1 h 310"/>
                    <a:gd name="T30" fmla="*/ 3 w 245"/>
                    <a:gd name="T31" fmla="*/ 1 h 310"/>
                    <a:gd name="T32" fmla="*/ 3 w 245"/>
                    <a:gd name="T33" fmla="*/ 1 h 310"/>
                    <a:gd name="T34" fmla="*/ 4 w 245"/>
                    <a:gd name="T35" fmla="*/ 1 h 310"/>
                    <a:gd name="T36" fmla="*/ 4 w 245"/>
                    <a:gd name="T37" fmla="*/ 0 h 310"/>
                    <a:gd name="T38" fmla="*/ 4 w 245"/>
                    <a:gd name="T39" fmla="*/ 0 h 310"/>
                    <a:gd name="T40" fmla="*/ 4 w 245"/>
                    <a:gd name="T41" fmla="*/ 0 h 310"/>
                    <a:gd name="T42" fmla="*/ 3 w 245"/>
                    <a:gd name="T43" fmla="*/ 0 h 310"/>
                    <a:gd name="T44" fmla="*/ 3 w 245"/>
                    <a:gd name="T45" fmla="*/ 0 h 310"/>
                    <a:gd name="T46" fmla="*/ 2 w 245"/>
                    <a:gd name="T47" fmla="*/ 0 h 310"/>
                    <a:gd name="T48" fmla="*/ 2 w 245"/>
                    <a:gd name="T49" fmla="*/ 0 h 310"/>
                    <a:gd name="T50" fmla="*/ 1 w 245"/>
                    <a:gd name="T51" fmla="*/ 0 h 310"/>
                    <a:gd name="T52" fmla="*/ 1 w 245"/>
                    <a:gd name="T53" fmla="*/ 0 h 310"/>
                    <a:gd name="T54" fmla="*/ 1 w 245"/>
                    <a:gd name="T55" fmla="*/ 0 h 310"/>
                    <a:gd name="T56" fmla="*/ 0 w 245"/>
                    <a:gd name="T57" fmla="*/ 0 h 310"/>
                    <a:gd name="T58" fmla="*/ 0 w 245"/>
                    <a:gd name="T59" fmla="*/ 0 h 310"/>
                    <a:gd name="T60" fmla="*/ 0 w 245"/>
                    <a:gd name="T61" fmla="*/ 0 h 310"/>
                    <a:gd name="T62" fmla="*/ 1 w 245"/>
                    <a:gd name="T63" fmla="*/ 0 h 310"/>
                    <a:gd name="T64" fmla="*/ 1 w 245"/>
                    <a:gd name="T65" fmla="*/ 0 h 310"/>
                    <a:gd name="T66" fmla="*/ 1 w 245"/>
                    <a:gd name="T67" fmla="*/ 0 h 310"/>
                    <a:gd name="T68" fmla="*/ 2 w 245"/>
                    <a:gd name="T69" fmla="*/ 0 h 310"/>
                    <a:gd name="T70" fmla="*/ 2 w 245"/>
                    <a:gd name="T71" fmla="*/ 0 h 310"/>
                    <a:gd name="T72" fmla="*/ 2 w 245"/>
                    <a:gd name="T73" fmla="*/ 0 h 310"/>
                    <a:gd name="T74" fmla="*/ 3 w 245"/>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grpSp>
          <p:pic>
            <p:nvPicPr>
              <p:cNvPr id="18700" name="Picture 1093" descr="access_point_stylized_gray_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2" y="3642"/>
                <a:ext cx="430"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82" name="Line 1094"/>
            <p:cNvSpPr>
              <a:spLocks noChangeShapeType="1"/>
            </p:cNvSpPr>
            <p:nvPr/>
          </p:nvSpPr>
          <p:spPr bwMode="auto">
            <a:xfrm rot="5400000" flipV="1">
              <a:off x="5034" y="3427"/>
              <a:ext cx="2" cy="54"/>
            </a:xfrm>
            <a:prstGeom prst="line">
              <a:avLst/>
            </a:prstGeom>
            <a:noFill/>
            <a:ln w="1270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8518" name="Group 1095"/>
            <p:cNvGrpSpPr>
              <a:grpSpLocks/>
            </p:cNvGrpSpPr>
            <p:nvPr/>
          </p:nvGrpSpPr>
          <p:grpSpPr bwMode="auto">
            <a:xfrm flipH="1">
              <a:off x="3638" y="2856"/>
              <a:ext cx="261" cy="235"/>
              <a:chOff x="2839" y="3501"/>
              <a:chExt cx="755" cy="803"/>
            </a:xfrm>
          </p:grpSpPr>
          <p:pic>
            <p:nvPicPr>
              <p:cNvPr id="18697" name="Picture 1096" descr="desktop_computer_stylized_mediu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98" name="Freeform 1097"/>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8519" name="Group 1098"/>
            <p:cNvGrpSpPr>
              <a:grpSpLocks/>
            </p:cNvGrpSpPr>
            <p:nvPr/>
          </p:nvGrpSpPr>
          <p:grpSpPr bwMode="auto">
            <a:xfrm flipH="1">
              <a:off x="3438" y="3121"/>
              <a:ext cx="304" cy="256"/>
              <a:chOff x="2839" y="3501"/>
              <a:chExt cx="755" cy="803"/>
            </a:xfrm>
          </p:grpSpPr>
          <p:pic>
            <p:nvPicPr>
              <p:cNvPr id="18695" name="Picture 1099" descr="desktop_computer_stylized_mediu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96" name="Freeform 1100"/>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8520" name="Group 1101"/>
            <p:cNvGrpSpPr>
              <a:grpSpLocks/>
            </p:cNvGrpSpPr>
            <p:nvPr/>
          </p:nvGrpSpPr>
          <p:grpSpPr bwMode="auto">
            <a:xfrm flipH="1">
              <a:off x="3739" y="3311"/>
              <a:ext cx="269" cy="220"/>
              <a:chOff x="2839" y="3501"/>
              <a:chExt cx="755" cy="803"/>
            </a:xfrm>
          </p:grpSpPr>
          <p:pic>
            <p:nvPicPr>
              <p:cNvPr id="18693" name="Picture 1102" descr="desktop_computer_stylized_mediu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94" name="Freeform 1103"/>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8521" name="Group 1104"/>
            <p:cNvGrpSpPr>
              <a:grpSpLocks/>
            </p:cNvGrpSpPr>
            <p:nvPr/>
          </p:nvGrpSpPr>
          <p:grpSpPr bwMode="auto">
            <a:xfrm>
              <a:off x="4126" y="3300"/>
              <a:ext cx="269" cy="221"/>
              <a:chOff x="2839" y="3501"/>
              <a:chExt cx="755" cy="803"/>
            </a:xfrm>
          </p:grpSpPr>
          <p:pic>
            <p:nvPicPr>
              <p:cNvPr id="18691" name="Picture 1105" descr="desktop_computer_stylized_mediu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92" name="Freeform 1106"/>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pic>
          <p:nvPicPr>
            <p:cNvPr id="18522" name="Picture 1107" descr="car_icon_smal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95" y="1084"/>
              <a:ext cx="53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523" name="Group 1108"/>
            <p:cNvGrpSpPr>
              <a:grpSpLocks/>
            </p:cNvGrpSpPr>
            <p:nvPr/>
          </p:nvGrpSpPr>
          <p:grpSpPr bwMode="auto">
            <a:xfrm>
              <a:off x="3536" y="974"/>
              <a:ext cx="262" cy="243"/>
              <a:chOff x="2751" y="1851"/>
              <a:chExt cx="462" cy="478"/>
            </a:xfrm>
          </p:grpSpPr>
          <p:pic>
            <p:nvPicPr>
              <p:cNvPr id="18689" name="Picture 1109" descr="iphone_stylized_smal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0" name="Picture 1110" descr="antenna_radiation_stylized"/>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24" name="Group 1111"/>
            <p:cNvGrpSpPr>
              <a:grpSpLocks/>
            </p:cNvGrpSpPr>
            <p:nvPr/>
          </p:nvGrpSpPr>
          <p:grpSpPr bwMode="auto">
            <a:xfrm>
              <a:off x="5191" y="3151"/>
              <a:ext cx="143" cy="303"/>
              <a:chOff x="4140" y="429"/>
              <a:chExt cx="1425" cy="2396"/>
            </a:xfrm>
          </p:grpSpPr>
          <p:sp>
            <p:nvSpPr>
              <p:cNvPr id="18657" name="Freeform 1112"/>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3" name="Rectangle 1113"/>
              <p:cNvSpPr>
                <a:spLocks noChangeArrowheads="1"/>
              </p:cNvSpPr>
              <p:nvPr/>
            </p:nvSpPr>
            <p:spPr bwMode="auto">
              <a:xfrm>
                <a:off x="4210" y="429"/>
                <a:ext cx="1046"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8659" name="Freeform 1114"/>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60" name="Freeform 1115"/>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6" name="Rectangle 1116"/>
              <p:cNvSpPr>
                <a:spLocks noChangeArrowheads="1"/>
              </p:cNvSpPr>
              <p:nvPr/>
            </p:nvSpPr>
            <p:spPr bwMode="auto">
              <a:xfrm>
                <a:off x="4210" y="690"/>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8662" name="Group 1117"/>
              <p:cNvGrpSpPr>
                <a:grpSpLocks/>
              </p:cNvGrpSpPr>
              <p:nvPr/>
            </p:nvGrpSpPr>
            <p:grpSpPr bwMode="auto">
              <a:xfrm>
                <a:off x="4749" y="668"/>
                <a:ext cx="581" cy="145"/>
                <a:chOff x="614" y="2568"/>
                <a:chExt cx="725" cy="139"/>
              </a:xfrm>
            </p:grpSpPr>
            <p:sp>
              <p:nvSpPr>
                <p:cNvPr id="4352" name="AutoShape 1118"/>
                <p:cNvSpPr>
                  <a:spLocks noChangeArrowheads="1"/>
                </p:cNvSpPr>
                <p:nvPr/>
              </p:nvSpPr>
              <p:spPr bwMode="auto">
                <a:xfrm>
                  <a:off x="613" y="2566"/>
                  <a:ext cx="721" cy="14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53" name="AutoShape 1119"/>
                <p:cNvSpPr>
                  <a:spLocks noChangeArrowheads="1"/>
                </p:cNvSpPr>
                <p:nvPr/>
              </p:nvSpPr>
              <p:spPr bwMode="auto">
                <a:xfrm>
                  <a:off x="625" y="2581"/>
                  <a:ext cx="696"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4328" name="Rectangle 1120"/>
              <p:cNvSpPr>
                <a:spLocks noChangeArrowheads="1"/>
              </p:cNvSpPr>
              <p:nvPr/>
            </p:nvSpPr>
            <p:spPr bwMode="auto">
              <a:xfrm>
                <a:off x="4220" y="1022"/>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8664" name="Group 1121"/>
              <p:cNvGrpSpPr>
                <a:grpSpLocks/>
              </p:cNvGrpSpPr>
              <p:nvPr/>
            </p:nvGrpSpPr>
            <p:grpSpPr bwMode="auto">
              <a:xfrm>
                <a:off x="4747" y="994"/>
                <a:ext cx="581" cy="134"/>
                <a:chOff x="614" y="2568"/>
                <a:chExt cx="725" cy="139"/>
              </a:xfrm>
            </p:grpSpPr>
            <p:sp>
              <p:nvSpPr>
                <p:cNvPr id="4350" name="AutoShape 1122"/>
                <p:cNvSpPr>
                  <a:spLocks noChangeArrowheads="1"/>
                </p:cNvSpPr>
                <p:nvPr/>
              </p:nvSpPr>
              <p:spPr bwMode="auto">
                <a:xfrm>
                  <a:off x="615" y="2564"/>
                  <a:ext cx="721" cy="139"/>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51" name="AutoShape 1123"/>
                <p:cNvSpPr>
                  <a:spLocks noChangeArrowheads="1"/>
                </p:cNvSpPr>
                <p:nvPr/>
              </p:nvSpPr>
              <p:spPr bwMode="auto">
                <a:xfrm>
                  <a:off x="628" y="2581"/>
                  <a:ext cx="696" cy="107"/>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4330" name="Rectangle 1124"/>
              <p:cNvSpPr>
                <a:spLocks noChangeArrowheads="1"/>
              </p:cNvSpPr>
              <p:nvPr/>
            </p:nvSpPr>
            <p:spPr bwMode="auto">
              <a:xfrm>
                <a:off x="4220" y="1354"/>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31" name="Rectangle 1125"/>
              <p:cNvSpPr>
                <a:spLocks noChangeArrowheads="1"/>
              </p:cNvSpPr>
              <p:nvPr/>
            </p:nvSpPr>
            <p:spPr bwMode="auto">
              <a:xfrm>
                <a:off x="4230" y="1655"/>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8667" name="Group 1126"/>
              <p:cNvGrpSpPr>
                <a:grpSpLocks/>
              </p:cNvGrpSpPr>
              <p:nvPr/>
            </p:nvGrpSpPr>
            <p:grpSpPr bwMode="auto">
              <a:xfrm>
                <a:off x="4735" y="1627"/>
                <a:ext cx="582" cy="151"/>
                <a:chOff x="614" y="2568"/>
                <a:chExt cx="725" cy="139"/>
              </a:xfrm>
            </p:grpSpPr>
            <p:sp>
              <p:nvSpPr>
                <p:cNvPr id="4348" name="AutoShape 1127"/>
                <p:cNvSpPr>
                  <a:spLocks noChangeArrowheads="1"/>
                </p:cNvSpPr>
                <p:nvPr/>
              </p:nvSpPr>
              <p:spPr bwMode="auto">
                <a:xfrm>
                  <a:off x="618" y="2579"/>
                  <a:ext cx="720" cy="131"/>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49" name="AutoShape 1128"/>
                <p:cNvSpPr>
                  <a:spLocks noChangeArrowheads="1"/>
                </p:cNvSpPr>
                <p:nvPr/>
              </p:nvSpPr>
              <p:spPr bwMode="auto">
                <a:xfrm>
                  <a:off x="630" y="2586"/>
                  <a:ext cx="695"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8668" name="Freeform 1129"/>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669" name="Group 1130"/>
              <p:cNvGrpSpPr>
                <a:grpSpLocks/>
              </p:cNvGrpSpPr>
              <p:nvPr/>
            </p:nvGrpSpPr>
            <p:grpSpPr bwMode="auto">
              <a:xfrm>
                <a:off x="4739" y="1327"/>
                <a:ext cx="582" cy="139"/>
                <a:chOff x="614" y="2568"/>
                <a:chExt cx="725" cy="139"/>
              </a:xfrm>
            </p:grpSpPr>
            <p:sp>
              <p:nvSpPr>
                <p:cNvPr id="4346" name="AutoShape 1131"/>
                <p:cNvSpPr>
                  <a:spLocks noChangeArrowheads="1"/>
                </p:cNvSpPr>
                <p:nvPr/>
              </p:nvSpPr>
              <p:spPr bwMode="auto">
                <a:xfrm>
                  <a:off x="613" y="2571"/>
                  <a:ext cx="732" cy="13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47" name="AutoShape 1132"/>
                <p:cNvSpPr>
                  <a:spLocks noChangeArrowheads="1"/>
                </p:cNvSpPr>
                <p:nvPr/>
              </p:nvSpPr>
              <p:spPr bwMode="auto">
                <a:xfrm>
                  <a:off x="625" y="2587"/>
                  <a:ext cx="720" cy="103"/>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4335" name="Rectangle 1133"/>
              <p:cNvSpPr>
                <a:spLocks noChangeArrowheads="1"/>
              </p:cNvSpPr>
              <p:nvPr/>
            </p:nvSpPr>
            <p:spPr bwMode="auto">
              <a:xfrm>
                <a:off x="5246" y="429"/>
                <a:ext cx="70" cy="2285"/>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8671" name="Freeform 1134"/>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72" name="Freeform 1135"/>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38" name="Oval 1136"/>
              <p:cNvSpPr>
                <a:spLocks noChangeArrowheads="1"/>
              </p:cNvSpPr>
              <p:nvPr/>
            </p:nvSpPr>
            <p:spPr bwMode="auto">
              <a:xfrm>
                <a:off x="5515" y="2611"/>
                <a:ext cx="50" cy="95"/>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8674" name="Freeform 1137"/>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40" name="AutoShape 1138"/>
              <p:cNvSpPr>
                <a:spLocks noChangeArrowheads="1"/>
              </p:cNvSpPr>
              <p:nvPr/>
            </p:nvSpPr>
            <p:spPr bwMode="auto">
              <a:xfrm>
                <a:off x="4140" y="2675"/>
                <a:ext cx="1196" cy="150"/>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41" name="AutoShape 1139"/>
              <p:cNvSpPr>
                <a:spLocks noChangeArrowheads="1"/>
              </p:cNvSpPr>
              <p:nvPr/>
            </p:nvSpPr>
            <p:spPr bwMode="auto">
              <a:xfrm>
                <a:off x="4210" y="2714"/>
                <a:ext cx="1066" cy="79"/>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42" name="Oval 1140"/>
              <p:cNvSpPr>
                <a:spLocks noChangeArrowheads="1"/>
              </p:cNvSpPr>
              <p:nvPr/>
            </p:nvSpPr>
            <p:spPr bwMode="auto">
              <a:xfrm>
                <a:off x="4309" y="2382"/>
                <a:ext cx="159" cy="142"/>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43" name="Oval 1141"/>
              <p:cNvSpPr>
                <a:spLocks noChangeArrowheads="1"/>
              </p:cNvSpPr>
              <p:nvPr/>
            </p:nvSpPr>
            <p:spPr bwMode="auto">
              <a:xfrm>
                <a:off x="4489" y="2382"/>
                <a:ext cx="159" cy="142"/>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800">
                  <a:solidFill>
                    <a:srgbClr val="FF0000"/>
                  </a:solidFill>
                  <a:latin typeface="Arial" charset="0"/>
                  <a:ea typeface="ＭＳ Ｐゴシック" charset="0"/>
                  <a:cs typeface="Arial" charset="0"/>
                </a:endParaRPr>
              </a:p>
            </p:txBody>
          </p:sp>
          <p:sp>
            <p:nvSpPr>
              <p:cNvPr id="4344" name="Oval 1142"/>
              <p:cNvSpPr>
                <a:spLocks noChangeArrowheads="1"/>
              </p:cNvSpPr>
              <p:nvPr/>
            </p:nvSpPr>
            <p:spPr bwMode="auto">
              <a:xfrm>
                <a:off x="4658" y="2382"/>
                <a:ext cx="159" cy="142"/>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45" name="Rectangle 1143"/>
              <p:cNvSpPr>
                <a:spLocks noChangeArrowheads="1"/>
              </p:cNvSpPr>
              <p:nvPr/>
            </p:nvSpPr>
            <p:spPr bwMode="auto">
              <a:xfrm>
                <a:off x="5067" y="1837"/>
                <a:ext cx="80" cy="759"/>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18525" name="Group 1144"/>
            <p:cNvGrpSpPr>
              <a:grpSpLocks/>
            </p:cNvGrpSpPr>
            <p:nvPr/>
          </p:nvGrpSpPr>
          <p:grpSpPr bwMode="auto">
            <a:xfrm>
              <a:off x="4992" y="3341"/>
              <a:ext cx="143" cy="303"/>
              <a:chOff x="4140" y="429"/>
              <a:chExt cx="1425" cy="2396"/>
            </a:xfrm>
          </p:grpSpPr>
          <p:sp>
            <p:nvSpPr>
              <p:cNvPr id="18625" name="Freeform 1145"/>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91" name="Rectangle 1146"/>
              <p:cNvSpPr>
                <a:spLocks noChangeArrowheads="1"/>
              </p:cNvSpPr>
              <p:nvPr/>
            </p:nvSpPr>
            <p:spPr bwMode="auto">
              <a:xfrm>
                <a:off x="4210" y="429"/>
                <a:ext cx="1046"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8627" name="Freeform 1147"/>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28" name="Freeform 1148"/>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94" name="Rectangle 1149"/>
              <p:cNvSpPr>
                <a:spLocks noChangeArrowheads="1"/>
              </p:cNvSpPr>
              <p:nvPr/>
            </p:nvSpPr>
            <p:spPr bwMode="auto">
              <a:xfrm>
                <a:off x="4210" y="690"/>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8630" name="Group 1150"/>
              <p:cNvGrpSpPr>
                <a:grpSpLocks/>
              </p:cNvGrpSpPr>
              <p:nvPr/>
            </p:nvGrpSpPr>
            <p:grpSpPr bwMode="auto">
              <a:xfrm>
                <a:off x="4749" y="668"/>
                <a:ext cx="581" cy="145"/>
                <a:chOff x="614" y="2568"/>
                <a:chExt cx="725" cy="139"/>
              </a:xfrm>
            </p:grpSpPr>
            <p:sp>
              <p:nvSpPr>
                <p:cNvPr id="4320" name="AutoShape 1151"/>
                <p:cNvSpPr>
                  <a:spLocks noChangeArrowheads="1"/>
                </p:cNvSpPr>
                <p:nvPr/>
              </p:nvSpPr>
              <p:spPr bwMode="auto">
                <a:xfrm>
                  <a:off x="613" y="2566"/>
                  <a:ext cx="721" cy="14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21" name="AutoShape 1152"/>
                <p:cNvSpPr>
                  <a:spLocks noChangeArrowheads="1"/>
                </p:cNvSpPr>
                <p:nvPr/>
              </p:nvSpPr>
              <p:spPr bwMode="auto">
                <a:xfrm>
                  <a:off x="625" y="2581"/>
                  <a:ext cx="696"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4296" name="Rectangle 1153"/>
              <p:cNvSpPr>
                <a:spLocks noChangeArrowheads="1"/>
              </p:cNvSpPr>
              <p:nvPr/>
            </p:nvSpPr>
            <p:spPr bwMode="auto">
              <a:xfrm>
                <a:off x="4220" y="1022"/>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8632" name="Group 1154"/>
              <p:cNvGrpSpPr>
                <a:grpSpLocks/>
              </p:cNvGrpSpPr>
              <p:nvPr/>
            </p:nvGrpSpPr>
            <p:grpSpPr bwMode="auto">
              <a:xfrm>
                <a:off x="4747" y="994"/>
                <a:ext cx="581" cy="134"/>
                <a:chOff x="614" y="2568"/>
                <a:chExt cx="725" cy="139"/>
              </a:xfrm>
            </p:grpSpPr>
            <p:sp>
              <p:nvSpPr>
                <p:cNvPr id="4318" name="AutoShape 1155"/>
                <p:cNvSpPr>
                  <a:spLocks noChangeArrowheads="1"/>
                </p:cNvSpPr>
                <p:nvPr/>
              </p:nvSpPr>
              <p:spPr bwMode="auto">
                <a:xfrm>
                  <a:off x="615" y="2564"/>
                  <a:ext cx="721" cy="139"/>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19" name="AutoShape 1156"/>
                <p:cNvSpPr>
                  <a:spLocks noChangeArrowheads="1"/>
                </p:cNvSpPr>
                <p:nvPr/>
              </p:nvSpPr>
              <p:spPr bwMode="auto">
                <a:xfrm>
                  <a:off x="628" y="2581"/>
                  <a:ext cx="696" cy="107"/>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4298" name="Rectangle 1157"/>
              <p:cNvSpPr>
                <a:spLocks noChangeArrowheads="1"/>
              </p:cNvSpPr>
              <p:nvPr/>
            </p:nvSpPr>
            <p:spPr bwMode="auto">
              <a:xfrm>
                <a:off x="4220" y="1354"/>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299" name="Rectangle 1158"/>
              <p:cNvSpPr>
                <a:spLocks noChangeArrowheads="1"/>
              </p:cNvSpPr>
              <p:nvPr/>
            </p:nvSpPr>
            <p:spPr bwMode="auto">
              <a:xfrm>
                <a:off x="4230" y="1655"/>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8635" name="Group 1159"/>
              <p:cNvGrpSpPr>
                <a:grpSpLocks/>
              </p:cNvGrpSpPr>
              <p:nvPr/>
            </p:nvGrpSpPr>
            <p:grpSpPr bwMode="auto">
              <a:xfrm>
                <a:off x="4735" y="1627"/>
                <a:ext cx="582" cy="151"/>
                <a:chOff x="614" y="2568"/>
                <a:chExt cx="725" cy="139"/>
              </a:xfrm>
            </p:grpSpPr>
            <p:sp>
              <p:nvSpPr>
                <p:cNvPr id="4316" name="AutoShape 1160"/>
                <p:cNvSpPr>
                  <a:spLocks noChangeArrowheads="1"/>
                </p:cNvSpPr>
                <p:nvPr/>
              </p:nvSpPr>
              <p:spPr bwMode="auto">
                <a:xfrm>
                  <a:off x="618" y="2579"/>
                  <a:ext cx="720" cy="131"/>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17" name="AutoShape 1161"/>
                <p:cNvSpPr>
                  <a:spLocks noChangeArrowheads="1"/>
                </p:cNvSpPr>
                <p:nvPr/>
              </p:nvSpPr>
              <p:spPr bwMode="auto">
                <a:xfrm>
                  <a:off x="630" y="2586"/>
                  <a:ext cx="695"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8636" name="Freeform 1162"/>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637" name="Group 1163"/>
              <p:cNvGrpSpPr>
                <a:grpSpLocks/>
              </p:cNvGrpSpPr>
              <p:nvPr/>
            </p:nvGrpSpPr>
            <p:grpSpPr bwMode="auto">
              <a:xfrm>
                <a:off x="4739" y="1327"/>
                <a:ext cx="582" cy="139"/>
                <a:chOff x="614" y="2568"/>
                <a:chExt cx="725" cy="139"/>
              </a:xfrm>
            </p:grpSpPr>
            <p:sp>
              <p:nvSpPr>
                <p:cNvPr id="4314" name="AutoShape 1164"/>
                <p:cNvSpPr>
                  <a:spLocks noChangeArrowheads="1"/>
                </p:cNvSpPr>
                <p:nvPr/>
              </p:nvSpPr>
              <p:spPr bwMode="auto">
                <a:xfrm>
                  <a:off x="613" y="2571"/>
                  <a:ext cx="732" cy="13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15" name="AutoShape 1165"/>
                <p:cNvSpPr>
                  <a:spLocks noChangeArrowheads="1"/>
                </p:cNvSpPr>
                <p:nvPr/>
              </p:nvSpPr>
              <p:spPr bwMode="auto">
                <a:xfrm>
                  <a:off x="625" y="2587"/>
                  <a:ext cx="720" cy="103"/>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4303" name="Rectangle 1166"/>
              <p:cNvSpPr>
                <a:spLocks noChangeArrowheads="1"/>
              </p:cNvSpPr>
              <p:nvPr/>
            </p:nvSpPr>
            <p:spPr bwMode="auto">
              <a:xfrm>
                <a:off x="5246" y="429"/>
                <a:ext cx="70" cy="2285"/>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8639" name="Freeform 1167"/>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40" name="Freeform 1168"/>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6" name="Oval 1169"/>
              <p:cNvSpPr>
                <a:spLocks noChangeArrowheads="1"/>
              </p:cNvSpPr>
              <p:nvPr/>
            </p:nvSpPr>
            <p:spPr bwMode="auto">
              <a:xfrm>
                <a:off x="5515" y="2611"/>
                <a:ext cx="50" cy="95"/>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8642" name="Freeform 1170"/>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 name="AutoShape 1171"/>
              <p:cNvSpPr>
                <a:spLocks noChangeArrowheads="1"/>
              </p:cNvSpPr>
              <p:nvPr/>
            </p:nvSpPr>
            <p:spPr bwMode="auto">
              <a:xfrm>
                <a:off x="4140" y="2675"/>
                <a:ext cx="1196" cy="150"/>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09" name="AutoShape 1172"/>
              <p:cNvSpPr>
                <a:spLocks noChangeArrowheads="1"/>
              </p:cNvSpPr>
              <p:nvPr/>
            </p:nvSpPr>
            <p:spPr bwMode="auto">
              <a:xfrm>
                <a:off x="4210" y="2714"/>
                <a:ext cx="1066" cy="79"/>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10" name="Oval 1173"/>
              <p:cNvSpPr>
                <a:spLocks noChangeArrowheads="1"/>
              </p:cNvSpPr>
              <p:nvPr/>
            </p:nvSpPr>
            <p:spPr bwMode="auto">
              <a:xfrm>
                <a:off x="4309" y="2382"/>
                <a:ext cx="159" cy="142"/>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11" name="Oval 1174"/>
              <p:cNvSpPr>
                <a:spLocks noChangeArrowheads="1"/>
              </p:cNvSpPr>
              <p:nvPr/>
            </p:nvSpPr>
            <p:spPr bwMode="auto">
              <a:xfrm>
                <a:off x="4489" y="2382"/>
                <a:ext cx="159" cy="142"/>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800">
                  <a:solidFill>
                    <a:srgbClr val="FF0000"/>
                  </a:solidFill>
                  <a:latin typeface="Arial" charset="0"/>
                  <a:ea typeface="ＭＳ Ｐゴシック" charset="0"/>
                  <a:cs typeface="Arial" charset="0"/>
                </a:endParaRPr>
              </a:p>
            </p:txBody>
          </p:sp>
          <p:sp>
            <p:nvSpPr>
              <p:cNvPr id="4312" name="Oval 1175"/>
              <p:cNvSpPr>
                <a:spLocks noChangeArrowheads="1"/>
              </p:cNvSpPr>
              <p:nvPr/>
            </p:nvSpPr>
            <p:spPr bwMode="auto">
              <a:xfrm>
                <a:off x="4658" y="2382"/>
                <a:ext cx="159" cy="142"/>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13" name="Rectangle 1176"/>
              <p:cNvSpPr>
                <a:spLocks noChangeArrowheads="1"/>
              </p:cNvSpPr>
              <p:nvPr/>
            </p:nvSpPr>
            <p:spPr bwMode="auto">
              <a:xfrm>
                <a:off x="5067" y="1837"/>
                <a:ext cx="80" cy="759"/>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18526" name="Group 1177"/>
            <p:cNvGrpSpPr>
              <a:grpSpLocks/>
            </p:cNvGrpSpPr>
            <p:nvPr/>
          </p:nvGrpSpPr>
          <p:grpSpPr bwMode="auto">
            <a:xfrm>
              <a:off x="3340" y="1287"/>
              <a:ext cx="337" cy="257"/>
              <a:chOff x="877" y="1008"/>
              <a:chExt cx="2747" cy="2591"/>
            </a:xfrm>
          </p:grpSpPr>
          <p:pic>
            <p:nvPicPr>
              <p:cNvPr id="18602" name="Picture 1178" descr="antenna_stylized"/>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77" y="1008"/>
                <a:ext cx="2725" cy="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3" name="Picture 1179" descr="laptop_keyboar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09064" flipH="1">
                <a:off x="1009" y="2586"/>
                <a:ext cx="2245" cy="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04" name="Freeform 1180"/>
              <p:cNvSpPr>
                <a:spLocks/>
              </p:cNvSpPr>
              <p:nvPr/>
            </p:nvSpPr>
            <p:spPr bwMode="auto">
              <a:xfrm>
                <a:off x="1753" y="1603"/>
                <a:ext cx="1807" cy="1322"/>
              </a:xfrm>
              <a:custGeom>
                <a:avLst/>
                <a:gdLst>
                  <a:gd name="T0" fmla="*/ 73 w 2982"/>
                  <a:gd name="T1" fmla="*/ 0 h 2442"/>
                  <a:gd name="T2" fmla="*/ 0 w 2982"/>
                  <a:gd name="T3" fmla="*/ 149 h 2442"/>
                  <a:gd name="T4" fmla="*/ 323 w 2982"/>
                  <a:gd name="T5" fmla="*/ 210 h 2442"/>
                  <a:gd name="T6" fmla="*/ 402 w 2982"/>
                  <a:gd name="T7" fmla="*/ 27 h 2442"/>
                  <a:gd name="T8" fmla="*/ 73 w 2982"/>
                  <a:gd name="T9" fmla="*/ 0 h 2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2" h="2442">
                    <a:moveTo>
                      <a:pt x="540" y="0"/>
                    </a:moveTo>
                    <a:lnTo>
                      <a:pt x="0" y="1734"/>
                    </a:lnTo>
                    <a:lnTo>
                      <a:pt x="2394" y="2442"/>
                    </a:lnTo>
                    <a:lnTo>
                      <a:pt x="2982" y="318"/>
                    </a:lnTo>
                    <a:lnTo>
                      <a:pt x="54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8605" name="Picture 1181" descr="scree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42" y="1637"/>
                <a:ext cx="1642" cy="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06" name="Freeform 1182"/>
              <p:cNvSpPr>
                <a:spLocks/>
              </p:cNvSpPr>
              <p:nvPr/>
            </p:nvSpPr>
            <p:spPr bwMode="auto">
              <a:xfrm>
                <a:off x="2082" y="1564"/>
                <a:ext cx="1531" cy="246"/>
              </a:xfrm>
              <a:custGeom>
                <a:avLst/>
                <a:gdLst>
                  <a:gd name="T0" fmla="*/ 2 w 2528"/>
                  <a:gd name="T1" fmla="*/ 0 h 455"/>
                  <a:gd name="T2" fmla="*/ 340 w 2528"/>
                  <a:gd name="T3" fmla="*/ 29 h 455"/>
                  <a:gd name="T4" fmla="*/ 334 w 2528"/>
                  <a:gd name="T5" fmla="*/ 39 h 455"/>
                  <a:gd name="T6" fmla="*/ 0 w 2528"/>
                  <a:gd name="T7" fmla="*/ 8 h 455"/>
                  <a:gd name="T8" fmla="*/ 2 w 2528"/>
                  <a:gd name="T9" fmla="*/ 0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8" h="455">
                    <a:moveTo>
                      <a:pt x="14" y="0"/>
                    </a:moveTo>
                    <a:lnTo>
                      <a:pt x="2528" y="341"/>
                    </a:lnTo>
                    <a:lnTo>
                      <a:pt x="2480" y="455"/>
                    </a:lnTo>
                    <a:lnTo>
                      <a:pt x="0" y="86"/>
                    </a:lnTo>
                    <a:lnTo>
                      <a:pt x="14" y="0"/>
                    </a:lnTo>
                    <a:close/>
                  </a:path>
                </a:pathLst>
              </a:custGeom>
              <a:gradFill rotWithShape="1">
                <a:gsLst>
                  <a:gs pos="0">
                    <a:srgbClr val="000099"/>
                  </a:gs>
                  <a:gs pos="100000">
                    <a:srgbClr val="EAEAE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07" name="Freeform 1183"/>
              <p:cNvSpPr>
                <a:spLocks/>
              </p:cNvSpPr>
              <p:nvPr/>
            </p:nvSpPr>
            <p:spPr bwMode="auto">
              <a:xfrm>
                <a:off x="1737" y="1562"/>
                <a:ext cx="425" cy="1024"/>
              </a:xfrm>
              <a:custGeom>
                <a:avLst/>
                <a:gdLst>
                  <a:gd name="T0" fmla="*/ 78 w 702"/>
                  <a:gd name="T1" fmla="*/ 0 h 1893"/>
                  <a:gd name="T2" fmla="*/ 0 w 702"/>
                  <a:gd name="T3" fmla="*/ 160 h 1893"/>
                  <a:gd name="T4" fmla="*/ 15 w 702"/>
                  <a:gd name="T5" fmla="*/ 162 h 1893"/>
                  <a:gd name="T6" fmla="*/ 94 w 702"/>
                  <a:gd name="T7" fmla="*/ 4 h 1893"/>
                  <a:gd name="T8" fmla="*/ 78 w 702"/>
                  <a:gd name="T9" fmla="*/ 0 h 1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2" h="1893">
                    <a:moveTo>
                      <a:pt x="579" y="0"/>
                    </a:moveTo>
                    <a:lnTo>
                      <a:pt x="0" y="1869"/>
                    </a:lnTo>
                    <a:lnTo>
                      <a:pt x="114" y="1893"/>
                    </a:lnTo>
                    <a:lnTo>
                      <a:pt x="702" y="51"/>
                    </a:lnTo>
                    <a:lnTo>
                      <a:pt x="579"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08" name="Freeform 1184"/>
              <p:cNvSpPr>
                <a:spLocks/>
              </p:cNvSpPr>
              <p:nvPr/>
            </p:nvSpPr>
            <p:spPr bwMode="auto">
              <a:xfrm>
                <a:off x="3144" y="1745"/>
                <a:ext cx="458" cy="1182"/>
              </a:xfrm>
              <a:custGeom>
                <a:avLst/>
                <a:gdLst>
                  <a:gd name="T0" fmla="*/ 102 w 756"/>
                  <a:gd name="T1" fmla="*/ 0 h 2184"/>
                  <a:gd name="T2" fmla="*/ 19 w 756"/>
                  <a:gd name="T3" fmla="*/ 187 h 2184"/>
                  <a:gd name="T4" fmla="*/ 0 w 756"/>
                  <a:gd name="T5" fmla="*/ 184 h 2184"/>
                  <a:gd name="T6" fmla="*/ 81 w 756"/>
                  <a:gd name="T7" fmla="*/ 6 h 2184"/>
                  <a:gd name="T8" fmla="*/ 102 w 756"/>
                  <a:gd name="T9" fmla="*/ 0 h 21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6" h="2184">
                    <a:moveTo>
                      <a:pt x="756" y="0"/>
                    </a:moveTo>
                    <a:lnTo>
                      <a:pt x="138" y="2184"/>
                    </a:lnTo>
                    <a:lnTo>
                      <a:pt x="0" y="2148"/>
                    </a:lnTo>
                    <a:lnTo>
                      <a:pt x="606" y="78"/>
                    </a:lnTo>
                    <a:lnTo>
                      <a:pt x="756" y="0"/>
                    </a:lnTo>
                    <a:close/>
                  </a:path>
                </a:pathLst>
              </a:custGeom>
              <a:gradFill rotWithShape="1">
                <a:gsLst>
                  <a:gs pos="0">
                    <a:srgbClr val="DDDDDD"/>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09" name="Freeform 1185"/>
              <p:cNvSpPr>
                <a:spLocks/>
              </p:cNvSpPr>
              <p:nvPr/>
            </p:nvSpPr>
            <p:spPr bwMode="auto">
              <a:xfrm>
                <a:off x="1732" y="2534"/>
                <a:ext cx="1680" cy="399"/>
              </a:xfrm>
              <a:custGeom>
                <a:avLst/>
                <a:gdLst>
                  <a:gd name="T0" fmla="*/ 4 w 2773"/>
                  <a:gd name="T1" fmla="*/ 0 h 738"/>
                  <a:gd name="T2" fmla="*/ 0 w 2773"/>
                  <a:gd name="T3" fmla="*/ 9 h 738"/>
                  <a:gd name="T4" fmla="*/ 328 w 2773"/>
                  <a:gd name="T5" fmla="*/ 63 h 738"/>
                  <a:gd name="T6" fmla="*/ 320 w 2773"/>
                  <a:gd name="T7" fmla="*/ 51 h 738"/>
                  <a:gd name="T8" fmla="*/ 4 w 2773"/>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3" h="738">
                    <a:moveTo>
                      <a:pt x="33" y="0"/>
                    </a:moveTo>
                    <a:lnTo>
                      <a:pt x="0" y="99"/>
                    </a:lnTo>
                    <a:lnTo>
                      <a:pt x="2436" y="738"/>
                    </a:lnTo>
                    <a:cubicBezTo>
                      <a:pt x="2499" y="501"/>
                      <a:pt x="2773" y="727"/>
                      <a:pt x="2373" y="603"/>
                    </a:cubicBezTo>
                    <a:lnTo>
                      <a:pt x="33" y="0"/>
                    </a:lnTo>
                    <a:close/>
                  </a:path>
                </a:pathLst>
              </a:custGeom>
              <a:gradFill rotWithShape="1">
                <a:gsLst>
                  <a:gs pos="0">
                    <a:srgbClr val="0000C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10" name="Freeform 1186"/>
              <p:cNvSpPr>
                <a:spLocks/>
              </p:cNvSpPr>
              <p:nvPr/>
            </p:nvSpPr>
            <p:spPr bwMode="auto">
              <a:xfrm>
                <a:off x="3195" y="1755"/>
                <a:ext cx="429" cy="1187"/>
              </a:xfrm>
              <a:custGeom>
                <a:avLst/>
                <a:gdLst>
                  <a:gd name="T0" fmla="*/ 127 w 637"/>
                  <a:gd name="T1" fmla="*/ 0 h 1659"/>
                  <a:gd name="T2" fmla="*/ 131 w 637"/>
                  <a:gd name="T3" fmla="*/ 0 h 1659"/>
                  <a:gd name="T4" fmla="*/ 14 w 637"/>
                  <a:gd name="T5" fmla="*/ 434 h 1659"/>
                  <a:gd name="T6" fmla="*/ 0 w 637"/>
                  <a:gd name="T7" fmla="*/ 431 h 1659"/>
                  <a:gd name="T8" fmla="*/ 127 w 637"/>
                  <a:gd name="T9" fmla="*/ 0 h 16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1659">
                    <a:moveTo>
                      <a:pt x="615" y="0"/>
                    </a:moveTo>
                    <a:lnTo>
                      <a:pt x="637" y="0"/>
                    </a:lnTo>
                    <a:lnTo>
                      <a:pt x="68" y="1659"/>
                    </a:lnTo>
                    <a:lnTo>
                      <a:pt x="0" y="1647"/>
                    </a:lnTo>
                    <a:lnTo>
                      <a:pt x="615" y="0"/>
                    </a:ln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11" name="Freeform 1187"/>
              <p:cNvSpPr>
                <a:spLocks/>
              </p:cNvSpPr>
              <p:nvPr/>
            </p:nvSpPr>
            <p:spPr bwMode="auto">
              <a:xfrm>
                <a:off x="1734" y="2587"/>
                <a:ext cx="1494" cy="394"/>
              </a:xfrm>
              <a:custGeom>
                <a:avLst/>
                <a:gdLst>
                  <a:gd name="T0" fmla="*/ 0 w 2216"/>
                  <a:gd name="T1" fmla="*/ 0 h 550"/>
                  <a:gd name="T2" fmla="*/ 2 w 2216"/>
                  <a:gd name="T3" fmla="*/ 15 h 550"/>
                  <a:gd name="T4" fmla="*/ 447 w 2216"/>
                  <a:gd name="T5" fmla="*/ 145 h 550"/>
                  <a:gd name="T6" fmla="*/ 458 w 2216"/>
                  <a:gd name="T7" fmla="*/ 130 h 550"/>
                  <a:gd name="T8" fmla="*/ 0 w 2216"/>
                  <a:gd name="T9" fmla="*/ 0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6" h="550">
                    <a:moveTo>
                      <a:pt x="0" y="0"/>
                    </a:moveTo>
                    <a:lnTo>
                      <a:pt x="9" y="57"/>
                    </a:lnTo>
                    <a:lnTo>
                      <a:pt x="2164" y="550"/>
                    </a:lnTo>
                    <a:lnTo>
                      <a:pt x="2216" y="496"/>
                    </a:lnTo>
                    <a:lnTo>
                      <a:pt x="0" y="0"/>
                    </a:lnTo>
                    <a:close/>
                  </a:path>
                </a:pathLst>
              </a:custGeom>
              <a:gradFill rotWithShape="1">
                <a:gsLst>
                  <a:gs pos="0">
                    <a:srgbClr val="00009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612" name="Group 1188"/>
              <p:cNvGrpSpPr>
                <a:grpSpLocks/>
              </p:cNvGrpSpPr>
              <p:nvPr/>
            </p:nvGrpSpPr>
            <p:grpSpPr bwMode="auto">
              <a:xfrm>
                <a:off x="1709" y="3008"/>
                <a:ext cx="507" cy="234"/>
                <a:chOff x="1740" y="2642"/>
                <a:chExt cx="752" cy="327"/>
              </a:xfrm>
            </p:grpSpPr>
            <p:sp>
              <p:nvSpPr>
                <p:cNvPr id="18619" name="Freeform 1189"/>
                <p:cNvSpPr>
                  <a:spLocks/>
                </p:cNvSpPr>
                <p:nvPr/>
              </p:nvSpPr>
              <p:spPr bwMode="auto">
                <a:xfrm>
                  <a:off x="1740" y="2642"/>
                  <a:ext cx="752" cy="327"/>
                </a:xfrm>
                <a:custGeom>
                  <a:avLst/>
                  <a:gdLst>
                    <a:gd name="T0" fmla="*/ 293 w 752"/>
                    <a:gd name="T1" fmla="*/ 0 h 327"/>
                    <a:gd name="T2" fmla="*/ 752 w 752"/>
                    <a:gd name="T3" fmla="*/ 124 h 327"/>
                    <a:gd name="T4" fmla="*/ 470 w 752"/>
                    <a:gd name="T5" fmla="*/ 327 h 327"/>
                    <a:gd name="T6" fmla="*/ 0 w 752"/>
                    <a:gd name="T7" fmla="*/ 183 h 327"/>
                    <a:gd name="T8" fmla="*/ 293 w 752"/>
                    <a:gd name="T9" fmla="*/ 0 h 3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2" h="327">
                      <a:moveTo>
                        <a:pt x="293" y="0"/>
                      </a:moveTo>
                      <a:lnTo>
                        <a:pt x="752" y="124"/>
                      </a:lnTo>
                      <a:lnTo>
                        <a:pt x="470" y="327"/>
                      </a:lnTo>
                      <a:lnTo>
                        <a:pt x="0" y="183"/>
                      </a:lnTo>
                      <a:lnTo>
                        <a:pt x="293"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20" name="Freeform 1190"/>
                <p:cNvSpPr>
                  <a:spLocks/>
                </p:cNvSpPr>
                <p:nvPr/>
              </p:nvSpPr>
              <p:spPr bwMode="auto">
                <a:xfrm>
                  <a:off x="1754" y="2649"/>
                  <a:ext cx="726" cy="311"/>
                </a:xfrm>
                <a:custGeom>
                  <a:avLst/>
                  <a:gdLst>
                    <a:gd name="T0" fmla="*/ 282 w 726"/>
                    <a:gd name="T1" fmla="*/ 0 h 311"/>
                    <a:gd name="T2" fmla="*/ 726 w 726"/>
                    <a:gd name="T3" fmla="*/ 119 h 311"/>
                    <a:gd name="T4" fmla="*/ 457 w 726"/>
                    <a:gd name="T5" fmla="*/ 311 h 311"/>
                    <a:gd name="T6" fmla="*/ 0 w 726"/>
                    <a:gd name="T7" fmla="*/ 173 h 311"/>
                    <a:gd name="T8" fmla="*/ 282 w 726"/>
                    <a:gd name="T9" fmla="*/ 0 h 3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311">
                      <a:moveTo>
                        <a:pt x="282" y="0"/>
                      </a:moveTo>
                      <a:lnTo>
                        <a:pt x="726" y="119"/>
                      </a:lnTo>
                      <a:lnTo>
                        <a:pt x="457" y="311"/>
                      </a:lnTo>
                      <a:lnTo>
                        <a:pt x="0" y="173"/>
                      </a:lnTo>
                      <a:lnTo>
                        <a:pt x="282" y="0"/>
                      </a:lnTo>
                      <a:close/>
                    </a:path>
                  </a:pathLst>
                </a:custGeom>
                <a:gradFill rotWithShape="1">
                  <a:gsLst>
                    <a:gs pos="0">
                      <a:srgbClr val="4D4D4D"/>
                    </a:gs>
                    <a:gs pos="100000">
                      <a:srgbClr val="DDDDDD"/>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21" name="Freeform 1191"/>
                <p:cNvSpPr>
                  <a:spLocks/>
                </p:cNvSpPr>
                <p:nvPr/>
              </p:nvSpPr>
              <p:spPr bwMode="auto">
                <a:xfrm>
                  <a:off x="1808" y="2770"/>
                  <a:ext cx="258" cy="100"/>
                </a:xfrm>
                <a:custGeom>
                  <a:avLst/>
                  <a:gdLst>
                    <a:gd name="T0" fmla="*/ 0 w 258"/>
                    <a:gd name="T1" fmla="*/ 44 h 100"/>
                    <a:gd name="T2" fmla="*/ 75 w 258"/>
                    <a:gd name="T3" fmla="*/ 0 h 100"/>
                    <a:gd name="T4" fmla="*/ 258 w 258"/>
                    <a:gd name="T5" fmla="*/ 50 h 100"/>
                    <a:gd name="T6" fmla="*/ 183 w 258"/>
                    <a:gd name="T7" fmla="*/ 100 h 100"/>
                    <a:gd name="T8" fmla="*/ 0 w 258"/>
                    <a:gd name="T9" fmla="*/ 44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0">
                      <a:moveTo>
                        <a:pt x="0" y="44"/>
                      </a:moveTo>
                      <a:lnTo>
                        <a:pt x="75" y="0"/>
                      </a:lnTo>
                      <a:lnTo>
                        <a:pt x="258" y="50"/>
                      </a:lnTo>
                      <a:lnTo>
                        <a:pt x="183" y="100"/>
                      </a:lnTo>
                      <a:lnTo>
                        <a:pt x="0" y="4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22" name="Freeform 1192"/>
                <p:cNvSpPr>
                  <a:spLocks/>
                </p:cNvSpPr>
                <p:nvPr/>
              </p:nvSpPr>
              <p:spPr bwMode="auto">
                <a:xfrm>
                  <a:off x="1799" y="2816"/>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23" name="Freeform 1193"/>
                <p:cNvSpPr>
                  <a:spLocks/>
                </p:cNvSpPr>
                <p:nvPr/>
              </p:nvSpPr>
              <p:spPr bwMode="auto">
                <a:xfrm>
                  <a:off x="2020" y="2834"/>
                  <a:ext cx="258" cy="102"/>
                </a:xfrm>
                <a:custGeom>
                  <a:avLst/>
                  <a:gdLst>
                    <a:gd name="T0" fmla="*/ 0 w 258"/>
                    <a:gd name="T1" fmla="*/ 46 h 102"/>
                    <a:gd name="T2" fmla="*/ 71 w 258"/>
                    <a:gd name="T3" fmla="*/ 0 h 102"/>
                    <a:gd name="T4" fmla="*/ 258 w 258"/>
                    <a:gd name="T5" fmla="*/ 52 h 102"/>
                    <a:gd name="T6" fmla="*/ 183 w 258"/>
                    <a:gd name="T7" fmla="*/ 102 h 102"/>
                    <a:gd name="T8" fmla="*/ 0 w 258"/>
                    <a:gd name="T9" fmla="*/ 46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2">
                      <a:moveTo>
                        <a:pt x="0" y="46"/>
                      </a:moveTo>
                      <a:lnTo>
                        <a:pt x="71" y="0"/>
                      </a:lnTo>
                      <a:lnTo>
                        <a:pt x="258" y="52"/>
                      </a:lnTo>
                      <a:lnTo>
                        <a:pt x="183" y="102"/>
                      </a:lnTo>
                      <a:lnTo>
                        <a:pt x="0" y="46"/>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24" name="Freeform 1194"/>
                <p:cNvSpPr>
                  <a:spLocks/>
                </p:cNvSpPr>
                <p:nvPr/>
              </p:nvSpPr>
              <p:spPr bwMode="auto">
                <a:xfrm>
                  <a:off x="2011" y="2882"/>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613" name="Freeform 1195"/>
              <p:cNvSpPr>
                <a:spLocks/>
              </p:cNvSpPr>
              <p:nvPr/>
            </p:nvSpPr>
            <p:spPr bwMode="auto">
              <a:xfrm>
                <a:off x="2577" y="3043"/>
                <a:ext cx="614" cy="514"/>
              </a:xfrm>
              <a:custGeom>
                <a:avLst/>
                <a:gdLst>
                  <a:gd name="T0" fmla="*/ 1 w 990"/>
                  <a:gd name="T1" fmla="*/ 131 h 792"/>
                  <a:gd name="T2" fmla="*/ 146 w 990"/>
                  <a:gd name="T3" fmla="*/ 0 h 792"/>
                  <a:gd name="T4" fmla="*/ 146 w 990"/>
                  <a:gd name="T5" fmla="*/ 10 h 792"/>
                  <a:gd name="T6" fmla="*/ 0 w 990"/>
                  <a:gd name="T7" fmla="*/ 141 h 792"/>
                  <a:gd name="T8" fmla="*/ 1 w 990"/>
                  <a:gd name="T9" fmla="*/ 131 h 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0" h="792">
                    <a:moveTo>
                      <a:pt x="3" y="738"/>
                    </a:moveTo>
                    <a:lnTo>
                      <a:pt x="990" y="0"/>
                    </a:lnTo>
                    <a:lnTo>
                      <a:pt x="987" y="60"/>
                    </a:lnTo>
                    <a:lnTo>
                      <a:pt x="0" y="792"/>
                    </a:lnTo>
                    <a:lnTo>
                      <a:pt x="3" y="738"/>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14" name="Freeform 1196"/>
              <p:cNvSpPr>
                <a:spLocks/>
              </p:cNvSpPr>
              <p:nvPr/>
            </p:nvSpPr>
            <p:spPr bwMode="auto">
              <a:xfrm>
                <a:off x="1010" y="3084"/>
                <a:ext cx="1571" cy="469"/>
              </a:xfrm>
              <a:custGeom>
                <a:avLst/>
                <a:gdLst>
                  <a:gd name="T0" fmla="*/ 1 w 2532"/>
                  <a:gd name="T1" fmla="*/ 0 h 723"/>
                  <a:gd name="T2" fmla="*/ 6 w 2532"/>
                  <a:gd name="T3" fmla="*/ 0 h 723"/>
                  <a:gd name="T4" fmla="*/ 375 w 2532"/>
                  <a:gd name="T5" fmla="*/ 120 h 723"/>
                  <a:gd name="T6" fmla="*/ 375 w 2532"/>
                  <a:gd name="T7" fmla="*/ 128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15" name="Freeform 1197"/>
              <p:cNvSpPr>
                <a:spLocks/>
              </p:cNvSpPr>
              <p:nvPr/>
            </p:nvSpPr>
            <p:spPr bwMode="auto">
              <a:xfrm>
                <a:off x="1011" y="2998"/>
                <a:ext cx="17" cy="95"/>
              </a:xfrm>
              <a:custGeom>
                <a:avLst/>
                <a:gdLst>
                  <a:gd name="T0" fmla="*/ 5 w 26"/>
                  <a:gd name="T1" fmla="*/ 2 h 147"/>
                  <a:gd name="T2" fmla="*/ 5 w 26"/>
                  <a:gd name="T3" fmla="*/ 25 h 147"/>
                  <a:gd name="T4" fmla="*/ 0 w 26"/>
                  <a:gd name="T5" fmla="*/ 25 h 147"/>
                  <a:gd name="T6" fmla="*/ 1 w 26"/>
                  <a:gd name="T7" fmla="*/ 0 h 147"/>
                  <a:gd name="T8" fmla="*/ 5 w 26"/>
                  <a:gd name="T9" fmla="*/ 2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47">
                    <a:moveTo>
                      <a:pt x="26" y="10"/>
                    </a:moveTo>
                    <a:lnTo>
                      <a:pt x="23" y="147"/>
                    </a:lnTo>
                    <a:lnTo>
                      <a:pt x="0" y="144"/>
                    </a:lnTo>
                    <a:lnTo>
                      <a:pt x="3" y="0"/>
                    </a:lnTo>
                    <a:lnTo>
                      <a:pt x="26" y="1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16" name="Freeform 1198"/>
              <p:cNvSpPr>
                <a:spLocks/>
              </p:cNvSpPr>
              <p:nvPr/>
            </p:nvSpPr>
            <p:spPr bwMode="auto">
              <a:xfrm>
                <a:off x="1012" y="2611"/>
                <a:ext cx="730" cy="393"/>
              </a:xfrm>
              <a:custGeom>
                <a:avLst/>
                <a:gdLst>
                  <a:gd name="T0" fmla="*/ 174 w 1176"/>
                  <a:gd name="T1" fmla="*/ 0 h 606"/>
                  <a:gd name="T2" fmla="*/ 0 w 1176"/>
                  <a:gd name="T3" fmla="*/ 106 h 606"/>
                  <a:gd name="T4" fmla="*/ 4 w 1176"/>
                  <a:gd name="T5" fmla="*/ 107 h 606"/>
                  <a:gd name="T6" fmla="*/ 174 w 1176"/>
                  <a:gd name="T7" fmla="*/ 3 h 606"/>
                  <a:gd name="T8" fmla="*/ 174 w 1176"/>
                  <a:gd name="T9" fmla="*/ 0 h 6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6" h="606">
                    <a:moveTo>
                      <a:pt x="1170" y="0"/>
                    </a:moveTo>
                    <a:lnTo>
                      <a:pt x="0" y="597"/>
                    </a:lnTo>
                    <a:lnTo>
                      <a:pt x="30" y="606"/>
                    </a:lnTo>
                    <a:lnTo>
                      <a:pt x="1176" y="18"/>
                    </a:lnTo>
                    <a:lnTo>
                      <a:pt x="1170"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17" name="Freeform 1199"/>
              <p:cNvSpPr>
                <a:spLocks/>
              </p:cNvSpPr>
              <p:nvPr/>
            </p:nvSpPr>
            <p:spPr bwMode="auto">
              <a:xfrm>
                <a:off x="1061" y="3018"/>
                <a:ext cx="1490" cy="451"/>
              </a:xfrm>
              <a:custGeom>
                <a:avLst/>
                <a:gdLst>
                  <a:gd name="T0" fmla="*/ 1 w 2532"/>
                  <a:gd name="T1" fmla="*/ 0 h 723"/>
                  <a:gd name="T2" fmla="*/ 4 w 2532"/>
                  <a:gd name="T3" fmla="*/ 0 h 723"/>
                  <a:gd name="T4" fmla="*/ 304 w 2532"/>
                  <a:gd name="T5" fmla="*/ 103 h 723"/>
                  <a:gd name="T6" fmla="*/ 303 w 2532"/>
                  <a:gd name="T7" fmla="*/ 109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18" name="Freeform 1200"/>
              <p:cNvSpPr>
                <a:spLocks/>
              </p:cNvSpPr>
              <p:nvPr/>
            </p:nvSpPr>
            <p:spPr bwMode="auto">
              <a:xfrm flipV="1">
                <a:off x="2549" y="2986"/>
                <a:ext cx="608" cy="467"/>
              </a:xfrm>
              <a:custGeom>
                <a:avLst/>
                <a:gdLst>
                  <a:gd name="T0" fmla="*/ 0 w 2532"/>
                  <a:gd name="T1" fmla="*/ 0 h 723"/>
                  <a:gd name="T2" fmla="*/ 0 w 2532"/>
                  <a:gd name="T3" fmla="*/ 0 h 723"/>
                  <a:gd name="T4" fmla="*/ 8 w 2532"/>
                  <a:gd name="T5" fmla="*/ 118 h 723"/>
                  <a:gd name="T6" fmla="*/ 8 w 2532"/>
                  <a:gd name="T7" fmla="*/ 126 h 723"/>
                  <a:gd name="T8" fmla="*/ 0 w 2532"/>
                  <a:gd name="T9" fmla="*/ 4 h 723"/>
                  <a:gd name="T10" fmla="*/ 0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527" name="Group 1201"/>
            <p:cNvGrpSpPr>
              <a:grpSpLocks/>
            </p:cNvGrpSpPr>
            <p:nvPr/>
          </p:nvGrpSpPr>
          <p:grpSpPr bwMode="auto">
            <a:xfrm>
              <a:off x="4329" y="3456"/>
              <a:ext cx="299" cy="257"/>
              <a:chOff x="877" y="1008"/>
              <a:chExt cx="2747" cy="2591"/>
            </a:xfrm>
          </p:grpSpPr>
          <p:pic>
            <p:nvPicPr>
              <p:cNvPr id="18579" name="Picture 1202" descr="antenna_stylized"/>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77" y="1008"/>
                <a:ext cx="2725" cy="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80" name="Picture 1203" descr="laptop_keyboard"/>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09064" flipH="1">
                <a:off x="1009" y="2586"/>
                <a:ext cx="2245" cy="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81" name="Freeform 1204"/>
              <p:cNvSpPr>
                <a:spLocks/>
              </p:cNvSpPr>
              <p:nvPr/>
            </p:nvSpPr>
            <p:spPr bwMode="auto">
              <a:xfrm>
                <a:off x="1753" y="1603"/>
                <a:ext cx="1807" cy="1322"/>
              </a:xfrm>
              <a:custGeom>
                <a:avLst/>
                <a:gdLst>
                  <a:gd name="T0" fmla="*/ 73 w 2982"/>
                  <a:gd name="T1" fmla="*/ 0 h 2442"/>
                  <a:gd name="T2" fmla="*/ 0 w 2982"/>
                  <a:gd name="T3" fmla="*/ 149 h 2442"/>
                  <a:gd name="T4" fmla="*/ 323 w 2982"/>
                  <a:gd name="T5" fmla="*/ 210 h 2442"/>
                  <a:gd name="T6" fmla="*/ 402 w 2982"/>
                  <a:gd name="T7" fmla="*/ 27 h 2442"/>
                  <a:gd name="T8" fmla="*/ 73 w 2982"/>
                  <a:gd name="T9" fmla="*/ 0 h 2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2" h="2442">
                    <a:moveTo>
                      <a:pt x="540" y="0"/>
                    </a:moveTo>
                    <a:lnTo>
                      <a:pt x="0" y="1734"/>
                    </a:lnTo>
                    <a:lnTo>
                      <a:pt x="2394" y="2442"/>
                    </a:lnTo>
                    <a:lnTo>
                      <a:pt x="2982" y="318"/>
                    </a:lnTo>
                    <a:lnTo>
                      <a:pt x="54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8582" name="Picture 1205" descr="screen"/>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42" y="1637"/>
                <a:ext cx="1642" cy="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83" name="Freeform 1206"/>
              <p:cNvSpPr>
                <a:spLocks/>
              </p:cNvSpPr>
              <p:nvPr/>
            </p:nvSpPr>
            <p:spPr bwMode="auto">
              <a:xfrm>
                <a:off x="2082" y="1564"/>
                <a:ext cx="1531" cy="246"/>
              </a:xfrm>
              <a:custGeom>
                <a:avLst/>
                <a:gdLst>
                  <a:gd name="T0" fmla="*/ 2 w 2528"/>
                  <a:gd name="T1" fmla="*/ 0 h 455"/>
                  <a:gd name="T2" fmla="*/ 340 w 2528"/>
                  <a:gd name="T3" fmla="*/ 29 h 455"/>
                  <a:gd name="T4" fmla="*/ 334 w 2528"/>
                  <a:gd name="T5" fmla="*/ 39 h 455"/>
                  <a:gd name="T6" fmla="*/ 0 w 2528"/>
                  <a:gd name="T7" fmla="*/ 8 h 455"/>
                  <a:gd name="T8" fmla="*/ 2 w 2528"/>
                  <a:gd name="T9" fmla="*/ 0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8" h="455">
                    <a:moveTo>
                      <a:pt x="14" y="0"/>
                    </a:moveTo>
                    <a:lnTo>
                      <a:pt x="2528" y="341"/>
                    </a:lnTo>
                    <a:lnTo>
                      <a:pt x="2480" y="455"/>
                    </a:lnTo>
                    <a:lnTo>
                      <a:pt x="0" y="86"/>
                    </a:lnTo>
                    <a:lnTo>
                      <a:pt x="14" y="0"/>
                    </a:lnTo>
                    <a:close/>
                  </a:path>
                </a:pathLst>
              </a:custGeom>
              <a:gradFill rotWithShape="1">
                <a:gsLst>
                  <a:gs pos="0">
                    <a:srgbClr val="000099"/>
                  </a:gs>
                  <a:gs pos="100000">
                    <a:srgbClr val="EAEAE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4" name="Freeform 1207"/>
              <p:cNvSpPr>
                <a:spLocks/>
              </p:cNvSpPr>
              <p:nvPr/>
            </p:nvSpPr>
            <p:spPr bwMode="auto">
              <a:xfrm>
                <a:off x="1737" y="1562"/>
                <a:ext cx="425" cy="1024"/>
              </a:xfrm>
              <a:custGeom>
                <a:avLst/>
                <a:gdLst>
                  <a:gd name="T0" fmla="*/ 78 w 702"/>
                  <a:gd name="T1" fmla="*/ 0 h 1893"/>
                  <a:gd name="T2" fmla="*/ 0 w 702"/>
                  <a:gd name="T3" fmla="*/ 160 h 1893"/>
                  <a:gd name="T4" fmla="*/ 15 w 702"/>
                  <a:gd name="T5" fmla="*/ 162 h 1893"/>
                  <a:gd name="T6" fmla="*/ 94 w 702"/>
                  <a:gd name="T7" fmla="*/ 4 h 1893"/>
                  <a:gd name="T8" fmla="*/ 78 w 702"/>
                  <a:gd name="T9" fmla="*/ 0 h 1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2" h="1893">
                    <a:moveTo>
                      <a:pt x="579" y="0"/>
                    </a:moveTo>
                    <a:lnTo>
                      <a:pt x="0" y="1869"/>
                    </a:lnTo>
                    <a:lnTo>
                      <a:pt x="114" y="1893"/>
                    </a:lnTo>
                    <a:lnTo>
                      <a:pt x="702" y="51"/>
                    </a:lnTo>
                    <a:lnTo>
                      <a:pt x="579"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5" name="Freeform 1208"/>
              <p:cNvSpPr>
                <a:spLocks/>
              </p:cNvSpPr>
              <p:nvPr/>
            </p:nvSpPr>
            <p:spPr bwMode="auto">
              <a:xfrm>
                <a:off x="3144" y="1745"/>
                <a:ext cx="458" cy="1182"/>
              </a:xfrm>
              <a:custGeom>
                <a:avLst/>
                <a:gdLst>
                  <a:gd name="T0" fmla="*/ 102 w 756"/>
                  <a:gd name="T1" fmla="*/ 0 h 2184"/>
                  <a:gd name="T2" fmla="*/ 19 w 756"/>
                  <a:gd name="T3" fmla="*/ 187 h 2184"/>
                  <a:gd name="T4" fmla="*/ 0 w 756"/>
                  <a:gd name="T5" fmla="*/ 184 h 2184"/>
                  <a:gd name="T6" fmla="*/ 81 w 756"/>
                  <a:gd name="T7" fmla="*/ 6 h 2184"/>
                  <a:gd name="T8" fmla="*/ 102 w 756"/>
                  <a:gd name="T9" fmla="*/ 0 h 21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6" h="2184">
                    <a:moveTo>
                      <a:pt x="756" y="0"/>
                    </a:moveTo>
                    <a:lnTo>
                      <a:pt x="138" y="2184"/>
                    </a:lnTo>
                    <a:lnTo>
                      <a:pt x="0" y="2148"/>
                    </a:lnTo>
                    <a:lnTo>
                      <a:pt x="606" y="78"/>
                    </a:lnTo>
                    <a:lnTo>
                      <a:pt x="756" y="0"/>
                    </a:lnTo>
                    <a:close/>
                  </a:path>
                </a:pathLst>
              </a:custGeom>
              <a:gradFill rotWithShape="1">
                <a:gsLst>
                  <a:gs pos="0">
                    <a:srgbClr val="DDDDDD"/>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6" name="Freeform 1209"/>
              <p:cNvSpPr>
                <a:spLocks/>
              </p:cNvSpPr>
              <p:nvPr/>
            </p:nvSpPr>
            <p:spPr bwMode="auto">
              <a:xfrm>
                <a:off x="1732" y="2534"/>
                <a:ext cx="1680" cy="399"/>
              </a:xfrm>
              <a:custGeom>
                <a:avLst/>
                <a:gdLst>
                  <a:gd name="T0" fmla="*/ 4 w 2773"/>
                  <a:gd name="T1" fmla="*/ 0 h 738"/>
                  <a:gd name="T2" fmla="*/ 0 w 2773"/>
                  <a:gd name="T3" fmla="*/ 9 h 738"/>
                  <a:gd name="T4" fmla="*/ 328 w 2773"/>
                  <a:gd name="T5" fmla="*/ 63 h 738"/>
                  <a:gd name="T6" fmla="*/ 320 w 2773"/>
                  <a:gd name="T7" fmla="*/ 51 h 738"/>
                  <a:gd name="T8" fmla="*/ 4 w 2773"/>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3" h="738">
                    <a:moveTo>
                      <a:pt x="33" y="0"/>
                    </a:moveTo>
                    <a:lnTo>
                      <a:pt x="0" y="99"/>
                    </a:lnTo>
                    <a:lnTo>
                      <a:pt x="2436" y="738"/>
                    </a:lnTo>
                    <a:cubicBezTo>
                      <a:pt x="2499" y="501"/>
                      <a:pt x="2773" y="727"/>
                      <a:pt x="2373" y="603"/>
                    </a:cubicBezTo>
                    <a:lnTo>
                      <a:pt x="33" y="0"/>
                    </a:lnTo>
                    <a:close/>
                  </a:path>
                </a:pathLst>
              </a:custGeom>
              <a:gradFill rotWithShape="1">
                <a:gsLst>
                  <a:gs pos="0">
                    <a:srgbClr val="0000C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7" name="Freeform 1210"/>
              <p:cNvSpPr>
                <a:spLocks/>
              </p:cNvSpPr>
              <p:nvPr/>
            </p:nvSpPr>
            <p:spPr bwMode="auto">
              <a:xfrm>
                <a:off x="3195" y="1755"/>
                <a:ext cx="429" cy="1187"/>
              </a:xfrm>
              <a:custGeom>
                <a:avLst/>
                <a:gdLst>
                  <a:gd name="T0" fmla="*/ 127 w 637"/>
                  <a:gd name="T1" fmla="*/ 0 h 1659"/>
                  <a:gd name="T2" fmla="*/ 131 w 637"/>
                  <a:gd name="T3" fmla="*/ 0 h 1659"/>
                  <a:gd name="T4" fmla="*/ 14 w 637"/>
                  <a:gd name="T5" fmla="*/ 434 h 1659"/>
                  <a:gd name="T6" fmla="*/ 0 w 637"/>
                  <a:gd name="T7" fmla="*/ 431 h 1659"/>
                  <a:gd name="T8" fmla="*/ 127 w 637"/>
                  <a:gd name="T9" fmla="*/ 0 h 16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1659">
                    <a:moveTo>
                      <a:pt x="615" y="0"/>
                    </a:moveTo>
                    <a:lnTo>
                      <a:pt x="637" y="0"/>
                    </a:lnTo>
                    <a:lnTo>
                      <a:pt x="68" y="1659"/>
                    </a:lnTo>
                    <a:lnTo>
                      <a:pt x="0" y="1647"/>
                    </a:lnTo>
                    <a:lnTo>
                      <a:pt x="615" y="0"/>
                    </a:ln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8" name="Freeform 1211"/>
              <p:cNvSpPr>
                <a:spLocks/>
              </p:cNvSpPr>
              <p:nvPr/>
            </p:nvSpPr>
            <p:spPr bwMode="auto">
              <a:xfrm>
                <a:off x="1734" y="2587"/>
                <a:ext cx="1494" cy="394"/>
              </a:xfrm>
              <a:custGeom>
                <a:avLst/>
                <a:gdLst>
                  <a:gd name="T0" fmla="*/ 0 w 2216"/>
                  <a:gd name="T1" fmla="*/ 0 h 550"/>
                  <a:gd name="T2" fmla="*/ 2 w 2216"/>
                  <a:gd name="T3" fmla="*/ 15 h 550"/>
                  <a:gd name="T4" fmla="*/ 447 w 2216"/>
                  <a:gd name="T5" fmla="*/ 145 h 550"/>
                  <a:gd name="T6" fmla="*/ 458 w 2216"/>
                  <a:gd name="T7" fmla="*/ 130 h 550"/>
                  <a:gd name="T8" fmla="*/ 0 w 2216"/>
                  <a:gd name="T9" fmla="*/ 0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6" h="550">
                    <a:moveTo>
                      <a:pt x="0" y="0"/>
                    </a:moveTo>
                    <a:lnTo>
                      <a:pt x="9" y="57"/>
                    </a:lnTo>
                    <a:lnTo>
                      <a:pt x="2164" y="550"/>
                    </a:lnTo>
                    <a:lnTo>
                      <a:pt x="2216" y="496"/>
                    </a:lnTo>
                    <a:lnTo>
                      <a:pt x="0" y="0"/>
                    </a:lnTo>
                    <a:close/>
                  </a:path>
                </a:pathLst>
              </a:custGeom>
              <a:gradFill rotWithShape="1">
                <a:gsLst>
                  <a:gs pos="0">
                    <a:srgbClr val="00009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589" name="Group 1212"/>
              <p:cNvGrpSpPr>
                <a:grpSpLocks/>
              </p:cNvGrpSpPr>
              <p:nvPr/>
            </p:nvGrpSpPr>
            <p:grpSpPr bwMode="auto">
              <a:xfrm>
                <a:off x="1709" y="3008"/>
                <a:ext cx="507" cy="234"/>
                <a:chOff x="1740" y="2642"/>
                <a:chExt cx="752" cy="327"/>
              </a:xfrm>
            </p:grpSpPr>
            <p:sp>
              <p:nvSpPr>
                <p:cNvPr id="18596" name="Freeform 1213"/>
                <p:cNvSpPr>
                  <a:spLocks/>
                </p:cNvSpPr>
                <p:nvPr/>
              </p:nvSpPr>
              <p:spPr bwMode="auto">
                <a:xfrm>
                  <a:off x="1740" y="2642"/>
                  <a:ext cx="752" cy="327"/>
                </a:xfrm>
                <a:custGeom>
                  <a:avLst/>
                  <a:gdLst>
                    <a:gd name="T0" fmla="*/ 293 w 752"/>
                    <a:gd name="T1" fmla="*/ 0 h 327"/>
                    <a:gd name="T2" fmla="*/ 752 w 752"/>
                    <a:gd name="T3" fmla="*/ 124 h 327"/>
                    <a:gd name="T4" fmla="*/ 470 w 752"/>
                    <a:gd name="T5" fmla="*/ 327 h 327"/>
                    <a:gd name="T6" fmla="*/ 0 w 752"/>
                    <a:gd name="T7" fmla="*/ 183 h 327"/>
                    <a:gd name="T8" fmla="*/ 293 w 752"/>
                    <a:gd name="T9" fmla="*/ 0 h 3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2" h="327">
                      <a:moveTo>
                        <a:pt x="293" y="0"/>
                      </a:moveTo>
                      <a:lnTo>
                        <a:pt x="752" y="124"/>
                      </a:lnTo>
                      <a:lnTo>
                        <a:pt x="470" y="327"/>
                      </a:lnTo>
                      <a:lnTo>
                        <a:pt x="0" y="183"/>
                      </a:lnTo>
                      <a:lnTo>
                        <a:pt x="293"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97" name="Freeform 1214"/>
                <p:cNvSpPr>
                  <a:spLocks/>
                </p:cNvSpPr>
                <p:nvPr/>
              </p:nvSpPr>
              <p:spPr bwMode="auto">
                <a:xfrm>
                  <a:off x="1754" y="2649"/>
                  <a:ext cx="726" cy="311"/>
                </a:xfrm>
                <a:custGeom>
                  <a:avLst/>
                  <a:gdLst>
                    <a:gd name="T0" fmla="*/ 282 w 726"/>
                    <a:gd name="T1" fmla="*/ 0 h 311"/>
                    <a:gd name="T2" fmla="*/ 726 w 726"/>
                    <a:gd name="T3" fmla="*/ 119 h 311"/>
                    <a:gd name="T4" fmla="*/ 457 w 726"/>
                    <a:gd name="T5" fmla="*/ 311 h 311"/>
                    <a:gd name="T6" fmla="*/ 0 w 726"/>
                    <a:gd name="T7" fmla="*/ 173 h 311"/>
                    <a:gd name="T8" fmla="*/ 282 w 726"/>
                    <a:gd name="T9" fmla="*/ 0 h 3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311">
                      <a:moveTo>
                        <a:pt x="282" y="0"/>
                      </a:moveTo>
                      <a:lnTo>
                        <a:pt x="726" y="119"/>
                      </a:lnTo>
                      <a:lnTo>
                        <a:pt x="457" y="311"/>
                      </a:lnTo>
                      <a:lnTo>
                        <a:pt x="0" y="173"/>
                      </a:lnTo>
                      <a:lnTo>
                        <a:pt x="282" y="0"/>
                      </a:lnTo>
                      <a:close/>
                    </a:path>
                  </a:pathLst>
                </a:custGeom>
                <a:gradFill rotWithShape="1">
                  <a:gsLst>
                    <a:gs pos="0">
                      <a:srgbClr val="4D4D4D"/>
                    </a:gs>
                    <a:gs pos="100000">
                      <a:srgbClr val="DDDDDD"/>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98" name="Freeform 1215"/>
                <p:cNvSpPr>
                  <a:spLocks/>
                </p:cNvSpPr>
                <p:nvPr/>
              </p:nvSpPr>
              <p:spPr bwMode="auto">
                <a:xfrm>
                  <a:off x="1808" y="2770"/>
                  <a:ext cx="258" cy="100"/>
                </a:xfrm>
                <a:custGeom>
                  <a:avLst/>
                  <a:gdLst>
                    <a:gd name="T0" fmla="*/ 0 w 258"/>
                    <a:gd name="T1" fmla="*/ 44 h 100"/>
                    <a:gd name="T2" fmla="*/ 75 w 258"/>
                    <a:gd name="T3" fmla="*/ 0 h 100"/>
                    <a:gd name="T4" fmla="*/ 258 w 258"/>
                    <a:gd name="T5" fmla="*/ 50 h 100"/>
                    <a:gd name="T6" fmla="*/ 183 w 258"/>
                    <a:gd name="T7" fmla="*/ 100 h 100"/>
                    <a:gd name="T8" fmla="*/ 0 w 258"/>
                    <a:gd name="T9" fmla="*/ 44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0">
                      <a:moveTo>
                        <a:pt x="0" y="44"/>
                      </a:moveTo>
                      <a:lnTo>
                        <a:pt x="75" y="0"/>
                      </a:lnTo>
                      <a:lnTo>
                        <a:pt x="258" y="50"/>
                      </a:lnTo>
                      <a:lnTo>
                        <a:pt x="183" y="100"/>
                      </a:lnTo>
                      <a:lnTo>
                        <a:pt x="0" y="4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99" name="Freeform 1216"/>
                <p:cNvSpPr>
                  <a:spLocks/>
                </p:cNvSpPr>
                <p:nvPr/>
              </p:nvSpPr>
              <p:spPr bwMode="auto">
                <a:xfrm>
                  <a:off x="1799" y="2816"/>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00" name="Freeform 1217"/>
                <p:cNvSpPr>
                  <a:spLocks/>
                </p:cNvSpPr>
                <p:nvPr/>
              </p:nvSpPr>
              <p:spPr bwMode="auto">
                <a:xfrm>
                  <a:off x="2020" y="2834"/>
                  <a:ext cx="258" cy="102"/>
                </a:xfrm>
                <a:custGeom>
                  <a:avLst/>
                  <a:gdLst>
                    <a:gd name="T0" fmla="*/ 0 w 258"/>
                    <a:gd name="T1" fmla="*/ 46 h 102"/>
                    <a:gd name="T2" fmla="*/ 71 w 258"/>
                    <a:gd name="T3" fmla="*/ 0 h 102"/>
                    <a:gd name="T4" fmla="*/ 258 w 258"/>
                    <a:gd name="T5" fmla="*/ 52 h 102"/>
                    <a:gd name="T6" fmla="*/ 183 w 258"/>
                    <a:gd name="T7" fmla="*/ 102 h 102"/>
                    <a:gd name="T8" fmla="*/ 0 w 258"/>
                    <a:gd name="T9" fmla="*/ 46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2">
                      <a:moveTo>
                        <a:pt x="0" y="46"/>
                      </a:moveTo>
                      <a:lnTo>
                        <a:pt x="71" y="0"/>
                      </a:lnTo>
                      <a:lnTo>
                        <a:pt x="258" y="52"/>
                      </a:lnTo>
                      <a:lnTo>
                        <a:pt x="183" y="102"/>
                      </a:lnTo>
                      <a:lnTo>
                        <a:pt x="0" y="46"/>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01" name="Freeform 1218"/>
                <p:cNvSpPr>
                  <a:spLocks/>
                </p:cNvSpPr>
                <p:nvPr/>
              </p:nvSpPr>
              <p:spPr bwMode="auto">
                <a:xfrm>
                  <a:off x="2011" y="2882"/>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590" name="Freeform 1219"/>
              <p:cNvSpPr>
                <a:spLocks/>
              </p:cNvSpPr>
              <p:nvPr/>
            </p:nvSpPr>
            <p:spPr bwMode="auto">
              <a:xfrm>
                <a:off x="2577" y="3043"/>
                <a:ext cx="614" cy="514"/>
              </a:xfrm>
              <a:custGeom>
                <a:avLst/>
                <a:gdLst>
                  <a:gd name="T0" fmla="*/ 1 w 990"/>
                  <a:gd name="T1" fmla="*/ 131 h 792"/>
                  <a:gd name="T2" fmla="*/ 146 w 990"/>
                  <a:gd name="T3" fmla="*/ 0 h 792"/>
                  <a:gd name="T4" fmla="*/ 146 w 990"/>
                  <a:gd name="T5" fmla="*/ 10 h 792"/>
                  <a:gd name="T6" fmla="*/ 0 w 990"/>
                  <a:gd name="T7" fmla="*/ 141 h 792"/>
                  <a:gd name="T8" fmla="*/ 1 w 990"/>
                  <a:gd name="T9" fmla="*/ 131 h 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0" h="792">
                    <a:moveTo>
                      <a:pt x="3" y="738"/>
                    </a:moveTo>
                    <a:lnTo>
                      <a:pt x="990" y="0"/>
                    </a:lnTo>
                    <a:lnTo>
                      <a:pt x="987" y="60"/>
                    </a:lnTo>
                    <a:lnTo>
                      <a:pt x="0" y="792"/>
                    </a:lnTo>
                    <a:lnTo>
                      <a:pt x="3" y="738"/>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91" name="Freeform 1220"/>
              <p:cNvSpPr>
                <a:spLocks/>
              </p:cNvSpPr>
              <p:nvPr/>
            </p:nvSpPr>
            <p:spPr bwMode="auto">
              <a:xfrm>
                <a:off x="1010" y="3084"/>
                <a:ext cx="1571" cy="469"/>
              </a:xfrm>
              <a:custGeom>
                <a:avLst/>
                <a:gdLst>
                  <a:gd name="T0" fmla="*/ 1 w 2532"/>
                  <a:gd name="T1" fmla="*/ 0 h 723"/>
                  <a:gd name="T2" fmla="*/ 6 w 2532"/>
                  <a:gd name="T3" fmla="*/ 0 h 723"/>
                  <a:gd name="T4" fmla="*/ 375 w 2532"/>
                  <a:gd name="T5" fmla="*/ 120 h 723"/>
                  <a:gd name="T6" fmla="*/ 375 w 2532"/>
                  <a:gd name="T7" fmla="*/ 128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92" name="Freeform 1221"/>
              <p:cNvSpPr>
                <a:spLocks/>
              </p:cNvSpPr>
              <p:nvPr/>
            </p:nvSpPr>
            <p:spPr bwMode="auto">
              <a:xfrm>
                <a:off x="1011" y="2998"/>
                <a:ext cx="17" cy="95"/>
              </a:xfrm>
              <a:custGeom>
                <a:avLst/>
                <a:gdLst>
                  <a:gd name="T0" fmla="*/ 5 w 26"/>
                  <a:gd name="T1" fmla="*/ 2 h 147"/>
                  <a:gd name="T2" fmla="*/ 5 w 26"/>
                  <a:gd name="T3" fmla="*/ 25 h 147"/>
                  <a:gd name="T4" fmla="*/ 0 w 26"/>
                  <a:gd name="T5" fmla="*/ 25 h 147"/>
                  <a:gd name="T6" fmla="*/ 1 w 26"/>
                  <a:gd name="T7" fmla="*/ 0 h 147"/>
                  <a:gd name="T8" fmla="*/ 5 w 26"/>
                  <a:gd name="T9" fmla="*/ 2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47">
                    <a:moveTo>
                      <a:pt x="26" y="10"/>
                    </a:moveTo>
                    <a:lnTo>
                      <a:pt x="23" y="147"/>
                    </a:lnTo>
                    <a:lnTo>
                      <a:pt x="0" y="144"/>
                    </a:lnTo>
                    <a:lnTo>
                      <a:pt x="3" y="0"/>
                    </a:lnTo>
                    <a:lnTo>
                      <a:pt x="26" y="1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93" name="Freeform 1222"/>
              <p:cNvSpPr>
                <a:spLocks/>
              </p:cNvSpPr>
              <p:nvPr/>
            </p:nvSpPr>
            <p:spPr bwMode="auto">
              <a:xfrm>
                <a:off x="1012" y="2611"/>
                <a:ext cx="730" cy="393"/>
              </a:xfrm>
              <a:custGeom>
                <a:avLst/>
                <a:gdLst>
                  <a:gd name="T0" fmla="*/ 174 w 1176"/>
                  <a:gd name="T1" fmla="*/ 0 h 606"/>
                  <a:gd name="T2" fmla="*/ 0 w 1176"/>
                  <a:gd name="T3" fmla="*/ 106 h 606"/>
                  <a:gd name="T4" fmla="*/ 4 w 1176"/>
                  <a:gd name="T5" fmla="*/ 107 h 606"/>
                  <a:gd name="T6" fmla="*/ 174 w 1176"/>
                  <a:gd name="T7" fmla="*/ 3 h 606"/>
                  <a:gd name="T8" fmla="*/ 174 w 1176"/>
                  <a:gd name="T9" fmla="*/ 0 h 6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6" h="606">
                    <a:moveTo>
                      <a:pt x="1170" y="0"/>
                    </a:moveTo>
                    <a:lnTo>
                      <a:pt x="0" y="597"/>
                    </a:lnTo>
                    <a:lnTo>
                      <a:pt x="30" y="606"/>
                    </a:lnTo>
                    <a:lnTo>
                      <a:pt x="1176" y="18"/>
                    </a:lnTo>
                    <a:lnTo>
                      <a:pt x="1170"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94" name="Freeform 1223"/>
              <p:cNvSpPr>
                <a:spLocks/>
              </p:cNvSpPr>
              <p:nvPr/>
            </p:nvSpPr>
            <p:spPr bwMode="auto">
              <a:xfrm>
                <a:off x="1061" y="3018"/>
                <a:ext cx="1490" cy="451"/>
              </a:xfrm>
              <a:custGeom>
                <a:avLst/>
                <a:gdLst>
                  <a:gd name="T0" fmla="*/ 1 w 2532"/>
                  <a:gd name="T1" fmla="*/ 0 h 723"/>
                  <a:gd name="T2" fmla="*/ 4 w 2532"/>
                  <a:gd name="T3" fmla="*/ 0 h 723"/>
                  <a:gd name="T4" fmla="*/ 304 w 2532"/>
                  <a:gd name="T5" fmla="*/ 103 h 723"/>
                  <a:gd name="T6" fmla="*/ 303 w 2532"/>
                  <a:gd name="T7" fmla="*/ 109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95" name="Freeform 1224"/>
              <p:cNvSpPr>
                <a:spLocks/>
              </p:cNvSpPr>
              <p:nvPr/>
            </p:nvSpPr>
            <p:spPr bwMode="auto">
              <a:xfrm flipV="1">
                <a:off x="2549" y="2986"/>
                <a:ext cx="608" cy="467"/>
              </a:xfrm>
              <a:custGeom>
                <a:avLst/>
                <a:gdLst>
                  <a:gd name="T0" fmla="*/ 0 w 2532"/>
                  <a:gd name="T1" fmla="*/ 0 h 723"/>
                  <a:gd name="T2" fmla="*/ 0 w 2532"/>
                  <a:gd name="T3" fmla="*/ 0 h 723"/>
                  <a:gd name="T4" fmla="*/ 8 w 2532"/>
                  <a:gd name="T5" fmla="*/ 118 h 723"/>
                  <a:gd name="T6" fmla="*/ 8 w 2532"/>
                  <a:gd name="T7" fmla="*/ 126 h 723"/>
                  <a:gd name="T8" fmla="*/ 0 w 2532"/>
                  <a:gd name="T9" fmla="*/ 4 h 723"/>
                  <a:gd name="T10" fmla="*/ 0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528" name="Group 1225"/>
            <p:cNvGrpSpPr>
              <a:grpSpLocks/>
            </p:cNvGrpSpPr>
            <p:nvPr/>
          </p:nvGrpSpPr>
          <p:grpSpPr bwMode="auto">
            <a:xfrm>
              <a:off x="3503" y="1916"/>
              <a:ext cx="280" cy="257"/>
              <a:chOff x="877" y="1008"/>
              <a:chExt cx="2747" cy="2591"/>
            </a:xfrm>
          </p:grpSpPr>
          <p:pic>
            <p:nvPicPr>
              <p:cNvPr id="18556" name="Picture 1226" descr="antenna_stylized"/>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77" y="1008"/>
                <a:ext cx="2725" cy="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57" name="Picture 1227" descr="laptop_keyboard"/>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rot="109064" flipH="1">
                <a:off x="1009" y="2586"/>
                <a:ext cx="2245" cy="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58" name="Freeform 1228"/>
              <p:cNvSpPr>
                <a:spLocks/>
              </p:cNvSpPr>
              <p:nvPr/>
            </p:nvSpPr>
            <p:spPr bwMode="auto">
              <a:xfrm>
                <a:off x="1753" y="1603"/>
                <a:ext cx="1807" cy="1322"/>
              </a:xfrm>
              <a:custGeom>
                <a:avLst/>
                <a:gdLst>
                  <a:gd name="T0" fmla="*/ 73 w 2982"/>
                  <a:gd name="T1" fmla="*/ 0 h 2442"/>
                  <a:gd name="T2" fmla="*/ 0 w 2982"/>
                  <a:gd name="T3" fmla="*/ 149 h 2442"/>
                  <a:gd name="T4" fmla="*/ 323 w 2982"/>
                  <a:gd name="T5" fmla="*/ 210 h 2442"/>
                  <a:gd name="T6" fmla="*/ 402 w 2982"/>
                  <a:gd name="T7" fmla="*/ 27 h 2442"/>
                  <a:gd name="T8" fmla="*/ 73 w 2982"/>
                  <a:gd name="T9" fmla="*/ 0 h 2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2" h="2442">
                    <a:moveTo>
                      <a:pt x="540" y="0"/>
                    </a:moveTo>
                    <a:lnTo>
                      <a:pt x="0" y="1734"/>
                    </a:lnTo>
                    <a:lnTo>
                      <a:pt x="2394" y="2442"/>
                    </a:lnTo>
                    <a:lnTo>
                      <a:pt x="2982" y="318"/>
                    </a:lnTo>
                    <a:lnTo>
                      <a:pt x="54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8559" name="Picture 1229" descr="screen"/>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42" y="1637"/>
                <a:ext cx="1642" cy="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60" name="Freeform 1230"/>
              <p:cNvSpPr>
                <a:spLocks/>
              </p:cNvSpPr>
              <p:nvPr/>
            </p:nvSpPr>
            <p:spPr bwMode="auto">
              <a:xfrm>
                <a:off x="2082" y="1564"/>
                <a:ext cx="1531" cy="246"/>
              </a:xfrm>
              <a:custGeom>
                <a:avLst/>
                <a:gdLst>
                  <a:gd name="T0" fmla="*/ 2 w 2528"/>
                  <a:gd name="T1" fmla="*/ 0 h 455"/>
                  <a:gd name="T2" fmla="*/ 340 w 2528"/>
                  <a:gd name="T3" fmla="*/ 29 h 455"/>
                  <a:gd name="T4" fmla="*/ 334 w 2528"/>
                  <a:gd name="T5" fmla="*/ 39 h 455"/>
                  <a:gd name="T6" fmla="*/ 0 w 2528"/>
                  <a:gd name="T7" fmla="*/ 8 h 455"/>
                  <a:gd name="T8" fmla="*/ 2 w 2528"/>
                  <a:gd name="T9" fmla="*/ 0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8" h="455">
                    <a:moveTo>
                      <a:pt x="14" y="0"/>
                    </a:moveTo>
                    <a:lnTo>
                      <a:pt x="2528" y="341"/>
                    </a:lnTo>
                    <a:lnTo>
                      <a:pt x="2480" y="455"/>
                    </a:lnTo>
                    <a:lnTo>
                      <a:pt x="0" y="86"/>
                    </a:lnTo>
                    <a:lnTo>
                      <a:pt x="14" y="0"/>
                    </a:lnTo>
                    <a:close/>
                  </a:path>
                </a:pathLst>
              </a:custGeom>
              <a:gradFill rotWithShape="1">
                <a:gsLst>
                  <a:gs pos="0">
                    <a:srgbClr val="000099"/>
                  </a:gs>
                  <a:gs pos="100000">
                    <a:srgbClr val="EAEAE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1" name="Freeform 1231"/>
              <p:cNvSpPr>
                <a:spLocks/>
              </p:cNvSpPr>
              <p:nvPr/>
            </p:nvSpPr>
            <p:spPr bwMode="auto">
              <a:xfrm>
                <a:off x="1737" y="1562"/>
                <a:ext cx="425" cy="1024"/>
              </a:xfrm>
              <a:custGeom>
                <a:avLst/>
                <a:gdLst>
                  <a:gd name="T0" fmla="*/ 78 w 702"/>
                  <a:gd name="T1" fmla="*/ 0 h 1893"/>
                  <a:gd name="T2" fmla="*/ 0 w 702"/>
                  <a:gd name="T3" fmla="*/ 160 h 1893"/>
                  <a:gd name="T4" fmla="*/ 15 w 702"/>
                  <a:gd name="T5" fmla="*/ 162 h 1893"/>
                  <a:gd name="T6" fmla="*/ 94 w 702"/>
                  <a:gd name="T7" fmla="*/ 4 h 1893"/>
                  <a:gd name="T8" fmla="*/ 78 w 702"/>
                  <a:gd name="T9" fmla="*/ 0 h 1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2" h="1893">
                    <a:moveTo>
                      <a:pt x="579" y="0"/>
                    </a:moveTo>
                    <a:lnTo>
                      <a:pt x="0" y="1869"/>
                    </a:lnTo>
                    <a:lnTo>
                      <a:pt x="114" y="1893"/>
                    </a:lnTo>
                    <a:lnTo>
                      <a:pt x="702" y="51"/>
                    </a:lnTo>
                    <a:lnTo>
                      <a:pt x="579"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2" name="Freeform 1232"/>
              <p:cNvSpPr>
                <a:spLocks/>
              </p:cNvSpPr>
              <p:nvPr/>
            </p:nvSpPr>
            <p:spPr bwMode="auto">
              <a:xfrm>
                <a:off x="3144" y="1745"/>
                <a:ext cx="458" cy="1182"/>
              </a:xfrm>
              <a:custGeom>
                <a:avLst/>
                <a:gdLst>
                  <a:gd name="T0" fmla="*/ 102 w 756"/>
                  <a:gd name="T1" fmla="*/ 0 h 2184"/>
                  <a:gd name="T2" fmla="*/ 19 w 756"/>
                  <a:gd name="T3" fmla="*/ 187 h 2184"/>
                  <a:gd name="T4" fmla="*/ 0 w 756"/>
                  <a:gd name="T5" fmla="*/ 184 h 2184"/>
                  <a:gd name="T6" fmla="*/ 81 w 756"/>
                  <a:gd name="T7" fmla="*/ 6 h 2184"/>
                  <a:gd name="T8" fmla="*/ 102 w 756"/>
                  <a:gd name="T9" fmla="*/ 0 h 21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6" h="2184">
                    <a:moveTo>
                      <a:pt x="756" y="0"/>
                    </a:moveTo>
                    <a:lnTo>
                      <a:pt x="138" y="2184"/>
                    </a:lnTo>
                    <a:lnTo>
                      <a:pt x="0" y="2148"/>
                    </a:lnTo>
                    <a:lnTo>
                      <a:pt x="606" y="78"/>
                    </a:lnTo>
                    <a:lnTo>
                      <a:pt x="756" y="0"/>
                    </a:lnTo>
                    <a:close/>
                  </a:path>
                </a:pathLst>
              </a:custGeom>
              <a:gradFill rotWithShape="1">
                <a:gsLst>
                  <a:gs pos="0">
                    <a:srgbClr val="DDDDDD"/>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3" name="Freeform 1233"/>
              <p:cNvSpPr>
                <a:spLocks/>
              </p:cNvSpPr>
              <p:nvPr/>
            </p:nvSpPr>
            <p:spPr bwMode="auto">
              <a:xfrm>
                <a:off x="1732" y="2534"/>
                <a:ext cx="1680" cy="399"/>
              </a:xfrm>
              <a:custGeom>
                <a:avLst/>
                <a:gdLst>
                  <a:gd name="T0" fmla="*/ 4 w 2773"/>
                  <a:gd name="T1" fmla="*/ 0 h 738"/>
                  <a:gd name="T2" fmla="*/ 0 w 2773"/>
                  <a:gd name="T3" fmla="*/ 9 h 738"/>
                  <a:gd name="T4" fmla="*/ 328 w 2773"/>
                  <a:gd name="T5" fmla="*/ 63 h 738"/>
                  <a:gd name="T6" fmla="*/ 320 w 2773"/>
                  <a:gd name="T7" fmla="*/ 51 h 738"/>
                  <a:gd name="T8" fmla="*/ 4 w 2773"/>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3" h="738">
                    <a:moveTo>
                      <a:pt x="33" y="0"/>
                    </a:moveTo>
                    <a:lnTo>
                      <a:pt x="0" y="99"/>
                    </a:lnTo>
                    <a:lnTo>
                      <a:pt x="2436" y="738"/>
                    </a:lnTo>
                    <a:cubicBezTo>
                      <a:pt x="2499" y="501"/>
                      <a:pt x="2773" y="727"/>
                      <a:pt x="2373" y="603"/>
                    </a:cubicBezTo>
                    <a:lnTo>
                      <a:pt x="33" y="0"/>
                    </a:lnTo>
                    <a:close/>
                  </a:path>
                </a:pathLst>
              </a:custGeom>
              <a:gradFill rotWithShape="1">
                <a:gsLst>
                  <a:gs pos="0">
                    <a:srgbClr val="0000C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4" name="Freeform 1234"/>
              <p:cNvSpPr>
                <a:spLocks/>
              </p:cNvSpPr>
              <p:nvPr/>
            </p:nvSpPr>
            <p:spPr bwMode="auto">
              <a:xfrm>
                <a:off x="3195" y="1755"/>
                <a:ext cx="429" cy="1187"/>
              </a:xfrm>
              <a:custGeom>
                <a:avLst/>
                <a:gdLst>
                  <a:gd name="T0" fmla="*/ 127 w 637"/>
                  <a:gd name="T1" fmla="*/ 0 h 1659"/>
                  <a:gd name="T2" fmla="*/ 131 w 637"/>
                  <a:gd name="T3" fmla="*/ 0 h 1659"/>
                  <a:gd name="T4" fmla="*/ 14 w 637"/>
                  <a:gd name="T5" fmla="*/ 434 h 1659"/>
                  <a:gd name="T6" fmla="*/ 0 w 637"/>
                  <a:gd name="T7" fmla="*/ 431 h 1659"/>
                  <a:gd name="T8" fmla="*/ 127 w 637"/>
                  <a:gd name="T9" fmla="*/ 0 h 16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1659">
                    <a:moveTo>
                      <a:pt x="615" y="0"/>
                    </a:moveTo>
                    <a:lnTo>
                      <a:pt x="637" y="0"/>
                    </a:lnTo>
                    <a:lnTo>
                      <a:pt x="68" y="1659"/>
                    </a:lnTo>
                    <a:lnTo>
                      <a:pt x="0" y="1647"/>
                    </a:lnTo>
                    <a:lnTo>
                      <a:pt x="615" y="0"/>
                    </a:ln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5" name="Freeform 1235"/>
              <p:cNvSpPr>
                <a:spLocks/>
              </p:cNvSpPr>
              <p:nvPr/>
            </p:nvSpPr>
            <p:spPr bwMode="auto">
              <a:xfrm>
                <a:off x="1734" y="2587"/>
                <a:ext cx="1494" cy="394"/>
              </a:xfrm>
              <a:custGeom>
                <a:avLst/>
                <a:gdLst>
                  <a:gd name="T0" fmla="*/ 0 w 2216"/>
                  <a:gd name="T1" fmla="*/ 0 h 550"/>
                  <a:gd name="T2" fmla="*/ 2 w 2216"/>
                  <a:gd name="T3" fmla="*/ 15 h 550"/>
                  <a:gd name="T4" fmla="*/ 447 w 2216"/>
                  <a:gd name="T5" fmla="*/ 145 h 550"/>
                  <a:gd name="T6" fmla="*/ 458 w 2216"/>
                  <a:gd name="T7" fmla="*/ 130 h 550"/>
                  <a:gd name="T8" fmla="*/ 0 w 2216"/>
                  <a:gd name="T9" fmla="*/ 0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6" h="550">
                    <a:moveTo>
                      <a:pt x="0" y="0"/>
                    </a:moveTo>
                    <a:lnTo>
                      <a:pt x="9" y="57"/>
                    </a:lnTo>
                    <a:lnTo>
                      <a:pt x="2164" y="550"/>
                    </a:lnTo>
                    <a:lnTo>
                      <a:pt x="2216" y="496"/>
                    </a:lnTo>
                    <a:lnTo>
                      <a:pt x="0" y="0"/>
                    </a:lnTo>
                    <a:close/>
                  </a:path>
                </a:pathLst>
              </a:custGeom>
              <a:gradFill rotWithShape="1">
                <a:gsLst>
                  <a:gs pos="0">
                    <a:srgbClr val="00009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566" name="Group 1236"/>
              <p:cNvGrpSpPr>
                <a:grpSpLocks/>
              </p:cNvGrpSpPr>
              <p:nvPr/>
            </p:nvGrpSpPr>
            <p:grpSpPr bwMode="auto">
              <a:xfrm>
                <a:off x="1709" y="3008"/>
                <a:ext cx="507" cy="234"/>
                <a:chOff x="1740" y="2642"/>
                <a:chExt cx="752" cy="327"/>
              </a:xfrm>
            </p:grpSpPr>
            <p:sp>
              <p:nvSpPr>
                <p:cNvPr id="18573" name="Freeform 1237"/>
                <p:cNvSpPr>
                  <a:spLocks/>
                </p:cNvSpPr>
                <p:nvPr/>
              </p:nvSpPr>
              <p:spPr bwMode="auto">
                <a:xfrm>
                  <a:off x="1740" y="2642"/>
                  <a:ext cx="752" cy="327"/>
                </a:xfrm>
                <a:custGeom>
                  <a:avLst/>
                  <a:gdLst>
                    <a:gd name="T0" fmla="*/ 293 w 752"/>
                    <a:gd name="T1" fmla="*/ 0 h 327"/>
                    <a:gd name="T2" fmla="*/ 752 w 752"/>
                    <a:gd name="T3" fmla="*/ 124 h 327"/>
                    <a:gd name="T4" fmla="*/ 470 w 752"/>
                    <a:gd name="T5" fmla="*/ 327 h 327"/>
                    <a:gd name="T6" fmla="*/ 0 w 752"/>
                    <a:gd name="T7" fmla="*/ 183 h 327"/>
                    <a:gd name="T8" fmla="*/ 293 w 752"/>
                    <a:gd name="T9" fmla="*/ 0 h 3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2" h="327">
                      <a:moveTo>
                        <a:pt x="293" y="0"/>
                      </a:moveTo>
                      <a:lnTo>
                        <a:pt x="752" y="124"/>
                      </a:lnTo>
                      <a:lnTo>
                        <a:pt x="470" y="327"/>
                      </a:lnTo>
                      <a:lnTo>
                        <a:pt x="0" y="183"/>
                      </a:lnTo>
                      <a:lnTo>
                        <a:pt x="293"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4" name="Freeform 1238"/>
                <p:cNvSpPr>
                  <a:spLocks/>
                </p:cNvSpPr>
                <p:nvPr/>
              </p:nvSpPr>
              <p:spPr bwMode="auto">
                <a:xfrm>
                  <a:off x="1754" y="2649"/>
                  <a:ext cx="726" cy="311"/>
                </a:xfrm>
                <a:custGeom>
                  <a:avLst/>
                  <a:gdLst>
                    <a:gd name="T0" fmla="*/ 282 w 726"/>
                    <a:gd name="T1" fmla="*/ 0 h 311"/>
                    <a:gd name="T2" fmla="*/ 726 w 726"/>
                    <a:gd name="T3" fmla="*/ 119 h 311"/>
                    <a:gd name="T4" fmla="*/ 457 w 726"/>
                    <a:gd name="T5" fmla="*/ 311 h 311"/>
                    <a:gd name="T6" fmla="*/ 0 w 726"/>
                    <a:gd name="T7" fmla="*/ 173 h 311"/>
                    <a:gd name="T8" fmla="*/ 282 w 726"/>
                    <a:gd name="T9" fmla="*/ 0 h 3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311">
                      <a:moveTo>
                        <a:pt x="282" y="0"/>
                      </a:moveTo>
                      <a:lnTo>
                        <a:pt x="726" y="119"/>
                      </a:lnTo>
                      <a:lnTo>
                        <a:pt x="457" y="311"/>
                      </a:lnTo>
                      <a:lnTo>
                        <a:pt x="0" y="173"/>
                      </a:lnTo>
                      <a:lnTo>
                        <a:pt x="282" y="0"/>
                      </a:lnTo>
                      <a:close/>
                    </a:path>
                  </a:pathLst>
                </a:custGeom>
                <a:gradFill rotWithShape="1">
                  <a:gsLst>
                    <a:gs pos="0">
                      <a:srgbClr val="4D4D4D"/>
                    </a:gs>
                    <a:gs pos="100000">
                      <a:srgbClr val="DDDDDD"/>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5" name="Freeform 1239"/>
                <p:cNvSpPr>
                  <a:spLocks/>
                </p:cNvSpPr>
                <p:nvPr/>
              </p:nvSpPr>
              <p:spPr bwMode="auto">
                <a:xfrm>
                  <a:off x="1808" y="2770"/>
                  <a:ext cx="258" cy="100"/>
                </a:xfrm>
                <a:custGeom>
                  <a:avLst/>
                  <a:gdLst>
                    <a:gd name="T0" fmla="*/ 0 w 258"/>
                    <a:gd name="T1" fmla="*/ 44 h 100"/>
                    <a:gd name="T2" fmla="*/ 75 w 258"/>
                    <a:gd name="T3" fmla="*/ 0 h 100"/>
                    <a:gd name="T4" fmla="*/ 258 w 258"/>
                    <a:gd name="T5" fmla="*/ 50 h 100"/>
                    <a:gd name="T6" fmla="*/ 183 w 258"/>
                    <a:gd name="T7" fmla="*/ 100 h 100"/>
                    <a:gd name="T8" fmla="*/ 0 w 258"/>
                    <a:gd name="T9" fmla="*/ 44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0">
                      <a:moveTo>
                        <a:pt x="0" y="44"/>
                      </a:moveTo>
                      <a:lnTo>
                        <a:pt x="75" y="0"/>
                      </a:lnTo>
                      <a:lnTo>
                        <a:pt x="258" y="50"/>
                      </a:lnTo>
                      <a:lnTo>
                        <a:pt x="183" y="100"/>
                      </a:lnTo>
                      <a:lnTo>
                        <a:pt x="0" y="4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6" name="Freeform 1240"/>
                <p:cNvSpPr>
                  <a:spLocks/>
                </p:cNvSpPr>
                <p:nvPr/>
              </p:nvSpPr>
              <p:spPr bwMode="auto">
                <a:xfrm>
                  <a:off x="1799" y="2816"/>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7" name="Freeform 1241"/>
                <p:cNvSpPr>
                  <a:spLocks/>
                </p:cNvSpPr>
                <p:nvPr/>
              </p:nvSpPr>
              <p:spPr bwMode="auto">
                <a:xfrm>
                  <a:off x="2020" y="2834"/>
                  <a:ext cx="258" cy="102"/>
                </a:xfrm>
                <a:custGeom>
                  <a:avLst/>
                  <a:gdLst>
                    <a:gd name="T0" fmla="*/ 0 w 258"/>
                    <a:gd name="T1" fmla="*/ 46 h 102"/>
                    <a:gd name="T2" fmla="*/ 71 w 258"/>
                    <a:gd name="T3" fmla="*/ 0 h 102"/>
                    <a:gd name="T4" fmla="*/ 258 w 258"/>
                    <a:gd name="T5" fmla="*/ 52 h 102"/>
                    <a:gd name="T6" fmla="*/ 183 w 258"/>
                    <a:gd name="T7" fmla="*/ 102 h 102"/>
                    <a:gd name="T8" fmla="*/ 0 w 258"/>
                    <a:gd name="T9" fmla="*/ 46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2">
                      <a:moveTo>
                        <a:pt x="0" y="46"/>
                      </a:moveTo>
                      <a:lnTo>
                        <a:pt x="71" y="0"/>
                      </a:lnTo>
                      <a:lnTo>
                        <a:pt x="258" y="52"/>
                      </a:lnTo>
                      <a:lnTo>
                        <a:pt x="183" y="102"/>
                      </a:lnTo>
                      <a:lnTo>
                        <a:pt x="0" y="46"/>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8" name="Freeform 1242"/>
                <p:cNvSpPr>
                  <a:spLocks/>
                </p:cNvSpPr>
                <p:nvPr/>
              </p:nvSpPr>
              <p:spPr bwMode="auto">
                <a:xfrm>
                  <a:off x="2011" y="2882"/>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567" name="Freeform 1243"/>
              <p:cNvSpPr>
                <a:spLocks/>
              </p:cNvSpPr>
              <p:nvPr/>
            </p:nvSpPr>
            <p:spPr bwMode="auto">
              <a:xfrm>
                <a:off x="2577" y="3043"/>
                <a:ext cx="614" cy="514"/>
              </a:xfrm>
              <a:custGeom>
                <a:avLst/>
                <a:gdLst>
                  <a:gd name="T0" fmla="*/ 1 w 990"/>
                  <a:gd name="T1" fmla="*/ 131 h 792"/>
                  <a:gd name="T2" fmla="*/ 146 w 990"/>
                  <a:gd name="T3" fmla="*/ 0 h 792"/>
                  <a:gd name="T4" fmla="*/ 146 w 990"/>
                  <a:gd name="T5" fmla="*/ 10 h 792"/>
                  <a:gd name="T6" fmla="*/ 0 w 990"/>
                  <a:gd name="T7" fmla="*/ 141 h 792"/>
                  <a:gd name="T8" fmla="*/ 1 w 990"/>
                  <a:gd name="T9" fmla="*/ 131 h 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0" h="792">
                    <a:moveTo>
                      <a:pt x="3" y="738"/>
                    </a:moveTo>
                    <a:lnTo>
                      <a:pt x="990" y="0"/>
                    </a:lnTo>
                    <a:lnTo>
                      <a:pt x="987" y="60"/>
                    </a:lnTo>
                    <a:lnTo>
                      <a:pt x="0" y="792"/>
                    </a:lnTo>
                    <a:lnTo>
                      <a:pt x="3" y="738"/>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8" name="Freeform 1244"/>
              <p:cNvSpPr>
                <a:spLocks/>
              </p:cNvSpPr>
              <p:nvPr/>
            </p:nvSpPr>
            <p:spPr bwMode="auto">
              <a:xfrm>
                <a:off x="1010" y="3084"/>
                <a:ext cx="1571" cy="469"/>
              </a:xfrm>
              <a:custGeom>
                <a:avLst/>
                <a:gdLst>
                  <a:gd name="T0" fmla="*/ 1 w 2532"/>
                  <a:gd name="T1" fmla="*/ 0 h 723"/>
                  <a:gd name="T2" fmla="*/ 6 w 2532"/>
                  <a:gd name="T3" fmla="*/ 0 h 723"/>
                  <a:gd name="T4" fmla="*/ 375 w 2532"/>
                  <a:gd name="T5" fmla="*/ 120 h 723"/>
                  <a:gd name="T6" fmla="*/ 375 w 2532"/>
                  <a:gd name="T7" fmla="*/ 128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9" name="Freeform 1245"/>
              <p:cNvSpPr>
                <a:spLocks/>
              </p:cNvSpPr>
              <p:nvPr/>
            </p:nvSpPr>
            <p:spPr bwMode="auto">
              <a:xfrm>
                <a:off x="1011" y="2998"/>
                <a:ext cx="17" cy="95"/>
              </a:xfrm>
              <a:custGeom>
                <a:avLst/>
                <a:gdLst>
                  <a:gd name="T0" fmla="*/ 5 w 26"/>
                  <a:gd name="T1" fmla="*/ 2 h 147"/>
                  <a:gd name="T2" fmla="*/ 5 w 26"/>
                  <a:gd name="T3" fmla="*/ 25 h 147"/>
                  <a:gd name="T4" fmla="*/ 0 w 26"/>
                  <a:gd name="T5" fmla="*/ 25 h 147"/>
                  <a:gd name="T6" fmla="*/ 1 w 26"/>
                  <a:gd name="T7" fmla="*/ 0 h 147"/>
                  <a:gd name="T8" fmla="*/ 5 w 26"/>
                  <a:gd name="T9" fmla="*/ 2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47">
                    <a:moveTo>
                      <a:pt x="26" y="10"/>
                    </a:moveTo>
                    <a:lnTo>
                      <a:pt x="23" y="147"/>
                    </a:lnTo>
                    <a:lnTo>
                      <a:pt x="0" y="144"/>
                    </a:lnTo>
                    <a:lnTo>
                      <a:pt x="3" y="0"/>
                    </a:lnTo>
                    <a:lnTo>
                      <a:pt x="26" y="1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0" name="Freeform 1246"/>
              <p:cNvSpPr>
                <a:spLocks/>
              </p:cNvSpPr>
              <p:nvPr/>
            </p:nvSpPr>
            <p:spPr bwMode="auto">
              <a:xfrm>
                <a:off x="1012" y="2611"/>
                <a:ext cx="730" cy="393"/>
              </a:xfrm>
              <a:custGeom>
                <a:avLst/>
                <a:gdLst>
                  <a:gd name="T0" fmla="*/ 174 w 1176"/>
                  <a:gd name="T1" fmla="*/ 0 h 606"/>
                  <a:gd name="T2" fmla="*/ 0 w 1176"/>
                  <a:gd name="T3" fmla="*/ 106 h 606"/>
                  <a:gd name="T4" fmla="*/ 4 w 1176"/>
                  <a:gd name="T5" fmla="*/ 107 h 606"/>
                  <a:gd name="T6" fmla="*/ 174 w 1176"/>
                  <a:gd name="T7" fmla="*/ 3 h 606"/>
                  <a:gd name="T8" fmla="*/ 174 w 1176"/>
                  <a:gd name="T9" fmla="*/ 0 h 6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6" h="606">
                    <a:moveTo>
                      <a:pt x="1170" y="0"/>
                    </a:moveTo>
                    <a:lnTo>
                      <a:pt x="0" y="597"/>
                    </a:lnTo>
                    <a:lnTo>
                      <a:pt x="30" y="606"/>
                    </a:lnTo>
                    <a:lnTo>
                      <a:pt x="1176" y="18"/>
                    </a:lnTo>
                    <a:lnTo>
                      <a:pt x="1170"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1" name="Freeform 1247"/>
              <p:cNvSpPr>
                <a:spLocks/>
              </p:cNvSpPr>
              <p:nvPr/>
            </p:nvSpPr>
            <p:spPr bwMode="auto">
              <a:xfrm>
                <a:off x="1061" y="3018"/>
                <a:ext cx="1490" cy="451"/>
              </a:xfrm>
              <a:custGeom>
                <a:avLst/>
                <a:gdLst>
                  <a:gd name="T0" fmla="*/ 1 w 2532"/>
                  <a:gd name="T1" fmla="*/ 0 h 723"/>
                  <a:gd name="T2" fmla="*/ 4 w 2532"/>
                  <a:gd name="T3" fmla="*/ 0 h 723"/>
                  <a:gd name="T4" fmla="*/ 304 w 2532"/>
                  <a:gd name="T5" fmla="*/ 103 h 723"/>
                  <a:gd name="T6" fmla="*/ 303 w 2532"/>
                  <a:gd name="T7" fmla="*/ 109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2" name="Freeform 1248"/>
              <p:cNvSpPr>
                <a:spLocks/>
              </p:cNvSpPr>
              <p:nvPr/>
            </p:nvSpPr>
            <p:spPr bwMode="auto">
              <a:xfrm flipV="1">
                <a:off x="2549" y="2986"/>
                <a:ext cx="608" cy="467"/>
              </a:xfrm>
              <a:custGeom>
                <a:avLst/>
                <a:gdLst>
                  <a:gd name="T0" fmla="*/ 0 w 2532"/>
                  <a:gd name="T1" fmla="*/ 0 h 723"/>
                  <a:gd name="T2" fmla="*/ 0 w 2532"/>
                  <a:gd name="T3" fmla="*/ 0 h 723"/>
                  <a:gd name="T4" fmla="*/ 8 w 2532"/>
                  <a:gd name="T5" fmla="*/ 118 h 723"/>
                  <a:gd name="T6" fmla="*/ 8 w 2532"/>
                  <a:gd name="T7" fmla="*/ 126 h 723"/>
                  <a:gd name="T8" fmla="*/ 0 w 2532"/>
                  <a:gd name="T9" fmla="*/ 4 h 723"/>
                  <a:gd name="T10" fmla="*/ 0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529" name="Group 1249"/>
            <p:cNvGrpSpPr>
              <a:grpSpLocks/>
            </p:cNvGrpSpPr>
            <p:nvPr/>
          </p:nvGrpSpPr>
          <p:grpSpPr bwMode="auto">
            <a:xfrm flipH="1">
              <a:off x="3742" y="2030"/>
              <a:ext cx="261" cy="235"/>
              <a:chOff x="2839" y="3501"/>
              <a:chExt cx="755" cy="803"/>
            </a:xfrm>
          </p:grpSpPr>
          <p:pic>
            <p:nvPicPr>
              <p:cNvPr id="18554" name="Picture 1250" descr="desktop_computer_stylized_mediu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55" name="Freeform 1251"/>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8530" name="Group 1252"/>
            <p:cNvGrpSpPr>
              <a:grpSpLocks/>
            </p:cNvGrpSpPr>
            <p:nvPr/>
          </p:nvGrpSpPr>
          <p:grpSpPr bwMode="auto">
            <a:xfrm>
              <a:off x="4603" y="3416"/>
              <a:ext cx="299" cy="257"/>
              <a:chOff x="877" y="1008"/>
              <a:chExt cx="2747" cy="2591"/>
            </a:xfrm>
          </p:grpSpPr>
          <p:pic>
            <p:nvPicPr>
              <p:cNvPr id="18531" name="Picture 1253" descr="antenna_stylized"/>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77" y="1008"/>
                <a:ext cx="2725" cy="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32" name="Picture 1254" descr="laptop_keyboard"/>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09064" flipH="1">
                <a:off x="1009" y="2586"/>
                <a:ext cx="2245" cy="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3" name="Freeform 1255"/>
              <p:cNvSpPr>
                <a:spLocks/>
              </p:cNvSpPr>
              <p:nvPr/>
            </p:nvSpPr>
            <p:spPr bwMode="auto">
              <a:xfrm>
                <a:off x="1753" y="1603"/>
                <a:ext cx="1807" cy="1322"/>
              </a:xfrm>
              <a:custGeom>
                <a:avLst/>
                <a:gdLst>
                  <a:gd name="T0" fmla="*/ 73 w 2982"/>
                  <a:gd name="T1" fmla="*/ 0 h 2442"/>
                  <a:gd name="T2" fmla="*/ 0 w 2982"/>
                  <a:gd name="T3" fmla="*/ 149 h 2442"/>
                  <a:gd name="T4" fmla="*/ 323 w 2982"/>
                  <a:gd name="T5" fmla="*/ 210 h 2442"/>
                  <a:gd name="T6" fmla="*/ 402 w 2982"/>
                  <a:gd name="T7" fmla="*/ 27 h 2442"/>
                  <a:gd name="T8" fmla="*/ 73 w 2982"/>
                  <a:gd name="T9" fmla="*/ 0 h 2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2" h="2442">
                    <a:moveTo>
                      <a:pt x="540" y="0"/>
                    </a:moveTo>
                    <a:lnTo>
                      <a:pt x="0" y="1734"/>
                    </a:lnTo>
                    <a:lnTo>
                      <a:pt x="2394" y="2442"/>
                    </a:lnTo>
                    <a:lnTo>
                      <a:pt x="2982" y="318"/>
                    </a:lnTo>
                    <a:lnTo>
                      <a:pt x="54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8534" name="Picture 1256" descr="screen"/>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42" y="1637"/>
                <a:ext cx="1642" cy="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5" name="Freeform 1257"/>
              <p:cNvSpPr>
                <a:spLocks/>
              </p:cNvSpPr>
              <p:nvPr/>
            </p:nvSpPr>
            <p:spPr bwMode="auto">
              <a:xfrm>
                <a:off x="2082" y="1564"/>
                <a:ext cx="1531" cy="246"/>
              </a:xfrm>
              <a:custGeom>
                <a:avLst/>
                <a:gdLst>
                  <a:gd name="T0" fmla="*/ 2 w 2528"/>
                  <a:gd name="T1" fmla="*/ 0 h 455"/>
                  <a:gd name="T2" fmla="*/ 340 w 2528"/>
                  <a:gd name="T3" fmla="*/ 29 h 455"/>
                  <a:gd name="T4" fmla="*/ 334 w 2528"/>
                  <a:gd name="T5" fmla="*/ 39 h 455"/>
                  <a:gd name="T6" fmla="*/ 0 w 2528"/>
                  <a:gd name="T7" fmla="*/ 8 h 455"/>
                  <a:gd name="T8" fmla="*/ 2 w 2528"/>
                  <a:gd name="T9" fmla="*/ 0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8" h="455">
                    <a:moveTo>
                      <a:pt x="14" y="0"/>
                    </a:moveTo>
                    <a:lnTo>
                      <a:pt x="2528" y="341"/>
                    </a:lnTo>
                    <a:lnTo>
                      <a:pt x="2480" y="455"/>
                    </a:lnTo>
                    <a:lnTo>
                      <a:pt x="0" y="86"/>
                    </a:lnTo>
                    <a:lnTo>
                      <a:pt x="14" y="0"/>
                    </a:lnTo>
                    <a:close/>
                  </a:path>
                </a:pathLst>
              </a:custGeom>
              <a:gradFill rotWithShape="1">
                <a:gsLst>
                  <a:gs pos="0">
                    <a:srgbClr val="000099"/>
                  </a:gs>
                  <a:gs pos="100000">
                    <a:srgbClr val="EAEAE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6" name="Freeform 1258"/>
              <p:cNvSpPr>
                <a:spLocks/>
              </p:cNvSpPr>
              <p:nvPr/>
            </p:nvSpPr>
            <p:spPr bwMode="auto">
              <a:xfrm>
                <a:off x="1737" y="1562"/>
                <a:ext cx="425" cy="1024"/>
              </a:xfrm>
              <a:custGeom>
                <a:avLst/>
                <a:gdLst>
                  <a:gd name="T0" fmla="*/ 78 w 702"/>
                  <a:gd name="T1" fmla="*/ 0 h 1893"/>
                  <a:gd name="T2" fmla="*/ 0 w 702"/>
                  <a:gd name="T3" fmla="*/ 160 h 1893"/>
                  <a:gd name="T4" fmla="*/ 15 w 702"/>
                  <a:gd name="T5" fmla="*/ 162 h 1893"/>
                  <a:gd name="T6" fmla="*/ 94 w 702"/>
                  <a:gd name="T7" fmla="*/ 4 h 1893"/>
                  <a:gd name="T8" fmla="*/ 78 w 702"/>
                  <a:gd name="T9" fmla="*/ 0 h 1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2" h="1893">
                    <a:moveTo>
                      <a:pt x="579" y="0"/>
                    </a:moveTo>
                    <a:lnTo>
                      <a:pt x="0" y="1869"/>
                    </a:lnTo>
                    <a:lnTo>
                      <a:pt x="114" y="1893"/>
                    </a:lnTo>
                    <a:lnTo>
                      <a:pt x="702" y="51"/>
                    </a:lnTo>
                    <a:lnTo>
                      <a:pt x="579"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7" name="Freeform 1259"/>
              <p:cNvSpPr>
                <a:spLocks/>
              </p:cNvSpPr>
              <p:nvPr/>
            </p:nvSpPr>
            <p:spPr bwMode="auto">
              <a:xfrm>
                <a:off x="3144" y="1745"/>
                <a:ext cx="458" cy="1182"/>
              </a:xfrm>
              <a:custGeom>
                <a:avLst/>
                <a:gdLst>
                  <a:gd name="T0" fmla="*/ 102 w 756"/>
                  <a:gd name="T1" fmla="*/ 0 h 2184"/>
                  <a:gd name="T2" fmla="*/ 19 w 756"/>
                  <a:gd name="T3" fmla="*/ 187 h 2184"/>
                  <a:gd name="T4" fmla="*/ 0 w 756"/>
                  <a:gd name="T5" fmla="*/ 184 h 2184"/>
                  <a:gd name="T6" fmla="*/ 81 w 756"/>
                  <a:gd name="T7" fmla="*/ 6 h 2184"/>
                  <a:gd name="T8" fmla="*/ 102 w 756"/>
                  <a:gd name="T9" fmla="*/ 0 h 21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6" h="2184">
                    <a:moveTo>
                      <a:pt x="756" y="0"/>
                    </a:moveTo>
                    <a:lnTo>
                      <a:pt x="138" y="2184"/>
                    </a:lnTo>
                    <a:lnTo>
                      <a:pt x="0" y="2148"/>
                    </a:lnTo>
                    <a:lnTo>
                      <a:pt x="606" y="78"/>
                    </a:lnTo>
                    <a:lnTo>
                      <a:pt x="756" y="0"/>
                    </a:lnTo>
                    <a:close/>
                  </a:path>
                </a:pathLst>
              </a:custGeom>
              <a:gradFill rotWithShape="1">
                <a:gsLst>
                  <a:gs pos="0">
                    <a:srgbClr val="DDDDDD"/>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8" name="Freeform 1260"/>
              <p:cNvSpPr>
                <a:spLocks/>
              </p:cNvSpPr>
              <p:nvPr/>
            </p:nvSpPr>
            <p:spPr bwMode="auto">
              <a:xfrm>
                <a:off x="1732" y="2534"/>
                <a:ext cx="1680" cy="399"/>
              </a:xfrm>
              <a:custGeom>
                <a:avLst/>
                <a:gdLst>
                  <a:gd name="T0" fmla="*/ 4 w 2773"/>
                  <a:gd name="T1" fmla="*/ 0 h 738"/>
                  <a:gd name="T2" fmla="*/ 0 w 2773"/>
                  <a:gd name="T3" fmla="*/ 9 h 738"/>
                  <a:gd name="T4" fmla="*/ 328 w 2773"/>
                  <a:gd name="T5" fmla="*/ 63 h 738"/>
                  <a:gd name="T6" fmla="*/ 320 w 2773"/>
                  <a:gd name="T7" fmla="*/ 51 h 738"/>
                  <a:gd name="T8" fmla="*/ 4 w 2773"/>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3" h="738">
                    <a:moveTo>
                      <a:pt x="33" y="0"/>
                    </a:moveTo>
                    <a:lnTo>
                      <a:pt x="0" y="99"/>
                    </a:lnTo>
                    <a:lnTo>
                      <a:pt x="2436" y="738"/>
                    </a:lnTo>
                    <a:cubicBezTo>
                      <a:pt x="2499" y="501"/>
                      <a:pt x="2773" y="727"/>
                      <a:pt x="2373" y="603"/>
                    </a:cubicBezTo>
                    <a:lnTo>
                      <a:pt x="33" y="0"/>
                    </a:lnTo>
                    <a:close/>
                  </a:path>
                </a:pathLst>
              </a:custGeom>
              <a:gradFill rotWithShape="1">
                <a:gsLst>
                  <a:gs pos="0">
                    <a:srgbClr val="0000C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9" name="Freeform 1261"/>
              <p:cNvSpPr>
                <a:spLocks/>
              </p:cNvSpPr>
              <p:nvPr/>
            </p:nvSpPr>
            <p:spPr bwMode="auto">
              <a:xfrm>
                <a:off x="3195" y="1755"/>
                <a:ext cx="429" cy="1187"/>
              </a:xfrm>
              <a:custGeom>
                <a:avLst/>
                <a:gdLst>
                  <a:gd name="T0" fmla="*/ 127 w 637"/>
                  <a:gd name="T1" fmla="*/ 0 h 1659"/>
                  <a:gd name="T2" fmla="*/ 131 w 637"/>
                  <a:gd name="T3" fmla="*/ 0 h 1659"/>
                  <a:gd name="T4" fmla="*/ 14 w 637"/>
                  <a:gd name="T5" fmla="*/ 434 h 1659"/>
                  <a:gd name="T6" fmla="*/ 0 w 637"/>
                  <a:gd name="T7" fmla="*/ 431 h 1659"/>
                  <a:gd name="T8" fmla="*/ 127 w 637"/>
                  <a:gd name="T9" fmla="*/ 0 h 16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1659">
                    <a:moveTo>
                      <a:pt x="615" y="0"/>
                    </a:moveTo>
                    <a:lnTo>
                      <a:pt x="637" y="0"/>
                    </a:lnTo>
                    <a:lnTo>
                      <a:pt x="68" y="1659"/>
                    </a:lnTo>
                    <a:lnTo>
                      <a:pt x="0" y="1647"/>
                    </a:lnTo>
                    <a:lnTo>
                      <a:pt x="615" y="0"/>
                    </a:ln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0" name="Freeform 1262"/>
              <p:cNvSpPr>
                <a:spLocks/>
              </p:cNvSpPr>
              <p:nvPr/>
            </p:nvSpPr>
            <p:spPr bwMode="auto">
              <a:xfrm>
                <a:off x="1734" y="2587"/>
                <a:ext cx="1494" cy="394"/>
              </a:xfrm>
              <a:custGeom>
                <a:avLst/>
                <a:gdLst>
                  <a:gd name="T0" fmla="*/ 0 w 2216"/>
                  <a:gd name="T1" fmla="*/ 0 h 550"/>
                  <a:gd name="T2" fmla="*/ 2 w 2216"/>
                  <a:gd name="T3" fmla="*/ 15 h 550"/>
                  <a:gd name="T4" fmla="*/ 447 w 2216"/>
                  <a:gd name="T5" fmla="*/ 145 h 550"/>
                  <a:gd name="T6" fmla="*/ 458 w 2216"/>
                  <a:gd name="T7" fmla="*/ 130 h 550"/>
                  <a:gd name="T8" fmla="*/ 0 w 2216"/>
                  <a:gd name="T9" fmla="*/ 0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6" h="550">
                    <a:moveTo>
                      <a:pt x="0" y="0"/>
                    </a:moveTo>
                    <a:lnTo>
                      <a:pt x="9" y="57"/>
                    </a:lnTo>
                    <a:lnTo>
                      <a:pt x="2164" y="550"/>
                    </a:lnTo>
                    <a:lnTo>
                      <a:pt x="2216" y="496"/>
                    </a:lnTo>
                    <a:lnTo>
                      <a:pt x="0" y="0"/>
                    </a:lnTo>
                    <a:close/>
                  </a:path>
                </a:pathLst>
              </a:custGeom>
              <a:gradFill rotWithShape="1">
                <a:gsLst>
                  <a:gs pos="0">
                    <a:srgbClr val="00009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541" name="Group 1263"/>
              <p:cNvGrpSpPr>
                <a:grpSpLocks/>
              </p:cNvGrpSpPr>
              <p:nvPr/>
            </p:nvGrpSpPr>
            <p:grpSpPr bwMode="auto">
              <a:xfrm>
                <a:off x="1709" y="3008"/>
                <a:ext cx="507" cy="234"/>
                <a:chOff x="1740" y="2642"/>
                <a:chExt cx="752" cy="327"/>
              </a:xfrm>
            </p:grpSpPr>
            <p:sp>
              <p:nvSpPr>
                <p:cNvPr id="18548" name="Freeform 1264"/>
                <p:cNvSpPr>
                  <a:spLocks/>
                </p:cNvSpPr>
                <p:nvPr/>
              </p:nvSpPr>
              <p:spPr bwMode="auto">
                <a:xfrm>
                  <a:off x="1740" y="2642"/>
                  <a:ext cx="752" cy="327"/>
                </a:xfrm>
                <a:custGeom>
                  <a:avLst/>
                  <a:gdLst>
                    <a:gd name="T0" fmla="*/ 293 w 752"/>
                    <a:gd name="T1" fmla="*/ 0 h 327"/>
                    <a:gd name="T2" fmla="*/ 752 w 752"/>
                    <a:gd name="T3" fmla="*/ 124 h 327"/>
                    <a:gd name="T4" fmla="*/ 470 w 752"/>
                    <a:gd name="T5" fmla="*/ 327 h 327"/>
                    <a:gd name="T6" fmla="*/ 0 w 752"/>
                    <a:gd name="T7" fmla="*/ 183 h 327"/>
                    <a:gd name="T8" fmla="*/ 293 w 752"/>
                    <a:gd name="T9" fmla="*/ 0 h 3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2" h="327">
                      <a:moveTo>
                        <a:pt x="293" y="0"/>
                      </a:moveTo>
                      <a:lnTo>
                        <a:pt x="752" y="124"/>
                      </a:lnTo>
                      <a:lnTo>
                        <a:pt x="470" y="327"/>
                      </a:lnTo>
                      <a:lnTo>
                        <a:pt x="0" y="183"/>
                      </a:lnTo>
                      <a:lnTo>
                        <a:pt x="293"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9" name="Freeform 1265"/>
                <p:cNvSpPr>
                  <a:spLocks/>
                </p:cNvSpPr>
                <p:nvPr/>
              </p:nvSpPr>
              <p:spPr bwMode="auto">
                <a:xfrm>
                  <a:off x="1754" y="2649"/>
                  <a:ext cx="726" cy="311"/>
                </a:xfrm>
                <a:custGeom>
                  <a:avLst/>
                  <a:gdLst>
                    <a:gd name="T0" fmla="*/ 282 w 726"/>
                    <a:gd name="T1" fmla="*/ 0 h 311"/>
                    <a:gd name="T2" fmla="*/ 726 w 726"/>
                    <a:gd name="T3" fmla="*/ 119 h 311"/>
                    <a:gd name="T4" fmla="*/ 457 w 726"/>
                    <a:gd name="T5" fmla="*/ 311 h 311"/>
                    <a:gd name="T6" fmla="*/ 0 w 726"/>
                    <a:gd name="T7" fmla="*/ 173 h 311"/>
                    <a:gd name="T8" fmla="*/ 282 w 726"/>
                    <a:gd name="T9" fmla="*/ 0 h 3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311">
                      <a:moveTo>
                        <a:pt x="282" y="0"/>
                      </a:moveTo>
                      <a:lnTo>
                        <a:pt x="726" y="119"/>
                      </a:lnTo>
                      <a:lnTo>
                        <a:pt x="457" y="311"/>
                      </a:lnTo>
                      <a:lnTo>
                        <a:pt x="0" y="173"/>
                      </a:lnTo>
                      <a:lnTo>
                        <a:pt x="282" y="0"/>
                      </a:lnTo>
                      <a:close/>
                    </a:path>
                  </a:pathLst>
                </a:custGeom>
                <a:gradFill rotWithShape="1">
                  <a:gsLst>
                    <a:gs pos="0">
                      <a:srgbClr val="4D4D4D"/>
                    </a:gs>
                    <a:gs pos="100000">
                      <a:srgbClr val="DDDDDD"/>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0" name="Freeform 1266"/>
                <p:cNvSpPr>
                  <a:spLocks/>
                </p:cNvSpPr>
                <p:nvPr/>
              </p:nvSpPr>
              <p:spPr bwMode="auto">
                <a:xfrm>
                  <a:off x="1808" y="2770"/>
                  <a:ext cx="258" cy="100"/>
                </a:xfrm>
                <a:custGeom>
                  <a:avLst/>
                  <a:gdLst>
                    <a:gd name="T0" fmla="*/ 0 w 258"/>
                    <a:gd name="T1" fmla="*/ 44 h 100"/>
                    <a:gd name="T2" fmla="*/ 75 w 258"/>
                    <a:gd name="T3" fmla="*/ 0 h 100"/>
                    <a:gd name="T4" fmla="*/ 258 w 258"/>
                    <a:gd name="T5" fmla="*/ 50 h 100"/>
                    <a:gd name="T6" fmla="*/ 183 w 258"/>
                    <a:gd name="T7" fmla="*/ 100 h 100"/>
                    <a:gd name="T8" fmla="*/ 0 w 258"/>
                    <a:gd name="T9" fmla="*/ 44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0">
                      <a:moveTo>
                        <a:pt x="0" y="44"/>
                      </a:moveTo>
                      <a:lnTo>
                        <a:pt x="75" y="0"/>
                      </a:lnTo>
                      <a:lnTo>
                        <a:pt x="258" y="50"/>
                      </a:lnTo>
                      <a:lnTo>
                        <a:pt x="183" y="100"/>
                      </a:lnTo>
                      <a:lnTo>
                        <a:pt x="0" y="4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1" name="Freeform 1267"/>
                <p:cNvSpPr>
                  <a:spLocks/>
                </p:cNvSpPr>
                <p:nvPr/>
              </p:nvSpPr>
              <p:spPr bwMode="auto">
                <a:xfrm>
                  <a:off x="1799" y="2816"/>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2" name="Freeform 1268"/>
                <p:cNvSpPr>
                  <a:spLocks/>
                </p:cNvSpPr>
                <p:nvPr/>
              </p:nvSpPr>
              <p:spPr bwMode="auto">
                <a:xfrm>
                  <a:off x="2020" y="2834"/>
                  <a:ext cx="258" cy="102"/>
                </a:xfrm>
                <a:custGeom>
                  <a:avLst/>
                  <a:gdLst>
                    <a:gd name="T0" fmla="*/ 0 w 258"/>
                    <a:gd name="T1" fmla="*/ 46 h 102"/>
                    <a:gd name="T2" fmla="*/ 71 w 258"/>
                    <a:gd name="T3" fmla="*/ 0 h 102"/>
                    <a:gd name="T4" fmla="*/ 258 w 258"/>
                    <a:gd name="T5" fmla="*/ 52 h 102"/>
                    <a:gd name="T6" fmla="*/ 183 w 258"/>
                    <a:gd name="T7" fmla="*/ 102 h 102"/>
                    <a:gd name="T8" fmla="*/ 0 w 258"/>
                    <a:gd name="T9" fmla="*/ 46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2">
                      <a:moveTo>
                        <a:pt x="0" y="46"/>
                      </a:moveTo>
                      <a:lnTo>
                        <a:pt x="71" y="0"/>
                      </a:lnTo>
                      <a:lnTo>
                        <a:pt x="258" y="52"/>
                      </a:lnTo>
                      <a:lnTo>
                        <a:pt x="183" y="102"/>
                      </a:lnTo>
                      <a:lnTo>
                        <a:pt x="0" y="46"/>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3" name="Freeform 1269"/>
                <p:cNvSpPr>
                  <a:spLocks/>
                </p:cNvSpPr>
                <p:nvPr/>
              </p:nvSpPr>
              <p:spPr bwMode="auto">
                <a:xfrm>
                  <a:off x="2011" y="2882"/>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542" name="Freeform 1270"/>
              <p:cNvSpPr>
                <a:spLocks/>
              </p:cNvSpPr>
              <p:nvPr/>
            </p:nvSpPr>
            <p:spPr bwMode="auto">
              <a:xfrm>
                <a:off x="2577" y="3043"/>
                <a:ext cx="614" cy="514"/>
              </a:xfrm>
              <a:custGeom>
                <a:avLst/>
                <a:gdLst>
                  <a:gd name="T0" fmla="*/ 1 w 990"/>
                  <a:gd name="T1" fmla="*/ 131 h 792"/>
                  <a:gd name="T2" fmla="*/ 146 w 990"/>
                  <a:gd name="T3" fmla="*/ 0 h 792"/>
                  <a:gd name="T4" fmla="*/ 146 w 990"/>
                  <a:gd name="T5" fmla="*/ 10 h 792"/>
                  <a:gd name="T6" fmla="*/ 0 w 990"/>
                  <a:gd name="T7" fmla="*/ 141 h 792"/>
                  <a:gd name="T8" fmla="*/ 1 w 990"/>
                  <a:gd name="T9" fmla="*/ 131 h 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0" h="792">
                    <a:moveTo>
                      <a:pt x="3" y="738"/>
                    </a:moveTo>
                    <a:lnTo>
                      <a:pt x="990" y="0"/>
                    </a:lnTo>
                    <a:lnTo>
                      <a:pt x="987" y="60"/>
                    </a:lnTo>
                    <a:lnTo>
                      <a:pt x="0" y="792"/>
                    </a:lnTo>
                    <a:lnTo>
                      <a:pt x="3" y="738"/>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3" name="Freeform 1271"/>
              <p:cNvSpPr>
                <a:spLocks/>
              </p:cNvSpPr>
              <p:nvPr/>
            </p:nvSpPr>
            <p:spPr bwMode="auto">
              <a:xfrm>
                <a:off x="1010" y="3084"/>
                <a:ext cx="1571" cy="469"/>
              </a:xfrm>
              <a:custGeom>
                <a:avLst/>
                <a:gdLst>
                  <a:gd name="T0" fmla="*/ 1 w 2532"/>
                  <a:gd name="T1" fmla="*/ 0 h 723"/>
                  <a:gd name="T2" fmla="*/ 6 w 2532"/>
                  <a:gd name="T3" fmla="*/ 0 h 723"/>
                  <a:gd name="T4" fmla="*/ 375 w 2532"/>
                  <a:gd name="T5" fmla="*/ 120 h 723"/>
                  <a:gd name="T6" fmla="*/ 375 w 2532"/>
                  <a:gd name="T7" fmla="*/ 128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4" name="Freeform 1272"/>
              <p:cNvSpPr>
                <a:spLocks/>
              </p:cNvSpPr>
              <p:nvPr/>
            </p:nvSpPr>
            <p:spPr bwMode="auto">
              <a:xfrm>
                <a:off x="1011" y="2998"/>
                <a:ext cx="17" cy="95"/>
              </a:xfrm>
              <a:custGeom>
                <a:avLst/>
                <a:gdLst>
                  <a:gd name="T0" fmla="*/ 5 w 26"/>
                  <a:gd name="T1" fmla="*/ 2 h 147"/>
                  <a:gd name="T2" fmla="*/ 5 w 26"/>
                  <a:gd name="T3" fmla="*/ 25 h 147"/>
                  <a:gd name="T4" fmla="*/ 0 w 26"/>
                  <a:gd name="T5" fmla="*/ 25 h 147"/>
                  <a:gd name="T6" fmla="*/ 1 w 26"/>
                  <a:gd name="T7" fmla="*/ 0 h 147"/>
                  <a:gd name="T8" fmla="*/ 5 w 26"/>
                  <a:gd name="T9" fmla="*/ 2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47">
                    <a:moveTo>
                      <a:pt x="26" y="10"/>
                    </a:moveTo>
                    <a:lnTo>
                      <a:pt x="23" y="147"/>
                    </a:lnTo>
                    <a:lnTo>
                      <a:pt x="0" y="144"/>
                    </a:lnTo>
                    <a:lnTo>
                      <a:pt x="3" y="0"/>
                    </a:lnTo>
                    <a:lnTo>
                      <a:pt x="26" y="1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5" name="Freeform 1273"/>
              <p:cNvSpPr>
                <a:spLocks/>
              </p:cNvSpPr>
              <p:nvPr/>
            </p:nvSpPr>
            <p:spPr bwMode="auto">
              <a:xfrm>
                <a:off x="1012" y="2611"/>
                <a:ext cx="730" cy="393"/>
              </a:xfrm>
              <a:custGeom>
                <a:avLst/>
                <a:gdLst>
                  <a:gd name="T0" fmla="*/ 174 w 1176"/>
                  <a:gd name="T1" fmla="*/ 0 h 606"/>
                  <a:gd name="T2" fmla="*/ 0 w 1176"/>
                  <a:gd name="T3" fmla="*/ 106 h 606"/>
                  <a:gd name="T4" fmla="*/ 4 w 1176"/>
                  <a:gd name="T5" fmla="*/ 107 h 606"/>
                  <a:gd name="T6" fmla="*/ 174 w 1176"/>
                  <a:gd name="T7" fmla="*/ 3 h 606"/>
                  <a:gd name="T8" fmla="*/ 174 w 1176"/>
                  <a:gd name="T9" fmla="*/ 0 h 6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6" h="606">
                    <a:moveTo>
                      <a:pt x="1170" y="0"/>
                    </a:moveTo>
                    <a:lnTo>
                      <a:pt x="0" y="597"/>
                    </a:lnTo>
                    <a:lnTo>
                      <a:pt x="30" y="606"/>
                    </a:lnTo>
                    <a:lnTo>
                      <a:pt x="1176" y="18"/>
                    </a:lnTo>
                    <a:lnTo>
                      <a:pt x="1170"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6" name="Freeform 1274"/>
              <p:cNvSpPr>
                <a:spLocks/>
              </p:cNvSpPr>
              <p:nvPr/>
            </p:nvSpPr>
            <p:spPr bwMode="auto">
              <a:xfrm>
                <a:off x="1061" y="3018"/>
                <a:ext cx="1490" cy="451"/>
              </a:xfrm>
              <a:custGeom>
                <a:avLst/>
                <a:gdLst>
                  <a:gd name="T0" fmla="*/ 1 w 2532"/>
                  <a:gd name="T1" fmla="*/ 0 h 723"/>
                  <a:gd name="T2" fmla="*/ 4 w 2532"/>
                  <a:gd name="T3" fmla="*/ 0 h 723"/>
                  <a:gd name="T4" fmla="*/ 304 w 2532"/>
                  <a:gd name="T5" fmla="*/ 103 h 723"/>
                  <a:gd name="T6" fmla="*/ 303 w 2532"/>
                  <a:gd name="T7" fmla="*/ 109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7" name="Freeform 1275"/>
              <p:cNvSpPr>
                <a:spLocks/>
              </p:cNvSpPr>
              <p:nvPr/>
            </p:nvSpPr>
            <p:spPr bwMode="auto">
              <a:xfrm flipV="1">
                <a:off x="2549" y="2986"/>
                <a:ext cx="608" cy="467"/>
              </a:xfrm>
              <a:custGeom>
                <a:avLst/>
                <a:gdLst>
                  <a:gd name="T0" fmla="*/ 0 w 2532"/>
                  <a:gd name="T1" fmla="*/ 0 h 723"/>
                  <a:gd name="T2" fmla="*/ 0 w 2532"/>
                  <a:gd name="T3" fmla="*/ 0 h 723"/>
                  <a:gd name="T4" fmla="*/ 8 w 2532"/>
                  <a:gd name="T5" fmla="*/ 118 h 723"/>
                  <a:gd name="T6" fmla="*/ 8 w 2532"/>
                  <a:gd name="T7" fmla="*/ 126 h 723"/>
                  <a:gd name="T8" fmla="*/ 0 w 2532"/>
                  <a:gd name="T9" fmla="*/ 4 h 723"/>
                  <a:gd name="T10" fmla="*/ 0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4103" name="Rectangle 3"/>
          <p:cNvSpPr>
            <a:spLocks noGrp="1" noChangeArrowheads="1"/>
          </p:cNvSpPr>
          <p:nvPr>
            <p:ph type="body" sz="half" idx="1"/>
          </p:nvPr>
        </p:nvSpPr>
        <p:spPr>
          <a:xfrm>
            <a:off x="438150" y="1511300"/>
            <a:ext cx="4086225" cy="5114925"/>
          </a:xfrm>
        </p:spPr>
        <p:txBody>
          <a:bodyPr>
            <a:normAutofit fontScale="92500" lnSpcReduction="10000"/>
          </a:bodyPr>
          <a:lstStyle/>
          <a:p>
            <a:pPr>
              <a:buFont typeface="Wingdings" charset="0"/>
              <a:buChar char="v"/>
              <a:defRPr/>
            </a:pPr>
            <a:r>
              <a:rPr lang="en-US" sz="2400">
                <a:ea typeface="ＭＳ Ｐゴシック" charset="0"/>
                <a:cs typeface="+mn-cs"/>
              </a:rPr>
              <a:t>provide</a:t>
            </a:r>
            <a:r>
              <a:rPr lang="en-US" sz="2400" i="1">
                <a:solidFill>
                  <a:srgbClr val="FF0000"/>
                </a:solidFill>
                <a:ea typeface="ＭＳ Ｐゴシック" charset="0"/>
                <a:cs typeface="+mn-cs"/>
              </a:rPr>
              <a:t> </a:t>
            </a:r>
            <a:r>
              <a:rPr lang="en-US" sz="2400" i="1">
                <a:solidFill>
                  <a:srgbClr val="CC0000"/>
                </a:solidFill>
                <a:ea typeface="ＭＳ Ｐゴシック" charset="0"/>
                <a:cs typeface="+mn-cs"/>
              </a:rPr>
              <a:t>logical communication</a:t>
            </a:r>
            <a:r>
              <a:rPr lang="en-US" sz="2400">
                <a:ea typeface="ＭＳ Ｐゴシック" charset="0"/>
                <a:cs typeface="+mn-cs"/>
              </a:rPr>
              <a:t> between app processes running on different hosts</a:t>
            </a:r>
          </a:p>
          <a:p>
            <a:pPr>
              <a:buFont typeface="Wingdings" charset="0"/>
              <a:buChar char="v"/>
              <a:defRPr/>
            </a:pPr>
            <a:r>
              <a:rPr lang="en-US" sz="2400">
                <a:ea typeface="ＭＳ Ｐゴシック" charset="0"/>
                <a:cs typeface="+mn-cs"/>
              </a:rPr>
              <a:t>transport protocols run in end systems </a:t>
            </a:r>
          </a:p>
          <a:p>
            <a:pPr lvl="1">
              <a:buFont typeface="Wingdings" charset="0"/>
              <a:buChar char="§"/>
              <a:defRPr/>
            </a:pPr>
            <a:r>
              <a:rPr lang="en-US">
                <a:ea typeface="ＭＳ Ｐゴシック" charset="0"/>
              </a:rPr>
              <a:t>send side: breaks app messages into </a:t>
            </a:r>
            <a:r>
              <a:rPr lang="en-US" i="1">
                <a:solidFill>
                  <a:srgbClr val="CC0000"/>
                </a:solidFill>
                <a:ea typeface="ＭＳ Ｐゴシック" charset="0"/>
              </a:rPr>
              <a:t>segments</a:t>
            </a:r>
            <a:r>
              <a:rPr lang="en-US">
                <a:ea typeface="ＭＳ Ｐゴシック" charset="0"/>
              </a:rPr>
              <a:t>, passes to  network layer</a:t>
            </a:r>
          </a:p>
          <a:p>
            <a:pPr lvl="1">
              <a:buFont typeface="Wingdings" charset="0"/>
              <a:buChar char="§"/>
              <a:defRPr/>
            </a:pPr>
            <a:r>
              <a:rPr lang="en-US">
                <a:ea typeface="ＭＳ Ｐゴシック" charset="0"/>
              </a:rPr>
              <a:t>rcv side: reassembles segments into messages, passes to app layer</a:t>
            </a:r>
          </a:p>
          <a:p>
            <a:pPr>
              <a:buFont typeface="Wingdings" charset="0"/>
              <a:buChar char="v"/>
              <a:defRPr/>
            </a:pPr>
            <a:r>
              <a:rPr lang="en-US" sz="2400">
                <a:ea typeface="ＭＳ Ｐゴシック" charset="0"/>
                <a:cs typeface="+mn-cs"/>
              </a:rPr>
              <a:t>more than one transport protocol available to apps</a:t>
            </a:r>
          </a:p>
          <a:p>
            <a:pPr lvl="1">
              <a:buFont typeface="Wingdings" charset="0"/>
              <a:buChar char="§"/>
              <a:defRPr/>
            </a:pPr>
            <a:r>
              <a:rPr lang="en-US">
                <a:ea typeface="ＭＳ Ｐゴシック" charset="0"/>
              </a:rPr>
              <a:t>Internet: TCP and UDP</a:t>
            </a:r>
          </a:p>
        </p:txBody>
      </p:sp>
      <p:grpSp>
        <p:nvGrpSpPr>
          <p:cNvPr id="35485" name="Group 669"/>
          <p:cNvGrpSpPr>
            <a:grpSpLocks/>
          </p:cNvGrpSpPr>
          <p:nvPr/>
        </p:nvGrpSpPr>
        <p:grpSpPr bwMode="auto">
          <a:xfrm>
            <a:off x="7856538" y="4454525"/>
            <a:ext cx="1057275" cy="957263"/>
            <a:chOff x="-153" y="1680"/>
            <a:chExt cx="666" cy="603"/>
          </a:xfrm>
        </p:grpSpPr>
        <p:grpSp>
          <p:nvGrpSpPr>
            <p:cNvPr id="18455" name="Group 670"/>
            <p:cNvGrpSpPr>
              <a:grpSpLocks/>
            </p:cNvGrpSpPr>
            <p:nvPr/>
          </p:nvGrpSpPr>
          <p:grpSpPr bwMode="auto">
            <a:xfrm>
              <a:off x="0" y="1680"/>
              <a:ext cx="513" cy="538"/>
              <a:chOff x="4180" y="744"/>
              <a:chExt cx="513" cy="538"/>
            </a:xfrm>
          </p:grpSpPr>
          <p:sp>
            <p:nvSpPr>
              <p:cNvPr id="4122" name="Rectangle 671"/>
              <p:cNvSpPr>
                <a:spLocks noChangeArrowheads="1"/>
              </p:cNvSpPr>
              <p:nvPr/>
            </p:nvSpPr>
            <p:spPr bwMode="auto">
              <a:xfrm>
                <a:off x="4242" y="747"/>
                <a:ext cx="426" cy="489"/>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23" name="Rectangle 672"/>
              <p:cNvSpPr>
                <a:spLocks noChangeArrowheads="1"/>
              </p:cNvSpPr>
              <p:nvPr/>
            </p:nvSpPr>
            <p:spPr bwMode="auto">
              <a:xfrm>
                <a:off x="4221" y="762"/>
                <a:ext cx="435" cy="504"/>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24" name="Rectangle 673"/>
              <p:cNvSpPr>
                <a:spLocks noChangeArrowheads="1"/>
              </p:cNvSpPr>
              <p:nvPr/>
            </p:nvSpPr>
            <p:spPr bwMode="auto">
              <a:xfrm>
                <a:off x="4224" y="873"/>
                <a:ext cx="426" cy="108"/>
              </a:xfrm>
              <a:prstGeom prst="rect">
                <a:avLst/>
              </a:prstGeom>
              <a:solidFill>
                <a:srgbClr val="FF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25" name="Text Box 674"/>
              <p:cNvSpPr txBox="1">
                <a:spLocks noChangeArrowheads="1"/>
              </p:cNvSpPr>
              <p:nvPr/>
            </p:nvSpPr>
            <p:spPr bwMode="auto">
              <a:xfrm>
                <a:off x="4180" y="744"/>
                <a:ext cx="513" cy="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t>application</a:t>
                </a:r>
              </a:p>
              <a:p>
                <a:pPr>
                  <a:defRPr/>
                </a:pPr>
                <a:r>
                  <a:rPr lang="en-US" sz="1000" smtClean="0">
                    <a:solidFill>
                      <a:schemeClr val="bg1"/>
                    </a:solidFill>
                  </a:rPr>
                  <a:t>transport</a:t>
                </a:r>
                <a:endParaRPr lang="en-US" sz="1000" smtClean="0"/>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4126" name="Line 675"/>
              <p:cNvSpPr>
                <a:spLocks noChangeShapeType="1"/>
              </p:cNvSpPr>
              <p:nvPr/>
            </p:nvSpPr>
            <p:spPr bwMode="auto">
              <a:xfrm>
                <a:off x="4221" y="978"/>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27" name="Line 676"/>
              <p:cNvSpPr>
                <a:spLocks noChangeShapeType="1"/>
              </p:cNvSpPr>
              <p:nvPr/>
            </p:nvSpPr>
            <p:spPr bwMode="auto">
              <a:xfrm>
                <a:off x="4227" y="1065"/>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28" name="Line 677"/>
              <p:cNvSpPr>
                <a:spLocks noChangeShapeType="1"/>
              </p:cNvSpPr>
              <p:nvPr/>
            </p:nvSpPr>
            <p:spPr bwMode="auto">
              <a:xfrm>
                <a:off x="4227" y="1152"/>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8456" name="Freeform 678"/>
            <p:cNvSpPr>
              <a:spLocks/>
            </p:cNvSpPr>
            <p:nvPr/>
          </p:nvSpPr>
          <p:spPr bwMode="auto">
            <a:xfrm>
              <a:off x="-153" y="1689"/>
              <a:ext cx="192" cy="594"/>
            </a:xfrm>
            <a:custGeom>
              <a:avLst/>
              <a:gdLst>
                <a:gd name="T0" fmla="*/ 0 w 192"/>
                <a:gd name="T1" fmla="*/ 594 h 594"/>
                <a:gd name="T2" fmla="*/ 192 w 192"/>
                <a:gd name="T3" fmla="*/ 0 h 594"/>
                <a:gd name="T4" fmla="*/ 192 w 192"/>
                <a:gd name="T5" fmla="*/ 515 h 594"/>
                <a:gd name="T6" fmla="*/ 0 w 192"/>
                <a:gd name="T7" fmla="*/ 594 h 5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594">
                  <a:moveTo>
                    <a:pt x="0" y="594"/>
                  </a:moveTo>
                  <a:lnTo>
                    <a:pt x="192" y="0"/>
                  </a:lnTo>
                  <a:lnTo>
                    <a:pt x="192" y="515"/>
                  </a:lnTo>
                  <a:lnTo>
                    <a:pt x="0" y="594"/>
                  </a:lnTo>
                  <a:close/>
                </a:path>
              </a:pathLst>
            </a:custGeom>
            <a:gradFill rotWithShape="1">
              <a:gsLst>
                <a:gs pos="0">
                  <a:schemeClr val="bg1"/>
                </a:gs>
                <a:gs pos="100000">
                  <a:srgbClr val="FF0000"/>
                </a:gs>
              </a:gsLst>
              <a:lin ang="0" scaled="1"/>
            </a:gradFill>
            <a:ln w="9525" cap="flat" cmpd="sng">
              <a:solidFill>
                <a:srgbClr val="FF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114" name="Group 298"/>
          <p:cNvGrpSpPr>
            <a:grpSpLocks/>
          </p:cNvGrpSpPr>
          <p:nvPr/>
        </p:nvGrpSpPr>
        <p:grpSpPr bwMode="auto">
          <a:xfrm rot="2937887">
            <a:off x="5389563" y="3022600"/>
            <a:ext cx="3781425" cy="434975"/>
            <a:chOff x="2937" y="3579"/>
            <a:chExt cx="2382" cy="274"/>
          </a:xfrm>
        </p:grpSpPr>
        <p:sp>
          <p:nvSpPr>
            <p:cNvPr id="4116" name="Rectangle 295"/>
            <p:cNvSpPr>
              <a:spLocks noChangeArrowheads="1"/>
            </p:cNvSpPr>
            <p:nvPr/>
          </p:nvSpPr>
          <p:spPr bwMode="auto">
            <a:xfrm>
              <a:off x="3166" y="3630"/>
              <a:ext cx="1920" cy="174"/>
            </a:xfrm>
            <a:prstGeom prst="rect">
              <a:avLst/>
            </a:prstGeom>
            <a:solidFill>
              <a:srgbClr val="FF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17" name="Text Box 293"/>
            <p:cNvSpPr txBox="1">
              <a:spLocks noChangeArrowheads="1"/>
            </p:cNvSpPr>
            <p:nvPr/>
          </p:nvSpPr>
          <p:spPr bwMode="auto">
            <a:xfrm>
              <a:off x="3384" y="3612"/>
              <a:ext cx="1529" cy="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chemeClr val="bg1"/>
                  </a:solidFill>
                </a:rPr>
                <a:t>logical end-end transport</a:t>
              </a:r>
              <a:endParaRPr lang="en-US" smtClean="0"/>
            </a:p>
          </p:txBody>
        </p:sp>
        <p:sp>
          <p:nvSpPr>
            <p:cNvPr id="18453" name="Freeform 296"/>
            <p:cNvSpPr>
              <a:spLocks/>
            </p:cNvSpPr>
            <p:nvPr/>
          </p:nvSpPr>
          <p:spPr bwMode="auto">
            <a:xfrm>
              <a:off x="2937" y="3579"/>
              <a:ext cx="282" cy="264"/>
            </a:xfrm>
            <a:custGeom>
              <a:avLst/>
              <a:gdLst>
                <a:gd name="T0" fmla="*/ 282 w 282"/>
                <a:gd name="T1" fmla="*/ 0 h 264"/>
                <a:gd name="T2" fmla="*/ 282 w 282"/>
                <a:gd name="T3" fmla="*/ 264 h 264"/>
                <a:gd name="T4" fmla="*/ 0 w 282"/>
                <a:gd name="T5" fmla="*/ 129 h 264"/>
                <a:gd name="T6" fmla="*/ 282 w 282"/>
                <a:gd name="T7" fmla="*/ 0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264">
                  <a:moveTo>
                    <a:pt x="282" y="0"/>
                  </a:moveTo>
                  <a:cubicBezTo>
                    <a:pt x="282" y="132"/>
                    <a:pt x="282" y="264"/>
                    <a:pt x="282" y="264"/>
                  </a:cubicBezTo>
                  <a:cubicBezTo>
                    <a:pt x="159" y="150"/>
                    <a:pt x="0" y="153"/>
                    <a:pt x="0" y="129"/>
                  </a:cubicBezTo>
                  <a:cubicBezTo>
                    <a:pt x="0" y="108"/>
                    <a:pt x="153" y="108"/>
                    <a:pt x="282" y="0"/>
                  </a:cubicBezTo>
                  <a:close/>
                </a:path>
              </a:pathLst>
            </a:custGeom>
            <a:solidFill>
              <a:srgbClr val="FF0000"/>
            </a:solidFill>
            <a:ln>
              <a:noFill/>
            </a:ln>
            <a:effectLst/>
            <a:extLst>
              <a:ext uri="{91240B29-F687-4F45-9708-019B960494DF}">
                <a14:hiddenLine xmlns:a14="http://schemas.microsoft.com/office/drawing/2010/main" w="9525" cap="flat" cmpd="sng">
                  <a:solidFill>
                    <a:srgbClr val="FF0000"/>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4" name="Freeform 297"/>
            <p:cNvSpPr>
              <a:spLocks/>
            </p:cNvSpPr>
            <p:nvPr/>
          </p:nvSpPr>
          <p:spPr bwMode="auto">
            <a:xfrm flipH="1">
              <a:off x="5037" y="3589"/>
              <a:ext cx="282" cy="264"/>
            </a:xfrm>
            <a:custGeom>
              <a:avLst/>
              <a:gdLst>
                <a:gd name="T0" fmla="*/ 282 w 282"/>
                <a:gd name="T1" fmla="*/ 0 h 264"/>
                <a:gd name="T2" fmla="*/ 282 w 282"/>
                <a:gd name="T3" fmla="*/ 264 h 264"/>
                <a:gd name="T4" fmla="*/ 0 w 282"/>
                <a:gd name="T5" fmla="*/ 129 h 264"/>
                <a:gd name="T6" fmla="*/ 282 w 282"/>
                <a:gd name="T7" fmla="*/ 0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264">
                  <a:moveTo>
                    <a:pt x="282" y="0"/>
                  </a:moveTo>
                  <a:cubicBezTo>
                    <a:pt x="282" y="132"/>
                    <a:pt x="282" y="264"/>
                    <a:pt x="282" y="264"/>
                  </a:cubicBezTo>
                  <a:cubicBezTo>
                    <a:pt x="159" y="150"/>
                    <a:pt x="0" y="153"/>
                    <a:pt x="0" y="129"/>
                  </a:cubicBezTo>
                  <a:cubicBezTo>
                    <a:pt x="0" y="108"/>
                    <a:pt x="153" y="108"/>
                    <a:pt x="282" y="0"/>
                  </a:cubicBezTo>
                  <a:close/>
                </a:path>
              </a:pathLst>
            </a:custGeom>
            <a:solidFill>
              <a:srgbClr val="FF0000"/>
            </a:solidFill>
            <a:ln>
              <a:noFill/>
            </a:ln>
            <a:effectLst/>
            <a:extLst>
              <a:ext uri="{91240B29-F687-4F45-9708-019B960494DF}">
                <a14:hiddenLine xmlns:a14="http://schemas.microsoft.com/office/drawing/2010/main" w="9525" cap="flat" cmpd="sng">
                  <a:solidFill>
                    <a:srgbClr val="FF0000"/>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5681" name="Group 865"/>
          <p:cNvGrpSpPr>
            <a:grpSpLocks/>
          </p:cNvGrpSpPr>
          <p:nvPr/>
        </p:nvGrpSpPr>
        <p:grpSpPr bwMode="auto">
          <a:xfrm>
            <a:off x="5462588" y="1296988"/>
            <a:ext cx="1057275" cy="957262"/>
            <a:chOff x="-153" y="1680"/>
            <a:chExt cx="666" cy="603"/>
          </a:xfrm>
        </p:grpSpPr>
        <p:grpSp>
          <p:nvGrpSpPr>
            <p:cNvPr id="18442" name="Group 866"/>
            <p:cNvGrpSpPr>
              <a:grpSpLocks/>
            </p:cNvGrpSpPr>
            <p:nvPr/>
          </p:nvGrpSpPr>
          <p:grpSpPr bwMode="auto">
            <a:xfrm>
              <a:off x="0" y="1680"/>
              <a:ext cx="513" cy="538"/>
              <a:chOff x="4180" y="744"/>
              <a:chExt cx="513" cy="538"/>
            </a:xfrm>
          </p:grpSpPr>
          <p:sp>
            <p:nvSpPr>
              <p:cNvPr id="4109" name="Rectangle 867"/>
              <p:cNvSpPr>
                <a:spLocks noChangeArrowheads="1"/>
              </p:cNvSpPr>
              <p:nvPr/>
            </p:nvSpPr>
            <p:spPr bwMode="auto">
              <a:xfrm>
                <a:off x="4242" y="747"/>
                <a:ext cx="426" cy="489"/>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10" name="Rectangle 868"/>
              <p:cNvSpPr>
                <a:spLocks noChangeArrowheads="1"/>
              </p:cNvSpPr>
              <p:nvPr/>
            </p:nvSpPr>
            <p:spPr bwMode="auto">
              <a:xfrm>
                <a:off x="4221" y="762"/>
                <a:ext cx="435" cy="504"/>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11" name="Rectangle 869"/>
              <p:cNvSpPr>
                <a:spLocks noChangeArrowheads="1"/>
              </p:cNvSpPr>
              <p:nvPr/>
            </p:nvSpPr>
            <p:spPr bwMode="auto">
              <a:xfrm>
                <a:off x="4224" y="873"/>
                <a:ext cx="426" cy="108"/>
              </a:xfrm>
              <a:prstGeom prst="rect">
                <a:avLst/>
              </a:prstGeom>
              <a:solidFill>
                <a:srgbClr val="FF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12" name="Text Box 870"/>
              <p:cNvSpPr txBox="1">
                <a:spLocks noChangeArrowheads="1"/>
              </p:cNvSpPr>
              <p:nvPr/>
            </p:nvSpPr>
            <p:spPr bwMode="auto">
              <a:xfrm>
                <a:off x="4180" y="744"/>
                <a:ext cx="513" cy="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t>application</a:t>
                </a:r>
              </a:p>
              <a:p>
                <a:pPr>
                  <a:defRPr/>
                </a:pPr>
                <a:r>
                  <a:rPr lang="en-US" sz="1000" smtClean="0">
                    <a:solidFill>
                      <a:schemeClr val="bg1"/>
                    </a:solidFill>
                  </a:rPr>
                  <a:t>transport</a:t>
                </a:r>
                <a:endParaRPr lang="en-US" sz="1000" smtClean="0"/>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4113" name="Line 871"/>
              <p:cNvSpPr>
                <a:spLocks noChangeShapeType="1"/>
              </p:cNvSpPr>
              <p:nvPr/>
            </p:nvSpPr>
            <p:spPr bwMode="auto">
              <a:xfrm>
                <a:off x="4221" y="978"/>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14" name="Line 872"/>
              <p:cNvSpPr>
                <a:spLocks noChangeShapeType="1"/>
              </p:cNvSpPr>
              <p:nvPr/>
            </p:nvSpPr>
            <p:spPr bwMode="auto">
              <a:xfrm>
                <a:off x="4227" y="1065"/>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15" name="Line 873"/>
              <p:cNvSpPr>
                <a:spLocks noChangeShapeType="1"/>
              </p:cNvSpPr>
              <p:nvPr/>
            </p:nvSpPr>
            <p:spPr bwMode="auto">
              <a:xfrm>
                <a:off x="4227" y="1152"/>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8443" name="Freeform 874"/>
            <p:cNvSpPr>
              <a:spLocks/>
            </p:cNvSpPr>
            <p:nvPr/>
          </p:nvSpPr>
          <p:spPr bwMode="auto">
            <a:xfrm>
              <a:off x="-153" y="1689"/>
              <a:ext cx="192" cy="594"/>
            </a:xfrm>
            <a:custGeom>
              <a:avLst/>
              <a:gdLst>
                <a:gd name="T0" fmla="*/ 0 w 192"/>
                <a:gd name="T1" fmla="*/ 594 h 594"/>
                <a:gd name="T2" fmla="*/ 192 w 192"/>
                <a:gd name="T3" fmla="*/ 0 h 594"/>
                <a:gd name="T4" fmla="*/ 192 w 192"/>
                <a:gd name="T5" fmla="*/ 515 h 594"/>
                <a:gd name="T6" fmla="*/ 0 w 192"/>
                <a:gd name="T7" fmla="*/ 594 h 5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594">
                  <a:moveTo>
                    <a:pt x="0" y="594"/>
                  </a:moveTo>
                  <a:lnTo>
                    <a:pt x="192" y="0"/>
                  </a:lnTo>
                  <a:lnTo>
                    <a:pt x="192" y="515"/>
                  </a:lnTo>
                  <a:lnTo>
                    <a:pt x="0" y="594"/>
                  </a:lnTo>
                  <a:close/>
                </a:path>
              </a:pathLst>
            </a:custGeom>
            <a:gradFill rotWithShape="1">
              <a:gsLst>
                <a:gs pos="0">
                  <a:schemeClr val="bg1"/>
                </a:gs>
                <a:gs pos="100000">
                  <a:srgbClr val="FF0000"/>
                </a:gs>
              </a:gsLst>
              <a:lin ang="0" scaled="1"/>
            </a:gradFill>
            <a:ln w="9525" cap="flat" cmpd="sng">
              <a:solidFill>
                <a:srgbClr val="FF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Title 1"/>
          <p:cNvSpPr>
            <a:spLocks noGrp="1"/>
          </p:cNvSpPr>
          <p:nvPr>
            <p:ph type="title"/>
          </p:nvPr>
        </p:nvSpPr>
        <p:spPr/>
        <p:txBody>
          <a:bodyPr>
            <a:normAutofit fontScale="90000"/>
          </a:bodyPr>
          <a:lstStyle/>
          <a:p>
            <a:r>
              <a:rPr lang="en-US" dirty="0" smtClean="0"/>
              <a:t>Transport Layer: Services/Protocols</a:t>
            </a:r>
            <a:endParaRPr lang="en-US" dirty="0"/>
          </a:p>
        </p:txBody>
      </p:sp>
    </p:spTree>
    <p:extLst>
      <p:ext uri="{BB962C8B-B14F-4D97-AF65-F5344CB8AC3E}">
        <p14:creationId xmlns:p14="http://schemas.microsoft.com/office/powerpoint/2010/main" val="31565919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35485"/>
                                        </p:tgtEl>
                                        <p:attrNameLst>
                                          <p:attrName>style.visibility</p:attrName>
                                        </p:attrNameLst>
                                      </p:cBhvr>
                                      <p:to>
                                        <p:strVal val="visible"/>
                                      </p:to>
                                    </p:set>
                                    <p:animEffect transition="in" filter="wipe(left)">
                                      <p:cBhvr>
                                        <p:cTn id="7" dur="500"/>
                                        <p:tgtEl>
                                          <p:spTgt spid="35485"/>
                                        </p:tgtEl>
                                      </p:cBhvr>
                                    </p:animEffect>
                                  </p:childTnLst>
                                </p:cTn>
                              </p:par>
                            </p:childTnLst>
                          </p:cTn>
                        </p:par>
                        <p:par>
                          <p:cTn id="8" fill="hold" nodeType="afterGroup">
                            <p:stCondLst>
                              <p:cond delay="500"/>
                            </p:stCondLst>
                            <p:childTnLst>
                              <p:par>
                                <p:cTn id="9" presetID="9" presetClass="entr" presetSubtype="0" fill="hold" nodeType="afterEffect">
                                  <p:stCondLst>
                                    <p:cond delay="1000"/>
                                  </p:stCondLst>
                                  <p:childTnLst>
                                    <p:set>
                                      <p:cBhvr>
                                        <p:cTn id="10" dur="1" fill="hold">
                                          <p:stCondLst>
                                            <p:cond delay="0"/>
                                          </p:stCondLst>
                                        </p:cTn>
                                        <p:tgtEl>
                                          <p:spTgt spid="35114"/>
                                        </p:tgtEl>
                                        <p:attrNameLst>
                                          <p:attrName>style.visibility</p:attrName>
                                        </p:attrNameLst>
                                      </p:cBhvr>
                                      <p:to>
                                        <p:strVal val="visible"/>
                                      </p:to>
                                    </p:set>
                                    <p:animEffect transition="in" filter="dissolve">
                                      <p:cBhvr>
                                        <p:cTn id="11" dur="500"/>
                                        <p:tgtEl>
                                          <p:spTgt spid="35114"/>
                                        </p:tgtEl>
                                      </p:cBhvr>
                                    </p:animEffect>
                                  </p:childTnLst>
                                </p:cTn>
                              </p:par>
                              <p:par>
                                <p:cTn id="12" presetID="22" presetClass="entr" presetSubtype="8" fill="hold" nodeType="withEffect">
                                  <p:stCondLst>
                                    <p:cond delay="0"/>
                                  </p:stCondLst>
                                  <p:childTnLst>
                                    <p:set>
                                      <p:cBhvr>
                                        <p:cTn id="13" dur="1" fill="hold">
                                          <p:stCondLst>
                                            <p:cond delay="0"/>
                                          </p:stCondLst>
                                        </p:cTn>
                                        <p:tgtEl>
                                          <p:spTgt spid="35681"/>
                                        </p:tgtEl>
                                        <p:attrNameLst>
                                          <p:attrName>style.visibility</p:attrName>
                                        </p:attrNameLst>
                                      </p:cBhvr>
                                      <p:to>
                                        <p:strVal val="visible"/>
                                      </p:to>
                                    </p:set>
                                    <p:animEffect transition="in" filter="wipe(left)">
                                      <p:cBhvr>
                                        <p:cTn id="14" dur="500"/>
                                        <p:tgtEl>
                                          <p:spTgt spid="35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Text Box 105"/>
          <p:cNvSpPr txBox="1">
            <a:spLocks noChangeArrowheads="1"/>
          </p:cNvSpPr>
          <p:nvPr/>
        </p:nvSpPr>
        <p:spPr bwMode="auto">
          <a:xfrm>
            <a:off x="1282700" y="5946775"/>
            <a:ext cx="1922463"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lost ACK scenario</a:t>
            </a:r>
            <a:endParaRPr lang="en-US" sz="1000" smtClean="0"/>
          </a:p>
        </p:txBody>
      </p:sp>
      <p:sp>
        <p:nvSpPr>
          <p:cNvPr id="69638" name="Line 99"/>
          <p:cNvSpPr>
            <a:spLocks noChangeShapeType="1"/>
          </p:cNvSpPr>
          <p:nvPr/>
        </p:nvSpPr>
        <p:spPr bwMode="auto">
          <a:xfrm>
            <a:off x="1065213" y="4184650"/>
            <a:ext cx="2351087" cy="506413"/>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39" name="Line 100"/>
          <p:cNvSpPr>
            <a:spLocks noChangeShapeType="1"/>
          </p:cNvSpPr>
          <p:nvPr/>
        </p:nvSpPr>
        <p:spPr bwMode="auto">
          <a:xfrm>
            <a:off x="1077913" y="2416175"/>
            <a:ext cx="2346325" cy="5715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40" name="Line 104"/>
          <p:cNvSpPr>
            <a:spLocks noChangeShapeType="1"/>
          </p:cNvSpPr>
          <p:nvPr/>
        </p:nvSpPr>
        <p:spPr bwMode="auto">
          <a:xfrm flipH="1">
            <a:off x="2114550" y="3078163"/>
            <a:ext cx="1273175" cy="427037"/>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41" name="Text Box 107"/>
          <p:cNvSpPr txBox="1">
            <a:spLocks noChangeArrowheads="1"/>
          </p:cNvSpPr>
          <p:nvPr/>
        </p:nvSpPr>
        <p:spPr bwMode="auto">
          <a:xfrm>
            <a:off x="3016250" y="1257300"/>
            <a:ext cx="773113"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B</a:t>
            </a:r>
          </a:p>
        </p:txBody>
      </p:sp>
      <p:sp>
        <p:nvSpPr>
          <p:cNvPr id="69642" name="Text Box 111"/>
          <p:cNvSpPr txBox="1">
            <a:spLocks noChangeArrowheads="1"/>
          </p:cNvSpPr>
          <p:nvPr/>
        </p:nvSpPr>
        <p:spPr bwMode="auto">
          <a:xfrm>
            <a:off x="682625" y="1274763"/>
            <a:ext cx="776288"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A</a:t>
            </a:r>
          </a:p>
        </p:txBody>
      </p:sp>
      <p:sp>
        <p:nvSpPr>
          <p:cNvPr id="69643" name="Rectangle 112"/>
          <p:cNvSpPr>
            <a:spLocks noChangeArrowheads="1"/>
          </p:cNvSpPr>
          <p:nvPr/>
        </p:nvSpPr>
        <p:spPr bwMode="auto">
          <a:xfrm>
            <a:off x="1781175" y="2497138"/>
            <a:ext cx="869950" cy="40163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44" name="Text Box 113"/>
          <p:cNvSpPr txBox="1">
            <a:spLocks noChangeArrowheads="1"/>
          </p:cNvSpPr>
          <p:nvPr/>
        </p:nvSpPr>
        <p:spPr bwMode="auto">
          <a:xfrm>
            <a:off x="1222375" y="2549525"/>
            <a:ext cx="2085975"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Seq=92, 8 bytes of data</a:t>
            </a:r>
          </a:p>
        </p:txBody>
      </p:sp>
      <p:sp>
        <p:nvSpPr>
          <p:cNvPr id="69645" name="Rectangle 114"/>
          <p:cNvSpPr>
            <a:spLocks noChangeArrowheads="1"/>
          </p:cNvSpPr>
          <p:nvPr/>
        </p:nvSpPr>
        <p:spPr bwMode="auto">
          <a:xfrm>
            <a:off x="2349500" y="3163888"/>
            <a:ext cx="747713" cy="24606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46" name="Text Box 115"/>
          <p:cNvSpPr txBox="1">
            <a:spLocks noChangeArrowheads="1"/>
          </p:cNvSpPr>
          <p:nvPr/>
        </p:nvSpPr>
        <p:spPr bwMode="auto">
          <a:xfrm>
            <a:off x="2270125" y="3119438"/>
            <a:ext cx="949325"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ACK=100</a:t>
            </a:r>
            <a:endParaRPr lang="en-US" sz="1000" smtClean="0">
              <a:latin typeface="Times New Roman" charset="0"/>
            </a:endParaRPr>
          </a:p>
        </p:txBody>
      </p:sp>
      <p:sp>
        <p:nvSpPr>
          <p:cNvPr id="69647" name="Line 118"/>
          <p:cNvSpPr>
            <a:spLocks noChangeShapeType="1"/>
          </p:cNvSpPr>
          <p:nvPr/>
        </p:nvSpPr>
        <p:spPr bwMode="auto">
          <a:xfrm>
            <a:off x="1057275" y="2174875"/>
            <a:ext cx="0" cy="352583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9648" name="Line 119"/>
          <p:cNvSpPr>
            <a:spLocks noChangeShapeType="1"/>
          </p:cNvSpPr>
          <p:nvPr/>
        </p:nvSpPr>
        <p:spPr bwMode="auto">
          <a:xfrm>
            <a:off x="3484563" y="2170113"/>
            <a:ext cx="0" cy="353853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9649" name="Rectangle 122"/>
          <p:cNvSpPr>
            <a:spLocks noChangeArrowheads="1"/>
          </p:cNvSpPr>
          <p:nvPr/>
        </p:nvSpPr>
        <p:spPr bwMode="auto">
          <a:xfrm>
            <a:off x="1674813" y="4178300"/>
            <a:ext cx="989012" cy="430213"/>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50" name="Text Box 123"/>
          <p:cNvSpPr txBox="1">
            <a:spLocks noChangeArrowheads="1"/>
          </p:cNvSpPr>
          <p:nvPr/>
        </p:nvSpPr>
        <p:spPr bwMode="auto">
          <a:xfrm>
            <a:off x="1211263" y="4259263"/>
            <a:ext cx="2085975"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Seq=92, 8 bytes of data</a:t>
            </a:r>
          </a:p>
        </p:txBody>
      </p:sp>
      <p:sp>
        <p:nvSpPr>
          <p:cNvPr id="69651" name="Text Box 124"/>
          <p:cNvSpPr txBox="1">
            <a:spLocks noChangeArrowheads="1"/>
          </p:cNvSpPr>
          <p:nvPr/>
        </p:nvSpPr>
        <p:spPr bwMode="auto">
          <a:xfrm>
            <a:off x="1903413" y="3309938"/>
            <a:ext cx="35877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b="1" smtClean="0">
                <a:solidFill>
                  <a:srgbClr val="FF0000"/>
                </a:solidFill>
              </a:rPr>
              <a:t>X</a:t>
            </a:r>
          </a:p>
        </p:txBody>
      </p:sp>
      <p:sp>
        <p:nvSpPr>
          <p:cNvPr id="69652" name="Text Box 126"/>
          <p:cNvSpPr txBox="1">
            <a:spLocks noChangeArrowheads="1"/>
          </p:cNvSpPr>
          <p:nvPr/>
        </p:nvSpPr>
        <p:spPr bwMode="auto">
          <a:xfrm rot="10800000">
            <a:off x="684213" y="2963863"/>
            <a:ext cx="396875" cy="688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eaVert"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timeout</a:t>
            </a:r>
          </a:p>
        </p:txBody>
      </p:sp>
      <p:sp>
        <p:nvSpPr>
          <p:cNvPr id="69653" name="Line 127"/>
          <p:cNvSpPr>
            <a:spLocks noChangeShapeType="1"/>
          </p:cNvSpPr>
          <p:nvPr/>
        </p:nvSpPr>
        <p:spPr bwMode="auto">
          <a:xfrm flipH="1">
            <a:off x="1054100" y="4776788"/>
            <a:ext cx="2338388" cy="782637"/>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54" name="Rectangle 128"/>
          <p:cNvSpPr>
            <a:spLocks noChangeArrowheads="1"/>
          </p:cNvSpPr>
          <p:nvPr/>
        </p:nvSpPr>
        <p:spPr bwMode="auto">
          <a:xfrm>
            <a:off x="1887538" y="5033963"/>
            <a:ext cx="747712" cy="24606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55" name="Text Box 129"/>
          <p:cNvSpPr txBox="1">
            <a:spLocks noChangeArrowheads="1"/>
          </p:cNvSpPr>
          <p:nvPr/>
        </p:nvSpPr>
        <p:spPr bwMode="auto">
          <a:xfrm>
            <a:off x="1808163" y="4989513"/>
            <a:ext cx="949325"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ACK=100</a:t>
            </a:r>
            <a:endParaRPr lang="en-US" sz="1000" smtClean="0">
              <a:latin typeface="Times New Roman" charset="0"/>
            </a:endParaRPr>
          </a:p>
        </p:txBody>
      </p:sp>
      <p:grpSp>
        <p:nvGrpSpPr>
          <p:cNvPr id="85015" name="Group 134"/>
          <p:cNvGrpSpPr>
            <a:grpSpLocks/>
          </p:cNvGrpSpPr>
          <p:nvPr/>
        </p:nvGrpSpPr>
        <p:grpSpPr bwMode="auto">
          <a:xfrm>
            <a:off x="825500" y="2420938"/>
            <a:ext cx="104775" cy="508000"/>
            <a:chOff x="3099" y="1749"/>
            <a:chExt cx="66" cy="320"/>
          </a:xfrm>
        </p:grpSpPr>
        <p:sp>
          <p:nvSpPr>
            <p:cNvPr id="69710" name="Line 132"/>
            <p:cNvSpPr>
              <a:spLocks noChangeShapeType="1"/>
            </p:cNvSpPr>
            <p:nvPr/>
          </p:nvSpPr>
          <p:spPr bwMode="auto">
            <a:xfrm flipV="1">
              <a:off x="3129" y="1749"/>
              <a:ext cx="0" cy="3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9711" name="Line 133"/>
            <p:cNvSpPr>
              <a:spLocks noChangeShapeType="1"/>
            </p:cNvSpPr>
            <p:nvPr/>
          </p:nvSpPr>
          <p:spPr bwMode="auto">
            <a:xfrm>
              <a:off x="3099" y="1752"/>
              <a:ext cx="6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85016" name="Group 135"/>
          <p:cNvGrpSpPr>
            <a:grpSpLocks/>
          </p:cNvGrpSpPr>
          <p:nvPr/>
        </p:nvGrpSpPr>
        <p:grpSpPr bwMode="auto">
          <a:xfrm rot="10800000">
            <a:off x="820738" y="3663950"/>
            <a:ext cx="104775" cy="508000"/>
            <a:chOff x="3099" y="1749"/>
            <a:chExt cx="66" cy="320"/>
          </a:xfrm>
        </p:grpSpPr>
        <p:sp>
          <p:nvSpPr>
            <p:cNvPr id="69708" name="Line 136"/>
            <p:cNvSpPr>
              <a:spLocks noChangeShapeType="1"/>
            </p:cNvSpPr>
            <p:nvPr/>
          </p:nvSpPr>
          <p:spPr bwMode="auto">
            <a:xfrm flipV="1">
              <a:off x="3130" y="1750"/>
              <a:ext cx="0" cy="3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9709" name="Line 137"/>
            <p:cNvSpPr>
              <a:spLocks noChangeShapeType="1"/>
            </p:cNvSpPr>
            <p:nvPr/>
          </p:nvSpPr>
          <p:spPr bwMode="auto">
            <a:xfrm>
              <a:off x="3100" y="1753"/>
              <a:ext cx="6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69658" name="Text Box 172"/>
          <p:cNvSpPr txBox="1">
            <a:spLocks noChangeArrowheads="1"/>
          </p:cNvSpPr>
          <p:nvPr/>
        </p:nvSpPr>
        <p:spPr bwMode="auto">
          <a:xfrm>
            <a:off x="5945188" y="5953125"/>
            <a:ext cx="2073275"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premature timeout</a:t>
            </a:r>
            <a:endParaRPr lang="en-US" sz="1000" smtClean="0"/>
          </a:p>
        </p:txBody>
      </p:sp>
      <p:sp>
        <p:nvSpPr>
          <p:cNvPr id="69659" name="Line 173"/>
          <p:cNvSpPr>
            <a:spLocks noChangeShapeType="1"/>
          </p:cNvSpPr>
          <p:nvPr/>
        </p:nvSpPr>
        <p:spPr bwMode="auto">
          <a:xfrm>
            <a:off x="5781675" y="4191000"/>
            <a:ext cx="2441575" cy="665163"/>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60" name="Line 174"/>
          <p:cNvSpPr>
            <a:spLocks noChangeShapeType="1"/>
          </p:cNvSpPr>
          <p:nvPr/>
        </p:nvSpPr>
        <p:spPr bwMode="auto">
          <a:xfrm>
            <a:off x="5815013" y="2422525"/>
            <a:ext cx="2346325" cy="5715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61" name="Line 175"/>
          <p:cNvSpPr>
            <a:spLocks noChangeShapeType="1"/>
          </p:cNvSpPr>
          <p:nvPr/>
        </p:nvSpPr>
        <p:spPr bwMode="auto">
          <a:xfrm flipH="1">
            <a:off x="5789613" y="3084513"/>
            <a:ext cx="2335212" cy="1589087"/>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62" name="Text Box 177"/>
          <p:cNvSpPr txBox="1">
            <a:spLocks noChangeArrowheads="1"/>
          </p:cNvSpPr>
          <p:nvPr/>
        </p:nvSpPr>
        <p:spPr bwMode="auto">
          <a:xfrm>
            <a:off x="7753350" y="1263650"/>
            <a:ext cx="773113"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B</a:t>
            </a:r>
          </a:p>
        </p:txBody>
      </p:sp>
      <p:sp>
        <p:nvSpPr>
          <p:cNvPr id="69663" name="Text Box 181"/>
          <p:cNvSpPr txBox="1">
            <a:spLocks noChangeArrowheads="1"/>
          </p:cNvSpPr>
          <p:nvPr/>
        </p:nvSpPr>
        <p:spPr bwMode="auto">
          <a:xfrm>
            <a:off x="5419725" y="1281113"/>
            <a:ext cx="776288"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A</a:t>
            </a:r>
          </a:p>
        </p:txBody>
      </p:sp>
      <p:sp>
        <p:nvSpPr>
          <p:cNvPr id="69664" name="Rectangle 182"/>
          <p:cNvSpPr>
            <a:spLocks noChangeArrowheads="1"/>
          </p:cNvSpPr>
          <p:nvPr/>
        </p:nvSpPr>
        <p:spPr bwMode="auto">
          <a:xfrm>
            <a:off x="6518275" y="2503488"/>
            <a:ext cx="869950" cy="40163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65" name="Text Box 183"/>
          <p:cNvSpPr txBox="1">
            <a:spLocks noChangeArrowheads="1"/>
          </p:cNvSpPr>
          <p:nvPr/>
        </p:nvSpPr>
        <p:spPr bwMode="auto">
          <a:xfrm>
            <a:off x="5959475" y="2555875"/>
            <a:ext cx="2085975"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Seq=92, 8 bytes of data</a:t>
            </a:r>
          </a:p>
        </p:txBody>
      </p:sp>
      <p:grpSp>
        <p:nvGrpSpPr>
          <p:cNvPr id="85025" name="Group 202"/>
          <p:cNvGrpSpPr>
            <a:grpSpLocks/>
          </p:cNvGrpSpPr>
          <p:nvPr/>
        </p:nvGrpSpPr>
        <p:grpSpPr bwMode="auto">
          <a:xfrm>
            <a:off x="6691313" y="3576638"/>
            <a:ext cx="949325" cy="304800"/>
            <a:chOff x="4215" y="2253"/>
            <a:chExt cx="598" cy="192"/>
          </a:xfrm>
        </p:grpSpPr>
        <p:sp>
          <p:nvSpPr>
            <p:cNvPr id="69706" name="Rectangle 184"/>
            <p:cNvSpPr>
              <a:spLocks noChangeArrowheads="1"/>
            </p:cNvSpPr>
            <p:nvPr/>
          </p:nvSpPr>
          <p:spPr bwMode="auto">
            <a:xfrm>
              <a:off x="4265" y="2274"/>
              <a:ext cx="471" cy="15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707" name="Text Box 185"/>
            <p:cNvSpPr txBox="1">
              <a:spLocks noChangeArrowheads="1"/>
            </p:cNvSpPr>
            <p:nvPr/>
          </p:nvSpPr>
          <p:spPr bwMode="auto">
            <a:xfrm>
              <a:off x="4215" y="2253"/>
              <a:ext cx="598"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ACK=100</a:t>
              </a:r>
              <a:endParaRPr lang="en-US" sz="1000" smtClean="0">
                <a:latin typeface="Times New Roman" charset="0"/>
              </a:endParaRPr>
            </a:p>
          </p:txBody>
        </p:sp>
      </p:grpSp>
      <p:sp>
        <p:nvSpPr>
          <p:cNvPr id="69667" name="Line 186"/>
          <p:cNvSpPr>
            <a:spLocks noChangeShapeType="1"/>
          </p:cNvSpPr>
          <p:nvPr/>
        </p:nvSpPr>
        <p:spPr bwMode="auto">
          <a:xfrm>
            <a:off x="5794375" y="2181225"/>
            <a:ext cx="0" cy="352583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9668" name="Line 187"/>
          <p:cNvSpPr>
            <a:spLocks noChangeShapeType="1"/>
          </p:cNvSpPr>
          <p:nvPr/>
        </p:nvSpPr>
        <p:spPr bwMode="auto">
          <a:xfrm>
            <a:off x="8199438" y="2176463"/>
            <a:ext cx="0" cy="353853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9669" name="Rectangle 188"/>
          <p:cNvSpPr>
            <a:spLocks noChangeArrowheads="1"/>
          </p:cNvSpPr>
          <p:nvPr/>
        </p:nvSpPr>
        <p:spPr bwMode="auto">
          <a:xfrm>
            <a:off x="6807200" y="4308475"/>
            <a:ext cx="1057275" cy="5080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70" name="Text Box 189"/>
          <p:cNvSpPr txBox="1">
            <a:spLocks noChangeArrowheads="1"/>
          </p:cNvSpPr>
          <p:nvPr/>
        </p:nvSpPr>
        <p:spPr bwMode="auto">
          <a:xfrm>
            <a:off x="6727825" y="4341813"/>
            <a:ext cx="1212850" cy="517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400" smtClean="0"/>
              <a:t>Seq=92,  8</a:t>
            </a:r>
          </a:p>
          <a:p>
            <a:pPr algn="l">
              <a:defRPr/>
            </a:pPr>
            <a:r>
              <a:rPr lang="en-US" sz="1400" smtClean="0"/>
              <a:t>bytes of data</a:t>
            </a:r>
          </a:p>
        </p:txBody>
      </p:sp>
      <p:sp>
        <p:nvSpPr>
          <p:cNvPr id="69671" name="Text Box 191"/>
          <p:cNvSpPr txBox="1">
            <a:spLocks noChangeArrowheads="1"/>
          </p:cNvSpPr>
          <p:nvPr/>
        </p:nvSpPr>
        <p:spPr bwMode="auto">
          <a:xfrm rot="10800000">
            <a:off x="5421313" y="2970213"/>
            <a:ext cx="396875" cy="688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eaVert"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timeout</a:t>
            </a:r>
          </a:p>
        </p:txBody>
      </p:sp>
      <p:sp>
        <p:nvSpPr>
          <p:cNvPr id="69672" name="Line 192"/>
          <p:cNvSpPr>
            <a:spLocks noChangeShapeType="1"/>
          </p:cNvSpPr>
          <p:nvPr/>
        </p:nvSpPr>
        <p:spPr bwMode="auto">
          <a:xfrm flipH="1">
            <a:off x="5813425" y="4894263"/>
            <a:ext cx="2338388" cy="782637"/>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73" name="Rectangle 193"/>
          <p:cNvSpPr>
            <a:spLocks noChangeArrowheads="1"/>
          </p:cNvSpPr>
          <p:nvPr/>
        </p:nvSpPr>
        <p:spPr bwMode="auto">
          <a:xfrm>
            <a:off x="6646863" y="5151438"/>
            <a:ext cx="747712" cy="24606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74" name="Text Box 194"/>
          <p:cNvSpPr txBox="1">
            <a:spLocks noChangeArrowheads="1"/>
          </p:cNvSpPr>
          <p:nvPr/>
        </p:nvSpPr>
        <p:spPr bwMode="auto">
          <a:xfrm>
            <a:off x="6567488" y="5106988"/>
            <a:ext cx="949325"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ACK=120</a:t>
            </a:r>
            <a:endParaRPr lang="en-US" sz="1000" smtClean="0">
              <a:latin typeface="Times New Roman" charset="0"/>
            </a:endParaRPr>
          </a:p>
        </p:txBody>
      </p:sp>
      <p:grpSp>
        <p:nvGrpSpPr>
          <p:cNvPr id="85034" name="Group 195"/>
          <p:cNvGrpSpPr>
            <a:grpSpLocks/>
          </p:cNvGrpSpPr>
          <p:nvPr/>
        </p:nvGrpSpPr>
        <p:grpSpPr bwMode="auto">
          <a:xfrm>
            <a:off x="5562600" y="2427288"/>
            <a:ext cx="104775" cy="508000"/>
            <a:chOff x="3099" y="1749"/>
            <a:chExt cx="66" cy="320"/>
          </a:xfrm>
        </p:grpSpPr>
        <p:sp>
          <p:nvSpPr>
            <p:cNvPr id="69704" name="Line 196"/>
            <p:cNvSpPr>
              <a:spLocks noChangeShapeType="1"/>
            </p:cNvSpPr>
            <p:nvPr/>
          </p:nvSpPr>
          <p:spPr bwMode="auto">
            <a:xfrm flipV="1">
              <a:off x="3129" y="1749"/>
              <a:ext cx="0" cy="3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9705" name="Line 197"/>
            <p:cNvSpPr>
              <a:spLocks noChangeShapeType="1"/>
            </p:cNvSpPr>
            <p:nvPr/>
          </p:nvSpPr>
          <p:spPr bwMode="auto">
            <a:xfrm>
              <a:off x="3099" y="1752"/>
              <a:ext cx="6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85035" name="Group 198"/>
          <p:cNvGrpSpPr>
            <a:grpSpLocks/>
          </p:cNvGrpSpPr>
          <p:nvPr/>
        </p:nvGrpSpPr>
        <p:grpSpPr bwMode="auto">
          <a:xfrm rot="10800000">
            <a:off x="5557838" y="3670300"/>
            <a:ext cx="104775" cy="508000"/>
            <a:chOff x="3099" y="1749"/>
            <a:chExt cx="66" cy="320"/>
          </a:xfrm>
        </p:grpSpPr>
        <p:sp>
          <p:nvSpPr>
            <p:cNvPr id="69702" name="Line 199"/>
            <p:cNvSpPr>
              <a:spLocks noChangeShapeType="1"/>
            </p:cNvSpPr>
            <p:nvPr/>
          </p:nvSpPr>
          <p:spPr bwMode="auto">
            <a:xfrm flipV="1">
              <a:off x="3131" y="1750"/>
              <a:ext cx="0" cy="3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9703" name="Line 200"/>
            <p:cNvSpPr>
              <a:spLocks noChangeShapeType="1"/>
            </p:cNvSpPr>
            <p:nvPr/>
          </p:nvSpPr>
          <p:spPr bwMode="auto">
            <a:xfrm>
              <a:off x="3101" y="1753"/>
              <a:ext cx="6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85036" name="Group 206"/>
          <p:cNvGrpSpPr>
            <a:grpSpLocks/>
          </p:cNvGrpSpPr>
          <p:nvPr/>
        </p:nvGrpSpPr>
        <p:grpSpPr bwMode="auto">
          <a:xfrm>
            <a:off x="5800725" y="2808288"/>
            <a:ext cx="2346325" cy="571500"/>
            <a:chOff x="3759" y="1622"/>
            <a:chExt cx="1478" cy="360"/>
          </a:xfrm>
        </p:grpSpPr>
        <p:sp>
          <p:nvSpPr>
            <p:cNvPr id="69699" name="Line 203"/>
            <p:cNvSpPr>
              <a:spLocks noChangeShapeType="1"/>
            </p:cNvSpPr>
            <p:nvPr/>
          </p:nvSpPr>
          <p:spPr bwMode="auto">
            <a:xfrm>
              <a:off x="3759" y="1622"/>
              <a:ext cx="1478" cy="36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700" name="Rectangle 204"/>
            <p:cNvSpPr>
              <a:spLocks noChangeArrowheads="1"/>
            </p:cNvSpPr>
            <p:nvPr/>
          </p:nvSpPr>
          <p:spPr bwMode="auto">
            <a:xfrm>
              <a:off x="4202" y="1673"/>
              <a:ext cx="548" cy="253"/>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701" name="Text Box 205"/>
            <p:cNvSpPr txBox="1">
              <a:spLocks noChangeArrowheads="1"/>
            </p:cNvSpPr>
            <p:nvPr/>
          </p:nvSpPr>
          <p:spPr bwMode="auto">
            <a:xfrm>
              <a:off x="3790" y="1706"/>
              <a:ext cx="1437"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Seq=100, 20 bytes of data</a:t>
              </a:r>
            </a:p>
          </p:txBody>
        </p:sp>
      </p:grpSp>
      <p:sp>
        <p:nvSpPr>
          <p:cNvPr id="69678" name="Line 207"/>
          <p:cNvSpPr>
            <a:spLocks noChangeShapeType="1"/>
          </p:cNvSpPr>
          <p:nvPr/>
        </p:nvSpPr>
        <p:spPr bwMode="auto">
          <a:xfrm flipH="1">
            <a:off x="5794375" y="3440113"/>
            <a:ext cx="2335213" cy="1589087"/>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85038" name="Group 208"/>
          <p:cNvGrpSpPr>
            <a:grpSpLocks/>
          </p:cNvGrpSpPr>
          <p:nvPr/>
        </p:nvGrpSpPr>
        <p:grpSpPr bwMode="auto">
          <a:xfrm>
            <a:off x="6931025" y="3852863"/>
            <a:ext cx="949325" cy="304800"/>
            <a:chOff x="4215" y="2253"/>
            <a:chExt cx="598" cy="192"/>
          </a:xfrm>
        </p:grpSpPr>
        <p:sp>
          <p:nvSpPr>
            <p:cNvPr id="69697" name="Rectangle 209"/>
            <p:cNvSpPr>
              <a:spLocks noChangeArrowheads="1"/>
            </p:cNvSpPr>
            <p:nvPr/>
          </p:nvSpPr>
          <p:spPr bwMode="auto">
            <a:xfrm>
              <a:off x="4265" y="2274"/>
              <a:ext cx="471" cy="15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698" name="Text Box 210"/>
            <p:cNvSpPr txBox="1">
              <a:spLocks noChangeArrowheads="1"/>
            </p:cNvSpPr>
            <p:nvPr/>
          </p:nvSpPr>
          <p:spPr bwMode="auto">
            <a:xfrm>
              <a:off x="4215" y="2253"/>
              <a:ext cx="598"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ACK=120</a:t>
              </a:r>
              <a:endParaRPr lang="en-US" sz="1000" smtClean="0">
                <a:latin typeface="Times New Roman" charset="0"/>
              </a:endParaRPr>
            </a:p>
          </p:txBody>
        </p:sp>
      </p:grpSp>
      <p:sp>
        <p:nvSpPr>
          <p:cNvPr id="69680" name="Text Box 211"/>
          <p:cNvSpPr txBox="1">
            <a:spLocks noChangeArrowheads="1"/>
          </p:cNvSpPr>
          <p:nvPr/>
        </p:nvSpPr>
        <p:spPr bwMode="auto">
          <a:xfrm>
            <a:off x="4427538" y="4495800"/>
            <a:ext cx="1363662"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SendBase=100</a:t>
            </a:r>
          </a:p>
        </p:txBody>
      </p:sp>
      <p:sp>
        <p:nvSpPr>
          <p:cNvPr id="69681" name="Text Box 212"/>
          <p:cNvSpPr txBox="1">
            <a:spLocks noChangeArrowheads="1"/>
          </p:cNvSpPr>
          <p:nvPr/>
        </p:nvSpPr>
        <p:spPr bwMode="auto">
          <a:xfrm>
            <a:off x="4446588" y="4837113"/>
            <a:ext cx="1363662"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SendBase=120</a:t>
            </a:r>
          </a:p>
        </p:txBody>
      </p:sp>
      <p:sp>
        <p:nvSpPr>
          <p:cNvPr id="69682" name="Text Box 213"/>
          <p:cNvSpPr txBox="1">
            <a:spLocks noChangeArrowheads="1"/>
          </p:cNvSpPr>
          <p:nvPr/>
        </p:nvSpPr>
        <p:spPr bwMode="auto">
          <a:xfrm>
            <a:off x="4465638" y="5511800"/>
            <a:ext cx="1363662"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SendBase=120</a:t>
            </a:r>
          </a:p>
        </p:txBody>
      </p:sp>
      <p:sp>
        <p:nvSpPr>
          <p:cNvPr id="69683" name="Text Box 214"/>
          <p:cNvSpPr txBox="1">
            <a:spLocks noChangeArrowheads="1"/>
          </p:cNvSpPr>
          <p:nvPr/>
        </p:nvSpPr>
        <p:spPr bwMode="auto">
          <a:xfrm>
            <a:off x="4492625" y="2266950"/>
            <a:ext cx="1266825" cy="3048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SendBase=92</a:t>
            </a:r>
          </a:p>
        </p:txBody>
      </p:sp>
      <p:grpSp>
        <p:nvGrpSpPr>
          <p:cNvPr id="85044" name="Group 219"/>
          <p:cNvGrpSpPr>
            <a:grpSpLocks/>
          </p:cNvGrpSpPr>
          <p:nvPr/>
        </p:nvGrpSpPr>
        <p:grpSpPr bwMode="auto">
          <a:xfrm>
            <a:off x="5372100" y="1543050"/>
            <a:ext cx="630238" cy="533400"/>
            <a:chOff x="-44" y="1473"/>
            <a:chExt cx="981" cy="1105"/>
          </a:xfrm>
        </p:grpSpPr>
        <p:pic>
          <p:nvPicPr>
            <p:cNvPr id="85054" name="Picture 220" descr="desktop_computer_stylized_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55" name="Freeform 221"/>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5045" name="Group 225"/>
          <p:cNvGrpSpPr>
            <a:grpSpLocks/>
          </p:cNvGrpSpPr>
          <p:nvPr/>
        </p:nvGrpSpPr>
        <p:grpSpPr bwMode="auto">
          <a:xfrm flipH="1">
            <a:off x="7939088" y="1549400"/>
            <a:ext cx="631825" cy="622300"/>
            <a:chOff x="-44" y="1473"/>
            <a:chExt cx="981" cy="1105"/>
          </a:xfrm>
        </p:grpSpPr>
        <p:pic>
          <p:nvPicPr>
            <p:cNvPr id="85052" name="Picture 226" descr="desktop_computer_stylized_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53" name="Freeform 227"/>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5046" name="Group 228"/>
          <p:cNvGrpSpPr>
            <a:grpSpLocks/>
          </p:cNvGrpSpPr>
          <p:nvPr/>
        </p:nvGrpSpPr>
        <p:grpSpPr bwMode="auto">
          <a:xfrm>
            <a:off x="647700" y="1547813"/>
            <a:ext cx="630238" cy="533400"/>
            <a:chOff x="-44" y="1473"/>
            <a:chExt cx="981" cy="1105"/>
          </a:xfrm>
        </p:grpSpPr>
        <p:pic>
          <p:nvPicPr>
            <p:cNvPr id="85050" name="Picture 229" descr="desktop_computer_stylized_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51" name="Freeform 230"/>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5047" name="Group 231"/>
          <p:cNvGrpSpPr>
            <a:grpSpLocks/>
          </p:cNvGrpSpPr>
          <p:nvPr/>
        </p:nvGrpSpPr>
        <p:grpSpPr bwMode="auto">
          <a:xfrm flipH="1">
            <a:off x="3225800" y="1531938"/>
            <a:ext cx="709613" cy="600075"/>
            <a:chOff x="-44" y="1473"/>
            <a:chExt cx="981" cy="1105"/>
          </a:xfrm>
        </p:grpSpPr>
        <p:pic>
          <p:nvPicPr>
            <p:cNvPr id="85048" name="Picture 232" descr="desktop_computer_stylized_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49" name="Freeform 233"/>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 name="Title 1"/>
          <p:cNvSpPr>
            <a:spLocks noGrp="1"/>
          </p:cNvSpPr>
          <p:nvPr>
            <p:ph type="title"/>
          </p:nvPr>
        </p:nvSpPr>
        <p:spPr/>
        <p:txBody>
          <a:bodyPr>
            <a:normAutofit fontScale="90000"/>
          </a:bodyPr>
          <a:lstStyle/>
          <a:p>
            <a:r>
              <a:rPr lang="en-US" dirty="0" smtClean="0"/>
              <a:t>TCP: Reliable Transport</a:t>
            </a:r>
            <a:endParaRPr lang="en-US" dirty="0"/>
          </a:p>
        </p:txBody>
      </p:sp>
      <p:sp>
        <p:nvSpPr>
          <p:cNvPr id="81" name="TextBox 80"/>
          <p:cNvSpPr txBox="1"/>
          <p:nvPr/>
        </p:nvSpPr>
        <p:spPr>
          <a:xfrm>
            <a:off x="1222375" y="723240"/>
            <a:ext cx="5238357" cy="584775"/>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Retransmission </a:t>
            </a:r>
            <a:r>
              <a:rPr lang="en-US" sz="3200" dirty="0" err="1" smtClean="0">
                <a:solidFill>
                  <a:srgbClr val="FF0000"/>
                </a:solidFill>
              </a:rPr>
              <a:t>Scenerios</a:t>
            </a:r>
            <a:endParaRPr lang="en-US" sz="2800" dirty="0" smtClean="0">
              <a:solidFill>
                <a:srgbClr val="FF0000"/>
              </a:solidFill>
            </a:endParaRPr>
          </a:p>
        </p:txBody>
      </p:sp>
    </p:spTree>
    <p:extLst>
      <p:ext uri="{BB962C8B-B14F-4D97-AF65-F5344CB8AC3E}">
        <p14:creationId xmlns:p14="http://schemas.microsoft.com/office/powerpoint/2010/main" val="5721866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Text Box 22"/>
          <p:cNvSpPr txBox="1">
            <a:spLocks noChangeArrowheads="1"/>
          </p:cNvSpPr>
          <p:nvPr/>
        </p:nvSpPr>
        <p:spPr bwMode="auto">
          <a:xfrm>
            <a:off x="1958975" y="3468688"/>
            <a:ext cx="35877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b="1" smtClean="0">
                <a:solidFill>
                  <a:srgbClr val="FF0000"/>
                </a:solidFill>
              </a:rPr>
              <a:t>X</a:t>
            </a:r>
          </a:p>
        </p:txBody>
      </p:sp>
      <p:sp>
        <p:nvSpPr>
          <p:cNvPr id="70662" name="Text Box 34"/>
          <p:cNvSpPr txBox="1">
            <a:spLocks noChangeArrowheads="1"/>
          </p:cNvSpPr>
          <p:nvPr/>
        </p:nvSpPr>
        <p:spPr bwMode="auto">
          <a:xfrm>
            <a:off x="1639888" y="5975350"/>
            <a:ext cx="1751012"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cumulative ACK</a:t>
            </a:r>
            <a:endParaRPr lang="en-US" sz="1000" smtClean="0"/>
          </a:p>
        </p:txBody>
      </p:sp>
      <p:sp>
        <p:nvSpPr>
          <p:cNvPr id="70663" name="Line 35"/>
          <p:cNvSpPr>
            <a:spLocks noChangeShapeType="1"/>
          </p:cNvSpPr>
          <p:nvPr/>
        </p:nvSpPr>
        <p:spPr bwMode="auto">
          <a:xfrm>
            <a:off x="1368425" y="4540250"/>
            <a:ext cx="2441575" cy="665163"/>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664" name="Line 36"/>
          <p:cNvSpPr>
            <a:spLocks noChangeShapeType="1"/>
          </p:cNvSpPr>
          <p:nvPr/>
        </p:nvSpPr>
        <p:spPr bwMode="auto">
          <a:xfrm>
            <a:off x="1344613" y="2444750"/>
            <a:ext cx="2346325" cy="5715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665" name="Line 37"/>
          <p:cNvSpPr>
            <a:spLocks noChangeShapeType="1"/>
          </p:cNvSpPr>
          <p:nvPr/>
        </p:nvSpPr>
        <p:spPr bwMode="auto">
          <a:xfrm flipH="1">
            <a:off x="2222500" y="3106738"/>
            <a:ext cx="1431925" cy="573087"/>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666" name="Text Box 39"/>
          <p:cNvSpPr txBox="1">
            <a:spLocks noChangeArrowheads="1"/>
          </p:cNvSpPr>
          <p:nvPr/>
        </p:nvSpPr>
        <p:spPr bwMode="auto">
          <a:xfrm>
            <a:off x="3270250" y="1273175"/>
            <a:ext cx="773113"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B</a:t>
            </a:r>
          </a:p>
        </p:txBody>
      </p:sp>
      <p:sp>
        <p:nvSpPr>
          <p:cNvPr id="70667" name="Text Box 43"/>
          <p:cNvSpPr txBox="1">
            <a:spLocks noChangeArrowheads="1"/>
          </p:cNvSpPr>
          <p:nvPr/>
        </p:nvSpPr>
        <p:spPr bwMode="auto">
          <a:xfrm>
            <a:off x="949325" y="1303338"/>
            <a:ext cx="776288"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A</a:t>
            </a:r>
          </a:p>
        </p:txBody>
      </p:sp>
      <p:sp>
        <p:nvSpPr>
          <p:cNvPr id="70668" name="Rectangle 44"/>
          <p:cNvSpPr>
            <a:spLocks noChangeArrowheads="1"/>
          </p:cNvSpPr>
          <p:nvPr/>
        </p:nvSpPr>
        <p:spPr bwMode="auto">
          <a:xfrm>
            <a:off x="2047875" y="2525713"/>
            <a:ext cx="869950" cy="40163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669" name="Text Box 45"/>
          <p:cNvSpPr txBox="1">
            <a:spLocks noChangeArrowheads="1"/>
          </p:cNvSpPr>
          <p:nvPr/>
        </p:nvSpPr>
        <p:spPr bwMode="auto">
          <a:xfrm>
            <a:off x="1489075" y="2578100"/>
            <a:ext cx="2085975"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Seq=92, 8 bytes of data</a:t>
            </a:r>
          </a:p>
        </p:txBody>
      </p:sp>
      <p:grpSp>
        <p:nvGrpSpPr>
          <p:cNvPr id="87053" name="Group 46"/>
          <p:cNvGrpSpPr>
            <a:grpSpLocks/>
          </p:cNvGrpSpPr>
          <p:nvPr/>
        </p:nvGrpSpPr>
        <p:grpSpPr bwMode="auto">
          <a:xfrm>
            <a:off x="2244725" y="3306763"/>
            <a:ext cx="949325" cy="304800"/>
            <a:chOff x="4215" y="2253"/>
            <a:chExt cx="598" cy="192"/>
          </a:xfrm>
        </p:grpSpPr>
        <p:sp>
          <p:nvSpPr>
            <p:cNvPr id="70699" name="Rectangle 47"/>
            <p:cNvSpPr>
              <a:spLocks noChangeArrowheads="1"/>
            </p:cNvSpPr>
            <p:nvPr/>
          </p:nvSpPr>
          <p:spPr bwMode="auto">
            <a:xfrm>
              <a:off x="4265" y="2274"/>
              <a:ext cx="471" cy="15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700" name="Text Box 48"/>
            <p:cNvSpPr txBox="1">
              <a:spLocks noChangeArrowheads="1"/>
            </p:cNvSpPr>
            <p:nvPr/>
          </p:nvSpPr>
          <p:spPr bwMode="auto">
            <a:xfrm>
              <a:off x="4215" y="2253"/>
              <a:ext cx="598"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ACK=100</a:t>
              </a:r>
              <a:endParaRPr lang="en-US" sz="1000" smtClean="0">
                <a:latin typeface="Times New Roman" charset="0"/>
              </a:endParaRPr>
            </a:p>
          </p:txBody>
        </p:sp>
      </p:grpSp>
      <p:sp>
        <p:nvSpPr>
          <p:cNvPr id="70671" name="Line 49"/>
          <p:cNvSpPr>
            <a:spLocks noChangeShapeType="1"/>
          </p:cNvSpPr>
          <p:nvPr/>
        </p:nvSpPr>
        <p:spPr bwMode="auto">
          <a:xfrm>
            <a:off x="1323975" y="2203450"/>
            <a:ext cx="0" cy="352583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0672" name="Line 50"/>
          <p:cNvSpPr>
            <a:spLocks noChangeShapeType="1"/>
          </p:cNvSpPr>
          <p:nvPr/>
        </p:nvSpPr>
        <p:spPr bwMode="auto">
          <a:xfrm>
            <a:off x="3729038" y="2198688"/>
            <a:ext cx="0" cy="353853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0673" name="Rectangle 51"/>
          <p:cNvSpPr>
            <a:spLocks noChangeArrowheads="1"/>
          </p:cNvSpPr>
          <p:nvPr/>
        </p:nvSpPr>
        <p:spPr bwMode="auto">
          <a:xfrm>
            <a:off x="2065338" y="4613275"/>
            <a:ext cx="933450" cy="5080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674" name="Text Box 52"/>
          <p:cNvSpPr txBox="1">
            <a:spLocks noChangeArrowheads="1"/>
          </p:cNvSpPr>
          <p:nvPr/>
        </p:nvSpPr>
        <p:spPr bwMode="auto">
          <a:xfrm>
            <a:off x="1339850" y="4700588"/>
            <a:ext cx="2652713"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400" smtClean="0"/>
              <a:t>Seq=120,  15 bytes of data</a:t>
            </a:r>
          </a:p>
        </p:txBody>
      </p:sp>
      <p:sp>
        <p:nvSpPr>
          <p:cNvPr id="70675" name="Rectangle 55"/>
          <p:cNvSpPr>
            <a:spLocks noChangeArrowheads="1"/>
          </p:cNvSpPr>
          <p:nvPr/>
        </p:nvSpPr>
        <p:spPr bwMode="auto">
          <a:xfrm>
            <a:off x="2176463" y="5173663"/>
            <a:ext cx="747712" cy="24606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87059" name="Group 75"/>
          <p:cNvGrpSpPr>
            <a:grpSpLocks/>
          </p:cNvGrpSpPr>
          <p:nvPr/>
        </p:nvGrpSpPr>
        <p:grpSpPr bwMode="auto">
          <a:xfrm>
            <a:off x="949325" y="2449513"/>
            <a:ext cx="396875" cy="2406650"/>
            <a:chOff x="3414" y="1529"/>
            <a:chExt cx="250" cy="1103"/>
          </a:xfrm>
        </p:grpSpPr>
        <p:sp>
          <p:nvSpPr>
            <p:cNvPr id="70692" name="Text Box 53"/>
            <p:cNvSpPr txBox="1">
              <a:spLocks noChangeArrowheads="1"/>
            </p:cNvSpPr>
            <p:nvPr/>
          </p:nvSpPr>
          <p:spPr bwMode="auto">
            <a:xfrm rot="10800000">
              <a:off x="3414" y="1931"/>
              <a:ext cx="250" cy="3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eaVert"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timeout</a:t>
              </a:r>
            </a:p>
          </p:txBody>
        </p:sp>
        <p:grpSp>
          <p:nvGrpSpPr>
            <p:cNvPr id="87076" name="Group 57"/>
            <p:cNvGrpSpPr>
              <a:grpSpLocks/>
            </p:cNvGrpSpPr>
            <p:nvPr/>
          </p:nvGrpSpPr>
          <p:grpSpPr bwMode="auto">
            <a:xfrm>
              <a:off x="3504" y="1529"/>
              <a:ext cx="66" cy="320"/>
              <a:chOff x="3099" y="1749"/>
              <a:chExt cx="66" cy="320"/>
            </a:xfrm>
          </p:grpSpPr>
          <p:sp>
            <p:nvSpPr>
              <p:cNvPr id="70697" name="Line 58"/>
              <p:cNvSpPr>
                <a:spLocks noChangeShapeType="1"/>
              </p:cNvSpPr>
              <p:nvPr/>
            </p:nvSpPr>
            <p:spPr bwMode="auto">
              <a:xfrm flipV="1">
                <a:off x="3129" y="1749"/>
                <a:ext cx="0" cy="3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0698" name="Line 59"/>
              <p:cNvSpPr>
                <a:spLocks noChangeShapeType="1"/>
              </p:cNvSpPr>
              <p:nvPr/>
            </p:nvSpPr>
            <p:spPr bwMode="auto">
              <a:xfrm>
                <a:off x="3099" y="1752"/>
                <a:ext cx="6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87077" name="Group 60"/>
            <p:cNvGrpSpPr>
              <a:grpSpLocks/>
            </p:cNvGrpSpPr>
            <p:nvPr/>
          </p:nvGrpSpPr>
          <p:grpSpPr bwMode="auto">
            <a:xfrm rot="10800000">
              <a:off x="3501" y="2312"/>
              <a:ext cx="66" cy="320"/>
              <a:chOff x="3099" y="1749"/>
              <a:chExt cx="66" cy="320"/>
            </a:xfrm>
          </p:grpSpPr>
          <p:sp>
            <p:nvSpPr>
              <p:cNvPr id="70695" name="Line 61"/>
              <p:cNvSpPr>
                <a:spLocks noChangeShapeType="1"/>
              </p:cNvSpPr>
              <p:nvPr/>
            </p:nvSpPr>
            <p:spPr bwMode="auto">
              <a:xfrm flipV="1">
                <a:off x="3130" y="1750"/>
                <a:ext cx="0" cy="3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0696" name="Line 62"/>
              <p:cNvSpPr>
                <a:spLocks noChangeShapeType="1"/>
              </p:cNvSpPr>
              <p:nvPr/>
            </p:nvSpPr>
            <p:spPr bwMode="auto">
              <a:xfrm>
                <a:off x="3100" y="1753"/>
                <a:ext cx="6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grpSp>
        <p:nvGrpSpPr>
          <p:cNvPr id="87060" name="Group 63"/>
          <p:cNvGrpSpPr>
            <a:grpSpLocks/>
          </p:cNvGrpSpPr>
          <p:nvPr/>
        </p:nvGrpSpPr>
        <p:grpSpPr bwMode="auto">
          <a:xfrm>
            <a:off x="1330325" y="2830513"/>
            <a:ext cx="2346325" cy="571500"/>
            <a:chOff x="3759" y="1622"/>
            <a:chExt cx="1478" cy="360"/>
          </a:xfrm>
        </p:grpSpPr>
        <p:sp>
          <p:nvSpPr>
            <p:cNvPr id="70689" name="Line 64"/>
            <p:cNvSpPr>
              <a:spLocks noChangeShapeType="1"/>
            </p:cNvSpPr>
            <p:nvPr/>
          </p:nvSpPr>
          <p:spPr bwMode="auto">
            <a:xfrm>
              <a:off x="3759" y="1622"/>
              <a:ext cx="1478" cy="36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690" name="Rectangle 65"/>
            <p:cNvSpPr>
              <a:spLocks noChangeArrowheads="1"/>
            </p:cNvSpPr>
            <p:nvPr/>
          </p:nvSpPr>
          <p:spPr bwMode="auto">
            <a:xfrm>
              <a:off x="4202" y="1673"/>
              <a:ext cx="548" cy="253"/>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691" name="Text Box 66"/>
            <p:cNvSpPr txBox="1">
              <a:spLocks noChangeArrowheads="1"/>
            </p:cNvSpPr>
            <p:nvPr/>
          </p:nvSpPr>
          <p:spPr bwMode="auto">
            <a:xfrm>
              <a:off x="3790" y="1706"/>
              <a:ext cx="1437"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Seq=100, 20 bytes of data</a:t>
              </a:r>
            </a:p>
          </p:txBody>
        </p:sp>
      </p:grpSp>
      <p:sp>
        <p:nvSpPr>
          <p:cNvPr id="70678" name="Line 67"/>
          <p:cNvSpPr>
            <a:spLocks noChangeShapeType="1"/>
          </p:cNvSpPr>
          <p:nvPr/>
        </p:nvSpPr>
        <p:spPr bwMode="auto">
          <a:xfrm flipH="1">
            <a:off x="1335088" y="3462338"/>
            <a:ext cx="2324100" cy="1025525"/>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87062" name="Group 68"/>
          <p:cNvGrpSpPr>
            <a:grpSpLocks/>
          </p:cNvGrpSpPr>
          <p:nvPr/>
        </p:nvGrpSpPr>
        <p:grpSpPr bwMode="auto">
          <a:xfrm>
            <a:off x="1978025" y="3863975"/>
            <a:ext cx="949325" cy="304800"/>
            <a:chOff x="4215" y="2253"/>
            <a:chExt cx="598" cy="192"/>
          </a:xfrm>
        </p:grpSpPr>
        <p:sp>
          <p:nvSpPr>
            <p:cNvPr id="70687" name="Rectangle 69"/>
            <p:cNvSpPr>
              <a:spLocks noChangeArrowheads="1"/>
            </p:cNvSpPr>
            <p:nvPr/>
          </p:nvSpPr>
          <p:spPr bwMode="auto">
            <a:xfrm>
              <a:off x="4265" y="2274"/>
              <a:ext cx="471" cy="15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688" name="Text Box 70"/>
            <p:cNvSpPr txBox="1">
              <a:spLocks noChangeArrowheads="1"/>
            </p:cNvSpPr>
            <p:nvPr/>
          </p:nvSpPr>
          <p:spPr bwMode="auto">
            <a:xfrm>
              <a:off x="4215" y="2253"/>
              <a:ext cx="598"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ACK=120</a:t>
              </a:r>
              <a:endParaRPr lang="en-US" sz="1000" smtClean="0">
                <a:latin typeface="Times New Roman" charset="0"/>
              </a:endParaRPr>
            </a:p>
          </p:txBody>
        </p:sp>
      </p:grpSp>
      <p:grpSp>
        <p:nvGrpSpPr>
          <p:cNvPr id="87064" name="Group 84"/>
          <p:cNvGrpSpPr>
            <a:grpSpLocks/>
          </p:cNvGrpSpPr>
          <p:nvPr/>
        </p:nvGrpSpPr>
        <p:grpSpPr bwMode="auto">
          <a:xfrm>
            <a:off x="903288" y="1565275"/>
            <a:ext cx="630237" cy="533400"/>
            <a:chOff x="-44" y="1473"/>
            <a:chExt cx="981" cy="1105"/>
          </a:xfrm>
        </p:grpSpPr>
        <p:pic>
          <p:nvPicPr>
            <p:cNvPr id="87068" name="Picture 85" descr="desktop_computer_stylized_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69" name="Freeform 86"/>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7065" name="Group 87"/>
          <p:cNvGrpSpPr>
            <a:grpSpLocks/>
          </p:cNvGrpSpPr>
          <p:nvPr/>
        </p:nvGrpSpPr>
        <p:grpSpPr bwMode="auto">
          <a:xfrm flipH="1">
            <a:off x="3481388" y="1560513"/>
            <a:ext cx="674687" cy="590550"/>
            <a:chOff x="-44" y="1473"/>
            <a:chExt cx="981" cy="1105"/>
          </a:xfrm>
        </p:grpSpPr>
        <p:pic>
          <p:nvPicPr>
            <p:cNvPr id="87066" name="Picture 88" descr="desktop_computer_stylized_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67" name="Freeform 89"/>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 name="Title 1"/>
          <p:cNvSpPr>
            <a:spLocks noGrp="1"/>
          </p:cNvSpPr>
          <p:nvPr>
            <p:ph type="title"/>
          </p:nvPr>
        </p:nvSpPr>
        <p:spPr/>
        <p:txBody>
          <a:bodyPr>
            <a:normAutofit fontScale="90000"/>
          </a:bodyPr>
          <a:lstStyle/>
          <a:p>
            <a:r>
              <a:rPr lang="en-US" dirty="0" smtClean="0"/>
              <a:t>TCP: Reliable Transport</a:t>
            </a:r>
            <a:endParaRPr lang="en-US" dirty="0"/>
          </a:p>
        </p:txBody>
      </p:sp>
      <p:sp>
        <p:nvSpPr>
          <p:cNvPr id="47" name="TextBox 46"/>
          <p:cNvSpPr txBox="1"/>
          <p:nvPr/>
        </p:nvSpPr>
        <p:spPr>
          <a:xfrm>
            <a:off x="1222375" y="723240"/>
            <a:ext cx="5238357" cy="584775"/>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Retransmission </a:t>
            </a:r>
            <a:r>
              <a:rPr lang="en-US" sz="3200" dirty="0" err="1" smtClean="0">
                <a:solidFill>
                  <a:srgbClr val="FF0000"/>
                </a:solidFill>
              </a:rPr>
              <a:t>Scenerios</a:t>
            </a:r>
            <a:endParaRPr lang="en-US" sz="2800" dirty="0" smtClean="0">
              <a:solidFill>
                <a:srgbClr val="FF0000"/>
              </a:solidFill>
            </a:endParaRPr>
          </a:p>
        </p:txBody>
      </p:sp>
    </p:spTree>
    <p:extLst>
      <p:ext uri="{BB962C8B-B14F-4D97-AF65-F5344CB8AC3E}">
        <p14:creationId xmlns:p14="http://schemas.microsoft.com/office/powerpoint/2010/main" val="19411616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Text Box 3"/>
          <p:cNvSpPr txBox="1">
            <a:spLocks noChangeArrowheads="1"/>
          </p:cNvSpPr>
          <p:nvPr/>
        </p:nvSpPr>
        <p:spPr bwMode="auto">
          <a:xfrm>
            <a:off x="752475" y="1554163"/>
            <a:ext cx="3333750" cy="5003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2400" i="1" smtClean="0">
                <a:solidFill>
                  <a:srgbClr val="CC0000"/>
                </a:solidFill>
                <a:latin typeface="Arial" charset="0"/>
              </a:rPr>
              <a:t>event at receiver</a:t>
            </a:r>
            <a:endParaRPr lang="en-US" sz="1800" i="1" smtClean="0">
              <a:solidFill>
                <a:srgbClr val="CC0000"/>
              </a:solidFill>
              <a:latin typeface="Arial" charset="0"/>
            </a:endParaRPr>
          </a:p>
          <a:p>
            <a:pPr algn="l">
              <a:defRPr/>
            </a:pPr>
            <a:endParaRPr lang="en-US" sz="1800" i="1" smtClean="0">
              <a:solidFill>
                <a:srgbClr val="CC0000"/>
              </a:solidFill>
              <a:latin typeface="Arial" charset="0"/>
            </a:endParaRPr>
          </a:p>
          <a:p>
            <a:pPr algn="l">
              <a:defRPr/>
            </a:pPr>
            <a:r>
              <a:rPr lang="en-US" sz="1800" smtClean="0">
                <a:latin typeface="Arial" charset="0"/>
              </a:rPr>
              <a:t>arrival of in-order segment with</a:t>
            </a:r>
          </a:p>
          <a:p>
            <a:pPr algn="l">
              <a:defRPr/>
            </a:pPr>
            <a:r>
              <a:rPr lang="en-US" sz="1800" smtClean="0">
                <a:latin typeface="Arial" charset="0"/>
              </a:rPr>
              <a:t>expected seq #. All data up to</a:t>
            </a:r>
          </a:p>
          <a:p>
            <a:pPr algn="l">
              <a:defRPr/>
            </a:pPr>
            <a:r>
              <a:rPr lang="en-US" sz="1800" smtClean="0">
                <a:latin typeface="Arial" charset="0"/>
              </a:rPr>
              <a:t>expected seq # already ACKed</a:t>
            </a:r>
          </a:p>
          <a:p>
            <a:pPr algn="l">
              <a:defRPr/>
            </a:pPr>
            <a:endParaRPr lang="en-US" sz="1800" smtClean="0">
              <a:latin typeface="Arial" charset="0"/>
            </a:endParaRPr>
          </a:p>
          <a:p>
            <a:pPr algn="l">
              <a:defRPr/>
            </a:pPr>
            <a:r>
              <a:rPr lang="en-US" sz="1800" smtClean="0">
                <a:latin typeface="Arial" charset="0"/>
              </a:rPr>
              <a:t>arrival of in-order segment with</a:t>
            </a:r>
          </a:p>
          <a:p>
            <a:pPr algn="l">
              <a:defRPr/>
            </a:pPr>
            <a:r>
              <a:rPr lang="en-US" sz="1800" smtClean="0">
                <a:latin typeface="Arial" charset="0"/>
              </a:rPr>
              <a:t>expected seq #. One other </a:t>
            </a:r>
          </a:p>
          <a:p>
            <a:pPr algn="l">
              <a:defRPr/>
            </a:pPr>
            <a:r>
              <a:rPr lang="en-US" sz="1800" smtClean="0">
                <a:latin typeface="Arial" charset="0"/>
              </a:rPr>
              <a:t>segment has ACK pending</a:t>
            </a:r>
          </a:p>
          <a:p>
            <a:pPr algn="l">
              <a:defRPr/>
            </a:pPr>
            <a:endParaRPr lang="en-US" sz="1800" smtClean="0">
              <a:latin typeface="Arial" charset="0"/>
            </a:endParaRPr>
          </a:p>
          <a:p>
            <a:pPr algn="l">
              <a:defRPr/>
            </a:pPr>
            <a:r>
              <a:rPr lang="en-US" sz="1800" smtClean="0">
                <a:latin typeface="Arial" charset="0"/>
              </a:rPr>
              <a:t>arrival of out-of-order segment</a:t>
            </a:r>
          </a:p>
          <a:p>
            <a:pPr algn="l">
              <a:defRPr/>
            </a:pPr>
            <a:r>
              <a:rPr lang="en-US" sz="1800" smtClean="0">
                <a:latin typeface="Arial" charset="0"/>
              </a:rPr>
              <a:t>higher-than-expect seq. # .</a:t>
            </a:r>
          </a:p>
          <a:p>
            <a:pPr algn="l">
              <a:defRPr/>
            </a:pPr>
            <a:r>
              <a:rPr lang="en-US" sz="1800" smtClean="0">
                <a:latin typeface="Arial" charset="0"/>
              </a:rPr>
              <a:t>Gap detected</a:t>
            </a:r>
          </a:p>
          <a:p>
            <a:pPr algn="l">
              <a:defRPr/>
            </a:pPr>
            <a:endParaRPr lang="en-US" sz="1800" smtClean="0">
              <a:latin typeface="Arial" charset="0"/>
            </a:endParaRPr>
          </a:p>
          <a:p>
            <a:pPr algn="l">
              <a:defRPr/>
            </a:pPr>
            <a:r>
              <a:rPr lang="en-US" sz="1800" smtClean="0">
                <a:latin typeface="Arial" charset="0"/>
              </a:rPr>
              <a:t>arrival of segment that </a:t>
            </a:r>
          </a:p>
          <a:p>
            <a:pPr algn="l">
              <a:defRPr/>
            </a:pPr>
            <a:r>
              <a:rPr lang="en-US" sz="1800" smtClean="0">
                <a:latin typeface="Arial" charset="0"/>
              </a:rPr>
              <a:t>partially or completely fills gap</a:t>
            </a:r>
          </a:p>
          <a:p>
            <a:pPr algn="l">
              <a:defRPr/>
            </a:pPr>
            <a:endParaRPr lang="en-US" sz="1800" smtClean="0">
              <a:latin typeface="Arial" charset="0"/>
            </a:endParaRPr>
          </a:p>
          <a:p>
            <a:pPr algn="l">
              <a:defRPr/>
            </a:pPr>
            <a:endParaRPr lang="en-US" sz="1000" smtClean="0">
              <a:latin typeface="Times New Roman" charset="0"/>
            </a:endParaRPr>
          </a:p>
        </p:txBody>
      </p:sp>
      <p:sp>
        <p:nvSpPr>
          <p:cNvPr id="71686" name="Text Box 4"/>
          <p:cNvSpPr txBox="1">
            <a:spLocks noChangeArrowheads="1"/>
          </p:cNvSpPr>
          <p:nvPr/>
        </p:nvSpPr>
        <p:spPr bwMode="auto">
          <a:xfrm>
            <a:off x="4514850" y="1544638"/>
            <a:ext cx="4070350" cy="5003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2400" i="1" smtClean="0">
                <a:solidFill>
                  <a:srgbClr val="CC0000"/>
                </a:solidFill>
                <a:latin typeface="Arial" charset="0"/>
              </a:rPr>
              <a:t>TCP receiver action</a:t>
            </a:r>
            <a:endParaRPr lang="en-US" sz="1800" i="1" smtClean="0">
              <a:solidFill>
                <a:srgbClr val="CC0000"/>
              </a:solidFill>
              <a:latin typeface="Arial" charset="0"/>
            </a:endParaRPr>
          </a:p>
          <a:p>
            <a:pPr algn="l">
              <a:defRPr/>
            </a:pPr>
            <a:endParaRPr lang="en-US" sz="1800" i="1" smtClean="0">
              <a:solidFill>
                <a:srgbClr val="CC0000"/>
              </a:solidFill>
              <a:latin typeface="Arial" charset="0"/>
            </a:endParaRPr>
          </a:p>
          <a:p>
            <a:pPr algn="l">
              <a:defRPr/>
            </a:pPr>
            <a:r>
              <a:rPr lang="en-US" sz="1800" smtClean="0">
                <a:latin typeface="Arial" charset="0"/>
              </a:rPr>
              <a:t>delayed ACK. Wait up to 500ms</a:t>
            </a:r>
          </a:p>
          <a:p>
            <a:pPr algn="l">
              <a:defRPr/>
            </a:pPr>
            <a:r>
              <a:rPr lang="en-US" sz="1800" smtClean="0">
                <a:latin typeface="Arial" charset="0"/>
              </a:rPr>
              <a:t>for next segment. If no next segment,</a:t>
            </a:r>
          </a:p>
          <a:p>
            <a:pPr algn="l">
              <a:defRPr/>
            </a:pPr>
            <a:r>
              <a:rPr lang="en-US" sz="1800" smtClean="0">
                <a:latin typeface="Arial" charset="0"/>
              </a:rPr>
              <a:t>send ACK</a:t>
            </a:r>
          </a:p>
          <a:p>
            <a:pPr algn="l">
              <a:defRPr/>
            </a:pPr>
            <a:endParaRPr lang="en-US" sz="1800" smtClean="0">
              <a:latin typeface="Arial" charset="0"/>
            </a:endParaRPr>
          </a:p>
          <a:p>
            <a:pPr algn="l">
              <a:defRPr/>
            </a:pPr>
            <a:r>
              <a:rPr lang="en-US" sz="1800" smtClean="0">
                <a:latin typeface="Arial" charset="0"/>
              </a:rPr>
              <a:t>immediately send single cumulative </a:t>
            </a:r>
          </a:p>
          <a:p>
            <a:pPr algn="l">
              <a:defRPr/>
            </a:pPr>
            <a:r>
              <a:rPr lang="en-US" sz="1800" smtClean="0">
                <a:latin typeface="Arial" charset="0"/>
              </a:rPr>
              <a:t>ACK, ACKing both in-order segments </a:t>
            </a:r>
          </a:p>
          <a:p>
            <a:pPr algn="l">
              <a:defRPr/>
            </a:pPr>
            <a:endParaRPr lang="en-US" sz="1800" smtClean="0">
              <a:latin typeface="Arial" charset="0"/>
            </a:endParaRPr>
          </a:p>
          <a:p>
            <a:pPr algn="l">
              <a:defRPr/>
            </a:pPr>
            <a:endParaRPr lang="en-US" sz="1800" smtClean="0">
              <a:latin typeface="Arial" charset="0"/>
            </a:endParaRPr>
          </a:p>
          <a:p>
            <a:pPr algn="l">
              <a:defRPr/>
            </a:pPr>
            <a:r>
              <a:rPr lang="en-US" sz="1800" smtClean="0">
                <a:latin typeface="Arial" charset="0"/>
              </a:rPr>
              <a:t>immediately send </a:t>
            </a:r>
            <a:r>
              <a:rPr lang="en-US" sz="1800" i="1" smtClean="0">
                <a:solidFill>
                  <a:srgbClr val="CC0000"/>
                </a:solidFill>
                <a:latin typeface="Arial" charset="0"/>
              </a:rPr>
              <a:t>duplicate ACK</a:t>
            </a:r>
            <a:r>
              <a:rPr lang="en-US" sz="1800" smtClean="0">
                <a:solidFill>
                  <a:srgbClr val="CC0000"/>
                </a:solidFill>
                <a:latin typeface="Arial" charset="0"/>
              </a:rPr>
              <a:t>,</a:t>
            </a:r>
            <a:r>
              <a:rPr lang="en-US" sz="1800" smtClean="0">
                <a:latin typeface="Arial" charset="0"/>
              </a:rPr>
              <a:t> </a:t>
            </a:r>
          </a:p>
          <a:p>
            <a:pPr algn="l">
              <a:defRPr/>
            </a:pPr>
            <a:r>
              <a:rPr lang="en-US" sz="1800" smtClean="0">
                <a:latin typeface="Arial" charset="0"/>
              </a:rPr>
              <a:t>indicating seq. # of next expected byte</a:t>
            </a:r>
          </a:p>
          <a:p>
            <a:pPr algn="l">
              <a:defRPr/>
            </a:pPr>
            <a:endParaRPr lang="en-US" sz="1800" smtClean="0">
              <a:latin typeface="Arial" charset="0"/>
            </a:endParaRPr>
          </a:p>
          <a:p>
            <a:pPr algn="l">
              <a:defRPr/>
            </a:pPr>
            <a:endParaRPr lang="en-US" sz="1800" smtClean="0">
              <a:latin typeface="Arial" charset="0"/>
            </a:endParaRPr>
          </a:p>
          <a:p>
            <a:pPr algn="l">
              <a:defRPr/>
            </a:pPr>
            <a:r>
              <a:rPr lang="en-US" sz="1800" smtClean="0">
                <a:latin typeface="Arial" charset="0"/>
              </a:rPr>
              <a:t>immediate send ACK, provided that</a:t>
            </a:r>
          </a:p>
          <a:p>
            <a:pPr algn="l">
              <a:defRPr/>
            </a:pPr>
            <a:r>
              <a:rPr lang="en-US" sz="1800" smtClean="0">
                <a:latin typeface="Arial" charset="0"/>
              </a:rPr>
              <a:t>segment starts at lower end of gap</a:t>
            </a:r>
          </a:p>
          <a:p>
            <a:pPr algn="l">
              <a:defRPr/>
            </a:pPr>
            <a:endParaRPr lang="en-US" sz="1800" smtClean="0">
              <a:latin typeface="Arial" charset="0"/>
            </a:endParaRPr>
          </a:p>
          <a:p>
            <a:pPr algn="l">
              <a:defRPr/>
            </a:pPr>
            <a:endParaRPr lang="en-US" sz="1000" smtClean="0">
              <a:latin typeface="Times New Roman" charset="0"/>
            </a:endParaRPr>
          </a:p>
        </p:txBody>
      </p:sp>
      <p:sp>
        <p:nvSpPr>
          <p:cNvPr id="71687" name="Line 9"/>
          <p:cNvSpPr>
            <a:spLocks noChangeShapeType="1"/>
          </p:cNvSpPr>
          <p:nvPr/>
        </p:nvSpPr>
        <p:spPr bwMode="auto">
          <a:xfrm>
            <a:off x="4324350" y="1704975"/>
            <a:ext cx="0" cy="4352925"/>
          </a:xfrm>
          <a:prstGeom prst="line">
            <a:avLst/>
          </a:prstGeom>
          <a:noFill/>
          <a:ln w="28575">
            <a:solidFill>
              <a:srgbClr val="0000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1689" name="Line 11"/>
          <p:cNvSpPr>
            <a:spLocks noChangeShapeType="1"/>
          </p:cNvSpPr>
          <p:nvPr/>
        </p:nvSpPr>
        <p:spPr bwMode="auto">
          <a:xfrm>
            <a:off x="768350" y="2144713"/>
            <a:ext cx="7494588" cy="0"/>
          </a:xfrm>
          <a:prstGeom prst="line">
            <a:avLst/>
          </a:prstGeom>
          <a:noFill/>
          <a:ln w="28575">
            <a:solidFill>
              <a:srgbClr val="0000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1690" name="Line 12"/>
          <p:cNvSpPr>
            <a:spLocks noChangeShapeType="1"/>
          </p:cNvSpPr>
          <p:nvPr/>
        </p:nvSpPr>
        <p:spPr bwMode="auto">
          <a:xfrm>
            <a:off x="752475" y="3198813"/>
            <a:ext cx="7494588" cy="0"/>
          </a:xfrm>
          <a:prstGeom prst="line">
            <a:avLst/>
          </a:prstGeom>
          <a:noFill/>
          <a:ln w="28575">
            <a:solidFill>
              <a:srgbClr val="0000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1691" name="Line 13"/>
          <p:cNvSpPr>
            <a:spLocks noChangeShapeType="1"/>
          </p:cNvSpPr>
          <p:nvPr/>
        </p:nvSpPr>
        <p:spPr bwMode="auto">
          <a:xfrm>
            <a:off x="769938" y="4297363"/>
            <a:ext cx="7494587" cy="0"/>
          </a:xfrm>
          <a:prstGeom prst="line">
            <a:avLst/>
          </a:prstGeom>
          <a:noFill/>
          <a:ln w="28575">
            <a:solidFill>
              <a:srgbClr val="0000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1692" name="Line 14"/>
          <p:cNvSpPr>
            <a:spLocks noChangeShapeType="1"/>
          </p:cNvSpPr>
          <p:nvPr/>
        </p:nvSpPr>
        <p:spPr bwMode="auto">
          <a:xfrm>
            <a:off x="763588" y="5386388"/>
            <a:ext cx="7494587" cy="0"/>
          </a:xfrm>
          <a:prstGeom prst="line">
            <a:avLst/>
          </a:prstGeom>
          <a:noFill/>
          <a:ln w="28575">
            <a:solidFill>
              <a:srgbClr val="0000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3" name="TextBox 12"/>
          <p:cNvSpPr txBox="1"/>
          <p:nvPr/>
        </p:nvSpPr>
        <p:spPr>
          <a:xfrm>
            <a:off x="1222375" y="723240"/>
            <a:ext cx="6397777" cy="584775"/>
          </a:xfrm>
          <a:prstGeom prst="rect">
            <a:avLst/>
          </a:prstGeom>
          <a:noFill/>
        </p:spPr>
        <p:txBody>
          <a:bodyPr wrap="none" rtlCol="0">
            <a:spAutoFit/>
          </a:bodyPr>
          <a:lstStyle/>
          <a:p>
            <a:r>
              <a:rPr lang="en-US" sz="3200" dirty="0" smtClean="0">
                <a:solidFill>
                  <a:srgbClr val="FF0000"/>
                </a:solidFill>
              </a:rPr>
              <a:t>TCP</a:t>
            </a:r>
            <a:r>
              <a:rPr lang="en-US" sz="3200" dirty="0">
                <a:solidFill>
                  <a:srgbClr val="FF0000"/>
                </a:solidFill>
              </a:rPr>
              <a:t> </a:t>
            </a:r>
            <a:r>
              <a:rPr lang="en-US" sz="3200" dirty="0" smtClean="0">
                <a:solidFill>
                  <a:srgbClr val="FF0000"/>
                </a:solidFill>
              </a:rPr>
              <a:t>ACK generation [RFC 1122, 2581]</a:t>
            </a:r>
            <a:endParaRPr lang="en-US" sz="2800" dirty="0" smtClean="0">
              <a:solidFill>
                <a:srgbClr val="FF0000"/>
              </a:solidFill>
            </a:endParaRPr>
          </a:p>
        </p:txBody>
      </p:sp>
      <p:sp>
        <p:nvSpPr>
          <p:cNvPr id="2" name="Title 1"/>
          <p:cNvSpPr>
            <a:spLocks noGrp="1"/>
          </p:cNvSpPr>
          <p:nvPr>
            <p:ph type="title"/>
          </p:nvPr>
        </p:nvSpPr>
        <p:spPr/>
        <p:txBody>
          <a:bodyPr>
            <a:normAutofit fontScale="90000"/>
          </a:bodyPr>
          <a:lstStyle/>
          <a:p>
            <a:r>
              <a:rPr lang="en-US" dirty="0" smtClean="0"/>
              <a:t>Reliable Transport</a:t>
            </a:r>
            <a:endParaRPr lang="en-US" dirty="0"/>
          </a:p>
        </p:txBody>
      </p:sp>
    </p:spTree>
    <p:extLst>
      <p:ext uri="{BB962C8B-B14F-4D97-AF65-F5344CB8AC3E}">
        <p14:creationId xmlns:p14="http://schemas.microsoft.com/office/powerpoint/2010/main" val="14231870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3"/>
          <p:cNvSpPr>
            <a:spLocks noGrp="1" noChangeArrowheads="1"/>
          </p:cNvSpPr>
          <p:nvPr>
            <p:ph type="body" sz="half" idx="1"/>
          </p:nvPr>
        </p:nvSpPr>
        <p:spPr>
          <a:xfrm>
            <a:off x="488950" y="1397000"/>
            <a:ext cx="3810000" cy="4648200"/>
          </a:xfrm>
        </p:spPr>
        <p:txBody>
          <a:bodyPr>
            <a:normAutofit lnSpcReduction="10000"/>
          </a:bodyPr>
          <a:lstStyle/>
          <a:p>
            <a:pPr>
              <a:buFont typeface="Wingdings" charset="0"/>
              <a:buChar char="v"/>
              <a:defRPr/>
            </a:pPr>
            <a:r>
              <a:rPr lang="en-US">
                <a:ea typeface="ＭＳ Ｐゴシック" charset="0"/>
                <a:cs typeface="+mn-cs"/>
              </a:rPr>
              <a:t>time-out period  often relatively long:</a:t>
            </a:r>
          </a:p>
          <a:p>
            <a:pPr lvl="1">
              <a:buFont typeface="Wingdings" charset="0"/>
              <a:buChar char="§"/>
              <a:defRPr/>
            </a:pPr>
            <a:r>
              <a:rPr lang="en-US">
                <a:ea typeface="ＭＳ Ｐゴシック" charset="0"/>
              </a:rPr>
              <a:t>long delay before resending lost packet</a:t>
            </a:r>
          </a:p>
          <a:p>
            <a:pPr>
              <a:buFont typeface="Wingdings" charset="0"/>
              <a:buChar char="v"/>
              <a:defRPr/>
            </a:pPr>
            <a:r>
              <a:rPr lang="en-US">
                <a:ea typeface="ＭＳ Ｐゴシック" charset="0"/>
                <a:cs typeface="+mn-cs"/>
              </a:rPr>
              <a:t>detect lost segments via duplicate ACKs.</a:t>
            </a:r>
          </a:p>
          <a:p>
            <a:pPr lvl="1">
              <a:buFont typeface="Wingdings" charset="0"/>
              <a:buChar char="§"/>
              <a:defRPr/>
            </a:pPr>
            <a:r>
              <a:rPr lang="en-US">
                <a:ea typeface="ＭＳ Ｐゴシック" charset="0"/>
              </a:rPr>
              <a:t>sender often sends many segments back-to-back</a:t>
            </a:r>
          </a:p>
          <a:p>
            <a:pPr lvl="1">
              <a:buFont typeface="Wingdings" charset="0"/>
              <a:buChar char="§"/>
              <a:defRPr/>
            </a:pPr>
            <a:r>
              <a:rPr lang="en-US">
                <a:ea typeface="ＭＳ Ｐゴシック" charset="0"/>
              </a:rPr>
              <a:t>if segment is lost, there will likely be many duplicate ACKs.</a:t>
            </a:r>
          </a:p>
          <a:p>
            <a:pPr lvl="1">
              <a:buFont typeface="Wingdings" charset="0"/>
              <a:buChar char="§"/>
              <a:defRPr/>
            </a:pPr>
            <a:endParaRPr lang="en-US">
              <a:ea typeface="ＭＳ Ｐゴシック" charset="0"/>
            </a:endParaRPr>
          </a:p>
          <a:p>
            <a:pPr lvl="1">
              <a:buFont typeface="Wingdings" charset="0"/>
              <a:buChar char="§"/>
              <a:defRPr/>
            </a:pPr>
            <a:endParaRPr lang="en-US">
              <a:ea typeface="ＭＳ Ｐゴシック" charset="0"/>
            </a:endParaRPr>
          </a:p>
        </p:txBody>
      </p:sp>
      <p:sp>
        <p:nvSpPr>
          <p:cNvPr id="72710" name="Rectangle 5"/>
          <p:cNvSpPr>
            <a:spLocks noChangeArrowheads="1"/>
          </p:cNvSpPr>
          <p:nvPr/>
        </p:nvSpPr>
        <p:spPr bwMode="auto">
          <a:xfrm>
            <a:off x="4827588" y="2143125"/>
            <a:ext cx="3567112" cy="38131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600">
                <a:solidFill>
                  <a:schemeClr val="tx1"/>
                </a:solidFill>
                <a:latin typeface="Tahoma" panose="020B0604030504040204" pitchFamily="34" charset="0"/>
                <a:ea typeface="MS PGothic" panose="020B0600070205080204" pitchFamily="34" charset="-128"/>
              </a:defRPr>
            </a:lvl1pPr>
            <a:lvl2pPr marL="463550" indent="-238125">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lnSpc>
                <a:spcPct val="85000"/>
              </a:lnSpc>
              <a:spcBef>
                <a:spcPct val="20000"/>
              </a:spcBef>
              <a:buClr>
                <a:srgbClr val="000099"/>
              </a:buClr>
              <a:buSzPct val="65000"/>
              <a:buFont typeface="Wingdings" panose="05000000000000000000" pitchFamily="2" charset="2"/>
              <a:buNone/>
            </a:pPr>
            <a:r>
              <a:rPr lang="en-US" altLang="en-US" sz="2800">
                <a:latin typeface="Gill Sans MT" panose="020B0502020104020203" pitchFamily="34" charset="0"/>
              </a:rPr>
              <a:t>if sender receives 3 ACKs for same data</a:t>
            </a:r>
          </a:p>
          <a:p>
            <a:pPr algn="l">
              <a:lnSpc>
                <a:spcPct val="85000"/>
              </a:lnSpc>
              <a:spcBef>
                <a:spcPct val="20000"/>
              </a:spcBef>
              <a:buClr>
                <a:srgbClr val="000099"/>
              </a:buClr>
              <a:buSzPct val="65000"/>
              <a:buFont typeface="Wingdings" panose="05000000000000000000" pitchFamily="2" charset="2"/>
              <a:buNone/>
            </a:pPr>
            <a:r>
              <a:rPr lang="en-US" altLang="en-US" sz="2400">
                <a:latin typeface="Gill Sans MT" panose="020B0502020104020203" pitchFamily="34" charset="0"/>
              </a:rPr>
              <a:t>(</a:t>
            </a:r>
            <a:r>
              <a:rPr lang="ja-JP" altLang="en-US" sz="2400">
                <a:latin typeface="Gill Sans MT" panose="020B0502020104020203" pitchFamily="34" charset="0"/>
              </a:rPr>
              <a:t>“</a:t>
            </a:r>
            <a:r>
              <a:rPr lang="en-US" altLang="ja-JP" sz="2400">
                <a:latin typeface="Gill Sans MT" panose="020B0502020104020203" pitchFamily="34" charset="0"/>
              </a:rPr>
              <a:t>triple duplicate ACKs</a:t>
            </a:r>
            <a:r>
              <a:rPr lang="ja-JP" altLang="en-US" sz="2400">
                <a:latin typeface="Gill Sans MT" panose="020B0502020104020203" pitchFamily="34" charset="0"/>
              </a:rPr>
              <a:t>”</a:t>
            </a:r>
            <a:r>
              <a:rPr lang="en-US" altLang="ja-JP" sz="2400">
                <a:latin typeface="Gill Sans MT" panose="020B0502020104020203" pitchFamily="34" charset="0"/>
              </a:rPr>
              <a:t>),</a:t>
            </a:r>
            <a:r>
              <a:rPr lang="en-US" altLang="ja-JP" sz="2800">
                <a:latin typeface="Gill Sans MT" panose="020B0502020104020203" pitchFamily="34" charset="0"/>
              </a:rPr>
              <a:t> resend unacked segment with smallest seq #</a:t>
            </a:r>
          </a:p>
          <a:p>
            <a:pPr lvl="1" algn="l">
              <a:lnSpc>
                <a:spcPct val="85000"/>
              </a:lnSpc>
              <a:spcBef>
                <a:spcPct val="20000"/>
              </a:spcBef>
              <a:buClr>
                <a:srgbClr val="000099"/>
              </a:buClr>
              <a:buFont typeface="Wingdings" panose="05000000000000000000" pitchFamily="2" charset="2"/>
              <a:buChar char="§"/>
            </a:pPr>
            <a:r>
              <a:rPr lang="en-US" altLang="en-US" sz="2400">
                <a:latin typeface="Gill Sans MT" panose="020B0502020104020203" pitchFamily="34" charset="0"/>
              </a:rPr>
              <a:t>likely that unacked segment lost, so don</a:t>
            </a:r>
            <a:r>
              <a:rPr lang="ja-JP" altLang="en-US" sz="2400">
                <a:latin typeface="Gill Sans MT" panose="020B0502020104020203" pitchFamily="34" charset="0"/>
              </a:rPr>
              <a:t>’</a:t>
            </a:r>
            <a:r>
              <a:rPr lang="en-US" altLang="ja-JP" sz="2400">
                <a:latin typeface="Gill Sans MT" panose="020B0502020104020203" pitchFamily="34" charset="0"/>
              </a:rPr>
              <a:t>t wait for timeout</a:t>
            </a:r>
            <a:endParaRPr lang="en-US" altLang="en-US" sz="2400">
              <a:latin typeface="Gill Sans MT" panose="020B0502020104020203" pitchFamily="34" charset="0"/>
            </a:endParaRPr>
          </a:p>
        </p:txBody>
      </p:sp>
      <p:sp>
        <p:nvSpPr>
          <p:cNvPr id="72711" name="Rectangle 6"/>
          <p:cNvSpPr>
            <a:spLocks noChangeArrowheads="1"/>
          </p:cNvSpPr>
          <p:nvPr/>
        </p:nvSpPr>
        <p:spPr bwMode="auto">
          <a:xfrm>
            <a:off x="4751388" y="1914525"/>
            <a:ext cx="3509962" cy="3681413"/>
          </a:xfrm>
          <a:prstGeom prst="rect">
            <a:avLst/>
          </a:prstGeom>
          <a:noFill/>
          <a:ln w="19050">
            <a:solidFill>
              <a:srgbClr val="CC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2712" name="Text Box 7"/>
          <p:cNvSpPr txBox="1">
            <a:spLocks noChangeArrowheads="1"/>
          </p:cNvSpPr>
          <p:nvPr/>
        </p:nvSpPr>
        <p:spPr bwMode="auto">
          <a:xfrm>
            <a:off x="4883150" y="1679575"/>
            <a:ext cx="2773363" cy="4572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i="1" smtClean="0">
                <a:solidFill>
                  <a:srgbClr val="CC0000"/>
                </a:solidFill>
              </a:rPr>
              <a:t>TCP fast retransmit</a:t>
            </a:r>
          </a:p>
        </p:txBody>
      </p:sp>
      <p:sp>
        <p:nvSpPr>
          <p:cNvPr id="72713" name="Rectangle 9"/>
          <p:cNvSpPr>
            <a:spLocks noChangeArrowheads="1"/>
          </p:cNvSpPr>
          <p:nvPr/>
        </p:nvSpPr>
        <p:spPr bwMode="auto">
          <a:xfrm>
            <a:off x="4794250" y="2925763"/>
            <a:ext cx="3408363" cy="54133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lnSpc>
                <a:spcPct val="85000"/>
              </a:lnSpc>
              <a:spcBef>
                <a:spcPct val="20000"/>
              </a:spcBef>
              <a:buClr>
                <a:srgbClr val="000099"/>
              </a:buClr>
              <a:buSzPct val="65000"/>
              <a:buFont typeface="Wingdings" panose="05000000000000000000" pitchFamily="2" charset="2"/>
              <a:buNone/>
            </a:pPr>
            <a:r>
              <a:rPr lang="en-US" altLang="en-US" sz="2400">
                <a:latin typeface="Gill Sans MT" panose="020B0502020104020203" pitchFamily="34" charset="0"/>
              </a:rPr>
              <a:t>(</a:t>
            </a:r>
            <a:r>
              <a:rPr lang="ja-JP" altLang="en-US" sz="2400">
                <a:latin typeface="Gill Sans MT" panose="020B0502020104020203" pitchFamily="34" charset="0"/>
              </a:rPr>
              <a:t>“</a:t>
            </a:r>
            <a:r>
              <a:rPr lang="en-US" altLang="ja-JP" sz="2400">
                <a:latin typeface="Gill Sans MT" panose="020B0502020104020203" pitchFamily="34" charset="0"/>
              </a:rPr>
              <a:t>triple duplicate ACKs</a:t>
            </a:r>
            <a:r>
              <a:rPr lang="ja-JP" altLang="en-US" sz="2400">
                <a:latin typeface="Gill Sans MT" panose="020B0502020104020203" pitchFamily="34" charset="0"/>
              </a:rPr>
              <a:t>”</a:t>
            </a:r>
            <a:r>
              <a:rPr lang="en-US" altLang="ja-JP" sz="2400">
                <a:latin typeface="Gill Sans MT" panose="020B0502020104020203" pitchFamily="34" charset="0"/>
              </a:rPr>
              <a:t>),</a:t>
            </a:r>
            <a:r>
              <a:rPr lang="en-US" altLang="ja-JP" sz="2800">
                <a:latin typeface="Gill Sans MT" panose="020B0502020104020203" pitchFamily="34" charset="0"/>
              </a:rPr>
              <a:t> </a:t>
            </a:r>
            <a:endParaRPr lang="en-US" altLang="en-US" sz="2800">
              <a:latin typeface="Gill Sans MT" panose="020B0502020104020203" pitchFamily="34" charset="0"/>
            </a:endParaRPr>
          </a:p>
        </p:txBody>
      </p:sp>
      <p:sp>
        <p:nvSpPr>
          <p:cNvPr id="2" name="Title 1"/>
          <p:cNvSpPr>
            <a:spLocks noGrp="1"/>
          </p:cNvSpPr>
          <p:nvPr>
            <p:ph type="title"/>
          </p:nvPr>
        </p:nvSpPr>
        <p:spPr/>
        <p:txBody>
          <a:bodyPr>
            <a:normAutofit fontScale="90000"/>
          </a:bodyPr>
          <a:lstStyle/>
          <a:p>
            <a:r>
              <a:rPr lang="en-US" dirty="0" smtClean="0"/>
              <a:t>TCP: Reliable Transport</a:t>
            </a:r>
            <a:endParaRPr lang="en-US" dirty="0"/>
          </a:p>
        </p:txBody>
      </p:sp>
      <p:sp>
        <p:nvSpPr>
          <p:cNvPr id="12" name="TextBox 11"/>
          <p:cNvSpPr txBox="1"/>
          <p:nvPr/>
        </p:nvSpPr>
        <p:spPr>
          <a:xfrm>
            <a:off x="1222375" y="723240"/>
            <a:ext cx="3486660" cy="584775"/>
          </a:xfrm>
          <a:prstGeom prst="rect">
            <a:avLst/>
          </a:prstGeom>
          <a:noFill/>
        </p:spPr>
        <p:txBody>
          <a:bodyPr wrap="none" rtlCol="0">
            <a:spAutoFit/>
          </a:bodyPr>
          <a:lstStyle/>
          <a:p>
            <a:r>
              <a:rPr lang="en-US" sz="3200" dirty="0" smtClean="0">
                <a:solidFill>
                  <a:srgbClr val="FF0000"/>
                </a:solidFill>
              </a:rPr>
              <a:t>TCP</a:t>
            </a:r>
            <a:r>
              <a:rPr lang="en-US" sz="3200" dirty="0">
                <a:solidFill>
                  <a:srgbClr val="FF0000"/>
                </a:solidFill>
              </a:rPr>
              <a:t> </a:t>
            </a:r>
            <a:r>
              <a:rPr lang="en-US" sz="3200" dirty="0" smtClean="0">
                <a:solidFill>
                  <a:srgbClr val="FF0000"/>
                </a:solidFill>
              </a:rPr>
              <a:t>Fast Retransmit</a:t>
            </a:r>
            <a:endParaRPr lang="en-US" sz="2800" dirty="0" smtClean="0">
              <a:solidFill>
                <a:srgbClr val="FF0000"/>
              </a:solidFill>
            </a:endParaRPr>
          </a:p>
        </p:txBody>
      </p:sp>
    </p:spTree>
    <p:extLst>
      <p:ext uri="{BB962C8B-B14F-4D97-AF65-F5344CB8AC3E}">
        <p14:creationId xmlns:p14="http://schemas.microsoft.com/office/powerpoint/2010/main" val="22971622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Line 3"/>
          <p:cNvSpPr>
            <a:spLocks noChangeShapeType="1"/>
          </p:cNvSpPr>
          <p:nvPr/>
        </p:nvSpPr>
        <p:spPr bwMode="auto">
          <a:xfrm>
            <a:off x="3068638" y="2319338"/>
            <a:ext cx="2533650" cy="59055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33" name="Line 9"/>
          <p:cNvSpPr>
            <a:spLocks noChangeShapeType="1"/>
          </p:cNvSpPr>
          <p:nvPr/>
        </p:nvSpPr>
        <p:spPr bwMode="auto">
          <a:xfrm>
            <a:off x="3068638" y="2547938"/>
            <a:ext cx="1757362" cy="414337"/>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34" name="Line 10"/>
          <p:cNvSpPr>
            <a:spLocks noChangeShapeType="1"/>
          </p:cNvSpPr>
          <p:nvPr/>
        </p:nvSpPr>
        <p:spPr bwMode="auto">
          <a:xfrm flipH="1">
            <a:off x="3065463" y="2014538"/>
            <a:ext cx="3175" cy="3994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35" name="Line 11"/>
          <p:cNvSpPr>
            <a:spLocks noChangeShapeType="1"/>
          </p:cNvSpPr>
          <p:nvPr/>
        </p:nvSpPr>
        <p:spPr bwMode="auto">
          <a:xfrm>
            <a:off x="5583238" y="2090738"/>
            <a:ext cx="11112" cy="39036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36" name="Line 12"/>
          <p:cNvSpPr>
            <a:spLocks noChangeShapeType="1"/>
          </p:cNvSpPr>
          <p:nvPr/>
        </p:nvSpPr>
        <p:spPr bwMode="auto">
          <a:xfrm flipH="1">
            <a:off x="3032125" y="2962275"/>
            <a:ext cx="2519363" cy="809625"/>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37" name="Line 14"/>
          <p:cNvSpPr>
            <a:spLocks noChangeShapeType="1"/>
          </p:cNvSpPr>
          <p:nvPr/>
        </p:nvSpPr>
        <p:spPr bwMode="auto">
          <a:xfrm>
            <a:off x="3068638" y="2776538"/>
            <a:ext cx="2533650" cy="59055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38" name="Line 15"/>
          <p:cNvSpPr>
            <a:spLocks noChangeShapeType="1"/>
          </p:cNvSpPr>
          <p:nvPr/>
        </p:nvSpPr>
        <p:spPr bwMode="auto">
          <a:xfrm>
            <a:off x="3068638" y="3233738"/>
            <a:ext cx="2533650" cy="59055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39" name="Line 16"/>
          <p:cNvSpPr>
            <a:spLocks noChangeShapeType="1"/>
          </p:cNvSpPr>
          <p:nvPr/>
        </p:nvSpPr>
        <p:spPr bwMode="auto">
          <a:xfrm>
            <a:off x="3068638" y="3005138"/>
            <a:ext cx="2533650" cy="59055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40" name="Line 17"/>
          <p:cNvSpPr>
            <a:spLocks noChangeShapeType="1"/>
          </p:cNvSpPr>
          <p:nvPr/>
        </p:nvSpPr>
        <p:spPr bwMode="auto">
          <a:xfrm flipH="1">
            <a:off x="3033713" y="3386138"/>
            <a:ext cx="2530475" cy="830262"/>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41" name="Line 18"/>
          <p:cNvSpPr>
            <a:spLocks noChangeShapeType="1"/>
          </p:cNvSpPr>
          <p:nvPr/>
        </p:nvSpPr>
        <p:spPr bwMode="auto">
          <a:xfrm flipH="1">
            <a:off x="3068638" y="3614738"/>
            <a:ext cx="2506662" cy="887412"/>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42" name="Line 19"/>
          <p:cNvSpPr>
            <a:spLocks noChangeShapeType="1"/>
          </p:cNvSpPr>
          <p:nvPr/>
        </p:nvSpPr>
        <p:spPr bwMode="auto">
          <a:xfrm flipH="1">
            <a:off x="3068638" y="3843338"/>
            <a:ext cx="2495550" cy="900112"/>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43" name="Text Box 20"/>
          <p:cNvSpPr txBox="1">
            <a:spLocks noChangeArrowheads="1"/>
          </p:cNvSpPr>
          <p:nvPr/>
        </p:nvSpPr>
        <p:spPr bwMode="auto">
          <a:xfrm>
            <a:off x="4741863" y="2714625"/>
            <a:ext cx="282575"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smtClean="0">
                <a:solidFill>
                  <a:srgbClr val="FF0000"/>
                </a:solidFill>
                <a:latin typeface="Arial" charset="0"/>
              </a:rPr>
              <a:t>X</a:t>
            </a:r>
            <a:endParaRPr lang="en-US" sz="1000" smtClean="0">
              <a:latin typeface="Times New Roman" charset="0"/>
            </a:endParaRPr>
          </a:p>
        </p:txBody>
      </p:sp>
      <p:sp>
        <p:nvSpPr>
          <p:cNvPr id="73744" name="Line 24"/>
          <p:cNvSpPr>
            <a:spLocks noChangeShapeType="1"/>
          </p:cNvSpPr>
          <p:nvPr/>
        </p:nvSpPr>
        <p:spPr bwMode="auto">
          <a:xfrm>
            <a:off x="3094038" y="4784725"/>
            <a:ext cx="2533650" cy="59055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45" name="Text Box 29"/>
          <p:cNvSpPr txBox="1">
            <a:spLocks noChangeArrowheads="1"/>
          </p:cNvSpPr>
          <p:nvPr/>
        </p:nvSpPr>
        <p:spPr bwMode="auto">
          <a:xfrm>
            <a:off x="2806700" y="5986463"/>
            <a:ext cx="3178175" cy="6413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dirty="0" smtClean="0"/>
              <a:t>fast retransmit after sender </a:t>
            </a:r>
          </a:p>
          <a:p>
            <a:pPr>
              <a:defRPr/>
            </a:pPr>
            <a:r>
              <a:rPr lang="en-US" sz="1800" dirty="0" smtClean="0"/>
              <a:t>receipt of triple duplicate ACK</a:t>
            </a:r>
            <a:endParaRPr lang="en-US" sz="1000" dirty="0" smtClean="0"/>
          </a:p>
        </p:txBody>
      </p:sp>
      <p:sp>
        <p:nvSpPr>
          <p:cNvPr id="73746" name="Text Box 34"/>
          <p:cNvSpPr txBox="1">
            <a:spLocks noChangeArrowheads="1"/>
          </p:cNvSpPr>
          <p:nvPr/>
        </p:nvSpPr>
        <p:spPr bwMode="auto">
          <a:xfrm>
            <a:off x="5110163" y="1139825"/>
            <a:ext cx="773112"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B</a:t>
            </a:r>
          </a:p>
        </p:txBody>
      </p:sp>
      <p:sp>
        <p:nvSpPr>
          <p:cNvPr id="73747" name="Text Box 38"/>
          <p:cNvSpPr txBox="1">
            <a:spLocks noChangeArrowheads="1"/>
          </p:cNvSpPr>
          <p:nvPr/>
        </p:nvSpPr>
        <p:spPr bwMode="auto">
          <a:xfrm>
            <a:off x="2776538" y="1157288"/>
            <a:ext cx="776287"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Host A</a:t>
            </a:r>
          </a:p>
        </p:txBody>
      </p:sp>
      <p:sp>
        <p:nvSpPr>
          <p:cNvPr id="73748" name="Text Box 40"/>
          <p:cNvSpPr txBox="1">
            <a:spLocks noChangeArrowheads="1"/>
          </p:cNvSpPr>
          <p:nvPr/>
        </p:nvSpPr>
        <p:spPr bwMode="auto">
          <a:xfrm>
            <a:off x="3216275" y="2239963"/>
            <a:ext cx="2085975" cy="3048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Seq=92, 8 bytes of data</a:t>
            </a:r>
          </a:p>
        </p:txBody>
      </p:sp>
      <p:grpSp>
        <p:nvGrpSpPr>
          <p:cNvPr id="91156" name="Group 41"/>
          <p:cNvGrpSpPr>
            <a:grpSpLocks/>
          </p:cNvGrpSpPr>
          <p:nvPr/>
        </p:nvGrpSpPr>
        <p:grpSpPr bwMode="auto">
          <a:xfrm>
            <a:off x="3170238" y="3489325"/>
            <a:ext cx="949325" cy="304800"/>
            <a:chOff x="4215" y="2253"/>
            <a:chExt cx="598" cy="192"/>
          </a:xfrm>
        </p:grpSpPr>
        <p:sp>
          <p:nvSpPr>
            <p:cNvPr id="73779" name="Rectangle 42"/>
            <p:cNvSpPr>
              <a:spLocks noChangeArrowheads="1"/>
            </p:cNvSpPr>
            <p:nvPr/>
          </p:nvSpPr>
          <p:spPr bwMode="auto">
            <a:xfrm>
              <a:off x="4265" y="2274"/>
              <a:ext cx="471" cy="15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80" name="Text Box 43"/>
            <p:cNvSpPr txBox="1">
              <a:spLocks noChangeArrowheads="1"/>
            </p:cNvSpPr>
            <p:nvPr/>
          </p:nvSpPr>
          <p:spPr bwMode="auto">
            <a:xfrm>
              <a:off x="4215" y="2253"/>
              <a:ext cx="598"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ACK=100</a:t>
              </a:r>
              <a:endParaRPr lang="en-US" sz="1000" smtClean="0">
                <a:latin typeface="Times New Roman" charset="0"/>
              </a:endParaRPr>
            </a:p>
          </p:txBody>
        </p:sp>
      </p:grpSp>
      <p:grpSp>
        <p:nvGrpSpPr>
          <p:cNvPr id="91157" name="Group 78"/>
          <p:cNvGrpSpPr>
            <a:grpSpLocks/>
          </p:cNvGrpSpPr>
          <p:nvPr/>
        </p:nvGrpSpPr>
        <p:grpSpPr bwMode="auto">
          <a:xfrm>
            <a:off x="2684463" y="2292350"/>
            <a:ext cx="396875" cy="3524250"/>
            <a:chOff x="397" y="868"/>
            <a:chExt cx="250" cy="2220"/>
          </a:xfrm>
        </p:grpSpPr>
        <p:sp>
          <p:nvSpPr>
            <p:cNvPr id="73772" name="Text Box 50"/>
            <p:cNvSpPr txBox="1">
              <a:spLocks noChangeArrowheads="1"/>
            </p:cNvSpPr>
            <p:nvPr/>
          </p:nvSpPr>
          <p:spPr bwMode="auto">
            <a:xfrm rot="10800000">
              <a:off x="397" y="1778"/>
              <a:ext cx="250" cy="4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eaVert"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timeout</a:t>
              </a:r>
            </a:p>
          </p:txBody>
        </p:sp>
        <p:grpSp>
          <p:nvGrpSpPr>
            <p:cNvPr id="91180" name="Group 51"/>
            <p:cNvGrpSpPr>
              <a:grpSpLocks/>
            </p:cNvGrpSpPr>
            <p:nvPr/>
          </p:nvGrpSpPr>
          <p:grpSpPr bwMode="auto">
            <a:xfrm>
              <a:off x="488" y="868"/>
              <a:ext cx="66" cy="893"/>
              <a:chOff x="3099" y="1749"/>
              <a:chExt cx="66" cy="320"/>
            </a:xfrm>
          </p:grpSpPr>
          <p:sp>
            <p:nvSpPr>
              <p:cNvPr id="73777" name="Line 52"/>
              <p:cNvSpPr>
                <a:spLocks noChangeShapeType="1"/>
              </p:cNvSpPr>
              <p:nvPr/>
            </p:nvSpPr>
            <p:spPr bwMode="auto">
              <a:xfrm flipV="1">
                <a:off x="3129" y="1749"/>
                <a:ext cx="0" cy="3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3778" name="Line 53"/>
              <p:cNvSpPr>
                <a:spLocks noChangeShapeType="1"/>
              </p:cNvSpPr>
              <p:nvPr/>
            </p:nvSpPr>
            <p:spPr bwMode="auto">
              <a:xfrm>
                <a:off x="3099" y="1752"/>
                <a:ext cx="6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91181" name="Group 54"/>
            <p:cNvGrpSpPr>
              <a:grpSpLocks/>
            </p:cNvGrpSpPr>
            <p:nvPr/>
          </p:nvGrpSpPr>
          <p:grpSpPr bwMode="auto">
            <a:xfrm rot="10800000">
              <a:off x="485" y="2224"/>
              <a:ext cx="66" cy="864"/>
              <a:chOff x="3099" y="1749"/>
              <a:chExt cx="66" cy="320"/>
            </a:xfrm>
          </p:grpSpPr>
          <p:sp>
            <p:nvSpPr>
              <p:cNvPr id="73775" name="Line 55"/>
              <p:cNvSpPr>
                <a:spLocks noChangeShapeType="1"/>
              </p:cNvSpPr>
              <p:nvPr/>
            </p:nvSpPr>
            <p:spPr bwMode="auto">
              <a:xfrm flipV="1">
                <a:off x="3130" y="1749"/>
                <a:ext cx="0" cy="3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3776" name="Line 56"/>
              <p:cNvSpPr>
                <a:spLocks noChangeShapeType="1"/>
              </p:cNvSpPr>
              <p:nvPr/>
            </p:nvSpPr>
            <p:spPr bwMode="auto">
              <a:xfrm>
                <a:off x="3100" y="1752"/>
                <a:ext cx="6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grpSp>
        <p:nvGrpSpPr>
          <p:cNvPr id="91158" name="Group 71"/>
          <p:cNvGrpSpPr>
            <a:grpSpLocks/>
          </p:cNvGrpSpPr>
          <p:nvPr/>
        </p:nvGrpSpPr>
        <p:grpSpPr bwMode="auto">
          <a:xfrm>
            <a:off x="3181350" y="3800475"/>
            <a:ext cx="949325" cy="304800"/>
            <a:chOff x="35" y="1825"/>
            <a:chExt cx="598" cy="192"/>
          </a:xfrm>
        </p:grpSpPr>
        <p:sp>
          <p:nvSpPr>
            <p:cNvPr id="73770" name="Rectangle 66"/>
            <p:cNvSpPr>
              <a:spLocks noChangeArrowheads="1"/>
            </p:cNvSpPr>
            <p:nvPr/>
          </p:nvSpPr>
          <p:spPr bwMode="auto">
            <a:xfrm>
              <a:off x="101" y="1859"/>
              <a:ext cx="471" cy="12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71" name="Text Box 67"/>
            <p:cNvSpPr txBox="1">
              <a:spLocks noChangeArrowheads="1"/>
            </p:cNvSpPr>
            <p:nvPr/>
          </p:nvSpPr>
          <p:spPr bwMode="auto">
            <a:xfrm>
              <a:off x="35" y="1825"/>
              <a:ext cx="598"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ACK=100</a:t>
              </a:r>
              <a:endParaRPr lang="en-US" sz="1000" smtClean="0">
                <a:latin typeface="Times New Roman" charset="0"/>
              </a:endParaRPr>
            </a:p>
          </p:txBody>
        </p:sp>
      </p:grpSp>
      <p:grpSp>
        <p:nvGrpSpPr>
          <p:cNvPr id="91159" name="Group 72"/>
          <p:cNvGrpSpPr>
            <a:grpSpLocks/>
          </p:cNvGrpSpPr>
          <p:nvPr/>
        </p:nvGrpSpPr>
        <p:grpSpPr bwMode="auto">
          <a:xfrm>
            <a:off x="3167063" y="4130675"/>
            <a:ext cx="949325" cy="304800"/>
            <a:chOff x="35" y="1825"/>
            <a:chExt cx="598" cy="192"/>
          </a:xfrm>
        </p:grpSpPr>
        <p:sp>
          <p:nvSpPr>
            <p:cNvPr id="73768" name="Rectangle 73"/>
            <p:cNvSpPr>
              <a:spLocks noChangeArrowheads="1"/>
            </p:cNvSpPr>
            <p:nvPr/>
          </p:nvSpPr>
          <p:spPr bwMode="auto">
            <a:xfrm>
              <a:off x="101" y="1859"/>
              <a:ext cx="471" cy="12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69" name="Text Box 74"/>
            <p:cNvSpPr txBox="1">
              <a:spLocks noChangeArrowheads="1"/>
            </p:cNvSpPr>
            <p:nvPr/>
          </p:nvSpPr>
          <p:spPr bwMode="auto">
            <a:xfrm>
              <a:off x="35" y="1825"/>
              <a:ext cx="598"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ACK=100</a:t>
              </a:r>
              <a:endParaRPr lang="en-US" sz="1000" smtClean="0">
                <a:latin typeface="Times New Roman" charset="0"/>
              </a:endParaRPr>
            </a:p>
          </p:txBody>
        </p:sp>
      </p:grpSp>
      <p:grpSp>
        <p:nvGrpSpPr>
          <p:cNvPr id="91160" name="Group 75"/>
          <p:cNvGrpSpPr>
            <a:grpSpLocks/>
          </p:cNvGrpSpPr>
          <p:nvPr/>
        </p:nvGrpSpPr>
        <p:grpSpPr bwMode="auto">
          <a:xfrm>
            <a:off x="3175000" y="4427538"/>
            <a:ext cx="949325" cy="304800"/>
            <a:chOff x="35" y="1825"/>
            <a:chExt cx="598" cy="192"/>
          </a:xfrm>
        </p:grpSpPr>
        <p:sp>
          <p:nvSpPr>
            <p:cNvPr id="73766" name="Rectangle 76"/>
            <p:cNvSpPr>
              <a:spLocks noChangeArrowheads="1"/>
            </p:cNvSpPr>
            <p:nvPr/>
          </p:nvSpPr>
          <p:spPr bwMode="auto">
            <a:xfrm>
              <a:off x="101" y="1859"/>
              <a:ext cx="471" cy="12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67" name="Text Box 77"/>
            <p:cNvSpPr txBox="1">
              <a:spLocks noChangeArrowheads="1"/>
            </p:cNvSpPr>
            <p:nvPr/>
          </p:nvSpPr>
          <p:spPr bwMode="auto">
            <a:xfrm>
              <a:off x="35" y="1825"/>
              <a:ext cx="598" cy="1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ACK=100</a:t>
              </a:r>
              <a:endParaRPr lang="en-US" sz="1000" smtClean="0">
                <a:latin typeface="Times New Roman" charset="0"/>
              </a:endParaRPr>
            </a:p>
          </p:txBody>
        </p:sp>
      </p:grpSp>
      <p:sp>
        <p:nvSpPr>
          <p:cNvPr id="73756" name="Rectangle 84"/>
          <p:cNvSpPr>
            <a:spLocks noChangeArrowheads="1"/>
          </p:cNvSpPr>
          <p:nvPr/>
        </p:nvSpPr>
        <p:spPr bwMode="auto">
          <a:xfrm>
            <a:off x="3284538" y="2562225"/>
            <a:ext cx="757237" cy="22542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57" name="Text Box 83"/>
          <p:cNvSpPr txBox="1">
            <a:spLocks noChangeArrowheads="1"/>
          </p:cNvSpPr>
          <p:nvPr/>
        </p:nvSpPr>
        <p:spPr bwMode="auto">
          <a:xfrm>
            <a:off x="3192463" y="2506663"/>
            <a:ext cx="2281237" cy="3048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Seq=100, 20 bytes of data</a:t>
            </a:r>
          </a:p>
        </p:txBody>
      </p:sp>
      <p:sp>
        <p:nvSpPr>
          <p:cNvPr id="73758" name="Rectangle 85"/>
          <p:cNvSpPr>
            <a:spLocks noChangeArrowheads="1"/>
          </p:cNvSpPr>
          <p:nvPr/>
        </p:nvSpPr>
        <p:spPr bwMode="auto">
          <a:xfrm>
            <a:off x="3246438" y="4770438"/>
            <a:ext cx="757237" cy="22542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759" name="Text Box 86"/>
          <p:cNvSpPr txBox="1">
            <a:spLocks noChangeArrowheads="1"/>
          </p:cNvSpPr>
          <p:nvPr/>
        </p:nvSpPr>
        <p:spPr bwMode="auto">
          <a:xfrm>
            <a:off x="3154363" y="4714875"/>
            <a:ext cx="2281237" cy="3048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Seq=100, 20 bytes of data</a:t>
            </a:r>
          </a:p>
        </p:txBody>
      </p:sp>
      <p:grpSp>
        <p:nvGrpSpPr>
          <p:cNvPr id="91167" name="Group 93"/>
          <p:cNvGrpSpPr>
            <a:grpSpLocks/>
          </p:cNvGrpSpPr>
          <p:nvPr/>
        </p:nvGrpSpPr>
        <p:grpSpPr bwMode="auto">
          <a:xfrm>
            <a:off x="2686050" y="1397000"/>
            <a:ext cx="630238" cy="533400"/>
            <a:chOff x="-44" y="1473"/>
            <a:chExt cx="981" cy="1105"/>
          </a:xfrm>
        </p:grpSpPr>
        <p:pic>
          <p:nvPicPr>
            <p:cNvPr id="91171" name="Picture 94" descr="desktop_computer_stylized_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72" name="Freeform 95"/>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91168" name="Group 96"/>
          <p:cNvGrpSpPr>
            <a:grpSpLocks/>
          </p:cNvGrpSpPr>
          <p:nvPr/>
        </p:nvGrpSpPr>
        <p:grpSpPr bwMode="auto">
          <a:xfrm flipH="1">
            <a:off x="5264150" y="1423988"/>
            <a:ext cx="654050" cy="579437"/>
            <a:chOff x="-44" y="1473"/>
            <a:chExt cx="981" cy="1105"/>
          </a:xfrm>
        </p:grpSpPr>
        <p:pic>
          <p:nvPicPr>
            <p:cNvPr id="91169" name="Picture 97" descr="desktop_computer_stylized_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70" name="Freeform 98"/>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54" name="Title 1"/>
          <p:cNvSpPr>
            <a:spLocks noGrp="1"/>
          </p:cNvSpPr>
          <p:nvPr>
            <p:ph type="title"/>
          </p:nvPr>
        </p:nvSpPr>
        <p:spPr>
          <a:xfrm>
            <a:off x="0" y="0"/>
            <a:ext cx="8001000" cy="685800"/>
          </a:xfrm>
        </p:spPr>
        <p:txBody>
          <a:bodyPr>
            <a:normAutofit fontScale="90000"/>
          </a:bodyPr>
          <a:lstStyle/>
          <a:p>
            <a:r>
              <a:rPr lang="en-US" dirty="0" smtClean="0"/>
              <a:t>TCP: Reliable Transport</a:t>
            </a:r>
            <a:endParaRPr lang="en-US" dirty="0"/>
          </a:p>
        </p:txBody>
      </p:sp>
      <p:sp>
        <p:nvSpPr>
          <p:cNvPr id="55" name="TextBox 54"/>
          <p:cNvSpPr txBox="1"/>
          <p:nvPr/>
        </p:nvSpPr>
        <p:spPr>
          <a:xfrm>
            <a:off x="1222375" y="723240"/>
            <a:ext cx="3486660" cy="584775"/>
          </a:xfrm>
          <a:prstGeom prst="rect">
            <a:avLst/>
          </a:prstGeom>
          <a:noFill/>
        </p:spPr>
        <p:txBody>
          <a:bodyPr wrap="none" rtlCol="0">
            <a:spAutoFit/>
          </a:bodyPr>
          <a:lstStyle/>
          <a:p>
            <a:r>
              <a:rPr lang="en-US" sz="3200" dirty="0" smtClean="0">
                <a:solidFill>
                  <a:srgbClr val="FF0000"/>
                </a:solidFill>
              </a:rPr>
              <a:t>TCP</a:t>
            </a:r>
            <a:r>
              <a:rPr lang="en-US" sz="3200" dirty="0">
                <a:solidFill>
                  <a:srgbClr val="FF0000"/>
                </a:solidFill>
              </a:rPr>
              <a:t> </a:t>
            </a:r>
            <a:r>
              <a:rPr lang="en-US" sz="3200" dirty="0" smtClean="0">
                <a:solidFill>
                  <a:srgbClr val="FF0000"/>
                </a:solidFill>
              </a:rPr>
              <a:t>Fast Retransmit</a:t>
            </a:r>
            <a:endParaRPr lang="en-US" sz="2800" dirty="0" smtClean="0">
              <a:solidFill>
                <a:srgbClr val="FF0000"/>
              </a:solidFill>
            </a:endParaRPr>
          </a:p>
        </p:txBody>
      </p:sp>
    </p:spTree>
    <p:extLst>
      <p:ext uri="{BB962C8B-B14F-4D97-AF65-F5344CB8AC3E}">
        <p14:creationId xmlns:p14="http://schemas.microsoft.com/office/powerpoint/2010/main" val="22480425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0" name="Rectangle 1027"/>
          <p:cNvSpPr>
            <a:spLocks noGrp="1" noChangeArrowheads="1"/>
          </p:cNvSpPr>
          <p:nvPr>
            <p:ph type="body" sz="half" idx="1"/>
          </p:nvPr>
        </p:nvSpPr>
        <p:spPr>
          <a:xfrm>
            <a:off x="581025" y="1436688"/>
            <a:ext cx="3716338" cy="4648200"/>
          </a:xfrm>
        </p:spPr>
        <p:txBody>
          <a:bodyPr/>
          <a:lstStyle/>
          <a:p>
            <a:pPr>
              <a:buFont typeface="Wingdings" charset="0"/>
              <a:buNone/>
              <a:defRPr/>
            </a:pPr>
            <a:r>
              <a:rPr lang="en-US" sz="3200" u="sng" dirty="0">
                <a:solidFill>
                  <a:srgbClr val="FF0000"/>
                </a:solidFill>
                <a:ea typeface="ＭＳ Ｐゴシック" charset="0"/>
                <a:cs typeface="+mn-cs"/>
              </a:rPr>
              <a:t>Q:</a:t>
            </a:r>
            <a:r>
              <a:rPr lang="en-US" sz="3200" dirty="0">
                <a:ea typeface="ＭＳ Ｐゴシック" charset="0"/>
                <a:cs typeface="+mn-cs"/>
              </a:rPr>
              <a:t> how to set TCP timeout value?</a:t>
            </a:r>
          </a:p>
          <a:p>
            <a:pPr>
              <a:lnSpc>
                <a:spcPct val="90000"/>
              </a:lnSpc>
              <a:buFont typeface="Wingdings" charset="0"/>
              <a:buChar char="v"/>
              <a:defRPr/>
            </a:pPr>
            <a:r>
              <a:rPr lang="en-US" dirty="0">
                <a:ea typeface="ＭＳ Ｐゴシック" charset="0"/>
                <a:cs typeface="+mn-cs"/>
              </a:rPr>
              <a:t>longer than RTT</a:t>
            </a:r>
          </a:p>
          <a:p>
            <a:pPr lvl="1">
              <a:lnSpc>
                <a:spcPct val="90000"/>
              </a:lnSpc>
              <a:buFont typeface="Wingdings" charset="0"/>
              <a:buChar char="§"/>
              <a:defRPr/>
            </a:pPr>
            <a:r>
              <a:rPr lang="en-US" dirty="0">
                <a:ea typeface="ＭＳ Ｐゴシック" charset="0"/>
              </a:rPr>
              <a:t>but RTT varies</a:t>
            </a:r>
          </a:p>
          <a:p>
            <a:pPr>
              <a:lnSpc>
                <a:spcPct val="90000"/>
              </a:lnSpc>
              <a:buFont typeface="Wingdings" charset="0"/>
              <a:buChar char="v"/>
              <a:defRPr/>
            </a:pPr>
            <a:r>
              <a:rPr lang="en-US" i="1" dirty="0">
                <a:ea typeface="ＭＳ Ｐゴシック" charset="0"/>
                <a:cs typeface="+mn-cs"/>
              </a:rPr>
              <a:t>too short:</a:t>
            </a:r>
            <a:r>
              <a:rPr lang="en-US" dirty="0">
                <a:ea typeface="ＭＳ Ｐゴシック" charset="0"/>
                <a:cs typeface="+mn-cs"/>
              </a:rPr>
              <a:t> premature timeout, unnecessary retransmissions</a:t>
            </a:r>
          </a:p>
          <a:p>
            <a:pPr>
              <a:lnSpc>
                <a:spcPct val="90000"/>
              </a:lnSpc>
              <a:buFont typeface="Wingdings" charset="0"/>
              <a:buChar char="v"/>
              <a:defRPr/>
            </a:pPr>
            <a:r>
              <a:rPr lang="en-US" i="1" dirty="0">
                <a:ea typeface="ＭＳ Ｐゴシック" charset="0"/>
                <a:cs typeface="+mn-cs"/>
              </a:rPr>
              <a:t>too long:</a:t>
            </a:r>
            <a:r>
              <a:rPr lang="en-US" dirty="0">
                <a:ea typeface="ＭＳ Ｐゴシック" charset="0"/>
                <a:cs typeface="+mn-cs"/>
              </a:rPr>
              <a:t> slow reaction to segment loss</a:t>
            </a:r>
          </a:p>
        </p:txBody>
      </p:sp>
      <p:sp>
        <p:nvSpPr>
          <p:cNvPr id="62471" name="Rectangle 1028"/>
          <p:cNvSpPr>
            <a:spLocks noGrp="1" noChangeArrowheads="1"/>
          </p:cNvSpPr>
          <p:nvPr>
            <p:ph type="body" sz="half" idx="2"/>
          </p:nvPr>
        </p:nvSpPr>
        <p:spPr>
          <a:xfrm>
            <a:off x="4646613" y="1485900"/>
            <a:ext cx="4059237" cy="4648200"/>
          </a:xfrm>
        </p:spPr>
        <p:txBody>
          <a:bodyPr/>
          <a:lstStyle/>
          <a:p>
            <a:pPr>
              <a:buFont typeface="Wingdings" panose="05000000000000000000" pitchFamily="2" charset="2"/>
              <a:buNone/>
            </a:pPr>
            <a:r>
              <a:rPr lang="en-US" altLang="en-US" u="sng" dirty="0" smtClean="0">
                <a:solidFill>
                  <a:srgbClr val="FF0000"/>
                </a:solidFill>
              </a:rPr>
              <a:t>Q:</a:t>
            </a:r>
            <a:r>
              <a:rPr lang="en-US" altLang="en-US" dirty="0" smtClean="0"/>
              <a:t> how to estimate RTT?</a:t>
            </a:r>
          </a:p>
          <a:p>
            <a:r>
              <a:rPr lang="en-US" altLang="en-US" sz="2400" b="1" dirty="0" err="1" smtClean="0">
                <a:solidFill>
                  <a:srgbClr val="000099"/>
                </a:solidFill>
                <a:latin typeface="Courier New" panose="02070309020205020404" pitchFamily="49" charset="0"/>
              </a:rPr>
              <a:t>SampleRTT</a:t>
            </a:r>
            <a:r>
              <a:rPr lang="en-US" altLang="en-US" sz="2400" dirty="0" smtClean="0">
                <a:solidFill>
                  <a:srgbClr val="000099"/>
                </a:solidFill>
              </a:rPr>
              <a:t>:</a:t>
            </a:r>
            <a:r>
              <a:rPr lang="en-US" altLang="en-US" sz="2400" dirty="0" smtClean="0"/>
              <a:t> measured time from segment transmission until ACK receipt</a:t>
            </a:r>
          </a:p>
          <a:p>
            <a:pPr lvl="1"/>
            <a:r>
              <a:rPr lang="en-US" altLang="en-US" dirty="0" smtClean="0"/>
              <a:t>ignore retransmissions</a:t>
            </a:r>
          </a:p>
          <a:p>
            <a:r>
              <a:rPr lang="en-US" altLang="en-US" sz="2400" b="1" dirty="0" err="1" smtClean="0">
                <a:latin typeface="Courier New" panose="02070309020205020404" pitchFamily="49" charset="0"/>
              </a:rPr>
              <a:t>SampleRTT</a:t>
            </a:r>
            <a:r>
              <a:rPr lang="en-US" altLang="en-US" sz="2400" dirty="0" smtClean="0"/>
              <a:t> will vary, want estimated RTT </a:t>
            </a:r>
            <a:r>
              <a:rPr lang="ja-JP" altLang="en-US" sz="2400" dirty="0" smtClean="0"/>
              <a:t>“</a:t>
            </a:r>
            <a:r>
              <a:rPr lang="en-US" altLang="ja-JP" sz="2400" dirty="0" smtClean="0"/>
              <a:t>smoother</a:t>
            </a:r>
            <a:r>
              <a:rPr lang="ja-JP" altLang="en-US" sz="2400" dirty="0" smtClean="0"/>
              <a:t>”</a:t>
            </a:r>
            <a:endParaRPr lang="en-US" altLang="ja-JP" dirty="0" smtClean="0"/>
          </a:p>
          <a:p>
            <a:pPr lvl="1"/>
            <a:r>
              <a:rPr lang="en-US" altLang="en-US" dirty="0" smtClean="0"/>
              <a:t>average several </a:t>
            </a:r>
            <a:r>
              <a:rPr lang="en-US" altLang="en-US" i="1" dirty="0" smtClean="0"/>
              <a:t>recent</a:t>
            </a:r>
            <a:r>
              <a:rPr lang="en-US" altLang="en-US" dirty="0" smtClean="0"/>
              <a:t> measurements, not just current </a:t>
            </a:r>
            <a:r>
              <a:rPr lang="en-US" altLang="en-US" b="1" dirty="0" err="1" smtClean="0">
                <a:latin typeface="Courier New" panose="02070309020205020404" pitchFamily="49" charset="0"/>
              </a:rPr>
              <a:t>SampleRTT</a:t>
            </a:r>
            <a:endParaRPr lang="en-US" altLang="en-US" dirty="0" smtClean="0"/>
          </a:p>
        </p:txBody>
      </p:sp>
      <p:sp>
        <p:nvSpPr>
          <p:cNvPr id="9" name="Title 1"/>
          <p:cNvSpPr>
            <a:spLocks noGrp="1"/>
          </p:cNvSpPr>
          <p:nvPr>
            <p:ph type="title"/>
          </p:nvPr>
        </p:nvSpPr>
        <p:spPr>
          <a:xfrm>
            <a:off x="0" y="0"/>
            <a:ext cx="8001000" cy="685800"/>
          </a:xfrm>
        </p:spPr>
        <p:txBody>
          <a:bodyPr>
            <a:normAutofit fontScale="90000"/>
          </a:bodyPr>
          <a:lstStyle/>
          <a:p>
            <a:r>
              <a:rPr lang="en-US" dirty="0" smtClean="0"/>
              <a:t>TCP: Reliable Transport</a:t>
            </a:r>
            <a:endParaRPr lang="en-US" dirty="0"/>
          </a:p>
        </p:txBody>
      </p:sp>
      <p:sp>
        <p:nvSpPr>
          <p:cNvPr id="10" name="TextBox 9"/>
          <p:cNvSpPr txBox="1"/>
          <p:nvPr/>
        </p:nvSpPr>
        <p:spPr>
          <a:xfrm>
            <a:off x="1272866" y="624045"/>
            <a:ext cx="5852115" cy="584775"/>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Roundtrip time and timeouts</a:t>
            </a:r>
            <a:endParaRPr lang="en-US" sz="2800" dirty="0" smtClean="0">
              <a:solidFill>
                <a:srgbClr val="FF0000"/>
              </a:solidFill>
            </a:endParaRPr>
          </a:p>
        </p:txBody>
      </p:sp>
    </p:spTree>
    <p:extLst>
      <p:ext uri="{BB962C8B-B14F-4D97-AF65-F5344CB8AC3E}">
        <p14:creationId xmlns:p14="http://schemas.microsoft.com/office/powerpoint/2010/main" val="338176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7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47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47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470">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2471">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2471">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2471">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2471">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4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851" name="Group 14"/>
          <p:cNvGrpSpPr>
            <a:grpSpLocks/>
          </p:cNvGrpSpPr>
          <p:nvPr/>
        </p:nvGrpSpPr>
        <p:grpSpPr bwMode="auto">
          <a:xfrm>
            <a:off x="1708150" y="2565400"/>
            <a:ext cx="6272213" cy="4292600"/>
            <a:chOff x="782" y="1865"/>
            <a:chExt cx="3951" cy="2704"/>
          </a:xfrm>
        </p:grpSpPr>
        <p:pic>
          <p:nvPicPr>
            <p:cNvPr id="7886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 y="1865"/>
              <a:ext cx="3951" cy="2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08" name="Rectangle 13"/>
            <p:cNvSpPr>
              <a:spLocks noChangeArrowheads="1"/>
            </p:cNvSpPr>
            <p:nvPr/>
          </p:nvSpPr>
          <p:spPr bwMode="auto">
            <a:xfrm>
              <a:off x="2070" y="1926"/>
              <a:ext cx="1404" cy="16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63493" name="Text Box 3"/>
          <p:cNvSpPr txBox="1">
            <a:spLocks noChangeArrowheads="1"/>
          </p:cNvSpPr>
          <p:nvPr/>
        </p:nvSpPr>
        <p:spPr bwMode="auto">
          <a:xfrm>
            <a:off x="533400" y="1362075"/>
            <a:ext cx="7515225"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b="1" smtClean="0">
                <a:latin typeface="Courier New" charset="0"/>
              </a:rPr>
              <a:t>EstimatedRTT = (1- </a:t>
            </a:r>
            <a:r>
              <a:rPr lang="en-US" sz="2000" b="1" smtClean="0">
                <a:latin typeface="Courier New" charset="0"/>
                <a:sym typeface="Symbol" charset="0"/>
              </a:rPr>
              <a:t></a:t>
            </a:r>
            <a:r>
              <a:rPr lang="en-US" sz="2000" b="1" smtClean="0">
                <a:latin typeface="Courier New" charset="0"/>
              </a:rPr>
              <a:t>)*EstimatedRTT + </a:t>
            </a:r>
            <a:r>
              <a:rPr lang="en-US" sz="2000" b="1" smtClean="0">
                <a:latin typeface="Courier New" charset="0"/>
                <a:sym typeface="Symbol" charset="0"/>
              </a:rPr>
              <a:t></a:t>
            </a:r>
            <a:r>
              <a:rPr lang="en-US" sz="2000" b="1" smtClean="0">
                <a:latin typeface="Courier New" charset="0"/>
              </a:rPr>
              <a:t>*SampleRTT</a:t>
            </a:r>
          </a:p>
        </p:txBody>
      </p:sp>
      <p:sp>
        <p:nvSpPr>
          <p:cNvPr id="63494" name="Rectangle 4"/>
          <p:cNvSpPr>
            <a:spLocks noChangeArrowheads="1"/>
          </p:cNvSpPr>
          <p:nvPr/>
        </p:nvSpPr>
        <p:spPr bwMode="auto">
          <a:xfrm>
            <a:off x="1163638" y="1836738"/>
            <a:ext cx="7067550" cy="1266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gn="l">
              <a:lnSpc>
                <a:spcPct val="75000"/>
              </a:lnSpc>
              <a:spcBef>
                <a:spcPct val="20000"/>
              </a:spcBef>
              <a:buClr>
                <a:srgbClr val="000099"/>
              </a:buClr>
              <a:buSzPct val="65000"/>
              <a:buFont typeface="Wingdings" charset="0"/>
              <a:buChar char="v"/>
              <a:defRPr/>
            </a:pPr>
            <a:r>
              <a:rPr lang="en-US" sz="2400">
                <a:latin typeface="Gill Sans MT" charset="0"/>
                <a:ea typeface="ＭＳ Ｐゴシック" charset="0"/>
              </a:rPr>
              <a:t>exponential weighted moving average</a:t>
            </a:r>
          </a:p>
          <a:p>
            <a:pPr marL="342900" indent="-342900" algn="l">
              <a:lnSpc>
                <a:spcPct val="75000"/>
              </a:lnSpc>
              <a:spcBef>
                <a:spcPct val="20000"/>
              </a:spcBef>
              <a:buClr>
                <a:srgbClr val="000099"/>
              </a:buClr>
              <a:buSzPct val="65000"/>
              <a:buFont typeface="Wingdings" charset="0"/>
              <a:buChar char="v"/>
              <a:defRPr/>
            </a:pPr>
            <a:r>
              <a:rPr lang="en-US" sz="2400">
                <a:latin typeface="Gill Sans MT" charset="0"/>
                <a:ea typeface="ＭＳ Ｐゴシック" charset="0"/>
              </a:rPr>
              <a:t>influence of past sample decreases exponentially fast</a:t>
            </a:r>
          </a:p>
          <a:p>
            <a:pPr marL="342900" indent="-342900" algn="l">
              <a:lnSpc>
                <a:spcPct val="75000"/>
              </a:lnSpc>
              <a:spcBef>
                <a:spcPct val="20000"/>
              </a:spcBef>
              <a:buClr>
                <a:srgbClr val="000099"/>
              </a:buClr>
              <a:buSzPct val="65000"/>
              <a:buFont typeface="Wingdings" charset="0"/>
              <a:buChar char="v"/>
              <a:defRPr/>
            </a:pPr>
            <a:r>
              <a:rPr lang="en-US" sz="2400">
                <a:latin typeface="Gill Sans MT" charset="0"/>
                <a:ea typeface="ＭＳ Ｐゴシック" charset="0"/>
              </a:rPr>
              <a:t>typical value: </a:t>
            </a:r>
            <a:r>
              <a:rPr lang="en-US" sz="2400" b="1">
                <a:latin typeface="Courier New" charset="0"/>
                <a:ea typeface="ＭＳ Ｐゴシック" charset="0"/>
                <a:sym typeface="Symbol" charset="0"/>
              </a:rPr>
              <a:t> =</a:t>
            </a:r>
            <a:r>
              <a:rPr lang="en-US" sz="2400">
                <a:latin typeface="Gill Sans MT" charset="0"/>
                <a:ea typeface="ＭＳ Ｐゴシック" charset="0"/>
              </a:rPr>
              <a:t> 0.125</a:t>
            </a:r>
          </a:p>
        </p:txBody>
      </p:sp>
      <p:sp>
        <p:nvSpPr>
          <p:cNvPr id="63497" name="Text Box 18"/>
          <p:cNvSpPr txBox="1">
            <a:spLocks noChangeArrowheads="1"/>
          </p:cNvSpPr>
          <p:nvPr/>
        </p:nvSpPr>
        <p:spPr bwMode="auto">
          <a:xfrm rot="10800000">
            <a:off x="1531938" y="3535363"/>
            <a:ext cx="428625" cy="174783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eaVert"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RTT (milliseconds)</a:t>
            </a:r>
          </a:p>
        </p:txBody>
      </p:sp>
      <p:sp>
        <p:nvSpPr>
          <p:cNvPr id="63498" name="Text Box 19"/>
          <p:cNvSpPr txBox="1">
            <a:spLocks noChangeArrowheads="1"/>
          </p:cNvSpPr>
          <p:nvPr/>
        </p:nvSpPr>
        <p:spPr bwMode="auto">
          <a:xfrm>
            <a:off x="2265363" y="3168650"/>
            <a:ext cx="3867150" cy="3048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RTT:</a:t>
            </a:r>
            <a:r>
              <a:rPr lang="en-US" sz="1400" smtClean="0">
                <a:solidFill>
                  <a:schemeClr val="bg1"/>
                </a:solidFill>
                <a:latin typeface="Arial" charset="0"/>
              </a:rPr>
              <a:t> </a:t>
            </a:r>
            <a:r>
              <a:rPr lang="en-US" sz="1400" smtClean="0">
                <a:latin typeface="Arial" charset="0"/>
              </a:rPr>
              <a:t>gaia.cs.umass.edu</a:t>
            </a:r>
            <a:r>
              <a:rPr lang="en-US" sz="1400" smtClean="0">
                <a:solidFill>
                  <a:schemeClr val="bg1"/>
                </a:solidFill>
                <a:latin typeface="Arial" charset="0"/>
              </a:rPr>
              <a:t> </a:t>
            </a:r>
            <a:r>
              <a:rPr lang="en-US" sz="1400" smtClean="0">
                <a:latin typeface="Arial" charset="0"/>
              </a:rPr>
              <a:t>to</a:t>
            </a:r>
            <a:r>
              <a:rPr lang="en-US" sz="1400" smtClean="0">
                <a:solidFill>
                  <a:schemeClr val="bg1"/>
                </a:solidFill>
                <a:latin typeface="Arial" charset="0"/>
              </a:rPr>
              <a:t> </a:t>
            </a:r>
            <a:r>
              <a:rPr lang="en-US" sz="1400" smtClean="0">
                <a:latin typeface="Arial" charset="0"/>
              </a:rPr>
              <a:t>fantasia.eurecom.fr</a:t>
            </a:r>
          </a:p>
        </p:txBody>
      </p:sp>
      <p:sp>
        <p:nvSpPr>
          <p:cNvPr id="63499" name="Text Box 20"/>
          <p:cNvSpPr txBox="1">
            <a:spLocks noChangeArrowheads="1"/>
          </p:cNvSpPr>
          <p:nvPr/>
        </p:nvSpPr>
        <p:spPr bwMode="auto">
          <a:xfrm>
            <a:off x="6221413" y="5230813"/>
            <a:ext cx="11811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sampleRTT</a:t>
            </a:r>
          </a:p>
        </p:txBody>
      </p:sp>
      <p:sp>
        <p:nvSpPr>
          <p:cNvPr id="63501" name="AutoShape 22"/>
          <p:cNvSpPr>
            <a:spLocks noChangeArrowheads="1"/>
          </p:cNvSpPr>
          <p:nvPr/>
        </p:nvSpPr>
        <p:spPr bwMode="auto">
          <a:xfrm>
            <a:off x="6005513" y="5343525"/>
            <a:ext cx="147637" cy="142875"/>
          </a:xfrm>
          <a:prstGeom prst="diamond">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2" name="Title 1"/>
          <p:cNvSpPr>
            <a:spLocks noGrp="1"/>
          </p:cNvSpPr>
          <p:nvPr>
            <p:ph type="title"/>
          </p:nvPr>
        </p:nvSpPr>
        <p:spPr>
          <a:xfrm>
            <a:off x="0" y="0"/>
            <a:ext cx="8001000" cy="685800"/>
          </a:xfrm>
        </p:spPr>
        <p:txBody>
          <a:bodyPr>
            <a:normAutofit fontScale="90000"/>
          </a:bodyPr>
          <a:lstStyle/>
          <a:p>
            <a:r>
              <a:rPr lang="en-US" dirty="0" smtClean="0"/>
              <a:t>TCP: Reliable Transport</a:t>
            </a:r>
            <a:endParaRPr lang="en-US" dirty="0"/>
          </a:p>
        </p:txBody>
      </p:sp>
      <p:sp>
        <p:nvSpPr>
          <p:cNvPr id="23" name="TextBox 22"/>
          <p:cNvSpPr txBox="1"/>
          <p:nvPr/>
        </p:nvSpPr>
        <p:spPr>
          <a:xfrm>
            <a:off x="1272866" y="624045"/>
            <a:ext cx="5852115" cy="584775"/>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Roundtrip time and timeouts</a:t>
            </a:r>
            <a:endParaRPr lang="en-US" sz="2800" dirty="0" smtClean="0">
              <a:solidFill>
                <a:srgbClr val="FF0000"/>
              </a:solidFill>
            </a:endParaRPr>
          </a:p>
        </p:txBody>
      </p:sp>
      <p:grpSp>
        <p:nvGrpSpPr>
          <p:cNvPr id="24" name="Group 15"/>
          <p:cNvGrpSpPr>
            <a:grpSpLocks/>
          </p:cNvGrpSpPr>
          <p:nvPr/>
        </p:nvGrpSpPr>
        <p:grpSpPr bwMode="auto">
          <a:xfrm>
            <a:off x="4041775" y="6331808"/>
            <a:ext cx="1512888" cy="336550"/>
            <a:chOff x="2343" y="3645"/>
            <a:chExt cx="953" cy="212"/>
          </a:xfrm>
        </p:grpSpPr>
        <p:sp>
          <p:nvSpPr>
            <p:cNvPr id="25" name="Rectangle 16"/>
            <p:cNvSpPr>
              <a:spLocks noChangeArrowheads="1"/>
            </p:cNvSpPr>
            <p:nvPr/>
          </p:nvSpPr>
          <p:spPr bwMode="auto">
            <a:xfrm>
              <a:off x="2592" y="3695"/>
              <a:ext cx="527" cy="9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6" name="Text Box 17"/>
            <p:cNvSpPr txBox="1">
              <a:spLocks noChangeArrowheads="1"/>
            </p:cNvSpPr>
            <p:nvPr/>
          </p:nvSpPr>
          <p:spPr bwMode="auto">
            <a:xfrm>
              <a:off x="2343" y="3645"/>
              <a:ext cx="953" cy="21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dirty="0" smtClean="0"/>
                <a:t>time (seconds)</a:t>
              </a:r>
            </a:p>
          </p:txBody>
        </p:sp>
      </p:grpSp>
    </p:spTree>
    <p:extLst>
      <p:ext uri="{BB962C8B-B14F-4D97-AF65-F5344CB8AC3E}">
        <p14:creationId xmlns:p14="http://schemas.microsoft.com/office/powerpoint/2010/main" val="33533465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5"/>
          <p:cNvSpPr>
            <a:spLocks noGrp="1" noChangeArrowheads="1"/>
          </p:cNvSpPr>
          <p:nvPr>
            <p:ph type="body" sz="half" idx="1"/>
          </p:nvPr>
        </p:nvSpPr>
        <p:spPr>
          <a:xfrm>
            <a:off x="555625" y="1595438"/>
            <a:ext cx="7918450" cy="1495425"/>
          </a:xfrm>
        </p:spPr>
        <p:txBody>
          <a:bodyPr>
            <a:normAutofit lnSpcReduction="10000"/>
          </a:bodyPr>
          <a:lstStyle/>
          <a:p>
            <a:pPr>
              <a:lnSpc>
                <a:spcPct val="90000"/>
              </a:lnSpc>
            </a:pPr>
            <a:r>
              <a:rPr lang="en-US" altLang="en-US" smtClean="0">
                <a:solidFill>
                  <a:srgbClr val="000099"/>
                </a:solidFill>
              </a:rPr>
              <a:t>timeout interval:</a:t>
            </a:r>
            <a:r>
              <a:rPr lang="en-US" altLang="en-US" sz="2400" b="1" smtClean="0">
                <a:latin typeface="Courier New" panose="02070309020205020404" pitchFamily="49" charset="0"/>
              </a:rPr>
              <a:t> EstimatedRTT</a:t>
            </a:r>
            <a:r>
              <a:rPr lang="en-US" altLang="en-US" sz="2400" smtClean="0"/>
              <a:t> plus </a:t>
            </a:r>
            <a:r>
              <a:rPr lang="ja-JP" altLang="en-US" sz="2400" smtClean="0"/>
              <a:t>“</a:t>
            </a:r>
            <a:r>
              <a:rPr lang="en-US" altLang="ja-JP" sz="2400" smtClean="0"/>
              <a:t>safety margin</a:t>
            </a:r>
            <a:r>
              <a:rPr lang="ja-JP" altLang="en-US" sz="2400" smtClean="0"/>
              <a:t>”</a:t>
            </a:r>
            <a:endParaRPr lang="en-US" altLang="ja-JP" sz="2400" smtClean="0"/>
          </a:p>
          <a:p>
            <a:pPr lvl="1">
              <a:lnSpc>
                <a:spcPct val="90000"/>
              </a:lnSpc>
            </a:pPr>
            <a:r>
              <a:rPr lang="en-US" altLang="en-US" sz="2000" smtClean="0"/>
              <a:t>large variation in </a:t>
            </a:r>
            <a:r>
              <a:rPr lang="en-US" altLang="en-US" sz="2000" b="1" smtClean="0">
                <a:latin typeface="Courier New" panose="02070309020205020404" pitchFamily="49" charset="0"/>
              </a:rPr>
              <a:t>EstimatedRTT -&gt;</a:t>
            </a:r>
            <a:r>
              <a:rPr lang="en-US" altLang="en-US" sz="2000" smtClean="0"/>
              <a:t> larger safety margin</a:t>
            </a:r>
          </a:p>
          <a:p>
            <a:pPr>
              <a:lnSpc>
                <a:spcPct val="90000"/>
              </a:lnSpc>
              <a:spcBef>
                <a:spcPct val="35000"/>
              </a:spcBef>
            </a:pPr>
            <a:r>
              <a:rPr lang="en-US" altLang="en-US" sz="2400" smtClean="0"/>
              <a:t>estimate SampleRTT deviation from EstimatedRTT: </a:t>
            </a:r>
          </a:p>
        </p:txBody>
      </p:sp>
      <p:sp>
        <p:nvSpPr>
          <p:cNvPr id="64517" name="Text Box 7"/>
          <p:cNvSpPr txBox="1">
            <a:spLocks noChangeArrowheads="1"/>
          </p:cNvSpPr>
          <p:nvPr/>
        </p:nvSpPr>
        <p:spPr bwMode="auto">
          <a:xfrm>
            <a:off x="1169988" y="2871788"/>
            <a:ext cx="6975475" cy="7016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2000" b="1" smtClean="0">
                <a:latin typeface="Courier New" charset="0"/>
              </a:rPr>
              <a:t>DevRTT = (1-</a:t>
            </a:r>
            <a:r>
              <a:rPr lang="en-US" sz="2000" b="1" smtClean="0">
                <a:latin typeface="Courier New" charset="0"/>
                <a:sym typeface="Symbol" charset="0"/>
              </a:rPr>
              <a:t></a:t>
            </a:r>
            <a:r>
              <a:rPr lang="en-US" sz="2000" b="1" smtClean="0">
                <a:latin typeface="Courier New" charset="0"/>
              </a:rPr>
              <a:t>)*DevRTT +</a:t>
            </a:r>
          </a:p>
          <a:p>
            <a:pPr algn="l">
              <a:defRPr/>
            </a:pPr>
            <a:r>
              <a:rPr lang="en-US" sz="2000" b="1" smtClean="0">
                <a:latin typeface="Courier New" charset="0"/>
              </a:rPr>
              <a:t>             </a:t>
            </a:r>
            <a:r>
              <a:rPr lang="en-US" sz="2000" b="1" smtClean="0">
                <a:latin typeface="Courier New" charset="0"/>
                <a:sym typeface="Symbol" charset="0"/>
              </a:rPr>
              <a:t></a:t>
            </a:r>
            <a:r>
              <a:rPr lang="en-US" sz="2000" b="1" smtClean="0">
                <a:latin typeface="Courier New" charset="0"/>
              </a:rPr>
              <a:t>*|SampleRTT-EstimatedRTT|</a:t>
            </a:r>
          </a:p>
        </p:txBody>
      </p:sp>
      <p:sp>
        <p:nvSpPr>
          <p:cNvPr id="64520" name="Text Box 12"/>
          <p:cNvSpPr txBox="1">
            <a:spLocks noChangeArrowheads="1"/>
          </p:cNvSpPr>
          <p:nvPr/>
        </p:nvSpPr>
        <p:spPr bwMode="auto">
          <a:xfrm>
            <a:off x="3084513" y="3592513"/>
            <a:ext cx="3386137"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2000" b="1" smtClean="0">
                <a:latin typeface="Courier New" charset="0"/>
              </a:rPr>
              <a:t>(typically, </a:t>
            </a:r>
            <a:r>
              <a:rPr lang="en-US" sz="2000" b="1" smtClean="0">
                <a:latin typeface="Courier New" charset="0"/>
                <a:sym typeface="Symbol" charset="0"/>
              </a:rPr>
              <a:t> = 0.25)</a:t>
            </a:r>
          </a:p>
        </p:txBody>
      </p:sp>
      <p:sp>
        <p:nvSpPr>
          <p:cNvPr id="64521" name="Rectangle 13"/>
          <p:cNvSpPr>
            <a:spLocks noChangeArrowheads="1"/>
          </p:cNvSpPr>
          <p:nvPr/>
        </p:nvSpPr>
        <p:spPr bwMode="auto">
          <a:xfrm>
            <a:off x="565150" y="4368800"/>
            <a:ext cx="7918450" cy="692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gn="l">
              <a:defRPr/>
            </a:pPr>
            <a:r>
              <a:rPr lang="en-US" sz="2400" b="1">
                <a:latin typeface="Courier New" charset="0"/>
                <a:ea typeface="ＭＳ Ｐゴシック" charset="0"/>
              </a:rPr>
              <a:t>TimeoutInterval = EstimatedRTT + 4*DevRTT</a:t>
            </a:r>
          </a:p>
        </p:txBody>
      </p:sp>
      <p:sp>
        <p:nvSpPr>
          <p:cNvPr id="64522" name="Text Box 14"/>
          <p:cNvSpPr txBox="1">
            <a:spLocks noChangeArrowheads="1"/>
          </p:cNvSpPr>
          <p:nvPr/>
        </p:nvSpPr>
        <p:spPr bwMode="auto">
          <a:xfrm>
            <a:off x="4010025" y="5122863"/>
            <a:ext cx="18113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solidFill>
                  <a:srgbClr val="000099"/>
                </a:solidFill>
              </a:rPr>
              <a:t>estimated RTT</a:t>
            </a:r>
          </a:p>
        </p:txBody>
      </p:sp>
      <p:sp>
        <p:nvSpPr>
          <p:cNvPr id="64523" name="Text Box 16"/>
          <p:cNvSpPr txBox="1">
            <a:spLocks noChangeArrowheads="1"/>
          </p:cNvSpPr>
          <p:nvPr/>
        </p:nvSpPr>
        <p:spPr bwMode="auto">
          <a:xfrm>
            <a:off x="6442075" y="5141913"/>
            <a:ext cx="19177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r>
              <a:rPr lang="ja-JP" altLang="en-US" sz="2000">
                <a:solidFill>
                  <a:srgbClr val="000099"/>
                </a:solidFill>
              </a:rPr>
              <a:t>“</a:t>
            </a:r>
            <a:r>
              <a:rPr lang="en-US" altLang="ja-JP" sz="2000">
                <a:solidFill>
                  <a:srgbClr val="000099"/>
                </a:solidFill>
              </a:rPr>
              <a:t>safety margin</a:t>
            </a:r>
            <a:r>
              <a:rPr lang="ja-JP" altLang="en-US" sz="2000">
                <a:solidFill>
                  <a:srgbClr val="000099"/>
                </a:solidFill>
              </a:rPr>
              <a:t>”</a:t>
            </a:r>
            <a:endParaRPr lang="en-US" altLang="en-US" sz="2000">
              <a:solidFill>
                <a:srgbClr val="000099"/>
              </a:solidFill>
            </a:endParaRPr>
          </a:p>
        </p:txBody>
      </p:sp>
      <p:sp>
        <p:nvSpPr>
          <p:cNvPr id="64524" name="Line 17"/>
          <p:cNvSpPr>
            <a:spLocks noChangeShapeType="1"/>
          </p:cNvSpPr>
          <p:nvPr/>
        </p:nvSpPr>
        <p:spPr bwMode="auto">
          <a:xfrm flipV="1">
            <a:off x="4806950" y="4762500"/>
            <a:ext cx="0" cy="446088"/>
          </a:xfrm>
          <a:prstGeom prst="line">
            <a:avLst/>
          </a:prstGeom>
          <a:noFill/>
          <a:ln w="19050">
            <a:solidFill>
              <a:srgbClr val="00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64525" name="Line 19"/>
          <p:cNvSpPr>
            <a:spLocks noChangeShapeType="1"/>
          </p:cNvSpPr>
          <p:nvPr/>
        </p:nvSpPr>
        <p:spPr bwMode="auto">
          <a:xfrm flipV="1">
            <a:off x="7378700" y="4768850"/>
            <a:ext cx="0" cy="446088"/>
          </a:xfrm>
          <a:prstGeom prst="line">
            <a:avLst/>
          </a:prstGeom>
          <a:noFill/>
          <a:ln w="19050">
            <a:solidFill>
              <a:srgbClr val="00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pic>
        <p:nvPicPr>
          <p:cNvPr id="79885" name="Picture 20" descr="alarm_clock_ring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1163" y="4773613"/>
            <a:ext cx="7524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title"/>
          </p:nvPr>
        </p:nvSpPr>
        <p:spPr>
          <a:xfrm>
            <a:off x="0" y="0"/>
            <a:ext cx="8001000" cy="685800"/>
          </a:xfrm>
        </p:spPr>
        <p:txBody>
          <a:bodyPr>
            <a:normAutofit fontScale="90000"/>
          </a:bodyPr>
          <a:lstStyle/>
          <a:p>
            <a:r>
              <a:rPr lang="en-US" dirty="0" smtClean="0"/>
              <a:t>TCP: Reliable Transport</a:t>
            </a:r>
            <a:endParaRPr lang="en-US" dirty="0"/>
          </a:p>
        </p:txBody>
      </p:sp>
      <p:sp>
        <p:nvSpPr>
          <p:cNvPr id="17" name="TextBox 16"/>
          <p:cNvSpPr txBox="1"/>
          <p:nvPr/>
        </p:nvSpPr>
        <p:spPr>
          <a:xfrm>
            <a:off x="1272866" y="624045"/>
            <a:ext cx="5852115" cy="584775"/>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Roundtrip time and timeouts</a:t>
            </a:r>
            <a:endParaRPr lang="en-US" sz="2800" dirty="0" smtClean="0">
              <a:solidFill>
                <a:srgbClr val="FF0000"/>
              </a:solidFill>
            </a:endParaRPr>
          </a:p>
        </p:txBody>
      </p:sp>
    </p:spTree>
    <p:extLst>
      <p:ext uri="{BB962C8B-B14F-4D97-AF65-F5344CB8AC3E}">
        <p14:creationId xmlns:p14="http://schemas.microsoft.com/office/powerpoint/2010/main" val="14955515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3"/>
          <p:cNvSpPr>
            <a:spLocks noGrp="1" noChangeArrowheads="1"/>
          </p:cNvSpPr>
          <p:nvPr>
            <p:ph type="body" sz="half" idx="1"/>
          </p:nvPr>
        </p:nvSpPr>
        <p:spPr>
          <a:xfrm>
            <a:off x="4810125" y="1552575"/>
            <a:ext cx="3895725" cy="4648200"/>
          </a:xfrm>
        </p:spPr>
        <p:txBody>
          <a:bodyPr>
            <a:normAutofit fontScale="92500" lnSpcReduction="10000"/>
          </a:bodyPr>
          <a:lstStyle/>
          <a:p>
            <a:pPr>
              <a:buFont typeface="Wingdings" charset="0"/>
              <a:buChar char="v"/>
              <a:defRPr/>
            </a:pPr>
            <a:r>
              <a:rPr lang="en-US">
                <a:solidFill>
                  <a:srgbClr val="CC0000"/>
                </a:solidFill>
                <a:ea typeface="ＭＳ Ｐゴシック" charset="0"/>
                <a:cs typeface="+mn-cs"/>
              </a:rPr>
              <a:t>full duplex data:</a:t>
            </a:r>
          </a:p>
          <a:p>
            <a:pPr lvl="1">
              <a:buFont typeface="Wingdings" charset="0"/>
              <a:buChar char="§"/>
              <a:defRPr/>
            </a:pPr>
            <a:r>
              <a:rPr lang="en-US">
                <a:ea typeface="ＭＳ Ｐゴシック" charset="0"/>
              </a:rPr>
              <a:t>bi-directional data flow in same connection</a:t>
            </a:r>
          </a:p>
          <a:p>
            <a:pPr lvl="1">
              <a:buFont typeface="Wingdings" charset="0"/>
              <a:buChar char="§"/>
              <a:defRPr/>
            </a:pPr>
            <a:r>
              <a:rPr lang="en-US">
                <a:ea typeface="ＭＳ Ｐゴシック" charset="0"/>
              </a:rPr>
              <a:t>MSS: maximum segment size</a:t>
            </a:r>
          </a:p>
          <a:p>
            <a:pPr>
              <a:buFont typeface="Wingdings" charset="0"/>
              <a:buChar char="v"/>
              <a:defRPr/>
            </a:pPr>
            <a:r>
              <a:rPr lang="en-US">
                <a:solidFill>
                  <a:srgbClr val="CC0000"/>
                </a:solidFill>
                <a:ea typeface="ＭＳ Ｐゴシック" charset="0"/>
                <a:cs typeface="+mn-cs"/>
              </a:rPr>
              <a:t>connection-oriented:</a:t>
            </a:r>
            <a:r>
              <a:rPr lang="en-US">
                <a:ea typeface="ＭＳ Ｐゴシック" charset="0"/>
                <a:cs typeface="+mn-cs"/>
              </a:rPr>
              <a:t> </a:t>
            </a:r>
          </a:p>
          <a:p>
            <a:pPr lvl="1">
              <a:buFont typeface="Wingdings" charset="0"/>
              <a:buChar char="§"/>
              <a:defRPr/>
            </a:pPr>
            <a:r>
              <a:rPr lang="en-US">
                <a:ea typeface="ＭＳ Ｐゴシック" charset="0"/>
              </a:rPr>
              <a:t>handshaking (exchange of control msgs) inits sender, receiver state before data exchange</a:t>
            </a:r>
          </a:p>
          <a:p>
            <a:pPr>
              <a:buFont typeface="Wingdings" charset="0"/>
              <a:buChar char="v"/>
              <a:defRPr/>
            </a:pPr>
            <a:r>
              <a:rPr lang="en-US">
                <a:solidFill>
                  <a:srgbClr val="CC0000"/>
                </a:solidFill>
                <a:ea typeface="ＭＳ Ｐゴシック" charset="0"/>
                <a:cs typeface="+mn-cs"/>
              </a:rPr>
              <a:t>flow controlled:</a:t>
            </a:r>
          </a:p>
          <a:p>
            <a:pPr lvl="1">
              <a:buFont typeface="Wingdings" charset="0"/>
              <a:buChar char="§"/>
              <a:defRPr/>
            </a:pPr>
            <a:r>
              <a:rPr lang="en-US">
                <a:ea typeface="ＭＳ Ｐゴシック" charset="0"/>
              </a:rPr>
              <a:t>sender will not overwhelm receiver</a:t>
            </a:r>
          </a:p>
        </p:txBody>
      </p:sp>
      <p:sp>
        <p:nvSpPr>
          <p:cNvPr id="58374" name="Rectangle 4"/>
          <p:cNvSpPr>
            <a:spLocks noGrp="1" noChangeArrowheads="1"/>
          </p:cNvSpPr>
          <p:nvPr>
            <p:ph type="body" sz="half" idx="2"/>
          </p:nvPr>
        </p:nvSpPr>
        <p:spPr>
          <a:xfrm>
            <a:off x="571500" y="1543050"/>
            <a:ext cx="3981450" cy="4648200"/>
          </a:xfrm>
        </p:spPr>
        <p:txBody>
          <a:bodyPr/>
          <a:lstStyle/>
          <a:p>
            <a:r>
              <a:rPr lang="en-US" altLang="en-US" smtClean="0">
                <a:solidFill>
                  <a:srgbClr val="CC0000"/>
                </a:solidFill>
              </a:rPr>
              <a:t>point-to-point:</a:t>
            </a:r>
          </a:p>
          <a:p>
            <a:pPr lvl="1"/>
            <a:r>
              <a:rPr lang="en-US" altLang="en-US" smtClean="0"/>
              <a:t>one sender, one receiver</a:t>
            </a:r>
            <a:r>
              <a:rPr lang="en-US" altLang="en-US" smtClean="0">
                <a:solidFill>
                  <a:srgbClr val="FF0000"/>
                </a:solidFill>
              </a:rPr>
              <a:t> </a:t>
            </a:r>
          </a:p>
          <a:p>
            <a:r>
              <a:rPr lang="en-US" altLang="en-US" smtClean="0">
                <a:solidFill>
                  <a:srgbClr val="CC0000"/>
                </a:solidFill>
              </a:rPr>
              <a:t>reliable, in-order </a:t>
            </a:r>
            <a:r>
              <a:rPr lang="en-US" altLang="en-US" i="1" smtClean="0">
                <a:solidFill>
                  <a:srgbClr val="CC0000"/>
                </a:solidFill>
              </a:rPr>
              <a:t>byte steam:</a:t>
            </a:r>
          </a:p>
          <a:p>
            <a:pPr lvl="1"/>
            <a:r>
              <a:rPr lang="en-US" altLang="en-US" smtClean="0"/>
              <a:t>no </a:t>
            </a:r>
            <a:r>
              <a:rPr lang="ja-JP" altLang="en-US" smtClean="0"/>
              <a:t>“</a:t>
            </a:r>
            <a:r>
              <a:rPr lang="en-US" altLang="ja-JP" smtClean="0"/>
              <a:t>message boundaries</a:t>
            </a:r>
            <a:r>
              <a:rPr lang="ja-JP" altLang="en-US" smtClean="0"/>
              <a:t>”</a:t>
            </a:r>
            <a:endParaRPr lang="en-US" altLang="ja-JP" smtClean="0"/>
          </a:p>
          <a:p>
            <a:r>
              <a:rPr lang="en-US" altLang="en-US" smtClean="0">
                <a:solidFill>
                  <a:srgbClr val="CC0000"/>
                </a:solidFill>
              </a:rPr>
              <a:t>pipelined:</a:t>
            </a:r>
          </a:p>
          <a:p>
            <a:pPr lvl="1"/>
            <a:r>
              <a:rPr lang="en-US" altLang="en-US" smtClean="0"/>
              <a:t>TCP congestion and flow control set window size</a:t>
            </a:r>
            <a:endParaRPr lang="en-US" altLang="en-US" i="1" smtClean="0"/>
          </a:p>
          <a:p>
            <a:endParaRPr lang="en-US" altLang="en-US" smtClean="0"/>
          </a:p>
        </p:txBody>
      </p:sp>
      <p:sp>
        <p:nvSpPr>
          <p:cNvPr id="2" name="TextBox 1"/>
          <p:cNvSpPr txBox="1"/>
          <p:nvPr/>
        </p:nvSpPr>
        <p:spPr>
          <a:xfrm>
            <a:off x="164123" y="599047"/>
            <a:ext cx="5980163" cy="1015663"/>
          </a:xfrm>
          <a:prstGeom prst="rect">
            <a:avLst/>
          </a:prstGeom>
          <a:noFill/>
        </p:spPr>
        <p:txBody>
          <a:bodyPr wrap="none" rtlCol="0">
            <a:spAutoFit/>
          </a:bodyPr>
          <a:lstStyle/>
          <a:p>
            <a:r>
              <a:rPr lang="en-US" sz="3200" dirty="0">
                <a:solidFill>
                  <a:srgbClr val="FF0000"/>
                </a:solidFill>
              </a:rPr>
              <a:t>TCP: </a:t>
            </a:r>
            <a:r>
              <a:rPr lang="en-US" sz="3200" dirty="0" smtClean="0">
                <a:solidFill>
                  <a:srgbClr val="FF0000"/>
                </a:solidFill>
              </a:rPr>
              <a:t>Transmission Control Protocol</a:t>
            </a:r>
            <a:endParaRPr lang="en-US" sz="2800" dirty="0" smtClean="0">
              <a:solidFill>
                <a:srgbClr val="FF0000"/>
              </a:solidFill>
            </a:endParaRPr>
          </a:p>
          <a:p>
            <a:r>
              <a:rPr lang="en-US" sz="2800" dirty="0" smtClean="0">
                <a:solidFill>
                  <a:srgbClr val="FF0000"/>
                </a:solidFill>
              </a:rPr>
              <a:t>RFCs</a:t>
            </a:r>
            <a:r>
              <a:rPr lang="en-US" sz="2800" dirty="0">
                <a:solidFill>
                  <a:srgbClr val="FF0000"/>
                </a:solidFill>
              </a:rPr>
              <a:t>: 793,1122,1323, 2018, 2581</a:t>
            </a:r>
          </a:p>
        </p:txBody>
      </p:sp>
      <p:sp>
        <p:nvSpPr>
          <p:cNvPr id="9" name="Title 1"/>
          <p:cNvSpPr>
            <a:spLocks noGrp="1"/>
          </p:cNvSpPr>
          <p:nvPr>
            <p:ph type="title"/>
          </p:nvPr>
        </p:nvSpPr>
        <p:spPr>
          <a:xfrm>
            <a:off x="0" y="0"/>
            <a:ext cx="8001000" cy="685800"/>
          </a:xfrm>
        </p:spPr>
        <p:txBody>
          <a:bodyPr>
            <a:normAutofit fontScale="90000"/>
          </a:bodyPr>
          <a:lstStyle/>
          <a:p>
            <a:r>
              <a:rPr lang="en-US" dirty="0" smtClean="0"/>
              <a:t>TCP: Reliable </a:t>
            </a:r>
            <a:r>
              <a:rPr lang="en-US" dirty="0"/>
              <a:t>Transport</a:t>
            </a:r>
          </a:p>
        </p:txBody>
      </p:sp>
      <p:sp>
        <p:nvSpPr>
          <p:cNvPr id="4" name="Rounded Rectangle 3"/>
          <p:cNvSpPr/>
          <p:nvPr/>
        </p:nvSpPr>
        <p:spPr>
          <a:xfrm>
            <a:off x="4684834" y="4994275"/>
            <a:ext cx="4146306" cy="1206500"/>
          </a:xfrm>
          <a:prstGeom prst="round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746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72"/>
          <p:cNvSpPr>
            <a:spLocks noChangeArrowheads="1"/>
          </p:cNvSpPr>
          <p:nvPr/>
        </p:nvSpPr>
        <p:spPr bwMode="auto">
          <a:xfrm>
            <a:off x="5410200" y="855663"/>
            <a:ext cx="2524125" cy="3854450"/>
          </a:xfrm>
          <a:prstGeom prst="rect">
            <a:avLst/>
          </a:prstGeom>
          <a:solidFill>
            <a:srgbClr val="00009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89" name="Freeform 32"/>
          <p:cNvSpPr>
            <a:spLocks/>
          </p:cNvSpPr>
          <p:nvPr/>
        </p:nvSpPr>
        <p:spPr bwMode="auto">
          <a:xfrm>
            <a:off x="7851775" y="849313"/>
            <a:ext cx="581025" cy="4206875"/>
          </a:xfrm>
          <a:custGeom>
            <a:avLst/>
            <a:gdLst>
              <a:gd name="T0" fmla="*/ 2147483647 w 366"/>
              <a:gd name="T1" fmla="*/ 2147483647 h 1284"/>
              <a:gd name="T2" fmla="*/ 2147483647 w 366"/>
              <a:gd name="T3" fmla="*/ 0 h 1284"/>
              <a:gd name="T4" fmla="*/ 0 w 366"/>
              <a:gd name="T5" fmla="*/ 2147483647 h 1284"/>
              <a:gd name="T6" fmla="*/ 2147483647 w 366"/>
              <a:gd name="T7" fmla="*/ 2147483647 h 1284"/>
              <a:gd name="T8" fmla="*/ 2147483647 w 366"/>
              <a:gd name="T9" fmla="*/ 2147483647 h 1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6" h="1284">
                <a:moveTo>
                  <a:pt x="366" y="1278"/>
                </a:moveTo>
                <a:lnTo>
                  <a:pt x="12" y="0"/>
                </a:lnTo>
                <a:lnTo>
                  <a:pt x="0" y="1224"/>
                </a:lnTo>
                <a:lnTo>
                  <a:pt x="186" y="1284"/>
                </a:lnTo>
                <a:lnTo>
                  <a:pt x="366" y="1278"/>
                </a:lnTo>
                <a:close/>
              </a:path>
            </a:pathLst>
          </a:custGeom>
          <a:gradFill rotWithShape="1">
            <a:gsLst>
              <a:gs pos="0">
                <a:schemeClr val="folHlink"/>
              </a:gs>
              <a:gs pos="100000">
                <a:schemeClr val="bg1"/>
              </a:gs>
            </a:gsLst>
            <a:lin ang="0" scaled="1"/>
          </a:gradFill>
          <a:ln w="9525">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783" name="Rectangle 40"/>
          <p:cNvSpPr>
            <a:spLocks noChangeArrowheads="1"/>
          </p:cNvSpPr>
          <p:nvPr/>
        </p:nvSpPr>
        <p:spPr bwMode="auto">
          <a:xfrm>
            <a:off x="5324475" y="957263"/>
            <a:ext cx="2533650" cy="3814762"/>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784" name="Oval 31"/>
          <p:cNvSpPr>
            <a:spLocks noChangeArrowheads="1"/>
          </p:cNvSpPr>
          <p:nvPr/>
        </p:nvSpPr>
        <p:spPr bwMode="auto">
          <a:xfrm>
            <a:off x="5864225" y="1014413"/>
            <a:ext cx="1377950" cy="5969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lang="en-US">
                <a:latin typeface="Arial" charset="0"/>
                <a:ea typeface="ＭＳ Ｐゴシック" charset="0"/>
              </a:rPr>
              <a:t>application</a:t>
            </a:r>
          </a:p>
          <a:p>
            <a:pPr>
              <a:defRPr/>
            </a:pPr>
            <a:r>
              <a:rPr lang="en-US">
                <a:latin typeface="Arial" charset="0"/>
                <a:ea typeface="ＭＳ Ｐゴシック" charset="0"/>
              </a:rPr>
              <a:t>process</a:t>
            </a:r>
          </a:p>
        </p:txBody>
      </p:sp>
      <p:grpSp>
        <p:nvGrpSpPr>
          <p:cNvPr id="93192" name="Group 47"/>
          <p:cNvGrpSpPr>
            <a:grpSpLocks/>
          </p:cNvGrpSpPr>
          <p:nvPr/>
        </p:nvGrpSpPr>
        <p:grpSpPr bwMode="auto">
          <a:xfrm>
            <a:off x="5632450" y="2082800"/>
            <a:ext cx="1795463" cy="688975"/>
            <a:chOff x="1173" y="2345"/>
            <a:chExt cx="1131" cy="434"/>
          </a:xfrm>
        </p:grpSpPr>
        <p:sp>
          <p:nvSpPr>
            <p:cNvPr id="75832" name="Rectangle 44"/>
            <p:cNvSpPr>
              <a:spLocks noChangeArrowheads="1"/>
            </p:cNvSpPr>
            <p:nvPr/>
          </p:nvSpPr>
          <p:spPr bwMode="auto">
            <a:xfrm>
              <a:off x="1173" y="2345"/>
              <a:ext cx="1131" cy="434"/>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833" name="Text Box 46"/>
            <p:cNvSpPr txBox="1">
              <a:spLocks noChangeArrowheads="1"/>
            </p:cNvSpPr>
            <p:nvPr/>
          </p:nvSpPr>
          <p:spPr bwMode="auto">
            <a:xfrm>
              <a:off x="1235" y="2368"/>
              <a:ext cx="995"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TCP socket</a:t>
              </a:r>
            </a:p>
            <a:p>
              <a:pPr>
                <a:defRPr/>
              </a:pPr>
              <a:r>
                <a:rPr lang="en-US" smtClean="0"/>
                <a:t>receiver buffers</a:t>
              </a:r>
            </a:p>
          </p:txBody>
        </p:sp>
      </p:grpSp>
      <p:sp>
        <p:nvSpPr>
          <p:cNvPr id="75786" name="Oval 48"/>
          <p:cNvSpPr>
            <a:spLocks noChangeArrowheads="1"/>
          </p:cNvSpPr>
          <p:nvPr/>
        </p:nvSpPr>
        <p:spPr bwMode="auto">
          <a:xfrm>
            <a:off x="5800725" y="3106738"/>
            <a:ext cx="1562100" cy="5969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5787" name="Text Box 64"/>
          <p:cNvSpPr txBox="1">
            <a:spLocks noChangeArrowheads="1"/>
          </p:cNvSpPr>
          <p:nvPr/>
        </p:nvSpPr>
        <p:spPr bwMode="auto">
          <a:xfrm>
            <a:off x="6704013" y="3130550"/>
            <a:ext cx="555625"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400" smtClean="0"/>
              <a:t>TCP</a:t>
            </a:r>
          </a:p>
          <a:p>
            <a:pPr algn="l">
              <a:defRPr/>
            </a:pPr>
            <a:r>
              <a:rPr lang="en-US" sz="1400" smtClean="0"/>
              <a:t>code</a:t>
            </a:r>
          </a:p>
        </p:txBody>
      </p:sp>
      <p:sp>
        <p:nvSpPr>
          <p:cNvPr id="75788" name="Oval 65"/>
          <p:cNvSpPr>
            <a:spLocks noChangeArrowheads="1"/>
          </p:cNvSpPr>
          <p:nvPr/>
        </p:nvSpPr>
        <p:spPr bwMode="auto">
          <a:xfrm>
            <a:off x="5808663" y="4092575"/>
            <a:ext cx="1562100" cy="5969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5789" name="Text Box 66"/>
          <p:cNvSpPr txBox="1">
            <a:spLocks noChangeArrowheads="1"/>
          </p:cNvSpPr>
          <p:nvPr/>
        </p:nvSpPr>
        <p:spPr bwMode="auto">
          <a:xfrm>
            <a:off x="6711950" y="4116388"/>
            <a:ext cx="555625"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400" smtClean="0"/>
              <a:t>IP</a:t>
            </a:r>
          </a:p>
          <a:p>
            <a:pPr algn="l">
              <a:defRPr/>
            </a:pPr>
            <a:r>
              <a:rPr lang="en-US" sz="1400" smtClean="0"/>
              <a:t>code</a:t>
            </a:r>
          </a:p>
        </p:txBody>
      </p:sp>
      <p:sp>
        <p:nvSpPr>
          <p:cNvPr id="93197" name="Freeform 61"/>
          <p:cNvSpPr>
            <a:spLocks/>
          </p:cNvSpPr>
          <p:nvPr/>
        </p:nvSpPr>
        <p:spPr bwMode="auto">
          <a:xfrm>
            <a:off x="6310313" y="2649538"/>
            <a:ext cx="530225" cy="2505075"/>
          </a:xfrm>
          <a:custGeom>
            <a:avLst/>
            <a:gdLst>
              <a:gd name="T0" fmla="*/ 2147483647 w 412"/>
              <a:gd name="T1" fmla="*/ 2147483647 h 2005"/>
              <a:gd name="T2" fmla="*/ 2147483647 w 412"/>
              <a:gd name="T3" fmla="*/ 0 h 2005"/>
              <a:gd name="T4" fmla="*/ 2147483647 w 412"/>
              <a:gd name="T5" fmla="*/ 2147483647 h 2005"/>
              <a:gd name="T6" fmla="*/ 0 60000 65536"/>
              <a:gd name="T7" fmla="*/ 0 60000 65536"/>
              <a:gd name="T8" fmla="*/ 0 60000 65536"/>
            </a:gdLst>
            <a:ahLst/>
            <a:cxnLst>
              <a:cxn ang="T6">
                <a:pos x="T0" y="T1"/>
              </a:cxn>
              <a:cxn ang="T7">
                <a:pos x="T2" y="T3"/>
              </a:cxn>
              <a:cxn ang="T8">
                <a:pos x="T4" y="T5"/>
              </a:cxn>
            </a:cxnLst>
            <a:rect l="0" t="0" r="r" b="b"/>
            <a:pathLst>
              <a:path w="412" h="2005">
                <a:moveTo>
                  <a:pt x="56" y="2005"/>
                </a:moveTo>
                <a:cubicBezTo>
                  <a:pt x="80" y="1671"/>
                  <a:pt x="0" y="0"/>
                  <a:pt x="206" y="0"/>
                </a:cubicBezTo>
                <a:cubicBezTo>
                  <a:pt x="412" y="0"/>
                  <a:pt x="307" y="1587"/>
                  <a:pt x="334" y="2005"/>
                </a:cubicBezTo>
              </a:path>
            </a:pathLst>
          </a:custGeom>
          <a:noFill/>
          <a:ln w="38100" cap="flat" cmpd="sng">
            <a:solidFill>
              <a:srgbClr val="CC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5791" name="Line 68"/>
          <p:cNvSpPr>
            <a:spLocks noChangeShapeType="1"/>
          </p:cNvSpPr>
          <p:nvPr/>
        </p:nvSpPr>
        <p:spPr bwMode="auto">
          <a:xfrm>
            <a:off x="5318125" y="3841750"/>
            <a:ext cx="2546350"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5792" name="Line 69"/>
          <p:cNvSpPr>
            <a:spLocks noChangeShapeType="1"/>
          </p:cNvSpPr>
          <p:nvPr/>
        </p:nvSpPr>
        <p:spPr bwMode="auto">
          <a:xfrm>
            <a:off x="5330825" y="1990725"/>
            <a:ext cx="2546350"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nvGrpSpPr>
          <p:cNvPr id="93200" name="Group 56"/>
          <p:cNvGrpSpPr>
            <a:grpSpLocks/>
          </p:cNvGrpSpPr>
          <p:nvPr/>
        </p:nvGrpSpPr>
        <p:grpSpPr bwMode="auto">
          <a:xfrm>
            <a:off x="6307138" y="1874838"/>
            <a:ext cx="533400" cy="206375"/>
            <a:chOff x="2003" y="1816"/>
            <a:chExt cx="336" cy="130"/>
          </a:xfrm>
        </p:grpSpPr>
        <p:sp>
          <p:nvSpPr>
            <p:cNvPr id="75828" name="Rectangle 16"/>
            <p:cNvSpPr>
              <a:spLocks noChangeArrowheads="1"/>
            </p:cNvSpPr>
            <p:nvPr/>
          </p:nvSpPr>
          <p:spPr bwMode="auto">
            <a:xfrm>
              <a:off x="2003" y="1816"/>
              <a:ext cx="336" cy="13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829" name="Rectangle 17"/>
            <p:cNvSpPr>
              <a:spLocks noChangeArrowheads="1"/>
            </p:cNvSpPr>
            <p:nvPr/>
          </p:nvSpPr>
          <p:spPr bwMode="auto">
            <a:xfrm>
              <a:off x="2105" y="1833"/>
              <a:ext cx="110" cy="99"/>
            </a:xfrm>
            <a:prstGeom prst="rect">
              <a:avLst/>
            </a:prstGeom>
            <a:solidFill>
              <a:schemeClr val="bg1"/>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830" name="Rectangle 18"/>
            <p:cNvSpPr>
              <a:spLocks noChangeArrowheads="1"/>
            </p:cNvSpPr>
            <p:nvPr/>
          </p:nvSpPr>
          <p:spPr bwMode="auto">
            <a:xfrm>
              <a:off x="2229" y="1891"/>
              <a:ext cx="29"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831" name="Rectangle 19"/>
            <p:cNvSpPr>
              <a:spLocks noChangeArrowheads="1"/>
            </p:cNvSpPr>
            <p:nvPr/>
          </p:nvSpPr>
          <p:spPr bwMode="auto">
            <a:xfrm>
              <a:off x="2058" y="1892"/>
              <a:ext cx="29"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93201" name="Freeform 63"/>
          <p:cNvSpPr>
            <a:spLocks/>
          </p:cNvSpPr>
          <p:nvPr/>
        </p:nvSpPr>
        <p:spPr bwMode="auto">
          <a:xfrm rot="10800000">
            <a:off x="6299200" y="1544638"/>
            <a:ext cx="530225" cy="595312"/>
          </a:xfrm>
          <a:custGeom>
            <a:avLst/>
            <a:gdLst>
              <a:gd name="T0" fmla="*/ 2147483647 w 412"/>
              <a:gd name="T1" fmla="*/ 2147483647 h 2005"/>
              <a:gd name="T2" fmla="*/ 2147483647 w 412"/>
              <a:gd name="T3" fmla="*/ 0 h 2005"/>
              <a:gd name="T4" fmla="*/ 2147483647 w 412"/>
              <a:gd name="T5" fmla="*/ 2147483647 h 2005"/>
              <a:gd name="T6" fmla="*/ 0 60000 65536"/>
              <a:gd name="T7" fmla="*/ 0 60000 65536"/>
              <a:gd name="T8" fmla="*/ 0 60000 65536"/>
            </a:gdLst>
            <a:ahLst/>
            <a:cxnLst>
              <a:cxn ang="T6">
                <a:pos x="T0" y="T1"/>
              </a:cxn>
              <a:cxn ang="T7">
                <a:pos x="T2" y="T3"/>
              </a:cxn>
              <a:cxn ang="T8">
                <a:pos x="T4" y="T5"/>
              </a:cxn>
            </a:cxnLst>
            <a:rect l="0" t="0" r="r" b="b"/>
            <a:pathLst>
              <a:path w="412" h="2005">
                <a:moveTo>
                  <a:pt x="56" y="2005"/>
                </a:moveTo>
                <a:cubicBezTo>
                  <a:pt x="80" y="1671"/>
                  <a:pt x="0" y="0"/>
                  <a:pt x="206" y="0"/>
                </a:cubicBezTo>
                <a:cubicBezTo>
                  <a:pt x="412" y="0"/>
                  <a:pt x="307" y="1587"/>
                  <a:pt x="334" y="2005"/>
                </a:cubicBezTo>
              </a:path>
            </a:pathLst>
          </a:custGeom>
          <a:noFill/>
          <a:ln w="38100" cap="flat" cmpd="sng">
            <a:solidFill>
              <a:srgbClr val="CC0000"/>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93202" name="Group 77"/>
          <p:cNvGrpSpPr>
            <a:grpSpLocks/>
          </p:cNvGrpSpPr>
          <p:nvPr/>
        </p:nvGrpSpPr>
        <p:grpSpPr bwMode="auto">
          <a:xfrm>
            <a:off x="5489575" y="4827588"/>
            <a:ext cx="1006475" cy="211137"/>
            <a:chOff x="314" y="1591"/>
            <a:chExt cx="634" cy="133"/>
          </a:xfrm>
        </p:grpSpPr>
        <p:sp>
          <p:nvSpPr>
            <p:cNvPr id="75825" name="Rectangle 74"/>
            <p:cNvSpPr>
              <a:spLocks noChangeArrowheads="1"/>
            </p:cNvSpPr>
            <p:nvPr/>
          </p:nvSpPr>
          <p:spPr bwMode="auto">
            <a:xfrm>
              <a:off x="314" y="1591"/>
              <a:ext cx="634" cy="132"/>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826" name="Line 75"/>
            <p:cNvSpPr>
              <a:spLocks noChangeShapeType="1"/>
            </p:cNvSpPr>
            <p:nvPr/>
          </p:nvSpPr>
          <p:spPr bwMode="auto">
            <a:xfrm>
              <a:off x="388" y="1594"/>
              <a:ext cx="0" cy="13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5827" name="Line 76"/>
            <p:cNvSpPr>
              <a:spLocks noChangeShapeType="1"/>
            </p:cNvSpPr>
            <p:nvPr/>
          </p:nvSpPr>
          <p:spPr bwMode="auto">
            <a:xfrm>
              <a:off x="484" y="1594"/>
              <a:ext cx="0" cy="13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75796" name="Rectangle 80"/>
          <p:cNvSpPr>
            <a:spLocks noChangeArrowheads="1"/>
          </p:cNvSpPr>
          <p:nvPr/>
        </p:nvSpPr>
        <p:spPr bwMode="auto">
          <a:xfrm>
            <a:off x="5608638" y="3892550"/>
            <a:ext cx="876300" cy="20955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797" name="Rectangle 86"/>
          <p:cNvSpPr>
            <a:spLocks noChangeArrowheads="1"/>
          </p:cNvSpPr>
          <p:nvPr/>
        </p:nvSpPr>
        <p:spPr bwMode="auto">
          <a:xfrm>
            <a:off x="5765800" y="2851150"/>
            <a:ext cx="720725" cy="20955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798" name="Rectangle 91"/>
          <p:cNvSpPr>
            <a:spLocks noChangeArrowheads="1"/>
          </p:cNvSpPr>
          <p:nvPr/>
        </p:nvSpPr>
        <p:spPr bwMode="auto">
          <a:xfrm>
            <a:off x="5773738" y="3892550"/>
            <a:ext cx="720725" cy="20955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799" name="Rectangle 92"/>
          <p:cNvSpPr>
            <a:spLocks noChangeArrowheads="1"/>
          </p:cNvSpPr>
          <p:nvPr/>
        </p:nvSpPr>
        <p:spPr bwMode="auto">
          <a:xfrm>
            <a:off x="5768975" y="4824413"/>
            <a:ext cx="733425" cy="212725"/>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93207" name="Group 99"/>
          <p:cNvGrpSpPr>
            <a:grpSpLocks/>
          </p:cNvGrpSpPr>
          <p:nvPr/>
        </p:nvGrpSpPr>
        <p:grpSpPr bwMode="auto">
          <a:xfrm>
            <a:off x="8002588" y="1657350"/>
            <a:ext cx="1146175" cy="703263"/>
            <a:chOff x="638" y="1651"/>
            <a:chExt cx="722" cy="443"/>
          </a:xfrm>
        </p:grpSpPr>
        <p:sp>
          <p:nvSpPr>
            <p:cNvPr id="75822" name="Text Box 95"/>
            <p:cNvSpPr txBox="1">
              <a:spLocks noChangeArrowheads="1"/>
            </p:cNvSpPr>
            <p:nvPr/>
          </p:nvSpPr>
          <p:spPr bwMode="auto">
            <a:xfrm>
              <a:off x="638" y="1651"/>
              <a:ext cx="722"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application</a:t>
              </a:r>
            </a:p>
          </p:txBody>
        </p:sp>
        <p:sp>
          <p:nvSpPr>
            <p:cNvPr id="75823" name="Text Box 96"/>
            <p:cNvSpPr txBox="1">
              <a:spLocks noChangeArrowheads="1"/>
            </p:cNvSpPr>
            <p:nvPr/>
          </p:nvSpPr>
          <p:spPr bwMode="auto">
            <a:xfrm>
              <a:off x="647" y="1882"/>
              <a:ext cx="278"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OS</a:t>
              </a:r>
            </a:p>
          </p:txBody>
        </p:sp>
        <p:sp>
          <p:nvSpPr>
            <p:cNvPr id="75824" name="Line 98"/>
            <p:cNvSpPr>
              <a:spLocks noChangeShapeType="1"/>
            </p:cNvSpPr>
            <p:nvPr/>
          </p:nvSpPr>
          <p:spPr bwMode="auto">
            <a:xfrm>
              <a:off x="711" y="1870"/>
              <a:ext cx="548"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75801" name="Text Box 103"/>
          <p:cNvSpPr txBox="1">
            <a:spLocks noChangeArrowheads="1"/>
          </p:cNvSpPr>
          <p:nvPr/>
        </p:nvSpPr>
        <p:spPr bwMode="auto">
          <a:xfrm>
            <a:off x="5305425" y="5637213"/>
            <a:ext cx="27146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t>receiver protocol stack</a:t>
            </a:r>
          </a:p>
        </p:txBody>
      </p:sp>
      <p:sp>
        <p:nvSpPr>
          <p:cNvPr id="75802" name="Text Box 104"/>
          <p:cNvSpPr txBox="1">
            <a:spLocks noChangeArrowheads="1"/>
          </p:cNvSpPr>
          <p:nvPr/>
        </p:nvSpPr>
        <p:spPr bwMode="auto">
          <a:xfrm>
            <a:off x="2014538" y="1314450"/>
            <a:ext cx="3192462" cy="82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r"/>
            <a:r>
              <a:rPr lang="en-US" altLang="en-US"/>
              <a:t>application may </a:t>
            </a:r>
          </a:p>
          <a:p>
            <a:pPr algn="r"/>
            <a:r>
              <a:rPr lang="en-US" altLang="en-US"/>
              <a:t>remove data from </a:t>
            </a:r>
          </a:p>
          <a:p>
            <a:pPr algn="r"/>
            <a:r>
              <a:rPr lang="en-US" altLang="en-US"/>
              <a:t>TCP socket buffers …. </a:t>
            </a:r>
          </a:p>
        </p:txBody>
      </p:sp>
      <p:sp>
        <p:nvSpPr>
          <p:cNvPr id="75803" name="Line 105"/>
          <p:cNvSpPr>
            <a:spLocks noChangeShapeType="1"/>
          </p:cNvSpPr>
          <p:nvPr/>
        </p:nvSpPr>
        <p:spPr bwMode="auto">
          <a:xfrm>
            <a:off x="5224463" y="1730375"/>
            <a:ext cx="1041400" cy="0"/>
          </a:xfrm>
          <a:prstGeom prst="line">
            <a:avLst/>
          </a:prstGeom>
          <a:noFill/>
          <a:ln w="19050">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5804" name="Text Box 106"/>
          <p:cNvSpPr txBox="1">
            <a:spLocks noChangeArrowheads="1"/>
          </p:cNvSpPr>
          <p:nvPr/>
        </p:nvSpPr>
        <p:spPr bwMode="auto">
          <a:xfrm>
            <a:off x="3098800" y="2525713"/>
            <a:ext cx="2081213" cy="82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r"/>
            <a:r>
              <a:rPr lang="en-US" altLang="en-US"/>
              <a:t>… slower than TCP </a:t>
            </a:r>
          </a:p>
          <a:p>
            <a:pPr algn="r"/>
            <a:r>
              <a:rPr lang="en-US" altLang="en-US"/>
              <a:t>receiver is delivering</a:t>
            </a:r>
          </a:p>
          <a:p>
            <a:pPr algn="r"/>
            <a:r>
              <a:rPr lang="en-US" altLang="en-US"/>
              <a:t>(sender is sending)</a:t>
            </a:r>
          </a:p>
        </p:txBody>
      </p:sp>
      <p:sp>
        <p:nvSpPr>
          <p:cNvPr id="75805" name="Line 108"/>
          <p:cNvSpPr>
            <a:spLocks noChangeShapeType="1"/>
          </p:cNvSpPr>
          <p:nvPr/>
        </p:nvSpPr>
        <p:spPr bwMode="auto">
          <a:xfrm>
            <a:off x="5145088" y="2935288"/>
            <a:ext cx="544512" cy="0"/>
          </a:xfrm>
          <a:prstGeom prst="line">
            <a:avLst/>
          </a:prstGeom>
          <a:noFill/>
          <a:ln w="19050">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5806" name="Line 115"/>
          <p:cNvSpPr>
            <a:spLocks noChangeShapeType="1"/>
          </p:cNvSpPr>
          <p:nvPr/>
        </p:nvSpPr>
        <p:spPr bwMode="auto">
          <a:xfrm>
            <a:off x="6383338" y="5189538"/>
            <a:ext cx="0" cy="349250"/>
          </a:xfrm>
          <a:prstGeom prst="line">
            <a:avLst/>
          </a:prstGeom>
          <a:noFill/>
          <a:ln w="28575">
            <a:solidFill>
              <a:srgbClr val="CC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5807" name="Text Box 116"/>
          <p:cNvSpPr txBox="1">
            <a:spLocks noChangeArrowheads="1"/>
          </p:cNvSpPr>
          <p:nvPr/>
        </p:nvSpPr>
        <p:spPr bwMode="auto">
          <a:xfrm>
            <a:off x="5291138" y="5249863"/>
            <a:ext cx="1133475"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t>from sender</a:t>
            </a:r>
          </a:p>
        </p:txBody>
      </p:sp>
      <p:grpSp>
        <p:nvGrpSpPr>
          <p:cNvPr id="384123" name="Group 123"/>
          <p:cNvGrpSpPr>
            <a:grpSpLocks/>
          </p:cNvGrpSpPr>
          <p:nvPr/>
        </p:nvGrpSpPr>
        <p:grpSpPr bwMode="auto">
          <a:xfrm>
            <a:off x="363538" y="4194175"/>
            <a:ext cx="5395912" cy="1755775"/>
            <a:chOff x="221" y="2091"/>
            <a:chExt cx="3399" cy="1106"/>
          </a:xfrm>
        </p:grpSpPr>
        <p:sp>
          <p:nvSpPr>
            <p:cNvPr id="75815" name="Line 82"/>
            <p:cNvSpPr>
              <a:spLocks noChangeShapeType="1"/>
            </p:cNvSpPr>
            <p:nvPr/>
          </p:nvSpPr>
          <p:spPr bwMode="auto">
            <a:xfrm>
              <a:off x="3620" y="2455"/>
              <a:ext cx="0" cy="13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5816" name="Rectangle 110"/>
            <p:cNvSpPr>
              <a:spLocks noChangeArrowheads="1"/>
            </p:cNvSpPr>
            <p:nvPr/>
          </p:nvSpPr>
          <p:spPr bwMode="auto">
            <a:xfrm>
              <a:off x="221" y="2219"/>
              <a:ext cx="2295" cy="978"/>
            </a:xfrm>
            <a:prstGeom prst="rect">
              <a:avLst/>
            </a:prstGeom>
            <a:solidFill>
              <a:srgbClr val="FFFFFF"/>
            </a:solidFill>
            <a:ln w="28575">
              <a:solidFill>
                <a:srgbClr val="CC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817" name="Text Box 111"/>
            <p:cNvSpPr txBox="1">
              <a:spLocks noChangeArrowheads="1"/>
            </p:cNvSpPr>
            <p:nvPr/>
          </p:nvSpPr>
          <p:spPr bwMode="auto">
            <a:xfrm>
              <a:off x="279" y="2315"/>
              <a:ext cx="2263" cy="82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r>
                <a:rPr lang="en-US" altLang="en-US" sz="2000">
                  <a:latin typeface="Gill Sans MT" panose="020B0502020104020203" pitchFamily="34" charset="0"/>
                </a:rPr>
                <a:t>receiver controls sender, so sender won</a:t>
              </a:r>
              <a:r>
                <a:rPr lang="ja-JP" altLang="en-US" sz="2000">
                  <a:latin typeface="Gill Sans MT" panose="020B0502020104020203" pitchFamily="34" charset="0"/>
                </a:rPr>
                <a:t>’</a:t>
              </a:r>
              <a:r>
                <a:rPr lang="en-US" altLang="ja-JP" sz="2000">
                  <a:latin typeface="Gill Sans MT" panose="020B0502020104020203" pitchFamily="34" charset="0"/>
                </a:rPr>
                <a:t>t overflow receiver</a:t>
              </a:r>
              <a:r>
                <a:rPr lang="ja-JP" altLang="en-US" sz="2000">
                  <a:latin typeface="Gill Sans MT" panose="020B0502020104020203" pitchFamily="34" charset="0"/>
                </a:rPr>
                <a:t>’</a:t>
              </a:r>
              <a:r>
                <a:rPr lang="en-US" altLang="ja-JP" sz="2000">
                  <a:latin typeface="Gill Sans MT" panose="020B0502020104020203" pitchFamily="34" charset="0"/>
                </a:rPr>
                <a:t>s buffer by transmitting too much, too fast</a:t>
              </a:r>
              <a:endParaRPr lang="en-US" altLang="en-US" sz="1000">
                <a:latin typeface="Gill Sans MT" panose="020B0502020104020203" pitchFamily="34" charset="0"/>
              </a:endParaRPr>
            </a:p>
          </p:txBody>
        </p:sp>
        <p:grpSp>
          <p:nvGrpSpPr>
            <p:cNvPr id="93224" name="Group 112"/>
            <p:cNvGrpSpPr>
              <a:grpSpLocks/>
            </p:cNvGrpSpPr>
            <p:nvPr/>
          </p:nvGrpSpPr>
          <p:grpSpPr bwMode="auto">
            <a:xfrm>
              <a:off x="510" y="2091"/>
              <a:ext cx="1217" cy="327"/>
              <a:chOff x="3486" y="272"/>
              <a:chExt cx="1134" cy="327"/>
            </a:xfrm>
          </p:grpSpPr>
          <p:sp>
            <p:nvSpPr>
              <p:cNvPr id="75820" name="Rectangle 113"/>
              <p:cNvSpPr>
                <a:spLocks noChangeArrowheads="1"/>
              </p:cNvSpPr>
              <p:nvPr/>
            </p:nvSpPr>
            <p:spPr bwMode="auto">
              <a:xfrm>
                <a:off x="3486" y="330"/>
                <a:ext cx="1134" cy="22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821" name="Text Box 114"/>
              <p:cNvSpPr txBox="1">
                <a:spLocks noChangeArrowheads="1"/>
              </p:cNvSpPr>
              <p:nvPr/>
            </p:nvSpPr>
            <p:spPr bwMode="auto">
              <a:xfrm>
                <a:off x="3539" y="272"/>
                <a:ext cx="1011" cy="32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800" i="1" smtClean="0">
                    <a:solidFill>
                      <a:srgbClr val="CC0000"/>
                    </a:solidFill>
                    <a:latin typeface="Gill Sans MT" charset="0"/>
                  </a:rPr>
                  <a:t>flow control</a:t>
                </a:r>
              </a:p>
            </p:txBody>
          </p:sp>
        </p:grpSp>
        <p:sp>
          <p:nvSpPr>
            <p:cNvPr id="75819" name="Line 117"/>
            <p:cNvSpPr>
              <a:spLocks noChangeShapeType="1"/>
            </p:cNvSpPr>
            <p:nvPr/>
          </p:nvSpPr>
          <p:spPr bwMode="auto">
            <a:xfrm>
              <a:off x="3445" y="2578"/>
              <a:ext cx="0" cy="292"/>
            </a:xfrm>
            <a:prstGeom prst="line">
              <a:avLst/>
            </a:prstGeom>
            <a:noFill/>
            <a:ln w="1905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75809" name="Line 118"/>
          <p:cNvSpPr>
            <a:spLocks noChangeShapeType="1"/>
          </p:cNvSpPr>
          <p:nvPr/>
        </p:nvSpPr>
        <p:spPr bwMode="auto">
          <a:xfrm>
            <a:off x="7847013" y="4767263"/>
            <a:ext cx="0" cy="463550"/>
          </a:xfrm>
          <a:prstGeom prst="line">
            <a:avLst/>
          </a:prstGeom>
          <a:noFill/>
          <a:ln w="1905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nvGrpSpPr>
          <p:cNvPr id="93218" name="Group 124"/>
          <p:cNvGrpSpPr>
            <a:grpSpLocks/>
          </p:cNvGrpSpPr>
          <p:nvPr/>
        </p:nvGrpSpPr>
        <p:grpSpPr bwMode="auto">
          <a:xfrm flipH="1">
            <a:off x="8085138" y="4360863"/>
            <a:ext cx="869950" cy="906462"/>
            <a:chOff x="-44" y="1473"/>
            <a:chExt cx="981" cy="1105"/>
          </a:xfrm>
        </p:grpSpPr>
        <p:pic>
          <p:nvPicPr>
            <p:cNvPr id="93219" name="Picture 125"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20" name="Freeform 126"/>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 name="Title 1"/>
          <p:cNvSpPr>
            <a:spLocks noGrp="1"/>
          </p:cNvSpPr>
          <p:nvPr>
            <p:ph type="title"/>
          </p:nvPr>
        </p:nvSpPr>
        <p:spPr/>
        <p:txBody>
          <a:bodyPr>
            <a:normAutofit fontScale="90000"/>
          </a:bodyPr>
          <a:lstStyle/>
          <a:p>
            <a:r>
              <a:rPr lang="en-US" dirty="0" smtClean="0"/>
              <a:t>TCP: Reliable Transport</a:t>
            </a:r>
            <a:endParaRPr lang="en-US" dirty="0"/>
          </a:p>
        </p:txBody>
      </p:sp>
      <p:sp>
        <p:nvSpPr>
          <p:cNvPr id="58" name="TextBox 57"/>
          <p:cNvSpPr txBox="1"/>
          <p:nvPr/>
        </p:nvSpPr>
        <p:spPr>
          <a:xfrm>
            <a:off x="1272866" y="624045"/>
            <a:ext cx="2303066" cy="584775"/>
          </a:xfrm>
          <a:prstGeom prst="rect">
            <a:avLst/>
          </a:prstGeom>
          <a:noFill/>
        </p:spPr>
        <p:txBody>
          <a:bodyPr wrap="none" rtlCol="0">
            <a:spAutoFit/>
          </a:bodyPr>
          <a:lstStyle/>
          <a:p>
            <a:r>
              <a:rPr lang="en-US" sz="3200" dirty="0" smtClean="0">
                <a:solidFill>
                  <a:srgbClr val="FF0000"/>
                </a:solidFill>
              </a:rPr>
              <a:t>Flow Control</a:t>
            </a:r>
            <a:endParaRPr lang="en-US" sz="2800" dirty="0" smtClean="0">
              <a:solidFill>
                <a:srgbClr val="FF0000"/>
              </a:solidFill>
            </a:endParaRPr>
          </a:p>
        </p:txBody>
      </p:sp>
    </p:spTree>
    <p:extLst>
      <p:ext uri="{BB962C8B-B14F-4D97-AF65-F5344CB8AC3E}">
        <p14:creationId xmlns:p14="http://schemas.microsoft.com/office/powerpoint/2010/main" val="2832814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84123"/>
                                        </p:tgtEl>
                                        <p:attrNameLst>
                                          <p:attrName>style.visibility</p:attrName>
                                        </p:attrNameLst>
                                      </p:cBhvr>
                                      <p:to>
                                        <p:strVal val="visible"/>
                                      </p:to>
                                    </p:set>
                                    <p:animEffect transition="in" filter="dissolve">
                                      <p:cBhvr>
                                        <p:cTn id="7" dur="500"/>
                                        <p:tgtEl>
                                          <p:spTgt spid="384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normAutofit fontScale="90000"/>
          </a:bodyPr>
          <a:lstStyle/>
          <a:p>
            <a:pPr>
              <a:defRPr/>
            </a:pPr>
            <a:r>
              <a:rPr lang="en-US" dirty="0" smtClean="0">
                <a:ea typeface="ＭＳ Ｐゴシック" charset="0"/>
                <a:cs typeface="+mj-cs"/>
              </a:rPr>
              <a:t>Transport Layer: Services/Protocols</a:t>
            </a:r>
            <a:endParaRPr lang="en-US" dirty="0">
              <a:ea typeface="ＭＳ Ｐゴシック" charset="0"/>
              <a:cs typeface="+mj-cs"/>
            </a:endParaRPr>
          </a:p>
        </p:txBody>
      </p:sp>
      <p:sp>
        <p:nvSpPr>
          <p:cNvPr id="5126" name="Rectangle 3"/>
          <p:cNvSpPr>
            <a:spLocks noGrp="1" noChangeArrowheads="1"/>
          </p:cNvSpPr>
          <p:nvPr>
            <p:ph type="body" sz="half" idx="1"/>
          </p:nvPr>
        </p:nvSpPr>
        <p:spPr>
          <a:xfrm>
            <a:off x="533400" y="1589088"/>
            <a:ext cx="3810000" cy="4648200"/>
          </a:xfrm>
        </p:spPr>
        <p:txBody>
          <a:bodyPr/>
          <a:lstStyle/>
          <a:p>
            <a:pPr>
              <a:lnSpc>
                <a:spcPct val="70000"/>
              </a:lnSpc>
              <a:buFont typeface="Wingdings" charset="0"/>
              <a:buChar char="v"/>
              <a:defRPr/>
            </a:pPr>
            <a:r>
              <a:rPr lang="en-US" sz="3200" i="1">
                <a:solidFill>
                  <a:srgbClr val="000099"/>
                </a:solidFill>
                <a:ea typeface="ＭＳ Ｐゴシック" charset="0"/>
                <a:cs typeface="+mn-cs"/>
              </a:rPr>
              <a:t>network layer:</a:t>
            </a:r>
            <a:r>
              <a:rPr lang="en-US" sz="3200">
                <a:ea typeface="ＭＳ Ｐゴシック" charset="0"/>
                <a:cs typeface="+mn-cs"/>
              </a:rPr>
              <a:t> logical communication between hosts</a:t>
            </a:r>
          </a:p>
          <a:p>
            <a:pPr>
              <a:lnSpc>
                <a:spcPct val="70000"/>
              </a:lnSpc>
              <a:buFont typeface="Wingdings" charset="0"/>
              <a:buChar char="v"/>
              <a:defRPr/>
            </a:pPr>
            <a:r>
              <a:rPr lang="en-US" sz="3200" i="1">
                <a:solidFill>
                  <a:srgbClr val="000099"/>
                </a:solidFill>
                <a:ea typeface="ＭＳ Ｐゴシック" charset="0"/>
                <a:cs typeface="+mn-cs"/>
              </a:rPr>
              <a:t>transport layer:</a:t>
            </a:r>
            <a:r>
              <a:rPr lang="en-US" sz="3200">
                <a:ea typeface="ＭＳ Ｐゴシック" charset="0"/>
                <a:cs typeface="+mn-cs"/>
              </a:rPr>
              <a:t> logical communication between processes</a:t>
            </a:r>
            <a:r>
              <a:rPr lang="en-US">
                <a:ea typeface="ＭＳ Ｐゴシック" charset="0"/>
                <a:cs typeface="+mn-cs"/>
              </a:rPr>
              <a:t> </a:t>
            </a:r>
          </a:p>
          <a:p>
            <a:pPr lvl="1">
              <a:lnSpc>
                <a:spcPct val="70000"/>
              </a:lnSpc>
              <a:buFont typeface="Wingdings" charset="0"/>
              <a:buChar char="§"/>
              <a:defRPr/>
            </a:pPr>
            <a:r>
              <a:rPr lang="en-US" sz="2800">
                <a:ea typeface="ＭＳ Ｐゴシック" charset="0"/>
              </a:rPr>
              <a:t>relies on, enhances, network layer services</a:t>
            </a:r>
          </a:p>
        </p:txBody>
      </p:sp>
      <p:sp>
        <p:nvSpPr>
          <p:cNvPr id="5127" name="Rectangle 4"/>
          <p:cNvSpPr>
            <a:spLocks noGrp="1" noChangeArrowheads="1"/>
          </p:cNvSpPr>
          <p:nvPr>
            <p:ph type="body" sz="half" idx="2"/>
          </p:nvPr>
        </p:nvSpPr>
        <p:spPr>
          <a:xfrm>
            <a:off x="4760913" y="2230438"/>
            <a:ext cx="3967162" cy="4249737"/>
          </a:xfrm>
          <a:extLst>
            <a:ext uri="{91240B29-F687-4f45-9708-019B960494DF}">
              <a14:hiddenLine xmlns:a14="http://schemas.microsoft.com/office/drawing/2010/main" xmlns="" w="19050" cmpd="sng">
                <a:solidFill>
                  <a:srgbClr val="FF0000"/>
                </a:solidFill>
                <a:miter lim="800000"/>
                <a:headEnd/>
                <a:tailEnd/>
              </a14:hiddenLine>
            </a:ext>
          </a:extLst>
        </p:spPr>
        <p:txBody>
          <a:bodyPr/>
          <a:lstStyle/>
          <a:p>
            <a:pPr>
              <a:lnSpc>
                <a:spcPct val="70000"/>
              </a:lnSpc>
              <a:buFont typeface="Wingdings" panose="05000000000000000000" pitchFamily="2" charset="2"/>
              <a:buNone/>
            </a:pPr>
            <a:r>
              <a:rPr lang="en-US" altLang="en-US" sz="2400" i="1" smtClean="0"/>
              <a:t>12 kids in Ann</a:t>
            </a:r>
            <a:r>
              <a:rPr lang="ja-JP" altLang="en-US" sz="2400" i="1" smtClean="0"/>
              <a:t>’</a:t>
            </a:r>
            <a:r>
              <a:rPr lang="en-US" altLang="ja-JP" sz="2400" i="1" smtClean="0"/>
              <a:t>s house sending letters to 12 kids in Bill</a:t>
            </a:r>
            <a:r>
              <a:rPr lang="ja-JP" altLang="en-US" sz="2400" i="1" smtClean="0"/>
              <a:t>’</a:t>
            </a:r>
            <a:r>
              <a:rPr lang="en-US" altLang="ja-JP" sz="2400" i="1" smtClean="0"/>
              <a:t>s house:</a:t>
            </a:r>
            <a:endParaRPr lang="en-US" altLang="ja-JP" sz="2400" smtClean="0"/>
          </a:p>
          <a:p>
            <a:pPr>
              <a:lnSpc>
                <a:spcPct val="70000"/>
              </a:lnSpc>
            </a:pPr>
            <a:r>
              <a:rPr lang="en-US" altLang="en-US" sz="2400" smtClean="0"/>
              <a:t>hosts = houses</a:t>
            </a:r>
          </a:p>
          <a:p>
            <a:pPr>
              <a:lnSpc>
                <a:spcPct val="70000"/>
              </a:lnSpc>
            </a:pPr>
            <a:r>
              <a:rPr lang="en-US" altLang="en-US" sz="2400" smtClean="0"/>
              <a:t>processes = kids</a:t>
            </a:r>
          </a:p>
          <a:p>
            <a:pPr>
              <a:lnSpc>
                <a:spcPct val="70000"/>
              </a:lnSpc>
            </a:pPr>
            <a:r>
              <a:rPr lang="en-US" altLang="en-US" sz="2400" smtClean="0"/>
              <a:t>app messages = letters in envelopes</a:t>
            </a:r>
          </a:p>
          <a:p>
            <a:pPr>
              <a:lnSpc>
                <a:spcPct val="70000"/>
              </a:lnSpc>
            </a:pPr>
            <a:r>
              <a:rPr lang="en-US" altLang="en-US" sz="2400" smtClean="0"/>
              <a:t>transport protocol = Ann and Bill who demux to in-house siblings</a:t>
            </a:r>
          </a:p>
          <a:p>
            <a:pPr>
              <a:lnSpc>
                <a:spcPct val="70000"/>
              </a:lnSpc>
            </a:pPr>
            <a:r>
              <a:rPr lang="en-US" altLang="en-US" sz="2400" smtClean="0"/>
              <a:t>network-layer protocol = postal service</a:t>
            </a:r>
          </a:p>
          <a:p>
            <a:pPr>
              <a:lnSpc>
                <a:spcPct val="70000"/>
              </a:lnSpc>
              <a:buFont typeface="Wingdings" panose="05000000000000000000" pitchFamily="2" charset="2"/>
              <a:buNone/>
            </a:pPr>
            <a:endParaRPr lang="en-US" altLang="en-US" sz="2400" smtClean="0"/>
          </a:p>
        </p:txBody>
      </p:sp>
      <p:sp>
        <p:nvSpPr>
          <p:cNvPr id="5128" name="Rectangle 7"/>
          <p:cNvSpPr>
            <a:spLocks noChangeArrowheads="1"/>
          </p:cNvSpPr>
          <p:nvPr/>
        </p:nvSpPr>
        <p:spPr bwMode="auto">
          <a:xfrm>
            <a:off x="4779963" y="1947863"/>
            <a:ext cx="4016375" cy="3836987"/>
          </a:xfrm>
          <a:prstGeom prst="rect">
            <a:avLst/>
          </a:prstGeom>
          <a:noFill/>
          <a:ln w="19050">
            <a:solidFill>
              <a:srgbClr val="CC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129" name="Text Box 11"/>
          <p:cNvSpPr txBox="1">
            <a:spLocks noChangeArrowheads="1"/>
          </p:cNvSpPr>
          <p:nvPr/>
        </p:nvSpPr>
        <p:spPr bwMode="auto">
          <a:xfrm>
            <a:off x="4900613" y="1724025"/>
            <a:ext cx="2695575" cy="4333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spcBef>
                <a:spcPct val="45000"/>
              </a:spcBef>
              <a:buClr>
                <a:srgbClr val="000099"/>
              </a:buClr>
              <a:buSzPct val="65000"/>
              <a:buFont typeface="Wingdings" charset="0"/>
              <a:buNone/>
              <a:defRPr/>
            </a:pPr>
            <a:r>
              <a:rPr lang="en-US" sz="2800" i="1" smtClean="0">
                <a:solidFill>
                  <a:srgbClr val="000099"/>
                </a:solidFill>
                <a:latin typeface="Gill Sans MT" charset="0"/>
              </a:rPr>
              <a:t>household analogy:</a:t>
            </a:r>
            <a:endParaRPr lang="en-US" sz="2800" i="1" smtClean="0">
              <a:latin typeface="Gill Sans MT" charset="0"/>
            </a:endParaRPr>
          </a:p>
        </p:txBody>
      </p:sp>
      <p:sp>
        <p:nvSpPr>
          <p:cNvPr id="2" name="TextBox 1"/>
          <p:cNvSpPr txBox="1"/>
          <p:nvPr/>
        </p:nvSpPr>
        <p:spPr>
          <a:xfrm>
            <a:off x="640862" y="845056"/>
            <a:ext cx="4732642" cy="584775"/>
          </a:xfrm>
          <a:prstGeom prst="rect">
            <a:avLst/>
          </a:prstGeom>
          <a:noFill/>
        </p:spPr>
        <p:txBody>
          <a:bodyPr wrap="none" rtlCol="0">
            <a:spAutoFit/>
          </a:bodyPr>
          <a:lstStyle/>
          <a:p>
            <a:r>
              <a:rPr lang="en-US" sz="3200" dirty="0" smtClean="0">
                <a:solidFill>
                  <a:srgbClr val="FF0000"/>
                </a:solidFill>
              </a:rPr>
              <a:t>Transport vs Network Layer</a:t>
            </a:r>
            <a:endParaRPr lang="en-US" sz="3200" dirty="0">
              <a:solidFill>
                <a:srgbClr val="FF0000"/>
              </a:solidFill>
            </a:endParaRPr>
          </a:p>
        </p:txBody>
      </p:sp>
    </p:spTree>
    <p:extLst>
      <p:ext uri="{BB962C8B-B14F-4D97-AF65-F5344CB8AC3E}">
        <p14:creationId xmlns:p14="http://schemas.microsoft.com/office/powerpoint/2010/main" val="24940903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13" name="Group 72"/>
          <p:cNvGrpSpPr>
            <a:grpSpLocks/>
          </p:cNvGrpSpPr>
          <p:nvPr/>
        </p:nvGrpSpPr>
        <p:grpSpPr bwMode="auto">
          <a:xfrm>
            <a:off x="5995988" y="2230438"/>
            <a:ext cx="2578100" cy="2155825"/>
            <a:chOff x="512" y="1294"/>
            <a:chExt cx="1888" cy="1358"/>
          </a:xfrm>
        </p:grpSpPr>
        <p:grpSp>
          <p:nvGrpSpPr>
            <p:cNvPr id="94227" name="Group 17"/>
            <p:cNvGrpSpPr>
              <a:grpSpLocks/>
            </p:cNvGrpSpPr>
            <p:nvPr/>
          </p:nvGrpSpPr>
          <p:grpSpPr bwMode="auto">
            <a:xfrm>
              <a:off x="1232" y="1410"/>
              <a:ext cx="336" cy="130"/>
              <a:chOff x="2003" y="1816"/>
              <a:chExt cx="336" cy="130"/>
            </a:xfrm>
          </p:grpSpPr>
          <p:sp>
            <p:nvSpPr>
              <p:cNvPr id="76829" name="Rectangle 18"/>
              <p:cNvSpPr>
                <a:spLocks noChangeArrowheads="1"/>
              </p:cNvSpPr>
              <p:nvPr/>
            </p:nvSpPr>
            <p:spPr bwMode="auto">
              <a:xfrm>
                <a:off x="2003" y="1816"/>
                <a:ext cx="336" cy="13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6830" name="Rectangle 19"/>
              <p:cNvSpPr>
                <a:spLocks noChangeArrowheads="1"/>
              </p:cNvSpPr>
              <p:nvPr/>
            </p:nvSpPr>
            <p:spPr bwMode="auto">
              <a:xfrm>
                <a:off x="2105" y="1833"/>
                <a:ext cx="108" cy="99"/>
              </a:xfrm>
              <a:prstGeom prst="rect">
                <a:avLst/>
              </a:prstGeom>
              <a:solidFill>
                <a:schemeClr val="bg1"/>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6831" name="Rectangle 20"/>
              <p:cNvSpPr>
                <a:spLocks noChangeArrowheads="1"/>
              </p:cNvSpPr>
              <p:nvPr/>
            </p:nvSpPr>
            <p:spPr bwMode="auto">
              <a:xfrm>
                <a:off x="2228" y="1891"/>
                <a:ext cx="28"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6832" name="Rectangle 21"/>
              <p:cNvSpPr>
                <a:spLocks noChangeArrowheads="1"/>
              </p:cNvSpPr>
              <p:nvPr/>
            </p:nvSpPr>
            <p:spPr bwMode="auto">
              <a:xfrm>
                <a:off x="2056" y="1892"/>
                <a:ext cx="29"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76821" name="Rectangle 52"/>
            <p:cNvSpPr>
              <a:spLocks noChangeArrowheads="1"/>
            </p:cNvSpPr>
            <p:nvPr/>
          </p:nvSpPr>
          <p:spPr bwMode="auto">
            <a:xfrm>
              <a:off x="526" y="1522"/>
              <a:ext cx="1871" cy="89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6822" name="Line 53"/>
            <p:cNvSpPr>
              <a:spLocks noChangeShapeType="1"/>
            </p:cNvSpPr>
            <p:nvPr/>
          </p:nvSpPr>
          <p:spPr bwMode="auto">
            <a:xfrm>
              <a:off x="512" y="1863"/>
              <a:ext cx="188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6823" name="AutoShape 54"/>
            <p:cNvSpPr>
              <a:spLocks noChangeArrowheads="1"/>
            </p:cNvSpPr>
            <p:nvPr/>
          </p:nvSpPr>
          <p:spPr bwMode="auto">
            <a:xfrm>
              <a:off x="1310" y="1294"/>
              <a:ext cx="157" cy="288"/>
            </a:xfrm>
            <a:prstGeom prst="upArrow">
              <a:avLst>
                <a:gd name="adj1" fmla="val 50000"/>
                <a:gd name="adj2" fmla="val 45860"/>
              </a:avLst>
            </a:prstGeom>
            <a:solidFill>
              <a:srgbClr val="CC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6824" name="Rectangle 55" descr="Dark upward diagonal"/>
            <p:cNvSpPr>
              <a:spLocks noChangeArrowheads="1"/>
            </p:cNvSpPr>
            <p:nvPr/>
          </p:nvSpPr>
          <p:spPr bwMode="auto">
            <a:xfrm>
              <a:off x="534" y="1856"/>
              <a:ext cx="1848" cy="555"/>
            </a:xfrm>
            <a:prstGeom prst="rect">
              <a:avLst/>
            </a:prstGeom>
            <a:pattFill prst="dkUpDiag">
              <a:fgClr>
                <a:srgbClr val="FFFF00"/>
              </a:fgClr>
              <a:bgClr>
                <a:schemeClr val="bg1"/>
              </a:bgClr>
            </a:patt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6825" name="AutoShape 56"/>
            <p:cNvSpPr>
              <a:spLocks noChangeArrowheads="1"/>
            </p:cNvSpPr>
            <p:nvPr/>
          </p:nvSpPr>
          <p:spPr bwMode="auto">
            <a:xfrm>
              <a:off x="1312" y="2364"/>
              <a:ext cx="157" cy="288"/>
            </a:xfrm>
            <a:prstGeom prst="upArrow">
              <a:avLst>
                <a:gd name="adj1" fmla="val 50000"/>
                <a:gd name="adj2" fmla="val 45860"/>
              </a:avLst>
            </a:prstGeom>
            <a:solidFill>
              <a:srgbClr val="CC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6826" name="Text Box 57"/>
            <p:cNvSpPr txBox="1">
              <a:spLocks noChangeArrowheads="1"/>
            </p:cNvSpPr>
            <p:nvPr/>
          </p:nvSpPr>
          <p:spPr bwMode="auto">
            <a:xfrm>
              <a:off x="814" y="1568"/>
              <a:ext cx="124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t>buffered data</a:t>
              </a:r>
            </a:p>
          </p:txBody>
        </p:sp>
        <p:sp>
          <p:nvSpPr>
            <p:cNvPr id="76827" name="Line 58"/>
            <p:cNvSpPr>
              <a:spLocks noChangeShapeType="1"/>
            </p:cNvSpPr>
            <p:nvPr/>
          </p:nvSpPr>
          <p:spPr bwMode="auto">
            <a:xfrm>
              <a:off x="522" y="1857"/>
              <a:ext cx="1878" cy="7"/>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6828" name="Text Box 59"/>
            <p:cNvSpPr txBox="1">
              <a:spLocks noChangeArrowheads="1"/>
            </p:cNvSpPr>
            <p:nvPr/>
          </p:nvSpPr>
          <p:spPr bwMode="auto">
            <a:xfrm>
              <a:off x="653" y="2020"/>
              <a:ext cx="152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t>free buffer space</a:t>
              </a:r>
            </a:p>
          </p:txBody>
        </p:sp>
      </p:grpSp>
      <p:sp>
        <p:nvSpPr>
          <p:cNvPr id="76807" name="Text Box 62"/>
          <p:cNvSpPr txBox="1">
            <a:spLocks noChangeArrowheads="1"/>
          </p:cNvSpPr>
          <p:nvPr/>
        </p:nvSpPr>
        <p:spPr bwMode="auto">
          <a:xfrm>
            <a:off x="5108575" y="3375025"/>
            <a:ext cx="6731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b="1" smtClean="0">
                <a:latin typeface="Courier New" charset="0"/>
              </a:rPr>
              <a:t>rwnd</a:t>
            </a:r>
          </a:p>
        </p:txBody>
      </p:sp>
      <p:sp>
        <p:nvSpPr>
          <p:cNvPr id="76808" name="Line 64"/>
          <p:cNvSpPr>
            <a:spLocks noChangeShapeType="1"/>
          </p:cNvSpPr>
          <p:nvPr/>
        </p:nvSpPr>
        <p:spPr bwMode="auto">
          <a:xfrm>
            <a:off x="5619750" y="3108325"/>
            <a:ext cx="0" cy="32226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6809" name="Line 65"/>
          <p:cNvSpPr>
            <a:spLocks noChangeShapeType="1"/>
          </p:cNvSpPr>
          <p:nvPr/>
        </p:nvSpPr>
        <p:spPr bwMode="auto">
          <a:xfrm flipV="1">
            <a:off x="5619750" y="3633788"/>
            <a:ext cx="0" cy="32226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6810" name="Line 66"/>
          <p:cNvSpPr>
            <a:spLocks noChangeShapeType="1"/>
          </p:cNvSpPr>
          <p:nvPr/>
        </p:nvSpPr>
        <p:spPr bwMode="auto">
          <a:xfrm>
            <a:off x="5465763" y="3965575"/>
            <a:ext cx="476250"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6811" name="Line 67"/>
          <p:cNvSpPr>
            <a:spLocks noChangeShapeType="1"/>
          </p:cNvSpPr>
          <p:nvPr/>
        </p:nvSpPr>
        <p:spPr bwMode="auto">
          <a:xfrm>
            <a:off x="5514975" y="3097213"/>
            <a:ext cx="196850"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6812" name="Line 68"/>
          <p:cNvSpPr>
            <a:spLocks noChangeShapeType="1"/>
          </p:cNvSpPr>
          <p:nvPr/>
        </p:nvSpPr>
        <p:spPr bwMode="auto">
          <a:xfrm>
            <a:off x="5487988" y="2571750"/>
            <a:ext cx="476250"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6813" name="Line 69"/>
          <p:cNvSpPr>
            <a:spLocks noChangeShapeType="1"/>
          </p:cNvSpPr>
          <p:nvPr/>
        </p:nvSpPr>
        <p:spPr bwMode="auto">
          <a:xfrm>
            <a:off x="5876925" y="2576513"/>
            <a:ext cx="0" cy="177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6814" name="Line 70"/>
          <p:cNvSpPr>
            <a:spLocks noChangeShapeType="1"/>
          </p:cNvSpPr>
          <p:nvPr/>
        </p:nvSpPr>
        <p:spPr bwMode="auto">
          <a:xfrm flipH="1">
            <a:off x="5875338" y="3000375"/>
            <a:ext cx="0" cy="954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76815" name="Text Box 71"/>
          <p:cNvSpPr txBox="1">
            <a:spLocks noChangeArrowheads="1"/>
          </p:cNvSpPr>
          <p:nvPr/>
        </p:nvSpPr>
        <p:spPr bwMode="auto">
          <a:xfrm>
            <a:off x="4722813" y="2736850"/>
            <a:ext cx="1284287"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b="1" smtClean="0">
                <a:latin typeface="Courier New" charset="0"/>
              </a:rPr>
              <a:t>RcvBuffer</a:t>
            </a:r>
          </a:p>
        </p:txBody>
      </p:sp>
      <p:sp>
        <p:nvSpPr>
          <p:cNvPr id="76816" name="Text Box 73"/>
          <p:cNvSpPr txBox="1">
            <a:spLocks noChangeArrowheads="1"/>
          </p:cNvSpPr>
          <p:nvPr/>
        </p:nvSpPr>
        <p:spPr bwMode="auto">
          <a:xfrm>
            <a:off x="6153150" y="4365625"/>
            <a:ext cx="2220913"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i="1" smtClean="0"/>
              <a:t>TCP segment payloads</a:t>
            </a:r>
          </a:p>
        </p:txBody>
      </p:sp>
      <p:sp>
        <p:nvSpPr>
          <p:cNvPr id="76817" name="Text Box 74"/>
          <p:cNvSpPr txBox="1">
            <a:spLocks noChangeArrowheads="1"/>
          </p:cNvSpPr>
          <p:nvPr/>
        </p:nvSpPr>
        <p:spPr bwMode="auto">
          <a:xfrm>
            <a:off x="6226175" y="1865313"/>
            <a:ext cx="21304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i="1" smtClean="0"/>
              <a:t>to application process</a:t>
            </a:r>
          </a:p>
        </p:txBody>
      </p:sp>
      <p:sp>
        <p:nvSpPr>
          <p:cNvPr id="76818" name="Rectangle 75"/>
          <p:cNvSpPr>
            <a:spLocks noGrp="1" noChangeArrowheads="1"/>
          </p:cNvSpPr>
          <p:nvPr>
            <p:ph type="body" sz="half" idx="2"/>
          </p:nvPr>
        </p:nvSpPr>
        <p:spPr>
          <a:xfrm>
            <a:off x="493713" y="1549400"/>
            <a:ext cx="4054475" cy="4906963"/>
          </a:xfrm>
        </p:spPr>
        <p:txBody>
          <a:bodyPr>
            <a:normAutofit fontScale="92500"/>
          </a:bodyPr>
          <a:lstStyle/>
          <a:p>
            <a:r>
              <a:rPr lang="en-US" altLang="en-US" sz="2400" smtClean="0"/>
              <a:t>receiver </a:t>
            </a:r>
            <a:r>
              <a:rPr lang="ja-JP" altLang="en-US" sz="2400" smtClean="0"/>
              <a:t>“</a:t>
            </a:r>
            <a:r>
              <a:rPr lang="en-US" altLang="ja-JP" sz="2400" smtClean="0"/>
              <a:t>advertises</a:t>
            </a:r>
            <a:r>
              <a:rPr lang="ja-JP" altLang="en-US" sz="2400" smtClean="0"/>
              <a:t>”</a:t>
            </a:r>
            <a:r>
              <a:rPr lang="en-US" altLang="ja-JP" sz="2400" smtClean="0"/>
              <a:t> free buffer space by including </a:t>
            </a:r>
            <a:r>
              <a:rPr lang="en-US" altLang="ja-JP" sz="2400" b="1" smtClean="0">
                <a:latin typeface="Courier New" panose="02070309020205020404" pitchFamily="49" charset="0"/>
              </a:rPr>
              <a:t>rwnd</a:t>
            </a:r>
            <a:r>
              <a:rPr lang="en-US" altLang="ja-JP" sz="2400" smtClean="0"/>
              <a:t> value in TCP header of receiver-to-sender segments</a:t>
            </a:r>
          </a:p>
          <a:p>
            <a:pPr lvl="1"/>
            <a:r>
              <a:rPr lang="en-US" altLang="en-US" sz="2000" b="1" smtClean="0">
                <a:latin typeface="Courier New" panose="02070309020205020404" pitchFamily="49" charset="0"/>
              </a:rPr>
              <a:t>RcvBuffer </a:t>
            </a:r>
            <a:r>
              <a:rPr lang="en-US" altLang="en-US" sz="2000" smtClean="0"/>
              <a:t>size set via socket options (typical default is 4096 bytes)</a:t>
            </a:r>
          </a:p>
          <a:p>
            <a:pPr lvl="1"/>
            <a:r>
              <a:rPr lang="en-US" altLang="en-US" sz="2000" smtClean="0"/>
              <a:t>many operating systems autoadjust </a:t>
            </a:r>
            <a:r>
              <a:rPr lang="en-US" altLang="en-US" sz="2000" b="1" smtClean="0">
                <a:latin typeface="Courier New" panose="02070309020205020404" pitchFamily="49" charset="0"/>
              </a:rPr>
              <a:t>RcvBuffer</a:t>
            </a:r>
            <a:endParaRPr lang="en-US" altLang="en-US" sz="2000" smtClean="0"/>
          </a:p>
          <a:p>
            <a:r>
              <a:rPr lang="en-US" altLang="en-US" sz="2400" smtClean="0"/>
              <a:t>sender limits amount of unacked (</a:t>
            </a:r>
            <a:r>
              <a:rPr lang="ja-JP" altLang="en-US" sz="2400" smtClean="0"/>
              <a:t>“</a:t>
            </a:r>
            <a:r>
              <a:rPr lang="en-US" altLang="ja-JP" sz="2400" smtClean="0"/>
              <a:t>in-flight</a:t>
            </a:r>
            <a:r>
              <a:rPr lang="ja-JP" altLang="en-US" sz="2400" smtClean="0"/>
              <a:t>”</a:t>
            </a:r>
            <a:r>
              <a:rPr lang="en-US" altLang="ja-JP" sz="2400" smtClean="0"/>
              <a:t>) data to receiver</a:t>
            </a:r>
            <a:r>
              <a:rPr lang="ja-JP" altLang="en-US" sz="2400" smtClean="0"/>
              <a:t>’</a:t>
            </a:r>
            <a:r>
              <a:rPr lang="en-US" altLang="ja-JP" sz="2400" smtClean="0"/>
              <a:t>s </a:t>
            </a:r>
            <a:r>
              <a:rPr lang="en-US" altLang="ja-JP" sz="2400" b="1" smtClean="0">
                <a:latin typeface="Courier New" panose="02070309020205020404" pitchFamily="49" charset="0"/>
              </a:rPr>
              <a:t>rwnd </a:t>
            </a:r>
            <a:r>
              <a:rPr lang="en-US" altLang="ja-JP" sz="2400" smtClean="0"/>
              <a:t>value </a:t>
            </a:r>
          </a:p>
          <a:p>
            <a:r>
              <a:rPr lang="en-US" altLang="en-US" sz="2400" smtClean="0"/>
              <a:t>guarantees receive buffer will not overflow</a:t>
            </a:r>
          </a:p>
        </p:txBody>
      </p:sp>
      <p:sp>
        <p:nvSpPr>
          <p:cNvPr id="76819" name="Text Box 76"/>
          <p:cNvSpPr txBox="1">
            <a:spLocks noChangeArrowheads="1"/>
          </p:cNvSpPr>
          <p:nvPr/>
        </p:nvSpPr>
        <p:spPr bwMode="auto">
          <a:xfrm>
            <a:off x="5837238" y="5018088"/>
            <a:ext cx="269557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i="1" smtClean="0"/>
              <a:t>receiver-side buffering</a:t>
            </a:r>
          </a:p>
        </p:txBody>
      </p:sp>
      <p:sp>
        <p:nvSpPr>
          <p:cNvPr id="34" name="Title 1"/>
          <p:cNvSpPr>
            <a:spLocks noGrp="1"/>
          </p:cNvSpPr>
          <p:nvPr>
            <p:ph type="title"/>
          </p:nvPr>
        </p:nvSpPr>
        <p:spPr>
          <a:xfrm>
            <a:off x="0" y="0"/>
            <a:ext cx="8001000" cy="685800"/>
          </a:xfrm>
        </p:spPr>
        <p:txBody>
          <a:bodyPr>
            <a:normAutofit fontScale="90000"/>
          </a:bodyPr>
          <a:lstStyle/>
          <a:p>
            <a:r>
              <a:rPr lang="en-US" dirty="0" smtClean="0"/>
              <a:t>TCP: Reliable Transport</a:t>
            </a:r>
            <a:endParaRPr lang="en-US" dirty="0"/>
          </a:p>
        </p:txBody>
      </p:sp>
      <p:sp>
        <p:nvSpPr>
          <p:cNvPr id="35" name="TextBox 34"/>
          <p:cNvSpPr txBox="1"/>
          <p:nvPr/>
        </p:nvSpPr>
        <p:spPr>
          <a:xfrm>
            <a:off x="1272866" y="624045"/>
            <a:ext cx="2303066" cy="584775"/>
          </a:xfrm>
          <a:prstGeom prst="rect">
            <a:avLst/>
          </a:prstGeom>
          <a:noFill/>
        </p:spPr>
        <p:txBody>
          <a:bodyPr wrap="none" rtlCol="0">
            <a:spAutoFit/>
          </a:bodyPr>
          <a:lstStyle/>
          <a:p>
            <a:r>
              <a:rPr lang="en-US" sz="3200" dirty="0" smtClean="0">
                <a:solidFill>
                  <a:srgbClr val="FF0000"/>
                </a:solidFill>
              </a:rPr>
              <a:t>Flow Control</a:t>
            </a:r>
            <a:endParaRPr lang="en-US" sz="2800" dirty="0" smtClean="0">
              <a:solidFill>
                <a:srgbClr val="FF0000"/>
              </a:solidFill>
            </a:endParaRPr>
          </a:p>
        </p:txBody>
      </p:sp>
    </p:spTree>
    <p:extLst>
      <p:ext uri="{BB962C8B-B14F-4D97-AF65-F5344CB8AC3E}">
        <p14:creationId xmlns:p14="http://schemas.microsoft.com/office/powerpoint/2010/main" val="19364193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dirty="0"/>
              <a:t>Goals for Today</a:t>
            </a:r>
          </a:p>
        </p:txBody>
      </p:sp>
      <p:sp>
        <p:nvSpPr>
          <p:cNvPr id="71683" name="Rectangle 3"/>
          <p:cNvSpPr>
            <a:spLocks noGrp="1" noChangeArrowheads="1"/>
          </p:cNvSpPr>
          <p:nvPr>
            <p:ph type="body" idx="1"/>
          </p:nvPr>
        </p:nvSpPr>
        <p:spPr>
          <a:xfrm>
            <a:off x="163285" y="852714"/>
            <a:ext cx="8799285" cy="5790363"/>
          </a:xfrm>
        </p:spPr>
        <p:txBody>
          <a:bodyPr>
            <a:normAutofit/>
          </a:bodyPr>
          <a:lstStyle/>
          <a:p>
            <a:r>
              <a:rPr lang="en-US" sz="2800" dirty="0" smtClean="0"/>
              <a:t>Transport Layer</a:t>
            </a:r>
          </a:p>
          <a:p>
            <a:pPr lvl="1"/>
            <a:r>
              <a:rPr lang="en-US" sz="2400" dirty="0" smtClean="0"/>
              <a:t>Abstraction / services</a:t>
            </a:r>
          </a:p>
          <a:p>
            <a:pPr lvl="1"/>
            <a:r>
              <a:rPr lang="en-US" sz="2400" dirty="0" smtClean="0"/>
              <a:t>Multiplexing/</a:t>
            </a:r>
            <a:r>
              <a:rPr lang="en-US" sz="2400" dirty="0" err="1" smtClean="0"/>
              <a:t>Demultiplexing</a:t>
            </a:r>
            <a:endParaRPr lang="en-US" sz="2400" dirty="0" smtClean="0"/>
          </a:p>
          <a:p>
            <a:pPr lvl="1"/>
            <a:r>
              <a:rPr lang="en-US" sz="2400" dirty="0" smtClean="0"/>
              <a:t>UDP: Connectionless Transport</a:t>
            </a:r>
          </a:p>
          <a:p>
            <a:pPr lvl="1"/>
            <a:r>
              <a:rPr lang="en-US" sz="2400" dirty="0" smtClean="0"/>
              <a:t>TCP: Reliable Transport</a:t>
            </a:r>
          </a:p>
          <a:p>
            <a:pPr lvl="2"/>
            <a:r>
              <a:rPr lang="en-US" sz="2000" dirty="0" smtClean="0"/>
              <a:t>Abstraction, Connection Management, Reliable Transport, Flow Control, timeouts</a:t>
            </a:r>
          </a:p>
          <a:p>
            <a:pPr lvl="1"/>
            <a:r>
              <a:rPr lang="en-US" dirty="0" smtClean="0"/>
              <a:t>Congestion control</a:t>
            </a:r>
            <a:endParaRPr lang="en-US" dirty="0"/>
          </a:p>
          <a:p>
            <a:pPr lvl="1"/>
            <a:endParaRPr lang="en-US" sz="2400" dirty="0" smtClean="0"/>
          </a:p>
          <a:p>
            <a:r>
              <a:rPr lang="en-US" sz="2800" dirty="0" smtClean="0"/>
              <a:t>Data Center TCP</a:t>
            </a:r>
          </a:p>
          <a:p>
            <a:pPr lvl="1"/>
            <a:r>
              <a:rPr lang="en-US" sz="2400" dirty="0" err="1" smtClean="0"/>
              <a:t>Incast</a:t>
            </a:r>
            <a:r>
              <a:rPr lang="en-US" sz="2400" dirty="0" smtClean="0"/>
              <a:t> Problem</a:t>
            </a:r>
            <a:endParaRPr lang="en-US" sz="2800" dirty="0" smtClean="0"/>
          </a:p>
          <a:p>
            <a:pPr lvl="1"/>
            <a:endParaRPr lang="en-US" sz="2400" dirty="0" smtClean="0"/>
          </a:p>
          <a:p>
            <a:endParaRPr lang="en-US" sz="2800" dirty="0"/>
          </a:p>
        </p:txBody>
      </p:sp>
    </p:spTree>
    <p:custDataLst>
      <p:tags r:id="rId1"/>
    </p:custDataLst>
    <p:extLst>
      <p:ext uri="{BB962C8B-B14F-4D97-AF65-F5344CB8AC3E}">
        <p14:creationId xmlns:p14="http://schemas.microsoft.com/office/powerpoint/2010/main" val="1442935337"/>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3"/>
          <p:cNvSpPr>
            <a:spLocks noGrp="1" noChangeArrowheads="1"/>
          </p:cNvSpPr>
          <p:nvPr>
            <p:ph type="body" sz="half" idx="1"/>
          </p:nvPr>
        </p:nvSpPr>
        <p:spPr>
          <a:xfrm>
            <a:off x="533400" y="1600200"/>
            <a:ext cx="7762875" cy="4648200"/>
          </a:xfrm>
        </p:spPr>
        <p:txBody>
          <a:bodyPr/>
          <a:lstStyle/>
          <a:p>
            <a:pPr>
              <a:buFont typeface="Wingdings" panose="05000000000000000000" pitchFamily="2" charset="2"/>
              <a:buNone/>
            </a:pPr>
            <a:r>
              <a:rPr lang="en-US" altLang="en-US" sz="3200" i="1" dirty="0" smtClean="0">
                <a:solidFill>
                  <a:srgbClr val="CC0000"/>
                </a:solidFill>
              </a:rPr>
              <a:t>congestion</a:t>
            </a:r>
            <a:r>
              <a:rPr lang="en-US" altLang="en-US" sz="3200" dirty="0" smtClean="0">
                <a:solidFill>
                  <a:srgbClr val="CC0000"/>
                </a:solidFill>
              </a:rPr>
              <a:t>:</a:t>
            </a:r>
            <a:endParaRPr lang="en-US" altLang="en-US" dirty="0" smtClean="0">
              <a:solidFill>
                <a:srgbClr val="CC0000"/>
              </a:solidFill>
            </a:endParaRPr>
          </a:p>
          <a:p>
            <a:r>
              <a:rPr lang="en-US" altLang="en-US" dirty="0" smtClean="0"/>
              <a:t>informally: </a:t>
            </a:r>
            <a:r>
              <a:rPr lang="ja-JP" altLang="en-US" dirty="0" smtClean="0"/>
              <a:t>“</a:t>
            </a:r>
            <a:r>
              <a:rPr lang="en-US" altLang="ja-JP" dirty="0" smtClean="0"/>
              <a:t>too many sources sending too much data too fast for </a:t>
            </a:r>
            <a:r>
              <a:rPr lang="en-US" altLang="ja-JP" i="1" dirty="0" smtClean="0">
                <a:solidFill>
                  <a:srgbClr val="000099"/>
                </a:solidFill>
              </a:rPr>
              <a:t>network</a:t>
            </a:r>
            <a:r>
              <a:rPr lang="en-US" altLang="ja-JP" dirty="0" smtClean="0"/>
              <a:t> to handle</a:t>
            </a:r>
            <a:r>
              <a:rPr lang="ja-JP" altLang="en-US" dirty="0" smtClean="0"/>
              <a:t>”</a:t>
            </a:r>
            <a:endParaRPr lang="en-US" altLang="ja-JP" dirty="0" smtClean="0"/>
          </a:p>
          <a:p>
            <a:r>
              <a:rPr lang="en-US" altLang="en-US" dirty="0" smtClean="0"/>
              <a:t>different from flow control!</a:t>
            </a:r>
          </a:p>
          <a:p>
            <a:r>
              <a:rPr lang="en-US" altLang="en-US" dirty="0" smtClean="0"/>
              <a:t>manifestations:</a:t>
            </a:r>
          </a:p>
          <a:p>
            <a:pPr lvl="1"/>
            <a:r>
              <a:rPr lang="en-US" altLang="en-US" sz="2800" dirty="0" smtClean="0"/>
              <a:t>lost packets (buffer overflow at routers)</a:t>
            </a:r>
          </a:p>
          <a:p>
            <a:pPr lvl="1"/>
            <a:r>
              <a:rPr lang="en-US" altLang="en-US" sz="2800" dirty="0" smtClean="0"/>
              <a:t>long delays (queueing in router buffers)</a:t>
            </a:r>
          </a:p>
          <a:p>
            <a:pPr marL="0" indent="0">
              <a:buNone/>
            </a:pPr>
            <a:endParaRPr lang="en-US" altLang="en-US" dirty="0" smtClean="0"/>
          </a:p>
          <a:p>
            <a:endParaRPr lang="en-US" altLang="en-US" sz="2400" dirty="0" smtClean="0"/>
          </a:p>
        </p:txBody>
      </p:sp>
      <p:sp>
        <p:nvSpPr>
          <p:cNvPr id="2" name="Title 1"/>
          <p:cNvSpPr>
            <a:spLocks noGrp="1"/>
          </p:cNvSpPr>
          <p:nvPr>
            <p:ph type="title"/>
          </p:nvPr>
        </p:nvSpPr>
        <p:spPr/>
        <p:txBody>
          <a:bodyPr>
            <a:normAutofit fontScale="90000"/>
          </a:bodyPr>
          <a:lstStyle/>
          <a:p>
            <a:r>
              <a:rPr lang="en-US" dirty="0" smtClean="0"/>
              <a:t>Principles of Congestion Control</a:t>
            </a:r>
            <a:endParaRPr lang="en-US" dirty="0"/>
          </a:p>
        </p:txBody>
      </p:sp>
    </p:spTree>
    <p:extLst>
      <p:ext uri="{BB962C8B-B14F-4D97-AF65-F5344CB8AC3E}">
        <p14:creationId xmlns:p14="http://schemas.microsoft.com/office/powerpoint/2010/main" val="24470947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5"/>
          <p:cNvSpPr>
            <a:spLocks noChangeArrowheads="1"/>
          </p:cNvSpPr>
          <p:nvPr/>
        </p:nvSpPr>
        <p:spPr bwMode="auto">
          <a:xfrm>
            <a:off x="542925" y="1504950"/>
            <a:ext cx="8154988" cy="552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gn="l">
              <a:lnSpc>
                <a:spcPct val="85000"/>
              </a:lnSpc>
              <a:spcBef>
                <a:spcPct val="20000"/>
              </a:spcBef>
              <a:buClr>
                <a:srgbClr val="000099"/>
              </a:buClr>
              <a:buSzPct val="65000"/>
              <a:buFont typeface="Wingdings" charset="0"/>
              <a:buNone/>
              <a:defRPr/>
            </a:pPr>
            <a:r>
              <a:rPr lang="en-US" sz="2800" dirty="0">
                <a:solidFill>
                  <a:srgbClr val="FF0000"/>
                </a:solidFill>
                <a:latin typeface="Gill Sans MT" charset="0"/>
                <a:ea typeface="ＭＳ Ｐゴシック" charset="0"/>
              </a:rPr>
              <a:t>two broad approaches towards congestion control:</a:t>
            </a:r>
          </a:p>
        </p:txBody>
      </p:sp>
      <p:sp>
        <p:nvSpPr>
          <p:cNvPr id="97287" name="Rectangle 8"/>
          <p:cNvSpPr>
            <a:spLocks noChangeArrowheads="1"/>
          </p:cNvSpPr>
          <p:nvPr/>
        </p:nvSpPr>
        <p:spPr bwMode="auto">
          <a:xfrm>
            <a:off x="508000" y="2786063"/>
            <a:ext cx="3487738" cy="3251200"/>
          </a:xfrm>
          <a:prstGeom prst="rect">
            <a:avLst/>
          </a:prstGeom>
          <a:noFill/>
          <a:ln w="19050">
            <a:solidFill>
              <a:srgbClr val="CC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7288" name="Rectangle 9"/>
          <p:cNvSpPr>
            <a:spLocks noChangeArrowheads="1"/>
          </p:cNvSpPr>
          <p:nvPr/>
        </p:nvSpPr>
        <p:spPr bwMode="auto">
          <a:xfrm>
            <a:off x="768350" y="2528888"/>
            <a:ext cx="2979738" cy="56356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7289" name="Rectangle 3"/>
          <p:cNvSpPr>
            <a:spLocks noGrp="1" noChangeArrowheads="1"/>
          </p:cNvSpPr>
          <p:nvPr>
            <p:ph type="body" sz="half" idx="1"/>
          </p:nvPr>
        </p:nvSpPr>
        <p:spPr>
          <a:xfrm>
            <a:off x="723900" y="2390775"/>
            <a:ext cx="3295650" cy="3810000"/>
          </a:xfrm>
        </p:spPr>
        <p:txBody>
          <a:bodyPr/>
          <a:lstStyle/>
          <a:p>
            <a:pPr>
              <a:buFont typeface="Wingdings" charset="0"/>
              <a:buNone/>
              <a:defRPr/>
            </a:pPr>
            <a:r>
              <a:rPr lang="en-US">
                <a:solidFill>
                  <a:srgbClr val="CC0000"/>
                </a:solidFill>
                <a:ea typeface="ＭＳ Ｐゴシック" charset="0"/>
                <a:cs typeface="+mn-cs"/>
              </a:rPr>
              <a:t>end-end congestion control:</a:t>
            </a:r>
          </a:p>
          <a:p>
            <a:pPr>
              <a:buFont typeface="Wingdings" charset="0"/>
              <a:buChar char="v"/>
              <a:defRPr/>
            </a:pPr>
            <a:r>
              <a:rPr lang="en-US" sz="2400">
                <a:ea typeface="ＭＳ Ｐゴシック" charset="0"/>
                <a:cs typeface="+mn-cs"/>
              </a:rPr>
              <a:t>no explicit feedback from network</a:t>
            </a:r>
          </a:p>
          <a:p>
            <a:pPr>
              <a:buFont typeface="Wingdings" charset="0"/>
              <a:buChar char="v"/>
              <a:defRPr/>
            </a:pPr>
            <a:r>
              <a:rPr lang="en-US" sz="2400">
                <a:ea typeface="ＭＳ Ｐゴシック" charset="0"/>
                <a:cs typeface="+mn-cs"/>
              </a:rPr>
              <a:t>congestion inferred from end-system observed loss, delay</a:t>
            </a:r>
          </a:p>
          <a:p>
            <a:pPr>
              <a:buFont typeface="Wingdings" charset="0"/>
              <a:buChar char="v"/>
              <a:defRPr/>
            </a:pPr>
            <a:r>
              <a:rPr lang="en-US" sz="2400">
                <a:ea typeface="ＭＳ Ｐゴシック" charset="0"/>
                <a:cs typeface="+mn-cs"/>
              </a:rPr>
              <a:t>approach taken by TCP</a:t>
            </a:r>
            <a:endParaRPr lang="en-US">
              <a:ea typeface="ＭＳ Ｐゴシック" charset="0"/>
              <a:cs typeface="+mn-cs"/>
            </a:endParaRPr>
          </a:p>
        </p:txBody>
      </p:sp>
      <p:sp>
        <p:nvSpPr>
          <p:cNvPr id="97290" name="Rectangle 10"/>
          <p:cNvSpPr>
            <a:spLocks noChangeArrowheads="1"/>
          </p:cNvSpPr>
          <p:nvPr/>
        </p:nvSpPr>
        <p:spPr bwMode="auto">
          <a:xfrm>
            <a:off x="4678363" y="2814638"/>
            <a:ext cx="3690937" cy="3251200"/>
          </a:xfrm>
          <a:prstGeom prst="rect">
            <a:avLst/>
          </a:prstGeom>
          <a:noFill/>
          <a:ln w="19050">
            <a:solidFill>
              <a:srgbClr val="CC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7291" name="Rectangle 11"/>
          <p:cNvSpPr>
            <a:spLocks noChangeArrowheads="1"/>
          </p:cNvSpPr>
          <p:nvPr/>
        </p:nvSpPr>
        <p:spPr bwMode="auto">
          <a:xfrm>
            <a:off x="4865688" y="2551113"/>
            <a:ext cx="3092450" cy="56515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7292" name="Rectangle 4"/>
          <p:cNvSpPr>
            <a:spLocks noGrp="1" noChangeArrowheads="1"/>
          </p:cNvSpPr>
          <p:nvPr>
            <p:ph type="body" sz="half" idx="2"/>
          </p:nvPr>
        </p:nvSpPr>
        <p:spPr>
          <a:xfrm>
            <a:off x="4786313" y="2392363"/>
            <a:ext cx="3549650" cy="3905250"/>
          </a:xfrm>
        </p:spPr>
        <p:txBody>
          <a:bodyPr>
            <a:normAutofit lnSpcReduction="10000"/>
          </a:bodyPr>
          <a:lstStyle/>
          <a:p>
            <a:pPr marL="282575" indent="-282575">
              <a:buFont typeface="Wingdings" charset="0"/>
              <a:buNone/>
              <a:defRPr/>
            </a:pPr>
            <a:r>
              <a:rPr lang="en-US">
                <a:solidFill>
                  <a:srgbClr val="CC0000"/>
                </a:solidFill>
                <a:ea typeface="ＭＳ Ｐゴシック" charset="0"/>
                <a:cs typeface="+mn-cs"/>
              </a:rPr>
              <a:t>network-assisted congestion control:</a:t>
            </a:r>
          </a:p>
          <a:p>
            <a:pPr marL="282575" indent="-282575">
              <a:buFont typeface="Wingdings" charset="0"/>
              <a:buChar char="v"/>
              <a:defRPr/>
            </a:pPr>
            <a:r>
              <a:rPr lang="en-US" sz="2400">
                <a:ea typeface="ＭＳ Ｐゴシック" charset="0"/>
                <a:cs typeface="+mn-cs"/>
              </a:rPr>
              <a:t>routers provide feedback to end systems</a:t>
            </a:r>
          </a:p>
          <a:p>
            <a:pPr marL="576263" lvl="1" indent="-179388">
              <a:buFont typeface="Wingdings" charset="0"/>
              <a:buChar char="§"/>
              <a:defRPr/>
            </a:pPr>
            <a:r>
              <a:rPr lang="en-US">
                <a:ea typeface="ＭＳ Ｐゴシック" charset="0"/>
              </a:rPr>
              <a:t>single bit indicating congestion (SNA, DECbit, TCP/IP ECN, ATM)</a:t>
            </a:r>
          </a:p>
          <a:p>
            <a:pPr marL="576263" lvl="1" indent="-179388">
              <a:buFont typeface="Wingdings" charset="0"/>
              <a:buChar char="§"/>
              <a:defRPr/>
            </a:pPr>
            <a:r>
              <a:rPr lang="en-US">
                <a:ea typeface="ＭＳ Ｐゴシック" charset="0"/>
              </a:rPr>
              <a:t>explicit rate for sender to send at</a:t>
            </a:r>
            <a:endParaRPr lang="en-US" sz="2000">
              <a:ea typeface="ＭＳ Ｐゴシック" charset="0"/>
            </a:endParaRPr>
          </a:p>
        </p:txBody>
      </p:sp>
      <p:sp>
        <p:nvSpPr>
          <p:cNvPr id="2" name="Title 1"/>
          <p:cNvSpPr>
            <a:spLocks noGrp="1"/>
          </p:cNvSpPr>
          <p:nvPr>
            <p:ph type="title"/>
          </p:nvPr>
        </p:nvSpPr>
        <p:spPr/>
        <p:txBody>
          <a:bodyPr>
            <a:normAutofit fontScale="90000"/>
          </a:bodyPr>
          <a:lstStyle/>
          <a:p>
            <a:r>
              <a:rPr lang="en-US" dirty="0" smtClean="0"/>
              <a:t>Principles of Congestion Control</a:t>
            </a:r>
            <a:endParaRPr lang="en-US" dirty="0"/>
          </a:p>
        </p:txBody>
      </p:sp>
    </p:spTree>
    <p:extLst>
      <p:ext uri="{BB962C8B-B14F-4D97-AF65-F5344CB8AC3E}">
        <p14:creationId xmlns:p14="http://schemas.microsoft.com/office/powerpoint/2010/main" val="3811409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Line 68"/>
          <p:cNvSpPr>
            <a:spLocks noChangeShapeType="1"/>
          </p:cNvSpPr>
          <p:nvPr/>
        </p:nvSpPr>
        <p:spPr bwMode="auto">
          <a:xfrm>
            <a:off x="4857750" y="4229100"/>
            <a:ext cx="558800" cy="3175"/>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nvGrpSpPr>
          <p:cNvPr id="126980" name="Group 59"/>
          <p:cNvGrpSpPr>
            <a:grpSpLocks/>
          </p:cNvGrpSpPr>
          <p:nvPr/>
        </p:nvGrpSpPr>
        <p:grpSpPr bwMode="auto">
          <a:xfrm>
            <a:off x="3779838" y="3898900"/>
            <a:ext cx="1082675" cy="538163"/>
            <a:chOff x="2356" y="1300"/>
            <a:chExt cx="555" cy="194"/>
          </a:xfrm>
        </p:grpSpPr>
        <p:sp>
          <p:nvSpPr>
            <p:cNvPr id="127008" name="Oval 407"/>
            <p:cNvSpPr>
              <a:spLocks noChangeArrowheads="1"/>
            </p:cNvSpPr>
            <p:nvPr/>
          </p:nvSpPr>
          <p:spPr bwMode="auto">
            <a:xfrm>
              <a:off x="2357" y="1385"/>
              <a:ext cx="551" cy="109"/>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27009" name="Rectangle 410"/>
            <p:cNvSpPr>
              <a:spLocks noChangeArrowheads="1"/>
            </p:cNvSpPr>
            <p:nvPr/>
          </p:nvSpPr>
          <p:spPr bwMode="auto">
            <a:xfrm>
              <a:off x="2357" y="1374"/>
              <a:ext cx="554" cy="66"/>
            </a:xfrm>
            <a:prstGeom prst="rect">
              <a:avLst/>
            </a:prstGeom>
            <a:gradFill rotWithShape="1">
              <a:gsLst>
                <a:gs pos="0">
                  <a:schemeClr val="hlink"/>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27010" name="Oval 411"/>
            <p:cNvSpPr>
              <a:spLocks noChangeArrowheads="1"/>
            </p:cNvSpPr>
            <p:nvPr/>
          </p:nvSpPr>
          <p:spPr bwMode="auto">
            <a:xfrm>
              <a:off x="2356" y="1300"/>
              <a:ext cx="551" cy="127"/>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27011" name="Group 63"/>
            <p:cNvGrpSpPr>
              <a:grpSpLocks/>
            </p:cNvGrpSpPr>
            <p:nvPr/>
          </p:nvGrpSpPr>
          <p:grpSpPr bwMode="auto">
            <a:xfrm>
              <a:off x="2468" y="1332"/>
              <a:ext cx="310" cy="60"/>
              <a:chOff x="2468" y="1332"/>
              <a:chExt cx="310" cy="60"/>
            </a:xfrm>
          </p:grpSpPr>
          <p:sp>
            <p:nvSpPr>
              <p:cNvPr id="127014" name="Freeform 64"/>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15" name="Freeform 65"/>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9605" name="Line 66"/>
            <p:cNvSpPr>
              <a:spLocks noChangeShapeType="1"/>
            </p:cNvSpPr>
            <p:nvPr/>
          </p:nvSpPr>
          <p:spPr bwMode="auto">
            <a:xfrm>
              <a:off x="2357" y="1361"/>
              <a:ext cx="0" cy="8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9606" name="Line 67"/>
            <p:cNvSpPr>
              <a:spLocks noChangeShapeType="1"/>
            </p:cNvSpPr>
            <p:nvPr/>
          </p:nvSpPr>
          <p:spPr bwMode="auto">
            <a:xfrm>
              <a:off x="2907" y="1363"/>
              <a:ext cx="0" cy="8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26981" name="Group 50"/>
          <p:cNvGrpSpPr>
            <a:grpSpLocks/>
          </p:cNvGrpSpPr>
          <p:nvPr/>
        </p:nvGrpSpPr>
        <p:grpSpPr bwMode="auto">
          <a:xfrm>
            <a:off x="5413375" y="3883025"/>
            <a:ext cx="1082675" cy="538163"/>
            <a:chOff x="2356" y="1300"/>
            <a:chExt cx="555" cy="194"/>
          </a:xfrm>
        </p:grpSpPr>
        <p:sp>
          <p:nvSpPr>
            <p:cNvPr id="127000" name="Oval 407"/>
            <p:cNvSpPr>
              <a:spLocks noChangeArrowheads="1"/>
            </p:cNvSpPr>
            <p:nvPr/>
          </p:nvSpPr>
          <p:spPr bwMode="auto">
            <a:xfrm>
              <a:off x="2357" y="1385"/>
              <a:ext cx="551" cy="109"/>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127001" name="Rectangle 410"/>
            <p:cNvSpPr>
              <a:spLocks noChangeArrowheads="1"/>
            </p:cNvSpPr>
            <p:nvPr/>
          </p:nvSpPr>
          <p:spPr bwMode="auto">
            <a:xfrm>
              <a:off x="2357" y="1374"/>
              <a:ext cx="554" cy="66"/>
            </a:xfrm>
            <a:prstGeom prst="rect">
              <a:avLst/>
            </a:prstGeom>
            <a:gradFill rotWithShape="1">
              <a:gsLst>
                <a:gs pos="0">
                  <a:schemeClr val="hlink"/>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127002" name="Oval 411"/>
            <p:cNvSpPr>
              <a:spLocks noChangeArrowheads="1"/>
            </p:cNvSpPr>
            <p:nvPr/>
          </p:nvSpPr>
          <p:spPr bwMode="auto">
            <a:xfrm>
              <a:off x="2356" y="1300"/>
              <a:ext cx="551" cy="127"/>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127003" name="Group 54"/>
            <p:cNvGrpSpPr>
              <a:grpSpLocks/>
            </p:cNvGrpSpPr>
            <p:nvPr/>
          </p:nvGrpSpPr>
          <p:grpSpPr bwMode="auto">
            <a:xfrm>
              <a:off x="2468" y="1332"/>
              <a:ext cx="310" cy="60"/>
              <a:chOff x="2468" y="1332"/>
              <a:chExt cx="310" cy="60"/>
            </a:xfrm>
          </p:grpSpPr>
          <p:sp>
            <p:nvSpPr>
              <p:cNvPr id="127006" name="Freeform 55"/>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07" name="Freeform 56"/>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9597" name="Line 57"/>
            <p:cNvSpPr>
              <a:spLocks noChangeShapeType="1"/>
            </p:cNvSpPr>
            <p:nvPr/>
          </p:nvSpPr>
          <p:spPr bwMode="auto">
            <a:xfrm>
              <a:off x="2357" y="1361"/>
              <a:ext cx="0" cy="8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9598" name="Line 58"/>
            <p:cNvSpPr>
              <a:spLocks noChangeShapeType="1"/>
            </p:cNvSpPr>
            <p:nvPr/>
          </p:nvSpPr>
          <p:spPr bwMode="auto">
            <a:xfrm>
              <a:off x="2907" y="1363"/>
              <a:ext cx="0" cy="8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sp>
        <p:nvSpPr>
          <p:cNvPr id="109575" name="Rectangle 4"/>
          <p:cNvSpPr>
            <a:spLocks noGrp="1" noChangeArrowheads="1"/>
          </p:cNvSpPr>
          <p:nvPr>
            <p:ph type="body" sz="half" idx="1"/>
          </p:nvPr>
        </p:nvSpPr>
        <p:spPr>
          <a:xfrm>
            <a:off x="544513" y="1412875"/>
            <a:ext cx="7620000" cy="2190750"/>
          </a:xfrm>
        </p:spPr>
        <p:txBody>
          <a:bodyPr/>
          <a:lstStyle/>
          <a:p>
            <a:pPr>
              <a:buFont typeface="Wingdings" charset="0"/>
              <a:buNone/>
              <a:defRPr/>
            </a:pPr>
            <a:r>
              <a:rPr lang="en-US" i="1">
                <a:solidFill>
                  <a:srgbClr val="CC0000"/>
                </a:solidFill>
                <a:ea typeface="ＭＳ Ｐゴシック" charset="0"/>
                <a:cs typeface="+mn-cs"/>
              </a:rPr>
              <a:t>fairness goal:</a:t>
            </a:r>
            <a:r>
              <a:rPr lang="en-US">
                <a:ea typeface="ＭＳ Ｐゴシック" charset="0"/>
                <a:cs typeface="+mn-cs"/>
              </a:rPr>
              <a:t> if K TCP sessions share same bottleneck link of bandwidth R, each should have average rate of R/K</a:t>
            </a:r>
          </a:p>
        </p:txBody>
      </p:sp>
      <p:sp>
        <p:nvSpPr>
          <p:cNvPr id="109576" name="Rectangle 25"/>
          <p:cNvSpPr>
            <a:spLocks noChangeArrowheads="1"/>
          </p:cNvSpPr>
          <p:nvPr/>
        </p:nvSpPr>
        <p:spPr bwMode="auto">
          <a:xfrm>
            <a:off x="5068888" y="4025900"/>
            <a:ext cx="147637" cy="200025"/>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9577" name="Rectangle 26"/>
          <p:cNvSpPr>
            <a:spLocks noChangeArrowheads="1"/>
          </p:cNvSpPr>
          <p:nvPr/>
        </p:nvSpPr>
        <p:spPr bwMode="auto">
          <a:xfrm>
            <a:off x="4378325" y="4087813"/>
            <a:ext cx="147638" cy="200025"/>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9578" name="Rectangle 27"/>
          <p:cNvSpPr>
            <a:spLocks noChangeArrowheads="1"/>
          </p:cNvSpPr>
          <p:nvPr/>
        </p:nvSpPr>
        <p:spPr bwMode="auto">
          <a:xfrm>
            <a:off x="4668838" y="4025900"/>
            <a:ext cx="147637" cy="200025"/>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9579" name="Text Box 28"/>
          <p:cNvSpPr txBox="1">
            <a:spLocks noChangeArrowheads="1"/>
          </p:cNvSpPr>
          <p:nvPr/>
        </p:nvSpPr>
        <p:spPr bwMode="auto">
          <a:xfrm>
            <a:off x="1131888" y="3017838"/>
            <a:ext cx="20002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800" smtClean="0">
                <a:latin typeface="Arial" charset="0"/>
              </a:rPr>
              <a:t>TCP connection 1</a:t>
            </a:r>
          </a:p>
        </p:txBody>
      </p:sp>
      <p:sp>
        <p:nvSpPr>
          <p:cNvPr id="109580" name="Text Box 29"/>
          <p:cNvSpPr txBox="1">
            <a:spLocks noChangeArrowheads="1"/>
          </p:cNvSpPr>
          <p:nvPr/>
        </p:nvSpPr>
        <p:spPr bwMode="auto">
          <a:xfrm>
            <a:off x="3529013" y="4471988"/>
            <a:ext cx="1250950" cy="915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bottleneck</a:t>
            </a:r>
          </a:p>
          <a:p>
            <a:pPr>
              <a:defRPr/>
            </a:pPr>
            <a:r>
              <a:rPr lang="en-US" sz="1800" smtClean="0">
                <a:latin typeface="Arial" charset="0"/>
              </a:rPr>
              <a:t>router</a:t>
            </a:r>
          </a:p>
          <a:p>
            <a:pPr>
              <a:defRPr/>
            </a:pPr>
            <a:r>
              <a:rPr lang="en-US" sz="1800" smtClean="0">
                <a:latin typeface="Arial" charset="0"/>
              </a:rPr>
              <a:t>capacity R</a:t>
            </a:r>
          </a:p>
        </p:txBody>
      </p:sp>
      <p:sp>
        <p:nvSpPr>
          <p:cNvPr id="126988" name="Freeform 40"/>
          <p:cNvSpPr>
            <a:spLocks/>
          </p:cNvSpPr>
          <p:nvPr/>
        </p:nvSpPr>
        <p:spPr bwMode="auto">
          <a:xfrm>
            <a:off x="2863850" y="3502025"/>
            <a:ext cx="4003675" cy="719138"/>
          </a:xfrm>
          <a:custGeom>
            <a:avLst/>
            <a:gdLst>
              <a:gd name="T0" fmla="*/ 0 w 2412"/>
              <a:gd name="T1" fmla="*/ 0 h 453"/>
              <a:gd name="T2" fmla="*/ 2147483647 w 2412"/>
              <a:gd name="T3" fmla="*/ 2147483647 h 453"/>
              <a:gd name="T4" fmla="*/ 2147483647 w 2412"/>
              <a:gd name="T5" fmla="*/ 2147483647 h 453"/>
              <a:gd name="T6" fmla="*/ 0 60000 65536"/>
              <a:gd name="T7" fmla="*/ 0 60000 65536"/>
              <a:gd name="T8" fmla="*/ 0 60000 65536"/>
            </a:gdLst>
            <a:ahLst/>
            <a:cxnLst>
              <a:cxn ang="T6">
                <a:pos x="T0" y="T1"/>
              </a:cxn>
              <a:cxn ang="T7">
                <a:pos x="T2" y="T3"/>
              </a:cxn>
              <a:cxn ang="T8">
                <a:pos x="T4" y="T5"/>
              </a:cxn>
            </a:cxnLst>
            <a:rect l="0" t="0" r="r" b="b"/>
            <a:pathLst>
              <a:path w="2412" h="453">
                <a:moveTo>
                  <a:pt x="0" y="0"/>
                </a:moveTo>
                <a:cubicBezTo>
                  <a:pt x="93" y="65"/>
                  <a:pt x="156" y="318"/>
                  <a:pt x="558" y="390"/>
                </a:cubicBezTo>
                <a:cubicBezTo>
                  <a:pt x="959" y="453"/>
                  <a:pt x="2026" y="423"/>
                  <a:pt x="2412" y="432"/>
                </a:cubicBezTo>
              </a:path>
            </a:pathLst>
          </a:custGeom>
          <a:noFill/>
          <a:ln w="38100" cap="flat" cmpd="sng">
            <a:solidFill>
              <a:srgbClr val="0099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2" name="Rectangle 41"/>
          <p:cNvSpPr>
            <a:spLocks noChangeArrowheads="1"/>
          </p:cNvSpPr>
          <p:nvPr/>
        </p:nvSpPr>
        <p:spPr bwMode="auto">
          <a:xfrm>
            <a:off x="4540250" y="4087813"/>
            <a:ext cx="147638" cy="200025"/>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6990" name="Freeform 42"/>
          <p:cNvSpPr>
            <a:spLocks/>
          </p:cNvSpPr>
          <p:nvPr/>
        </p:nvSpPr>
        <p:spPr bwMode="auto">
          <a:xfrm>
            <a:off x="2806700" y="4237038"/>
            <a:ext cx="4044950" cy="719137"/>
          </a:xfrm>
          <a:custGeom>
            <a:avLst/>
            <a:gdLst>
              <a:gd name="T0" fmla="*/ 0 w 2412"/>
              <a:gd name="T1" fmla="*/ 2147483647 h 453"/>
              <a:gd name="T2" fmla="*/ 2147483647 w 2412"/>
              <a:gd name="T3" fmla="*/ 2147483647 h 453"/>
              <a:gd name="T4" fmla="*/ 2147483647 w 2412"/>
              <a:gd name="T5" fmla="*/ 2147483647 h 453"/>
              <a:gd name="T6" fmla="*/ 0 60000 65536"/>
              <a:gd name="T7" fmla="*/ 0 60000 65536"/>
              <a:gd name="T8" fmla="*/ 0 60000 65536"/>
            </a:gdLst>
            <a:ahLst/>
            <a:cxnLst>
              <a:cxn ang="T6">
                <a:pos x="T0" y="T1"/>
              </a:cxn>
              <a:cxn ang="T7">
                <a:pos x="T2" y="T3"/>
              </a:cxn>
              <a:cxn ang="T8">
                <a:pos x="T4" y="T5"/>
              </a:cxn>
            </a:cxnLst>
            <a:rect l="0" t="0" r="r" b="b"/>
            <a:pathLst>
              <a:path w="2412" h="453">
                <a:moveTo>
                  <a:pt x="0" y="453"/>
                </a:moveTo>
                <a:cubicBezTo>
                  <a:pt x="93" y="388"/>
                  <a:pt x="156" y="134"/>
                  <a:pt x="558" y="63"/>
                </a:cubicBezTo>
                <a:cubicBezTo>
                  <a:pt x="959" y="0"/>
                  <a:pt x="2026" y="36"/>
                  <a:pt x="2412" y="29"/>
                </a:cubicBezTo>
              </a:path>
            </a:pathLst>
          </a:custGeom>
          <a:noFill/>
          <a:ln w="38100"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6" name="Text Box 48"/>
          <p:cNvSpPr txBox="1">
            <a:spLocks noChangeArrowheads="1"/>
          </p:cNvSpPr>
          <p:nvPr/>
        </p:nvSpPr>
        <p:spPr bwMode="auto">
          <a:xfrm>
            <a:off x="1125538" y="5146675"/>
            <a:ext cx="20002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800" smtClean="0">
                <a:latin typeface="Arial" charset="0"/>
              </a:rPr>
              <a:t>TCP connection 2</a:t>
            </a:r>
          </a:p>
        </p:txBody>
      </p:sp>
      <p:grpSp>
        <p:nvGrpSpPr>
          <p:cNvPr id="126994" name="Group 69"/>
          <p:cNvGrpSpPr>
            <a:grpSpLocks/>
          </p:cNvGrpSpPr>
          <p:nvPr/>
        </p:nvGrpSpPr>
        <p:grpSpPr bwMode="auto">
          <a:xfrm>
            <a:off x="2057400" y="3333750"/>
            <a:ext cx="766763" cy="704850"/>
            <a:chOff x="-44" y="1473"/>
            <a:chExt cx="981" cy="1105"/>
          </a:xfrm>
        </p:grpSpPr>
        <p:pic>
          <p:nvPicPr>
            <p:cNvPr id="126998" name="Picture 70"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99" name="Freeform 71"/>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26995" name="Group 72"/>
          <p:cNvGrpSpPr>
            <a:grpSpLocks/>
          </p:cNvGrpSpPr>
          <p:nvPr/>
        </p:nvGrpSpPr>
        <p:grpSpPr bwMode="auto">
          <a:xfrm>
            <a:off x="2073275" y="4579938"/>
            <a:ext cx="766763" cy="704850"/>
            <a:chOff x="-44" y="1473"/>
            <a:chExt cx="981" cy="1105"/>
          </a:xfrm>
        </p:grpSpPr>
        <p:pic>
          <p:nvPicPr>
            <p:cNvPr id="126996" name="Picture 73"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97" name="Freeform 74"/>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 name="Title 1"/>
          <p:cNvSpPr>
            <a:spLocks noGrp="1"/>
          </p:cNvSpPr>
          <p:nvPr>
            <p:ph type="title"/>
          </p:nvPr>
        </p:nvSpPr>
        <p:spPr/>
        <p:txBody>
          <a:bodyPr>
            <a:normAutofit fontScale="90000"/>
          </a:bodyPr>
          <a:lstStyle/>
          <a:p>
            <a:r>
              <a:rPr lang="en-US" dirty="0" smtClean="0"/>
              <a:t>TCP Congestion Control</a:t>
            </a:r>
            <a:endParaRPr lang="en-US" dirty="0"/>
          </a:p>
        </p:txBody>
      </p:sp>
      <p:sp>
        <p:nvSpPr>
          <p:cNvPr id="3" name="TextBox 2"/>
          <p:cNvSpPr txBox="1"/>
          <p:nvPr/>
        </p:nvSpPr>
        <p:spPr>
          <a:xfrm>
            <a:off x="489807" y="658947"/>
            <a:ext cx="2253950" cy="584775"/>
          </a:xfrm>
          <a:prstGeom prst="rect">
            <a:avLst/>
          </a:prstGeom>
          <a:noFill/>
        </p:spPr>
        <p:txBody>
          <a:bodyPr wrap="none" rtlCol="0">
            <a:spAutoFit/>
          </a:bodyPr>
          <a:lstStyle/>
          <a:p>
            <a:r>
              <a:rPr lang="en-US" sz="3200" dirty="0" smtClean="0">
                <a:solidFill>
                  <a:srgbClr val="FF0000"/>
                </a:solidFill>
              </a:rPr>
              <a:t>TCP Fairness</a:t>
            </a:r>
            <a:endParaRPr lang="en-US" sz="3200" dirty="0">
              <a:solidFill>
                <a:srgbClr val="FF0000"/>
              </a:solidFill>
            </a:endParaRPr>
          </a:p>
        </p:txBody>
      </p:sp>
    </p:spTree>
    <p:extLst>
      <p:ext uri="{BB962C8B-B14F-4D97-AF65-F5344CB8AC3E}">
        <p14:creationId xmlns:p14="http://schemas.microsoft.com/office/powerpoint/2010/main" val="18606321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2" name="Rectangle 8"/>
          <p:cNvSpPr>
            <a:spLocks noChangeArrowheads="1"/>
          </p:cNvSpPr>
          <p:nvPr/>
        </p:nvSpPr>
        <p:spPr bwMode="auto">
          <a:xfrm>
            <a:off x="457200" y="1574801"/>
            <a:ext cx="8375650" cy="144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gn="l">
              <a:lnSpc>
                <a:spcPct val="85000"/>
              </a:lnSpc>
              <a:spcBef>
                <a:spcPct val="20000"/>
              </a:spcBef>
              <a:buClr>
                <a:srgbClr val="000099"/>
              </a:buClr>
              <a:buSzPct val="65000"/>
              <a:buFont typeface="Wingdings" charset="0"/>
              <a:buChar char="v"/>
              <a:defRPr/>
            </a:pPr>
            <a:r>
              <a:rPr lang="en-US" sz="2800" i="1" dirty="0">
                <a:solidFill>
                  <a:srgbClr val="CC0000"/>
                </a:solidFill>
                <a:latin typeface="Gill Sans MT" charset="0"/>
                <a:ea typeface="ＭＳ Ｐゴシック" charset="0"/>
              </a:rPr>
              <a:t>approach:</a:t>
            </a:r>
            <a:r>
              <a:rPr lang="en-US" sz="2800" i="1" dirty="0">
                <a:solidFill>
                  <a:srgbClr val="FF0000"/>
                </a:solidFill>
                <a:latin typeface="Gill Sans MT" charset="0"/>
                <a:ea typeface="ＭＳ Ｐゴシック" charset="0"/>
              </a:rPr>
              <a:t> </a:t>
            </a:r>
            <a:r>
              <a:rPr lang="en-US" sz="2800" dirty="0">
                <a:latin typeface="Gill Sans MT" charset="0"/>
                <a:ea typeface="ＭＳ Ｐゴシック" charset="0"/>
              </a:rPr>
              <a:t>sender</a:t>
            </a:r>
            <a:r>
              <a:rPr lang="en-US" sz="2800" i="1" dirty="0">
                <a:solidFill>
                  <a:srgbClr val="FF0000"/>
                </a:solidFill>
                <a:latin typeface="Gill Sans MT" charset="0"/>
                <a:ea typeface="ＭＳ Ｐゴシック" charset="0"/>
              </a:rPr>
              <a:t> </a:t>
            </a:r>
            <a:r>
              <a:rPr lang="en-US" sz="2800" dirty="0">
                <a:latin typeface="Gill Sans MT" charset="0"/>
                <a:ea typeface="ＭＳ Ｐゴシック" charset="0"/>
              </a:rPr>
              <a:t>increases transmission rate (window size), probing for usable bandwidth, until loss occurs</a:t>
            </a:r>
          </a:p>
          <a:p>
            <a:pPr marL="688975" lvl="1" indent="-231775" algn="l">
              <a:lnSpc>
                <a:spcPct val="85000"/>
              </a:lnSpc>
              <a:spcBef>
                <a:spcPct val="20000"/>
              </a:spcBef>
              <a:buClr>
                <a:srgbClr val="000099"/>
              </a:buClr>
              <a:buFont typeface="Wingdings" charset="0"/>
              <a:buChar char="§"/>
              <a:defRPr/>
            </a:pPr>
            <a:r>
              <a:rPr lang="en-US" sz="2800" i="1" dirty="0">
                <a:solidFill>
                  <a:srgbClr val="CC0000"/>
                </a:solidFill>
                <a:latin typeface="Gill Sans MT" charset="0"/>
                <a:ea typeface="ＭＳ Ｐゴシック" charset="0"/>
              </a:rPr>
              <a:t>additive increase:</a:t>
            </a:r>
            <a:r>
              <a:rPr lang="en-US" sz="2800" dirty="0">
                <a:latin typeface="Gill Sans MT" charset="0"/>
                <a:ea typeface="ＭＳ Ｐゴシック" charset="0"/>
              </a:rPr>
              <a:t> increase  </a:t>
            </a:r>
            <a:r>
              <a:rPr lang="en-US" sz="2800" b="1" dirty="0" err="1">
                <a:latin typeface="Courier New" charset="0"/>
                <a:ea typeface="ＭＳ Ｐゴシック" charset="0"/>
              </a:rPr>
              <a:t>cwnd</a:t>
            </a:r>
            <a:r>
              <a:rPr lang="en-US" sz="2800" dirty="0">
                <a:latin typeface="Courier New" charset="0"/>
                <a:ea typeface="ＭＳ Ｐゴシック" charset="0"/>
              </a:rPr>
              <a:t> </a:t>
            </a:r>
            <a:r>
              <a:rPr lang="en-US" sz="2800" dirty="0">
                <a:latin typeface="Gill Sans MT" charset="0"/>
                <a:ea typeface="ＭＳ Ｐゴシック" charset="0"/>
              </a:rPr>
              <a:t>by 1 MSS every RTT until loss detected</a:t>
            </a:r>
            <a:endParaRPr lang="en-US" sz="2800" i="1" dirty="0">
              <a:latin typeface="Gill Sans MT" charset="0"/>
              <a:ea typeface="ＭＳ Ｐゴシック" charset="0"/>
            </a:endParaRPr>
          </a:p>
          <a:p>
            <a:pPr marL="688975" lvl="1" indent="-231775" algn="l">
              <a:lnSpc>
                <a:spcPct val="85000"/>
              </a:lnSpc>
              <a:spcBef>
                <a:spcPct val="20000"/>
              </a:spcBef>
              <a:buClr>
                <a:srgbClr val="000099"/>
              </a:buClr>
              <a:buFont typeface="Wingdings" charset="0"/>
              <a:buChar char="§"/>
              <a:defRPr/>
            </a:pPr>
            <a:r>
              <a:rPr lang="en-US" sz="2800" i="1" dirty="0">
                <a:solidFill>
                  <a:srgbClr val="CC0000"/>
                </a:solidFill>
                <a:latin typeface="Gill Sans MT" charset="0"/>
                <a:ea typeface="ＭＳ Ｐゴシック" charset="0"/>
              </a:rPr>
              <a:t>multiplicative decrease</a:t>
            </a:r>
            <a:r>
              <a:rPr lang="en-US" sz="2800" dirty="0">
                <a:solidFill>
                  <a:srgbClr val="CC0000"/>
                </a:solidFill>
                <a:latin typeface="Gill Sans MT" charset="0"/>
                <a:ea typeface="ＭＳ Ｐゴシック" charset="0"/>
              </a:rPr>
              <a:t>:</a:t>
            </a:r>
            <a:r>
              <a:rPr lang="en-US" sz="2800" dirty="0">
                <a:latin typeface="Gill Sans MT" charset="0"/>
                <a:ea typeface="ＭＳ Ｐゴシック" charset="0"/>
              </a:rPr>
              <a:t> cut </a:t>
            </a:r>
            <a:r>
              <a:rPr lang="en-US" sz="2800" b="1" dirty="0" err="1">
                <a:latin typeface="Courier New" charset="0"/>
                <a:ea typeface="ＭＳ Ｐゴシック" charset="0"/>
              </a:rPr>
              <a:t>cwnd</a:t>
            </a:r>
            <a:r>
              <a:rPr lang="en-US" sz="2800" b="1" dirty="0">
                <a:latin typeface="Courier New" charset="0"/>
                <a:ea typeface="ＭＳ Ｐゴシック" charset="0"/>
              </a:rPr>
              <a:t> </a:t>
            </a:r>
            <a:r>
              <a:rPr lang="en-US" sz="2800" dirty="0">
                <a:latin typeface="Gill Sans MT" charset="0"/>
                <a:ea typeface="ＭＳ Ｐゴシック" charset="0"/>
              </a:rPr>
              <a:t>in half after loss </a:t>
            </a:r>
          </a:p>
          <a:p>
            <a:pPr marL="342900" indent="-342900" algn="l">
              <a:lnSpc>
                <a:spcPct val="85000"/>
              </a:lnSpc>
              <a:spcBef>
                <a:spcPct val="20000"/>
              </a:spcBef>
              <a:buClr>
                <a:srgbClr val="000099"/>
              </a:buClr>
              <a:buSzPct val="65000"/>
              <a:buFont typeface="Wingdings" charset="0"/>
              <a:buChar char="v"/>
              <a:defRPr/>
            </a:pPr>
            <a:endParaRPr lang="en-US" sz="2800" dirty="0">
              <a:latin typeface="Gill Sans MT" charset="0"/>
              <a:ea typeface="ＭＳ Ｐゴシック" charset="0"/>
            </a:endParaRPr>
          </a:p>
        </p:txBody>
      </p:sp>
      <p:sp>
        <p:nvSpPr>
          <p:cNvPr id="101383" name="Rectangle 11"/>
          <p:cNvSpPr>
            <a:spLocks noChangeArrowheads="1"/>
          </p:cNvSpPr>
          <p:nvPr/>
        </p:nvSpPr>
        <p:spPr bwMode="auto">
          <a:xfrm>
            <a:off x="3663950" y="3659188"/>
            <a:ext cx="685800" cy="3048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1384" name="Text Box 12"/>
          <p:cNvSpPr txBox="1">
            <a:spLocks noChangeArrowheads="1"/>
          </p:cNvSpPr>
          <p:nvPr/>
        </p:nvSpPr>
        <p:spPr bwMode="auto">
          <a:xfrm rot="-5400000">
            <a:off x="2074863" y="4784725"/>
            <a:ext cx="2047875" cy="51752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b="1" smtClean="0">
                <a:latin typeface="Courier New" charset="0"/>
              </a:rPr>
              <a:t>cwnd:</a:t>
            </a:r>
            <a:r>
              <a:rPr lang="en-US" sz="1400" smtClean="0">
                <a:latin typeface="Arial" charset="0"/>
              </a:rPr>
              <a:t> TCP sender </a:t>
            </a:r>
          </a:p>
          <a:p>
            <a:pPr>
              <a:defRPr/>
            </a:pPr>
            <a:r>
              <a:rPr lang="en-US" sz="1400" smtClean="0">
                <a:latin typeface="Arial" charset="0"/>
              </a:rPr>
              <a:t>congestion window size</a:t>
            </a:r>
          </a:p>
        </p:txBody>
      </p:sp>
      <p:sp>
        <p:nvSpPr>
          <p:cNvPr id="101385" name="Text Box 13"/>
          <p:cNvSpPr txBox="1">
            <a:spLocks noChangeArrowheads="1"/>
          </p:cNvSpPr>
          <p:nvPr/>
        </p:nvSpPr>
        <p:spPr bwMode="auto">
          <a:xfrm>
            <a:off x="425450" y="4448175"/>
            <a:ext cx="21463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sz="2000" smtClean="0">
                <a:latin typeface="Arial" charset="0"/>
              </a:rPr>
              <a:t>AIMD saw tooth</a:t>
            </a:r>
          </a:p>
          <a:p>
            <a:pPr algn="r">
              <a:defRPr/>
            </a:pPr>
            <a:r>
              <a:rPr lang="en-US" sz="2000" smtClean="0">
                <a:latin typeface="Arial" charset="0"/>
              </a:rPr>
              <a:t>behavior: probing</a:t>
            </a:r>
          </a:p>
          <a:p>
            <a:pPr algn="r">
              <a:defRPr/>
            </a:pPr>
            <a:r>
              <a:rPr lang="en-US" sz="2000" smtClean="0">
                <a:latin typeface="Arial" charset="0"/>
              </a:rPr>
              <a:t>for bandwidth</a:t>
            </a:r>
          </a:p>
        </p:txBody>
      </p:sp>
      <p:sp>
        <p:nvSpPr>
          <p:cNvPr id="101386" name="Line 17"/>
          <p:cNvSpPr>
            <a:spLocks noChangeShapeType="1"/>
          </p:cNvSpPr>
          <p:nvPr/>
        </p:nvSpPr>
        <p:spPr bwMode="auto">
          <a:xfrm>
            <a:off x="3505200" y="6149975"/>
            <a:ext cx="414337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1387" name="Line 18"/>
          <p:cNvSpPr>
            <a:spLocks noChangeShapeType="1"/>
          </p:cNvSpPr>
          <p:nvPr/>
        </p:nvSpPr>
        <p:spPr bwMode="auto">
          <a:xfrm>
            <a:off x="3494088" y="3735388"/>
            <a:ext cx="0" cy="2416175"/>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268307" name="Line 19"/>
          <p:cNvSpPr>
            <a:spLocks noChangeShapeType="1"/>
          </p:cNvSpPr>
          <p:nvPr/>
        </p:nvSpPr>
        <p:spPr bwMode="auto">
          <a:xfrm flipV="1">
            <a:off x="3505200" y="4852988"/>
            <a:ext cx="169863" cy="16986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268308" name="Line 20"/>
          <p:cNvSpPr>
            <a:spLocks noChangeShapeType="1"/>
          </p:cNvSpPr>
          <p:nvPr/>
        </p:nvSpPr>
        <p:spPr bwMode="auto">
          <a:xfrm>
            <a:off x="3686175" y="4841875"/>
            <a:ext cx="0" cy="64293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268309" name="Line 21"/>
          <p:cNvSpPr>
            <a:spLocks noChangeShapeType="1"/>
          </p:cNvSpPr>
          <p:nvPr/>
        </p:nvSpPr>
        <p:spPr bwMode="auto">
          <a:xfrm flipV="1">
            <a:off x="3675063" y="4525963"/>
            <a:ext cx="982662" cy="981075"/>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268310" name="Line 22"/>
          <p:cNvSpPr>
            <a:spLocks noChangeShapeType="1"/>
          </p:cNvSpPr>
          <p:nvPr/>
        </p:nvSpPr>
        <p:spPr bwMode="auto">
          <a:xfrm>
            <a:off x="4646613" y="4527550"/>
            <a:ext cx="0" cy="80168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nvGrpSpPr>
          <p:cNvPr id="268326" name="Group 38"/>
          <p:cNvGrpSpPr>
            <a:grpSpLocks/>
          </p:cNvGrpSpPr>
          <p:nvPr/>
        </p:nvGrpSpPr>
        <p:grpSpPr bwMode="auto">
          <a:xfrm>
            <a:off x="4638675" y="4402138"/>
            <a:ext cx="3040063" cy="1106487"/>
            <a:chOff x="2720" y="2730"/>
            <a:chExt cx="1915" cy="697"/>
          </a:xfrm>
        </p:grpSpPr>
        <p:sp>
          <p:nvSpPr>
            <p:cNvPr id="101399" name="Line 23"/>
            <p:cNvSpPr>
              <a:spLocks noChangeShapeType="1"/>
            </p:cNvSpPr>
            <p:nvPr/>
          </p:nvSpPr>
          <p:spPr bwMode="auto">
            <a:xfrm flipV="1">
              <a:off x="2720" y="2996"/>
              <a:ext cx="331" cy="33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nvGrpSpPr>
            <p:cNvPr id="118807" name="Group 37"/>
            <p:cNvGrpSpPr>
              <a:grpSpLocks/>
            </p:cNvGrpSpPr>
            <p:nvPr/>
          </p:nvGrpSpPr>
          <p:grpSpPr bwMode="auto">
            <a:xfrm>
              <a:off x="3051" y="2730"/>
              <a:ext cx="1584" cy="697"/>
              <a:chOff x="3051" y="2730"/>
              <a:chExt cx="1584" cy="697"/>
            </a:xfrm>
          </p:grpSpPr>
          <p:sp>
            <p:nvSpPr>
              <p:cNvPr id="101401" name="Line 24"/>
              <p:cNvSpPr>
                <a:spLocks noChangeShapeType="1"/>
              </p:cNvSpPr>
              <p:nvPr/>
            </p:nvSpPr>
            <p:spPr bwMode="auto">
              <a:xfrm>
                <a:off x="3051" y="2993"/>
                <a:ext cx="0" cy="43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1402" name="Line 25"/>
              <p:cNvSpPr>
                <a:spLocks noChangeShapeType="1"/>
              </p:cNvSpPr>
              <p:nvPr/>
            </p:nvSpPr>
            <p:spPr bwMode="auto">
              <a:xfrm flipV="1">
                <a:off x="3058" y="2795"/>
                <a:ext cx="611" cy="61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1403" name="Line 26"/>
              <p:cNvSpPr>
                <a:spLocks noChangeShapeType="1"/>
              </p:cNvSpPr>
              <p:nvPr/>
            </p:nvSpPr>
            <p:spPr bwMode="auto">
              <a:xfrm>
                <a:off x="3666" y="2795"/>
                <a:ext cx="7" cy="52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1404" name="Line 29"/>
              <p:cNvSpPr>
                <a:spLocks noChangeShapeType="1"/>
              </p:cNvSpPr>
              <p:nvPr/>
            </p:nvSpPr>
            <p:spPr bwMode="auto">
              <a:xfrm flipV="1">
                <a:off x="3669" y="2898"/>
                <a:ext cx="420" cy="42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1405" name="Line 30"/>
              <p:cNvSpPr>
                <a:spLocks noChangeShapeType="1"/>
              </p:cNvSpPr>
              <p:nvPr/>
            </p:nvSpPr>
            <p:spPr bwMode="auto">
              <a:xfrm>
                <a:off x="4089" y="2889"/>
                <a:ext cx="0" cy="471"/>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1406" name="Line 31"/>
              <p:cNvSpPr>
                <a:spLocks noChangeShapeType="1"/>
              </p:cNvSpPr>
              <p:nvPr/>
            </p:nvSpPr>
            <p:spPr bwMode="auto">
              <a:xfrm flipV="1">
                <a:off x="4083" y="2730"/>
                <a:ext cx="552" cy="639"/>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sp>
        <p:nvSpPr>
          <p:cNvPr id="101393" name="Text Box 32"/>
          <p:cNvSpPr txBox="1">
            <a:spLocks noChangeArrowheads="1"/>
          </p:cNvSpPr>
          <p:nvPr/>
        </p:nvSpPr>
        <p:spPr bwMode="auto">
          <a:xfrm>
            <a:off x="4403725" y="3622675"/>
            <a:ext cx="42227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r>
              <a:rPr lang="en-US" altLang="en-US"/>
              <a:t>additively increase window size …</a:t>
            </a:r>
          </a:p>
          <a:p>
            <a:pPr algn="l"/>
            <a:r>
              <a:rPr lang="en-US" altLang="en-US"/>
              <a:t>…. until loss occurs (then cut window in half)</a:t>
            </a:r>
          </a:p>
        </p:txBody>
      </p:sp>
      <p:sp>
        <p:nvSpPr>
          <p:cNvPr id="268321" name="Freeform 33"/>
          <p:cNvSpPr>
            <a:spLocks/>
          </p:cNvSpPr>
          <p:nvPr/>
        </p:nvSpPr>
        <p:spPr bwMode="auto">
          <a:xfrm>
            <a:off x="3598863" y="3816350"/>
            <a:ext cx="858837" cy="1016000"/>
          </a:xfrm>
          <a:custGeom>
            <a:avLst/>
            <a:gdLst>
              <a:gd name="T0" fmla="*/ 2147483647 w 541"/>
              <a:gd name="T1" fmla="*/ 0 h 640"/>
              <a:gd name="T2" fmla="*/ 0 w 541"/>
              <a:gd name="T3" fmla="*/ 0 h 640"/>
              <a:gd name="T4" fmla="*/ 0 w 541"/>
              <a:gd name="T5" fmla="*/ 2147483647 h 640"/>
              <a:gd name="T6" fmla="*/ 0 60000 65536"/>
              <a:gd name="T7" fmla="*/ 0 60000 65536"/>
              <a:gd name="T8" fmla="*/ 0 60000 65536"/>
            </a:gdLst>
            <a:ahLst/>
            <a:cxnLst>
              <a:cxn ang="T6">
                <a:pos x="T0" y="T1"/>
              </a:cxn>
              <a:cxn ang="T7">
                <a:pos x="T2" y="T3"/>
              </a:cxn>
              <a:cxn ang="T8">
                <a:pos x="T4" y="T5"/>
              </a:cxn>
            </a:cxnLst>
            <a:rect l="0" t="0" r="r" b="b"/>
            <a:pathLst>
              <a:path w="541" h="640">
                <a:moveTo>
                  <a:pt x="541" y="0"/>
                </a:moveTo>
                <a:lnTo>
                  <a:pt x="0" y="0"/>
                </a:lnTo>
                <a:lnTo>
                  <a:pt x="0" y="640"/>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22" name="Freeform 34"/>
          <p:cNvSpPr>
            <a:spLocks/>
          </p:cNvSpPr>
          <p:nvPr/>
        </p:nvSpPr>
        <p:spPr bwMode="auto">
          <a:xfrm>
            <a:off x="3743325" y="4019550"/>
            <a:ext cx="796925" cy="1000125"/>
          </a:xfrm>
          <a:custGeom>
            <a:avLst/>
            <a:gdLst>
              <a:gd name="T0" fmla="*/ 2147483647 w 502"/>
              <a:gd name="T1" fmla="*/ 0 h 630"/>
              <a:gd name="T2" fmla="*/ 2147483647 w 502"/>
              <a:gd name="T3" fmla="*/ 2147483647 h 630"/>
              <a:gd name="T4" fmla="*/ 2147483647 w 502"/>
              <a:gd name="T5" fmla="*/ 2147483647 h 630"/>
              <a:gd name="T6" fmla="*/ 0 w 502"/>
              <a:gd name="T7" fmla="*/ 2147483647 h 6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2" h="630">
                <a:moveTo>
                  <a:pt x="502" y="0"/>
                </a:moveTo>
                <a:lnTo>
                  <a:pt x="56" y="2"/>
                </a:lnTo>
                <a:lnTo>
                  <a:pt x="54" y="630"/>
                </a:lnTo>
                <a:lnTo>
                  <a:pt x="0" y="630"/>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23" name="Freeform 35"/>
          <p:cNvSpPr>
            <a:spLocks/>
          </p:cNvSpPr>
          <p:nvPr/>
        </p:nvSpPr>
        <p:spPr bwMode="auto">
          <a:xfrm>
            <a:off x="4051300" y="3814763"/>
            <a:ext cx="406400" cy="1168400"/>
          </a:xfrm>
          <a:custGeom>
            <a:avLst/>
            <a:gdLst>
              <a:gd name="T0" fmla="*/ 2147483647 w 256"/>
              <a:gd name="T1" fmla="*/ 0 h 736"/>
              <a:gd name="T2" fmla="*/ 0 w 256"/>
              <a:gd name="T3" fmla="*/ 0 h 736"/>
              <a:gd name="T4" fmla="*/ 0 w 256"/>
              <a:gd name="T5" fmla="*/ 2147483647 h 736"/>
              <a:gd name="T6" fmla="*/ 0 60000 65536"/>
              <a:gd name="T7" fmla="*/ 0 60000 65536"/>
              <a:gd name="T8" fmla="*/ 0 60000 65536"/>
            </a:gdLst>
            <a:ahLst/>
            <a:cxnLst>
              <a:cxn ang="T6">
                <a:pos x="T0" y="T1"/>
              </a:cxn>
              <a:cxn ang="T7">
                <a:pos x="T2" y="T3"/>
              </a:cxn>
              <a:cxn ang="T8">
                <a:pos x="T4" y="T5"/>
              </a:cxn>
            </a:cxnLst>
            <a:rect l="0" t="0" r="r" b="b"/>
            <a:pathLst>
              <a:path w="256" h="736">
                <a:moveTo>
                  <a:pt x="256" y="0"/>
                </a:moveTo>
                <a:lnTo>
                  <a:pt x="0" y="0"/>
                </a:lnTo>
                <a:lnTo>
                  <a:pt x="0" y="736"/>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24" name="Freeform 36"/>
          <p:cNvSpPr>
            <a:spLocks/>
          </p:cNvSpPr>
          <p:nvPr/>
        </p:nvSpPr>
        <p:spPr bwMode="auto">
          <a:xfrm>
            <a:off x="4689475" y="4179888"/>
            <a:ext cx="168275" cy="635000"/>
          </a:xfrm>
          <a:custGeom>
            <a:avLst/>
            <a:gdLst>
              <a:gd name="T0" fmla="*/ 2147483647 w 106"/>
              <a:gd name="T1" fmla="*/ 0 h 400"/>
              <a:gd name="T2" fmla="*/ 2147483647 w 106"/>
              <a:gd name="T3" fmla="*/ 2147483647 h 400"/>
              <a:gd name="T4" fmla="*/ 0 w 106"/>
              <a:gd name="T5" fmla="*/ 2147483647 h 400"/>
              <a:gd name="T6" fmla="*/ 0 60000 65536"/>
              <a:gd name="T7" fmla="*/ 0 60000 65536"/>
              <a:gd name="T8" fmla="*/ 0 60000 65536"/>
            </a:gdLst>
            <a:ahLst/>
            <a:cxnLst>
              <a:cxn ang="T6">
                <a:pos x="T0" y="T1"/>
              </a:cxn>
              <a:cxn ang="T7">
                <a:pos x="T2" y="T3"/>
              </a:cxn>
              <a:cxn ang="T8">
                <a:pos x="T4" y="T5"/>
              </a:cxn>
            </a:cxnLst>
            <a:rect l="0" t="0" r="r" b="b"/>
            <a:pathLst>
              <a:path w="106" h="400">
                <a:moveTo>
                  <a:pt x="106" y="0"/>
                </a:moveTo>
                <a:lnTo>
                  <a:pt x="106" y="400"/>
                </a:lnTo>
                <a:lnTo>
                  <a:pt x="0" y="400"/>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1398" name="Text Box 40"/>
          <p:cNvSpPr txBox="1">
            <a:spLocks noChangeArrowheads="1"/>
          </p:cNvSpPr>
          <p:nvPr/>
        </p:nvSpPr>
        <p:spPr bwMode="auto">
          <a:xfrm>
            <a:off x="5072063" y="6140450"/>
            <a:ext cx="576262"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time</a:t>
            </a:r>
          </a:p>
        </p:txBody>
      </p:sp>
      <p:sp>
        <p:nvSpPr>
          <p:cNvPr id="2" name="Title 1"/>
          <p:cNvSpPr>
            <a:spLocks noGrp="1"/>
          </p:cNvSpPr>
          <p:nvPr>
            <p:ph type="title"/>
          </p:nvPr>
        </p:nvSpPr>
        <p:spPr/>
        <p:txBody>
          <a:bodyPr>
            <a:normAutofit fontScale="90000"/>
          </a:bodyPr>
          <a:lstStyle/>
          <a:p>
            <a:r>
              <a:rPr lang="en-US" dirty="0" smtClean="0"/>
              <a:t>TCP Congestion Control</a:t>
            </a:r>
            <a:endParaRPr lang="en-US" dirty="0"/>
          </a:p>
        </p:txBody>
      </p:sp>
      <p:sp>
        <p:nvSpPr>
          <p:cNvPr id="33" name="TextBox 32"/>
          <p:cNvSpPr txBox="1"/>
          <p:nvPr/>
        </p:nvSpPr>
        <p:spPr>
          <a:xfrm>
            <a:off x="489807" y="658947"/>
            <a:ext cx="8095101" cy="1077218"/>
          </a:xfrm>
          <a:prstGeom prst="rect">
            <a:avLst/>
          </a:prstGeom>
          <a:noFill/>
        </p:spPr>
        <p:txBody>
          <a:bodyPr wrap="none" rtlCol="0">
            <a:spAutoFit/>
          </a:bodyPr>
          <a:lstStyle/>
          <a:p>
            <a:r>
              <a:rPr lang="en-US" sz="3200" dirty="0" smtClean="0">
                <a:solidFill>
                  <a:srgbClr val="FF0000"/>
                </a:solidFill>
              </a:rPr>
              <a:t>TCP Fairness: Why is TCP Fair? </a:t>
            </a:r>
          </a:p>
          <a:p>
            <a:r>
              <a:rPr lang="en-US" sz="3200" dirty="0">
                <a:solidFill>
                  <a:srgbClr val="FF0000"/>
                </a:solidFill>
                <a:ea typeface="ＭＳ Ｐゴシック" charset="0"/>
              </a:rPr>
              <a:t>AIMD: additive increase multiplicative decrease</a:t>
            </a:r>
            <a:endParaRPr lang="en-US" sz="3200" dirty="0">
              <a:solidFill>
                <a:srgbClr val="FF0000"/>
              </a:solidFill>
            </a:endParaRPr>
          </a:p>
        </p:txBody>
      </p:sp>
    </p:spTree>
    <p:extLst>
      <p:ext uri="{BB962C8B-B14F-4D97-AF65-F5344CB8AC3E}">
        <p14:creationId xmlns:p14="http://schemas.microsoft.com/office/powerpoint/2010/main" val="513579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8307"/>
                                        </p:tgtEl>
                                        <p:attrNameLst>
                                          <p:attrName>style.visibility</p:attrName>
                                        </p:attrNameLst>
                                      </p:cBhvr>
                                      <p:to>
                                        <p:strVal val="visible"/>
                                      </p:to>
                                    </p:set>
                                    <p:animEffect transition="in" filter="wipe(left)">
                                      <p:cBhvr>
                                        <p:cTn id="7" dur="2000"/>
                                        <p:tgtEl>
                                          <p:spTgt spid="26830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8321"/>
                                        </p:tgtEl>
                                        <p:attrNameLst>
                                          <p:attrName>style.visibility</p:attrName>
                                        </p:attrNameLst>
                                      </p:cBhvr>
                                      <p:to>
                                        <p:strVal val="visible"/>
                                      </p:to>
                                    </p:set>
                                    <p:animEffect transition="in" filter="dissolve">
                                      <p:cBhvr>
                                        <p:cTn id="10" dur="500"/>
                                        <p:tgtEl>
                                          <p:spTgt spid="26832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68321"/>
                                        </p:tgtEl>
                                        <p:attrNameLst>
                                          <p:attrName>style.visibility</p:attrName>
                                        </p:attrNameLst>
                                      </p:cBhvr>
                                      <p:to>
                                        <p:strVal val="hidden"/>
                                      </p:to>
                                    </p:set>
                                  </p:childTnLst>
                                </p:cTn>
                              </p:par>
                              <p:par>
                                <p:cTn id="15" presetID="22" presetClass="entr" presetSubtype="1" fill="hold" nodeType="withEffect">
                                  <p:stCondLst>
                                    <p:cond delay="0"/>
                                  </p:stCondLst>
                                  <p:childTnLst>
                                    <p:set>
                                      <p:cBhvr>
                                        <p:cTn id="16" dur="1" fill="hold">
                                          <p:stCondLst>
                                            <p:cond delay="0"/>
                                          </p:stCondLst>
                                        </p:cTn>
                                        <p:tgtEl>
                                          <p:spTgt spid="268308"/>
                                        </p:tgtEl>
                                        <p:attrNameLst>
                                          <p:attrName>style.visibility</p:attrName>
                                        </p:attrNameLst>
                                      </p:cBhvr>
                                      <p:to>
                                        <p:strVal val="visible"/>
                                      </p:to>
                                    </p:set>
                                    <p:animEffect transition="in" filter="wipe(up)">
                                      <p:cBhvr>
                                        <p:cTn id="17" dur="500"/>
                                        <p:tgtEl>
                                          <p:spTgt spid="268308"/>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68322"/>
                                        </p:tgtEl>
                                        <p:attrNameLst>
                                          <p:attrName>style.visibility</p:attrName>
                                        </p:attrNameLst>
                                      </p:cBhvr>
                                      <p:to>
                                        <p:strVal val="visible"/>
                                      </p:to>
                                    </p:set>
                                    <p:animEffect transition="in" filter="dissolve">
                                      <p:cBhvr>
                                        <p:cTn id="20" dur="500"/>
                                        <p:tgtEl>
                                          <p:spTgt spid="26832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68322"/>
                                        </p:tgtEl>
                                        <p:attrNameLst>
                                          <p:attrName>style.visibility</p:attrName>
                                        </p:attrNameLst>
                                      </p:cBhvr>
                                      <p:to>
                                        <p:strVal val="hidden"/>
                                      </p:to>
                                    </p:set>
                                  </p:childTnLst>
                                </p:cTn>
                              </p:par>
                              <p:par>
                                <p:cTn id="25" presetID="22" presetClass="entr" presetSubtype="8" fill="hold" nodeType="withEffect">
                                  <p:stCondLst>
                                    <p:cond delay="0"/>
                                  </p:stCondLst>
                                  <p:childTnLst>
                                    <p:set>
                                      <p:cBhvr>
                                        <p:cTn id="26" dur="1" fill="hold">
                                          <p:stCondLst>
                                            <p:cond delay="0"/>
                                          </p:stCondLst>
                                        </p:cTn>
                                        <p:tgtEl>
                                          <p:spTgt spid="268309"/>
                                        </p:tgtEl>
                                        <p:attrNameLst>
                                          <p:attrName>style.visibility</p:attrName>
                                        </p:attrNameLst>
                                      </p:cBhvr>
                                      <p:to>
                                        <p:strVal val="visible"/>
                                      </p:to>
                                    </p:set>
                                    <p:animEffect transition="in" filter="wipe(left)">
                                      <p:cBhvr>
                                        <p:cTn id="27" dur="2000"/>
                                        <p:tgtEl>
                                          <p:spTgt spid="268309"/>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68323"/>
                                        </p:tgtEl>
                                        <p:attrNameLst>
                                          <p:attrName>style.visibility</p:attrName>
                                        </p:attrNameLst>
                                      </p:cBhvr>
                                      <p:to>
                                        <p:strVal val="visible"/>
                                      </p:to>
                                    </p:set>
                                    <p:animEffect transition="in" filter="dissolve">
                                      <p:cBhvr>
                                        <p:cTn id="30" dur="500"/>
                                        <p:tgtEl>
                                          <p:spTgt spid="26832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268323"/>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268310"/>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268324"/>
                                        </p:tgtEl>
                                        <p:attrNameLst>
                                          <p:attrName>style.visibility</p:attrName>
                                        </p:attrNameLst>
                                      </p:cBhvr>
                                      <p:to>
                                        <p:strVal val="visible"/>
                                      </p:to>
                                    </p:set>
                                    <p:animEffect transition="in" filter="dissolve">
                                      <p:cBhvr>
                                        <p:cTn id="39" dur="500"/>
                                        <p:tgtEl>
                                          <p:spTgt spid="26832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68326"/>
                                        </p:tgtEl>
                                        <p:attrNameLst>
                                          <p:attrName>style.visibility</p:attrName>
                                        </p:attrNameLst>
                                      </p:cBhvr>
                                      <p:to>
                                        <p:strVal val="visible"/>
                                      </p:to>
                                    </p:set>
                                    <p:animEffect transition="in" filter="wipe(left)">
                                      <p:cBhvr>
                                        <p:cTn id="44" dur="2000"/>
                                        <p:tgtEl>
                                          <p:spTgt spid="268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21" grpId="0" animBg="1"/>
      <p:bldP spid="268321" grpId="1" animBg="1"/>
      <p:bldP spid="268322" grpId="0" animBg="1"/>
      <p:bldP spid="268322" grpId="1" animBg="1"/>
      <p:bldP spid="268323" grpId="0" animBg="1"/>
      <p:bldP spid="268323" grpId="1" animBg="1"/>
      <p:bldP spid="26832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6" name="Rectangle 3"/>
          <p:cNvSpPr>
            <a:spLocks noGrp="1" noChangeArrowheads="1"/>
          </p:cNvSpPr>
          <p:nvPr>
            <p:ph type="body" sz="half" idx="1"/>
          </p:nvPr>
        </p:nvSpPr>
        <p:spPr>
          <a:xfrm>
            <a:off x="412750" y="3784600"/>
            <a:ext cx="4532313" cy="2186354"/>
          </a:xfrm>
        </p:spPr>
        <p:txBody>
          <a:bodyPr>
            <a:normAutofit fontScale="85000" lnSpcReduction="10000"/>
          </a:bodyPr>
          <a:lstStyle/>
          <a:p>
            <a:pPr>
              <a:buFont typeface="Wingdings" charset="0"/>
              <a:buChar char="v"/>
              <a:defRPr/>
            </a:pPr>
            <a:r>
              <a:rPr lang="en-US" dirty="0">
                <a:ea typeface="ＭＳ Ｐゴシック" charset="0"/>
                <a:cs typeface="+mn-cs"/>
              </a:rPr>
              <a:t>sender limits transmission:</a:t>
            </a:r>
          </a:p>
          <a:p>
            <a:pPr>
              <a:buFont typeface="Wingdings" charset="0"/>
              <a:buChar char="v"/>
              <a:defRPr/>
            </a:pPr>
            <a:endParaRPr lang="en-US" dirty="0">
              <a:ea typeface="ＭＳ Ｐゴシック" charset="0"/>
              <a:cs typeface="+mn-cs"/>
            </a:endParaRPr>
          </a:p>
          <a:p>
            <a:pPr>
              <a:buFont typeface="Wingdings" charset="0"/>
              <a:buChar char="v"/>
              <a:defRPr/>
            </a:pPr>
            <a:endParaRPr lang="en-US" dirty="0">
              <a:ea typeface="ＭＳ Ｐゴシック" charset="0"/>
              <a:cs typeface="+mn-cs"/>
            </a:endParaRPr>
          </a:p>
          <a:p>
            <a:pPr>
              <a:buFont typeface="Wingdings" charset="0"/>
              <a:buChar char="v"/>
              <a:defRPr/>
            </a:pPr>
            <a:r>
              <a:rPr lang="en-US" b="1" dirty="0" err="1" smtClean="0">
                <a:latin typeface="Courier New" charset="0"/>
                <a:ea typeface="ＭＳ Ｐゴシック" charset="0"/>
                <a:cs typeface="+mn-cs"/>
              </a:rPr>
              <a:t>cwnd</a:t>
            </a:r>
            <a:r>
              <a:rPr lang="en-US" dirty="0" smtClean="0">
                <a:ea typeface="ＭＳ Ｐゴシック" charset="0"/>
                <a:cs typeface="+mn-cs"/>
              </a:rPr>
              <a:t> </a:t>
            </a:r>
            <a:r>
              <a:rPr lang="en-US" dirty="0">
                <a:ea typeface="ＭＳ Ｐゴシック" charset="0"/>
                <a:cs typeface="+mn-cs"/>
              </a:rPr>
              <a:t>is dynamic, function of perceived network congestion</a:t>
            </a:r>
          </a:p>
          <a:p>
            <a:pPr>
              <a:buFont typeface="Wingdings" charset="0"/>
              <a:buChar char="v"/>
              <a:defRPr/>
            </a:pPr>
            <a:endParaRPr lang="en-US" dirty="0">
              <a:ea typeface="ＭＳ Ｐゴシック" charset="0"/>
              <a:cs typeface="+mn-cs"/>
            </a:endParaRPr>
          </a:p>
        </p:txBody>
      </p:sp>
      <p:sp>
        <p:nvSpPr>
          <p:cNvPr id="102407" name="Rectangle 4"/>
          <p:cNvSpPr>
            <a:spLocks noGrp="1" noChangeArrowheads="1"/>
          </p:cNvSpPr>
          <p:nvPr>
            <p:ph type="body" sz="half" idx="2"/>
          </p:nvPr>
        </p:nvSpPr>
        <p:spPr>
          <a:xfrm>
            <a:off x="5159375" y="1485900"/>
            <a:ext cx="3810000" cy="2447925"/>
          </a:xfrm>
        </p:spPr>
        <p:txBody>
          <a:bodyPr/>
          <a:lstStyle/>
          <a:p>
            <a:pPr>
              <a:buFont typeface="Wingdings" charset="0"/>
              <a:buNone/>
              <a:defRPr/>
            </a:pPr>
            <a:r>
              <a:rPr lang="en-US" i="1">
                <a:ea typeface="ＭＳ Ｐゴシック" charset="0"/>
                <a:cs typeface="+mn-cs"/>
              </a:rPr>
              <a:t>TCP sending rate:</a:t>
            </a:r>
          </a:p>
          <a:p>
            <a:pPr>
              <a:buFont typeface="Wingdings" charset="0"/>
              <a:buChar char="v"/>
              <a:defRPr/>
            </a:pPr>
            <a:r>
              <a:rPr lang="en-US" i="1">
                <a:ea typeface="ＭＳ Ｐゴシック" charset="0"/>
                <a:cs typeface="+mn-cs"/>
              </a:rPr>
              <a:t>roughly:</a:t>
            </a:r>
            <a:r>
              <a:rPr lang="en-US">
                <a:ea typeface="ＭＳ Ｐゴシック" charset="0"/>
                <a:cs typeface="+mn-cs"/>
              </a:rPr>
              <a:t> send cwnd bytes, wait RTT for ACKS, then send more bytes</a:t>
            </a:r>
          </a:p>
        </p:txBody>
      </p:sp>
      <p:sp>
        <p:nvSpPr>
          <p:cNvPr id="102408" name="Rectangle 12"/>
          <p:cNvSpPr>
            <a:spLocks noChangeArrowheads="1"/>
          </p:cNvSpPr>
          <p:nvPr/>
        </p:nvSpPr>
        <p:spPr bwMode="auto">
          <a:xfrm>
            <a:off x="768350" y="1941513"/>
            <a:ext cx="65088" cy="622300"/>
          </a:xfrm>
          <a:prstGeom prst="rect">
            <a:avLst/>
          </a:prstGeom>
          <a:gradFill rotWithShape="1">
            <a:gsLst>
              <a:gs pos="0">
                <a:schemeClr val="bg1"/>
              </a:gs>
              <a:gs pos="100000">
                <a:srgbClr val="33CC33"/>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09" name="Rectangle 13"/>
          <p:cNvSpPr>
            <a:spLocks noChangeArrowheads="1"/>
          </p:cNvSpPr>
          <p:nvPr/>
        </p:nvSpPr>
        <p:spPr bwMode="auto">
          <a:xfrm>
            <a:off x="865188" y="1943100"/>
            <a:ext cx="65087"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0" name="Rectangle 14"/>
          <p:cNvSpPr>
            <a:spLocks noChangeArrowheads="1"/>
          </p:cNvSpPr>
          <p:nvPr/>
        </p:nvSpPr>
        <p:spPr bwMode="auto">
          <a:xfrm>
            <a:off x="963613" y="1941513"/>
            <a:ext cx="65087"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1" name="Rectangle 15"/>
          <p:cNvSpPr>
            <a:spLocks noChangeArrowheads="1"/>
          </p:cNvSpPr>
          <p:nvPr/>
        </p:nvSpPr>
        <p:spPr bwMode="auto">
          <a:xfrm>
            <a:off x="1060450" y="1941513"/>
            <a:ext cx="65088"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2" name="Rectangle 16"/>
          <p:cNvSpPr>
            <a:spLocks noChangeArrowheads="1"/>
          </p:cNvSpPr>
          <p:nvPr/>
        </p:nvSpPr>
        <p:spPr bwMode="auto">
          <a:xfrm>
            <a:off x="1155700" y="1941513"/>
            <a:ext cx="65088"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3" name="Rectangle 17"/>
          <p:cNvSpPr>
            <a:spLocks noChangeArrowheads="1"/>
          </p:cNvSpPr>
          <p:nvPr/>
        </p:nvSpPr>
        <p:spPr bwMode="auto">
          <a:xfrm>
            <a:off x="1252538" y="1941513"/>
            <a:ext cx="65087"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4" name="Rectangle 18"/>
          <p:cNvSpPr>
            <a:spLocks noChangeArrowheads="1"/>
          </p:cNvSpPr>
          <p:nvPr/>
        </p:nvSpPr>
        <p:spPr bwMode="auto">
          <a:xfrm>
            <a:off x="1344613" y="1941513"/>
            <a:ext cx="65087"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5" name="Rectangle 19"/>
          <p:cNvSpPr>
            <a:spLocks noChangeArrowheads="1"/>
          </p:cNvSpPr>
          <p:nvPr/>
        </p:nvSpPr>
        <p:spPr bwMode="auto">
          <a:xfrm>
            <a:off x="1439863" y="1941513"/>
            <a:ext cx="65087"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6" name="Rectangle 20"/>
          <p:cNvSpPr>
            <a:spLocks noChangeArrowheads="1"/>
          </p:cNvSpPr>
          <p:nvPr/>
        </p:nvSpPr>
        <p:spPr bwMode="auto">
          <a:xfrm>
            <a:off x="1535113" y="1941513"/>
            <a:ext cx="65087"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7" name="Rectangle 21"/>
          <p:cNvSpPr>
            <a:spLocks noChangeArrowheads="1"/>
          </p:cNvSpPr>
          <p:nvPr/>
        </p:nvSpPr>
        <p:spPr bwMode="auto">
          <a:xfrm>
            <a:off x="1641475" y="1941513"/>
            <a:ext cx="65088" cy="622300"/>
          </a:xfrm>
          <a:prstGeom prst="rect">
            <a:avLst/>
          </a:prstGeom>
          <a:solidFill>
            <a:srgbClr val="33CC3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8" name="Rectangle 22"/>
          <p:cNvSpPr>
            <a:spLocks noChangeArrowheads="1"/>
          </p:cNvSpPr>
          <p:nvPr/>
        </p:nvSpPr>
        <p:spPr bwMode="auto">
          <a:xfrm>
            <a:off x="1739900" y="1943100"/>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19" name="Rectangle 23"/>
          <p:cNvSpPr>
            <a:spLocks noChangeArrowheads="1"/>
          </p:cNvSpPr>
          <p:nvPr/>
        </p:nvSpPr>
        <p:spPr bwMode="auto">
          <a:xfrm>
            <a:off x="1836738" y="1941513"/>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0" name="Rectangle 24"/>
          <p:cNvSpPr>
            <a:spLocks noChangeArrowheads="1"/>
          </p:cNvSpPr>
          <p:nvPr/>
        </p:nvSpPr>
        <p:spPr bwMode="auto">
          <a:xfrm>
            <a:off x="1933575" y="1941513"/>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1" name="Rectangle 25"/>
          <p:cNvSpPr>
            <a:spLocks noChangeArrowheads="1"/>
          </p:cNvSpPr>
          <p:nvPr/>
        </p:nvSpPr>
        <p:spPr bwMode="auto">
          <a:xfrm>
            <a:off x="2030413" y="1941513"/>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2" name="Rectangle 26"/>
          <p:cNvSpPr>
            <a:spLocks noChangeArrowheads="1"/>
          </p:cNvSpPr>
          <p:nvPr/>
        </p:nvSpPr>
        <p:spPr bwMode="auto">
          <a:xfrm>
            <a:off x="2125663" y="1941513"/>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3" name="Rectangle 27"/>
          <p:cNvSpPr>
            <a:spLocks noChangeArrowheads="1"/>
          </p:cNvSpPr>
          <p:nvPr/>
        </p:nvSpPr>
        <p:spPr bwMode="auto">
          <a:xfrm>
            <a:off x="2217738" y="1941513"/>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4" name="Rectangle 28"/>
          <p:cNvSpPr>
            <a:spLocks noChangeArrowheads="1"/>
          </p:cNvSpPr>
          <p:nvPr/>
        </p:nvSpPr>
        <p:spPr bwMode="auto">
          <a:xfrm>
            <a:off x="2312988" y="1941513"/>
            <a:ext cx="65087"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5" name="Rectangle 29"/>
          <p:cNvSpPr>
            <a:spLocks noChangeArrowheads="1"/>
          </p:cNvSpPr>
          <p:nvPr/>
        </p:nvSpPr>
        <p:spPr bwMode="auto">
          <a:xfrm>
            <a:off x="2409825" y="1941513"/>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6" name="Rectangle 30"/>
          <p:cNvSpPr>
            <a:spLocks noChangeArrowheads="1"/>
          </p:cNvSpPr>
          <p:nvPr/>
        </p:nvSpPr>
        <p:spPr bwMode="auto">
          <a:xfrm>
            <a:off x="2498725" y="1941513"/>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7" name="Rectangle 31"/>
          <p:cNvSpPr>
            <a:spLocks noChangeArrowheads="1"/>
          </p:cNvSpPr>
          <p:nvPr/>
        </p:nvSpPr>
        <p:spPr bwMode="auto">
          <a:xfrm>
            <a:off x="2593975" y="1941513"/>
            <a:ext cx="65088" cy="62230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8" name="Rectangle 32"/>
          <p:cNvSpPr>
            <a:spLocks noChangeArrowheads="1"/>
          </p:cNvSpPr>
          <p:nvPr/>
        </p:nvSpPr>
        <p:spPr bwMode="auto">
          <a:xfrm>
            <a:off x="2687638" y="1939925"/>
            <a:ext cx="65087"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29" name="Rectangle 33"/>
          <p:cNvSpPr>
            <a:spLocks noChangeArrowheads="1"/>
          </p:cNvSpPr>
          <p:nvPr/>
        </p:nvSpPr>
        <p:spPr bwMode="auto">
          <a:xfrm>
            <a:off x="2779713" y="1939925"/>
            <a:ext cx="65087"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0" name="Rectangle 34"/>
          <p:cNvSpPr>
            <a:spLocks noChangeArrowheads="1"/>
          </p:cNvSpPr>
          <p:nvPr/>
        </p:nvSpPr>
        <p:spPr bwMode="auto">
          <a:xfrm>
            <a:off x="2876550" y="1939925"/>
            <a:ext cx="65088"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1" name="Rectangle 35"/>
          <p:cNvSpPr>
            <a:spLocks noChangeArrowheads="1"/>
          </p:cNvSpPr>
          <p:nvPr/>
        </p:nvSpPr>
        <p:spPr bwMode="auto">
          <a:xfrm>
            <a:off x="2971800" y="1939925"/>
            <a:ext cx="65088"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2" name="Rectangle 36"/>
          <p:cNvSpPr>
            <a:spLocks noChangeArrowheads="1"/>
          </p:cNvSpPr>
          <p:nvPr/>
        </p:nvSpPr>
        <p:spPr bwMode="auto">
          <a:xfrm>
            <a:off x="3060700" y="1939925"/>
            <a:ext cx="65088"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3" name="Rectangle 37"/>
          <p:cNvSpPr>
            <a:spLocks noChangeArrowheads="1"/>
          </p:cNvSpPr>
          <p:nvPr/>
        </p:nvSpPr>
        <p:spPr bwMode="auto">
          <a:xfrm>
            <a:off x="3155950" y="1939925"/>
            <a:ext cx="65088" cy="622300"/>
          </a:xfrm>
          <a:prstGeom prst="rect">
            <a:avLst/>
          </a:prstGeom>
          <a:solidFill>
            <a:srgbClr val="0000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4" name="Rectangle 38"/>
          <p:cNvSpPr>
            <a:spLocks noChangeArrowheads="1"/>
          </p:cNvSpPr>
          <p:nvPr/>
        </p:nvSpPr>
        <p:spPr bwMode="auto">
          <a:xfrm>
            <a:off x="3252788" y="1941513"/>
            <a:ext cx="65087"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5" name="Rectangle 39"/>
          <p:cNvSpPr>
            <a:spLocks noChangeArrowheads="1"/>
          </p:cNvSpPr>
          <p:nvPr/>
        </p:nvSpPr>
        <p:spPr bwMode="auto">
          <a:xfrm>
            <a:off x="3349625" y="1943100"/>
            <a:ext cx="65088"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6" name="Rectangle 40"/>
          <p:cNvSpPr>
            <a:spLocks noChangeArrowheads="1"/>
          </p:cNvSpPr>
          <p:nvPr/>
        </p:nvSpPr>
        <p:spPr bwMode="auto">
          <a:xfrm>
            <a:off x="3446463" y="1941513"/>
            <a:ext cx="65087"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7" name="Rectangle 41"/>
          <p:cNvSpPr>
            <a:spLocks noChangeArrowheads="1"/>
          </p:cNvSpPr>
          <p:nvPr/>
        </p:nvSpPr>
        <p:spPr bwMode="auto">
          <a:xfrm>
            <a:off x="3544888" y="1941513"/>
            <a:ext cx="65087"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8" name="Rectangle 42"/>
          <p:cNvSpPr>
            <a:spLocks noChangeArrowheads="1"/>
          </p:cNvSpPr>
          <p:nvPr/>
        </p:nvSpPr>
        <p:spPr bwMode="auto">
          <a:xfrm>
            <a:off x="3640138" y="1941513"/>
            <a:ext cx="65087"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39" name="Rectangle 43"/>
          <p:cNvSpPr>
            <a:spLocks noChangeArrowheads="1"/>
          </p:cNvSpPr>
          <p:nvPr/>
        </p:nvSpPr>
        <p:spPr bwMode="auto">
          <a:xfrm>
            <a:off x="3735388" y="1941513"/>
            <a:ext cx="65087"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40" name="Rectangle 44"/>
          <p:cNvSpPr>
            <a:spLocks noChangeArrowheads="1"/>
          </p:cNvSpPr>
          <p:nvPr/>
        </p:nvSpPr>
        <p:spPr bwMode="auto">
          <a:xfrm>
            <a:off x="3827463" y="1941513"/>
            <a:ext cx="65087"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41" name="Rectangle 45"/>
          <p:cNvSpPr>
            <a:spLocks noChangeArrowheads="1"/>
          </p:cNvSpPr>
          <p:nvPr/>
        </p:nvSpPr>
        <p:spPr bwMode="auto">
          <a:xfrm>
            <a:off x="3924300" y="1941513"/>
            <a:ext cx="65088" cy="6223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42" name="Rectangle 46"/>
          <p:cNvSpPr>
            <a:spLocks noChangeArrowheads="1"/>
          </p:cNvSpPr>
          <p:nvPr/>
        </p:nvSpPr>
        <p:spPr bwMode="auto">
          <a:xfrm>
            <a:off x="4019550" y="1941513"/>
            <a:ext cx="65088" cy="622300"/>
          </a:xfrm>
          <a:prstGeom prst="rect">
            <a:avLst/>
          </a:prstGeom>
          <a:gradFill rotWithShape="1">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43" name="Rectangle 47"/>
          <p:cNvSpPr>
            <a:spLocks noChangeArrowheads="1"/>
          </p:cNvSpPr>
          <p:nvPr/>
        </p:nvSpPr>
        <p:spPr bwMode="auto">
          <a:xfrm>
            <a:off x="725488" y="2679700"/>
            <a:ext cx="3408362" cy="889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44" name="Rectangle 48"/>
          <p:cNvSpPr>
            <a:spLocks noChangeArrowheads="1"/>
          </p:cNvSpPr>
          <p:nvPr/>
        </p:nvSpPr>
        <p:spPr bwMode="auto">
          <a:xfrm>
            <a:off x="811213" y="1831975"/>
            <a:ext cx="3408362" cy="889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45" name="Line 51"/>
          <p:cNvSpPr>
            <a:spLocks noChangeShapeType="1"/>
          </p:cNvSpPr>
          <p:nvPr/>
        </p:nvSpPr>
        <p:spPr bwMode="auto">
          <a:xfrm>
            <a:off x="1731963" y="2635250"/>
            <a:ext cx="909637" cy="0"/>
          </a:xfrm>
          <a:prstGeom prst="line">
            <a:avLst/>
          </a:prstGeom>
          <a:noFill/>
          <a:ln w="2857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19853" name="Freeform 53"/>
          <p:cNvSpPr>
            <a:spLocks/>
          </p:cNvSpPr>
          <p:nvPr/>
        </p:nvSpPr>
        <p:spPr bwMode="auto">
          <a:xfrm>
            <a:off x="1524000" y="2614613"/>
            <a:ext cx="144463" cy="384175"/>
          </a:xfrm>
          <a:custGeom>
            <a:avLst/>
            <a:gdLst>
              <a:gd name="T0" fmla="*/ 2147483647 w 91"/>
              <a:gd name="T1" fmla="*/ 0 h 242"/>
              <a:gd name="T2" fmla="*/ 2147483647 w 91"/>
              <a:gd name="T3" fmla="*/ 2147483647 h 242"/>
              <a:gd name="T4" fmla="*/ 0 w 91"/>
              <a:gd name="T5" fmla="*/ 2147483647 h 242"/>
              <a:gd name="T6" fmla="*/ 0 60000 65536"/>
              <a:gd name="T7" fmla="*/ 0 60000 65536"/>
              <a:gd name="T8" fmla="*/ 0 60000 65536"/>
            </a:gdLst>
            <a:ahLst/>
            <a:cxnLst>
              <a:cxn ang="T6">
                <a:pos x="T0" y="T1"/>
              </a:cxn>
              <a:cxn ang="T7">
                <a:pos x="T2" y="T3"/>
              </a:cxn>
              <a:cxn ang="T8">
                <a:pos x="T4" y="T5"/>
              </a:cxn>
            </a:cxnLst>
            <a:rect l="0" t="0" r="r" b="b"/>
            <a:pathLst>
              <a:path w="91" h="242">
                <a:moveTo>
                  <a:pt x="91" y="0"/>
                </a:moveTo>
                <a:lnTo>
                  <a:pt x="88" y="242"/>
                </a:lnTo>
                <a:lnTo>
                  <a:pt x="0" y="242"/>
                </a:lnTo>
              </a:path>
            </a:pathLst>
          </a:custGeom>
          <a:noFill/>
          <a:ln w="12700" cmpd="sng">
            <a:solidFill>
              <a:srgbClr val="CC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447" name="Line 56"/>
          <p:cNvSpPr>
            <a:spLocks noChangeShapeType="1"/>
          </p:cNvSpPr>
          <p:nvPr/>
        </p:nvSpPr>
        <p:spPr bwMode="auto">
          <a:xfrm>
            <a:off x="2201863" y="2654300"/>
            <a:ext cx="12700" cy="430213"/>
          </a:xfrm>
          <a:prstGeom prst="line">
            <a:avLst/>
          </a:prstGeom>
          <a:noFill/>
          <a:ln w="952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2448" name="Text Box 57"/>
          <p:cNvSpPr txBox="1">
            <a:spLocks noChangeArrowheads="1"/>
          </p:cNvSpPr>
          <p:nvPr/>
        </p:nvSpPr>
        <p:spPr bwMode="auto">
          <a:xfrm>
            <a:off x="706438" y="2838450"/>
            <a:ext cx="852487"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t>last byte</a:t>
            </a:r>
          </a:p>
          <a:p>
            <a:pPr algn="l">
              <a:lnSpc>
                <a:spcPct val="90000"/>
              </a:lnSpc>
              <a:defRPr/>
            </a:pPr>
            <a:r>
              <a:rPr lang="en-US" sz="1400" smtClean="0"/>
              <a:t>ACKed</a:t>
            </a:r>
          </a:p>
        </p:txBody>
      </p:sp>
      <p:sp>
        <p:nvSpPr>
          <p:cNvPr id="102449" name="Text Box 58"/>
          <p:cNvSpPr txBox="1">
            <a:spLocks noChangeArrowheads="1"/>
          </p:cNvSpPr>
          <p:nvPr/>
        </p:nvSpPr>
        <p:spPr bwMode="auto">
          <a:xfrm>
            <a:off x="1731963" y="3016250"/>
            <a:ext cx="1066800" cy="668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lnSpc>
                <a:spcPct val="90000"/>
              </a:lnSpc>
            </a:pPr>
            <a:r>
              <a:rPr lang="en-US" altLang="en-US" sz="1400"/>
              <a:t>sent, not-yet ACKed</a:t>
            </a:r>
          </a:p>
          <a:p>
            <a:pPr algn="l">
              <a:lnSpc>
                <a:spcPct val="90000"/>
              </a:lnSpc>
            </a:pPr>
            <a:r>
              <a:rPr lang="en-US" altLang="en-US" sz="1400"/>
              <a:t>(</a:t>
            </a:r>
            <a:r>
              <a:rPr lang="ja-JP" altLang="en-US" sz="1400"/>
              <a:t>“</a:t>
            </a:r>
            <a:r>
              <a:rPr lang="en-US" altLang="ja-JP" sz="1400"/>
              <a:t>in-flight</a:t>
            </a:r>
            <a:r>
              <a:rPr lang="ja-JP" altLang="en-US" sz="1400"/>
              <a:t>”</a:t>
            </a:r>
            <a:r>
              <a:rPr lang="en-US" altLang="ja-JP" sz="1400"/>
              <a:t>)</a:t>
            </a:r>
            <a:endParaRPr lang="en-US" altLang="en-US" sz="1400"/>
          </a:p>
        </p:txBody>
      </p:sp>
      <p:sp>
        <p:nvSpPr>
          <p:cNvPr id="102450" name="Text Box 59"/>
          <p:cNvSpPr txBox="1">
            <a:spLocks noChangeArrowheads="1"/>
          </p:cNvSpPr>
          <p:nvPr/>
        </p:nvSpPr>
        <p:spPr bwMode="auto">
          <a:xfrm>
            <a:off x="2774950" y="2878138"/>
            <a:ext cx="1066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t>last byte sent</a:t>
            </a:r>
          </a:p>
        </p:txBody>
      </p:sp>
      <p:sp>
        <p:nvSpPr>
          <p:cNvPr id="102451" name="Text Box 61"/>
          <p:cNvSpPr txBox="1">
            <a:spLocks noChangeArrowheads="1"/>
          </p:cNvSpPr>
          <p:nvPr/>
        </p:nvSpPr>
        <p:spPr bwMode="auto">
          <a:xfrm>
            <a:off x="2168525" y="1622425"/>
            <a:ext cx="609600" cy="284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90000"/>
              </a:lnSpc>
              <a:defRPr/>
            </a:pPr>
            <a:r>
              <a:rPr lang="en-US" sz="1400" b="1" smtClean="0">
                <a:latin typeface="Courier New" charset="0"/>
              </a:rPr>
              <a:t>cwnd</a:t>
            </a:r>
            <a:endParaRPr lang="en-US" sz="1400" b="1" i="1" smtClean="0">
              <a:latin typeface="Courier New" charset="0"/>
            </a:endParaRPr>
          </a:p>
        </p:txBody>
      </p:sp>
      <p:grpSp>
        <p:nvGrpSpPr>
          <p:cNvPr id="119859" name="Group 62"/>
          <p:cNvGrpSpPr>
            <a:grpSpLocks/>
          </p:cNvGrpSpPr>
          <p:nvPr/>
        </p:nvGrpSpPr>
        <p:grpSpPr bwMode="auto">
          <a:xfrm>
            <a:off x="2774950" y="1706563"/>
            <a:ext cx="447675" cy="117475"/>
            <a:chOff x="4250" y="1692"/>
            <a:chExt cx="374" cy="86"/>
          </a:xfrm>
        </p:grpSpPr>
        <p:sp>
          <p:nvSpPr>
            <p:cNvPr id="102474" name="Line 63"/>
            <p:cNvSpPr>
              <a:spLocks noChangeShapeType="1"/>
            </p:cNvSpPr>
            <p:nvPr/>
          </p:nvSpPr>
          <p:spPr bwMode="auto">
            <a:xfrm>
              <a:off x="4250" y="1738"/>
              <a:ext cx="374"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2475" name="Line 64"/>
            <p:cNvSpPr>
              <a:spLocks noChangeShapeType="1"/>
            </p:cNvSpPr>
            <p:nvPr/>
          </p:nvSpPr>
          <p:spPr bwMode="auto">
            <a:xfrm>
              <a:off x="4621" y="1692"/>
              <a:ext cx="0" cy="86"/>
            </a:xfrm>
            <a:prstGeom prst="line">
              <a:avLst/>
            </a:prstGeom>
            <a:noFill/>
            <a:ln w="952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grpSp>
        <p:nvGrpSpPr>
          <p:cNvPr id="119860" name="Group 65"/>
          <p:cNvGrpSpPr>
            <a:grpSpLocks/>
          </p:cNvGrpSpPr>
          <p:nvPr/>
        </p:nvGrpSpPr>
        <p:grpSpPr bwMode="auto">
          <a:xfrm rot="10800000">
            <a:off x="1736725" y="1725613"/>
            <a:ext cx="466725" cy="123825"/>
            <a:chOff x="4250" y="1692"/>
            <a:chExt cx="374" cy="86"/>
          </a:xfrm>
        </p:grpSpPr>
        <p:sp>
          <p:nvSpPr>
            <p:cNvPr id="102472" name="Line 66"/>
            <p:cNvSpPr>
              <a:spLocks noChangeShapeType="1"/>
            </p:cNvSpPr>
            <p:nvPr/>
          </p:nvSpPr>
          <p:spPr bwMode="auto">
            <a:xfrm>
              <a:off x="4253" y="1739"/>
              <a:ext cx="374"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2473" name="Line 67"/>
            <p:cNvSpPr>
              <a:spLocks noChangeShapeType="1"/>
            </p:cNvSpPr>
            <p:nvPr/>
          </p:nvSpPr>
          <p:spPr bwMode="auto">
            <a:xfrm>
              <a:off x="4624" y="1693"/>
              <a:ext cx="0" cy="86"/>
            </a:xfrm>
            <a:prstGeom prst="line">
              <a:avLst/>
            </a:prstGeom>
            <a:noFill/>
            <a:ln w="9525">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119861" name="Freeform 69"/>
          <p:cNvSpPr>
            <a:spLocks/>
          </p:cNvSpPr>
          <p:nvPr/>
        </p:nvSpPr>
        <p:spPr bwMode="auto">
          <a:xfrm flipH="1">
            <a:off x="2628900" y="2703513"/>
            <a:ext cx="144463" cy="301625"/>
          </a:xfrm>
          <a:custGeom>
            <a:avLst/>
            <a:gdLst>
              <a:gd name="T0" fmla="*/ 2147483647 w 91"/>
              <a:gd name="T1" fmla="*/ 0 h 242"/>
              <a:gd name="T2" fmla="*/ 2147483647 w 91"/>
              <a:gd name="T3" fmla="*/ 2147483647 h 242"/>
              <a:gd name="T4" fmla="*/ 0 w 91"/>
              <a:gd name="T5" fmla="*/ 2147483647 h 242"/>
              <a:gd name="T6" fmla="*/ 0 60000 65536"/>
              <a:gd name="T7" fmla="*/ 0 60000 65536"/>
              <a:gd name="T8" fmla="*/ 0 60000 65536"/>
            </a:gdLst>
            <a:ahLst/>
            <a:cxnLst>
              <a:cxn ang="T6">
                <a:pos x="T0" y="T1"/>
              </a:cxn>
              <a:cxn ang="T7">
                <a:pos x="T2" y="T3"/>
              </a:cxn>
              <a:cxn ang="T8">
                <a:pos x="T4" y="T5"/>
              </a:cxn>
            </a:cxnLst>
            <a:rect l="0" t="0" r="r" b="b"/>
            <a:pathLst>
              <a:path w="91" h="242">
                <a:moveTo>
                  <a:pt x="91" y="0"/>
                </a:moveTo>
                <a:lnTo>
                  <a:pt x="88" y="242"/>
                </a:lnTo>
                <a:lnTo>
                  <a:pt x="0" y="242"/>
                </a:lnTo>
              </a:path>
            </a:pathLst>
          </a:custGeom>
          <a:noFill/>
          <a:ln w="12700" cmpd="sng">
            <a:solidFill>
              <a:srgbClr val="CC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455" name="Text Box 71"/>
          <p:cNvSpPr txBox="1">
            <a:spLocks noChangeArrowheads="1"/>
          </p:cNvSpPr>
          <p:nvPr/>
        </p:nvSpPr>
        <p:spPr bwMode="auto">
          <a:xfrm>
            <a:off x="1033463" y="4316413"/>
            <a:ext cx="2816225" cy="614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225425" indent="-225425">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85000"/>
              </a:lnSpc>
              <a:spcBef>
                <a:spcPct val="20000"/>
              </a:spcBef>
              <a:buClr>
                <a:srgbClr val="000099"/>
              </a:buClr>
              <a:buSzPct val="65000"/>
              <a:buFont typeface="Wingdings" charset="0"/>
              <a:buNone/>
              <a:defRPr/>
            </a:pPr>
            <a:r>
              <a:rPr lang="en-US" sz="1800" b="1" smtClean="0">
                <a:latin typeface="Courier New" charset="0"/>
              </a:rPr>
              <a:t>LastByteSent-</a:t>
            </a:r>
          </a:p>
          <a:p>
            <a:pPr algn="l">
              <a:lnSpc>
                <a:spcPct val="85000"/>
              </a:lnSpc>
              <a:spcBef>
                <a:spcPct val="20000"/>
              </a:spcBef>
              <a:buClr>
                <a:srgbClr val="000099"/>
              </a:buClr>
              <a:buSzPct val="65000"/>
              <a:buFont typeface="Wingdings" charset="0"/>
              <a:buNone/>
              <a:defRPr/>
            </a:pPr>
            <a:r>
              <a:rPr lang="en-US" sz="1800" b="1" smtClean="0">
                <a:latin typeface="Courier New" charset="0"/>
              </a:rPr>
              <a:t>	LastByteAcked</a:t>
            </a:r>
            <a:endParaRPr lang="en-US" sz="1800" smtClean="0">
              <a:latin typeface="Courier New" charset="0"/>
            </a:endParaRPr>
          </a:p>
        </p:txBody>
      </p:sp>
      <p:grpSp>
        <p:nvGrpSpPr>
          <p:cNvPr id="119863" name="Group 74"/>
          <p:cNvGrpSpPr>
            <a:grpSpLocks/>
          </p:cNvGrpSpPr>
          <p:nvPr/>
        </p:nvGrpSpPr>
        <p:grpSpPr bwMode="auto">
          <a:xfrm>
            <a:off x="3160713" y="4386263"/>
            <a:ext cx="350837" cy="336550"/>
            <a:chOff x="2059" y="2097"/>
            <a:chExt cx="221" cy="212"/>
          </a:xfrm>
        </p:grpSpPr>
        <p:sp>
          <p:nvSpPr>
            <p:cNvPr id="102470" name="Text Box 72"/>
            <p:cNvSpPr txBox="1">
              <a:spLocks noChangeArrowheads="1"/>
            </p:cNvSpPr>
            <p:nvPr/>
          </p:nvSpPr>
          <p:spPr bwMode="auto">
            <a:xfrm>
              <a:off x="2059" y="2097"/>
              <a:ext cx="221"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b="1" smtClean="0"/>
                <a:t>&lt;</a:t>
              </a:r>
            </a:p>
          </p:txBody>
        </p:sp>
        <p:sp>
          <p:nvSpPr>
            <p:cNvPr id="102471" name="Line 73"/>
            <p:cNvSpPr>
              <a:spLocks noChangeShapeType="1"/>
            </p:cNvSpPr>
            <p:nvPr/>
          </p:nvSpPr>
          <p:spPr bwMode="auto">
            <a:xfrm>
              <a:off x="2133" y="2269"/>
              <a:ext cx="85"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102457" name="Text Box 75"/>
          <p:cNvSpPr txBox="1">
            <a:spLocks noChangeArrowheads="1"/>
          </p:cNvSpPr>
          <p:nvPr/>
        </p:nvSpPr>
        <p:spPr bwMode="auto">
          <a:xfrm>
            <a:off x="3516313" y="4365625"/>
            <a:ext cx="7302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b="1" smtClean="0">
                <a:latin typeface="Courier New" charset="0"/>
              </a:rPr>
              <a:t>cwnd</a:t>
            </a:r>
          </a:p>
        </p:txBody>
      </p:sp>
      <p:sp>
        <p:nvSpPr>
          <p:cNvPr id="102458" name="Rectangle 76"/>
          <p:cNvSpPr>
            <a:spLocks noChangeArrowheads="1"/>
          </p:cNvSpPr>
          <p:nvPr/>
        </p:nvSpPr>
        <p:spPr bwMode="auto">
          <a:xfrm>
            <a:off x="896938" y="4306888"/>
            <a:ext cx="3725862" cy="642937"/>
          </a:xfrm>
          <a:prstGeom prst="rect">
            <a:avLst/>
          </a:prstGeom>
          <a:noFill/>
          <a:ln w="12700">
            <a:solidFill>
              <a:srgbClr val="CC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459" name="Text Box 78"/>
          <p:cNvSpPr txBox="1">
            <a:spLocks noChangeArrowheads="1"/>
          </p:cNvSpPr>
          <p:nvPr/>
        </p:nvSpPr>
        <p:spPr bwMode="auto">
          <a:xfrm>
            <a:off x="714375" y="1390650"/>
            <a:ext cx="2720975"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400" i="1" smtClean="0"/>
              <a:t>sender sequence number space </a:t>
            </a:r>
          </a:p>
        </p:txBody>
      </p:sp>
      <p:sp>
        <p:nvSpPr>
          <p:cNvPr id="102460" name="Text Box 79"/>
          <p:cNvSpPr txBox="1">
            <a:spLocks noChangeArrowheads="1"/>
          </p:cNvSpPr>
          <p:nvPr/>
        </p:nvSpPr>
        <p:spPr bwMode="auto">
          <a:xfrm>
            <a:off x="5495920" y="3789972"/>
            <a:ext cx="7096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dirty="0" smtClean="0">
                <a:latin typeface="Arial" charset="0"/>
              </a:rPr>
              <a:t>rate</a:t>
            </a:r>
          </a:p>
        </p:txBody>
      </p:sp>
      <p:grpSp>
        <p:nvGrpSpPr>
          <p:cNvPr id="119868" name="Group 82"/>
          <p:cNvGrpSpPr>
            <a:grpSpLocks/>
          </p:cNvGrpSpPr>
          <p:nvPr/>
        </p:nvGrpSpPr>
        <p:grpSpPr bwMode="auto">
          <a:xfrm>
            <a:off x="6222995" y="3815372"/>
            <a:ext cx="933450" cy="441325"/>
            <a:chOff x="4416" y="2517"/>
            <a:chExt cx="588" cy="278"/>
          </a:xfrm>
        </p:grpSpPr>
        <p:sp>
          <p:nvSpPr>
            <p:cNvPr id="102468" name="Text Box 80"/>
            <p:cNvSpPr txBox="1">
              <a:spLocks noChangeArrowheads="1"/>
            </p:cNvSpPr>
            <p:nvPr/>
          </p:nvSpPr>
          <p:spPr bwMode="auto">
            <a:xfrm>
              <a:off x="4416" y="2517"/>
              <a:ext cx="58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dirty="0" smtClean="0"/>
                <a:t>~</a:t>
              </a:r>
            </a:p>
          </p:txBody>
        </p:sp>
        <p:sp>
          <p:nvSpPr>
            <p:cNvPr id="102469" name="Text Box 81"/>
            <p:cNvSpPr txBox="1">
              <a:spLocks noChangeArrowheads="1"/>
            </p:cNvSpPr>
            <p:nvPr/>
          </p:nvSpPr>
          <p:spPr bwMode="auto">
            <a:xfrm>
              <a:off x="4419" y="2564"/>
              <a:ext cx="58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dirty="0" smtClean="0"/>
                <a:t>~</a:t>
              </a:r>
            </a:p>
          </p:txBody>
        </p:sp>
      </p:grpSp>
      <p:grpSp>
        <p:nvGrpSpPr>
          <p:cNvPr id="119869" name="Group 86"/>
          <p:cNvGrpSpPr>
            <a:grpSpLocks/>
          </p:cNvGrpSpPr>
          <p:nvPr/>
        </p:nvGrpSpPr>
        <p:grpSpPr bwMode="auto">
          <a:xfrm>
            <a:off x="6577013" y="3666147"/>
            <a:ext cx="712787" cy="715963"/>
            <a:chOff x="4400" y="2509"/>
            <a:chExt cx="449" cy="451"/>
          </a:xfrm>
        </p:grpSpPr>
        <p:sp>
          <p:nvSpPr>
            <p:cNvPr id="102465" name="Text Box 83"/>
            <p:cNvSpPr txBox="1">
              <a:spLocks noChangeArrowheads="1"/>
            </p:cNvSpPr>
            <p:nvPr/>
          </p:nvSpPr>
          <p:spPr bwMode="auto">
            <a:xfrm>
              <a:off x="4400" y="2509"/>
              <a:ext cx="449"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cwnd</a:t>
              </a:r>
            </a:p>
          </p:txBody>
        </p:sp>
        <p:sp>
          <p:nvSpPr>
            <p:cNvPr id="102466" name="Text Box 84"/>
            <p:cNvSpPr txBox="1">
              <a:spLocks noChangeArrowheads="1"/>
            </p:cNvSpPr>
            <p:nvPr/>
          </p:nvSpPr>
          <p:spPr bwMode="auto">
            <a:xfrm>
              <a:off x="4443" y="2729"/>
              <a:ext cx="373"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RTT</a:t>
              </a:r>
            </a:p>
          </p:txBody>
        </p:sp>
        <p:sp>
          <p:nvSpPr>
            <p:cNvPr id="102467" name="Line 85"/>
            <p:cNvSpPr>
              <a:spLocks noChangeShapeType="1"/>
            </p:cNvSpPr>
            <p:nvPr/>
          </p:nvSpPr>
          <p:spPr bwMode="auto">
            <a:xfrm>
              <a:off x="4430" y="2731"/>
              <a:ext cx="384"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grpSp>
      <p:sp>
        <p:nvSpPr>
          <p:cNvPr id="102463" name="Text Box 87"/>
          <p:cNvSpPr txBox="1">
            <a:spLocks noChangeArrowheads="1"/>
          </p:cNvSpPr>
          <p:nvPr/>
        </p:nvSpPr>
        <p:spPr bwMode="auto">
          <a:xfrm>
            <a:off x="7294563" y="3824897"/>
            <a:ext cx="113823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dirty="0" smtClean="0"/>
              <a:t>bytes/sec</a:t>
            </a:r>
          </a:p>
        </p:txBody>
      </p:sp>
      <p:sp>
        <p:nvSpPr>
          <p:cNvPr id="102464" name="Rectangle 88"/>
          <p:cNvSpPr>
            <a:spLocks noChangeArrowheads="1"/>
          </p:cNvSpPr>
          <p:nvPr/>
        </p:nvSpPr>
        <p:spPr bwMode="auto">
          <a:xfrm>
            <a:off x="5451475" y="3701072"/>
            <a:ext cx="3035300" cy="644525"/>
          </a:xfrm>
          <a:prstGeom prst="rect">
            <a:avLst/>
          </a:prstGeom>
          <a:noFill/>
          <a:ln w="12700">
            <a:solidFill>
              <a:srgbClr val="CC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 name="Title 1"/>
          <p:cNvSpPr>
            <a:spLocks noGrp="1"/>
          </p:cNvSpPr>
          <p:nvPr>
            <p:ph type="title"/>
          </p:nvPr>
        </p:nvSpPr>
        <p:spPr/>
        <p:txBody>
          <a:bodyPr>
            <a:normAutofit fontScale="90000"/>
          </a:bodyPr>
          <a:lstStyle/>
          <a:p>
            <a:r>
              <a:rPr lang="en-US" dirty="0" smtClean="0"/>
              <a:t>TCP Congestion Control</a:t>
            </a:r>
            <a:endParaRPr lang="en-US" dirty="0"/>
          </a:p>
        </p:txBody>
      </p:sp>
    </p:spTree>
    <p:extLst>
      <p:ext uri="{BB962C8B-B14F-4D97-AF65-F5344CB8AC3E}">
        <p14:creationId xmlns:p14="http://schemas.microsoft.com/office/powerpoint/2010/main" val="9147281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8" name="Rectangle 3"/>
          <p:cNvSpPr>
            <a:spLocks noGrp="1" noChangeArrowheads="1"/>
          </p:cNvSpPr>
          <p:nvPr>
            <p:ph type="body" sz="half" idx="1"/>
          </p:nvPr>
        </p:nvSpPr>
        <p:spPr>
          <a:xfrm>
            <a:off x="609600" y="1400175"/>
            <a:ext cx="8305800" cy="4648200"/>
          </a:xfrm>
        </p:spPr>
        <p:txBody>
          <a:bodyPr/>
          <a:lstStyle/>
          <a:p>
            <a:pPr>
              <a:buFont typeface="Wingdings" charset="0"/>
              <a:buNone/>
              <a:defRPr/>
            </a:pPr>
            <a:r>
              <a:rPr lang="en-US">
                <a:ea typeface="ＭＳ Ｐゴシック" charset="0"/>
                <a:cs typeface="+mn-cs"/>
              </a:rPr>
              <a:t>two competing sessions:</a:t>
            </a:r>
          </a:p>
          <a:p>
            <a:pPr>
              <a:buFont typeface="Wingdings" charset="0"/>
              <a:buChar char="v"/>
              <a:defRPr/>
            </a:pPr>
            <a:r>
              <a:rPr lang="en-US" sz="2400">
                <a:ea typeface="ＭＳ Ｐゴシック" charset="0"/>
                <a:cs typeface="+mn-cs"/>
              </a:rPr>
              <a:t>additive increase gives slope of 1, as throughout increases</a:t>
            </a:r>
          </a:p>
          <a:p>
            <a:pPr>
              <a:buFont typeface="Wingdings" charset="0"/>
              <a:buChar char="v"/>
              <a:defRPr/>
            </a:pPr>
            <a:r>
              <a:rPr lang="en-US" sz="2400">
                <a:ea typeface="ＭＳ Ｐゴシック" charset="0"/>
                <a:cs typeface="+mn-cs"/>
              </a:rPr>
              <a:t>multiplicative decrease decreases throughput proportionally </a:t>
            </a:r>
          </a:p>
        </p:txBody>
      </p:sp>
      <p:sp>
        <p:nvSpPr>
          <p:cNvPr id="110599" name="Line 4"/>
          <p:cNvSpPr>
            <a:spLocks noChangeShapeType="1"/>
          </p:cNvSpPr>
          <p:nvPr/>
        </p:nvSpPr>
        <p:spPr bwMode="auto">
          <a:xfrm>
            <a:off x="2400300" y="5848350"/>
            <a:ext cx="363855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0600" name="Line 5"/>
          <p:cNvSpPr>
            <a:spLocks noChangeShapeType="1"/>
          </p:cNvSpPr>
          <p:nvPr/>
        </p:nvSpPr>
        <p:spPr bwMode="auto">
          <a:xfrm flipV="1">
            <a:off x="2400300" y="2752725"/>
            <a:ext cx="0" cy="30861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0601" name="Line 6"/>
          <p:cNvSpPr>
            <a:spLocks noChangeShapeType="1"/>
          </p:cNvSpPr>
          <p:nvPr/>
        </p:nvSpPr>
        <p:spPr bwMode="auto">
          <a:xfrm rot="-2938105" flipH="1" flipV="1">
            <a:off x="1793875" y="4487863"/>
            <a:ext cx="3560763" cy="14287"/>
          </a:xfrm>
          <a:prstGeom prst="line">
            <a:avLst/>
          </a:prstGeom>
          <a:noFill/>
          <a:ln w="1905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0602" name="Line 7"/>
          <p:cNvSpPr>
            <a:spLocks noChangeShapeType="1"/>
          </p:cNvSpPr>
          <p:nvPr/>
        </p:nvSpPr>
        <p:spPr bwMode="auto">
          <a:xfrm>
            <a:off x="2381250" y="3000375"/>
            <a:ext cx="2819400" cy="2809875"/>
          </a:xfrm>
          <a:prstGeom prst="line">
            <a:avLst/>
          </a:prstGeom>
          <a:noFill/>
          <a:ln w="38100">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0603" name="Text Box 8"/>
          <p:cNvSpPr txBox="1">
            <a:spLocks noChangeArrowheads="1"/>
          </p:cNvSpPr>
          <p:nvPr/>
        </p:nvSpPr>
        <p:spPr bwMode="auto">
          <a:xfrm>
            <a:off x="2030413" y="2828925"/>
            <a:ext cx="403225"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spcBef>
                <a:spcPct val="50000"/>
              </a:spcBef>
              <a:defRPr/>
            </a:pPr>
            <a:r>
              <a:rPr lang="en-US" sz="2000" smtClean="0">
                <a:latin typeface="Arial" charset="0"/>
              </a:rPr>
              <a:t>R</a:t>
            </a:r>
            <a:endParaRPr lang="en-US" sz="1000" smtClean="0">
              <a:latin typeface="Arial" charset="0"/>
            </a:endParaRPr>
          </a:p>
        </p:txBody>
      </p:sp>
      <p:sp>
        <p:nvSpPr>
          <p:cNvPr id="110604" name="Text Box 9"/>
          <p:cNvSpPr txBox="1">
            <a:spLocks noChangeArrowheads="1"/>
          </p:cNvSpPr>
          <p:nvPr/>
        </p:nvSpPr>
        <p:spPr bwMode="auto">
          <a:xfrm>
            <a:off x="4983163" y="5876925"/>
            <a:ext cx="403225" cy="396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spcBef>
                <a:spcPct val="50000"/>
              </a:spcBef>
              <a:defRPr/>
            </a:pPr>
            <a:r>
              <a:rPr lang="en-US" sz="2000" smtClean="0">
                <a:latin typeface="Arial" charset="0"/>
              </a:rPr>
              <a:t>R</a:t>
            </a:r>
            <a:endParaRPr lang="en-US" sz="1000" smtClean="0">
              <a:latin typeface="Arial" charset="0"/>
            </a:endParaRPr>
          </a:p>
        </p:txBody>
      </p:sp>
      <p:sp>
        <p:nvSpPr>
          <p:cNvPr id="110605" name="Text Box 10"/>
          <p:cNvSpPr txBox="1">
            <a:spLocks noChangeArrowheads="1"/>
          </p:cNvSpPr>
          <p:nvPr/>
        </p:nvSpPr>
        <p:spPr bwMode="auto">
          <a:xfrm>
            <a:off x="3259138" y="2819400"/>
            <a:ext cx="3546475"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spcBef>
                <a:spcPct val="50000"/>
              </a:spcBef>
              <a:defRPr/>
            </a:pPr>
            <a:r>
              <a:rPr lang="en-US" sz="1800" smtClean="0">
                <a:latin typeface="Arial" charset="0"/>
              </a:rPr>
              <a:t>equal bandwidth share</a:t>
            </a:r>
            <a:endParaRPr lang="en-US" sz="1000" smtClean="0">
              <a:latin typeface="Arial" charset="0"/>
            </a:endParaRPr>
          </a:p>
        </p:txBody>
      </p:sp>
      <p:sp>
        <p:nvSpPr>
          <p:cNvPr id="110606" name="Text Box 11"/>
          <p:cNvSpPr txBox="1">
            <a:spLocks noChangeArrowheads="1"/>
          </p:cNvSpPr>
          <p:nvPr/>
        </p:nvSpPr>
        <p:spPr bwMode="auto">
          <a:xfrm>
            <a:off x="1839913" y="5857875"/>
            <a:ext cx="3546475"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spcBef>
                <a:spcPct val="50000"/>
              </a:spcBef>
              <a:defRPr/>
            </a:pPr>
            <a:r>
              <a:rPr lang="en-US" sz="1800" smtClean="0">
                <a:latin typeface="Arial" charset="0"/>
              </a:rPr>
              <a:t>Connection 1 throughput</a:t>
            </a:r>
            <a:endParaRPr lang="en-US" sz="1000" smtClean="0">
              <a:latin typeface="Arial" charset="0"/>
            </a:endParaRPr>
          </a:p>
        </p:txBody>
      </p:sp>
      <p:sp>
        <p:nvSpPr>
          <p:cNvPr id="110607" name="Text Box 12"/>
          <p:cNvSpPr txBox="1">
            <a:spLocks noChangeArrowheads="1"/>
          </p:cNvSpPr>
          <p:nvPr/>
        </p:nvSpPr>
        <p:spPr bwMode="auto">
          <a:xfrm rot="-5396642">
            <a:off x="424656" y="4396582"/>
            <a:ext cx="3546475" cy="366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spcBef>
                <a:spcPct val="50000"/>
              </a:spcBef>
              <a:defRPr/>
            </a:pPr>
            <a:r>
              <a:rPr lang="en-US" sz="1800" smtClean="0">
                <a:latin typeface="Arial" charset="0"/>
              </a:rPr>
              <a:t>Connection 2 throughput</a:t>
            </a:r>
            <a:endParaRPr lang="en-US" sz="1000" smtClean="0">
              <a:latin typeface="Arial" charset="0"/>
            </a:endParaRPr>
          </a:p>
        </p:txBody>
      </p:sp>
      <p:sp>
        <p:nvSpPr>
          <p:cNvPr id="215053" name="Line 13"/>
          <p:cNvSpPr>
            <a:spLocks noChangeShapeType="1"/>
          </p:cNvSpPr>
          <p:nvPr/>
        </p:nvSpPr>
        <p:spPr bwMode="auto">
          <a:xfrm rot="-2938105" flipH="1" flipV="1">
            <a:off x="3503612" y="5105401"/>
            <a:ext cx="1293813" cy="4762"/>
          </a:xfrm>
          <a:prstGeom prst="line">
            <a:avLst/>
          </a:prstGeom>
          <a:noFill/>
          <a:ln w="19050">
            <a:solidFill>
              <a:srgbClr val="FF00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15054" name="Text Box 14"/>
          <p:cNvSpPr txBox="1">
            <a:spLocks noChangeArrowheads="1"/>
          </p:cNvSpPr>
          <p:nvPr/>
        </p:nvSpPr>
        <p:spPr bwMode="auto">
          <a:xfrm>
            <a:off x="4173538" y="4676775"/>
            <a:ext cx="4537075"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spcBef>
                <a:spcPct val="50000"/>
              </a:spcBef>
              <a:defRPr/>
            </a:pPr>
            <a:r>
              <a:rPr lang="en-US" smtClean="0">
                <a:latin typeface="Arial" charset="0"/>
              </a:rPr>
              <a:t>congestion avoidance: additive increase</a:t>
            </a:r>
            <a:endParaRPr lang="en-US" sz="1000" smtClean="0">
              <a:latin typeface="Arial" charset="0"/>
            </a:endParaRPr>
          </a:p>
        </p:txBody>
      </p:sp>
      <p:sp>
        <p:nvSpPr>
          <p:cNvPr id="215055" name="Line 15"/>
          <p:cNvSpPr>
            <a:spLocks noChangeShapeType="1"/>
          </p:cNvSpPr>
          <p:nvPr/>
        </p:nvSpPr>
        <p:spPr bwMode="auto">
          <a:xfrm flipH="1">
            <a:off x="3390900" y="4638675"/>
            <a:ext cx="1171575" cy="631825"/>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15056" name="Text Box 16"/>
          <p:cNvSpPr txBox="1">
            <a:spLocks noChangeArrowheads="1"/>
          </p:cNvSpPr>
          <p:nvPr/>
        </p:nvSpPr>
        <p:spPr bwMode="auto">
          <a:xfrm>
            <a:off x="4705350" y="4432300"/>
            <a:ext cx="34607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Arial" charset="0"/>
              </a:rPr>
              <a:t>loss: decrease window by factor of 2</a:t>
            </a:r>
            <a:endParaRPr lang="en-US" sz="1000" smtClean="0">
              <a:latin typeface="Arial" charset="0"/>
            </a:endParaRPr>
          </a:p>
        </p:txBody>
      </p:sp>
      <p:sp>
        <p:nvSpPr>
          <p:cNvPr id="215057" name="Line 17"/>
          <p:cNvSpPr>
            <a:spLocks noChangeShapeType="1"/>
          </p:cNvSpPr>
          <p:nvPr/>
        </p:nvSpPr>
        <p:spPr bwMode="auto">
          <a:xfrm rot="-2938105" flipH="1" flipV="1">
            <a:off x="3182938" y="4778375"/>
            <a:ext cx="1303337" cy="23813"/>
          </a:xfrm>
          <a:prstGeom prst="line">
            <a:avLst/>
          </a:prstGeom>
          <a:noFill/>
          <a:ln w="19050">
            <a:solidFill>
              <a:srgbClr val="FF00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15058" name="Text Box 18"/>
          <p:cNvSpPr txBox="1">
            <a:spLocks noChangeArrowheads="1"/>
          </p:cNvSpPr>
          <p:nvPr/>
        </p:nvSpPr>
        <p:spPr bwMode="auto">
          <a:xfrm>
            <a:off x="3887788" y="4191000"/>
            <a:ext cx="4537075"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spcBef>
                <a:spcPct val="50000"/>
              </a:spcBef>
              <a:defRPr/>
            </a:pPr>
            <a:r>
              <a:rPr lang="en-US" smtClean="0">
                <a:latin typeface="Arial" charset="0"/>
              </a:rPr>
              <a:t>congestion avoidance: additive increase</a:t>
            </a:r>
            <a:endParaRPr lang="en-US" sz="1000" smtClean="0">
              <a:latin typeface="Arial" charset="0"/>
            </a:endParaRPr>
          </a:p>
        </p:txBody>
      </p:sp>
      <p:sp>
        <p:nvSpPr>
          <p:cNvPr id="215059" name="Line 19"/>
          <p:cNvSpPr>
            <a:spLocks noChangeShapeType="1"/>
          </p:cNvSpPr>
          <p:nvPr/>
        </p:nvSpPr>
        <p:spPr bwMode="auto">
          <a:xfrm flipH="1">
            <a:off x="3248025" y="4352925"/>
            <a:ext cx="981075" cy="765175"/>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15060" name="Text Box 20"/>
          <p:cNvSpPr txBox="1">
            <a:spLocks noChangeArrowheads="1"/>
          </p:cNvSpPr>
          <p:nvPr/>
        </p:nvSpPr>
        <p:spPr bwMode="auto">
          <a:xfrm>
            <a:off x="4305300" y="3984625"/>
            <a:ext cx="34607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Arial" charset="0"/>
              </a:rPr>
              <a:t>loss: decrease window by factor of 2</a:t>
            </a:r>
            <a:endParaRPr lang="en-US" sz="1000" smtClean="0">
              <a:latin typeface="Arial" charset="0"/>
            </a:endParaRPr>
          </a:p>
        </p:txBody>
      </p:sp>
      <p:sp>
        <p:nvSpPr>
          <p:cNvPr id="215061" name="Line 21"/>
          <p:cNvSpPr>
            <a:spLocks noChangeShapeType="1"/>
          </p:cNvSpPr>
          <p:nvPr/>
        </p:nvSpPr>
        <p:spPr bwMode="auto">
          <a:xfrm rot="-2938105" flipH="1" flipV="1">
            <a:off x="3039269" y="4631532"/>
            <a:ext cx="1279525" cy="14287"/>
          </a:xfrm>
          <a:prstGeom prst="line">
            <a:avLst/>
          </a:prstGeom>
          <a:noFill/>
          <a:ln w="19050">
            <a:solidFill>
              <a:srgbClr val="FF00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15062" name="Line 22"/>
          <p:cNvSpPr>
            <a:spLocks noChangeShapeType="1"/>
          </p:cNvSpPr>
          <p:nvPr/>
        </p:nvSpPr>
        <p:spPr bwMode="auto">
          <a:xfrm flipH="1">
            <a:off x="3181350" y="4171950"/>
            <a:ext cx="911225" cy="88900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15063" name="Line 23"/>
          <p:cNvSpPr>
            <a:spLocks noChangeShapeType="1"/>
          </p:cNvSpPr>
          <p:nvPr/>
        </p:nvSpPr>
        <p:spPr bwMode="auto">
          <a:xfrm rot="-2938105" flipH="1" flipV="1">
            <a:off x="2959894" y="4568032"/>
            <a:ext cx="1279525" cy="14287"/>
          </a:xfrm>
          <a:prstGeom prst="line">
            <a:avLst/>
          </a:prstGeom>
          <a:noFill/>
          <a:ln w="19050">
            <a:solidFill>
              <a:srgbClr val="FF00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8" name="Title 1"/>
          <p:cNvSpPr>
            <a:spLocks noGrp="1"/>
          </p:cNvSpPr>
          <p:nvPr>
            <p:ph type="title"/>
          </p:nvPr>
        </p:nvSpPr>
        <p:spPr>
          <a:xfrm>
            <a:off x="0" y="0"/>
            <a:ext cx="8001000" cy="685800"/>
          </a:xfrm>
        </p:spPr>
        <p:txBody>
          <a:bodyPr>
            <a:normAutofit fontScale="90000"/>
          </a:bodyPr>
          <a:lstStyle/>
          <a:p>
            <a:r>
              <a:rPr lang="en-US" dirty="0" smtClean="0"/>
              <a:t>TCP Congestion Control</a:t>
            </a:r>
            <a:endParaRPr lang="en-US" dirty="0"/>
          </a:p>
        </p:txBody>
      </p:sp>
      <p:sp>
        <p:nvSpPr>
          <p:cNvPr id="29" name="TextBox 28"/>
          <p:cNvSpPr txBox="1"/>
          <p:nvPr/>
        </p:nvSpPr>
        <p:spPr>
          <a:xfrm>
            <a:off x="502995" y="828100"/>
            <a:ext cx="5178021" cy="584775"/>
          </a:xfrm>
          <a:prstGeom prst="rect">
            <a:avLst/>
          </a:prstGeom>
          <a:noFill/>
        </p:spPr>
        <p:txBody>
          <a:bodyPr wrap="none" rtlCol="0">
            <a:spAutoFit/>
          </a:bodyPr>
          <a:lstStyle/>
          <a:p>
            <a:r>
              <a:rPr lang="en-US" sz="3200" dirty="0" smtClean="0">
                <a:solidFill>
                  <a:srgbClr val="FF0000"/>
                </a:solidFill>
              </a:rPr>
              <a:t>TCP Fairness: Why is TCP Fair?</a:t>
            </a:r>
            <a:endParaRPr lang="en-US" sz="3200" dirty="0">
              <a:solidFill>
                <a:srgbClr val="FF0000"/>
              </a:solidFill>
            </a:endParaRPr>
          </a:p>
        </p:txBody>
      </p:sp>
    </p:spTree>
    <p:extLst>
      <p:ext uri="{BB962C8B-B14F-4D97-AF65-F5344CB8AC3E}">
        <p14:creationId xmlns:p14="http://schemas.microsoft.com/office/powerpoint/2010/main" val="24881144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5053"/>
                                        </p:tgtEl>
                                        <p:attrNameLst>
                                          <p:attrName>style.visibility</p:attrName>
                                        </p:attrNameLst>
                                      </p:cBhvr>
                                      <p:to>
                                        <p:strVal val="visible"/>
                                      </p:to>
                                    </p:set>
                                    <p:animEffect transition="in" filter="wipe(left)">
                                      <p:cBhvr>
                                        <p:cTn id="7" dur="500"/>
                                        <p:tgtEl>
                                          <p:spTgt spid="215053"/>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15054"/>
                                        </p:tgtEl>
                                        <p:attrNameLst>
                                          <p:attrName>style.visibility</p:attrName>
                                        </p:attrNameLst>
                                      </p:cBhvr>
                                      <p:to>
                                        <p:strVal val="visible"/>
                                      </p:to>
                                    </p:set>
                                    <p:animEffect transition="in" filter="dissolve">
                                      <p:cBhvr>
                                        <p:cTn id="11" dur="500"/>
                                        <p:tgtEl>
                                          <p:spTgt spid="215054"/>
                                        </p:tgtEl>
                                      </p:cBhvr>
                                    </p:animEffect>
                                  </p:childTnLst>
                                  <p:subTnLst>
                                    <p:set>
                                      <p:cBhvr override="childStyle">
                                        <p:cTn dur="1" fill="hold" display="0" masterRel="nextClick" afterEffect="1"/>
                                        <p:tgtEl>
                                          <p:spTgt spid="215054"/>
                                        </p:tgtEl>
                                        <p:attrNameLst>
                                          <p:attrName>style.visibility</p:attrName>
                                        </p:attrNameLst>
                                      </p:cBhvr>
                                      <p:to>
                                        <p:strVal val="hidden"/>
                                      </p:to>
                                    </p:set>
                                  </p:sub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nodeType="clickEffect">
                                  <p:stCondLst>
                                    <p:cond delay="0"/>
                                  </p:stCondLst>
                                  <p:childTnLst>
                                    <p:set>
                                      <p:cBhvr>
                                        <p:cTn id="15" dur="1" fill="hold">
                                          <p:stCondLst>
                                            <p:cond delay="0"/>
                                          </p:stCondLst>
                                        </p:cTn>
                                        <p:tgtEl>
                                          <p:spTgt spid="215055"/>
                                        </p:tgtEl>
                                        <p:attrNameLst>
                                          <p:attrName>style.visibility</p:attrName>
                                        </p:attrNameLst>
                                      </p:cBhvr>
                                      <p:to>
                                        <p:strVal val="visible"/>
                                      </p:to>
                                    </p:set>
                                    <p:animEffect transition="in" filter="wipe(right)">
                                      <p:cBhvr>
                                        <p:cTn id="16" dur="500"/>
                                        <p:tgtEl>
                                          <p:spTgt spid="215055"/>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215056"/>
                                        </p:tgtEl>
                                        <p:attrNameLst>
                                          <p:attrName>style.visibility</p:attrName>
                                        </p:attrNameLst>
                                      </p:cBhvr>
                                      <p:to>
                                        <p:strVal val="visible"/>
                                      </p:to>
                                    </p:set>
                                    <p:animEffect transition="in" filter="dissolve">
                                      <p:cBhvr>
                                        <p:cTn id="20" dur="500"/>
                                        <p:tgtEl>
                                          <p:spTgt spid="215056"/>
                                        </p:tgtEl>
                                      </p:cBhvr>
                                    </p:animEffect>
                                  </p:childTnLst>
                                  <p:subTnLst>
                                    <p:set>
                                      <p:cBhvr override="childStyle">
                                        <p:cTn dur="1" fill="hold" display="0" masterRel="nextClick" afterEffect="1"/>
                                        <p:tgtEl>
                                          <p:spTgt spid="215056"/>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215057"/>
                                        </p:tgtEl>
                                        <p:attrNameLst>
                                          <p:attrName>style.visibility</p:attrName>
                                        </p:attrNameLst>
                                      </p:cBhvr>
                                      <p:to>
                                        <p:strVal val="visible"/>
                                      </p:to>
                                    </p:set>
                                    <p:animEffect transition="in" filter="wipe(left)">
                                      <p:cBhvr>
                                        <p:cTn id="25" dur="500"/>
                                        <p:tgtEl>
                                          <p:spTgt spid="215057"/>
                                        </p:tgtEl>
                                      </p:cBhvr>
                                    </p:animEffect>
                                  </p:childTnLst>
                                </p:cTn>
                              </p:par>
                            </p:childTnLst>
                          </p:cTn>
                        </p:par>
                        <p:par>
                          <p:cTn id="26" fill="hold" nodeType="afterGroup">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215058"/>
                                        </p:tgtEl>
                                        <p:attrNameLst>
                                          <p:attrName>style.visibility</p:attrName>
                                        </p:attrNameLst>
                                      </p:cBhvr>
                                      <p:to>
                                        <p:strVal val="visible"/>
                                      </p:to>
                                    </p:set>
                                    <p:animEffect transition="in" filter="dissolve">
                                      <p:cBhvr>
                                        <p:cTn id="29" dur="500"/>
                                        <p:tgtEl>
                                          <p:spTgt spid="215058"/>
                                        </p:tgtEl>
                                      </p:cBhvr>
                                    </p:animEffect>
                                  </p:childTnLst>
                                  <p:subTnLst>
                                    <p:set>
                                      <p:cBhvr override="childStyle">
                                        <p:cTn dur="1" fill="hold" display="0" masterRel="nextClick" afterEffect="1"/>
                                        <p:tgtEl>
                                          <p:spTgt spid="215058"/>
                                        </p:tgtEl>
                                        <p:attrNameLst>
                                          <p:attrName>style.visibility</p:attrName>
                                        </p:attrNameLst>
                                      </p:cBhvr>
                                      <p:to>
                                        <p:strVal val="hidden"/>
                                      </p:to>
                                    </p:set>
                                  </p:sub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nodeType="clickEffect">
                                  <p:stCondLst>
                                    <p:cond delay="0"/>
                                  </p:stCondLst>
                                  <p:childTnLst>
                                    <p:set>
                                      <p:cBhvr>
                                        <p:cTn id="33" dur="1" fill="hold">
                                          <p:stCondLst>
                                            <p:cond delay="0"/>
                                          </p:stCondLst>
                                        </p:cTn>
                                        <p:tgtEl>
                                          <p:spTgt spid="215059"/>
                                        </p:tgtEl>
                                        <p:attrNameLst>
                                          <p:attrName>style.visibility</p:attrName>
                                        </p:attrNameLst>
                                      </p:cBhvr>
                                      <p:to>
                                        <p:strVal val="visible"/>
                                      </p:to>
                                    </p:set>
                                    <p:animEffect transition="in" filter="wipe(right)">
                                      <p:cBhvr>
                                        <p:cTn id="34" dur="500"/>
                                        <p:tgtEl>
                                          <p:spTgt spid="215059"/>
                                        </p:tgtEl>
                                      </p:cBhvr>
                                    </p:animEffect>
                                  </p:childTnLst>
                                </p:cTn>
                              </p:par>
                            </p:childTnLst>
                          </p:cTn>
                        </p:par>
                        <p:par>
                          <p:cTn id="35" fill="hold" nodeType="afterGroup">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215060"/>
                                        </p:tgtEl>
                                        <p:attrNameLst>
                                          <p:attrName>style.visibility</p:attrName>
                                        </p:attrNameLst>
                                      </p:cBhvr>
                                      <p:to>
                                        <p:strVal val="visible"/>
                                      </p:to>
                                    </p:set>
                                    <p:animEffect transition="in" filter="dissolve">
                                      <p:cBhvr>
                                        <p:cTn id="38" dur="500"/>
                                        <p:tgtEl>
                                          <p:spTgt spid="215060"/>
                                        </p:tgtEl>
                                      </p:cBhvr>
                                    </p:animEffect>
                                  </p:childTnLst>
                                  <p:subTnLst>
                                    <p:set>
                                      <p:cBhvr override="childStyle">
                                        <p:cTn dur="1" fill="hold" display="0" masterRel="nextClick" afterEffect="1"/>
                                        <p:tgtEl>
                                          <p:spTgt spid="215060"/>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215061"/>
                                        </p:tgtEl>
                                        <p:attrNameLst>
                                          <p:attrName>style.visibility</p:attrName>
                                        </p:attrNameLst>
                                      </p:cBhvr>
                                      <p:to>
                                        <p:strVal val="visible"/>
                                      </p:to>
                                    </p:set>
                                    <p:animEffect transition="in" filter="wipe(left)">
                                      <p:cBhvr>
                                        <p:cTn id="43" dur="500"/>
                                        <p:tgtEl>
                                          <p:spTgt spid="21506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2" fill="hold" nodeType="clickEffect">
                                  <p:stCondLst>
                                    <p:cond delay="0"/>
                                  </p:stCondLst>
                                  <p:childTnLst>
                                    <p:set>
                                      <p:cBhvr>
                                        <p:cTn id="47" dur="1" fill="hold">
                                          <p:stCondLst>
                                            <p:cond delay="0"/>
                                          </p:stCondLst>
                                        </p:cTn>
                                        <p:tgtEl>
                                          <p:spTgt spid="215062"/>
                                        </p:tgtEl>
                                        <p:attrNameLst>
                                          <p:attrName>style.visibility</p:attrName>
                                        </p:attrNameLst>
                                      </p:cBhvr>
                                      <p:to>
                                        <p:strVal val="visible"/>
                                      </p:to>
                                    </p:set>
                                    <p:animEffect transition="in" filter="wipe(right)">
                                      <p:cBhvr>
                                        <p:cTn id="48" dur="500"/>
                                        <p:tgtEl>
                                          <p:spTgt spid="21506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215063"/>
                                        </p:tgtEl>
                                        <p:attrNameLst>
                                          <p:attrName>style.visibility</p:attrName>
                                        </p:attrNameLst>
                                      </p:cBhvr>
                                      <p:to>
                                        <p:strVal val="visible"/>
                                      </p:to>
                                    </p:set>
                                    <p:animEffect transition="in" filter="wipe(left)">
                                      <p:cBhvr>
                                        <p:cTn id="53" dur="500"/>
                                        <p:tgtEl>
                                          <p:spTgt spid="215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4" grpId="0" autoUpdateAnimBg="0"/>
      <p:bldP spid="215056" grpId="0" autoUpdateAnimBg="0"/>
      <p:bldP spid="215058" grpId="0" autoUpdateAnimBg="0"/>
      <p:bldP spid="215060"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2" name="Rectangle 3"/>
          <p:cNvSpPr>
            <a:spLocks noGrp="1" noChangeArrowheads="1"/>
          </p:cNvSpPr>
          <p:nvPr>
            <p:ph type="body" sz="half" idx="1"/>
          </p:nvPr>
        </p:nvSpPr>
        <p:spPr>
          <a:xfrm>
            <a:off x="469900" y="1219200"/>
            <a:ext cx="3810000" cy="4648200"/>
          </a:xfrm>
        </p:spPr>
        <p:txBody>
          <a:bodyPr/>
          <a:lstStyle/>
          <a:p>
            <a:pPr>
              <a:buFont typeface="Wingdings" charset="0"/>
              <a:buNone/>
              <a:defRPr/>
            </a:pPr>
            <a:r>
              <a:rPr lang="en-US" i="1">
                <a:solidFill>
                  <a:srgbClr val="000099"/>
                </a:solidFill>
                <a:ea typeface="ＭＳ Ｐゴシック" charset="0"/>
                <a:cs typeface="+mn-cs"/>
              </a:rPr>
              <a:t>Fairness and UDP</a:t>
            </a:r>
          </a:p>
          <a:p>
            <a:pPr>
              <a:buFont typeface="Wingdings" charset="0"/>
              <a:buChar char="v"/>
              <a:defRPr/>
            </a:pPr>
            <a:r>
              <a:rPr lang="en-US">
                <a:ea typeface="ＭＳ Ｐゴシック" charset="0"/>
                <a:cs typeface="+mn-cs"/>
              </a:rPr>
              <a:t>multimedia apps often do not use TCP</a:t>
            </a:r>
          </a:p>
          <a:p>
            <a:pPr lvl="1">
              <a:buFont typeface="Wingdings" charset="0"/>
              <a:buChar char="§"/>
              <a:defRPr/>
            </a:pPr>
            <a:r>
              <a:rPr lang="en-US">
                <a:ea typeface="ＭＳ Ｐゴシック" charset="0"/>
              </a:rPr>
              <a:t>do not want rate throttled by congestion control</a:t>
            </a:r>
          </a:p>
          <a:p>
            <a:pPr>
              <a:buFont typeface="Wingdings" charset="0"/>
              <a:buChar char="v"/>
              <a:defRPr/>
            </a:pPr>
            <a:r>
              <a:rPr lang="en-US">
                <a:ea typeface="ＭＳ Ｐゴシック" charset="0"/>
                <a:cs typeface="+mn-cs"/>
              </a:rPr>
              <a:t>instead use UDP:</a:t>
            </a:r>
          </a:p>
          <a:p>
            <a:pPr lvl="1">
              <a:buFont typeface="Wingdings" charset="0"/>
              <a:buChar char="§"/>
              <a:defRPr/>
            </a:pPr>
            <a:r>
              <a:rPr lang="en-US">
                <a:ea typeface="ＭＳ Ｐゴシック" charset="0"/>
              </a:rPr>
              <a:t>send audio/video at constant rate, tolerate packet loss</a:t>
            </a:r>
          </a:p>
          <a:p>
            <a:pPr>
              <a:buFont typeface="Wingdings" charset="0"/>
              <a:buChar char="v"/>
              <a:defRPr/>
            </a:pPr>
            <a:endParaRPr lang="en-US">
              <a:ea typeface="ＭＳ Ｐゴシック" charset="0"/>
              <a:cs typeface="+mn-cs"/>
            </a:endParaRPr>
          </a:p>
        </p:txBody>
      </p:sp>
      <p:sp>
        <p:nvSpPr>
          <p:cNvPr id="111623" name="Rectangle 4"/>
          <p:cNvSpPr>
            <a:spLocks noGrp="1" noChangeArrowheads="1"/>
          </p:cNvSpPr>
          <p:nvPr>
            <p:ph type="body" sz="half" idx="2"/>
          </p:nvPr>
        </p:nvSpPr>
        <p:spPr>
          <a:xfrm>
            <a:off x="4398963" y="1206500"/>
            <a:ext cx="4578350" cy="4648200"/>
          </a:xfrm>
        </p:spPr>
        <p:txBody>
          <a:bodyPr>
            <a:normAutofit lnSpcReduction="10000"/>
          </a:bodyPr>
          <a:lstStyle/>
          <a:p>
            <a:pPr>
              <a:lnSpc>
                <a:spcPct val="90000"/>
              </a:lnSpc>
              <a:buFont typeface="Wingdings" charset="0"/>
              <a:buNone/>
              <a:defRPr/>
            </a:pPr>
            <a:r>
              <a:rPr lang="en-US" i="1">
                <a:solidFill>
                  <a:srgbClr val="000099"/>
                </a:solidFill>
                <a:ea typeface="ＭＳ Ｐゴシック" charset="0"/>
                <a:cs typeface="+mn-cs"/>
              </a:rPr>
              <a:t>Fairness, parallel TCP connections</a:t>
            </a:r>
          </a:p>
          <a:p>
            <a:pPr>
              <a:lnSpc>
                <a:spcPct val="90000"/>
              </a:lnSpc>
              <a:buFont typeface="Wingdings" charset="0"/>
              <a:buChar char="v"/>
              <a:defRPr/>
            </a:pPr>
            <a:r>
              <a:rPr lang="en-US">
                <a:ea typeface="ＭＳ Ｐゴシック" charset="0"/>
                <a:cs typeface="+mn-cs"/>
              </a:rPr>
              <a:t>application can open multiple parallel connections between two hosts</a:t>
            </a:r>
          </a:p>
          <a:p>
            <a:pPr>
              <a:lnSpc>
                <a:spcPct val="90000"/>
              </a:lnSpc>
              <a:buFont typeface="Wingdings" charset="0"/>
              <a:buChar char="v"/>
              <a:defRPr/>
            </a:pPr>
            <a:r>
              <a:rPr lang="en-US">
                <a:ea typeface="ＭＳ Ｐゴシック" charset="0"/>
                <a:cs typeface="+mn-cs"/>
              </a:rPr>
              <a:t>web browsers do this </a:t>
            </a:r>
          </a:p>
          <a:p>
            <a:pPr>
              <a:lnSpc>
                <a:spcPct val="90000"/>
              </a:lnSpc>
              <a:buFont typeface="Wingdings" charset="0"/>
              <a:buChar char="v"/>
              <a:defRPr/>
            </a:pPr>
            <a:r>
              <a:rPr lang="en-US">
                <a:ea typeface="ＭＳ Ｐゴシック" charset="0"/>
                <a:cs typeface="+mn-cs"/>
              </a:rPr>
              <a:t>e.g., link of rate R with 9 existing connections:</a:t>
            </a:r>
          </a:p>
          <a:p>
            <a:pPr lvl="1">
              <a:lnSpc>
                <a:spcPct val="90000"/>
              </a:lnSpc>
              <a:buFont typeface="Wingdings" charset="0"/>
              <a:buChar char="§"/>
              <a:defRPr/>
            </a:pPr>
            <a:r>
              <a:rPr lang="en-US" sz="2000">
                <a:ea typeface="ＭＳ Ｐゴシック" charset="0"/>
              </a:rPr>
              <a:t>new app asks for 1 TCP, gets rate R/10</a:t>
            </a:r>
          </a:p>
          <a:p>
            <a:pPr lvl="1">
              <a:lnSpc>
                <a:spcPct val="90000"/>
              </a:lnSpc>
              <a:buFont typeface="Wingdings" charset="0"/>
              <a:buChar char="§"/>
              <a:defRPr/>
            </a:pPr>
            <a:r>
              <a:rPr lang="en-US" sz="2000">
                <a:ea typeface="ＭＳ Ｐゴシック" charset="0"/>
              </a:rPr>
              <a:t>new app asks for 11 TCPs, gets R/2 </a:t>
            </a:r>
          </a:p>
          <a:p>
            <a:pPr>
              <a:lnSpc>
                <a:spcPct val="90000"/>
              </a:lnSpc>
              <a:buFont typeface="Wingdings" charset="0"/>
              <a:buChar char="v"/>
              <a:defRPr/>
            </a:pPr>
            <a:endParaRPr lang="en-US" sz="2000">
              <a:ea typeface="ＭＳ Ｐゴシック" charset="0"/>
              <a:cs typeface="+mn-cs"/>
            </a:endParaRPr>
          </a:p>
          <a:p>
            <a:pPr>
              <a:lnSpc>
                <a:spcPct val="90000"/>
              </a:lnSpc>
              <a:buFont typeface="Wingdings" charset="0"/>
              <a:buChar char="v"/>
              <a:defRPr/>
            </a:pPr>
            <a:endParaRPr lang="en-US">
              <a:ea typeface="ＭＳ Ｐゴシック" charset="0"/>
              <a:cs typeface="+mn-cs"/>
            </a:endParaRPr>
          </a:p>
        </p:txBody>
      </p:sp>
      <p:sp>
        <p:nvSpPr>
          <p:cNvPr id="9" name="Title 1"/>
          <p:cNvSpPr>
            <a:spLocks noGrp="1"/>
          </p:cNvSpPr>
          <p:nvPr>
            <p:ph type="title"/>
          </p:nvPr>
        </p:nvSpPr>
        <p:spPr>
          <a:xfrm>
            <a:off x="0" y="0"/>
            <a:ext cx="8001000" cy="685800"/>
          </a:xfrm>
        </p:spPr>
        <p:txBody>
          <a:bodyPr>
            <a:normAutofit fontScale="90000"/>
          </a:bodyPr>
          <a:lstStyle/>
          <a:p>
            <a:r>
              <a:rPr lang="en-US" dirty="0" smtClean="0"/>
              <a:t>TCP Congestion Control</a:t>
            </a:r>
            <a:endParaRPr lang="en-US" dirty="0"/>
          </a:p>
        </p:txBody>
      </p:sp>
      <p:sp>
        <p:nvSpPr>
          <p:cNvPr id="10" name="TextBox 9"/>
          <p:cNvSpPr txBox="1"/>
          <p:nvPr/>
        </p:nvSpPr>
        <p:spPr>
          <a:xfrm>
            <a:off x="502995" y="828100"/>
            <a:ext cx="2253950" cy="584775"/>
          </a:xfrm>
          <a:prstGeom prst="rect">
            <a:avLst/>
          </a:prstGeom>
          <a:noFill/>
        </p:spPr>
        <p:txBody>
          <a:bodyPr wrap="none" rtlCol="0">
            <a:spAutoFit/>
          </a:bodyPr>
          <a:lstStyle/>
          <a:p>
            <a:r>
              <a:rPr lang="en-US" sz="3200" smtClean="0">
                <a:solidFill>
                  <a:srgbClr val="FF0000"/>
                </a:solidFill>
              </a:rPr>
              <a:t>TCP Fairness</a:t>
            </a:r>
            <a:endParaRPr lang="en-US" sz="3200">
              <a:solidFill>
                <a:srgbClr val="FF0000"/>
              </a:solidFill>
            </a:endParaRPr>
          </a:p>
        </p:txBody>
      </p:sp>
    </p:spTree>
    <p:extLst>
      <p:ext uri="{BB962C8B-B14F-4D97-AF65-F5344CB8AC3E}">
        <p14:creationId xmlns:p14="http://schemas.microsoft.com/office/powerpoint/2010/main" val="27752390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Rectangle 3"/>
          <p:cNvSpPr>
            <a:spLocks noGrp="1" noChangeArrowheads="1"/>
          </p:cNvSpPr>
          <p:nvPr>
            <p:ph type="body" sz="half" idx="1"/>
          </p:nvPr>
        </p:nvSpPr>
        <p:spPr>
          <a:xfrm>
            <a:off x="601663" y="1397000"/>
            <a:ext cx="4249737" cy="4648200"/>
          </a:xfrm>
        </p:spPr>
        <p:txBody>
          <a:bodyPr>
            <a:normAutofit fontScale="92500"/>
          </a:bodyPr>
          <a:lstStyle/>
          <a:p>
            <a:pPr>
              <a:buFont typeface="Wingdings" charset="0"/>
              <a:buChar char="v"/>
              <a:defRPr/>
            </a:pPr>
            <a:r>
              <a:rPr lang="en-US" dirty="0">
                <a:ea typeface="ＭＳ Ｐゴシック" charset="0"/>
                <a:cs typeface="+mn-cs"/>
              </a:rPr>
              <a:t>when connection begins, increase rate exponentially until first loss event:</a:t>
            </a:r>
          </a:p>
          <a:p>
            <a:pPr lvl="1">
              <a:buFont typeface="Wingdings" charset="0"/>
              <a:buChar char="§"/>
              <a:defRPr/>
            </a:pPr>
            <a:r>
              <a:rPr lang="en-US" dirty="0">
                <a:ea typeface="ＭＳ Ｐゴシック" charset="0"/>
              </a:rPr>
              <a:t>initially </a:t>
            </a:r>
            <a:r>
              <a:rPr lang="en-US" b="1" dirty="0" err="1">
                <a:latin typeface="Courier New" charset="0"/>
                <a:ea typeface="ＭＳ Ｐゴシック" charset="0"/>
              </a:rPr>
              <a:t>cwnd</a:t>
            </a:r>
            <a:r>
              <a:rPr lang="en-US" dirty="0">
                <a:ea typeface="ＭＳ Ｐゴシック" charset="0"/>
              </a:rPr>
              <a:t> = 1 MSS</a:t>
            </a:r>
          </a:p>
          <a:p>
            <a:pPr lvl="1">
              <a:buFont typeface="Wingdings" charset="0"/>
              <a:buChar char="§"/>
              <a:defRPr/>
            </a:pPr>
            <a:r>
              <a:rPr lang="en-US" dirty="0">
                <a:ea typeface="ＭＳ Ｐゴシック" charset="0"/>
              </a:rPr>
              <a:t>double </a:t>
            </a:r>
            <a:r>
              <a:rPr lang="en-US" b="1" dirty="0" err="1">
                <a:latin typeface="Courier New" charset="0"/>
                <a:ea typeface="ＭＳ Ｐゴシック" charset="0"/>
              </a:rPr>
              <a:t>cwnd</a:t>
            </a:r>
            <a:r>
              <a:rPr lang="en-US" dirty="0">
                <a:ea typeface="ＭＳ Ｐゴシック" charset="0"/>
              </a:rPr>
              <a:t> every RTT</a:t>
            </a:r>
          </a:p>
          <a:p>
            <a:pPr lvl="1">
              <a:buFont typeface="Wingdings" charset="0"/>
              <a:buChar char="§"/>
              <a:defRPr/>
            </a:pPr>
            <a:r>
              <a:rPr lang="en-US" dirty="0">
                <a:ea typeface="ＭＳ Ｐゴシック" charset="0"/>
              </a:rPr>
              <a:t>done by incrementing </a:t>
            </a:r>
            <a:r>
              <a:rPr lang="en-US" b="1" dirty="0" err="1">
                <a:latin typeface="Courier New" charset="0"/>
                <a:ea typeface="ＭＳ Ｐゴシック" charset="0"/>
              </a:rPr>
              <a:t>cwnd</a:t>
            </a:r>
            <a:r>
              <a:rPr lang="en-US" dirty="0">
                <a:ea typeface="ＭＳ Ｐゴシック" charset="0"/>
              </a:rPr>
              <a:t> for every ACK received</a:t>
            </a:r>
          </a:p>
          <a:p>
            <a:pPr>
              <a:buFont typeface="Wingdings" charset="0"/>
              <a:buChar char="v"/>
              <a:defRPr/>
            </a:pPr>
            <a:r>
              <a:rPr lang="en-US" i="1" u="sng" dirty="0">
                <a:solidFill>
                  <a:srgbClr val="CC0000"/>
                </a:solidFill>
                <a:ea typeface="ＭＳ Ｐゴシック" charset="0"/>
                <a:cs typeface="+mn-cs"/>
              </a:rPr>
              <a:t>summary:</a:t>
            </a:r>
            <a:r>
              <a:rPr lang="en-US" i="1" dirty="0">
                <a:solidFill>
                  <a:srgbClr val="CC0000"/>
                </a:solidFill>
                <a:ea typeface="ＭＳ Ｐゴシック" charset="0"/>
                <a:cs typeface="+mn-cs"/>
              </a:rPr>
              <a:t> </a:t>
            </a:r>
            <a:r>
              <a:rPr lang="en-US" dirty="0">
                <a:ea typeface="ＭＳ Ｐゴシック" charset="0"/>
                <a:cs typeface="+mn-cs"/>
              </a:rPr>
              <a:t>initial rate is slow but ramps up exponentially fast</a:t>
            </a:r>
          </a:p>
        </p:txBody>
      </p:sp>
      <p:sp>
        <p:nvSpPr>
          <p:cNvPr id="103430" name="Line 6"/>
          <p:cNvSpPr>
            <a:spLocks noChangeShapeType="1"/>
          </p:cNvSpPr>
          <p:nvPr/>
        </p:nvSpPr>
        <p:spPr bwMode="auto">
          <a:xfrm>
            <a:off x="5616575" y="2309813"/>
            <a:ext cx="2505075" cy="352425"/>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31" name="Text Box 8"/>
          <p:cNvSpPr txBox="1">
            <a:spLocks noChangeArrowheads="1"/>
          </p:cNvSpPr>
          <p:nvPr/>
        </p:nvSpPr>
        <p:spPr bwMode="auto">
          <a:xfrm>
            <a:off x="5213350" y="1171575"/>
            <a:ext cx="869950" cy="366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Host A</a:t>
            </a:r>
          </a:p>
        </p:txBody>
      </p:sp>
      <p:sp>
        <p:nvSpPr>
          <p:cNvPr id="103432" name="Text Box 9"/>
          <p:cNvSpPr txBox="1">
            <a:spLocks noChangeArrowheads="1"/>
          </p:cNvSpPr>
          <p:nvPr/>
        </p:nvSpPr>
        <p:spPr bwMode="auto">
          <a:xfrm rot="408567">
            <a:off x="6623050" y="2276475"/>
            <a:ext cx="1208088"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one segment</a:t>
            </a:r>
            <a:endParaRPr lang="en-US" sz="1000" smtClean="0">
              <a:latin typeface="Times New Roman" charset="0"/>
            </a:endParaRPr>
          </a:p>
        </p:txBody>
      </p:sp>
      <p:sp>
        <p:nvSpPr>
          <p:cNvPr id="103433" name="Text Box 10"/>
          <p:cNvSpPr txBox="1">
            <a:spLocks noChangeArrowheads="1"/>
          </p:cNvSpPr>
          <p:nvPr/>
        </p:nvSpPr>
        <p:spPr bwMode="auto">
          <a:xfrm rot="-5400000">
            <a:off x="5174456" y="2513807"/>
            <a:ext cx="528637"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RTT</a:t>
            </a:r>
            <a:endParaRPr lang="en-US" sz="1000" smtClean="0">
              <a:latin typeface="Arial" charset="0"/>
            </a:endParaRPr>
          </a:p>
        </p:txBody>
      </p:sp>
      <p:sp>
        <p:nvSpPr>
          <p:cNvPr id="103434" name="Text Box 12"/>
          <p:cNvSpPr txBox="1">
            <a:spLocks noChangeArrowheads="1"/>
          </p:cNvSpPr>
          <p:nvPr/>
        </p:nvSpPr>
        <p:spPr bwMode="auto">
          <a:xfrm>
            <a:off x="7650163" y="1157288"/>
            <a:ext cx="869950" cy="366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Host B</a:t>
            </a:r>
          </a:p>
        </p:txBody>
      </p:sp>
      <p:sp>
        <p:nvSpPr>
          <p:cNvPr id="103435" name="Line 13"/>
          <p:cNvSpPr>
            <a:spLocks noChangeShapeType="1"/>
          </p:cNvSpPr>
          <p:nvPr/>
        </p:nvSpPr>
        <p:spPr bwMode="auto">
          <a:xfrm>
            <a:off x="5611813" y="2124075"/>
            <a:ext cx="0" cy="3848100"/>
          </a:xfrm>
          <a:prstGeom prst="line">
            <a:avLst/>
          </a:prstGeom>
          <a:noFill/>
          <a:ln w="19050">
            <a:solidFill>
              <a:srgbClr val="777777"/>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36" name="Line 14"/>
          <p:cNvSpPr>
            <a:spLocks noChangeShapeType="1"/>
          </p:cNvSpPr>
          <p:nvPr/>
        </p:nvSpPr>
        <p:spPr bwMode="auto">
          <a:xfrm>
            <a:off x="8126413" y="2162175"/>
            <a:ext cx="0" cy="3848100"/>
          </a:xfrm>
          <a:prstGeom prst="line">
            <a:avLst/>
          </a:prstGeom>
          <a:noFill/>
          <a:ln w="19050">
            <a:solidFill>
              <a:srgbClr val="777777"/>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37" name="Line 15"/>
          <p:cNvSpPr>
            <a:spLocks noChangeShapeType="1"/>
          </p:cNvSpPr>
          <p:nvPr/>
        </p:nvSpPr>
        <p:spPr bwMode="auto">
          <a:xfrm flipH="1" flipV="1">
            <a:off x="5430838" y="2273300"/>
            <a:ext cx="4762" cy="2190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38" name="Line 16"/>
          <p:cNvSpPr>
            <a:spLocks noChangeShapeType="1"/>
          </p:cNvSpPr>
          <p:nvPr/>
        </p:nvSpPr>
        <p:spPr bwMode="auto">
          <a:xfrm>
            <a:off x="5440363" y="2879725"/>
            <a:ext cx="4762" cy="2238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39" name="Line 17"/>
          <p:cNvSpPr>
            <a:spLocks noChangeShapeType="1"/>
          </p:cNvSpPr>
          <p:nvPr/>
        </p:nvSpPr>
        <p:spPr bwMode="auto">
          <a:xfrm flipV="1">
            <a:off x="5592763" y="2714625"/>
            <a:ext cx="2505075" cy="352425"/>
          </a:xfrm>
          <a:prstGeom prst="line">
            <a:avLst/>
          </a:prstGeom>
          <a:noFill/>
          <a:ln w="28575">
            <a:solidFill>
              <a:schemeClr val="accent2"/>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20847" name="Group 18"/>
          <p:cNvGrpSpPr>
            <a:grpSpLocks/>
          </p:cNvGrpSpPr>
          <p:nvPr/>
        </p:nvGrpSpPr>
        <p:grpSpPr bwMode="auto">
          <a:xfrm>
            <a:off x="7840663" y="5456238"/>
            <a:ext cx="615950" cy="366712"/>
            <a:chOff x="3317" y="3527"/>
            <a:chExt cx="388" cy="231"/>
          </a:xfrm>
        </p:grpSpPr>
        <p:sp>
          <p:nvSpPr>
            <p:cNvPr id="103494" name="Rectangle 19"/>
            <p:cNvSpPr>
              <a:spLocks noChangeArrowheads="1"/>
            </p:cNvSpPr>
            <p:nvPr/>
          </p:nvSpPr>
          <p:spPr bwMode="auto">
            <a:xfrm>
              <a:off x="3342" y="3576"/>
              <a:ext cx="324" cy="156"/>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95" name="Text Box 20"/>
            <p:cNvSpPr txBox="1">
              <a:spLocks noChangeArrowheads="1"/>
            </p:cNvSpPr>
            <p:nvPr/>
          </p:nvSpPr>
          <p:spPr bwMode="auto">
            <a:xfrm>
              <a:off x="3317" y="3527"/>
              <a:ext cx="388" cy="2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latin typeface="Arial" charset="0"/>
                </a:rPr>
                <a:t>time</a:t>
              </a:r>
              <a:endParaRPr lang="en-US" sz="1000" smtClean="0">
                <a:latin typeface="Arial" charset="0"/>
              </a:endParaRPr>
            </a:p>
          </p:txBody>
        </p:sp>
      </p:grpSp>
      <p:sp>
        <p:nvSpPr>
          <p:cNvPr id="103441" name="Line 21"/>
          <p:cNvSpPr>
            <a:spLocks noChangeShapeType="1"/>
          </p:cNvSpPr>
          <p:nvPr/>
        </p:nvSpPr>
        <p:spPr bwMode="auto">
          <a:xfrm>
            <a:off x="5621338" y="3090863"/>
            <a:ext cx="2505075" cy="352425"/>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42" name="Line 22"/>
          <p:cNvSpPr>
            <a:spLocks noChangeShapeType="1"/>
          </p:cNvSpPr>
          <p:nvPr/>
        </p:nvSpPr>
        <p:spPr bwMode="auto">
          <a:xfrm>
            <a:off x="5616575" y="3176588"/>
            <a:ext cx="2505075" cy="352425"/>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43" name="Line 23"/>
          <p:cNvSpPr>
            <a:spLocks noChangeShapeType="1"/>
          </p:cNvSpPr>
          <p:nvPr/>
        </p:nvSpPr>
        <p:spPr bwMode="auto">
          <a:xfrm flipV="1">
            <a:off x="5616575" y="3700463"/>
            <a:ext cx="2528888" cy="361950"/>
          </a:xfrm>
          <a:prstGeom prst="line">
            <a:avLst/>
          </a:prstGeom>
          <a:noFill/>
          <a:ln w="28575">
            <a:solidFill>
              <a:schemeClr val="accent2"/>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44" name="Line 24"/>
          <p:cNvSpPr>
            <a:spLocks noChangeShapeType="1"/>
          </p:cNvSpPr>
          <p:nvPr/>
        </p:nvSpPr>
        <p:spPr bwMode="auto">
          <a:xfrm flipV="1">
            <a:off x="5589588" y="3960813"/>
            <a:ext cx="2505075" cy="352425"/>
          </a:xfrm>
          <a:prstGeom prst="line">
            <a:avLst/>
          </a:prstGeom>
          <a:noFill/>
          <a:ln w="28575">
            <a:solidFill>
              <a:schemeClr val="accent2"/>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45" name="Text Box 25"/>
          <p:cNvSpPr txBox="1">
            <a:spLocks noChangeArrowheads="1"/>
          </p:cNvSpPr>
          <p:nvPr/>
        </p:nvSpPr>
        <p:spPr bwMode="auto">
          <a:xfrm rot="408567">
            <a:off x="6621463" y="3062288"/>
            <a:ext cx="1277937"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two segments</a:t>
            </a:r>
            <a:endParaRPr lang="en-US" sz="1000" smtClean="0">
              <a:latin typeface="Times New Roman" charset="0"/>
            </a:endParaRPr>
          </a:p>
        </p:txBody>
      </p:sp>
      <p:sp>
        <p:nvSpPr>
          <p:cNvPr id="103446" name="Text Box 26"/>
          <p:cNvSpPr txBox="1">
            <a:spLocks noChangeArrowheads="1"/>
          </p:cNvSpPr>
          <p:nvPr/>
        </p:nvSpPr>
        <p:spPr bwMode="auto">
          <a:xfrm rot="408567">
            <a:off x="6713538" y="4076700"/>
            <a:ext cx="1306512" cy="30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smtClean="0">
                <a:latin typeface="Arial" charset="0"/>
              </a:rPr>
              <a:t>four segments</a:t>
            </a:r>
            <a:endParaRPr lang="en-US" sz="1000" smtClean="0">
              <a:latin typeface="Times New Roman" charset="0"/>
            </a:endParaRPr>
          </a:p>
        </p:txBody>
      </p:sp>
      <p:grpSp>
        <p:nvGrpSpPr>
          <p:cNvPr id="120854" name="Group 27"/>
          <p:cNvGrpSpPr>
            <a:grpSpLocks/>
          </p:cNvGrpSpPr>
          <p:nvPr/>
        </p:nvGrpSpPr>
        <p:grpSpPr bwMode="auto">
          <a:xfrm>
            <a:off x="5611813" y="4095750"/>
            <a:ext cx="2519362" cy="652463"/>
            <a:chOff x="3954" y="2214"/>
            <a:chExt cx="1587" cy="411"/>
          </a:xfrm>
        </p:grpSpPr>
        <p:sp>
          <p:nvSpPr>
            <p:cNvPr id="103490" name="Line 28"/>
            <p:cNvSpPr>
              <a:spLocks noChangeShapeType="1"/>
            </p:cNvSpPr>
            <p:nvPr/>
          </p:nvSpPr>
          <p:spPr bwMode="auto">
            <a:xfrm>
              <a:off x="3963" y="2214"/>
              <a:ext cx="1578" cy="222"/>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91" name="Line 29"/>
            <p:cNvSpPr>
              <a:spLocks noChangeShapeType="1"/>
            </p:cNvSpPr>
            <p:nvPr/>
          </p:nvSpPr>
          <p:spPr bwMode="auto">
            <a:xfrm>
              <a:off x="3954" y="2274"/>
              <a:ext cx="1578" cy="222"/>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92" name="Line 30"/>
            <p:cNvSpPr>
              <a:spLocks noChangeShapeType="1"/>
            </p:cNvSpPr>
            <p:nvPr/>
          </p:nvSpPr>
          <p:spPr bwMode="auto">
            <a:xfrm>
              <a:off x="3963" y="2340"/>
              <a:ext cx="1578" cy="222"/>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93" name="Line 31"/>
            <p:cNvSpPr>
              <a:spLocks noChangeShapeType="1"/>
            </p:cNvSpPr>
            <p:nvPr/>
          </p:nvSpPr>
          <p:spPr bwMode="auto">
            <a:xfrm>
              <a:off x="3957" y="2403"/>
              <a:ext cx="1578" cy="222"/>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120855" name="Group 32"/>
          <p:cNvGrpSpPr>
            <a:grpSpLocks/>
          </p:cNvGrpSpPr>
          <p:nvPr/>
        </p:nvGrpSpPr>
        <p:grpSpPr bwMode="auto">
          <a:xfrm flipV="1">
            <a:off x="5897563" y="4476750"/>
            <a:ext cx="2228850" cy="604838"/>
            <a:chOff x="3954" y="2214"/>
            <a:chExt cx="1587" cy="411"/>
          </a:xfrm>
        </p:grpSpPr>
        <p:sp>
          <p:nvSpPr>
            <p:cNvPr id="103486" name="Line 33"/>
            <p:cNvSpPr>
              <a:spLocks noChangeShapeType="1"/>
            </p:cNvSpPr>
            <p:nvPr/>
          </p:nvSpPr>
          <p:spPr bwMode="auto">
            <a:xfrm>
              <a:off x="3963" y="2214"/>
              <a:ext cx="1578" cy="222"/>
            </a:xfrm>
            <a:prstGeom prst="line">
              <a:avLst/>
            </a:prstGeom>
            <a:noFill/>
            <a:ln w="28575">
              <a:solidFill>
                <a:schemeClr val="accent2"/>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87" name="Line 34"/>
            <p:cNvSpPr>
              <a:spLocks noChangeShapeType="1"/>
            </p:cNvSpPr>
            <p:nvPr/>
          </p:nvSpPr>
          <p:spPr bwMode="auto">
            <a:xfrm>
              <a:off x="3954" y="2274"/>
              <a:ext cx="1578" cy="220"/>
            </a:xfrm>
            <a:prstGeom prst="line">
              <a:avLst/>
            </a:prstGeom>
            <a:noFill/>
            <a:ln w="28575">
              <a:solidFill>
                <a:schemeClr val="accent2"/>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88" name="Line 35"/>
            <p:cNvSpPr>
              <a:spLocks noChangeShapeType="1"/>
            </p:cNvSpPr>
            <p:nvPr/>
          </p:nvSpPr>
          <p:spPr bwMode="auto">
            <a:xfrm>
              <a:off x="3963" y="2340"/>
              <a:ext cx="1578" cy="222"/>
            </a:xfrm>
            <a:prstGeom prst="line">
              <a:avLst/>
            </a:prstGeom>
            <a:noFill/>
            <a:ln w="28575">
              <a:solidFill>
                <a:schemeClr val="accent2"/>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89" name="Line 36"/>
            <p:cNvSpPr>
              <a:spLocks noChangeShapeType="1"/>
            </p:cNvSpPr>
            <p:nvPr/>
          </p:nvSpPr>
          <p:spPr bwMode="auto">
            <a:xfrm>
              <a:off x="3957" y="2403"/>
              <a:ext cx="1578" cy="222"/>
            </a:xfrm>
            <a:prstGeom prst="line">
              <a:avLst/>
            </a:prstGeom>
            <a:noFill/>
            <a:ln w="28575">
              <a:solidFill>
                <a:schemeClr val="accent2"/>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120857" name="Group 43"/>
          <p:cNvGrpSpPr>
            <a:grpSpLocks/>
          </p:cNvGrpSpPr>
          <p:nvPr/>
        </p:nvGrpSpPr>
        <p:grpSpPr bwMode="auto">
          <a:xfrm>
            <a:off x="5173663" y="1495425"/>
            <a:ext cx="654050" cy="601663"/>
            <a:chOff x="-44" y="1473"/>
            <a:chExt cx="981" cy="1105"/>
          </a:xfrm>
        </p:grpSpPr>
        <p:pic>
          <p:nvPicPr>
            <p:cNvPr id="120891" name="Picture 44"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92" name="Freeform 45"/>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20858" name="Group 46"/>
          <p:cNvGrpSpPr>
            <a:grpSpLocks/>
          </p:cNvGrpSpPr>
          <p:nvPr/>
        </p:nvGrpSpPr>
        <p:grpSpPr bwMode="auto">
          <a:xfrm>
            <a:off x="7908925" y="1509713"/>
            <a:ext cx="382588" cy="547687"/>
            <a:chOff x="4140" y="429"/>
            <a:chExt cx="1425" cy="2396"/>
          </a:xfrm>
        </p:grpSpPr>
        <p:sp>
          <p:nvSpPr>
            <p:cNvPr id="120859" name="Freeform 47"/>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53" name="Rectangle 48"/>
            <p:cNvSpPr>
              <a:spLocks noChangeArrowheads="1"/>
            </p:cNvSpPr>
            <p:nvPr/>
          </p:nvSpPr>
          <p:spPr bwMode="auto">
            <a:xfrm>
              <a:off x="4205" y="429"/>
              <a:ext cx="1047"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0861" name="Freeform 49"/>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62" name="Freeform 50"/>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56" name="Rectangle 51"/>
            <p:cNvSpPr>
              <a:spLocks noChangeArrowheads="1"/>
            </p:cNvSpPr>
            <p:nvPr/>
          </p:nvSpPr>
          <p:spPr bwMode="auto">
            <a:xfrm>
              <a:off x="4211" y="693"/>
              <a:ext cx="597" cy="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20864" name="Group 52"/>
            <p:cNvGrpSpPr>
              <a:grpSpLocks/>
            </p:cNvGrpSpPr>
            <p:nvPr/>
          </p:nvGrpSpPr>
          <p:grpSpPr bwMode="auto">
            <a:xfrm>
              <a:off x="4749" y="668"/>
              <a:ext cx="581" cy="145"/>
              <a:chOff x="614" y="2568"/>
              <a:chExt cx="725" cy="139"/>
            </a:xfrm>
          </p:grpSpPr>
          <p:sp>
            <p:nvSpPr>
              <p:cNvPr id="103482" name="AutoShape 53"/>
              <p:cNvSpPr>
                <a:spLocks noChangeArrowheads="1"/>
              </p:cNvSpPr>
              <p:nvPr/>
            </p:nvSpPr>
            <p:spPr bwMode="auto">
              <a:xfrm>
                <a:off x="614" y="2565"/>
                <a:ext cx="723" cy="140"/>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83" name="AutoShape 54"/>
              <p:cNvSpPr>
                <a:spLocks noChangeArrowheads="1"/>
              </p:cNvSpPr>
              <p:nvPr/>
            </p:nvSpPr>
            <p:spPr bwMode="auto">
              <a:xfrm>
                <a:off x="629" y="2579"/>
                <a:ext cx="694" cy="107"/>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03458" name="Rectangle 55"/>
            <p:cNvSpPr>
              <a:spLocks noChangeArrowheads="1"/>
            </p:cNvSpPr>
            <p:nvPr/>
          </p:nvSpPr>
          <p:spPr bwMode="auto">
            <a:xfrm>
              <a:off x="4223" y="1019"/>
              <a:ext cx="597" cy="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20866" name="Group 56"/>
            <p:cNvGrpSpPr>
              <a:grpSpLocks/>
            </p:cNvGrpSpPr>
            <p:nvPr/>
          </p:nvGrpSpPr>
          <p:grpSpPr bwMode="auto">
            <a:xfrm>
              <a:off x="4747" y="994"/>
              <a:ext cx="581" cy="134"/>
              <a:chOff x="614" y="2568"/>
              <a:chExt cx="725" cy="139"/>
            </a:xfrm>
          </p:grpSpPr>
          <p:sp>
            <p:nvSpPr>
              <p:cNvPr id="103480" name="AutoShape 57"/>
              <p:cNvSpPr>
                <a:spLocks noChangeArrowheads="1"/>
              </p:cNvSpPr>
              <p:nvPr/>
            </p:nvSpPr>
            <p:spPr bwMode="auto">
              <a:xfrm>
                <a:off x="617" y="2565"/>
                <a:ext cx="723" cy="14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81" name="AutoShape 58"/>
              <p:cNvSpPr>
                <a:spLocks noChangeArrowheads="1"/>
              </p:cNvSpPr>
              <p:nvPr/>
            </p:nvSpPr>
            <p:spPr bwMode="auto">
              <a:xfrm>
                <a:off x="631" y="2580"/>
                <a:ext cx="694" cy="11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03460" name="Rectangle 59"/>
            <p:cNvSpPr>
              <a:spLocks noChangeArrowheads="1"/>
            </p:cNvSpPr>
            <p:nvPr/>
          </p:nvSpPr>
          <p:spPr bwMode="auto">
            <a:xfrm>
              <a:off x="4217" y="1360"/>
              <a:ext cx="597" cy="4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61" name="Rectangle 60"/>
            <p:cNvSpPr>
              <a:spLocks noChangeArrowheads="1"/>
            </p:cNvSpPr>
            <p:nvPr/>
          </p:nvSpPr>
          <p:spPr bwMode="auto">
            <a:xfrm>
              <a:off x="4229" y="1658"/>
              <a:ext cx="597" cy="4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120869" name="Group 61"/>
            <p:cNvGrpSpPr>
              <a:grpSpLocks/>
            </p:cNvGrpSpPr>
            <p:nvPr/>
          </p:nvGrpSpPr>
          <p:grpSpPr bwMode="auto">
            <a:xfrm>
              <a:off x="4735" y="1627"/>
              <a:ext cx="582" cy="151"/>
              <a:chOff x="614" y="2568"/>
              <a:chExt cx="725" cy="139"/>
            </a:xfrm>
          </p:grpSpPr>
          <p:sp>
            <p:nvSpPr>
              <p:cNvPr id="103478" name="AutoShape 62"/>
              <p:cNvSpPr>
                <a:spLocks noChangeArrowheads="1"/>
              </p:cNvSpPr>
              <p:nvPr/>
            </p:nvSpPr>
            <p:spPr bwMode="auto">
              <a:xfrm>
                <a:off x="617" y="2571"/>
                <a:ext cx="722" cy="13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79" name="AutoShape 63"/>
              <p:cNvSpPr>
                <a:spLocks noChangeArrowheads="1"/>
              </p:cNvSpPr>
              <p:nvPr/>
            </p:nvSpPr>
            <p:spPr bwMode="auto">
              <a:xfrm>
                <a:off x="631" y="2584"/>
                <a:ext cx="692" cy="102"/>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20870" name="Freeform 64"/>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0871" name="Group 65"/>
            <p:cNvGrpSpPr>
              <a:grpSpLocks/>
            </p:cNvGrpSpPr>
            <p:nvPr/>
          </p:nvGrpSpPr>
          <p:grpSpPr bwMode="auto">
            <a:xfrm>
              <a:off x="4739" y="1327"/>
              <a:ext cx="582" cy="139"/>
              <a:chOff x="614" y="2568"/>
              <a:chExt cx="725" cy="139"/>
            </a:xfrm>
          </p:grpSpPr>
          <p:sp>
            <p:nvSpPr>
              <p:cNvPr id="103476" name="AutoShape 66"/>
              <p:cNvSpPr>
                <a:spLocks noChangeArrowheads="1"/>
              </p:cNvSpPr>
              <p:nvPr/>
            </p:nvSpPr>
            <p:spPr bwMode="auto">
              <a:xfrm>
                <a:off x="612" y="2566"/>
                <a:ext cx="729" cy="139"/>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77" name="AutoShape 67"/>
              <p:cNvSpPr>
                <a:spLocks noChangeArrowheads="1"/>
              </p:cNvSpPr>
              <p:nvPr/>
            </p:nvSpPr>
            <p:spPr bwMode="auto">
              <a:xfrm>
                <a:off x="626" y="2580"/>
                <a:ext cx="700" cy="11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03465" name="Rectangle 68"/>
            <p:cNvSpPr>
              <a:spLocks noChangeArrowheads="1"/>
            </p:cNvSpPr>
            <p:nvPr/>
          </p:nvSpPr>
          <p:spPr bwMode="auto">
            <a:xfrm>
              <a:off x="5252" y="429"/>
              <a:ext cx="65" cy="2292"/>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0873" name="Freeform 69"/>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74" name="Freeform 70"/>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68" name="Oval 71"/>
            <p:cNvSpPr>
              <a:spLocks noChangeArrowheads="1"/>
            </p:cNvSpPr>
            <p:nvPr/>
          </p:nvSpPr>
          <p:spPr bwMode="auto">
            <a:xfrm>
              <a:off x="5518" y="2610"/>
              <a:ext cx="47" cy="97"/>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0876" name="Freeform 72"/>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70" name="AutoShape 73"/>
            <p:cNvSpPr>
              <a:spLocks noChangeArrowheads="1"/>
            </p:cNvSpPr>
            <p:nvPr/>
          </p:nvSpPr>
          <p:spPr bwMode="auto">
            <a:xfrm>
              <a:off x="4140" y="2679"/>
              <a:ext cx="1200" cy="146"/>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71" name="AutoShape 74"/>
            <p:cNvSpPr>
              <a:spLocks noChangeArrowheads="1"/>
            </p:cNvSpPr>
            <p:nvPr/>
          </p:nvSpPr>
          <p:spPr bwMode="auto">
            <a:xfrm>
              <a:off x="4205" y="2714"/>
              <a:ext cx="1070" cy="76"/>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72" name="Oval 75"/>
            <p:cNvSpPr>
              <a:spLocks noChangeArrowheads="1"/>
            </p:cNvSpPr>
            <p:nvPr/>
          </p:nvSpPr>
          <p:spPr bwMode="auto">
            <a:xfrm>
              <a:off x="4306" y="2381"/>
              <a:ext cx="160" cy="146"/>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73" name="Oval 76"/>
            <p:cNvSpPr>
              <a:spLocks noChangeArrowheads="1"/>
            </p:cNvSpPr>
            <p:nvPr/>
          </p:nvSpPr>
          <p:spPr bwMode="auto">
            <a:xfrm>
              <a:off x="4489" y="2387"/>
              <a:ext cx="160" cy="139"/>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800">
                <a:solidFill>
                  <a:srgbClr val="FF0000"/>
                </a:solidFill>
                <a:latin typeface="Arial" charset="0"/>
                <a:ea typeface="ＭＳ Ｐゴシック" charset="0"/>
                <a:cs typeface="Arial" charset="0"/>
              </a:endParaRPr>
            </a:p>
          </p:txBody>
        </p:sp>
        <p:sp>
          <p:nvSpPr>
            <p:cNvPr id="103474" name="Oval 77"/>
            <p:cNvSpPr>
              <a:spLocks noChangeArrowheads="1"/>
            </p:cNvSpPr>
            <p:nvPr/>
          </p:nvSpPr>
          <p:spPr bwMode="auto">
            <a:xfrm>
              <a:off x="4660" y="2381"/>
              <a:ext cx="160" cy="139"/>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475" name="Rectangle 78"/>
            <p:cNvSpPr>
              <a:spLocks noChangeArrowheads="1"/>
            </p:cNvSpPr>
            <p:nvPr/>
          </p:nvSpPr>
          <p:spPr bwMode="auto">
            <a:xfrm>
              <a:off x="5062" y="1832"/>
              <a:ext cx="83" cy="764"/>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 name="Title 1"/>
          <p:cNvSpPr>
            <a:spLocks noGrp="1"/>
          </p:cNvSpPr>
          <p:nvPr>
            <p:ph type="title"/>
          </p:nvPr>
        </p:nvSpPr>
        <p:spPr/>
        <p:txBody>
          <a:bodyPr>
            <a:normAutofit fontScale="90000"/>
          </a:bodyPr>
          <a:lstStyle/>
          <a:p>
            <a:r>
              <a:rPr lang="en-US" dirty="0" smtClean="0"/>
              <a:t>TCP Congestion Control</a:t>
            </a:r>
            <a:endParaRPr lang="en-US" dirty="0"/>
          </a:p>
        </p:txBody>
      </p:sp>
      <p:sp>
        <p:nvSpPr>
          <p:cNvPr id="3" name="TextBox 2"/>
          <p:cNvSpPr txBox="1"/>
          <p:nvPr/>
        </p:nvSpPr>
        <p:spPr>
          <a:xfrm>
            <a:off x="601663" y="812225"/>
            <a:ext cx="1869230" cy="584775"/>
          </a:xfrm>
          <a:prstGeom prst="rect">
            <a:avLst/>
          </a:prstGeom>
          <a:noFill/>
        </p:spPr>
        <p:txBody>
          <a:bodyPr wrap="none" rtlCol="0">
            <a:spAutoFit/>
          </a:bodyPr>
          <a:lstStyle/>
          <a:p>
            <a:r>
              <a:rPr lang="en-US" sz="3200" dirty="0" smtClean="0">
                <a:solidFill>
                  <a:srgbClr val="FF0000"/>
                </a:solidFill>
              </a:rPr>
              <a:t>Slow Start</a:t>
            </a:r>
            <a:endParaRPr lang="en-US" sz="3200" dirty="0">
              <a:solidFill>
                <a:srgbClr val="FF0000"/>
              </a:solidFill>
            </a:endParaRPr>
          </a:p>
        </p:txBody>
      </p:sp>
    </p:spTree>
    <p:extLst>
      <p:ext uri="{BB962C8B-B14F-4D97-AF65-F5344CB8AC3E}">
        <p14:creationId xmlns:p14="http://schemas.microsoft.com/office/powerpoint/2010/main" val="3312393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3" name="Group 940"/>
          <p:cNvGrpSpPr>
            <a:grpSpLocks/>
          </p:cNvGrpSpPr>
          <p:nvPr/>
        </p:nvGrpSpPr>
        <p:grpSpPr bwMode="auto">
          <a:xfrm>
            <a:off x="5048250" y="1524000"/>
            <a:ext cx="3540125" cy="4545013"/>
            <a:chOff x="3277" y="974"/>
            <a:chExt cx="2230" cy="2863"/>
          </a:xfrm>
        </p:grpSpPr>
        <p:sp>
          <p:nvSpPr>
            <p:cNvPr id="20613" name="Freeform 941"/>
            <p:cNvSpPr>
              <a:spLocks/>
            </p:cNvSpPr>
            <p:nvPr/>
          </p:nvSpPr>
          <p:spPr bwMode="auto">
            <a:xfrm>
              <a:off x="3277" y="1079"/>
              <a:ext cx="1094" cy="675"/>
            </a:xfrm>
            <a:custGeom>
              <a:avLst/>
              <a:gdLst>
                <a:gd name="T0" fmla="*/ 805 w 1036"/>
                <a:gd name="T1" fmla="*/ 11 h 675"/>
                <a:gd name="T2" fmla="*/ 485 w 1036"/>
                <a:gd name="T3" fmla="*/ 53 h 675"/>
                <a:gd name="T4" fmla="*/ 257 w 1036"/>
                <a:gd name="T5" fmla="*/ 129 h 675"/>
                <a:gd name="T6" fmla="*/ 190 w 1036"/>
                <a:gd name="T7" fmla="*/ 229 h 675"/>
                <a:gd name="T8" fmla="*/ 26 w 1036"/>
                <a:gd name="T9" fmla="*/ 297 h 675"/>
                <a:gd name="T10" fmla="*/ 22 w 1036"/>
                <a:gd name="T11" fmla="*/ 459 h 675"/>
                <a:gd name="T12" fmla="*/ 164 w 1036"/>
                <a:gd name="T13" fmla="*/ 489 h 675"/>
                <a:gd name="T14" fmla="*/ 570 w 1036"/>
                <a:gd name="T15" fmla="*/ 489 h 675"/>
                <a:gd name="T16" fmla="*/ 742 w 1036"/>
                <a:gd name="T17" fmla="*/ 555 h 675"/>
                <a:gd name="T18" fmla="*/ 935 w 1036"/>
                <a:gd name="T19" fmla="*/ 657 h 675"/>
                <a:gd name="T20" fmla="*/ 1081 w 1036"/>
                <a:gd name="T21" fmla="*/ 661 h 675"/>
                <a:gd name="T22" fmla="*/ 1183 w 1036"/>
                <a:gd name="T23" fmla="*/ 603 h 675"/>
                <a:gd name="T24" fmla="*/ 1234 w 1036"/>
                <a:gd name="T25" fmla="*/ 445 h 675"/>
                <a:gd name="T26" fmla="*/ 1266 w 1036"/>
                <a:gd name="T27" fmla="*/ 291 h 675"/>
                <a:gd name="T28" fmla="*/ 1270 w 1036"/>
                <a:gd name="T29" fmla="*/ 107 h 675"/>
                <a:gd name="T30" fmla="*/ 1161 w 1036"/>
                <a:gd name="T31" fmla="*/ 17 h 675"/>
                <a:gd name="T32" fmla="*/ 964 w 1036"/>
                <a:gd name="T33" fmla="*/ 3 h 675"/>
                <a:gd name="T34" fmla="*/ 805 w 1036"/>
                <a:gd name="T35" fmla="*/ 11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36" h="675">
                  <a:moveTo>
                    <a:pt x="648" y="11"/>
                  </a:moveTo>
                  <a:cubicBezTo>
                    <a:pt x="584" y="19"/>
                    <a:pt x="464" y="33"/>
                    <a:pt x="390" y="53"/>
                  </a:cubicBezTo>
                  <a:cubicBezTo>
                    <a:pt x="316" y="73"/>
                    <a:pt x="246" y="100"/>
                    <a:pt x="206" y="129"/>
                  </a:cubicBezTo>
                  <a:cubicBezTo>
                    <a:pt x="166" y="158"/>
                    <a:pt x="183" y="201"/>
                    <a:pt x="152" y="229"/>
                  </a:cubicBezTo>
                  <a:cubicBezTo>
                    <a:pt x="121" y="257"/>
                    <a:pt x="44" y="259"/>
                    <a:pt x="22" y="297"/>
                  </a:cubicBezTo>
                  <a:cubicBezTo>
                    <a:pt x="0" y="335"/>
                    <a:pt x="0" y="427"/>
                    <a:pt x="18" y="459"/>
                  </a:cubicBezTo>
                  <a:cubicBezTo>
                    <a:pt x="36" y="491"/>
                    <a:pt x="59" y="484"/>
                    <a:pt x="132" y="489"/>
                  </a:cubicBezTo>
                  <a:cubicBezTo>
                    <a:pt x="205" y="494"/>
                    <a:pt x="380" y="478"/>
                    <a:pt x="458" y="489"/>
                  </a:cubicBezTo>
                  <a:cubicBezTo>
                    <a:pt x="536" y="500"/>
                    <a:pt x="549" y="527"/>
                    <a:pt x="598" y="555"/>
                  </a:cubicBezTo>
                  <a:cubicBezTo>
                    <a:pt x="647" y="583"/>
                    <a:pt x="707" y="639"/>
                    <a:pt x="752" y="657"/>
                  </a:cubicBezTo>
                  <a:cubicBezTo>
                    <a:pt x="797" y="675"/>
                    <a:pt x="837" y="670"/>
                    <a:pt x="870" y="661"/>
                  </a:cubicBezTo>
                  <a:cubicBezTo>
                    <a:pt x="903" y="652"/>
                    <a:pt x="932" y="639"/>
                    <a:pt x="952" y="603"/>
                  </a:cubicBezTo>
                  <a:cubicBezTo>
                    <a:pt x="972" y="567"/>
                    <a:pt x="981" y="497"/>
                    <a:pt x="992" y="445"/>
                  </a:cubicBezTo>
                  <a:cubicBezTo>
                    <a:pt x="1003" y="393"/>
                    <a:pt x="1013" y="347"/>
                    <a:pt x="1018" y="291"/>
                  </a:cubicBezTo>
                  <a:cubicBezTo>
                    <a:pt x="1023" y="235"/>
                    <a:pt x="1036" y="153"/>
                    <a:pt x="1022" y="107"/>
                  </a:cubicBezTo>
                  <a:cubicBezTo>
                    <a:pt x="1008" y="61"/>
                    <a:pt x="975" y="34"/>
                    <a:pt x="934" y="17"/>
                  </a:cubicBezTo>
                  <a:cubicBezTo>
                    <a:pt x="893" y="0"/>
                    <a:pt x="824" y="4"/>
                    <a:pt x="776" y="3"/>
                  </a:cubicBezTo>
                  <a:cubicBezTo>
                    <a:pt x="728" y="2"/>
                    <a:pt x="712" y="3"/>
                    <a:pt x="648" y="11"/>
                  </a:cubicBezTo>
                  <a:close/>
                </a:path>
              </a:pathLst>
            </a:custGeom>
            <a:solidFill>
              <a:srgbClr val="DDDDD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614" name="Group 942"/>
            <p:cNvGrpSpPr>
              <a:grpSpLocks/>
            </p:cNvGrpSpPr>
            <p:nvPr/>
          </p:nvGrpSpPr>
          <p:grpSpPr bwMode="auto">
            <a:xfrm>
              <a:off x="3383" y="1920"/>
              <a:ext cx="919" cy="588"/>
              <a:chOff x="2889" y="1631"/>
              <a:chExt cx="980" cy="743"/>
            </a:xfrm>
          </p:grpSpPr>
          <p:sp>
            <p:nvSpPr>
              <p:cNvPr id="6657" name="Rectangle 943"/>
              <p:cNvSpPr>
                <a:spLocks noChangeArrowheads="1"/>
              </p:cNvSpPr>
              <p:nvPr/>
            </p:nvSpPr>
            <p:spPr bwMode="auto">
              <a:xfrm>
                <a:off x="3046" y="1841"/>
                <a:ext cx="663" cy="533"/>
              </a:xfrm>
              <a:prstGeom prst="rect">
                <a:avLst/>
              </a:prstGeom>
              <a:solidFill>
                <a:srgbClr val="DDDDDD"/>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658" name="AutoShape 944"/>
              <p:cNvSpPr>
                <a:spLocks noChangeArrowheads="1"/>
              </p:cNvSpPr>
              <p:nvPr/>
            </p:nvSpPr>
            <p:spPr bwMode="auto">
              <a:xfrm>
                <a:off x="2889" y="1631"/>
                <a:ext cx="980" cy="253"/>
              </a:xfrm>
              <a:prstGeom prst="triangle">
                <a:avLst>
                  <a:gd name="adj" fmla="val 50000"/>
                </a:avLst>
              </a:prstGeom>
              <a:solidFill>
                <a:srgbClr val="DDDDDD"/>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400">
                  <a:solidFill>
                    <a:srgbClr val="00CCFF"/>
                  </a:solidFill>
                  <a:latin typeface="Arial" charset="0"/>
                  <a:ea typeface="ＭＳ Ｐゴシック" charset="0"/>
                </a:endParaRPr>
              </a:p>
            </p:txBody>
          </p:sp>
        </p:grpSp>
        <p:sp>
          <p:nvSpPr>
            <p:cNvPr id="20615" name="Freeform 945"/>
            <p:cNvSpPr>
              <a:spLocks/>
            </p:cNvSpPr>
            <p:nvPr/>
          </p:nvSpPr>
          <p:spPr bwMode="auto">
            <a:xfrm>
              <a:off x="3379" y="2788"/>
              <a:ext cx="2032" cy="1049"/>
            </a:xfrm>
            <a:custGeom>
              <a:avLst/>
              <a:gdLst>
                <a:gd name="T0" fmla="*/ 1044 w 2032"/>
                <a:gd name="T1" fmla="*/ 26 h 1049"/>
                <a:gd name="T2" fmla="*/ 847 w 2032"/>
                <a:gd name="T3" fmla="*/ 125 h 1049"/>
                <a:gd name="T4" fmla="*/ 580 w 2032"/>
                <a:gd name="T5" fmla="*/ 68 h 1049"/>
                <a:gd name="T6" fmla="*/ 143 w 2032"/>
                <a:gd name="T7" fmla="*/ 170 h 1049"/>
                <a:gd name="T8" fmla="*/ 48 w 2032"/>
                <a:gd name="T9" fmla="*/ 374 h 1049"/>
                <a:gd name="T10" fmla="*/ 41 w 2032"/>
                <a:gd name="T11" fmla="*/ 680 h 1049"/>
                <a:gd name="T12" fmla="*/ 294 w 2032"/>
                <a:gd name="T13" fmla="*/ 744 h 1049"/>
                <a:gd name="T14" fmla="*/ 660 w 2032"/>
                <a:gd name="T15" fmla="*/ 893 h 1049"/>
                <a:gd name="T16" fmla="*/ 1088 w 2032"/>
                <a:gd name="T17" fmla="*/ 1014 h 1049"/>
                <a:gd name="T18" fmla="*/ 1525 w 2032"/>
                <a:gd name="T19" fmla="*/ 1031 h 1049"/>
                <a:gd name="T20" fmla="*/ 1831 w 2032"/>
                <a:gd name="T21" fmla="*/ 907 h 1049"/>
                <a:gd name="T22" fmla="*/ 2015 w 2032"/>
                <a:gd name="T23" fmla="*/ 714 h 1049"/>
                <a:gd name="T24" fmla="*/ 1931 w 2032"/>
                <a:gd name="T25" fmla="*/ 251 h 1049"/>
                <a:gd name="T26" fmla="*/ 1658 w 2032"/>
                <a:gd name="T27" fmla="*/ 114 h 1049"/>
                <a:gd name="T28" fmla="*/ 1355 w 2032"/>
                <a:gd name="T29" fmla="*/ 15 h 1049"/>
                <a:gd name="T30" fmla="*/ 1044 w 2032"/>
                <a:gd name="T31" fmla="*/ 26 h 10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32" h="1049">
                  <a:moveTo>
                    <a:pt x="1044" y="26"/>
                  </a:moveTo>
                  <a:cubicBezTo>
                    <a:pt x="959" y="45"/>
                    <a:pt x="924" y="118"/>
                    <a:pt x="847" y="125"/>
                  </a:cubicBezTo>
                  <a:cubicBezTo>
                    <a:pt x="770" y="132"/>
                    <a:pt x="697" y="61"/>
                    <a:pt x="580" y="68"/>
                  </a:cubicBezTo>
                  <a:cubicBezTo>
                    <a:pt x="463" y="75"/>
                    <a:pt x="232" y="119"/>
                    <a:pt x="143" y="170"/>
                  </a:cubicBezTo>
                  <a:cubicBezTo>
                    <a:pt x="54" y="221"/>
                    <a:pt x="65" y="289"/>
                    <a:pt x="48" y="374"/>
                  </a:cubicBezTo>
                  <a:cubicBezTo>
                    <a:pt x="31" y="459"/>
                    <a:pt x="0" y="618"/>
                    <a:pt x="41" y="680"/>
                  </a:cubicBezTo>
                  <a:cubicBezTo>
                    <a:pt x="82" y="742"/>
                    <a:pt x="191" y="709"/>
                    <a:pt x="294" y="744"/>
                  </a:cubicBezTo>
                  <a:cubicBezTo>
                    <a:pt x="397" y="779"/>
                    <a:pt x="527" y="849"/>
                    <a:pt x="660" y="893"/>
                  </a:cubicBezTo>
                  <a:cubicBezTo>
                    <a:pt x="793" y="938"/>
                    <a:pt x="944" y="991"/>
                    <a:pt x="1088" y="1014"/>
                  </a:cubicBezTo>
                  <a:cubicBezTo>
                    <a:pt x="1232" y="1036"/>
                    <a:pt x="1401" y="1049"/>
                    <a:pt x="1525" y="1031"/>
                  </a:cubicBezTo>
                  <a:cubicBezTo>
                    <a:pt x="1649" y="1012"/>
                    <a:pt x="1749" y="960"/>
                    <a:pt x="1831" y="907"/>
                  </a:cubicBezTo>
                  <a:cubicBezTo>
                    <a:pt x="1913" y="855"/>
                    <a:pt x="1998" y="824"/>
                    <a:pt x="2015" y="714"/>
                  </a:cubicBezTo>
                  <a:cubicBezTo>
                    <a:pt x="2032" y="604"/>
                    <a:pt x="1990" y="350"/>
                    <a:pt x="1931" y="251"/>
                  </a:cubicBezTo>
                  <a:cubicBezTo>
                    <a:pt x="1872" y="151"/>
                    <a:pt x="1754" y="153"/>
                    <a:pt x="1658" y="114"/>
                  </a:cubicBezTo>
                  <a:cubicBezTo>
                    <a:pt x="1562" y="76"/>
                    <a:pt x="1457" y="30"/>
                    <a:pt x="1355" y="15"/>
                  </a:cubicBezTo>
                  <a:cubicBezTo>
                    <a:pt x="1253" y="0"/>
                    <a:pt x="1129" y="8"/>
                    <a:pt x="1044" y="26"/>
                  </a:cubicBezTo>
                  <a:close/>
                </a:path>
              </a:pathLst>
            </a:custGeom>
            <a:solidFill>
              <a:srgbClr val="DDDDD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1" name="Line 946"/>
            <p:cNvSpPr>
              <a:spLocks noChangeShapeType="1"/>
            </p:cNvSpPr>
            <p:nvPr/>
          </p:nvSpPr>
          <p:spPr bwMode="auto">
            <a:xfrm rot="-5400000">
              <a:off x="4942" y="3252"/>
              <a:ext cx="330" cy="88"/>
            </a:xfrm>
            <a:prstGeom prst="line">
              <a:avLst/>
            </a:prstGeom>
            <a:noFill/>
            <a:ln w="1270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82" name="Line 947"/>
            <p:cNvSpPr>
              <a:spLocks noChangeShapeType="1"/>
            </p:cNvSpPr>
            <p:nvPr/>
          </p:nvSpPr>
          <p:spPr bwMode="auto">
            <a:xfrm rot="5400000" flipV="1">
              <a:off x="5034" y="3429"/>
              <a:ext cx="2" cy="54"/>
            </a:xfrm>
            <a:prstGeom prst="line">
              <a:avLst/>
            </a:prstGeom>
            <a:noFill/>
            <a:ln w="1270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83" name="Line 948"/>
            <p:cNvSpPr>
              <a:spLocks noChangeShapeType="1"/>
            </p:cNvSpPr>
            <p:nvPr/>
          </p:nvSpPr>
          <p:spPr bwMode="auto">
            <a:xfrm rot="-5400000">
              <a:off x="5151" y="3225"/>
              <a:ext cx="0" cy="72"/>
            </a:xfrm>
            <a:prstGeom prst="line">
              <a:avLst/>
            </a:prstGeom>
            <a:noFill/>
            <a:ln w="1270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84" name="Line 949"/>
            <p:cNvSpPr>
              <a:spLocks noChangeShapeType="1"/>
            </p:cNvSpPr>
            <p:nvPr/>
          </p:nvSpPr>
          <p:spPr bwMode="auto">
            <a:xfrm flipH="1">
              <a:off x="3827" y="2977"/>
              <a:ext cx="160" cy="29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85" name="Line 950"/>
            <p:cNvSpPr>
              <a:spLocks noChangeShapeType="1"/>
            </p:cNvSpPr>
            <p:nvPr/>
          </p:nvSpPr>
          <p:spPr bwMode="auto">
            <a:xfrm>
              <a:off x="3843" y="3009"/>
              <a:ext cx="124"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86" name="Line 951"/>
            <p:cNvSpPr>
              <a:spLocks noChangeShapeType="1"/>
            </p:cNvSpPr>
            <p:nvPr/>
          </p:nvSpPr>
          <p:spPr bwMode="auto">
            <a:xfrm>
              <a:off x="3680" y="3221"/>
              <a:ext cx="172"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87" name="Line 952"/>
            <p:cNvSpPr>
              <a:spLocks noChangeShapeType="1"/>
            </p:cNvSpPr>
            <p:nvPr/>
          </p:nvSpPr>
          <p:spPr bwMode="auto">
            <a:xfrm>
              <a:off x="3914" y="3271"/>
              <a:ext cx="309"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88" name="Line 953"/>
            <p:cNvSpPr>
              <a:spLocks noChangeShapeType="1"/>
            </p:cNvSpPr>
            <p:nvPr/>
          </p:nvSpPr>
          <p:spPr bwMode="auto">
            <a:xfrm flipH="1">
              <a:off x="4065" y="3213"/>
              <a:ext cx="34" cy="5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89" name="Line 954"/>
            <p:cNvSpPr>
              <a:spLocks noChangeShapeType="1"/>
            </p:cNvSpPr>
            <p:nvPr/>
          </p:nvSpPr>
          <p:spPr bwMode="auto">
            <a:xfrm>
              <a:off x="3947" y="3269"/>
              <a:ext cx="1" cy="52"/>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90" name="Line 955"/>
            <p:cNvSpPr>
              <a:spLocks noChangeShapeType="1"/>
            </p:cNvSpPr>
            <p:nvPr/>
          </p:nvSpPr>
          <p:spPr bwMode="auto">
            <a:xfrm flipH="1" flipV="1">
              <a:off x="4197" y="3274"/>
              <a:ext cx="0" cy="4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91" name="Line 956"/>
            <p:cNvSpPr>
              <a:spLocks noChangeShapeType="1"/>
            </p:cNvSpPr>
            <p:nvPr/>
          </p:nvSpPr>
          <p:spPr bwMode="auto">
            <a:xfrm>
              <a:off x="4248" y="3185"/>
              <a:ext cx="317" cy="17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92" name="Line 957"/>
            <p:cNvSpPr>
              <a:spLocks noChangeShapeType="1"/>
            </p:cNvSpPr>
            <p:nvPr/>
          </p:nvSpPr>
          <p:spPr bwMode="auto">
            <a:xfrm>
              <a:off x="3901" y="3144"/>
              <a:ext cx="51"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93" name="Line 958"/>
            <p:cNvSpPr>
              <a:spLocks noChangeShapeType="1"/>
            </p:cNvSpPr>
            <p:nvPr/>
          </p:nvSpPr>
          <p:spPr bwMode="auto">
            <a:xfrm>
              <a:off x="3809" y="2257"/>
              <a:ext cx="148"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94" name="Line 959"/>
            <p:cNvSpPr>
              <a:spLocks noChangeShapeType="1"/>
            </p:cNvSpPr>
            <p:nvPr/>
          </p:nvSpPr>
          <p:spPr bwMode="auto">
            <a:xfrm flipV="1">
              <a:off x="3711" y="2354"/>
              <a:ext cx="106" cy="2"/>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20630" name="Group 960"/>
            <p:cNvGrpSpPr>
              <a:grpSpLocks/>
            </p:cNvGrpSpPr>
            <p:nvPr/>
          </p:nvGrpSpPr>
          <p:grpSpPr bwMode="auto">
            <a:xfrm>
              <a:off x="3535" y="2207"/>
              <a:ext cx="319" cy="222"/>
              <a:chOff x="2967" y="478"/>
              <a:chExt cx="788" cy="625"/>
            </a:xfrm>
          </p:grpSpPr>
          <p:pic>
            <p:nvPicPr>
              <p:cNvPr id="20990" name="Picture 961" descr="access_point_stylized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91" name="Picture 962" descr="antenna_radiation_styliz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31" name="Freeform 963"/>
            <p:cNvSpPr>
              <a:spLocks/>
            </p:cNvSpPr>
            <p:nvPr/>
          </p:nvSpPr>
          <p:spPr bwMode="auto">
            <a:xfrm>
              <a:off x="4419" y="2224"/>
              <a:ext cx="828" cy="425"/>
            </a:xfrm>
            <a:custGeom>
              <a:avLst/>
              <a:gdLst>
                <a:gd name="T0" fmla="*/ 382 w 828"/>
                <a:gd name="T1" fmla="*/ 30 h 425"/>
                <a:gd name="T2" fmla="*/ 370 w 828"/>
                <a:gd name="T3" fmla="*/ 30 h 425"/>
                <a:gd name="T4" fmla="*/ 126 w 828"/>
                <a:gd name="T5" fmla="*/ 32 h 425"/>
                <a:gd name="T6" fmla="*/ 6 w 828"/>
                <a:gd name="T7" fmla="*/ 126 h 425"/>
                <a:gd name="T8" fmla="*/ 92 w 828"/>
                <a:gd name="T9" fmla="*/ 274 h 425"/>
                <a:gd name="T10" fmla="*/ 292 w 828"/>
                <a:gd name="T11" fmla="*/ 384 h 425"/>
                <a:gd name="T12" fmla="*/ 540 w 828"/>
                <a:gd name="T13" fmla="*/ 416 h 425"/>
                <a:gd name="T14" fmla="*/ 698 w 828"/>
                <a:gd name="T15" fmla="*/ 330 h 425"/>
                <a:gd name="T16" fmla="*/ 776 w 828"/>
                <a:gd name="T17" fmla="*/ 170 h 425"/>
                <a:gd name="T18" fmla="*/ 792 w 828"/>
                <a:gd name="T19" fmla="*/ 22 h 425"/>
                <a:gd name="T20" fmla="*/ 560 w 828"/>
                <a:gd name="T21" fmla="*/ 38 h 425"/>
                <a:gd name="T22" fmla="*/ 382 w 828"/>
                <a:gd name="T23" fmla="*/ 30 h 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28" h="425">
                  <a:moveTo>
                    <a:pt x="382" y="30"/>
                  </a:moveTo>
                  <a:cubicBezTo>
                    <a:pt x="350" y="29"/>
                    <a:pt x="413" y="30"/>
                    <a:pt x="370" y="30"/>
                  </a:cubicBezTo>
                  <a:cubicBezTo>
                    <a:pt x="327" y="30"/>
                    <a:pt x="187" y="16"/>
                    <a:pt x="126" y="32"/>
                  </a:cubicBezTo>
                  <a:cubicBezTo>
                    <a:pt x="65" y="48"/>
                    <a:pt x="12" y="86"/>
                    <a:pt x="6" y="126"/>
                  </a:cubicBezTo>
                  <a:cubicBezTo>
                    <a:pt x="0" y="166"/>
                    <a:pt x="44" y="231"/>
                    <a:pt x="92" y="274"/>
                  </a:cubicBezTo>
                  <a:cubicBezTo>
                    <a:pt x="140" y="317"/>
                    <a:pt x="217" y="360"/>
                    <a:pt x="292" y="384"/>
                  </a:cubicBezTo>
                  <a:cubicBezTo>
                    <a:pt x="367" y="408"/>
                    <a:pt x="472" y="425"/>
                    <a:pt x="540" y="416"/>
                  </a:cubicBezTo>
                  <a:cubicBezTo>
                    <a:pt x="608" y="407"/>
                    <a:pt x="659" y="371"/>
                    <a:pt x="698" y="330"/>
                  </a:cubicBezTo>
                  <a:cubicBezTo>
                    <a:pt x="737" y="289"/>
                    <a:pt x="760" y="221"/>
                    <a:pt x="776" y="170"/>
                  </a:cubicBezTo>
                  <a:cubicBezTo>
                    <a:pt x="792" y="119"/>
                    <a:pt x="828" y="44"/>
                    <a:pt x="792" y="22"/>
                  </a:cubicBezTo>
                  <a:cubicBezTo>
                    <a:pt x="756" y="0"/>
                    <a:pt x="630" y="37"/>
                    <a:pt x="560" y="38"/>
                  </a:cubicBezTo>
                  <a:cubicBezTo>
                    <a:pt x="490" y="39"/>
                    <a:pt x="414" y="31"/>
                    <a:pt x="382" y="30"/>
                  </a:cubicBezTo>
                  <a:close/>
                </a:path>
              </a:pathLst>
            </a:custGeom>
            <a:solidFill>
              <a:srgbClr val="DDDDD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32" name="Freeform 964"/>
            <p:cNvSpPr>
              <a:spLocks/>
            </p:cNvSpPr>
            <p:nvPr/>
          </p:nvSpPr>
          <p:spPr bwMode="auto">
            <a:xfrm>
              <a:off x="4417" y="1263"/>
              <a:ext cx="1090" cy="709"/>
            </a:xfrm>
            <a:custGeom>
              <a:avLst/>
              <a:gdLst>
                <a:gd name="T0" fmla="*/ 1748 w 765"/>
                <a:gd name="T1" fmla="*/ 56 h 459"/>
                <a:gd name="T2" fmla="*/ 1185 w 765"/>
                <a:gd name="T3" fmla="*/ 399 h 459"/>
                <a:gd name="T4" fmla="*/ 396 w 765"/>
                <a:gd name="T5" fmla="*/ 568 h 459"/>
                <a:gd name="T6" fmla="*/ 57 w 765"/>
                <a:gd name="T7" fmla="*/ 1914 h 459"/>
                <a:gd name="T8" fmla="*/ 741 w 765"/>
                <a:gd name="T9" fmla="*/ 2529 h 459"/>
                <a:gd name="T10" fmla="*/ 1425 w 765"/>
                <a:gd name="T11" fmla="*/ 2424 h 459"/>
                <a:gd name="T12" fmla="*/ 2405 w 765"/>
                <a:gd name="T13" fmla="*/ 2529 h 459"/>
                <a:gd name="T14" fmla="*/ 2878 w 765"/>
                <a:gd name="T15" fmla="*/ 2470 h 459"/>
                <a:gd name="T16" fmla="*/ 3098 w 765"/>
                <a:gd name="T17" fmla="*/ 2119 h 459"/>
                <a:gd name="T18" fmla="*/ 3092 w 765"/>
                <a:gd name="T19" fmla="*/ 899 h 459"/>
                <a:gd name="T20" fmla="*/ 2729 w 765"/>
                <a:gd name="T21" fmla="*/ 196 h 459"/>
                <a:gd name="T22" fmla="*/ 1748 w 765"/>
                <a:gd name="T23" fmla="*/ 56 h 4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5" h="459">
                  <a:moveTo>
                    <a:pt x="424" y="10"/>
                  </a:moveTo>
                  <a:cubicBezTo>
                    <a:pt x="362" y="16"/>
                    <a:pt x="343" y="55"/>
                    <a:pt x="288" y="70"/>
                  </a:cubicBezTo>
                  <a:cubicBezTo>
                    <a:pt x="233" y="85"/>
                    <a:pt x="142" y="56"/>
                    <a:pt x="96" y="100"/>
                  </a:cubicBezTo>
                  <a:cubicBezTo>
                    <a:pt x="50" y="144"/>
                    <a:pt x="0" y="279"/>
                    <a:pt x="14" y="336"/>
                  </a:cubicBezTo>
                  <a:cubicBezTo>
                    <a:pt x="28" y="393"/>
                    <a:pt x="125" y="429"/>
                    <a:pt x="180" y="444"/>
                  </a:cubicBezTo>
                  <a:cubicBezTo>
                    <a:pt x="235" y="459"/>
                    <a:pt x="279" y="426"/>
                    <a:pt x="346" y="426"/>
                  </a:cubicBezTo>
                  <a:cubicBezTo>
                    <a:pt x="413" y="426"/>
                    <a:pt x="525" y="443"/>
                    <a:pt x="584" y="444"/>
                  </a:cubicBezTo>
                  <a:cubicBezTo>
                    <a:pt x="643" y="445"/>
                    <a:pt x="670" y="446"/>
                    <a:pt x="698" y="434"/>
                  </a:cubicBezTo>
                  <a:cubicBezTo>
                    <a:pt x="726" y="422"/>
                    <a:pt x="743" y="418"/>
                    <a:pt x="752" y="372"/>
                  </a:cubicBezTo>
                  <a:cubicBezTo>
                    <a:pt x="761" y="326"/>
                    <a:pt x="765" y="214"/>
                    <a:pt x="750" y="158"/>
                  </a:cubicBezTo>
                  <a:cubicBezTo>
                    <a:pt x="735" y="102"/>
                    <a:pt x="716" y="58"/>
                    <a:pt x="662" y="34"/>
                  </a:cubicBezTo>
                  <a:cubicBezTo>
                    <a:pt x="608" y="10"/>
                    <a:pt x="505" y="0"/>
                    <a:pt x="424" y="10"/>
                  </a:cubicBezTo>
                  <a:close/>
                </a:path>
              </a:pathLst>
            </a:custGeom>
            <a:gradFill rotWithShape="1">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98" name="Line 965"/>
            <p:cNvSpPr>
              <a:spLocks noChangeShapeType="1"/>
            </p:cNvSpPr>
            <p:nvPr/>
          </p:nvSpPr>
          <p:spPr bwMode="auto">
            <a:xfrm>
              <a:off x="4659" y="2404"/>
              <a:ext cx="103" cy="7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99" name="Line 966"/>
            <p:cNvSpPr>
              <a:spLocks noChangeShapeType="1"/>
            </p:cNvSpPr>
            <p:nvPr/>
          </p:nvSpPr>
          <p:spPr bwMode="auto">
            <a:xfrm>
              <a:off x="4720" y="2354"/>
              <a:ext cx="176"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0" name="Line 967"/>
            <p:cNvSpPr>
              <a:spLocks noChangeShapeType="1"/>
            </p:cNvSpPr>
            <p:nvPr/>
          </p:nvSpPr>
          <p:spPr bwMode="auto">
            <a:xfrm flipV="1">
              <a:off x="4869" y="2408"/>
              <a:ext cx="85" cy="6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1" name="Line 968"/>
            <p:cNvSpPr>
              <a:spLocks noChangeShapeType="1"/>
            </p:cNvSpPr>
            <p:nvPr/>
          </p:nvSpPr>
          <p:spPr bwMode="auto">
            <a:xfrm>
              <a:off x="4235" y="1632"/>
              <a:ext cx="321" cy="2"/>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2" name="Line 969"/>
            <p:cNvSpPr>
              <a:spLocks noChangeShapeType="1"/>
            </p:cNvSpPr>
            <p:nvPr/>
          </p:nvSpPr>
          <p:spPr bwMode="auto">
            <a:xfrm>
              <a:off x="4635" y="2961"/>
              <a:ext cx="246" cy="11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3" name="Line 970"/>
            <p:cNvSpPr>
              <a:spLocks noChangeShapeType="1"/>
            </p:cNvSpPr>
            <p:nvPr/>
          </p:nvSpPr>
          <p:spPr bwMode="auto">
            <a:xfrm flipV="1">
              <a:off x="4244" y="2953"/>
              <a:ext cx="203" cy="125"/>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4" name="Line 971"/>
            <p:cNvSpPr>
              <a:spLocks noChangeShapeType="1"/>
            </p:cNvSpPr>
            <p:nvPr/>
          </p:nvSpPr>
          <p:spPr bwMode="auto">
            <a:xfrm flipV="1">
              <a:off x="4271" y="3137"/>
              <a:ext cx="612"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5" name="Line 972"/>
            <p:cNvSpPr>
              <a:spLocks noChangeShapeType="1"/>
            </p:cNvSpPr>
            <p:nvPr/>
          </p:nvSpPr>
          <p:spPr bwMode="auto">
            <a:xfrm flipV="1">
              <a:off x="4773" y="1572"/>
              <a:ext cx="78" cy="55"/>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6" name="Line 973"/>
            <p:cNvSpPr>
              <a:spLocks noChangeShapeType="1"/>
            </p:cNvSpPr>
            <p:nvPr/>
          </p:nvSpPr>
          <p:spPr bwMode="auto">
            <a:xfrm>
              <a:off x="4665" y="1681"/>
              <a:ext cx="0" cy="52"/>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7" name="Line 974"/>
            <p:cNvSpPr>
              <a:spLocks noChangeShapeType="1"/>
            </p:cNvSpPr>
            <p:nvPr/>
          </p:nvSpPr>
          <p:spPr bwMode="auto">
            <a:xfrm flipV="1">
              <a:off x="4773" y="1616"/>
              <a:ext cx="166" cy="182"/>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8" name="Line 975"/>
            <p:cNvSpPr>
              <a:spLocks noChangeShapeType="1"/>
            </p:cNvSpPr>
            <p:nvPr/>
          </p:nvSpPr>
          <p:spPr bwMode="auto">
            <a:xfrm>
              <a:off x="5003" y="1615"/>
              <a:ext cx="0" cy="12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09" name="Line 976"/>
            <p:cNvSpPr>
              <a:spLocks noChangeShapeType="1"/>
            </p:cNvSpPr>
            <p:nvPr/>
          </p:nvSpPr>
          <p:spPr bwMode="auto">
            <a:xfrm>
              <a:off x="4785" y="1808"/>
              <a:ext cx="119"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10" name="Line 977"/>
            <p:cNvSpPr>
              <a:spLocks noChangeShapeType="1"/>
            </p:cNvSpPr>
            <p:nvPr/>
          </p:nvSpPr>
          <p:spPr bwMode="auto">
            <a:xfrm>
              <a:off x="5134" y="1802"/>
              <a:ext cx="112"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11" name="Line 978"/>
            <p:cNvSpPr>
              <a:spLocks noChangeShapeType="1"/>
            </p:cNvSpPr>
            <p:nvPr/>
          </p:nvSpPr>
          <p:spPr bwMode="auto">
            <a:xfrm flipH="1">
              <a:off x="4596" y="1850"/>
              <a:ext cx="62" cy="444"/>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12" name="Line 979"/>
            <p:cNvSpPr>
              <a:spLocks noChangeShapeType="1"/>
            </p:cNvSpPr>
            <p:nvPr/>
          </p:nvSpPr>
          <p:spPr bwMode="auto">
            <a:xfrm flipH="1">
              <a:off x="4969" y="1850"/>
              <a:ext cx="70" cy="45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13" name="Line 980"/>
            <p:cNvSpPr>
              <a:spLocks noChangeShapeType="1"/>
            </p:cNvSpPr>
            <p:nvPr/>
          </p:nvSpPr>
          <p:spPr bwMode="auto">
            <a:xfrm flipV="1">
              <a:off x="4581" y="2569"/>
              <a:ext cx="143" cy="275"/>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314" name="Line 981"/>
            <p:cNvSpPr>
              <a:spLocks noChangeShapeType="1"/>
            </p:cNvSpPr>
            <p:nvPr/>
          </p:nvSpPr>
          <p:spPr bwMode="auto">
            <a:xfrm>
              <a:off x="5257" y="1801"/>
              <a:ext cx="112" cy="0"/>
            </a:xfrm>
            <a:prstGeom prst="line">
              <a:avLst/>
            </a:prstGeom>
            <a:noFill/>
            <a:ln w="9525">
              <a:solidFill>
                <a:schemeClr val="bg2"/>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20650" name="Group 982"/>
            <p:cNvGrpSpPr>
              <a:grpSpLocks/>
            </p:cNvGrpSpPr>
            <p:nvPr/>
          </p:nvGrpSpPr>
          <p:grpSpPr bwMode="auto">
            <a:xfrm>
              <a:off x="3813" y="1163"/>
              <a:ext cx="295" cy="391"/>
              <a:chOff x="1653" y="3023"/>
              <a:chExt cx="622" cy="911"/>
            </a:xfrm>
          </p:grpSpPr>
          <p:sp>
            <p:nvSpPr>
              <p:cNvPr id="20973" name="Line 270"/>
              <p:cNvSpPr>
                <a:spLocks noChangeShapeType="1"/>
              </p:cNvSpPr>
              <p:nvPr/>
            </p:nvSpPr>
            <p:spPr bwMode="auto">
              <a:xfrm flipH="1">
                <a:off x="1766" y="3287"/>
                <a:ext cx="188" cy="586"/>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74" name="Line 271"/>
              <p:cNvSpPr>
                <a:spLocks noChangeShapeType="1"/>
              </p:cNvSpPr>
              <p:nvPr/>
            </p:nvSpPr>
            <p:spPr bwMode="auto">
              <a:xfrm>
                <a:off x="1954" y="3287"/>
                <a:ext cx="188" cy="583"/>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75" name="Line 272"/>
              <p:cNvSpPr>
                <a:spLocks noChangeShapeType="1"/>
              </p:cNvSpPr>
              <p:nvPr/>
            </p:nvSpPr>
            <p:spPr bwMode="auto">
              <a:xfrm>
                <a:off x="1766" y="3870"/>
                <a:ext cx="188" cy="64"/>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76" name="Line 273"/>
              <p:cNvSpPr>
                <a:spLocks noChangeShapeType="1"/>
              </p:cNvSpPr>
              <p:nvPr/>
            </p:nvSpPr>
            <p:spPr bwMode="auto">
              <a:xfrm flipH="1">
                <a:off x="1954" y="3870"/>
                <a:ext cx="188" cy="64"/>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77" name="Line 274"/>
              <p:cNvSpPr>
                <a:spLocks noChangeShapeType="1"/>
              </p:cNvSpPr>
              <p:nvPr/>
            </p:nvSpPr>
            <p:spPr bwMode="auto">
              <a:xfrm>
                <a:off x="1954" y="3300"/>
                <a:ext cx="0" cy="634"/>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78" name="Line 275"/>
              <p:cNvSpPr>
                <a:spLocks noChangeShapeType="1"/>
              </p:cNvSpPr>
              <p:nvPr/>
            </p:nvSpPr>
            <p:spPr bwMode="auto">
              <a:xfrm flipV="1">
                <a:off x="1766" y="3810"/>
                <a:ext cx="188" cy="63"/>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79" name="Line 276"/>
              <p:cNvSpPr>
                <a:spLocks noChangeShapeType="1"/>
              </p:cNvSpPr>
              <p:nvPr/>
            </p:nvSpPr>
            <p:spPr bwMode="auto">
              <a:xfrm flipH="1" flipV="1">
                <a:off x="1954" y="3810"/>
                <a:ext cx="188" cy="60"/>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80" name="Line 277"/>
              <p:cNvSpPr>
                <a:spLocks noChangeShapeType="1"/>
              </p:cNvSpPr>
              <p:nvPr/>
            </p:nvSpPr>
            <p:spPr bwMode="auto">
              <a:xfrm>
                <a:off x="1846" y="3618"/>
                <a:ext cx="108" cy="48"/>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81" name="Line 278"/>
              <p:cNvSpPr>
                <a:spLocks noChangeShapeType="1"/>
              </p:cNvSpPr>
              <p:nvPr/>
            </p:nvSpPr>
            <p:spPr bwMode="auto">
              <a:xfrm flipV="1">
                <a:off x="1954" y="3618"/>
                <a:ext cx="114" cy="48"/>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82" name="Line 279"/>
              <p:cNvSpPr>
                <a:spLocks noChangeShapeType="1"/>
              </p:cNvSpPr>
              <p:nvPr/>
            </p:nvSpPr>
            <p:spPr bwMode="auto">
              <a:xfrm>
                <a:off x="1810" y="3704"/>
                <a:ext cx="139" cy="65"/>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83" name="Line 280"/>
              <p:cNvSpPr>
                <a:spLocks noChangeShapeType="1"/>
              </p:cNvSpPr>
              <p:nvPr/>
            </p:nvSpPr>
            <p:spPr bwMode="auto">
              <a:xfrm flipV="1">
                <a:off x="1954" y="3717"/>
                <a:ext cx="140" cy="57"/>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84" name="Line 281"/>
              <p:cNvSpPr>
                <a:spLocks noChangeShapeType="1"/>
              </p:cNvSpPr>
              <p:nvPr/>
            </p:nvSpPr>
            <p:spPr bwMode="auto">
              <a:xfrm flipV="1">
                <a:off x="1954" y="3530"/>
                <a:ext cx="72" cy="24"/>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85" name="Line 282"/>
              <p:cNvSpPr>
                <a:spLocks noChangeShapeType="1"/>
              </p:cNvSpPr>
              <p:nvPr/>
            </p:nvSpPr>
            <p:spPr bwMode="auto">
              <a:xfrm flipV="1">
                <a:off x="1954" y="3409"/>
                <a:ext cx="45" cy="18"/>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86" name="Line 283"/>
              <p:cNvSpPr>
                <a:spLocks noChangeShapeType="1"/>
              </p:cNvSpPr>
              <p:nvPr/>
            </p:nvSpPr>
            <p:spPr bwMode="auto">
              <a:xfrm>
                <a:off x="1873" y="3522"/>
                <a:ext cx="87" cy="32"/>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987" name="Line 284"/>
              <p:cNvSpPr>
                <a:spLocks noChangeShapeType="1"/>
              </p:cNvSpPr>
              <p:nvPr/>
            </p:nvSpPr>
            <p:spPr bwMode="auto">
              <a:xfrm>
                <a:off x="1912" y="3404"/>
                <a:ext cx="50" cy="31"/>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3" name="Oval 998"/>
              <p:cNvSpPr>
                <a:spLocks noChangeArrowheads="1"/>
              </p:cNvSpPr>
              <p:nvPr/>
            </p:nvSpPr>
            <p:spPr bwMode="auto">
              <a:xfrm>
                <a:off x="1921" y="3233"/>
                <a:ext cx="63" cy="68"/>
              </a:xfrm>
              <a:prstGeom prst="ellipse">
                <a:avLst/>
              </a:prstGeom>
              <a:solidFill>
                <a:srgbClr val="808080"/>
              </a:solidFill>
              <a:ln w="9525">
                <a:solidFill>
                  <a:srgbClr val="80808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20989" name="Picture 999" descr="cell_tower_radiation_gr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3" y="3023"/>
                <a:ext cx="622" cy="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651" name="Group 1000"/>
            <p:cNvGrpSpPr>
              <a:grpSpLocks/>
            </p:cNvGrpSpPr>
            <p:nvPr/>
          </p:nvGrpSpPr>
          <p:grpSpPr bwMode="auto">
            <a:xfrm>
              <a:off x="3962" y="1516"/>
              <a:ext cx="286" cy="160"/>
              <a:chOff x="3843" y="1516"/>
              <a:chExt cx="286" cy="160"/>
            </a:xfrm>
          </p:grpSpPr>
          <p:sp>
            <p:nvSpPr>
              <p:cNvPr id="6629" name="Line 1001"/>
              <p:cNvSpPr>
                <a:spLocks noChangeShapeType="1"/>
              </p:cNvSpPr>
              <p:nvPr/>
            </p:nvSpPr>
            <p:spPr bwMode="auto">
              <a:xfrm>
                <a:off x="3843" y="1516"/>
                <a:ext cx="96" cy="60"/>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20965" name="Oval 407"/>
              <p:cNvSpPr>
                <a:spLocks noChangeArrowheads="1"/>
              </p:cNvSpPr>
              <p:nvPr/>
            </p:nvSpPr>
            <p:spPr bwMode="auto">
              <a:xfrm>
                <a:off x="3884" y="1616"/>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966" name="Rectangle 410"/>
              <p:cNvSpPr>
                <a:spLocks noChangeArrowheads="1"/>
              </p:cNvSpPr>
              <p:nvPr/>
            </p:nvSpPr>
            <p:spPr bwMode="auto">
              <a:xfrm>
                <a:off x="3884" y="1610"/>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967" name="Oval 411"/>
              <p:cNvSpPr>
                <a:spLocks noChangeArrowheads="1"/>
              </p:cNvSpPr>
              <p:nvPr/>
            </p:nvSpPr>
            <p:spPr bwMode="auto">
              <a:xfrm>
                <a:off x="3883" y="1569"/>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968" name="Group 1005"/>
              <p:cNvGrpSpPr>
                <a:grpSpLocks/>
              </p:cNvGrpSpPr>
              <p:nvPr/>
            </p:nvGrpSpPr>
            <p:grpSpPr bwMode="auto">
              <a:xfrm>
                <a:off x="3932" y="1587"/>
                <a:ext cx="138" cy="33"/>
                <a:chOff x="2468" y="1332"/>
                <a:chExt cx="310" cy="60"/>
              </a:xfrm>
            </p:grpSpPr>
            <p:sp>
              <p:nvSpPr>
                <p:cNvPr id="20971" name="Freeform 1006"/>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72" name="Freeform 1007"/>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634" name="Line 1008"/>
              <p:cNvSpPr>
                <a:spLocks noChangeShapeType="1"/>
              </p:cNvSpPr>
              <p:nvPr/>
            </p:nvSpPr>
            <p:spPr bwMode="auto">
              <a:xfrm>
                <a:off x="3884" y="1602"/>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635" name="Line 1009"/>
              <p:cNvSpPr>
                <a:spLocks noChangeShapeType="1"/>
              </p:cNvSpPr>
              <p:nvPr/>
            </p:nvSpPr>
            <p:spPr bwMode="auto">
              <a:xfrm>
                <a:off x="4127" y="1604"/>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52" name="Group 1010"/>
            <p:cNvGrpSpPr>
              <a:grpSpLocks/>
            </p:cNvGrpSpPr>
            <p:nvPr/>
          </p:nvGrpSpPr>
          <p:grpSpPr bwMode="auto">
            <a:xfrm>
              <a:off x="4537" y="1571"/>
              <a:ext cx="246" cy="110"/>
              <a:chOff x="4334" y="1470"/>
              <a:chExt cx="246" cy="107"/>
            </a:xfrm>
          </p:grpSpPr>
          <p:sp>
            <p:nvSpPr>
              <p:cNvPr id="20956"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957"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958"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959" name="Group 1014"/>
              <p:cNvGrpSpPr>
                <a:grpSpLocks/>
              </p:cNvGrpSpPr>
              <p:nvPr/>
            </p:nvGrpSpPr>
            <p:grpSpPr bwMode="auto">
              <a:xfrm>
                <a:off x="4383" y="1488"/>
                <a:ext cx="138" cy="33"/>
                <a:chOff x="2468" y="1332"/>
                <a:chExt cx="310" cy="60"/>
              </a:xfrm>
            </p:grpSpPr>
            <p:sp>
              <p:nvSpPr>
                <p:cNvPr id="20962" name="Freeform 1015"/>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63" name="Freeform 1016"/>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625" name="Line 1017"/>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626" name="Line 1018"/>
              <p:cNvSpPr>
                <a:spLocks noChangeShapeType="1"/>
              </p:cNvSpPr>
              <p:nvPr/>
            </p:nvSpPr>
            <p:spPr bwMode="auto">
              <a:xfrm>
                <a:off x="4578" y="1505"/>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53" name="Group 1019"/>
            <p:cNvGrpSpPr>
              <a:grpSpLocks/>
            </p:cNvGrpSpPr>
            <p:nvPr/>
          </p:nvGrpSpPr>
          <p:grpSpPr bwMode="auto">
            <a:xfrm>
              <a:off x="4544" y="1737"/>
              <a:ext cx="246" cy="110"/>
              <a:chOff x="4334" y="1470"/>
              <a:chExt cx="246" cy="107"/>
            </a:xfrm>
          </p:grpSpPr>
          <p:sp>
            <p:nvSpPr>
              <p:cNvPr id="20948"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949"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950"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951" name="Group 1023"/>
              <p:cNvGrpSpPr>
                <a:grpSpLocks/>
              </p:cNvGrpSpPr>
              <p:nvPr/>
            </p:nvGrpSpPr>
            <p:grpSpPr bwMode="auto">
              <a:xfrm>
                <a:off x="4383" y="1488"/>
                <a:ext cx="138" cy="33"/>
                <a:chOff x="2468" y="1332"/>
                <a:chExt cx="310" cy="60"/>
              </a:xfrm>
            </p:grpSpPr>
            <p:sp>
              <p:nvSpPr>
                <p:cNvPr id="20954" name="Freeform 1024"/>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55" name="Freeform 1025"/>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617" name="Line 1026"/>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618" name="Line 1027"/>
              <p:cNvSpPr>
                <a:spLocks noChangeShapeType="1"/>
              </p:cNvSpPr>
              <p:nvPr/>
            </p:nvSpPr>
            <p:spPr bwMode="auto">
              <a:xfrm>
                <a:off x="4578" y="1505"/>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54" name="Group 1028"/>
            <p:cNvGrpSpPr>
              <a:grpSpLocks/>
            </p:cNvGrpSpPr>
            <p:nvPr/>
          </p:nvGrpSpPr>
          <p:grpSpPr bwMode="auto">
            <a:xfrm>
              <a:off x="4890" y="1738"/>
              <a:ext cx="246" cy="110"/>
              <a:chOff x="4334" y="1470"/>
              <a:chExt cx="246" cy="107"/>
            </a:xfrm>
          </p:grpSpPr>
          <p:sp>
            <p:nvSpPr>
              <p:cNvPr id="20940"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941"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942"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943" name="Group 1032"/>
              <p:cNvGrpSpPr>
                <a:grpSpLocks/>
              </p:cNvGrpSpPr>
              <p:nvPr/>
            </p:nvGrpSpPr>
            <p:grpSpPr bwMode="auto">
              <a:xfrm>
                <a:off x="4383" y="1488"/>
                <a:ext cx="138" cy="33"/>
                <a:chOff x="2468" y="1332"/>
                <a:chExt cx="310" cy="60"/>
              </a:xfrm>
            </p:grpSpPr>
            <p:sp>
              <p:nvSpPr>
                <p:cNvPr id="20946" name="Freeform 1033"/>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47" name="Freeform 1034"/>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609" name="Line 1035"/>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610" name="Line 1036"/>
              <p:cNvSpPr>
                <a:spLocks noChangeShapeType="1"/>
              </p:cNvSpPr>
              <p:nvPr/>
            </p:nvSpPr>
            <p:spPr bwMode="auto">
              <a:xfrm>
                <a:off x="4578" y="1505"/>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55" name="Group 1037"/>
            <p:cNvGrpSpPr>
              <a:grpSpLocks/>
            </p:cNvGrpSpPr>
            <p:nvPr/>
          </p:nvGrpSpPr>
          <p:grpSpPr bwMode="auto">
            <a:xfrm>
              <a:off x="4844" y="1508"/>
              <a:ext cx="246" cy="110"/>
              <a:chOff x="4334" y="1470"/>
              <a:chExt cx="246" cy="107"/>
            </a:xfrm>
          </p:grpSpPr>
          <p:sp>
            <p:nvSpPr>
              <p:cNvPr id="20932"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933"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934"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935" name="Group 1041"/>
              <p:cNvGrpSpPr>
                <a:grpSpLocks/>
              </p:cNvGrpSpPr>
              <p:nvPr/>
            </p:nvGrpSpPr>
            <p:grpSpPr bwMode="auto">
              <a:xfrm>
                <a:off x="4383" y="1488"/>
                <a:ext cx="138" cy="33"/>
                <a:chOff x="2468" y="1332"/>
                <a:chExt cx="310" cy="60"/>
              </a:xfrm>
            </p:grpSpPr>
            <p:sp>
              <p:nvSpPr>
                <p:cNvPr id="20938" name="Freeform 1042"/>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39" name="Freeform 1043"/>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601" name="Line 1044"/>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602" name="Line 1045"/>
              <p:cNvSpPr>
                <a:spLocks noChangeShapeType="1"/>
              </p:cNvSpPr>
              <p:nvPr/>
            </p:nvSpPr>
            <p:spPr bwMode="auto">
              <a:xfrm>
                <a:off x="4578" y="1505"/>
                <a:ext cx="0" cy="46"/>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56" name="Group 1046"/>
            <p:cNvGrpSpPr>
              <a:grpSpLocks/>
            </p:cNvGrpSpPr>
            <p:nvPr/>
          </p:nvGrpSpPr>
          <p:grpSpPr bwMode="auto">
            <a:xfrm>
              <a:off x="4874" y="2296"/>
              <a:ext cx="310" cy="130"/>
              <a:chOff x="4334" y="1470"/>
              <a:chExt cx="246" cy="107"/>
            </a:xfrm>
          </p:grpSpPr>
          <p:sp>
            <p:nvSpPr>
              <p:cNvPr id="20924"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925"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926"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927" name="Group 1050"/>
              <p:cNvGrpSpPr>
                <a:grpSpLocks/>
              </p:cNvGrpSpPr>
              <p:nvPr/>
            </p:nvGrpSpPr>
            <p:grpSpPr bwMode="auto">
              <a:xfrm>
                <a:off x="4383" y="1488"/>
                <a:ext cx="138" cy="33"/>
                <a:chOff x="2468" y="1332"/>
                <a:chExt cx="310" cy="60"/>
              </a:xfrm>
            </p:grpSpPr>
            <p:sp>
              <p:nvSpPr>
                <p:cNvPr id="20930" name="Freeform 1051"/>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31" name="Freeform 1052"/>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93" name="Line 1053"/>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594" name="Line 1054"/>
              <p:cNvSpPr>
                <a:spLocks noChangeShapeType="1"/>
              </p:cNvSpPr>
              <p:nvPr/>
            </p:nvSpPr>
            <p:spPr bwMode="auto">
              <a:xfrm>
                <a:off x="4578" y="1505"/>
                <a:ext cx="0" cy="4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sp>
          <p:nvSpPr>
            <p:cNvPr id="6322" name="Line 1055"/>
            <p:cNvSpPr>
              <a:spLocks noChangeShapeType="1"/>
            </p:cNvSpPr>
            <p:nvPr/>
          </p:nvSpPr>
          <p:spPr bwMode="auto">
            <a:xfrm>
              <a:off x="4049" y="2358"/>
              <a:ext cx="428"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20658" name="Group 1056"/>
            <p:cNvGrpSpPr>
              <a:grpSpLocks/>
            </p:cNvGrpSpPr>
            <p:nvPr/>
          </p:nvGrpSpPr>
          <p:grpSpPr bwMode="auto">
            <a:xfrm>
              <a:off x="4464" y="2288"/>
              <a:ext cx="310" cy="130"/>
              <a:chOff x="4334" y="1470"/>
              <a:chExt cx="246" cy="107"/>
            </a:xfrm>
          </p:grpSpPr>
          <p:sp>
            <p:nvSpPr>
              <p:cNvPr id="20916"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917"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918"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919" name="Group 1060"/>
              <p:cNvGrpSpPr>
                <a:grpSpLocks/>
              </p:cNvGrpSpPr>
              <p:nvPr/>
            </p:nvGrpSpPr>
            <p:grpSpPr bwMode="auto">
              <a:xfrm>
                <a:off x="4383" y="1488"/>
                <a:ext cx="138" cy="33"/>
                <a:chOff x="2468" y="1332"/>
                <a:chExt cx="310" cy="60"/>
              </a:xfrm>
            </p:grpSpPr>
            <p:sp>
              <p:nvSpPr>
                <p:cNvPr id="20922" name="Freeform 1061"/>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23" name="Freeform 1062"/>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85" name="Line 1063"/>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586" name="Line 1064"/>
              <p:cNvSpPr>
                <a:spLocks noChangeShapeType="1"/>
              </p:cNvSpPr>
              <p:nvPr/>
            </p:nvSpPr>
            <p:spPr bwMode="auto">
              <a:xfrm>
                <a:off x="4578" y="1505"/>
                <a:ext cx="0" cy="4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59" name="Group 1065"/>
            <p:cNvGrpSpPr>
              <a:grpSpLocks/>
            </p:cNvGrpSpPr>
            <p:nvPr/>
          </p:nvGrpSpPr>
          <p:grpSpPr bwMode="auto">
            <a:xfrm>
              <a:off x="4660" y="2464"/>
              <a:ext cx="310" cy="130"/>
              <a:chOff x="4334" y="1470"/>
              <a:chExt cx="246" cy="107"/>
            </a:xfrm>
          </p:grpSpPr>
          <p:sp>
            <p:nvSpPr>
              <p:cNvPr id="20908"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909"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910"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911" name="Group 1069"/>
              <p:cNvGrpSpPr>
                <a:grpSpLocks/>
              </p:cNvGrpSpPr>
              <p:nvPr/>
            </p:nvGrpSpPr>
            <p:grpSpPr bwMode="auto">
              <a:xfrm>
                <a:off x="4383" y="1488"/>
                <a:ext cx="138" cy="33"/>
                <a:chOff x="2468" y="1332"/>
                <a:chExt cx="310" cy="60"/>
              </a:xfrm>
            </p:grpSpPr>
            <p:sp>
              <p:nvSpPr>
                <p:cNvPr id="20914" name="Freeform 1070"/>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15" name="Freeform 1071"/>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77" name="Line 1072"/>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578" name="Line 1073"/>
              <p:cNvSpPr>
                <a:spLocks noChangeShapeType="1"/>
              </p:cNvSpPr>
              <p:nvPr/>
            </p:nvSpPr>
            <p:spPr bwMode="auto">
              <a:xfrm>
                <a:off x="4578" y="1505"/>
                <a:ext cx="0" cy="44"/>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60" name="Group 1074"/>
            <p:cNvGrpSpPr>
              <a:grpSpLocks/>
            </p:cNvGrpSpPr>
            <p:nvPr/>
          </p:nvGrpSpPr>
          <p:grpSpPr bwMode="auto">
            <a:xfrm>
              <a:off x="4782" y="3028"/>
              <a:ext cx="392" cy="154"/>
              <a:chOff x="4334" y="1470"/>
              <a:chExt cx="246" cy="107"/>
            </a:xfrm>
          </p:grpSpPr>
          <p:sp>
            <p:nvSpPr>
              <p:cNvPr id="20900"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901"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902"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903" name="Group 1078"/>
              <p:cNvGrpSpPr>
                <a:grpSpLocks/>
              </p:cNvGrpSpPr>
              <p:nvPr/>
            </p:nvGrpSpPr>
            <p:grpSpPr bwMode="auto">
              <a:xfrm>
                <a:off x="4383" y="1488"/>
                <a:ext cx="138" cy="33"/>
                <a:chOff x="2468" y="1332"/>
                <a:chExt cx="310" cy="60"/>
              </a:xfrm>
            </p:grpSpPr>
            <p:sp>
              <p:nvSpPr>
                <p:cNvPr id="20906" name="Freeform 1079"/>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07" name="Freeform 1080"/>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69" name="Line 1081"/>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570" name="Line 1082"/>
              <p:cNvSpPr>
                <a:spLocks noChangeShapeType="1"/>
              </p:cNvSpPr>
              <p:nvPr/>
            </p:nvSpPr>
            <p:spPr bwMode="auto">
              <a:xfrm>
                <a:off x="4578" y="1505"/>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61" name="Group 1083"/>
            <p:cNvGrpSpPr>
              <a:grpSpLocks/>
            </p:cNvGrpSpPr>
            <p:nvPr/>
          </p:nvGrpSpPr>
          <p:grpSpPr bwMode="auto">
            <a:xfrm>
              <a:off x="4388" y="2840"/>
              <a:ext cx="392" cy="154"/>
              <a:chOff x="4334" y="1470"/>
              <a:chExt cx="246" cy="107"/>
            </a:xfrm>
          </p:grpSpPr>
          <p:sp>
            <p:nvSpPr>
              <p:cNvPr id="20892"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893"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894"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895" name="Group 1087"/>
              <p:cNvGrpSpPr>
                <a:grpSpLocks/>
              </p:cNvGrpSpPr>
              <p:nvPr/>
            </p:nvGrpSpPr>
            <p:grpSpPr bwMode="auto">
              <a:xfrm>
                <a:off x="4383" y="1488"/>
                <a:ext cx="138" cy="33"/>
                <a:chOff x="2468" y="1332"/>
                <a:chExt cx="310" cy="60"/>
              </a:xfrm>
            </p:grpSpPr>
            <p:sp>
              <p:nvSpPr>
                <p:cNvPr id="20898" name="Freeform 1088"/>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9" name="Freeform 1089"/>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61" name="Line 1090"/>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562" name="Line 1091"/>
              <p:cNvSpPr>
                <a:spLocks noChangeShapeType="1"/>
              </p:cNvSpPr>
              <p:nvPr/>
            </p:nvSpPr>
            <p:spPr bwMode="auto">
              <a:xfrm>
                <a:off x="4578" y="1505"/>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62" name="Group 1092"/>
            <p:cNvGrpSpPr>
              <a:grpSpLocks/>
            </p:cNvGrpSpPr>
            <p:nvPr/>
          </p:nvGrpSpPr>
          <p:grpSpPr bwMode="auto">
            <a:xfrm>
              <a:off x="3932" y="3056"/>
              <a:ext cx="392" cy="154"/>
              <a:chOff x="4334" y="1470"/>
              <a:chExt cx="246" cy="107"/>
            </a:xfrm>
          </p:grpSpPr>
          <p:sp>
            <p:nvSpPr>
              <p:cNvPr id="20884"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885"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886"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887" name="Group 1096"/>
              <p:cNvGrpSpPr>
                <a:grpSpLocks/>
              </p:cNvGrpSpPr>
              <p:nvPr/>
            </p:nvGrpSpPr>
            <p:grpSpPr bwMode="auto">
              <a:xfrm>
                <a:off x="4383" y="1488"/>
                <a:ext cx="138" cy="33"/>
                <a:chOff x="2468" y="1332"/>
                <a:chExt cx="310" cy="60"/>
              </a:xfrm>
            </p:grpSpPr>
            <p:sp>
              <p:nvSpPr>
                <p:cNvPr id="20890" name="Freeform 1097"/>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 name="Freeform 1098"/>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53" name="Line 1099"/>
              <p:cNvSpPr>
                <a:spLocks noChangeShapeType="1"/>
              </p:cNvSpPr>
              <p:nvPr/>
            </p:nvSpPr>
            <p:spPr bwMode="auto">
              <a:xfrm>
                <a:off x="4335" y="1503"/>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554" name="Line 1100"/>
              <p:cNvSpPr>
                <a:spLocks noChangeShapeType="1"/>
              </p:cNvSpPr>
              <p:nvPr/>
            </p:nvSpPr>
            <p:spPr bwMode="auto">
              <a:xfrm>
                <a:off x="4578" y="1505"/>
                <a:ext cx="0" cy="47"/>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63" name="Group 1101"/>
            <p:cNvGrpSpPr>
              <a:grpSpLocks/>
            </p:cNvGrpSpPr>
            <p:nvPr/>
          </p:nvGrpSpPr>
          <p:grpSpPr bwMode="auto">
            <a:xfrm>
              <a:off x="3812" y="2296"/>
              <a:ext cx="246" cy="108"/>
              <a:chOff x="4334" y="1470"/>
              <a:chExt cx="246" cy="107"/>
            </a:xfrm>
          </p:grpSpPr>
          <p:sp>
            <p:nvSpPr>
              <p:cNvPr id="20876" name="Oval 407"/>
              <p:cNvSpPr>
                <a:spLocks noChangeArrowheads="1"/>
              </p:cNvSpPr>
              <p:nvPr/>
            </p:nvSpPr>
            <p:spPr bwMode="auto">
              <a:xfrm>
                <a:off x="4335" y="1517"/>
                <a:ext cx="244" cy="6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877" name="Rectangle 410"/>
              <p:cNvSpPr>
                <a:spLocks noChangeArrowheads="1"/>
              </p:cNvSpPr>
              <p:nvPr/>
            </p:nvSpPr>
            <p:spPr bwMode="auto">
              <a:xfrm>
                <a:off x="4335" y="1511"/>
                <a:ext cx="245" cy="37"/>
              </a:xfrm>
              <a:prstGeom prst="rect">
                <a:avLst/>
              </a:prstGeom>
              <a:gradFill rotWithShape="1">
                <a:gsLst>
                  <a:gs pos="0">
                    <a:schemeClr val="folHlink"/>
                  </a:gs>
                  <a:gs pos="100000">
                    <a:srgbClr val="EAEAEA"/>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878" name="Oval 411"/>
              <p:cNvSpPr>
                <a:spLocks noChangeArrowheads="1"/>
              </p:cNvSpPr>
              <p:nvPr/>
            </p:nvSpPr>
            <p:spPr bwMode="auto">
              <a:xfrm>
                <a:off x="4334" y="1470"/>
                <a:ext cx="244" cy="70"/>
              </a:xfrm>
              <a:prstGeom prst="ellipse">
                <a:avLst/>
              </a:prstGeom>
              <a:gradFill rotWithShape="1">
                <a:gsLst>
                  <a:gs pos="0">
                    <a:schemeClr val="folHlink"/>
                  </a:gs>
                  <a:gs pos="100000">
                    <a:srgbClr val="EAEAEA"/>
                  </a:gs>
                </a:gsLst>
                <a:lin ang="0" scaled="1"/>
              </a:gradFill>
              <a:ln w="9525">
                <a:solidFill>
                  <a:schemeClr val="bg2"/>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879" name="Group 1105"/>
              <p:cNvGrpSpPr>
                <a:grpSpLocks/>
              </p:cNvGrpSpPr>
              <p:nvPr/>
            </p:nvGrpSpPr>
            <p:grpSpPr bwMode="auto">
              <a:xfrm>
                <a:off x="4383" y="1488"/>
                <a:ext cx="138" cy="33"/>
                <a:chOff x="2468" y="1332"/>
                <a:chExt cx="310" cy="60"/>
              </a:xfrm>
            </p:grpSpPr>
            <p:sp>
              <p:nvSpPr>
                <p:cNvPr id="20882" name="Freeform 1106"/>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83" name="Freeform 1107"/>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gradFill rotWithShape="1">
                  <a:gsLst>
                    <a:gs pos="0">
                      <a:schemeClr val="folHlink"/>
                    </a:gs>
                    <a:gs pos="100000">
                      <a:srgbClr val="EAEAEA"/>
                    </a:gs>
                  </a:gsLst>
                  <a:lin ang="0" scaled="1"/>
                </a:gradFill>
                <a:ln w="12700" cmpd="sng">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45" name="Line 1108"/>
              <p:cNvSpPr>
                <a:spLocks noChangeShapeType="1"/>
              </p:cNvSpPr>
              <p:nvPr/>
            </p:nvSpPr>
            <p:spPr bwMode="auto">
              <a:xfrm>
                <a:off x="4335" y="1503"/>
                <a:ext cx="0" cy="49"/>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546" name="Line 1109"/>
              <p:cNvSpPr>
                <a:spLocks noChangeShapeType="1"/>
              </p:cNvSpPr>
              <p:nvPr/>
            </p:nvSpPr>
            <p:spPr bwMode="auto">
              <a:xfrm>
                <a:off x="4578" y="1505"/>
                <a:ext cx="0" cy="4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664" name="Group 1110"/>
            <p:cNvGrpSpPr>
              <a:grpSpLocks/>
            </p:cNvGrpSpPr>
            <p:nvPr/>
          </p:nvGrpSpPr>
          <p:grpSpPr bwMode="auto">
            <a:xfrm>
              <a:off x="4511" y="3153"/>
              <a:ext cx="281" cy="266"/>
              <a:chOff x="5072" y="3611"/>
              <a:chExt cx="459" cy="380"/>
            </a:xfrm>
          </p:grpSpPr>
          <p:grpSp>
            <p:nvGrpSpPr>
              <p:cNvPr id="20862" name="Group 1111"/>
              <p:cNvGrpSpPr>
                <a:grpSpLocks/>
              </p:cNvGrpSpPr>
              <p:nvPr/>
            </p:nvGrpSpPr>
            <p:grpSpPr bwMode="auto">
              <a:xfrm>
                <a:off x="5144" y="3611"/>
                <a:ext cx="387" cy="99"/>
                <a:chOff x="5030" y="2639"/>
                <a:chExt cx="387" cy="99"/>
              </a:xfrm>
            </p:grpSpPr>
            <p:sp>
              <p:nvSpPr>
                <p:cNvPr id="20864" name="Freeform 1112"/>
                <p:cNvSpPr>
                  <a:spLocks/>
                </p:cNvSpPr>
                <p:nvPr/>
              </p:nvSpPr>
              <p:spPr bwMode="auto">
                <a:xfrm>
                  <a:off x="5134" y="2657"/>
                  <a:ext cx="69" cy="55"/>
                </a:xfrm>
                <a:custGeom>
                  <a:avLst/>
                  <a:gdLst>
                    <a:gd name="T0" fmla="*/ 1 w 199"/>
                    <a:gd name="T1" fmla="*/ 0 h 232"/>
                    <a:gd name="T2" fmla="*/ 1 w 199"/>
                    <a:gd name="T3" fmla="*/ 0 h 232"/>
                    <a:gd name="T4" fmla="*/ 1 w 199"/>
                    <a:gd name="T5" fmla="*/ 0 h 232"/>
                    <a:gd name="T6" fmla="*/ 0 w 199"/>
                    <a:gd name="T7" fmla="*/ 0 h 232"/>
                    <a:gd name="T8" fmla="*/ 0 w 199"/>
                    <a:gd name="T9" fmla="*/ 0 h 232"/>
                    <a:gd name="T10" fmla="*/ 0 w 199"/>
                    <a:gd name="T11" fmla="*/ 0 h 232"/>
                    <a:gd name="T12" fmla="*/ 0 w 199"/>
                    <a:gd name="T13" fmla="*/ 0 h 232"/>
                    <a:gd name="T14" fmla="*/ 0 w 199"/>
                    <a:gd name="T15" fmla="*/ 0 h 232"/>
                    <a:gd name="T16" fmla="*/ 0 w 199"/>
                    <a:gd name="T17" fmla="*/ 0 h 232"/>
                    <a:gd name="T18" fmla="*/ 0 w 199"/>
                    <a:gd name="T19" fmla="*/ 0 h 232"/>
                    <a:gd name="T20" fmla="*/ 0 w 199"/>
                    <a:gd name="T21" fmla="*/ 0 h 232"/>
                    <a:gd name="T22" fmla="*/ 0 w 199"/>
                    <a:gd name="T23" fmla="*/ 1 h 232"/>
                    <a:gd name="T24" fmla="*/ 1 w 199"/>
                    <a:gd name="T25" fmla="*/ 1 h 232"/>
                    <a:gd name="T26" fmla="*/ 1 w 199"/>
                    <a:gd name="T27" fmla="*/ 1 h 232"/>
                    <a:gd name="T28" fmla="*/ 1 w 199"/>
                    <a:gd name="T29" fmla="*/ 1 h 232"/>
                    <a:gd name="T30" fmla="*/ 2 w 199"/>
                    <a:gd name="T31" fmla="*/ 1 h 232"/>
                    <a:gd name="T32" fmla="*/ 2 w 199"/>
                    <a:gd name="T33" fmla="*/ 1 h 232"/>
                    <a:gd name="T34" fmla="*/ 2 w 199"/>
                    <a:gd name="T35" fmla="*/ 1 h 232"/>
                    <a:gd name="T36" fmla="*/ 2 w 199"/>
                    <a:gd name="T37" fmla="*/ 1 h 232"/>
                    <a:gd name="T38" fmla="*/ 2 w 199"/>
                    <a:gd name="T39" fmla="*/ 1 h 232"/>
                    <a:gd name="T40" fmla="*/ 2 w 199"/>
                    <a:gd name="T41" fmla="*/ 1 h 232"/>
                    <a:gd name="T42" fmla="*/ 2 w 199"/>
                    <a:gd name="T43" fmla="*/ 1 h 232"/>
                    <a:gd name="T44" fmla="*/ 2 w 199"/>
                    <a:gd name="T45" fmla="*/ 1 h 232"/>
                    <a:gd name="T46" fmla="*/ 2 w 199"/>
                    <a:gd name="T47" fmla="*/ 1 h 232"/>
                    <a:gd name="T48" fmla="*/ 2 w 199"/>
                    <a:gd name="T49" fmla="*/ 1 h 232"/>
                    <a:gd name="T50" fmla="*/ 2 w 199"/>
                    <a:gd name="T51" fmla="*/ 1 h 232"/>
                    <a:gd name="T52" fmla="*/ 1 w 199"/>
                    <a:gd name="T53" fmla="*/ 1 h 232"/>
                    <a:gd name="T54" fmla="*/ 1 w 199"/>
                    <a:gd name="T55" fmla="*/ 1 h 232"/>
                    <a:gd name="T56" fmla="*/ 1 w 199"/>
                    <a:gd name="T57" fmla="*/ 1 h 232"/>
                    <a:gd name="T58" fmla="*/ 1 w 199"/>
                    <a:gd name="T59" fmla="*/ 0 h 232"/>
                    <a:gd name="T60" fmla="*/ 1 w 199"/>
                    <a:gd name="T61" fmla="*/ 0 h 232"/>
                    <a:gd name="T62" fmla="*/ 1 w 199"/>
                    <a:gd name="T63" fmla="*/ 0 h 232"/>
                    <a:gd name="T64" fmla="*/ 1 w 199"/>
                    <a:gd name="T65" fmla="*/ 0 h 232"/>
                    <a:gd name="T66" fmla="*/ 1 w 199"/>
                    <a:gd name="T67" fmla="*/ 0 h 232"/>
                    <a:gd name="T68" fmla="*/ 1 w 199"/>
                    <a:gd name="T69" fmla="*/ 0 h 232"/>
                    <a:gd name="T70" fmla="*/ 1 w 199"/>
                    <a:gd name="T71" fmla="*/ 0 h 232"/>
                    <a:gd name="T72" fmla="*/ 1 w 199"/>
                    <a:gd name="T73" fmla="*/ 0 h 232"/>
                    <a:gd name="T74" fmla="*/ 2 w 199"/>
                    <a:gd name="T75" fmla="*/ 0 h 232"/>
                    <a:gd name="T76" fmla="*/ 2 w 199"/>
                    <a:gd name="T77" fmla="*/ 0 h 232"/>
                    <a:gd name="T78" fmla="*/ 2 w 199"/>
                    <a:gd name="T79" fmla="*/ 0 h 232"/>
                    <a:gd name="T80" fmla="*/ 3 w 199"/>
                    <a:gd name="T81" fmla="*/ 0 h 232"/>
                    <a:gd name="T82" fmla="*/ 3 w 199"/>
                    <a:gd name="T83" fmla="*/ 0 h 232"/>
                    <a:gd name="T84" fmla="*/ 2 w 199"/>
                    <a:gd name="T85" fmla="*/ 0 h 232"/>
                    <a:gd name="T86" fmla="*/ 2 w 199"/>
                    <a:gd name="T87" fmla="*/ 0 h 232"/>
                    <a:gd name="T88" fmla="*/ 2 w 199"/>
                    <a:gd name="T89" fmla="*/ 0 h 232"/>
                    <a:gd name="T90" fmla="*/ 2 w 199"/>
                    <a:gd name="T91" fmla="*/ 0 h 232"/>
                    <a:gd name="T92" fmla="*/ 1 w 199"/>
                    <a:gd name="T93" fmla="*/ 0 h 232"/>
                    <a:gd name="T94" fmla="*/ 1 w 199"/>
                    <a:gd name="T95" fmla="*/ 0 h 232"/>
                    <a:gd name="T96" fmla="*/ 1 w 199"/>
                    <a:gd name="T97" fmla="*/ 0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65" name="Freeform 1113"/>
                <p:cNvSpPr>
                  <a:spLocks/>
                </p:cNvSpPr>
                <p:nvPr/>
              </p:nvSpPr>
              <p:spPr bwMode="auto">
                <a:xfrm>
                  <a:off x="5252" y="2656"/>
                  <a:ext cx="47" cy="42"/>
                </a:xfrm>
                <a:custGeom>
                  <a:avLst/>
                  <a:gdLst>
                    <a:gd name="T0" fmla="*/ 2 w 128"/>
                    <a:gd name="T1" fmla="*/ 0 h 180"/>
                    <a:gd name="T2" fmla="*/ 2 w 128"/>
                    <a:gd name="T3" fmla="*/ 0 h 180"/>
                    <a:gd name="T4" fmla="*/ 2 w 128"/>
                    <a:gd name="T5" fmla="*/ 0 h 180"/>
                    <a:gd name="T6" fmla="*/ 2 w 128"/>
                    <a:gd name="T7" fmla="*/ 0 h 180"/>
                    <a:gd name="T8" fmla="*/ 1 w 128"/>
                    <a:gd name="T9" fmla="*/ 0 h 180"/>
                    <a:gd name="T10" fmla="*/ 1 w 128"/>
                    <a:gd name="T11" fmla="*/ 0 h 180"/>
                    <a:gd name="T12" fmla="*/ 1 w 128"/>
                    <a:gd name="T13" fmla="*/ 0 h 180"/>
                    <a:gd name="T14" fmla="*/ 1 w 128"/>
                    <a:gd name="T15" fmla="*/ 0 h 180"/>
                    <a:gd name="T16" fmla="*/ 0 w 128"/>
                    <a:gd name="T17" fmla="*/ 0 h 180"/>
                    <a:gd name="T18" fmla="*/ 0 w 128"/>
                    <a:gd name="T19" fmla="*/ 0 h 180"/>
                    <a:gd name="T20" fmla="*/ 0 w 128"/>
                    <a:gd name="T21" fmla="*/ 0 h 180"/>
                    <a:gd name="T22" fmla="*/ 0 w 128"/>
                    <a:gd name="T23" fmla="*/ 0 h 180"/>
                    <a:gd name="T24" fmla="*/ 0 w 128"/>
                    <a:gd name="T25" fmla="*/ 0 h 180"/>
                    <a:gd name="T26" fmla="*/ 0 w 128"/>
                    <a:gd name="T27" fmla="*/ 0 h 180"/>
                    <a:gd name="T28" fmla="*/ 1 w 128"/>
                    <a:gd name="T29" fmla="*/ 0 h 180"/>
                    <a:gd name="T30" fmla="*/ 1 w 128"/>
                    <a:gd name="T31" fmla="*/ 0 h 180"/>
                    <a:gd name="T32" fmla="*/ 1 w 128"/>
                    <a:gd name="T33" fmla="*/ 0 h 180"/>
                    <a:gd name="T34" fmla="*/ 1 w 128"/>
                    <a:gd name="T35" fmla="*/ 0 h 180"/>
                    <a:gd name="T36" fmla="*/ 1 w 128"/>
                    <a:gd name="T37" fmla="*/ 0 h 180"/>
                    <a:gd name="T38" fmla="*/ 2 w 128"/>
                    <a:gd name="T39" fmla="*/ 0 h 180"/>
                    <a:gd name="T40" fmla="*/ 2 w 128"/>
                    <a:gd name="T41" fmla="*/ 0 h 180"/>
                    <a:gd name="T42" fmla="*/ 2 w 128"/>
                    <a:gd name="T43" fmla="*/ 0 h 180"/>
                    <a:gd name="T44" fmla="*/ 2 w 128"/>
                    <a:gd name="T45" fmla="*/ 0 h 180"/>
                    <a:gd name="T46" fmla="*/ 2 w 128"/>
                    <a:gd name="T47" fmla="*/ 0 h 180"/>
                    <a:gd name="T48" fmla="*/ 2 w 128"/>
                    <a:gd name="T49" fmla="*/ 0 h 180"/>
                    <a:gd name="T50" fmla="*/ 2 w 128"/>
                    <a:gd name="T51" fmla="*/ 0 h 180"/>
                    <a:gd name="T52" fmla="*/ 2 w 128"/>
                    <a:gd name="T53" fmla="*/ 0 h 180"/>
                    <a:gd name="T54" fmla="*/ 1 w 128"/>
                    <a:gd name="T55" fmla="*/ 0 h 180"/>
                    <a:gd name="T56" fmla="*/ 1 w 128"/>
                    <a:gd name="T57" fmla="*/ 0 h 180"/>
                    <a:gd name="T58" fmla="*/ 1 w 128"/>
                    <a:gd name="T59" fmla="*/ 0 h 180"/>
                    <a:gd name="T60" fmla="*/ 0 w 128"/>
                    <a:gd name="T61" fmla="*/ 0 h 180"/>
                    <a:gd name="T62" fmla="*/ 0 w 128"/>
                    <a:gd name="T63" fmla="*/ 0 h 180"/>
                    <a:gd name="T64" fmla="*/ 0 w 128"/>
                    <a:gd name="T65" fmla="*/ 0 h 180"/>
                    <a:gd name="T66" fmla="*/ 0 w 128"/>
                    <a:gd name="T67" fmla="*/ 0 h 180"/>
                    <a:gd name="T68" fmla="*/ 0 w 128"/>
                    <a:gd name="T69" fmla="*/ 0 h 180"/>
                    <a:gd name="T70" fmla="*/ 1 w 128"/>
                    <a:gd name="T71" fmla="*/ 0 h 180"/>
                    <a:gd name="T72" fmla="*/ 1 w 128"/>
                    <a:gd name="T73" fmla="*/ 0 h 180"/>
                    <a:gd name="T74" fmla="*/ 1 w 128"/>
                    <a:gd name="T75" fmla="*/ 0 h 180"/>
                    <a:gd name="T76" fmla="*/ 1 w 128"/>
                    <a:gd name="T77" fmla="*/ 0 h 180"/>
                    <a:gd name="T78" fmla="*/ 2 w 128"/>
                    <a:gd name="T79" fmla="*/ 0 h 180"/>
                    <a:gd name="T80" fmla="*/ 2 w 128"/>
                    <a:gd name="T81" fmla="*/ 0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66" name="Freeform 1114"/>
                <p:cNvSpPr>
                  <a:spLocks/>
                </p:cNvSpPr>
                <p:nvPr/>
              </p:nvSpPr>
              <p:spPr bwMode="auto">
                <a:xfrm>
                  <a:off x="5089" y="2646"/>
                  <a:ext cx="114" cy="88"/>
                </a:xfrm>
                <a:custGeom>
                  <a:avLst/>
                  <a:gdLst>
                    <a:gd name="T0" fmla="*/ 1 w 322"/>
                    <a:gd name="T1" fmla="*/ 0 h 378"/>
                    <a:gd name="T2" fmla="*/ 1 w 322"/>
                    <a:gd name="T3" fmla="*/ 0 h 378"/>
                    <a:gd name="T4" fmla="*/ 0 w 322"/>
                    <a:gd name="T5" fmla="*/ 0 h 378"/>
                    <a:gd name="T6" fmla="*/ 0 w 322"/>
                    <a:gd name="T7" fmla="*/ 1 h 378"/>
                    <a:gd name="T8" fmla="*/ 0 w 322"/>
                    <a:gd name="T9" fmla="*/ 1 h 378"/>
                    <a:gd name="T10" fmla="*/ 0 w 322"/>
                    <a:gd name="T11" fmla="*/ 1 h 378"/>
                    <a:gd name="T12" fmla="*/ 0 w 322"/>
                    <a:gd name="T13" fmla="*/ 1 h 378"/>
                    <a:gd name="T14" fmla="*/ 0 w 322"/>
                    <a:gd name="T15" fmla="*/ 1 h 378"/>
                    <a:gd name="T16" fmla="*/ 1 w 322"/>
                    <a:gd name="T17" fmla="*/ 1 h 378"/>
                    <a:gd name="T18" fmla="*/ 1 w 322"/>
                    <a:gd name="T19" fmla="*/ 1 h 378"/>
                    <a:gd name="T20" fmla="*/ 2 w 322"/>
                    <a:gd name="T21" fmla="*/ 1 h 378"/>
                    <a:gd name="T22" fmla="*/ 2 w 322"/>
                    <a:gd name="T23" fmla="*/ 1 h 378"/>
                    <a:gd name="T24" fmla="*/ 3 w 322"/>
                    <a:gd name="T25" fmla="*/ 1 h 378"/>
                    <a:gd name="T26" fmla="*/ 4 w 322"/>
                    <a:gd name="T27" fmla="*/ 1 h 378"/>
                    <a:gd name="T28" fmla="*/ 4 w 322"/>
                    <a:gd name="T29" fmla="*/ 1 h 378"/>
                    <a:gd name="T30" fmla="*/ 5 w 322"/>
                    <a:gd name="T31" fmla="*/ 1 h 378"/>
                    <a:gd name="T32" fmla="*/ 5 w 322"/>
                    <a:gd name="T33" fmla="*/ 1 h 378"/>
                    <a:gd name="T34" fmla="*/ 5 w 322"/>
                    <a:gd name="T35" fmla="*/ 1 h 378"/>
                    <a:gd name="T36" fmla="*/ 5 w 322"/>
                    <a:gd name="T37" fmla="*/ 1 h 378"/>
                    <a:gd name="T38" fmla="*/ 5 w 322"/>
                    <a:gd name="T39" fmla="*/ 1 h 378"/>
                    <a:gd name="T40" fmla="*/ 5 w 322"/>
                    <a:gd name="T41" fmla="*/ 1 h 378"/>
                    <a:gd name="T42" fmla="*/ 4 w 322"/>
                    <a:gd name="T43" fmla="*/ 1 h 378"/>
                    <a:gd name="T44" fmla="*/ 4 w 322"/>
                    <a:gd name="T45" fmla="*/ 1 h 378"/>
                    <a:gd name="T46" fmla="*/ 3 w 322"/>
                    <a:gd name="T47" fmla="*/ 1 h 378"/>
                    <a:gd name="T48" fmla="*/ 2 w 322"/>
                    <a:gd name="T49" fmla="*/ 1 h 378"/>
                    <a:gd name="T50" fmla="*/ 2 w 322"/>
                    <a:gd name="T51" fmla="*/ 1 h 378"/>
                    <a:gd name="T52" fmla="*/ 2 w 322"/>
                    <a:gd name="T53" fmla="*/ 1 h 378"/>
                    <a:gd name="T54" fmla="*/ 1 w 322"/>
                    <a:gd name="T55" fmla="*/ 1 h 378"/>
                    <a:gd name="T56" fmla="*/ 1 w 322"/>
                    <a:gd name="T57" fmla="*/ 1 h 378"/>
                    <a:gd name="T58" fmla="*/ 1 w 322"/>
                    <a:gd name="T59" fmla="*/ 1 h 378"/>
                    <a:gd name="T60" fmla="*/ 0 w 322"/>
                    <a:gd name="T61" fmla="*/ 1 h 378"/>
                    <a:gd name="T62" fmla="*/ 1 w 322"/>
                    <a:gd name="T63" fmla="*/ 1 h 378"/>
                    <a:gd name="T64" fmla="*/ 1 w 322"/>
                    <a:gd name="T65" fmla="*/ 0 h 378"/>
                    <a:gd name="T66" fmla="*/ 1 w 322"/>
                    <a:gd name="T67" fmla="*/ 0 h 378"/>
                    <a:gd name="T68" fmla="*/ 1 w 322"/>
                    <a:gd name="T69" fmla="*/ 0 h 378"/>
                    <a:gd name="T70" fmla="*/ 2 w 322"/>
                    <a:gd name="T71" fmla="*/ 0 h 378"/>
                    <a:gd name="T72" fmla="*/ 2 w 322"/>
                    <a:gd name="T73" fmla="*/ 0 h 378"/>
                    <a:gd name="T74" fmla="*/ 3 w 322"/>
                    <a:gd name="T75" fmla="*/ 0 h 378"/>
                    <a:gd name="T76" fmla="*/ 4 w 322"/>
                    <a:gd name="T77" fmla="*/ 0 h 378"/>
                    <a:gd name="T78" fmla="*/ 4 w 322"/>
                    <a:gd name="T79" fmla="*/ 0 h 378"/>
                    <a:gd name="T80" fmla="*/ 4 w 322"/>
                    <a:gd name="T81" fmla="*/ 0 h 378"/>
                    <a:gd name="T82" fmla="*/ 4 w 322"/>
                    <a:gd name="T83" fmla="*/ 0 h 378"/>
                    <a:gd name="T84" fmla="*/ 3 w 322"/>
                    <a:gd name="T85" fmla="*/ 0 h 378"/>
                    <a:gd name="T86" fmla="*/ 2 w 322"/>
                    <a:gd name="T87" fmla="*/ 0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67" name="Freeform 1115"/>
                <p:cNvSpPr>
                  <a:spLocks/>
                </p:cNvSpPr>
                <p:nvPr/>
              </p:nvSpPr>
              <p:spPr bwMode="auto">
                <a:xfrm>
                  <a:off x="5250" y="2643"/>
                  <a:ext cx="99" cy="59"/>
                </a:xfrm>
                <a:custGeom>
                  <a:avLst/>
                  <a:gdLst>
                    <a:gd name="T0" fmla="*/ 3 w 283"/>
                    <a:gd name="T1" fmla="*/ 0 h 252"/>
                    <a:gd name="T2" fmla="*/ 3 w 283"/>
                    <a:gd name="T3" fmla="*/ 0 h 252"/>
                    <a:gd name="T4" fmla="*/ 4 w 283"/>
                    <a:gd name="T5" fmla="*/ 0 h 252"/>
                    <a:gd name="T6" fmla="*/ 4 w 283"/>
                    <a:gd name="T7" fmla="*/ 0 h 252"/>
                    <a:gd name="T8" fmla="*/ 4 w 283"/>
                    <a:gd name="T9" fmla="*/ 0 h 252"/>
                    <a:gd name="T10" fmla="*/ 4 w 283"/>
                    <a:gd name="T11" fmla="*/ 0 h 252"/>
                    <a:gd name="T12" fmla="*/ 4 w 283"/>
                    <a:gd name="T13" fmla="*/ 0 h 252"/>
                    <a:gd name="T14" fmla="*/ 3 w 283"/>
                    <a:gd name="T15" fmla="*/ 0 h 252"/>
                    <a:gd name="T16" fmla="*/ 3 w 283"/>
                    <a:gd name="T17" fmla="*/ 1 h 252"/>
                    <a:gd name="T18" fmla="*/ 3 w 283"/>
                    <a:gd name="T19" fmla="*/ 1 h 252"/>
                    <a:gd name="T20" fmla="*/ 3 w 283"/>
                    <a:gd name="T21" fmla="*/ 1 h 252"/>
                    <a:gd name="T22" fmla="*/ 3 w 283"/>
                    <a:gd name="T23" fmla="*/ 1 h 252"/>
                    <a:gd name="T24" fmla="*/ 3 w 283"/>
                    <a:gd name="T25" fmla="*/ 1 h 252"/>
                    <a:gd name="T26" fmla="*/ 3 w 283"/>
                    <a:gd name="T27" fmla="*/ 1 h 252"/>
                    <a:gd name="T28" fmla="*/ 3 w 283"/>
                    <a:gd name="T29" fmla="*/ 1 h 252"/>
                    <a:gd name="T30" fmla="*/ 3 w 283"/>
                    <a:gd name="T31" fmla="*/ 1 h 252"/>
                    <a:gd name="T32" fmla="*/ 3 w 283"/>
                    <a:gd name="T33" fmla="*/ 1 h 252"/>
                    <a:gd name="T34" fmla="*/ 3 w 283"/>
                    <a:gd name="T35" fmla="*/ 1 h 252"/>
                    <a:gd name="T36" fmla="*/ 3 w 283"/>
                    <a:gd name="T37" fmla="*/ 1 h 252"/>
                    <a:gd name="T38" fmla="*/ 3 w 283"/>
                    <a:gd name="T39" fmla="*/ 1 h 252"/>
                    <a:gd name="T40" fmla="*/ 3 w 283"/>
                    <a:gd name="T41" fmla="*/ 1 h 252"/>
                    <a:gd name="T42" fmla="*/ 3 w 283"/>
                    <a:gd name="T43" fmla="*/ 1 h 252"/>
                    <a:gd name="T44" fmla="*/ 4 w 283"/>
                    <a:gd name="T45" fmla="*/ 1 h 252"/>
                    <a:gd name="T46" fmla="*/ 4 w 283"/>
                    <a:gd name="T47" fmla="*/ 1 h 252"/>
                    <a:gd name="T48" fmla="*/ 4 w 283"/>
                    <a:gd name="T49" fmla="*/ 0 h 252"/>
                    <a:gd name="T50" fmla="*/ 4 w 283"/>
                    <a:gd name="T51" fmla="*/ 0 h 252"/>
                    <a:gd name="T52" fmla="*/ 4 w 283"/>
                    <a:gd name="T53" fmla="*/ 0 h 252"/>
                    <a:gd name="T54" fmla="*/ 4 w 283"/>
                    <a:gd name="T55" fmla="*/ 0 h 252"/>
                    <a:gd name="T56" fmla="*/ 4 w 283"/>
                    <a:gd name="T57" fmla="*/ 0 h 252"/>
                    <a:gd name="T58" fmla="*/ 3 w 283"/>
                    <a:gd name="T59" fmla="*/ 0 h 252"/>
                    <a:gd name="T60" fmla="*/ 3 w 283"/>
                    <a:gd name="T61" fmla="*/ 0 h 252"/>
                    <a:gd name="T62" fmla="*/ 3 w 283"/>
                    <a:gd name="T63" fmla="*/ 0 h 252"/>
                    <a:gd name="T64" fmla="*/ 3 w 283"/>
                    <a:gd name="T65" fmla="*/ 0 h 252"/>
                    <a:gd name="T66" fmla="*/ 2 w 283"/>
                    <a:gd name="T67" fmla="*/ 0 h 252"/>
                    <a:gd name="T68" fmla="*/ 2 w 283"/>
                    <a:gd name="T69" fmla="*/ 0 h 252"/>
                    <a:gd name="T70" fmla="*/ 2 w 283"/>
                    <a:gd name="T71" fmla="*/ 0 h 252"/>
                    <a:gd name="T72" fmla="*/ 2 w 283"/>
                    <a:gd name="T73" fmla="*/ 0 h 252"/>
                    <a:gd name="T74" fmla="*/ 1 w 283"/>
                    <a:gd name="T75" fmla="*/ 0 h 252"/>
                    <a:gd name="T76" fmla="*/ 1 w 283"/>
                    <a:gd name="T77" fmla="*/ 0 h 252"/>
                    <a:gd name="T78" fmla="*/ 1 w 283"/>
                    <a:gd name="T79" fmla="*/ 0 h 252"/>
                    <a:gd name="T80" fmla="*/ 0 w 283"/>
                    <a:gd name="T81" fmla="*/ 0 h 252"/>
                    <a:gd name="T82" fmla="*/ 0 w 283"/>
                    <a:gd name="T83" fmla="*/ 0 h 252"/>
                    <a:gd name="T84" fmla="*/ 0 w 283"/>
                    <a:gd name="T85" fmla="*/ 0 h 252"/>
                    <a:gd name="T86" fmla="*/ 0 w 283"/>
                    <a:gd name="T87" fmla="*/ 0 h 252"/>
                    <a:gd name="T88" fmla="*/ 0 w 283"/>
                    <a:gd name="T89" fmla="*/ 0 h 252"/>
                    <a:gd name="T90" fmla="*/ 0 w 283"/>
                    <a:gd name="T91" fmla="*/ 0 h 252"/>
                    <a:gd name="T92" fmla="*/ 0 w 283"/>
                    <a:gd name="T93" fmla="*/ 0 h 252"/>
                    <a:gd name="T94" fmla="*/ 1 w 283"/>
                    <a:gd name="T95" fmla="*/ 0 h 252"/>
                    <a:gd name="T96" fmla="*/ 1 w 283"/>
                    <a:gd name="T97" fmla="*/ 0 h 252"/>
                    <a:gd name="T98" fmla="*/ 1 w 283"/>
                    <a:gd name="T99" fmla="*/ 0 h 252"/>
                    <a:gd name="T100" fmla="*/ 1 w 283"/>
                    <a:gd name="T101" fmla="*/ 0 h 252"/>
                    <a:gd name="T102" fmla="*/ 1 w 283"/>
                    <a:gd name="T103" fmla="*/ 0 h 252"/>
                    <a:gd name="T104" fmla="*/ 2 w 283"/>
                    <a:gd name="T105" fmla="*/ 0 h 252"/>
                    <a:gd name="T106" fmla="*/ 2 w 283"/>
                    <a:gd name="T107" fmla="*/ 0 h 252"/>
                    <a:gd name="T108" fmla="*/ 2 w 283"/>
                    <a:gd name="T109" fmla="*/ 0 h 252"/>
                    <a:gd name="T110" fmla="*/ 2 w 283"/>
                    <a:gd name="T111" fmla="*/ 0 h 252"/>
                    <a:gd name="T112" fmla="*/ 3 w 283"/>
                    <a:gd name="T113" fmla="*/ 0 h 252"/>
                    <a:gd name="T114" fmla="*/ 3 w 283"/>
                    <a:gd name="T115" fmla="*/ 0 h 252"/>
                    <a:gd name="T116" fmla="*/ 3 w 283"/>
                    <a:gd name="T117" fmla="*/ 0 h 252"/>
                    <a:gd name="T118" fmla="*/ 3 w 283"/>
                    <a:gd name="T119" fmla="*/ 0 h 252"/>
                    <a:gd name="T120" fmla="*/ 3 w 283"/>
                    <a:gd name="T121" fmla="*/ 0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68" name="Freeform 1116"/>
                <p:cNvSpPr>
                  <a:spLocks/>
                </p:cNvSpPr>
                <p:nvPr/>
              </p:nvSpPr>
              <p:spPr bwMode="auto">
                <a:xfrm>
                  <a:off x="5047" y="2671"/>
                  <a:ext cx="40" cy="55"/>
                </a:xfrm>
                <a:custGeom>
                  <a:avLst/>
                  <a:gdLst>
                    <a:gd name="T0" fmla="*/ 0 w 114"/>
                    <a:gd name="T1" fmla="*/ 0 h 238"/>
                    <a:gd name="T2" fmla="*/ 0 w 114"/>
                    <a:gd name="T3" fmla="*/ 0 h 238"/>
                    <a:gd name="T4" fmla="*/ 0 w 114"/>
                    <a:gd name="T5" fmla="*/ 0 h 238"/>
                    <a:gd name="T6" fmla="*/ 0 w 114"/>
                    <a:gd name="T7" fmla="*/ 0 h 238"/>
                    <a:gd name="T8" fmla="*/ 0 w 114"/>
                    <a:gd name="T9" fmla="*/ 1 h 238"/>
                    <a:gd name="T10" fmla="*/ 1 w 114"/>
                    <a:gd name="T11" fmla="*/ 1 h 238"/>
                    <a:gd name="T12" fmla="*/ 1 w 114"/>
                    <a:gd name="T13" fmla="*/ 1 h 238"/>
                    <a:gd name="T14" fmla="*/ 1 w 114"/>
                    <a:gd name="T15" fmla="*/ 1 h 238"/>
                    <a:gd name="T16" fmla="*/ 1 w 114"/>
                    <a:gd name="T17" fmla="*/ 1 h 238"/>
                    <a:gd name="T18" fmla="*/ 1 w 114"/>
                    <a:gd name="T19" fmla="*/ 1 h 238"/>
                    <a:gd name="T20" fmla="*/ 2 w 114"/>
                    <a:gd name="T21" fmla="*/ 1 h 238"/>
                    <a:gd name="T22" fmla="*/ 2 w 114"/>
                    <a:gd name="T23" fmla="*/ 1 h 238"/>
                    <a:gd name="T24" fmla="*/ 2 w 114"/>
                    <a:gd name="T25" fmla="*/ 1 h 238"/>
                    <a:gd name="T26" fmla="*/ 2 w 114"/>
                    <a:gd name="T27" fmla="*/ 1 h 238"/>
                    <a:gd name="T28" fmla="*/ 2 w 114"/>
                    <a:gd name="T29" fmla="*/ 1 h 238"/>
                    <a:gd name="T30" fmla="*/ 2 w 114"/>
                    <a:gd name="T31" fmla="*/ 1 h 238"/>
                    <a:gd name="T32" fmla="*/ 1 w 114"/>
                    <a:gd name="T33" fmla="*/ 1 h 238"/>
                    <a:gd name="T34" fmla="*/ 1 w 114"/>
                    <a:gd name="T35" fmla="*/ 1 h 238"/>
                    <a:gd name="T36" fmla="*/ 1 w 114"/>
                    <a:gd name="T37" fmla="*/ 0 h 238"/>
                    <a:gd name="T38" fmla="*/ 1 w 114"/>
                    <a:gd name="T39" fmla="*/ 0 h 238"/>
                    <a:gd name="T40" fmla="*/ 1 w 114"/>
                    <a:gd name="T41" fmla="*/ 0 h 238"/>
                    <a:gd name="T42" fmla="*/ 0 w 114"/>
                    <a:gd name="T43" fmla="*/ 0 h 238"/>
                    <a:gd name="T44" fmla="*/ 0 w 114"/>
                    <a:gd name="T45" fmla="*/ 0 h 238"/>
                    <a:gd name="T46" fmla="*/ 0 w 114"/>
                    <a:gd name="T47" fmla="*/ 0 h 238"/>
                    <a:gd name="T48" fmla="*/ 0 w 114"/>
                    <a:gd name="T49" fmla="*/ 0 h 238"/>
                    <a:gd name="T50" fmla="*/ 1 w 114"/>
                    <a:gd name="T51" fmla="*/ 0 h 238"/>
                    <a:gd name="T52" fmla="*/ 1 w 114"/>
                    <a:gd name="T53" fmla="*/ 0 h 238"/>
                    <a:gd name="T54" fmla="*/ 1 w 114"/>
                    <a:gd name="T55" fmla="*/ 0 h 238"/>
                    <a:gd name="T56" fmla="*/ 1 w 114"/>
                    <a:gd name="T57" fmla="*/ 0 h 238"/>
                    <a:gd name="T58" fmla="*/ 1 w 114"/>
                    <a:gd name="T59" fmla="*/ 0 h 238"/>
                    <a:gd name="T60" fmla="*/ 1 w 114"/>
                    <a:gd name="T61" fmla="*/ 0 h 238"/>
                    <a:gd name="T62" fmla="*/ 2 w 114"/>
                    <a:gd name="T63" fmla="*/ 0 h 238"/>
                    <a:gd name="T64" fmla="*/ 2 w 114"/>
                    <a:gd name="T65" fmla="*/ 0 h 238"/>
                    <a:gd name="T66" fmla="*/ 2 w 114"/>
                    <a:gd name="T67" fmla="*/ 0 h 238"/>
                    <a:gd name="T68" fmla="*/ 1 w 114"/>
                    <a:gd name="T69" fmla="*/ 0 h 238"/>
                    <a:gd name="T70" fmla="*/ 1 w 114"/>
                    <a:gd name="T71" fmla="*/ 0 h 238"/>
                    <a:gd name="T72" fmla="*/ 1 w 114"/>
                    <a:gd name="T73" fmla="*/ 0 h 238"/>
                    <a:gd name="T74" fmla="*/ 1 w 114"/>
                    <a:gd name="T75" fmla="*/ 0 h 238"/>
                    <a:gd name="T76" fmla="*/ 0 w 114"/>
                    <a:gd name="T77" fmla="*/ 0 h 238"/>
                    <a:gd name="T78" fmla="*/ 0 w 114"/>
                    <a:gd name="T79" fmla="*/ 0 h 238"/>
                    <a:gd name="T80" fmla="*/ 0 w 114"/>
                    <a:gd name="T81" fmla="*/ 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69" name="Freeform 1117"/>
                <p:cNvSpPr>
                  <a:spLocks/>
                </p:cNvSpPr>
                <p:nvPr/>
              </p:nvSpPr>
              <p:spPr bwMode="auto">
                <a:xfrm>
                  <a:off x="5330" y="2639"/>
                  <a:ext cx="87" cy="73"/>
                </a:xfrm>
                <a:custGeom>
                  <a:avLst/>
                  <a:gdLst>
                    <a:gd name="T0" fmla="*/ 3 w 246"/>
                    <a:gd name="T1" fmla="*/ 0 h 310"/>
                    <a:gd name="T2" fmla="*/ 4 w 246"/>
                    <a:gd name="T3" fmla="*/ 0 h 310"/>
                    <a:gd name="T4" fmla="*/ 4 w 246"/>
                    <a:gd name="T5" fmla="*/ 0 h 310"/>
                    <a:gd name="T6" fmla="*/ 4 w 246"/>
                    <a:gd name="T7" fmla="*/ 0 h 310"/>
                    <a:gd name="T8" fmla="*/ 3 w 246"/>
                    <a:gd name="T9" fmla="*/ 1 h 310"/>
                    <a:gd name="T10" fmla="*/ 3 w 246"/>
                    <a:gd name="T11" fmla="*/ 1 h 310"/>
                    <a:gd name="T12" fmla="*/ 2 w 246"/>
                    <a:gd name="T13" fmla="*/ 1 h 310"/>
                    <a:gd name="T14" fmla="*/ 2 w 246"/>
                    <a:gd name="T15" fmla="*/ 1 h 310"/>
                    <a:gd name="T16" fmla="*/ 2 w 246"/>
                    <a:gd name="T17" fmla="*/ 1 h 310"/>
                    <a:gd name="T18" fmla="*/ 2 w 246"/>
                    <a:gd name="T19" fmla="*/ 1 h 310"/>
                    <a:gd name="T20" fmla="*/ 2 w 246"/>
                    <a:gd name="T21" fmla="*/ 1 h 310"/>
                    <a:gd name="T22" fmla="*/ 2 w 246"/>
                    <a:gd name="T23" fmla="*/ 1 h 310"/>
                    <a:gd name="T24" fmla="*/ 2 w 246"/>
                    <a:gd name="T25" fmla="*/ 1 h 310"/>
                    <a:gd name="T26" fmla="*/ 2 w 246"/>
                    <a:gd name="T27" fmla="*/ 1 h 310"/>
                    <a:gd name="T28" fmla="*/ 2 w 246"/>
                    <a:gd name="T29" fmla="*/ 1 h 310"/>
                    <a:gd name="T30" fmla="*/ 3 w 246"/>
                    <a:gd name="T31" fmla="*/ 1 h 310"/>
                    <a:gd name="T32" fmla="*/ 3 w 246"/>
                    <a:gd name="T33" fmla="*/ 1 h 310"/>
                    <a:gd name="T34" fmla="*/ 4 w 246"/>
                    <a:gd name="T35" fmla="*/ 1 h 310"/>
                    <a:gd name="T36" fmla="*/ 4 w 246"/>
                    <a:gd name="T37" fmla="*/ 0 h 310"/>
                    <a:gd name="T38" fmla="*/ 4 w 246"/>
                    <a:gd name="T39" fmla="*/ 0 h 310"/>
                    <a:gd name="T40" fmla="*/ 4 w 246"/>
                    <a:gd name="T41" fmla="*/ 0 h 310"/>
                    <a:gd name="T42" fmla="*/ 3 w 246"/>
                    <a:gd name="T43" fmla="*/ 0 h 310"/>
                    <a:gd name="T44" fmla="*/ 3 w 246"/>
                    <a:gd name="T45" fmla="*/ 0 h 310"/>
                    <a:gd name="T46" fmla="*/ 2 w 246"/>
                    <a:gd name="T47" fmla="*/ 0 h 310"/>
                    <a:gd name="T48" fmla="*/ 2 w 246"/>
                    <a:gd name="T49" fmla="*/ 0 h 310"/>
                    <a:gd name="T50" fmla="*/ 1 w 246"/>
                    <a:gd name="T51" fmla="*/ 0 h 310"/>
                    <a:gd name="T52" fmla="*/ 1 w 246"/>
                    <a:gd name="T53" fmla="*/ 0 h 310"/>
                    <a:gd name="T54" fmla="*/ 1 w 246"/>
                    <a:gd name="T55" fmla="*/ 0 h 310"/>
                    <a:gd name="T56" fmla="*/ 0 w 246"/>
                    <a:gd name="T57" fmla="*/ 0 h 310"/>
                    <a:gd name="T58" fmla="*/ 0 w 246"/>
                    <a:gd name="T59" fmla="*/ 0 h 310"/>
                    <a:gd name="T60" fmla="*/ 0 w 246"/>
                    <a:gd name="T61" fmla="*/ 0 h 310"/>
                    <a:gd name="T62" fmla="*/ 0 w 246"/>
                    <a:gd name="T63" fmla="*/ 0 h 310"/>
                    <a:gd name="T64" fmla="*/ 1 w 246"/>
                    <a:gd name="T65" fmla="*/ 0 h 310"/>
                    <a:gd name="T66" fmla="*/ 1 w 246"/>
                    <a:gd name="T67" fmla="*/ 0 h 310"/>
                    <a:gd name="T68" fmla="*/ 2 w 246"/>
                    <a:gd name="T69" fmla="*/ 0 h 310"/>
                    <a:gd name="T70" fmla="*/ 2 w 246"/>
                    <a:gd name="T71" fmla="*/ 0 h 310"/>
                    <a:gd name="T72" fmla="*/ 2 w 246"/>
                    <a:gd name="T73" fmla="*/ 0 h 310"/>
                    <a:gd name="T74" fmla="*/ 3 w 246"/>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70" name="Freeform 1118"/>
                <p:cNvSpPr>
                  <a:spLocks/>
                </p:cNvSpPr>
                <p:nvPr/>
              </p:nvSpPr>
              <p:spPr bwMode="auto">
                <a:xfrm>
                  <a:off x="5115" y="2660"/>
                  <a:ext cx="69" cy="55"/>
                </a:xfrm>
                <a:custGeom>
                  <a:avLst/>
                  <a:gdLst>
                    <a:gd name="T0" fmla="*/ 1 w 198"/>
                    <a:gd name="T1" fmla="*/ 0 h 236"/>
                    <a:gd name="T2" fmla="*/ 1 w 198"/>
                    <a:gd name="T3" fmla="*/ 0 h 236"/>
                    <a:gd name="T4" fmla="*/ 1 w 198"/>
                    <a:gd name="T5" fmla="*/ 0 h 236"/>
                    <a:gd name="T6" fmla="*/ 0 w 198"/>
                    <a:gd name="T7" fmla="*/ 0 h 236"/>
                    <a:gd name="T8" fmla="*/ 0 w 198"/>
                    <a:gd name="T9" fmla="*/ 0 h 236"/>
                    <a:gd name="T10" fmla="*/ 0 w 198"/>
                    <a:gd name="T11" fmla="*/ 0 h 236"/>
                    <a:gd name="T12" fmla="*/ 0 w 198"/>
                    <a:gd name="T13" fmla="*/ 0 h 236"/>
                    <a:gd name="T14" fmla="*/ 0 w 198"/>
                    <a:gd name="T15" fmla="*/ 0 h 236"/>
                    <a:gd name="T16" fmla="*/ 0 w 198"/>
                    <a:gd name="T17" fmla="*/ 0 h 236"/>
                    <a:gd name="T18" fmla="*/ 0 w 198"/>
                    <a:gd name="T19" fmla="*/ 0 h 236"/>
                    <a:gd name="T20" fmla="*/ 0 w 198"/>
                    <a:gd name="T21" fmla="*/ 0 h 236"/>
                    <a:gd name="T22" fmla="*/ 0 w 198"/>
                    <a:gd name="T23" fmla="*/ 1 h 236"/>
                    <a:gd name="T24" fmla="*/ 1 w 198"/>
                    <a:gd name="T25" fmla="*/ 1 h 236"/>
                    <a:gd name="T26" fmla="*/ 1 w 198"/>
                    <a:gd name="T27" fmla="*/ 1 h 236"/>
                    <a:gd name="T28" fmla="*/ 1 w 198"/>
                    <a:gd name="T29" fmla="*/ 1 h 236"/>
                    <a:gd name="T30" fmla="*/ 2 w 198"/>
                    <a:gd name="T31" fmla="*/ 1 h 236"/>
                    <a:gd name="T32" fmla="*/ 2 w 198"/>
                    <a:gd name="T33" fmla="*/ 1 h 236"/>
                    <a:gd name="T34" fmla="*/ 2 w 198"/>
                    <a:gd name="T35" fmla="*/ 1 h 236"/>
                    <a:gd name="T36" fmla="*/ 2 w 198"/>
                    <a:gd name="T37" fmla="*/ 1 h 236"/>
                    <a:gd name="T38" fmla="*/ 2 w 198"/>
                    <a:gd name="T39" fmla="*/ 1 h 236"/>
                    <a:gd name="T40" fmla="*/ 2 w 198"/>
                    <a:gd name="T41" fmla="*/ 1 h 236"/>
                    <a:gd name="T42" fmla="*/ 2 w 198"/>
                    <a:gd name="T43" fmla="*/ 1 h 236"/>
                    <a:gd name="T44" fmla="*/ 2 w 198"/>
                    <a:gd name="T45" fmla="*/ 1 h 236"/>
                    <a:gd name="T46" fmla="*/ 2 w 198"/>
                    <a:gd name="T47" fmla="*/ 1 h 236"/>
                    <a:gd name="T48" fmla="*/ 2 w 198"/>
                    <a:gd name="T49" fmla="*/ 1 h 236"/>
                    <a:gd name="T50" fmla="*/ 2 w 198"/>
                    <a:gd name="T51" fmla="*/ 1 h 236"/>
                    <a:gd name="T52" fmla="*/ 2 w 198"/>
                    <a:gd name="T53" fmla="*/ 1 h 236"/>
                    <a:gd name="T54" fmla="*/ 2 w 198"/>
                    <a:gd name="T55" fmla="*/ 1 h 236"/>
                    <a:gd name="T56" fmla="*/ 2 w 198"/>
                    <a:gd name="T57" fmla="*/ 1 h 236"/>
                    <a:gd name="T58" fmla="*/ 1 w 198"/>
                    <a:gd name="T59" fmla="*/ 1 h 236"/>
                    <a:gd name="T60" fmla="*/ 1 w 198"/>
                    <a:gd name="T61" fmla="*/ 1 h 236"/>
                    <a:gd name="T62" fmla="*/ 1 w 198"/>
                    <a:gd name="T63" fmla="*/ 1 h 236"/>
                    <a:gd name="T64" fmla="*/ 1 w 198"/>
                    <a:gd name="T65" fmla="*/ 1 h 236"/>
                    <a:gd name="T66" fmla="*/ 1 w 198"/>
                    <a:gd name="T67" fmla="*/ 1 h 236"/>
                    <a:gd name="T68" fmla="*/ 1 w 198"/>
                    <a:gd name="T69" fmla="*/ 1 h 236"/>
                    <a:gd name="T70" fmla="*/ 0 w 198"/>
                    <a:gd name="T71" fmla="*/ 0 h 236"/>
                    <a:gd name="T72" fmla="*/ 0 w 198"/>
                    <a:gd name="T73" fmla="*/ 0 h 236"/>
                    <a:gd name="T74" fmla="*/ 0 w 198"/>
                    <a:gd name="T75" fmla="*/ 0 h 236"/>
                    <a:gd name="T76" fmla="*/ 0 w 198"/>
                    <a:gd name="T77" fmla="*/ 0 h 236"/>
                    <a:gd name="T78" fmla="*/ 0 w 198"/>
                    <a:gd name="T79" fmla="*/ 0 h 236"/>
                    <a:gd name="T80" fmla="*/ 0 w 198"/>
                    <a:gd name="T81" fmla="*/ 0 h 236"/>
                    <a:gd name="T82" fmla="*/ 1 w 198"/>
                    <a:gd name="T83" fmla="*/ 0 h 236"/>
                    <a:gd name="T84" fmla="*/ 1 w 198"/>
                    <a:gd name="T85" fmla="*/ 0 h 236"/>
                    <a:gd name="T86" fmla="*/ 1 w 198"/>
                    <a:gd name="T87" fmla="*/ 0 h 236"/>
                    <a:gd name="T88" fmla="*/ 1 w 198"/>
                    <a:gd name="T89" fmla="*/ 0 h 236"/>
                    <a:gd name="T90" fmla="*/ 1 w 198"/>
                    <a:gd name="T91" fmla="*/ 0 h 236"/>
                    <a:gd name="T92" fmla="*/ 2 w 198"/>
                    <a:gd name="T93" fmla="*/ 0 h 236"/>
                    <a:gd name="T94" fmla="*/ 2 w 198"/>
                    <a:gd name="T95" fmla="*/ 0 h 236"/>
                    <a:gd name="T96" fmla="*/ 2 w 198"/>
                    <a:gd name="T97" fmla="*/ 0 h 236"/>
                    <a:gd name="T98" fmla="*/ 2 w 198"/>
                    <a:gd name="T99" fmla="*/ 0 h 236"/>
                    <a:gd name="T100" fmla="*/ 2 w 198"/>
                    <a:gd name="T101" fmla="*/ 0 h 236"/>
                    <a:gd name="T102" fmla="*/ 3 w 198"/>
                    <a:gd name="T103" fmla="*/ 0 h 236"/>
                    <a:gd name="T104" fmla="*/ 3 w 198"/>
                    <a:gd name="T105" fmla="*/ 0 h 236"/>
                    <a:gd name="T106" fmla="*/ 3 w 198"/>
                    <a:gd name="T107" fmla="*/ 0 h 236"/>
                    <a:gd name="T108" fmla="*/ 3 w 198"/>
                    <a:gd name="T109" fmla="*/ 0 h 236"/>
                    <a:gd name="T110" fmla="*/ 2 w 198"/>
                    <a:gd name="T111" fmla="*/ 0 h 236"/>
                    <a:gd name="T112" fmla="*/ 2 w 198"/>
                    <a:gd name="T113" fmla="*/ 0 h 236"/>
                    <a:gd name="T114" fmla="*/ 2 w 198"/>
                    <a:gd name="T115" fmla="*/ 0 h 236"/>
                    <a:gd name="T116" fmla="*/ 2 w 198"/>
                    <a:gd name="T117" fmla="*/ 0 h 236"/>
                    <a:gd name="T118" fmla="*/ 1 w 198"/>
                    <a:gd name="T119" fmla="*/ 0 h 236"/>
                    <a:gd name="T120" fmla="*/ 1 w 198"/>
                    <a:gd name="T121" fmla="*/ 0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20871" name="Freeform 1119"/>
                <p:cNvSpPr>
                  <a:spLocks/>
                </p:cNvSpPr>
                <p:nvPr/>
              </p:nvSpPr>
              <p:spPr bwMode="auto">
                <a:xfrm>
                  <a:off x="5233" y="2660"/>
                  <a:ext cx="47" cy="42"/>
                </a:xfrm>
                <a:custGeom>
                  <a:avLst/>
                  <a:gdLst>
                    <a:gd name="T0" fmla="*/ 2 w 128"/>
                    <a:gd name="T1" fmla="*/ 0 h 183"/>
                    <a:gd name="T2" fmla="*/ 2 w 128"/>
                    <a:gd name="T3" fmla="*/ 0 h 183"/>
                    <a:gd name="T4" fmla="*/ 2 w 128"/>
                    <a:gd name="T5" fmla="*/ 0 h 183"/>
                    <a:gd name="T6" fmla="*/ 2 w 128"/>
                    <a:gd name="T7" fmla="*/ 0 h 183"/>
                    <a:gd name="T8" fmla="*/ 1 w 128"/>
                    <a:gd name="T9" fmla="*/ 0 h 183"/>
                    <a:gd name="T10" fmla="*/ 1 w 128"/>
                    <a:gd name="T11" fmla="*/ 0 h 183"/>
                    <a:gd name="T12" fmla="*/ 1 w 128"/>
                    <a:gd name="T13" fmla="*/ 0 h 183"/>
                    <a:gd name="T14" fmla="*/ 1 w 128"/>
                    <a:gd name="T15" fmla="*/ 0 h 183"/>
                    <a:gd name="T16" fmla="*/ 0 w 128"/>
                    <a:gd name="T17" fmla="*/ 0 h 183"/>
                    <a:gd name="T18" fmla="*/ 0 w 128"/>
                    <a:gd name="T19" fmla="*/ 0 h 183"/>
                    <a:gd name="T20" fmla="*/ 0 w 128"/>
                    <a:gd name="T21" fmla="*/ 0 h 183"/>
                    <a:gd name="T22" fmla="*/ 0 w 128"/>
                    <a:gd name="T23" fmla="*/ 0 h 183"/>
                    <a:gd name="T24" fmla="*/ 0 w 128"/>
                    <a:gd name="T25" fmla="*/ 0 h 183"/>
                    <a:gd name="T26" fmla="*/ 0 w 128"/>
                    <a:gd name="T27" fmla="*/ 0 h 183"/>
                    <a:gd name="T28" fmla="*/ 0 w 128"/>
                    <a:gd name="T29" fmla="*/ 0 h 183"/>
                    <a:gd name="T30" fmla="*/ 1 w 128"/>
                    <a:gd name="T31" fmla="*/ 0 h 183"/>
                    <a:gd name="T32" fmla="*/ 1 w 128"/>
                    <a:gd name="T33" fmla="*/ 0 h 183"/>
                    <a:gd name="T34" fmla="*/ 1 w 128"/>
                    <a:gd name="T35" fmla="*/ 0 h 183"/>
                    <a:gd name="T36" fmla="*/ 1 w 128"/>
                    <a:gd name="T37" fmla="*/ 0 h 183"/>
                    <a:gd name="T38" fmla="*/ 1 w 128"/>
                    <a:gd name="T39" fmla="*/ 0 h 183"/>
                    <a:gd name="T40" fmla="*/ 2 w 128"/>
                    <a:gd name="T41" fmla="*/ 0 h 183"/>
                    <a:gd name="T42" fmla="*/ 2 w 128"/>
                    <a:gd name="T43" fmla="*/ 0 h 183"/>
                    <a:gd name="T44" fmla="*/ 2 w 128"/>
                    <a:gd name="T45" fmla="*/ 0 h 183"/>
                    <a:gd name="T46" fmla="*/ 2 w 128"/>
                    <a:gd name="T47" fmla="*/ 0 h 183"/>
                    <a:gd name="T48" fmla="*/ 2 w 128"/>
                    <a:gd name="T49" fmla="*/ 0 h 183"/>
                    <a:gd name="T50" fmla="*/ 2 w 128"/>
                    <a:gd name="T51" fmla="*/ 0 h 183"/>
                    <a:gd name="T52" fmla="*/ 2 w 128"/>
                    <a:gd name="T53" fmla="*/ 0 h 183"/>
                    <a:gd name="T54" fmla="*/ 1 w 128"/>
                    <a:gd name="T55" fmla="*/ 0 h 183"/>
                    <a:gd name="T56" fmla="*/ 1 w 128"/>
                    <a:gd name="T57" fmla="*/ 0 h 183"/>
                    <a:gd name="T58" fmla="*/ 1 w 128"/>
                    <a:gd name="T59" fmla="*/ 0 h 183"/>
                    <a:gd name="T60" fmla="*/ 0 w 128"/>
                    <a:gd name="T61" fmla="*/ 0 h 183"/>
                    <a:gd name="T62" fmla="*/ 0 w 128"/>
                    <a:gd name="T63" fmla="*/ 0 h 183"/>
                    <a:gd name="T64" fmla="*/ 0 w 128"/>
                    <a:gd name="T65" fmla="*/ 0 h 183"/>
                    <a:gd name="T66" fmla="*/ 0 w 128"/>
                    <a:gd name="T67" fmla="*/ 0 h 183"/>
                    <a:gd name="T68" fmla="*/ 0 w 128"/>
                    <a:gd name="T69" fmla="*/ 0 h 183"/>
                    <a:gd name="T70" fmla="*/ 1 w 128"/>
                    <a:gd name="T71" fmla="*/ 0 h 183"/>
                    <a:gd name="T72" fmla="*/ 1 w 128"/>
                    <a:gd name="T73" fmla="*/ 0 h 183"/>
                    <a:gd name="T74" fmla="*/ 1 w 128"/>
                    <a:gd name="T75" fmla="*/ 0 h 183"/>
                    <a:gd name="T76" fmla="*/ 1 w 128"/>
                    <a:gd name="T77" fmla="*/ 0 h 183"/>
                    <a:gd name="T78" fmla="*/ 2 w 128"/>
                    <a:gd name="T79" fmla="*/ 0 h 183"/>
                    <a:gd name="T80" fmla="*/ 2 w 128"/>
                    <a:gd name="T81" fmla="*/ 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20872" name="Freeform 1120"/>
                <p:cNvSpPr>
                  <a:spLocks/>
                </p:cNvSpPr>
                <p:nvPr/>
              </p:nvSpPr>
              <p:spPr bwMode="auto">
                <a:xfrm>
                  <a:off x="5070" y="2650"/>
                  <a:ext cx="112" cy="88"/>
                </a:xfrm>
                <a:custGeom>
                  <a:avLst/>
                  <a:gdLst>
                    <a:gd name="T0" fmla="*/ 1 w 323"/>
                    <a:gd name="T1" fmla="*/ 0 h 379"/>
                    <a:gd name="T2" fmla="*/ 1 w 323"/>
                    <a:gd name="T3" fmla="*/ 0 h 379"/>
                    <a:gd name="T4" fmla="*/ 0 w 323"/>
                    <a:gd name="T5" fmla="*/ 0 h 379"/>
                    <a:gd name="T6" fmla="*/ 0 w 323"/>
                    <a:gd name="T7" fmla="*/ 1 h 379"/>
                    <a:gd name="T8" fmla="*/ 0 w 323"/>
                    <a:gd name="T9" fmla="*/ 1 h 379"/>
                    <a:gd name="T10" fmla="*/ 0 w 323"/>
                    <a:gd name="T11" fmla="*/ 1 h 379"/>
                    <a:gd name="T12" fmla="*/ 0 w 323"/>
                    <a:gd name="T13" fmla="*/ 1 h 379"/>
                    <a:gd name="T14" fmla="*/ 0 w 323"/>
                    <a:gd name="T15" fmla="*/ 1 h 379"/>
                    <a:gd name="T16" fmla="*/ 1 w 323"/>
                    <a:gd name="T17" fmla="*/ 1 h 379"/>
                    <a:gd name="T18" fmla="*/ 1 w 323"/>
                    <a:gd name="T19" fmla="*/ 1 h 379"/>
                    <a:gd name="T20" fmla="*/ 2 w 323"/>
                    <a:gd name="T21" fmla="*/ 1 h 379"/>
                    <a:gd name="T22" fmla="*/ 2 w 323"/>
                    <a:gd name="T23" fmla="*/ 1 h 379"/>
                    <a:gd name="T24" fmla="*/ 3 w 323"/>
                    <a:gd name="T25" fmla="*/ 1 h 379"/>
                    <a:gd name="T26" fmla="*/ 3 w 323"/>
                    <a:gd name="T27" fmla="*/ 1 h 379"/>
                    <a:gd name="T28" fmla="*/ 4 w 323"/>
                    <a:gd name="T29" fmla="*/ 1 h 379"/>
                    <a:gd name="T30" fmla="*/ 4 w 323"/>
                    <a:gd name="T31" fmla="*/ 1 h 379"/>
                    <a:gd name="T32" fmla="*/ 5 w 323"/>
                    <a:gd name="T33" fmla="*/ 1 h 379"/>
                    <a:gd name="T34" fmla="*/ 5 w 323"/>
                    <a:gd name="T35" fmla="*/ 1 h 379"/>
                    <a:gd name="T36" fmla="*/ 5 w 323"/>
                    <a:gd name="T37" fmla="*/ 1 h 379"/>
                    <a:gd name="T38" fmla="*/ 5 w 323"/>
                    <a:gd name="T39" fmla="*/ 1 h 379"/>
                    <a:gd name="T40" fmla="*/ 4 w 323"/>
                    <a:gd name="T41" fmla="*/ 1 h 379"/>
                    <a:gd name="T42" fmla="*/ 4 w 323"/>
                    <a:gd name="T43" fmla="*/ 1 h 379"/>
                    <a:gd name="T44" fmla="*/ 3 w 323"/>
                    <a:gd name="T45" fmla="*/ 1 h 379"/>
                    <a:gd name="T46" fmla="*/ 3 w 323"/>
                    <a:gd name="T47" fmla="*/ 1 h 379"/>
                    <a:gd name="T48" fmla="*/ 2 w 323"/>
                    <a:gd name="T49" fmla="*/ 1 h 379"/>
                    <a:gd name="T50" fmla="*/ 2 w 323"/>
                    <a:gd name="T51" fmla="*/ 1 h 379"/>
                    <a:gd name="T52" fmla="*/ 2 w 323"/>
                    <a:gd name="T53" fmla="*/ 1 h 379"/>
                    <a:gd name="T54" fmla="*/ 1 w 323"/>
                    <a:gd name="T55" fmla="*/ 1 h 379"/>
                    <a:gd name="T56" fmla="*/ 1 w 323"/>
                    <a:gd name="T57" fmla="*/ 1 h 379"/>
                    <a:gd name="T58" fmla="*/ 0 w 323"/>
                    <a:gd name="T59" fmla="*/ 1 h 379"/>
                    <a:gd name="T60" fmla="*/ 0 w 323"/>
                    <a:gd name="T61" fmla="*/ 1 h 379"/>
                    <a:gd name="T62" fmla="*/ 1 w 323"/>
                    <a:gd name="T63" fmla="*/ 1 h 379"/>
                    <a:gd name="T64" fmla="*/ 1 w 323"/>
                    <a:gd name="T65" fmla="*/ 0 h 379"/>
                    <a:gd name="T66" fmla="*/ 1 w 323"/>
                    <a:gd name="T67" fmla="*/ 0 h 379"/>
                    <a:gd name="T68" fmla="*/ 1 w 323"/>
                    <a:gd name="T69" fmla="*/ 0 h 379"/>
                    <a:gd name="T70" fmla="*/ 2 w 323"/>
                    <a:gd name="T71" fmla="*/ 0 h 379"/>
                    <a:gd name="T72" fmla="*/ 2 w 323"/>
                    <a:gd name="T73" fmla="*/ 0 h 379"/>
                    <a:gd name="T74" fmla="*/ 3 w 323"/>
                    <a:gd name="T75" fmla="*/ 0 h 379"/>
                    <a:gd name="T76" fmla="*/ 3 w 323"/>
                    <a:gd name="T77" fmla="*/ 0 h 379"/>
                    <a:gd name="T78" fmla="*/ 4 w 323"/>
                    <a:gd name="T79" fmla="*/ 0 h 379"/>
                    <a:gd name="T80" fmla="*/ 4 w 323"/>
                    <a:gd name="T81" fmla="*/ 0 h 379"/>
                    <a:gd name="T82" fmla="*/ 3 w 323"/>
                    <a:gd name="T83" fmla="*/ 0 h 379"/>
                    <a:gd name="T84" fmla="*/ 3 w 323"/>
                    <a:gd name="T85" fmla="*/ 0 h 379"/>
                    <a:gd name="T86" fmla="*/ 2 w 323"/>
                    <a:gd name="T87" fmla="*/ 0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20873" name="Freeform 1121"/>
                <p:cNvSpPr>
                  <a:spLocks/>
                </p:cNvSpPr>
                <p:nvPr/>
              </p:nvSpPr>
              <p:spPr bwMode="auto">
                <a:xfrm>
                  <a:off x="5229" y="2647"/>
                  <a:ext cx="99" cy="59"/>
                </a:xfrm>
                <a:custGeom>
                  <a:avLst/>
                  <a:gdLst>
                    <a:gd name="T0" fmla="*/ 4 w 282"/>
                    <a:gd name="T1" fmla="*/ 0 h 253"/>
                    <a:gd name="T2" fmla="*/ 4 w 282"/>
                    <a:gd name="T3" fmla="*/ 0 h 253"/>
                    <a:gd name="T4" fmla="*/ 4 w 282"/>
                    <a:gd name="T5" fmla="*/ 0 h 253"/>
                    <a:gd name="T6" fmla="*/ 4 w 282"/>
                    <a:gd name="T7" fmla="*/ 0 h 253"/>
                    <a:gd name="T8" fmla="*/ 4 w 282"/>
                    <a:gd name="T9" fmla="*/ 0 h 253"/>
                    <a:gd name="T10" fmla="*/ 4 w 282"/>
                    <a:gd name="T11" fmla="*/ 0 h 253"/>
                    <a:gd name="T12" fmla="*/ 4 w 282"/>
                    <a:gd name="T13" fmla="*/ 0 h 253"/>
                    <a:gd name="T14" fmla="*/ 4 w 282"/>
                    <a:gd name="T15" fmla="*/ 0 h 253"/>
                    <a:gd name="T16" fmla="*/ 4 w 282"/>
                    <a:gd name="T17" fmla="*/ 0 h 253"/>
                    <a:gd name="T18" fmla="*/ 4 w 282"/>
                    <a:gd name="T19" fmla="*/ 1 h 253"/>
                    <a:gd name="T20" fmla="*/ 3 w 282"/>
                    <a:gd name="T21" fmla="*/ 1 h 253"/>
                    <a:gd name="T22" fmla="*/ 3 w 282"/>
                    <a:gd name="T23" fmla="*/ 1 h 253"/>
                    <a:gd name="T24" fmla="*/ 3 w 282"/>
                    <a:gd name="T25" fmla="*/ 1 h 253"/>
                    <a:gd name="T26" fmla="*/ 3 w 282"/>
                    <a:gd name="T27" fmla="*/ 1 h 253"/>
                    <a:gd name="T28" fmla="*/ 3 w 282"/>
                    <a:gd name="T29" fmla="*/ 1 h 253"/>
                    <a:gd name="T30" fmla="*/ 3 w 282"/>
                    <a:gd name="T31" fmla="*/ 1 h 253"/>
                    <a:gd name="T32" fmla="*/ 3 w 282"/>
                    <a:gd name="T33" fmla="*/ 1 h 253"/>
                    <a:gd name="T34" fmla="*/ 3 w 282"/>
                    <a:gd name="T35" fmla="*/ 1 h 253"/>
                    <a:gd name="T36" fmla="*/ 3 w 282"/>
                    <a:gd name="T37" fmla="*/ 1 h 253"/>
                    <a:gd name="T38" fmla="*/ 3 w 282"/>
                    <a:gd name="T39" fmla="*/ 1 h 253"/>
                    <a:gd name="T40" fmla="*/ 3 w 282"/>
                    <a:gd name="T41" fmla="*/ 1 h 253"/>
                    <a:gd name="T42" fmla="*/ 4 w 282"/>
                    <a:gd name="T43" fmla="*/ 1 h 253"/>
                    <a:gd name="T44" fmla="*/ 4 w 282"/>
                    <a:gd name="T45" fmla="*/ 1 h 253"/>
                    <a:gd name="T46" fmla="*/ 4 w 282"/>
                    <a:gd name="T47" fmla="*/ 0 h 253"/>
                    <a:gd name="T48" fmla="*/ 4 w 282"/>
                    <a:gd name="T49" fmla="*/ 0 h 253"/>
                    <a:gd name="T50" fmla="*/ 4 w 282"/>
                    <a:gd name="T51" fmla="*/ 0 h 253"/>
                    <a:gd name="T52" fmla="*/ 4 w 282"/>
                    <a:gd name="T53" fmla="*/ 0 h 253"/>
                    <a:gd name="T54" fmla="*/ 4 w 282"/>
                    <a:gd name="T55" fmla="*/ 0 h 253"/>
                    <a:gd name="T56" fmla="*/ 4 w 282"/>
                    <a:gd name="T57" fmla="*/ 0 h 253"/>
                    <a:gd name="T58" fmla="*/ 4 w 282"/>
                    <a:gd name="T59" fmla="*/ 0 h 253"/>
                    <a:gd name="T60" fmla="*/ 3 w 282"/>
                    <a:gd name="T61" fmla="*/ 0 h 253"/>
                    <a:gd name="T62" fmla="*/ 3 w 282"/>
                    <a:gd name="T63" fmla="*/ 0 h 253"/>
                    <a:gd name="T64" fmla="*/ 3 w 282"/>
                    <a:gd name="T65" fmla="*/ 0 h 253"/>
                    <a:gd name="T66" fmla="*/ 2 w 282"/>
                    <a:gd name="T67" fmla="*/ 0 h 253"/>
                    <a:gd name="T68" fmla="*/ 2 w 282"/>
                    <a:gd name="T69" fmla="*/ 0 h 253"/>
                    <a:gd name="T70" fmla="*/ 2 w 282"/>
                    <a:gd name="T71" fmla="*/ 0 h 253"/>
                    <a:gd name="T72" fmla="*/ 1 w 282"/>
                    <a:gd name="T73" fmla="*/ 0 h 253"/>
                    <a:gd name="T74" fmla="*/ 1 w 282"/>
                    <a:gd name="T75" fmla="*/ 0 h 253"/>
                    <a:gd name="T76" fmla="*/ 1 w 282"/>
                    <a:gd name="T77" fmla="*/ 0 h 253"/>
                    <a:gd name="T78" fmla="*/ 1 w 282"/>
                    <a:gd name="T79" fmla="*/ 0 h 253"/>
                    <a:gd name="T80" fmla="*/ 0 w 282"/>
                    <a:gd name="T81" fmla="*/ 0 h 253"/>
                    <a:gd name="T82" fmla="*/ 0 w 282"/>
                    <a:gd name="T83" fmla="*/ 0 h 253"/>
                    <a:gd name="T84" fmla="*/ 0 w 282"/>
                    <a:gd name="T85" fmla="*/ 0 h 253"/>
                    <a:gd name="T86" fmla="*/ 0 w 282"/>
                    <a:gd name="T87" fmla="*/ 0 h 253"/>
                    <a:gd name="T88" fmla="*/ 0 w 282"/>
                    <a:gd name="T89" fmla="*/ 0 h 253"/>
                    <a:gd name="T90" fmla="*/ 0 w 282"/>
                    <a:gd name="T91" fmla="*/ 0 h 253"/>
                    <a:gd name="T92" fmla="*/ 0 w 282"/>
                    <a:gd name="T93" fmla="*/ 0 h 253"/>
                    <a:gd name="T94" fmla="*/ 1 w 282"/>
                    <a:gd name="T95" fmla="*/ 0 h 253"/>
                    <a:gd name="T96" fmla="*/ 1 w 282"/>
                    <a:gd name="T97" fmla="*/ 0 h 253"/>
                    <a:gd name="T98" fmla="*/ 1 w 282"/>
                    <a:gd name="T99" fmla="*/ 0 h 253"/>
                    <a:gd name="T100" fmla="*/ 1 w 282"/>
                    <a:gd name="T101" fmla="*/ 0 h 253"/>
                    <a:gd name="T102" fmla="*/ 1 w 282"/>
                    <a:gd name="T103" fmla="*/ 0 h 253"/>
                    <a:gd name="T104" fmla="*/ 2 w 282"/>
                    <a:gd name="T105" fmla="*/ 0 h 253"/>
                    <a:gd name="T106" fmla="*/ 2 w 282"/>
                    <a:gd name="T107" fmla="*/ 0 h 253"/>
                    <a:gd name="T108" fmla="*/ 2 w 282"/>
                    <a:gd name="T109" fmla="*/ 0 h 253"/>
                    <a:gd name="T110" fmla="*/ 2 w 282"/>
                    <a:gd name="T111" fmla="*/ 0 h 253"/>
                    <a:gd name="T112" fmla="*/ 3 w 282"/>
                    <a:gd name="T113" fmla="*/ 0 h 253"/>
                    <a:gd name="T114" fmla="*/ 3 w 282"/>
                    <a:gd name="T115" fmla="*/ 0 h 253"/>
                    <a:gd name="T116" fmla="*/ 3 w 282"/>
                    <a:gd name="T117" fmla="*/ 0 h 253"/>
                    <a:gd name="T118" fmla="*/ 3 w 282"/>
                    <a:gd name="T119" fmla="*/ 0 h 253"/>
                    <a:gd name="T120" fmla="*/ 4 w 282"/>
                    <a:gd name="T121" fmla="*/ 0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20874" name="Freeform 1122"/>
                <p:cNvSpPr>
                  <a:spLocks/>
                </p:cNvSpPr>
                <p:nvPr/>
              </p:nvSpPr>
              <p:spPr bwMode="auto">
                <a:xfrm>
                  <a:off x="5030" y="2680"/>
                  <a:ext cx="40" cy="54"/>
                </a:xfrm>
                <a:custGeom>
                  <a:avLst/>
                  <a:gdLst>
                    <a:gd name="T0" fmla="*/ 0 w 115"/>
                    <a:gd name="T1" fmla="*/ 0 h 236"/>
                    <a:gd name="T2" fmla="*/ 0 w 115"/>
                    <a:gd name="T3" fmla="*/ 0 h 236"/>
                    <a:gd name="T4" fmla="*/ 0 w 115"/>
                    <a:gd name="T5" fmla="*/ 0 h 236"/>
                    <a:gd name="T6" fmla="*/ 0 w 115"/>
                    <a:gd name="T7" fmla="*/ 0 h 236"/>
                    <a:gd name="T8" fmla="*/ 0 w 115"/>
                    <a:gd name="T9" fmla="*/ 0 h 236"/>
                    <a:gd name="T10" fmla="*/ 1 w 115"/>
                    <a:gd name="T11" fmla="*/ 1 h 236"/>
                    <a:gd name="T12" fmla="*/ 1 w 115"/>
                    <a:gd name="T13" fmla="*/ 1 h 236"/>
                    <a:gd name="T14" fmla="*/ 1 w 115"/>
                    <a:gd name="T15" fmla="*/ 1 h 236"/>
                    <a:gd name="T16" fmla="*/ 1 w 115"/>
                    <a:gd name="T17" fmla="*/ 1 h 236"/>
                    <a:gd name="T18" fmla="*/ 1 w 115"/>
                    <a:gd name="T19" fmla="*/ 1 h 236"/>
                    <a:gd name="T20" fmla="*/ 2 w 115"/>
                    <a:gd name="T21" fmla="*/ 1 h 236"/>
                    <a:gd name="T22" fmla="*/ 2 w 115"/>
                    <a:gd name="T23" fmla="*/ 1 h 236"/>
                    <a:gd name="T24" fmla="*/ 2 w 115"/>
                    <a:gd name="T25" fmla="*/ 1 h 236"/>
                    <a:gd name="T26" fmla="*/ 2 w 115"/>
                    <a:gd name="T27" fmla="*/ 1 h 236"/>
                    <a:gd name="T28" fmla="*/ 2 w 115"/>
                    <a:gd name="T29" fmla="*/ 1 h 236"/>
                    <a:gd name="T30" fmla="*/ 2 w 115"/>
                    <a:gd name="T31" fmla="*/ 1 h 236"/>
                    <a:gd name="T32" fmla="*/ 1 w 115"/>
                    <a:gd name="T33" fmla="*/ 1 h 236"/>
                    <a:gd name="T34" fmla="*/ 1 w 115"/>
                    <a:gd name="T35" fmla="*/ 1 h 236"/>
                    <a:gd name="T36" fmla="*/ 1 w 115"/>
                    <a:gd name="T37" fmla="*/ 0 h 236"/>
                    <a:gd name="T38" fmla="*/ 1 w 115"/>
                    <a:gd name="T39" fmla="*/ 0 h 236"/>
                    <a:gd name="T40" fmla="*/ 1 w 115"/>
                    <a:gd name="T41" fmla="*/ 0 h 236"/>
                    <a:gd name="T42" fmla="*/ 0 w 115"/>
                    <a:gd name="T43" fmla="*/ 0 h 236"/>
                    <a:gd name="T44" fmla="*/ 0 w 115"/>
                    <a:gd name="T45" fmla="*/ 0 h 236"/>
                    <a:gd name="T46" fmla="*/ 0 w 115"/>
                    <a:gd name="T47" fmla="*/ 0 h 236"/>
                    <a:gd name="T48" fmla="*/ 0 w 115"/>
                    <a:gd name="T49" fmla="*/ 0 h 236"/>
                    <a:gd name="T50" fmla="*/ 1 w 115"/>
                    <a:gd name="T51" fmla="*/ 0 h 236"/>
                    <a:gd name="T52" fmla="*/ 1 w 115"/>
                    <a:gd name="T53" fmla="*/ 0 h 236"/>
                    <a:gd name="T54" fmla="*/ 1 w 115"/>
                    <a:gd name="T55" fmla="*/ 0 h 236"/>
                    <a:gd name="T56" fmla="*/ 1 w 115"/>
                    <a:gd name="T57" fmla="*/ 0 h 236"/>
                    <a:gd name="T58" fmla="*/ 1 w 115"/>
                    <a:gd name="T59" fmla="*/ 0 h 236"/>
                    <a:gd name="T60" fmla="*/ 2 w 115"/>
                    <a:gd name="T61" fmla="*/ 0 h 236"/>
                    <a:gd name="T62" fmla="*/ 2 w 115"/>
                    <a:gd name="T63" fmla="*/ 0 h 236"/>
                    <a:gd name="T64" fmla="*/ 2 w 115"/>
                    <a:gd name="T65" fmla="*/ 0 h 236"/>
                    <a:gd name="T66" fmla="*/ 1 w 115"/>
                    <a:gd name="T67" fmla="*/ 0 h 236"/>
                    <a:gd name="T68" fmla="*/ 1 w 115"/>
                    <a:gd name="T69" fmla="*/ 0 h 236"/>
                    <a:gd name="T70" fmla="*/ 1 w 115"/>
                    <a:gd name="T71" fmla="*/ 0 h 236"/>
                    <a:gd name="T72" fmla="*/ 1 w 115"/>
                    <a:gd name="T73" fmla="*/ 0 h 236"/>
                    <a:gd name="T74" fmla="*/ 0 w 115"/>
                    <a:gd name="T75" fmla="*/ 0 h 236"/>
                    <a:gd name="T76" fmla="*/ 0 w 115"/>
                    <a:gd name="T77" fmla="*/ 0 h 236"/>
                    <a:gd name="T78" fmla="*/ 0 w 115"/>
                    <a:gd name="T79" fmla="*/ 0 h 236"/>
                    <a:gd name="T80" fmla="*/ 0 w 115"/>
                    <a:gd name="T81" fmla="*/ 0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20875" name="Freeform 1123"/>
                <p:cNvSpPr>
                  <a:spLocks/>
                </p:cNvSpPr>
                <p:nvPr/>
              </p:nvSpPr>
              <p:spPr bwMode="auto">
                <a:xfrm>
                  <a:off x="5311" y="2643"/>
                  <a:ext cx="87" cy="73"/>
                </a:xfrm>
                <a:custGeom>
                  <a:avLst/>
                  <a:gdLst>
                    <a:gd name="T0" fmla="*/ 3 w 245"/>
                    <a:gd name="T1" fmla="*/ 0 h 310"/>
                    <a:gd name="T2" fmla="*/ 4 w 245"/>
                    <a:gd name="T3" fmla="*/ 0 h 310"/>
                    <a:gd name="T4" fmla="*/ 4 w 245"/>
                    <a:gd name="T5" fmla="*/ 0 h 310"/>
                    <a:gd name="T6" fmla="*/ 4 w 245"/>
                    <a:gd name="T7" fmla="*/ 0 h 310"/>
                    <a:gd name="T8" fmla="*/ 3 w 245"/>
                    <a:gd name="T9" fmla="*/ 1 h 310"/>
                    <a:gd name="T10" fmla="*/ 3 w 245"/>
                    <a:gd name="T11" fmla="*/ 1 h 310"/>
                    <a:gd name="T12" fmla="*/ 2 w 245"/>
                    <a:gd name="T13" fmla="*/ 1 h 310"/>
                    <a:gd name="T14" fmla="*/ 2 w 245"/>
                    <a:gd name="T15" fmla="*/ 1 h 310"/>
                    <a:gd name="T16" fmla="*/ 2 w 245"/>
                    <a:gd name="T17" fmla="*/ 1 h 310"/>
                    <a:gd name="T18" fmla="*/ 2 w 245"/>
                    <a:gd name="T19" fmla="*/ 1 h 310"/>
                    <a:gd name="T20" fmla="*/ 2 w 245"/>
                    <a:gd name="T21" fmla="*/ 1 h 310"/>
                    <a:gd name="T22" fmla="*/ 2 w 245"/>
                    <a:gd name="T23" fmla="*/ 1 h 310"/>
                    <a:gd name="T24" fmla="*/ 2 w 245"/>
                    <a:gd name="T25" fmla="*/ 1 h 310"/>
                    <a:gd name="T26" fmla="*/ 2 w 245"/>
                    <a:gd name="T27" fmla="*/ 1 h 310"/>
                    <a:gd name="T28" fmla="*/ 2 w 245"/>
                    <a:gd name="T29" fmla="*/ 1 h 310"/>
                    <a:gd name="T30" fmla="*/ 3 w 245"/>
                    <a:gd name="T31" fmla="*/ 1 h 310"/>
                    <a:gd name="T32" fmla="*/ 3 w 245"/>
                    <a:gd name="T33" fmla="*/ 1 h 310"/>
                    <a:gd name="T34" fmla="*/ 4 w 245"/>
                    <a:gd name="T35" fmla="*/ 1 h 310"/>
                    <a:gd name="T36" fmla="*/ 4 w 245"/>
                    <a:gd name="T37" fmla="*/ 0 h 310"/>
                    <a:gd name="T38" fmla="*/ 4 w 245"/>
                    <a:gd name="T39" fmla="*/ 0 h 310"/>
                    <a:gd name="T40" fmla="*/ 4 w 245"/>
                    <a:gd name="T41" fmla="*/ 0 h 310"/>
                    <a:gd name="T42" fmla="*/ 3 w 245"/>
                    <a:gd name="T43" fmla="*/ 0 h 310"/>
                    <a:gd name="T44" fmla="*/ 3 w 245"/>
                    <a:gd name="T45" fmla="*/ 0 h 310"/>
                    <a:gd name="T46" fmla="*/ 2 w 245"/>
                    <a:gd name="T47" fmla="*/ 0 h 310"/>
                    <a:gd name="T48" fmla="*/ 2 w 245"/>
                    <a:gd name="T49" fmla="*/ 0 h 310"/>
                    <a:gd name="T50" fmla="*/ 1 w 245"/>
                    <a:gd name="T51" fmla="*/ 0 h 310"/>
                    <a:gd name="T52" fmla="*/ 1 w 245"/>
                    <a:gd name="T53" fmla="*/ 0 h 310"/>
                    <a:gd name="T54" fmla="*/ 1 w 245"/>
                    <a:gd name="T55" fmla="*/ 0 h 310"/>
                    <a:gd name="T56" fmla="*/ 0 w 245"/>
                    <a:gd name="T57" fmla="*/ 0 h 310"/>
                    <a:gd name="T58" fmla="*/ 0 w 245"/>
                    <a:gd name="T59" fmla="*/ 0 h 310"/>
                    <a:gd name="T60" fmla="*/ 0 w 245"/>
                    <a:gd name="T61" fmla="*/ 0 h 310"/>
                    <a:gd name="T62" fmla="*/ 1 w 245"/>
                    <a:gd name="T63" fmla="*/ 0 h 310"/>
                    <a:gd name="T64" fmla="*/ 1 w 245"/>
                    <a:gd name="T65" fmla="*/ 0 h 310"/>
                    <a:gd name="T66" fmla="*/ 1 w 245"/>
                    <a:gd name="T67" fmla="*/ 0 h 310"/>
                    <a:gd name="T68" fmla="*/ 2 w 245"/>
                    <a:gd name="T69" fmla="*/ 0 h 310"/>
                    <a:gd name="T70" fmla="*/ 2 w 245"/>
                    <a:gd name="T71" fmla="*/ 0 h 310"/>
                    <a:gd name="T72" fmla="*/ 2 w 245"/>
                    <a:gd name="T73" fmla="*/ 0 h 310"/>
                    <a:gd name="T74" fmla="*/ 3 w 245"/>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grpSp>
          <p:pic>
            <p:nvPicPr>
              <p:cNvPr id="20863" name="Picture 1124" descr="access_point_stylized_gray_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2" y="3642"/>
                <a:ext cx="430"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665" name="Group 1125"/>
            <p:cNvGrpSpPr>
              <a:grpSpLocks/>
            </p:cNvGrpSpPr>
            <p:nvPr/>
          </p:nvGrpSpPr>
          <p:grpSpPr bwMode="auto">
            <a:xfrm>
              <a:off x="3552" y="2211"/>
              <a:ext cx="251" cy="226"/>
              <a:chOff x="5072" y="3611"/>
              <a:chExt cx="459" cy="380"/>
            </a:xfrm>
          </p:grpSpPr>
          <p:grpSp>
            <p:nvGrpSpPr>
              <p:cNvPr id="20848" name="Group 1126"/>
              <p:cNvGrpSpPr>
                <a:grpSpLocks/>
              </p:cNvGrpSpPr>
              <p:nvPr/>
            </p:nvGrpSpPr>
            <p:grpSpPr bwMode="auto">
              <a:xfrm>
                <a:off x="5144" y="3611"/>
                <a:ext cx="387" cy="99"/>
                <a:chOff x="5030" y="2639"/>
                <a:chExt cx="387" cy="99"/>
              </a:xfrm>
            </p:grpSpPr>
            <p:sp>
              <p:nvSpPr>
                <p:cNvPr id="20850" name="Freeform 1127"/>
                <p:cNvSpPr>
                  <a:spLocks/>
                </p:cNvSpPr>
                <p:nvPr/>
              </p:nvSpPr>
              <p:spPr bwMode="auto">
                <a:xfrm>
                  <a:off x="5134" y="2657"/>
                  <a:ext cx="69" cy="55"/>
                </a:xfrm>
                <a:custGeom>
                  <a:avLst/>
                  <a:gdLst>
                    <a:gd name="T0" fmla="*/ 1 w 199"/>
                    <a:gd name="T1" fmla="*/ 0 h 232"/>
                    <a:gd name="T2" fmla="*/ 1 w 199"/>
                    <a:gd name="T3" fmla="*/ 0 h 232"/>
                    <a:gd name="T4" fmla="*/ 1 w 199"/>
                    <a:gd name="T5" fmla="*/ 0 h 232"/>
                    <a:gd name="T6" fmla="*/ 0 w 199"/>
                    <a:gd name="T7" fmla="*/ 0 h 232"/>
                    <a:gd name="T8" fmla="*/ 0 w 199"/>
                    <a:gd name="T9" fmla="*/ 0 h 232"/>
                    <a:gd name="T10" fmla="*/ 0 w 199"/>
                    <a:gd name="T11" fmla="*/ 0 h 232"/>
                    <a:gd name="T12" fmla="*/ 0 w 199"/>
                    <a:gd name="T13" fmla="*/ 0 h 232"/>
                    <a:gd name="T14" fmla="*/ 0 w 199"/>
                    <a:gd name="T15" fmla="*/ 0 h 232"/>
                    <a:gd name="T16" fmla="*/ 0 w 199"/>
                    <a:gd name="T17" fmla="*/ 0 h 232"/>
                    <a:gd name="T18" fmla="*/ 0 w 199"/>
                    <a:gd name="T19" fmla="*/ 0 h 232"/>
                    <a:gd name="T20" fmla="*/ 0 w 199"/>
                    <a:gd name="T21" fmla="*/ 0 h 232"/>
                    <a:gd name="T22" fmla="*/ 0 w 199"/>
                    <a:gd name="T23" fmla="*/ 1 h 232"/>
                    <a:gd name="T24" fmla="*/ 1 w 199"/>
                    <a:gd name="T25" fmla="*/ 1 h 232"/>
                    <a:gd name="T26" fmla="*/ 1 w 199"/>
                    <a:gd name="T27" fmla="*/ 1 h 232"/>
                    <a:gd name="T28" fmla="*/ 1 w 199"/>
                    <a:gd name="T29" fmla="*/ 1 h 232"/>
                    <a:gd name="T30" fmla="*/ 2 w 199"/>
                    <a:gd name="T31" fmla="*/ 1 h 232"/>
                    <a:gd name="T32" fmla="*/ 2 w 199"/>
                    <a:gd name="T33" fmla="*/ 1 h 232"/>
                    <a:gd name="T34" fmla="*/ 2 w 199"/>
                    <a:gd name="T35" fmla="*/ 1 h 232"/>
                    <a:gd name="T36" fmla="*/ 2 w 199"/>
                    <a:gd name="T37" fmla="*/ 1 h 232"/>
                    <a:gd name="T38" fmla="*/ 2 w 199"/>
                    <a:gd name="T39" fmla="*/ 1 h 232"/>
                    <a:gd name="T40" fmla="*/ 2 w 199"/>
                    <a:gd name="T41" fmla="*/ 1 h 232"/>
                    <a:gd name="T42" fmla="*/ 2 w 199"/>
                    <a:gd name="T43" fmla="*/ 1 h 232"/>
                    <a:gd name="T44" fmla="*/ 2 w 199"/>
                    <a:gd name="T45" fmla="*/ 1 h 232"/>
                    <a:gd name="T46" fmla="*/ 2 w 199"/>
                    <a:gd name="T47" fmla="*/ 1 h 232"/>
                    <a:gd name="T48" fmla="*/ 2 w 199"/>
                    <a:gd name="T49" fmla="*/ 1 h 232"/>
                    <a:gd name="T50" fmla="*/ 2 w 199"/>
                    <a:gd name="T51" fmla="*/ 1 h 232"/>
                    <a:gd name="T52" fmla="*/ 1 w 199"/>
                    <a:gd name="T53" fmla="*/ 1 h 232"/>
                    <a:gd name="T54" fmla="*/ 1 w 199"/>
                    <a:gd name="T55" fmla="*/ 1 h 232"/>
                    <a:gd name="T56" fmla="*/ 1 w 199"/>
                    <a:gd name="T57" fmla="*/ 1 h 232"/>
                    <a:gd name="T58" fmla="*/ 1 w 199"/>
                    <a:gd name="T59" fmla="*/ 0 h 232"/>
                    <a:gd name="T60" fmla="*/ 1 w 199"/>
                    <a:gd name="T61" fmla="*/ 0 h 232"/>
                    <a:gd name="T62" fmla="*/ 1 w 199"/>
                    <a:gd name="T63" fmla="*/ 0 h 232"/>
                    <a:gd name="T64" fmla="*/ 1 w 199"/>
                    <a:gd name="T65" fmla="*/ 0 h 232"/>
                    <a:gd name="T66" fmla="*/ 1 w 199"/>
                    <a:gd name="T67" fmla="*/ 0 h 232"/>
                    <a:gd name="T68" fmla="*/ 1 w 199"/>
                    <a:gd name="T69" fmla="*/ 0 h 232"/>
                    <a:gd name="T70" fmla="*/ 1 w 199"/>
                    <a:gd name="T71" fmla="*/ 0 h 232"/>
                    <a:gd name="T72" fmla="*/ 1 w 199"/>
                    <a:gd name="T73" fmla="*/ 0 h 232"/>
                    <a:gd name="T74" fmla="*/ 2 w 199"/>
                    <a:gd name="T75" fmla="*/ 0 h 232"/>
                    <a:gd name="T76" fmla="*/ 2 w 199"/>
                    <a:gd name="T77" fmla="*/ 0 h 232"/>
                    <a:gd name="T78" fmla="*/ 2 w 199"/>
                    <a:gd name="T79" fmla="*/ 0 h 232"/>
                    <a:gd name="T80" fmla="*/ 3 w 199"/>
                    <a:gd name="T81" fmla="*/ 0 h 232"/>
                    <a:gd name="T82" fmla="*/ 3 w 199"/>
                    <a:gd name="T83" fmla="*/ 0 h 232"/>
                    <a:gd name="T84" fmla="*/ 2 w 199"/>
                    <a:gd name="T85" fmla="*/ 0 h 232"/>
                    <a:gd name="T86" fmla="*/ 2 w 199"/>
                    <a:gd name="T87" fmla="*/ 0 h 232"/>
                    <a:gd name="T88" fmla="*/ 2 w 199"/>
                    <a:gd name="T89" fmla="*/ 0 h 232"/>
                    <a:gd name="T90" fmla="*/ 2 w 199"/>
                    <a:gd name="T91" fmla="*/ 0 h 232"/>
                    <a:gd name="T92" fmla="*/ 1 w 199"/>
                    <a:gd name="T93" fmla="*/ 0 h 232"/>
                    <a:gd name="T94" fmla="*/ 1 w 199"/>
                    <a:gd name="T95" fmla="*/ 0 h 232"/>
                    <a:gd name="T96" fmla="*/ 1 w 199"/>
                    <a:gd name="T97" fmla="*/ 0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1" name="Freeform 1128"/>
                <p:cNvSpPr>
                  <a:spLocks/>
                </p:cNvSpPr>
                <p:nvPr/>
              </p:nvSpPr>
              <p:spPr bwMode="auto">
                <a:xfrm>
                  <a:off x="5252" y="2656"/>
                  <a:ext cx="47" cy="42"/>
                </a:xfrm>
                <a:custGeom>
                  <a:avLst/>
                  <a:gdLst>
                    <a:gd name="T0" fmla="*/ 2 w 128"/>
                    <a:gd name="T1" fmla="*/ 0 h 180"/>
                    <a:gd name="T2" fmla="*/ 2 w 128"/>
                    <a:gd name="T3" fmla="*/ 0 h 180"/>
                    <a:gd name="T4" fmla="*/ 2 w 128"/>
                    <a:gd name="T5" fmla="*/ 0 h 180"/>
                    <a:gd name="T6" fmla="*/ 2 w 128"/>
                    <a:gd name="T7" fmla="*/ 0 h 180"/>
                    <a:gd name="T8" fmla="*/ 1 w 128"/>
                    <a:gd name="T9" fmla="*/ 0 h 180"/>
                    <a:gd name="T10" fmla="*/ 1 w 128"/>
                    <a:gd name="T11" fmla="*/ 0 h 180"/>
                    <a:gd name="T12" fmla="*/ 1 w 128"/>
                    <a:gd name="T13" fmla="*/ 0 h 180"/>
                    <a:gd name="T14" fmla="*/ 1 w 128"/>
                    <a:gd name="T15" fmla="*/ 0 h 180"/>
                    <a:gd name="T16" fmla="*/ 0 w 128"/>
                    <a:gd name="T17" fmla="*/ 0 h 180"/>
                    <a:gd name="T18" fmla="*/ 0 w 128"/>
                    <a:gd name="T19" fmla="*/ 0 h 180"/>
                    <a:gd name="T20" fmla="*/ 0 w 128"/>
                    <a:gd name="T21" fmla="*/ 0 h 180"/>
                    <a:gd name="T22" fmla="*/ 0 w 128"/>
                    <a:gd name="T23" fmla="*/ 0 h 180"/>
                    <a:gd name="T24" fmla="*/ 0 w 128"/>
                    <a:gd name="T25" fmla="*/ 0 h 180"/>
                    <a:gd name="T26" fmla="*/ 0 w 128"/>
                    <a:gd name="T27" fmla="*/ 0 h 180"/>
                    <a:gd name="T28" fmla="*/ 1 w 128"/>
                    <a:gd name="T29" fmla="*/ 0 h 180"/>
                    <a:gd name="T30" fmla="*/ 1 w 128"/>
                    <a:gd name="T31" fmla="*/ 0 h 180"/>
                    <a:gd name="T32" fmla="*/ 1 w 128"/>
                    <a:gd name="T33" fmla="*/ 0 h 180"/>
                    <a:gd name="T34" fmla="*/ 1 w 128"/>
                    <a:gd name="T35" fmla="*/ 0 h 180"/>
                    <a:gd name="T36" fmla="*/ 1 w 128"/>
                    <a:gd name="T37" fmla="*/ 0 h 180"/>
                    <a:gd name="T38" fmla="*/ 2 w 128"/>
                    <a:gd name="T39" fmla="*/ 0 h 180"/>
                    <a:gd name="T40" fmla="*/ 2 w 128"/>
                    <a:gd name="T41" fmla="*/ 0 h 180"/>
                    <a:gd name="T42" fmla="*/ 2 w 128"/>
                    <a:gd name="T43" fmla="*/ 0 h 180"/>
                    <a:gd name="T44" fmla="*/ 2 w 128"/>
                    <a:gd name="T45" fmla="*/ 0 h 180"/>
                    <a:gd name="T46" fmla="*/ 2 w 128"/>
                    <a:gd name="T47" fmla="*/ 0 h 180"/>
                    <a:gd name="T48" fmla="*/ 2 w 128"/>
                    <a:gd name="T49" fmla="*/ 0 h 180"/>
                    <a:gd name="T50" fmla="*/ 2 w 128"/>
                    <a:gd name="T51" fmla="*/ 0 h 180"/>
                    <a:gd name="T52" fmla="*/ 2 w 128"/>
                    <a:gd name="T53" fmla="*/ 0 h 180"/>
                    <a:gd name="T54" fmla="*/ 1 w 128"/>
                    <a:gd name="T55" fmla="*/ 0 h 180"/>
                    <a:gd name="T56" fmla="*/ 1 w 128"/>
                    <a:gd name="T57" fmla="*/ 0 h 180"/>
                    <a:gd name="T58" fmla="*/ 1 w 128"/>
                    <a:gd name="T59" fmla="*/ 0 h 180"/>
                    <a:gd name="T60" fmla="*/ 0 w 128"/>
                    <a:gd name="T61" fmla="*/ 0 h 180"/>
                    <a:gd name="T62" fmla="*/ 0 w 128"/>
                    <a:gd name="T63" fmla="*/ 0 h 180"/>
                    <a:gd name="T64" fmla="*/ 0 w 128"/>
                    <a:gd name="T65" fmla="*/ 0 h 180"/>
                    <a:gd name="T66" fmla="*/ 0 w 128"/>
                    <a:gd name="T67" fmla="*/ 0 h 180"/>
                    <a:gd name="T68" fmla="*/ 0 w 128"/>
                    <a:gd name="T69" fmla="*/ 0 h 180"/>
                    <a:gd name="T70" fmla="*/ 1 w 128"/>
                    <a:gd name="T71" fmla="*/ 0 h 180"/>
                    <a:gd name="T72" fmla="*/ 1 w 128"/>
                    <a:gd name="T73" fmla="*/ 0 h 180"/>
                    <a:gd name="T74" fmla="*/ 1 w 128"/>
                    <a:gd name="T75" fmla="*/ 0 h 180"/>
                    <a:gd name="T76" fmla="*/ 1 w 128"/>
                    <a:gd name="T77" fmla="*/ 0 h 180"/>
                    <a:gd name="T78" fmla="*/ 2 w 128"/>
                    <a:gd name="T79" fmla="*/ 0 h 180"/>
                    <a:gd name="T80" fmla="*/ 2 w 128"/>
                    <a:gd name="T81" fmla="*/ 0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2" name="Freeform 1129"/>
                <p:cNvSpPr>
                  <a:spLocks/>
                </p:cNvSpPr>
                <p:nvPr/>
              </p:nvSpPr>
              <p:spPr bwMode="auto">
                <a:xfrm>
                  <a:off x="5089" y="2646"/>
                  <a:ext cx="114" cy="88"/>
                </a:xfrm>
                <a:custGeom>
                  <a:avLst/>
                  <a:gdLst>
                    <a:gd name="T0" fmla="*/ 1 w 322"/>
                    <a:gd name="T1" fmla="*/ 0 h 378"/>
                    <a:gd name="T2" fmla="*/ 1 w 322"/>
                    <a:gd name="T3" fmla="*/ 0 h 378"/>
                    <a:gd name="T4" fmla="*/ 0 w 322"/>
                    <a:gd name="T5" fmla="*/ 0 h 378"/>
                    <a:gd name="T6" fmla="*/ 0 w 322"/>
                    <a:gd name="T7" fmla="*/ 1 h 378"/>
                    <a:gd name="T8" fmla="*/ 0 w 322"/>
                    <a:gd name="T9" fmla="*/ 1 h 378"/>
                    <a:gd name="T10" fmla="*/ 0 w 322"/>
                    <a:gd name="T11" fmla="*/ 1 h 378"/>
                    <a:gd name="T12" fmla="*/ 0 w 322"/>
                    <a:gd name="T13" fmla="*/ 1 h 378"/>
                    <a:gd name="T14" fmla="*/ 0 w 322"/>
                    <a:gd name="T15" fmla="*/ 1 h 378"/>
                    <a:gd name="T16" fmla="*/ 1 w 322"/>
                    <a:gd name="T17" fmla="*/ 1 h 378"/>
                    <a:gd name="T18" fmla="*/ 1 w 322"/>
                    <a:gd name="T19" fmla="*/ 1 h 378"/>
                    <a:gd name="T20" fmla="*/ 2 w 322"/>
                    <a:gd name="T21" fmla="*/ 1 h 378"/>
                    <a:gd name="T22" fmla="*/ 2 w 322"/>
                    <a:gd name="T23" fmla="*/ 1 h 378"/>
                    <a:gd name="T24" fmla="*/ 3 w 322"/>
                    <a:gd name="T25" fmla="*/ 1 h 378"/>
                    <a:gd name="T26" fmla="*/ 4 w 322"/>
                    <a:gd name="T27" fmla="*/ 1 h 378"/>
                    <a:gd name="T28" fmla="*/ 4 w 322"/>
                    <a:gd name="T29" fmla="*/ 1 h 378"/>
                    <a:gd name="T30" fmla="*/ 5 w 322"/>
                    <a:gd name="T31" fmla="*/ 1 h 378"/>
                    <a:gd name="T32" fmla="*/ 5 w 322"/>
                    <a:gd name="T33" fmla="*/ 1 h 378"/>
                    <a:gd name="T34" fmla="*/ 5 w 322"/>
                    <a:gd name="T35" fmla="*/ 1 h 378"/>
                    <a:gd name="T36" fmla="*/ 5 w 322"/>
                    <a:gd name="T37" fmla="*/ 1 h 378"/>
                    <a:gd name="T38" fmla="*/ 5 w 322"/>
                    <a:gd name="T39" fmla="*/ 1 h 378"/>
                    <a:gd name="T40" fmla="*/ 5 w 322"/>
                    <a:gd name="T41" fmla="*/ 1 h 378"/>
                    <a:gd name="T42" fmla="*/ 4 w 322"/>
                    <a:gd name="T43" fmla="*/ 1 h 378"/>
                    <a:gd name="T44" fmla="*/ 4 w 322"/>
                    <a:gd name="T45" fmla="*/ 1 h 378"/>
                    <a:gd name="T46" fmla="*/ 3 w 322"/>
                    <a:gd name="T47" fmla="*/ 1 h 378"/>
                    <a:gd name="T48" fmla="*/ 2 w 322"/>
                    <a:gd name="T49" fmla="*/ 1 h 378"/>
                    <a:gd name="T50" fmla="*/ 2 w 322"/>
                    <a:gd name="T51" fmla="*/ 1 h 378"/>
                    <a:gd name="T52" fmla="*/ 2 w 322"/>
                    <a:gd name="T53" fmla="*/ 1 h 378"/>
                    <a:gd name="T54" fmla="*/ 1 w 322"/>
                    <a:gd name="T55" fmla="*/ 1 h 378"/>
                    <a:gd name="T56" fmla="*/ 1 w 322"/>
                    <a:gd name="T57" fmla="*/ 1 h 378"/>
                    <a:gd name="T58" fmla="*/ 1 w 322"/>
                    <a:gd name="T59" fmla="*/ 1 h 378"/>
                    <a:gd name="T60" fmla="*/ 0 w 322"/>
                    <a:gd name="T61" fmla="*/ 1 h 378"/>
                    <a:gd name="T62" fmla="*/ 1 w 322"/>
                    <a:gd name="T63" fmla="*/ 1 h 378"/>
                    <a:gd name="T64" fmla="*/ 1 w 322"/>
                    <a:gd name="T65" fmla="*/ 0 h 378"/>
                    <a:gd name="T66" fmla="*/ 1 w 322"/>
                    <a:gd name="T67" fmla="*/ 0 h 378"/>
                    <a:gd name="T68" fmla="*/ 1 w 322"/>
                    <a:gd name="T69" fmla="*/ 0 h 378"/>
                    <a:gd name="T70" fmla="*/ 2 w 322"/>
                    <a:gd name="T71" fmla="*/ 0 h 378"/>
                    <a:gd name="T72" fmla="*/ 2 w 322"/>
                    <a:gd name="T73" fmla="*/ 0 h 378"/>
                    <a:gd name="T74" fmla="*/ 3 w 322"/>
                    <a:gd name="T75" fmla="*/ 0 h 378"/>
                    <a:gd name="T76" fmla="*/ 4 w 322"/>
                    <a:gd name="T77" fmla="*/ 0 h 378"/>
                    <a:gd name="T78" fmla="*/ 4 w 322"/>
                    <a:gd name="T79" fmla="*/ 0 h 378"/>
                    <a:gd name="T80" fmla="*/ 4 w 322"/>
                    <a:gd name="T81" fmla="*/ 0 h 378"/>
                    <a:gd name="T82" fmla="*/ 4 w 322"/>
                    <a:gd name="T83" fmla="*/ 0 h 378"/>
                    <a:gd name="T84" fmla="*/ 3 w 322"/>
                    <a:gd name="T85" fmla="*/ 0 h 378"/>
                    <a:gd name="T86" fmla="*/ 2 w 322"/>
                    <a:gd name="T87" fmla="*/ 0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3" name="Freeform 1130"/>
                <p:cNvSpPr>
                  <a:spLocks/>
                </p:cNvSpPr>
                <p:nvPr/>
              </p:nvSpPr>
              <p:spPr bwMode="auto">
                <a:xfrm>
                  <a:off x="5250" y="2643"/>
                  <a:ext cx="99" cy="59"/>
                </a:xfrm>
                <a:custGeom>
                  <a:avLst/>
                  <a:gdLst>
                    <a:gd name="T0" fmla="*/ 3 w 283"/>
                    <a:gd name="T1" fmla="*/ 0 h 252"/>
                    <a:gd name="T2" fmla="*/ 3 w 283"/>
                    <a:gd name="T3" fmla="*/ 0 h 252"/>
                    <a:gd name="T4" fmla="*/ 4 w 283"/>
                    <a:gd name="T5" fmla="*/ 0 h 252"/>
                    <a:gd name="T6" fmla="*/ 4 w 283"/>
                    <a:gd name="T7" fmla="*/ 0 h 252"/>
                    <a:gd name="T8" fmla="*/ 4 w 283"/>
                    <a:gd name="T9" fmla="*/ 0 h 252"/>
                    <a:gd name="T10" fmla="*/ 4 w 283"/>
                    <a:gd name="T11" fmla="*/ 0 h 252"/>
                    <a:gd name="T12" fmla="*/ 4 w 283"/>
                    <a:gd name="T13" fmla="*/ 0 h 252"/>
                    <a:gd name="T14" fmla="*/ 3 w 283"/>
                    <a:gd name="T15" fmla="*/ 0 h 252"/>
                    <a:gd name="T16" fmla="*/ 3 w 283"/>
                    <a:gd name="T17" fmla="*/ 1 h 252"/>
                    <a:gd name="T18" fmla="*/ 3 w 283"/>
                    <a:gd name="T19" fmla="*/ 1 h 252"/>
                    <a:gd name="T20" fmla="*/ 3 w 283"/>
                    <a:gd name="T21" fmla="*/ 1 h 252"/>
                    <a:gd name="T22" fmla="*/ 3 w 283"/>
                    <a:gd name="T23" fmla="*/ 1 h 252"/>
                    <a:gd name="T24" fmla="*/ 3 w 283"/>
                    <a:gd name="T25" fmla="*/ 1 h 252"/>
                    <a:gd name="T26" fmla="*/ 3 w 283"/>
                    <a:gd name="T27" fmla="*/ 1 h 252"/>
                    <a:gd name="T28" fmla="*/ 3 w 283"/>
                    <a:gd name="T29" fmla="*/ 1 h 252"/>
                    <a:gd name="T30" fmla="*/ 3 w 283"/>
                    <a:gd name="T31" fmla="*/ 1 h 252"/>
                    <a:gd name="T32" fmla="*/ 3 w 283"/>
                    <a:gd name="T33" fmla="*/ 1 h 252"/>
                    <a:gd name="T34" fmla="*/ 3 w 283"/>
                    <a:gd name="T35" fmla="*/ 1 h 252"/>
                    <a:gd name="T36" fmla="*/ 3 w 283"/>
                    <a:gd name="T37" fmla="*/ 1 h 252"/>
                    <a:gd name="T38" fmla="*/ 3 w 283"/>
                    <a:gd name="T39" fmla="*/ 1 h 252"/>
                    <a:gd name="T40" fmla="*/ 3 w 283"/>
                    <a:gd name="T41" fmla="*/ 1 h 252"/>
                    <a:gd name="T42" fmla="*/ 3 w 283"/>
                    <a:gd name="T43" fmla="*/ 1 h 252"/>
                    <a:gd name="T44" fmla="*/ 4 w 283"/>
                    <a:gd name="T45" fmla="*/ 1 h 252"/>
                    <a:gd name="T46" fmla="*/ 4 w 283"/>
                    <a:gd name="T47" fmla="*/ 1 h 252"/>
                    <a:gd name="T48" fmla="*/ 4 w 283"/>
                    <a:gd name="T49" fmla="*/ 0 h 252"/>
                    <a:gd name="T50" fmla="*/ 4 w 283"/>
                    <a:gd name="T51" fmla="*/ 0 h 252"/>
                    <a:gd name="T52" fmla="*/ 4 w 283"/>
                    <a:gd name="T53" fmla="*/ 0 h 252"/>
                    <a:gd name="T54" fmla="*/ 4 w 283"/>
                    <a:gd name="T55" fmla="*/ 0 h 252"/>
                    <a:gd name="T56" fmla="*/ 4 w 283"/>
                    <a:gd name="T57" fmla="*/ 0 h 252"/>
                    <a:gd name="T58" fmla="*/ 3 w 283"/>
                    <a:gd name="T59" fmla="*/ 0 h 252"/>
                    <a:gd name="T60" fmla="*/ 3 w 283"/>
                    <a:gd name="T61" fmla="*/ 0 h 252"/>
                    <a:gd name="T62" fmla="*/ 3 w 283"/>
                    <a:gd name="T63" fmla="*/ 0 h 252"/>
                    <a:gd name="T64" fmla="*/ 3 w 283"/>
                    <a:gd name="T65" fmla="*/ 0 h 252"/>
                    <a:gd name="T66" fmla="*/ 2 w 283"/>
                    <a:gd name="T67" fmla="*/ 0 h 252"/>
                    <a:gd name="T68" fmla="*/ 2 w 283"/>
                    <a:gd name="T69" fmla="*/ 0 h 252"/>
                    <a:gd name="T70" fmla="*/ 2 w 283"/>
                    <a:gd name="T71" fmla="*/ 0 h 252"/>
                    <a:gd name="T72" fmla="*/ 2 w 283"/>
                    <a:gd name="T73" fmla="*/ 0 h 252"/>
                    <a:gd name="T74" fmla="*/ 1 w 283"/>
                    <a:gd name="T75" fmla="*/ 0 h 252"/>
                    <a:gd name="T76" fmla="*/ 1 w 283"/>
                    <a:gd name="T77" fmla="*/ 0 h 252"/>
                    <a:gd name="T78" fmla="*/ 1 w 283"/>
                    <a:gd name="T79" fmla="*/ 0 h 252"/>
                    <a:gd name="T80" fmla="*/ 0 w 283"/>
                    <a:gd name="T81" fmla="*/ 0 h 252"/>
                    <a:gd name="T82" fmla="*/ 0 w 283"/>
                    <a:gd name="T83" fmla="*/ 0 h 252"/>
                    <a:gd name="T84" fmla="*/ 0 w 283"/>
                    <a:gd name="T85" fmla="*/ 0 h 252"/>
                    <a:gd name="T86" fmla="*/ 0 w 283"/>
                    <a:gd name="T87" fmla="*/ 0 h 252"/>
                    <a:gd name="T88" fmla="*/ 0 w 283"/>
                    <a:gd name="T89" fmla="*/ 0 h 252"/>
                    <a:gd name="T90" fmla="*/ 0 w 283"/>
                    <a:gd name="T91" fmla="*/ 0 h 252"/>
                    <a:gd name="T92" fmla="*/ 0 w 283"/>
                    <a:gd name="T93" fmla="*/ 0 h 252"/>
                    <a:gd name="T94" fmla="*/ 1 w 283"/>
                    <a:gd name="T95" fmla="*/ 0 h 252"/>
                    <a:gd name="T96" fmla="*/ 1 w 283"/>
                    <a:gd name="T97" fmla="*/ 0 h 252"/>
                    <a:gd name="T98" fmla="*/ 1 w 283"/>
                    <a:gd name="T99" fmla="*/ 0 h 252"/>
                    <a:gd name="T100" fmla="*/ 1 w 283"/>
                    <a:gd name="T101" fmla="*/ 0 h 252"/>
                    <a:gd name="T102" fmla="*/ 1 w 283"/>
                    <a:gd name="T103" fmla="*/ 0 h 252"/>
                    <a:gd name="T104" fmla="*/ 2 w 283"/>
                    <a:gd name="T105" fmla="*/ 0 h 252"/>
                    <a:gd name="T106" fmla="*/ 2 w 283"/>
                    <a:gd name="T107" fmla="*/ 0 h 252"/>
                    <a:gd name="T108" fmla="*/ 2 w 283"/>
                    <a:gd name="T109" fmla="*/ 0 h 252"/>
                    <a:gd name="T110" fmla="*/ 2 w 283"/>
                    <a:gd name="T111" fmla="*/ 0 h 252"/>
                    <a:gd name="T112" fmla="*/ 3 w 283"/>
                    <a:gd name="T113" fmla="*/ 0 h 252"/>
                    <a:gd name="T114" fmla="*/ 3 w 283"/>
                    <a:gd name="T115" fmla="*/ 0 h 252"/>
                    <a:gd name="T116" fmla="*/ 3 w 283"/>
                    <a:gd name="T117" fmla="*/ 0 h 252"/>
                    <a:gd name="T118" fmla="*/ 3 w 283"/>
                    <a:gd name="T119" fmla="*/ 0 h 252"/>
                    <a:gd name="T120" fmla="*/ 3 w 283"/>
                    <a:gd name="T121" fmla="*/ 0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4" name="Freeform 1131"/>
                <p:cNvSpPr>
                  <a:spLocks/>
                </p:cNvSpPr>
                <p:nvPr/>
              </p:nvSpPr>
              <p:spPr bwMode="auto">
                <a:xfrm>
                  <a:off x="5047" y="2671"/>
                  <a:ext cx="40" cy="55"/>
                </a:xfrm>
                <a:custGeom>
                  <a:avLst/>
                  <a:gdLst>
                    <a:gd name="T0" fmla="*/ 0 w 114"/>
                    <a:gd name="T1" fmla="*/ 0 h 238"/>
                    <a:gd name="T2" fmla="*/ 0 w 114"/>
                    <a:gd name="T3" fmla="*/ 0 h 238"/>
                    <a:gd name="T4" fmla="*/ 0 w 114"/>
                    <a:gd name="T5" fmla="*/ 0 h 238"/>
                    <a:gd name="T6" fmla="*/ 0 w 114"/>
                    <a:gd name="T7" fmla="*/ 0 h 238"/>
                    <a:gd name="T8" fmla="*/ 0 w 114"/>
                    <a:gd name="T9" fmla="*/ 1 h 238"/>
                    <a:gd name="T10" fmla="*/ 1 w 114"/>
                    <a:gd name="T11" fmla="*/ 1 h 238"/>
                    <a:gd name="T12" fmla="*/ 1 w 114"/>
                    <a:gd name="T13" fmla="*/ 1 h 238"/>
                    <a:gd name="T14" fmla="*/ 1 w 114"/>
                    <a:gd name="T15" fmla="*/ 1 h 238"/>
                    <a:gd name="T16" fmla="*/ 1 w 114"/>
                    <a:gd name="T17" fmla="*/ 1 h 238"/>
                    <a:gd name="T18" fmla="*/ 1 w 114"/>
                    <a:gd name="T19" fmla="*/ 1 h 238"/>
                    <a:gd name="T20" fmla="*/ 2 w 114"/>
                    <a:gd name="T21" fmla="*/ 1 h 238"/>
                    <a:gd name="T22" fmla="*/ 2 w 114"/>
                    <a:gd name="T23" fmla="*/ 1 h 238"/>
                    <a:gd name="T24" fmla="*/ 2 w 114"/>
                    <a:gd name="T25" fmla="*/ 1 h 238"/>
                    <a:gd name="T26" fmla="*/ 2 w 114"/>
                    <a:gd name="T27" fmla="*/ 1 h 238"/>
                    <a:gd name="T28" fmla="*/ 2 w 114"/>
                    <a:gd name="T29" fmla="*/ 1 h 238"/>
                    <a:gd name="T30" fmla="*/ 2 w 114"/>
                    <a:gd name="T31" fmla="*/ 1 h 238"/>
                    <a:gd name="T32" fmla="*/ 1 w 114"/>
                    <a:gd name="T33" fmla="*/ 1 h 238"/>
                    <a:gd name="T34" fmla="*/ 1 w 114"/>
                    <a:gd name="T35" fmla="*/ 1 h 238"/>
                    <a:gd name="T36" fmla="*/ 1 w 114"/>
                    <a:gd name="T37" fmla="*/ 0 h 238"/>
                    <a:gd name="T38" fmla="*/ 1 w 114"/>
                    <a:gd name="T39" fmla="*/ 0 h 238"/>
                    <a:gd name="T40" fmla="*/ 1 w 114"/>
                    <a:gd name="T41" fmla="*/ 0 h 238"/>
                    <a:gd name="T42" fmla="*/ 0 w 114"/>
                    <a:gd name="T43" fmla="*/ 0 h 238"/>
                    <a:gd name="T44" fmla="*/ 0 w 114"/>
                    <a:gd name="T45" fmla="*/ 0 h 238"/>
                    <a:gd name="T46" fmla="*/ 0 w 114"/>
                    <a:gd name="T47" fmla="*/ 0 h 238"/>
                    <a:gd name="T48" fmla="*/ 0 w 114"/>
                    <a:gd name="T49" fmla="*/ 0 h 238"/>
                    <a:gd name="T50" fmla="*/ 1 w 114"/>
                    <a:gd name="T51" fmla="*/ 0 h 238"/>
                    <a:gd name="T52" fmla="*/ 1 w 114"/>
                    <a:gd name="T53" fmla="*/ 0 h 238"/>
                    <a:gd name="T54" fmla="*/ 1 w 114"/>
                    <a:gd name="T55" fmla="*/ 0 h 238"/>
                    <a:gd name="T56" fmla="*/ 1 w 114"/>
                    <a:gd name="T57" fmla="*/ 0 h 238"/>
                    <a:gd name="T58" fmla="*/ 1 w 114"/>
                    <a:gd name="T59" fmla="*/ 0 h 238"/>
                    <a:gd name="T60" fmla="*/ 1 w 114"/>
                    <a:gd name="T61" fmla="*/ 0 h 238"/>
                    <a:gd name="T62" fmla="*/ 2 w 114"/>
                    <a:gd name="T63" fmla="*/ 0 h 238"/>
                    <a:gd name="T64" fmla="*/ 2 w 114"/>
                    <a:gd name="T65" fmla="*/ 0 h 238"/>
                    <a:gd name="T66" fmla="*/ 2 w 114"/>
                    <a:gd name="T67" fmla="*/ 0 h 238"/>
                    <a:gd name="T68" fmla="*/ 1 w 114"/>
                    <a:gd name="T69" fmla="*/ 0 h 238"/>
                    <a:gd name="T70" fmla="*/ 1 w 114"/>
                    <a:gd name="T71" fmla="*/ 0 h 238"/>
                    <a:gd name="T72" fmla="*/ 1 w 114"/>
                    <a:gd name="T73" fmla="*/ 0 h 238"/>
                    <a:gd name="T74" fmla="*/ 1 w 114"/>
                    <a:gd name="T75" fmla="*/ 0 h 238"/>
                    <a:gd name="T76" fmla="*/ 0 w 114"/>
                    <a:gd name="T77" fmla="*/ 0 h 238"/>
                    <a:gd name="T78" fmla="*/ 0 w 114"/>
                    <a:gd name="T79" fmla="*/ 0 h 238"/>
                    <a:gd name="T80" fmla="*/ 0 w 114"/>
                    <a:gd name="T81" fmla="*/ 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5" name="Freeform 1132"/>
                <p:cNvSpPr>
                  <a:spLocks/>
                </p:cNvSpPr>
                <p:nvPr/>
              </p:nvSpPr>
              <p:spPr bwMode="auto">
                <a:xfrm>
                  <a:off x="5330" y="2639"/>
                  <a:ext cx="87" cy="73"/>
                </a:xfrm>
                <a:custGeom>
                  <a:avLst/>
                  <a:gdLst>
                    <a:gd name="T0" fmla="*/ 3 w 246"/>
                    <a:gd name="T1" fmla="*/ 0 h 310"/>
                    <a:gd name="T2" fmla="*/ 4 w 246"/>
                    <a:gd name="T3" fmla="*/ 0 h 310"/>
                    <a:gd name="T4" fmla="*/ 4 w 246"/>
                    <a:gd name="T5" fmla="*/ 0 h 310"/>
                    <a:gd name="T6" fmla="*/ 4 w 246"/>
                    <a:gd name="T7" fmla="*/ 0 h 310"/>
                    <a:gd name="T8" fmla="*/ 3 w 246"/>
                    <a:gd name="T9" fmla="*/ 1 h 310"/>
                    <a:gd name="T10" fmla="*/ 3 w 246"/>
                    <a:gd name="T11" fmla="*/ 1 h 310"/>
                    <a:gd name="T12" fmla="*/ 2 w 246"/>
                    <a:gd name="T13" fmla="*/ 1 h 310"/>
                    <a:gd name="T14" fmla="*/ 2 w 246"/>
                    <a:gd name="T15" fmla="*/ 1 h 310"/>
                    <a:gd name="T16" fmla="*/ 2 w 246"/>
                    <a:gd name="T17" fmla="*/ 1 h 310"/>
                    <a:gd name="T18" fmla="*/ 2 w 246"/>
                    <a:gd name="T19" fmla="*/ 1 h 310"/>
                    <a:gd name="T20" fmla="*/ 2 w 246"/>
                    <a:gd name="T21" fmla="*/ 1 h 310"/>
                    <a:gd name="T22" fmla="*/ 2 w 246"/>
                    <a:gd name="T23" fmla="*/ 1 h 310"/>
                    <a:gd name="T24" fmla="*/ 2 w 246"/>
                    <a:gd name="T25" fmla="*/ 1 h 310"/>
                    <a:gd name="T26" fmla="*/ 2 w 246"/>
                    <a:gd name="T27" fmla="*/ 1 h 310"/>
                    <a:gd name="T28" fmla="*/ 2 w 246"/>
                    <a:gd name="T29" fmla="*/ 1 h 310"/>
                    <a:gd name="T30" fmla="*/ 3 w 246"/>
                    <a:gd name="T31" fmla="*/ 1 h 310"/>
                    <a:gd name="T32" fmla="*/ 3 w 246"/>
                    <a:gd name="T33" fmla="*/ 1 h 310"/>
                    <a:gd name="T34" fmla="*/ 4 w 246"/>
                    <a:gd name="T35" fmla="*/ 1 h 310"/>
                    <a:gd name="T36" fmla="*/ 4 w 246"/>
                    <a:gd name="T37" fmla="*/ 0 h 310"/>
                    <a:gd name="T38" fmla="*/ 4 w 246"/>
                    <a:gd name="T39" fmla="*/ 0 h 310"/>
                    <a:gd name="T40" fmla="*/ 4 w 246"/>
                    <a:gd name="T41" fmla="*/ 0 h 310"/>
                    <a:gd name="T42" fmla="*/ 3 w 246"/>
                    <a:gd name="T43" fmla="*/ 0 h 310"/>
                    <a:gd name="T44" fmla="*/ 3 w 246"/>
                    <a:gd name="T45" fmla="*/ 0 h 310"/>
                    <a:gd name="T46" fmla="*/ 2 w 246"/>
                    <a:gd name="T47" fmla="*/ 0 h 310"/>
                    <a:gd name="T48" fmla="*/ 2 w 246"/>
                    <a:gd name="T49" fmla="*/ 0 h 310"/>
                    <a:gd name="T50" fmla="*/ 1 w 246"/>
                    <a:gd name="T51" fmla="*/ 0 h 310"/>
                    <a:gd name="T52" fmla="*/ 1 w 246"/>
                    <a:gd name="T53" fmla="*/ 0 h 310"/>
                    <a:gd name="T54" fmla="*/ 1 w 246"/>
                    <a:gd name="T55" fmla="*/ 0 h 310"/>
                    <a:gd name="T56" fmla="*/ 0 w 246"/>
                    <a:gd name="T57" fmla="*/ 0 h 310"/>
                    <a:gd name="T58" fmla="*/ 0 w 246"/>
                    <a:gd name="T59" fmla="*/ 0 h 310"/>
                    <a:gd name="T60" fmla="*/ 0 w 246"/>
                    <a:gd name="T61" fmla="*/ 0 h 310"/>
                    <a:gd name="T62" fmla="*/ 0 w 246"/>
                    <a:gd name="T63" fmla="*/ 0 h 310"/>
                    <a:gd name="T64" fmla="*/ 1 w 246"/>
                    <a:gd name="T65" fmla="*/ 0 h 310"/>
                    <a:gd name="T66" fmla="*/ 1 w 246"/>
                    <a:gd name="T67" fmla="*/ 0 h 310"/>
                    <a:gd name="T68" fmla="*/ 2 w 246"/>
                    <a:gd name="T69" fmla="*/ 0 h 310"/>
                    <a:gd name="T70" fmla="*/ 2 w 246"/>
                    <a:gd name="T71" fmla="*/ 0 h 310"/>
                    <a:gd name="T72" fmla="*/ 2 w 246"/>
                    <a:gd name="T73" fmla="*/ 0 h 310"/>
                    <a:gd name="T74" fmla="*/ 3 w 246"/>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6" name="Freeform 1133"/>
                <p:cNvSpPr>
                  <a:spLocks/>
                </p:cNvSpPr>
                <p:nvPr/>
              </p:nvSpPr>
              <p:spPr bwMode="auto">
                <a:xfrm>
                  <a:off x="5115" y="2660"/>
                  <a:ext cx="69" cy="55"/>
                </a:xfrm>
                <a:custGeom>
                  <a:avLst/>
                  <a:gdLst>
                    <a:gd name="T0" fmla="*/ 1 w 198"/>
                    <a:gd name="T1" fmla="*/ 0 h 236"/>
                    <a:gd name="T2" fmla="*/ 1 w 198"/>
                    <a:gd name="T3" fmla="*/ 0 h 236"/>
                    <a:gd name="T4" fmla="*/ 1 w 198"/>
                    <a:gd name="T5" fmla="*/ 0 h 236"/>
                    <a:gd name="T6" fmla="*/ 0 w 198"/>
                    <a:gd name="T7" fmla="*/ 0 h 236"/>
                    <a:gd name="T8" fmla="*/ 0 w 198"/>
                    <a:gd name="T9" fmla="*/ 0 h 236"/>
                    <a:gd name="T10" fmla="*/ 0 w 198"/>
                    <a:gd name="T11" fmla="*/ 0 h 236"/>
                    <a:gd name="T12" fmla="*/ 0 w 198"/>
                    <a:gd name="T13" fmla="*/ 0 h 236"/>
                    <a:gd name="T14" fmla="*/ 0 w 198"/>
                    <a:gd name="T15" fmla="*/ 0 h 236"/>
                    <a:gd name="T16" fmla="*/ 0 w 198"/>
                    <a:gd name="T17" fmla="*/ 0 h 236"/>
                    <a:gd name="T18" fmla="*/ 0 w 198"/>
                    <a:gd name="T19" fmla="*/ 0 h 236"/>
                    <a:gd name="T20" fmla="*/ 0 w 198"/>
                    <a:gd name="T21" fmla="*/ 0 h 236"/>
                    <a:gd name="T22" fmla="*/ 0 w 198"/>
                    <a:gd name="T23" fmla="*/ 1 h 236"/>
                    <a:gd name="T24" fmla="*/ 1 w 198"/>
                    <a:gd name="T25" fmla="*/ 1 h 236"/>
                    <a:gd name="T26" fmla="*/ 1 w 198"/>
                    <a:gd name="T27" fmla="*/ 1 h 236"/>
                    <a:gd name="T28" fmla="*/ 1 w 198"/>
                    <a:gd name="T29" fmla="*/ 1 h 236"/>
                    <a:gd name="T30" fmla="*/ 2 w 198"/>
                    <a:gd name="T31" fmla="*/ 1 h 236"/>
                    <a:gd name="T32" fmla="*/ 2 w 198"/>
                    <a:gd name="T33" fmla="*/ 1 h 236"/>
                    <a:gd name="T34" fmla="*/ 2 w 198"/>
                    <a:gd name="T35" fmla="*/ 1 h 236"/>
                    <a:gd name="T36" fmla="*/ 2 w 198"/>
                    <a:gd name="T37" fmla="*/ 1 h 236"/>
                    <a:gd name="T38" fmla="*/ 2 w 198"/>
                    <a:gd name="T39" fmla="*/ 1 h 236"/>
                    <a:gd name="T40" fmla="*/ 2 w 198"/>
                    <a:gd name="T41" fmla="*/ 1 h 236"/>
                    <a:gd name="T42" fmla="*/ 2 w 198"/>
                    <a:gd name="T43" fmla="*/ 1 h 236"/>
                    <a:gd name="T44" fmla="*/ 2 w 198"/>
                    <a:gd name="T45" fmla="*/ 1 h 236"/>
                    <a:gd name="T46" fmla="*/ 2 w 198"/>
                    <a:gd name="T47" fmla="*/ 1 h 236"/>
                    <a:gd name="T48" fmla="*/ 2 w 198"/>
                    <a:gd name="T49" fmla="*/ 1 h 236"/>
                    <a:gd name="T50" fmla="*/ 2 w 198"/>
                    <a:gd name="T51" fmla="*/ 1 h 236"/>
                    <a:gd name="T52" fmla="*/ 2 w 198"/>
                    <a:gd name="T53" fmla="*/ 1 h 236"/>
                    <a:gd name="T54" fmla="*/ 2 w 198"/>
                    <a:gd name="T55" fmla="*/ 1 h 236"/>
                    <a:gd name="T56" fmla="*/ 2 w 198"/>
                    <a:gd name="T57" fmla="*/ 1 h 236"/>
                    <a:gd name="T58" fmla="*/ 1 w 198"/>
                    <a:gd name="T59" fmla="*/ 1 h 236"/>
                    <a:gd name="T60" fmla="*/ 1 w 198"/>
                    <a:gd name="T61" fmla="*/ 1 h 236"/>
                    <a:gd name="T62" fmla="*/ 1 w 198"/>
                    <a:gd name="T63" fmla="*/ 1 h 236"/>
                    <a:gd name="T64" fmla="*/ 1 w 198"/>
                    <a:gd name="T65" fmla="*/ 1 h 236"/>
                    <a:gd name="T66" fmla="*/ 1 w 198"/>
                    <a:gd name="T67" fmla="*/ 1 h 236"/>
                    <a:gd name="T68" fmla="*/ 1 w 198"/>
                    <a:gd name="T69" fmla="*/ 1 h 236"/>
                    <a:gd name="T70" fmla="*/ 0 w 198"/>
                    <a:gd name="T71" fmla="*/ 0 h 236"/>
                    <a:gd name="T72" fmla="*/ 0 w 198"/>
                    <a:gd name="T73" fmla="*/ 0 h 236"/>
                    <a:gd name="T74" fmla="*/ 0 w 198"/>
                    <a:gd name="T75" fmla="*/ 0 h 236"/>
                    <a:gd name="T76" fmla="*/ 0 w 198"/>
                    <a:gd name="T77" fmla="*/ 0 h 236"/>
                    <a:gd name="T78" fmla="*/ 0 w 198"/>
                    <a:gd name="T79" fmla="*/ 0 h 236"/>
                    <a:gd name="T80" fmla="*/ 0 w 198"/>
                    <a:gd name="T81" fmla="*/ 0 h 236"/>
                    <a:gd name="T82" fmla="*/ 1 w 198"/>
                    <a:gd name="T83" fmla="*/ 0 h 236"/>
                    <a:gd name="T84" fmla="*/ 1 w 198"/>
                    <a:gd name="T85" fmla="*/ 0 h 236"/>
                    <a:gd name="T86" fmla="*/ 1 w 198"/>
                    <a:gd name="T87" fmla="*/ 0 h 236"/>
                    <a:gd name="T88" fmla="*/ 1 w 198"/>
                    <a:gd name="T89" fmla="*/ 0 h 236"/>
                    <a:gd name="T90" fmla="*/ 1 w 198"/>
                    <a:gd name="T91" fmla="*/ 0 h 236"/>
                    <a:gd name="T92" fmla="*/ 2 w 198"/>
                    <a:gd name="T93" fmla="*/ 0 h 236"/>
                    <a:gd name="T94" fmla="*/ 2 w 198"/>
                    <a:gd name="T95" fmla="*/ 0 h 236"/>
                    <a:gd name="T96" fmla="*/ 2 w 198"/>
                    <a:gd name="T97" fmla="*/ 0 h 236"/>
                    <a:gd name="T98" fmla="*/ 2 w 198"/>
                    <a:gd name="T99" fmla="*/ 0 h 236"/>
                    <a:gd name="T100" fmla="*/ 2 w 198"/>
                    <a:gd name="T101" fmla="*/ 0 h 236"/>
                    <a:gd name="T102" fmla="*/ 3 w 198"/>
                    <a:gd name="T103" fmla="*/ 0 h 236"/>
                    <a:gd name="T104" fmla="*/ 3 w 198"/>
                    <a:gd name="T105" fmla="*/ 0 h 236"/>
                    <a:gd name="T106" fmla="*/ 3 w 198"/>
                    <a:gd name="T107" fmla="*/ 0 h 236"/>
                    <a:gd name="T108" fmla="*/ 3 w 198"/>
                    <a:gd name="T109" fmla="*/ 0 h 236"/>
                    <a:gd name="T110" fmla="*/ 2 w 198"/>
                    <a:gd name="T111" fmla="*/ 0 h 236"/>
                    <a:gd name="T112" fmla="*/ 2 w 198"/>
                    <a:gd name="T113" fmla="*/ 0 h 236"/>
                    <a:gd name="T114" fmla="*/ 2 w 198"/>
                    <a:gd name="T115" fmla="*/ 0 h 236"/>
                    <a:gd name="T116" fmla="*/ 2 w 198"/>
                    <a:gd name="T117" fmla="*/ 0 h 236"/>
                    <a:gd name="T118" fmla="*/ 1 w 198"/>
                    <a:gd name="T119" fmla="*/ 0 h 236"/>
                    <a:gd name="T120" fmla="*/ 1 w 198"/>
                    <a:gd name="T121" fmla="*/ 0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20857" name="Freeform 1134"/>
                <p:cNvSpPr>
                  <a:spLocks/>
                </p:cNvSpPr>
                <p:nvPr/>
              </p:nvSpPr>
              <p:spPr bwMode="auto">
                <a:xfrm>
                  <a:off x="5233" y="2660"/>
                  <a:ext cx="47" cy="42"/>
                </a:xfrm>
                <a:custGeom>
                  <a:avLst/>
                  <a:gdLst>
                    <a:gd name="T0" fmla="*/ 2 w 128"/>
                    <a:gd name="T1" fmla="*/ 0 h 183"/>
                    <a:gd name="T2" fmla="*/ 2 w 128"/>
                    <a:gd name="T3" fmla="*/ 0 h 183"/>
                    <a:gd name="T4" fmla="*/ 2 w 128"/>
                    <a:gd name="T5" fmla="*/ 0 h 183"/>
                    <a:gd name="T6" fmla="*/ 2 w 128"/>
                    <a:gd name="T7" fmla="*/ 0 h 183"/>
                    <a:gd name="T8" fmla="*/ 1 w 128"/>
                    <a:gd name="T9" fmla="*/ 0 h 183"/>
                    <a:gd name="T10" fmla="*/ 1 w 128"/>
                    <a:gd name="T11" fmla="*/ 0 h 183"/>
                    <a:gd name="T12" fmla="*/ 1 w 128"/>
                    <a:gd name="T13" fmla="*/ 0 h 183"/>
                    <a:gd name="T14" fmla="*/ 1 w 128"/>
                    <a:gd name="T15" fmla="*/ 0 h 183"/>
                    <a:gd name="T16" fmla="*/ 0 w 128"/>
                    <a:gd name="T17" fmla="*/ 0 h 183"/>
                    <a:gd name="T18" fmla="*/ 0 w 128"/>
                    <a:gd name="T19" fmla="*/ 0 h 183"/>
                    <a:gd name="T20" fmla="*/ 0 w 128"/>
                    <a:gd name="T21" fmla="*/ 0 h 183"/>
                    <a:gd name="T22" fmla="*/ 0 w 128"/>
                    <a:gd name="T23" fmla="*/ 0 h 183"/>
                    <a:gd name="T24" fmla="*/ 0 w 128"/>
                    <a:gd name="T25" fmla="*/ 0 h 183"/>
                    <a:gd name="T26" fmla="*/ 0 w 128"/>
                    <a:gd name="T27" fmla="*/ 0 h 183"/>
                    <a:gd name="T28" fmla="*/ 0 w 128"/>
                    <a:gd name="T29" fmla="*/ 0 h 183"/>
                    <a:gd name="T30" fmla="*/ 1 w 128"/>
                    <a:gd name="T31" fmla="*/ 0 h 183"/>
                    <a:gd name="T32" fmla="*/ 1 w 128"/>
                    <a:gd name="T33" fmla="*/ 0 h 183"/>
                    <a:gd name="T34" fmla="*/ 1 w 128"/>
                    <a:gd name="T35" fmla="*/ 0 h 183"/>
                    <a:gd name="T36" fmla="*/ 1 w 128"/>
                    <a:gd name="T37" fmla="*/ 0 h 183"/>
                    <a:gd name="T38" fmla="*/ 1 w 128"/>
                    <a:gd name="T39" fmla="*/ 0 h 183"/>
                    <a:gd name="T40" fmla="*/ 2 w 128"/>
                    <a:gd name="T41" fmla="*/ 0 h 183"/>
                    <a:gd name="T42" fmla="*/ 2 w 128"/>
                    <a:gd name="T43" fmla="*/ 0 h 183"/>
                    <a:gd name="T44" fmla="*/ 2 w 128"/>
                    <a:gd name="T45" fmla="*/ 0 h 183"/>
                    <a:gd name="T46" fmla="*/ 2 w 128"/>
                    <a:gd name="T47" fmla="*/ 0 h 183"/>
                    <a:gd name="T48" fmla="*/ 2 w 128"/>
                    <a:gd name="T49" fmla="*/ 0 h 183"/>
                    <a:gd name="T50" fmla="*/ 2 w 128"/>
                    <a:gd name="T51" fmla="*/ 0 h 183"/>
                    <a:gd name="T52" fmla="*/ 2 w 128"/>
                    <a:gd name="T53" fmla="*/ 0 h 183"/>
                    <a:gd name="T54" fmla="*/ 1 w 128"/>
                    <a:gd name="T55" fmla="*/ 0 h 183"/>
                    <a:gd name="T56" fmla="*/ 1 w 128"/>
                    <a:gd name="T57" fmla="*/ 0 h 183"/>
                    <a:gd name="T58" fmla="*/ 1 w 128"/>
                    <a:gd name="T59" fmla="*/ 0 h 183"/>
                    <a:gd name="T60" fmla="*/ 0 w 128"/>
                    <a:gd name="T61" fmla="*/ 0 h 183"/>
                    <a:gd name="T62" fmla="*/ 0 w 128"/>
                    <a:gd name="T63" fmla="*/ 0 h 183"/>
                    <a:gd name="T64" fmla="*/ 0 w 128"/>
                    <a:gd name="T65" fmla="*/ 0 h 183"/>
                    <a:gd name="T66" fmla="*/ 0 w 128"/>
                    <a:gd name="T67" fmla="*/ 0 h 183"/>
                    <a:gd name="T68" fmla="*/ 0 w 128"/>
                    <a:gd name="T69" fmla="*/ 0 h 183"/>
                    <a:gd name="T70" fmla="*/ 1 w 128"/>
                    <a:gd name="T71" fmla="*/ 0 h 183"/>
                    <a:gd name="T72" fmla="*/ 1 w 128"/>
                    <a:gd name="T73" fmla="*/ 0 h 183"/>
                    <a:gd name="T74" fmla="*/ 1 w 128"/>
                    <a:gd name="T75" fmla="*/ 0 h 183"/>
                    <a:gd name="T76" fmla="*/ 1 w 128"/>
                    <a:gd name="T77" fmla="*/ 0 h 183"/>
                    <a:gd name="T78" fmla="*/ 2 w 128"/>
                    <a:gd name="T79" fmla="*/ 0 h 183"/>
                    <a:gd name="T80" fmla="*/ 2 w 128"/>
                    <a:gd name="T81" fmla="*/ 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20858" name="Freeform 1135"/>
                <p:cNvSpPr>
                  <a:spLocks/>
                </p:cNvSpPr>
                <p:nvPr/>
              </p:nvSpPr>
              <p:spPr bwMode="auto">
                <a:xfrm>
                  <a:off x="5070" y="2650"/>
                  <a:ext cx="112" cy="88"/>
                </a:xfrm>
                <a:custGeom>
                  <a:avLst/>
                  <a:gdLst>
                    <a:gd name="T0" fmla="*/ 1 w 323"/>
                    <a:gd name="T1" fmla="*/ 0 h 379"/>
                    <a:gd name="T2" fmla="*/ 1 w 323"/>
                    <a:gd name="T3" fmla="*/ 0 h 379"/>
                    <a:gd name="T4" fmla="*/ 0 w 323"/>
                    <a:gd name="T5" fmla="*/ 0 h 379"/>
                    <a:gd name="T6" fmla="*/ 0 w 323"/>
                    <a:gd name="T7" fmla="*/ 1 h 379"/>
                    <a:gd name="T8" fmla="*/ 0 w 323"/>
                    <a:gd name="T9" fmla="*/ 1 h 379"/>
                    <a:gd name="T10" fmla="*/ 0 w 323"/>
                    <a:gd name="T11" fmla="*/ 1 h 379"/>
                    <a:gd name="T12" fmla="*/ 0 w 323"/>
                    <a:gd name="T13" fmla="*/ 1 h 379"/>
                    <a:gd name="T14" fmla="*/ 0 w 323"/>
                    <a:gd name="T15" fmla="*/ 1 h 379"/>
                    <a:gd name="T16" fmla="*/ 1 w 323"/>
                    <a:gd name="T17" fmla="*/ 1 h 379"/>
                    <a:gd name="T18" fmla="*/ 1 w 323"/>
                    <a:gd name="T19" fmla="*/ 1 h 379"/>
                    <a:gd name="T20" fmla="*/ 2 w 323"/>
                    <a:gd name="T21" fmla="*/ 1 h 379"/>
                    <a:gd name="T22" fmla="*/ 2 w 323"/>
                    <a:gd name="T23" fmla="*/ 1 h 379"/>
                    <a:gd name="T24" fmla="*/ 3 w 323"/>
                    <a:gd name="T25" fmla="*/ 1 h 379"/>
                    <a:gd name="T26" fmla="*/ 3 w 323"/>
                    <a:gd name="T27" fmla="*/ 1 h 379"/>
                    <a:gd name="T28" fmla="*/ 4 w 323"/>
                    <a:gd name="T29" fmla="*/ 1 h 379"/>
                    <a:gd name="T30" fmla="*/ 4 w 323"/>
                    <a:gd name="T31" fmla="*/ 1 h 379"/>
                    <a:gd name="T32" fmla="*/ 5 w 323"/>
                    <a:gd name="T33" fmla="*/ 1 h 379"/>
                    <a:gd name="T34" fmla="*/ 5 w 323"/>
                    <a:gd name="T35" fmla="*/ 1 h 379"/>
                    <a:gd name="T36" fmla="*/ 5 w 323"/>
                    <a:gd name="T37" fmla="*/ 1 h 379"/>
                    <a:gd name="T38" fmla="*/ 5 w 323"/>
                    <a:gd name="T39" fmla="*/ 1 h 379"/>
                    <a:gd name="T40" fmla="*/ 4 w 323"/>
                    <a:gd name="T41" fmla="*/ 1 h 379"/>
                    <a:gd name="T42" fmla="*/ 4 w 323"/>
                    <a:gd name="T43" fmla="*/ 1 h 379"/>
                    <a:gd name="T44" fmla="*/ 3 w 323"/>
                    <a:gd name="T45" fmla="*/ 1 h 379"/>
                    <a:gd name="T46" fmla="*/ 3 w 323"/>
                    <a:gd name="T47" fmla="*/ 1 h 379"/>
                    <a:gd name="T48" fmla="*/ 2 w 323"/>
                    <a:gd name="T49" fmla="*/ 1 h 379"/>
                    <a:gd name="T50" fmla="*/ 2 w 323"/>
                    <a:gd name="T51" fmla="*/ 1 h 379"/>
                    <a:gd name="T52" fmla="*/ 2 w 323"/>
                    <a:gd name="T53" fmla="*/ 1 h 379"/>
                    <a:gd name="T54" fmla="*/ 1 w 323"/>
                    <a:gd name="T55" fmla="*/ 1 h 379"/>
                    <a:gd name="T56" fmla="*/ 1 w 323"/>
                    <a:gd name="T57" fmla="*/ 1 h 379"/>
                    <a:gd name="T58" fmla="*/ 0 w 323"/>
                    <a:gd name="T59" fmla="*/ 1 h 379"/>
                    <a:gd name="T60" fmla="*/ 0 w 323"/>
                    <a:gd name="T61" fmla="*/ 1 h 379"/>
                    <a:gd name="T62" fmla="*/ 1 w 323"/>
                    <a:gd name="T63" fmla="*/ 1 h 379"/>
                    <a:gd name="T64" fmla="*/ 1 w 323"/>
                    <a:gd name="T65" fmla="*/ 0 h 379"/>
                    <a:gd name="T66" fmla="*/ 1 w 323"/>
                    <a:gd name="T67" fmla="*/ 0 h 379"/>
                    <a:gd name="T68" fmla="*/ 1 w 323"/>
                    <a:gd name="T69" fmla="*/ 0 h 379"/>
                    <a:gd name="T70" fmla="*/ 2 w 323"/>
                    <a:gd name="T71" fmla="*/ 0 h 379"/>
                    <a:gd name="T72" fmla="*/ 2 w 323"/>
                    <a:gd name="T73" fmla="*/ 0 h 379"/>
                    <a:gd name="T74" fmla="*/ 3 w 323"/>
                    <a:gd name="T75" fmla="*/ 0 h 379"/>
                    <a:gd name="T76" fmla="*/ 3 w 323"/>
                    <a:gd name="T77" fmla="*/ 0 h 379"/>
                    <a:gd name="T78" fmla="*/ 4 w 323"/>
                    <a:gd name="T79" fmla="*/ 0 h 379"/>
                    <a:gd name="T80" fmla="*/ 4 w 323"/>
                    <a:gd name="T81" fmla="*/ 0 h 379"/>
                    <a:gd name="T82" fmla="*/ 3 w 323"/>
                    <a:gd name="T83" fmla="*/ 0 h 379"/>
                    <a:gd name="T84" fmla="*/ 3 w 323"/>
                    <a:gd name="T85" fmla="*/ 0 h 379"/>
                    <a:gd name="T86" fmla="*/ 2 w 323"/>
                    <a:gd name="T87" fmla="*/ 0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20859" name="Freeform 1136"/>
                <p:cNvSpPr>
                  <a:spLocks/>
                </p:cNvSpPr>
                <p:nvPr/>
              </p:nvSpPr>
              <p:spPr bwMode="auto">
                <a:xfrm>
                  <a:off x="5229" y="2647"/>
                  <a:ext cx="99" cy="59"/>
                </a:xfrm>
                <a:custGeom>
                  <a:avLst/>
                  <a:gdLst>
                    <a:gd name="T0" fmla="*/ 4 w 282"/>
                    <a:gd name="T1" fmla="*/ 0 h 253"/>
                    <a:gd name="T2" fmla="*/ 4 w 282"/>
                    <a:gd name="T3" fmla="*/ 0 h 253"/>
                    <a:gd name="T4" fmla="*/ 4 w 282"/>
                    <a:gd name="T5" fmla="*/ 0 h 253"/>
                    <a:gd name="T6" fmla="*/ 4 w 282"/>
                    <a:gd name="T7" fmla="*/ 0 h 253"/>
                    <a:gd name="T8" fmla="*/ 4 w 282"/>
                    <a:gd name="T9" fmla="*/ 0 h 253"/>
                    <a:gd name="T10" fmla="*/ 4 w 282"/>
                    <a:gd name="T11" fmla="*/ 0 h 253"/>
                    <a:gd name="T12" fmla="*/ 4 w 282"/>
                    <a:gd name="T13" fmla="*/ 0 h 253"/>
                    <a:gd name="T14" fmla="*/ 4 w 282"/>
                    <a:gd name="T15" fmla="*/ 0 h 253"/>
                    <a:gd name="T16" fmla="*/ 4 w 282"/>
                    <a:gd name="T17" fmla="*/ 0 h 253"/>
                    <a:gd name="T18" fmla="*/ 4 w 282"/>
                    <a:gd name="T19" fmla="*/ 1 h 253"/>
                    <a:gd name="T20" fmla="*/ 3 w 282"/>
                    <a:gd name="T21" fmla="*/ 1 h 253"/>
                    <a:gd name="T22" fmla="*/ 3 w 282"/>
                    <a:gd name="T23" fmla="*/ 1 h 253"/>
                    <a:gd name="T24" fmla="*/ 3 w 282"/>
                    <a:gd name="T25" fmla="*/ 1 h 253"/>
                    <a:gd name="T26" fmla="*/ 3 w 282"/>
                    <a:gd name="T27" fmla="*/ 1 h 253"/>
                    <a:gd name="T28" fmla="*/ 3 w 282"/>
                    <a:gd name="T29" fmla="*/ 1 h 253"/>
                    <a:gd name="T30" fmla="*/ 3 w 282"/>
                    <a:gd name="T31" fmla="*/ 1 h 253"/>
                    <a:gd name="T32" fmla="*/ 3 w 282"/>
                    <a:gd name="T33" fmla="*/ 1 h 253"/>
                    <a:gd name="T34" fmla="*/ 3 w 282"/>
                    <a:gd name="T35" fmla="*/ 1 h 253"/>
                    <a:gd name="T36" fmla="*/ 3 w 282"/>
                    <a:gd name="T37" fmla="*/ 1 h 253"/>
                    <a:gd name="T38" fmla="*/ 3 w 282"/>
                    <a:gd name="T39" fmla="*/ 1 h 253"/>
                    <a:gd name="T40" fmla="*/ 3 w 282"/>
                    <a:gd name="T41" fmla="*/ 1 h 253"/>
                    <a:gd name="T42" fmla="*/ 4 w 282"/>
                    <a:gd name="T43" fmla="*/ 1 h 253"/>
                    <a:gd name="T44" fmla="*/ 4 w 282"/>
                    <a:gd name="T45" fmla="*/ 1 h 253"/>
                    <a:gd name="T46" fmla="*/ 4 w 282"/>
                    <a:gd name="T47" fmla="*/ 0 h 253"/>
                    <a:gd name="T48" fmla="*/ 4 w 282"/>
                    <a:gd name="T49" fmla="*/ 0 h 253"/>
                    <a:gd name="T50" fmla="*/ 4 w 282"/>
                    <a:gd name="T51" fmla="*/ 0 h 253"/>
                    <a:gd name="T52" fmla="*/ 4 w 282"/>
                    <a:gd name="T53" fmla="*/ 0 h 253"/>
                    <a:gd name="T54" fmla="*/ 4 w 282"/>
                    <a:gd name="T55" fmla="*/ 0 h 253"/>
                    <a:gd name="T56" fmla="*/ 4 w 282"/>
                    <a:gd name="T57" fmla="*/ 0 h 253"/>
                    <a:gd name="T58" fmla="*/ 4 w 282"/>
                    <a:gd name="T59" fmla="*/ 0 h 253"/>
                    <a:gd name="T60" fmla="*/ 3 w 282"/>
                    <a:gd name="T61" fmla="*/ 0 h 253"/>
                    <a:gd name="T62" fmla="*/ 3 w 282"/>
                    <a:gd name="T63" fmla="*/ 0 h 253"/>
                    <a:gd name="T64" fmla="*/ 3 w 282"/>
                    <a:gd name="T65" fmla="*/ 0 h 253"/>
                    <a:gd name="T66" fmla="*/ 2 w 282"/>
                    <a:gd name="T67" fmla="*/ 0 h 253"/>
                    <a:gd name="T68" fmla="*/ 2 w 282"/>
                    <a:gd name="T69" fmla="*/ 0 h 253"/>
                    <a:gd name="T70" fmla="*/ 2 w 282"/>
                    <a:gd name="T71" fmla="*/ 0 h 253"/>
                    <a:gd name="T72" fmla="*/ 1 w 282"/>
                    <a:gd name="T73" fmla="*/ 0 h 253"/>
                    <a:gd name="T74" fmla="*/ 1 w 282"/>
                    <a:gd name="T75" fmla="*/ 0 h 253"/>
                    <a:gd name="T76" fmla="*/ 1 w 282"/>
                    <a:gd name="T77" fmla="*/ 0 h 253"/>
                    <a:gd name="T78" fmla="*/ 1 w 282"/>
                    <a:gd name="T79" fmla="*/ 0 h 253"/>
                    <a:gd name="T80" fmla="*/ 0 w 282"/>
                    <a:gd name="T81" fmla="*/ 0 h 253"/>
                    <a:gd name="T82" fmla="*/ 0 w 282"/>
                    <a:gd name="T83" fmla="*/ 0 h 253"/>
                    <a:gd name="T84" fmla="*/ 0 w 282"/>
                    <a:gd name="T85" fmla="*/ 0 h 253"/>
                    <a:gd name="T86" fmla="*/ 0 w 282"/>
                    <a:gd name="T87" fmla="*/ 0 h 253"/>
                    <a:gd name="T88" fmla="*/ 0 w 282"/>
                    <a:gd name="T89" fmla="*/ 0 h 253"/>
                    <a:gd name="T90" fmla="*/ 0 w 282"/>
                    <a:gd name="T91" fmla="*/ 0 h 253"/>
                    <a:gd name="T92" fmla="*/ 0 w 282"/>
                    <a:gd name="T93" fmla="*/ 0 h 253"/>
                    <a:gd name="T94" fmla="*/ 1 w 282"/>
                    <a:gd name="T95" fmla="*/ 0 h 253"/>
                    <a:gd name="T96" fmla="*/ 1 w 282"/>
                    <a:gd name="T97" fmla="*/ 0 h 253"/>
                    <a:gd name="T98" fmla="*/ 1 w 282"/>
                    <a:gd name="T99" fmla="*/ 0 h 253"/>
                    <a:gd name="T100" fmla="*/ 1 w 282"/>
                    <a:gd name="T101" fmla="*/ 0 h 253"/>
                    <a:gd name="T102" fmla="*/ 1 w 282"/>
                    <a:gd name="T103" fmla="*/ 0 h 253"/>
                    <a:gd name="T104" fmla="*/ 2 w 282"/>
                    <a:gd name="T105" fmla="*/ 0 h 253"/>
                    <a:gd name="T106" fmla="*/ 2 w 282"/>
                    <a:gd name="T107" fmla="*/ 0 h 253"/>
                    <a:gd name="T108" fmla="*/ 2 w 282"/>
                    <a:gd name="T109" fmla="*/ 0 h 253"/>
                    <a:gd name="T110" fmla="*/ 2 w 282"/>
                    <a:gd name="T111" fmla="*/ 0 h 253"/>
                    <a:gd name="T112" fmla="*/ 3 w 282"/>
                    <a:gd name="T113" fmla="*/ 0 h 253"/>
                    <a:gd name="T114" fmla="*/ 3 w 282"/>
                    <a:gd name="T115" fmla="*/ 0 h 253"/>
                    <a:gd name="T116" fmla="*/ 3 w 282"/>
                    <a:gd name="T117" fmla="*/ 0 h 253"/>
                    <a:gd name="T118" fmla="*/ 3 w 282"/>
                    <a:gd name="T119" fmla="*/ 0 h 253"/>
                    <a:gd name="T120" fmla="*/ 4 w 282"/>
                    <a:gd name="T121" fmla="*/ 0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20860" name="Freeform 1137"/>
                <p:cNvSpPr>
                  <a:spLocks/>
                </p:cNvSpPr>
                <p:nvPr/>
              </p:nvSpPr>
              <p:spPr bwMode="auto">
                <a:xfrm>
                  <a:off x="5030" y="2680"/>
                  <a:ext cx="40" cy="54"/>
                </a:xfrm>
                <a:custGeom>
                  <a:avLst/>
                  <a:gdLst>
                    <a:gd name="T0" fmla="*/ 0 w 115"/>
                    <a:gd name="T1" fmla="*/ 0 h 236"/>
                    <a:gd name="T2" fmla="*/ 0 w 115"/>
                    <a:gd name="T3" fmla="*/ 0 h 236"/>
                    <a:gd name="T4" fmla="*/ 0 w 115"/>
                    <a:gd name="T5" fmla="*/ 0 h 236"/>
                    <a:gd name="T6" fmla="*/ 0 w 115"/>
                    <a:gd name="T7" fmla="*/ 0 h 236"/>
                    <a:gd name="T8" fmla="*/ 0 w 115"/>
                    <a:gd name="T9" fmla="*/ 0 h 236"/>
                    <a:gd name="T10" fmla="*/ 1 w 115"/>
                    <a:gd name="T11" fmla="*/ 1 h 236"/>
                    <a:gd name="T12" fmla="*/ 1 w 115"/>
                    <a:gd name="T13" fmla="*/ 1 h 236"/>
                    <a:gd name="T14" fmla="*/ 1 w 115"/>
                    <a:gd name="T15" fmla="*/ 1 h 236"/>
                    <a:gd name="T16" fmla="*/ 1 w 115"/>
                    <a:gd name="T17" fmla="*/ 1 h 236"/>
                    <a:gd name="T18" fmla="*/ 1 w 115"/>
                    <a:gd name="T19" fmla="*/ 1 h 236"/>
                    <a:gd name="T20" fmla="*/ 2 w 115"/>
                    <a:gd name="T21" fmla="*/ 1 h 236"/>
                    <a:gd name="T22" fmla="*/ 2 w 115"/>
                    <a:gd name="T23" fmla="*/ 1 h 236"/>
                    <a:gd name="T24" fmla="*/ 2 w 115"/>
                    <a:gd name="T25" fmla="*/ 1 h 236"/>
                    <a:gd name="T26" fmla="*/ 2 w 115"/>
                    <a:gd name="T27" fmla="*/ 1 h 236"/>
                    <a:gd name="T28" fmla="*/ 2 w 115"/>
                    <a:gd name="T29" fmla="*/ 1 h 236"/>
                    <a:gd name="T30" fmla="*/ 2 w 115"/>
                    <a:gd name="T31" fmla="*/ 1 h 236"/>
                    <a:gd name="T32" fmla="*/ 1 w 115"/>
                    <a:gd name="T33" fmla="*/ 1 h 236"/>
                    <a:gd name="T34" fmla="*/ 1 w 115"/>
                    <a:gd name="T35" fmla="*/ 1 h 236"/>
                    <a:gd name="T36" fmla="*/ 1 w 115"/>
                    <a:gd name="T37" fmla="*/ 0 h 236"/>
                    <a:gd name="T38" fmla="*/ 1 w 115"/>
                    <a:gd name="T39" fmla="*/ 0 h 236"/>
                    <a:gd name="T40" fmla="*/ 1 w 115"/>
                    <a:gd name="T41" fmla="*/ 0 h 236"/>
                    <a:gd name="T42" fmla="*/ 0 w 115"/>
                    <a:gd name="T43" fmla="*/ 0 h 236"/>
                    <a:gd name="T44" fmla="*/ 0 w 115"/>
                    <a:gd name="T45" fmla="*/ 0 h 236"/>
                    <a:gd name="T46" fmla="*/ 0 w 115"/>
                    <a:gd name="T47" fmla="*/ 0 h 236"/>
                    <a:gd name="T48" fmla="*/ 0 w 115"/>
                    <a:gd name="T49" fmla="*/ 0 h 236"/>
                    <a:gd name="T50" fmla="*/ 1 w 115"/>
                    <a:gd name="T51" fmla="*/ 0 h 236"/>
                    <a:gd name="T52" fmla="*/ 1 w 115"/>
                    <a:gd name="T53" fmla="*/ 0 h 236"/>
                    <a:gd name="T54" fmla="*/ 1 w 115"/>
                    <a:gd name="T55" fmla="*/ 0 h 236"/>
                    <a:gd name="T56" fmla="*/ 1 w 115"/>
                    <a:gd name="T57" fmla="*/ 0 h 236"/>
                    <a:gd name="T58" fmla="*/ 1 w 115"/>
                    <a:gd name="T59" fmla="*/ 0 h 236"/>
                    <a:gd name="T60" fmla="*/ 2 w 115"/>
                    <a:gd name="T61" fmla="*/ 0 h 236"/>
                    <a:gd name="T62" fmla="*/ 2 w 115"/>
                    <a:gd name="T63" fmla="*/ 0 h 236"/>
                    <a:gd name="T64" fmla="*/ 2 w 115"/>
                    <a:gd name="T65" fmla="*/ 0 h 236"/>
                    <a:gd name="T66" fmla="*/ 1 w 115"/>
                    <a:gd name="T67" fmla="*/ 0 h 236"/>
                    <a:gd name="T68" fmla="*/ 1 w 115"/>
                    <a:gd name="T69" fmla="*/ 0 h 236"/>
                    <a:gd name="T70" fmla="*/ 1 w 115"/>
                    <a:gd name="T71" fmla="*/ 0 h 236"/>
                    <a:gd name="T72" fmla="*/ 1 w 115"/>
                    <a:gd name="T73" fmla="*/ 0 h 236"/>
                    <a:gd name="T74" fmla="*/ 0 w 115"/>
                    <a:gd name="T75" fmla="*/ 0 h 236"/>
                    <a:gd name="T76" fmla="*/ 0 w 115"/>
                    <a:gd name="T77" fmla="*/ 0 h 236"/>
                    <a:gd name="T78" fmla="*/ 0 w 115"/>
                    <a:gd name="T79" fmla="*/ 0 h 236"/>
                    <a:gd name="T80" fmla="*/ 0 w 115"/>
                    <a:gd name="T81" fmla="*/ 0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20861" name="Freeform 1138"/>
                <p:cNvSpPr>
                  <a:spLocks/>
                </p:cNvSpPr>
                <p:nvPr/>
              </p:nvSpPr>
              <p:spPr bwMode="auto">
                <a:xfrm>
                  <a:off x="5311" y="2643"/>
                  <a:ext cx="87" cy="73"/>
                </a:xfrm>
                <a:custGeom>
                  <a:avLst/>
                  <a:gdLst>
                    <a:gd name="T0" fmla="*/ 3 w 245"/>
                    <a:gd name="T1" fmla="*/ 0 h 310"/>
                    <a:gd name="T2" fmla="*/ 4 w 245"/>
                    <a:gd name="T3" fmla="*/ 0 h 310"/>
                    <a:gd name="T4" fmla="*/ 4 w 245"/>
                    <a:gd name="T5" fmla="*/ 0 h 310"/>
                    <a:gd name="T6" fmla="*/ 4 w 245"/>
                    <a:gd name="T7" fmla="*/ 0 h 310"/>
                    <a:gd name="T8" fmla="*/ 3 w 245"/>
                    <a:gd name="T9" fmla="*/ 1 h 310"/>
                    <a:gd name="T10" fmla="*/ 3 w 245"/>
                    <a:gd name="T11" fmla="*/ 1 h 310"/>
                    <a:gd name="T12" fmla="*/ 2 w 245"/>
                    <a:gd name="T13" fmla="*/ 1 h 310"/>
                    <a:gd name="T14" fmla="*/ 2 w 245"/>
                    <a:gd name="T15" fmla="*/ 1 h 310"/>
                    <a:gd name="T16" fmla="*/ 2 w 245"/>
                    <a:gd name="T17" fmla="*/ 1 h 310"/>
                    <a:gd name="T18" fmla="*/ 2 w 245"/>
                    <a:gd name="T19" fmla="*/ 1 h 310"/>
                    <a:gd name="T20" fmla="*/ 2 w 245"/>
                    <a:gd name="T21" fmla="*/ 1 h 310"/>
                    <a:gd name="T22" fmla="*/ 2 w 245"/>
                    <a:gd name="T23" fmla="*/ 1 h 310"/>
                    <a:gd name="T24" fmla="*/ 2 w 245"/>
                    <a:gd name="T25" fmla="*/ 1 h 310"/>
                    <a:gd name="T26" fmla="*/ 2 w 245"/>
                    <a:gd name="T27" fmla="*/ 1 h 310"/>
                    <a:gd name="T28" fmla="*/ 2 w 245"/>
                    <a:gd name="T29" fmla="*/ 1 h 310"/>
                    <a:gd name="T30" fmla="*/ 3 w 245"/>
                    <a:gd name="T31" fmla="*/ 1 h 310"/>
                    <a:gd name="T32" fmla="*/ 3 w 245"/>
                    <a:gd name="T33" fmla="*/ 1 h 310"/>
                    <a:gd name="T34" fmla="*/ 4 w 245"/>
                    <a:gd name="T35" fmla="*/ 1 h 310"/>
                    <a:gd name="T36" fmla="*/ 4 w 245"/>
                    <a:gd name="T37" fmla="*/ 0 h 310"/>
                    <a:gd name="T38" fmla="*/ 4 w 245"/>
                    <a:gd name="T39" fmla="*/ 0 h 310"/>
                    <a:gd name="T40" fmla="*/ 4 w 245"/>
                    <a:gd name="T41" fmla="*/ 0 h 310"/>
                    <a:gd name="T42" fmla="*/ 3 w 245"/>
                    <a:gd name="T43" fmla="*/ 0 h 310"/>
                    <a:gd name="T44" fmla="*/ 3 w 245"/>
                    <a:gd name="T45" fmla="*/ 0 h 310"/>
                    <a:gd name="T46" fmla="*/ 2 w 245"/>
                    <a:gd name="T47" fmla="*/ 0 h 310"/>
                    <a:gd name="T48" fmla="*/ 2 w 245"/>
                    <a:gd name="T49" fmla="*/ 0 h 310"/>
                    <a:gd name="T50" fmla="*/ 1 w 245"/>
                    <a:gd name="T51" fmla="*/ 0 h 310"/>
                    <a:gd name="T52" fmla="*/ 1 w 245"/>
                    <a:gd name="T53" fmla="*/ 0 h 310"/>
                    <a:gd name="T54" fmla="*/ 1 w 245"/>
                    <a:gd name="T55" fmla="*/ 0 h 310"/>
                    <a:gd name="T56" fmla="*/ 0 w 245"/>
                    <a:gd name="T57" fmla="*/ 0 h 310"/>
                    <a:gd name="T58" fmla="*/ 0 w 245"/>
                    <a:gd name="T59" fmla="*/ 0 h 310"/>
                    <a:gd name="T60" fmla="*/ 0 w 245"/>
                    <a:gd name="T61" fmla="*/ 0 h 310"/>
                    <a:gd name="T62" fmla="*/ 1 w 245"/>
                    <a:gd name="T63" fmla="*/ 0 h 310"/>
                    <a:gd name="T64" fmla="*/ 1 w 245"/>
                    <a:gd name="T65" fmla="*/ 0 h 310"/>
                    <a:gd name="T66" fmla="*/ 1 w 245"/>
                    <a:gd name="T67" fmla="*/ 0 h 310"/>
                    <a:gd name="T68" fmla="*/ 2 w 245"/>
                    <a:gd name="T69" fmla="*/ 0 h 310"/>
                    <a:gd name="T70" fmla="*/ 2 w 245"/>
                    <a:gd name="T71" fmla="*/ 0 h 310"/>
                    <a:gd name="T72" fmla="*/ 2 w 245"/>
                    <a:gd name="T73" fmla="*/ 0 h 310"/>
                    <a:gd name="T74" fmla="*/ 3 w 245"/>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grpSp>
          <p:pic>
            <p:nvPicPr>
              <p:cNvPr id="20849" name="Picture 1139" descr="access_point_stylized_gray_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2" y="3642"/>
                <a:ext cx="430"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331" name="Line 1140"/>
            <p:cNvSpPr>
              <a:spLocks noChangeShapeType="1"/>
            </p:cNvSpPr>
            <p:nvPr/>
          </p:nvSpPr>
          <p:spPr bwMode="auto">
            <a:xfrm rot="5400000" flipV="1">
              <a:off x="5034" y="3427"/>
              <a:ext cx="2" cy="54"/>
            </a:xfrm>
            <a:prstGeom prst="line">
              <a:avLst/>
            </a:prstGeom>
            <a:noFill/>
            <a:ln w="1270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0667" name="Group 1141"/>
            <p:cNvGrpSpPr>
              <a:grpSpLocks/>
            </p:cNvGrpSpPr>
            <p:nvPr/>
          </p:nvGrpSpPr>
          <p:grpSpPr bwMode="auto">
            <a:xfrm flipH="1">
              <a:off x="3638" y="2856"/>
              <a:ext cx="261" cy="235"/>
              <a:chOff x="2839" y="3501"/>
              <a:chExt cx="755" cy="803"/>
            </a:xfrm>
          </p:grpSpPr>
          <p:pic>
            <p:nvPicPr>
              <p:cNvPr id="20846" name="Picture 1142" descr="desktop_computer_stylized_mediu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47" name="Freeform 1143"/>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0668" name="Group 1144"/>
            <p:cNvGrpSpPr>
              <a:grpSpLocks/>
            </p:cNvGrpSpPr>
            <p:nvPr/>
          </p:nvGrpSpPr>
          <p:grpSpPr bwMode="auto">
            <a:xfrm flipH="1">
              <a:off x="3438" y="3121"/>
              <a:ext cx="304" cy="256"/>
              <a:chOff x="2839" y="3501"/>
              <a:chExt cx="755" cy="803"/>
            </a:xfrm>
          </p:grpSpPr>
          <p:pic>
            <p:nvPicPr>
              <p:cNvPr id="20844" name="Picture 1145" descr="desktop_computer_stylized_mediu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45" name="Freeform 1146"/>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0669" name="Group 1147"/>
            <p:cNvGrpSpPr>
              <a:grpSpLocks/>
            </p:cNvGrpSpPr>
            <p:nvPr/>
          </p:nvGrpSpPr>
          <p:grpSpPr bwMode="auto">
            <a:xfrm flipH="1">
              <a:off x="3739" y="3311"/>
              <a:ext cx="269" cy="220"/>
              <a:chOff x="2839" y="3501"/>
              <a:chExt cx="755" cy="803"/>
            </a:xfrm>
          </p:grpSpPr>
          <p:pic>
            <p:nvPicPr>
              <p:cNvPr id="20842" name="Picture 1148" descr="desktop_computer_stylized_mediu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43" name="Freeform 1149"/>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0670" name="Group 1150"/>
            <p:cNvGrpSpPr>
              <a:grpSpLocks/>
            </p:cNvGrpSpPr>
            <p:nvPr/>
          </p:nvGrpSpPr>
          <p:grpSpPr bwMode="auto">
            <a:xfrm>
              <a:off x="4126" y="3300"/>
              <a:ext cx="269" cy="221"/>
              <a:chOff x="2839" y="3501"/>
              <a:chExt cx="755" cy="803"/>
            </a:xfrm>
          </p:grpSpPr>
          <p:pic>
            <p:nvPicPr>
              <p:cNvPr id="20840" name="Picture 1151" descr="desktop_computer_stylized_mediu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41" name="Freeform 1152"/>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pic>
          <p:nvPicPr>
            <p:cNvPr id="20671" name="Picture 1153" descr="car_icon_smal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95" y="1084"/>
              <a:ext cx="53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72" name="Group 1154"/>
            <p:cNvGrpSpPr>
              <a:grpSpLocks/>
            </p:cNvGrpSpPr>
            <p:nvPr/>
          </p:nvGrpSpPr>
          <p:grpSpPr bwMode="auto">
            <a:xfrm>
              <a:off x="3536" y="974"/>
              <a:ext cx="262" cy="243"/>
              <a:chOff x="2751" y="1851"/>
              <a:chExt cx="462" cy="478"/>
            </a:xfrm>
          </p:grpSpPr>
          <p:pic>
            <p:nvPicPr>
              <p:cNvPr id="20838" name="Picture 1155" descr="iphone_stylized_smal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39" name="Picture 1156" descr="antenna_radiation_stylized"/>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673" name="Group 1157"/>
            <p:cNvGrpSpPr>
              <a:grpSpLocks/>
            </p:cNvGrpSpPr>
            <p:nvPr/>
          </p:nvGrpSpPr>
          <p:grpSpPr bwMode="auto">
            <a:xfrm>
              <a:off x="5191" y="3151"/>
              <a:ext cx="143" cy="303"/>
              <a:chOff x="4140" y="429"/>
              <a:chExt cx="1425" cy="2396"/>
            </a:xfrm>
          </p:grpSpPr>
          <p:sp>
            <p:nvSpPr>
              <p:cNvPr id="20806" name="Freeform 115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2" name="Rectangle 1159"/>
              <p:cNvSpPr>
                <a:spLocks noChangeArrowheads="1"/>
              </p:cNvSpPr>
              <p:nvPr/>
            </p:nvSpPr>
            <p:spPr bwMode="auto">
              <a:xfrm>
                <a:off x="4210" y="429"/>
                <a:ext cx="1046"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0808" name="Freeform 116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09" name="Freeform 116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5" name="Rectangle 1162"/>
              <p:cNvSpPr>
                <a:spLocks noChangeArrowheads="1"/>
              </p:cNvSpPr>
              <p:nvPr/>
            </p:nvSpPr>
            <p:spPr bwMode="auto">
              <a:xfrm>
                <a:off x="4210" y="690"/>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0811" name="Group 1163"/>
              <p:cNvGrpSpPr>
                <a:grpSpLocks/>
              </p:cNvGrpSpPr>
              <p:nvPr/>
            </p:nvGrpSpPr>
            <p:grpSpPr bwMode="auto">
              <a:xfrm>
                <a:off x="4749" y="668"/>
                <a:ext cx="581" cy="145"/>
                <a:chOff x="614" y="2568"/>
                <a:chExt cx="725" cy="139"/>
              </a:xfrm>
            </p:grpSpPr>
            <p:sp>
              <p:nvSpPr>
                <p:cNvPr id="6501" name="AutoShape 1164"/>
                <p:cNvSpPr>
                  <a:spLocks noChangeArrowheads="1"/>
                </p:cNvSpPr>
                <p:nvPr/>
              </p:nvSpPr>
              <p:spPr bwMode="auto">
                <a:xfrm>
                  <a:off x="613" y="2566"/>
                  <a:ext cx="721" cy="14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502" name="AutoShape 1165"/>
                <p:cNvSpPr>
                  <a:spLocks noChangeArrowheads="1"/>
                </p:cNvSpPr>
                <p:nvPr/>
              </p:nvSpPr>
              <p:spPr bwMode="auto">
                <a:xfrm>
                  <a:off x="625" y="2581"/>
                  <a:ext cx="696"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6477" name="Rectangle 1166"/>
              <p:cNvSpPr>
                <a:spLocks noChangeArrowheads="1"/>
              </p:cNvSpPr>
              <p:nvPr/>
            </p:nvSpPr>
            <p:spPr bwMode="auto">
              <a:xfrm>
                <a:off x="4220" y="1022"/>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0813" name="Group 1167"/>
              <p:cNvGrpSpPr>
                <a:grpSpLocks/>
              </p:cNvGrpSpPr>
              <p:nvPr/>
            </p:nvGrpSpPr>
            <p:grpSpPr bwMode="auto">
              <a:xfrm>
                <a:off x="4747" y="994"/>
                <a:ext cx="581" cy="134"/>
                <a:chOff x="614" y="2568"/>
                <a:chExt cx="725" cy="139"/>
              </a:xfrm>
            </p:grpSpPr>
            <p:sp>
              <p:nvSpPr>
                <p:cNvPr id="6499" name="AutoShape 1168"/>
                <p:cNvSpPr>
                  <a:spLocks noChangeArrowheads="1"/>
                </p:cNvSpPr>
                <p:nvPr/>
              </p:nvSpPr>
              <p:spPr bwMode="auto">
                <a:xfrm>
                  <a:off x="615" y="2564"/>
                  <a:ext cx="721" cy="139"/>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500" name="AutoShape 1169"/>
                <p:cNvSpPr>
                  <a:spLocks noChangeArrowheads="1"/>
                </p:cNvSpPr>
                <p:nvPr/>
              </p:nvSpPr>
              <p:spPr bwMode="auto">
                <a:xfrm>
                  <a:off x="628" y="2581"/>
                  <a:ext cx="696" cy="107"/>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6479" name="Rectangle 1170"/>
              <p:cNvSpPr>
                <a:spLocks noChangeArrowheads="1"/>
              </p:cNvSpPr>
              <p:nvPr/>
            </p:nvSpPr>
            <p:spPr bwMode="auto">
              <a:xfrm>
                <a:off x="4220" y="1354"/>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80" name="Rectangle 1171"/>
              <p:cNvSpPr>
                <a:spLocks noChangeArrowheads="1"/>
              </p:cNvSpPr>
              <p:nvPr/>
            </p:nvSpPr>
            <p:spPr bwMode="auto">
              <a:xfrm>
                <a:off x="4230" y="1655"/>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0816" name="Group 1172"/>
              <p:cNvGrpSpPr>
                <a:grpSpLocks/>
              </p:cNvGrpSpPr>
              <p:nvPr/>
            </p:nvGrpSpPr>
            <p:grpSpPr bwMode="auto">
              <a:xfrm>
                <a:off x="4735" y="1627"/>
                <a:ext cx="582" cy="151"/>
                <a:chOff x="614" y="2568"/>
                <a:chExt cx="725" cy="139"/>
              </a:xfrm>
            </p:grpSpPr>
            <p:sp>
              <p:nvSpPr>
                <p:cNvPr id="6497" name="AutoShape 1173"/>
                <p:cNvSpPr>
                  <a:spLocks noChangeArrowheads="1"/>
                </p:cNvSpPr>
                <p:nvPr/>
              </p:nvSpPr>
              <p:spPr bwMode="auto">
                <a:xfrm>
                  <a:off x="618" y="2579"/>
                  <a:ext cx="720" cy="131"/>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98" name="AutoShape 1174"/>
                <p:cNvSpPr>
                  <a:spLocks noChangeArrowheads="1"/>
                </p:cNvSpPr>
                <p:nvPr/>
              </p:nvSpPr>
              <p:spPr bwMode="auto">
                <a:xfrm>
                  <a:off x="630" y="2586"/>
                  <a:ext cx="695"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0817" name="Freeform 117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818" name="Group 1176"/>
              <p:cNvGrpSpPr>
                <a:grpSpLocks/>
              </p:cNvGrpSpPr>
              <p:nvPr/>
            </p:nvGrpSpPr>
            <p:grpSpPr bwMode="auto">
              <a:xfrm>
                <a:off x="4739" y="1327"/>
                <a:ext cx="582" cy="139"/>
                <a:chOff x="614" y="2568"/>
                <a:chExt cx="725" cy="139"/>
              </a:xfrm>
            </p:grpSpPr>
            <p:sp>
              <p:nvSpPr>
                <p:cNvPr id="6495" name="AutoShape 1177"/>
                <p:cNvSpPr>
                  <a:spLocks noChangeArrowheads="1"/>
                </p:cNvSpPr>
                <p:nvPr/>
              </p:nvSpPr>
              <p:spPr bwMode="auto">
                <a:xfrm>
                  <a:off x="613" y="2571"/>
                  <a:ext cx="732" cy="13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96" name="AutoShape 1178"/>
                <p:cNvSpPr>
                  <a:spLocks noChangeArrowheads="1"/>
                </p:cNvSpPr>
                <p:nvPr/>
              </p:nvSpPr>
              <p:spPr bwMode="auto">
                <a:xfrm>
                  <a:off x="625" y="2587"/>
                  <a:ext cx="720" cy="103"/>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6484" name="Rectangle 1179"/>
              <p:cNvSpPr>
                <a:spLocks noChangeArrowheads="1"/>
              </p:cNvSpPr>
              <p:nvPr/>
            </p:nvSpPr>
            <p:spPr bwMode="auto">
              <a:xfrm>
                <a:off x="5246" y="429"/>
                <a:ext cx="70" cy="2285"/>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0820" name="Freeform 118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21" name="Freeform 118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87" name="Oval 1182"/>
              <p:cNvSpPr>
                <a:spLocks noChangeArrowheads="1"/>
              </p:cNvSpPr>
              <p:nvPr/>
            </p:nvSpPr>
            <p:spPr bwMode="auto">
              <a:xfrm>
                <a:off x="5515" y="2611"/>
                <a:ext cx="50" cy="95"/>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0823" name="Freeform 118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89" name="AutoShape 1184"/>
              <p:cNvSpPr>
                <a:spLocks noChangeArrowheads="1"/>
              </p:cNvSpPr>
              <p:nvPr/>
            </p:nvSpPr>
            <p:spPr bwMode="auto">
              <a:xfrm>
                <a:off x="4140" y="2675"/>
                <a:ext cx="1196" cy="150"/>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90" name="AutoShape 1185"/>
              <p:cNvSpPr>
                <a:spLocks noChangeArrowheads="1"/>
              </p:cNvSpPr>
              <p:nvPr/>
            </p:nvSpPr>
            <p:spPr bwMode="auto">
              <a:xfrm>
                <a:off x="4210" y="2714"/>
                <a:ext cx="1066" cy="79"/>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91" name="Oval 1186"/>
              <p:cNvSpPr>
                <a:spLocks noChangeArrowheads="1"/>
              </p:cNvSpPr>
              <p:nvPr/>
            </p:nvSpPr>
            <p:spPr bwMode="auto">
              <a:xfrm>
                <a:off x="4309" y="2382"/>
                <a:ext cx="159" cy="142"/>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92" name="Oval 1187"/>
              <p:cNvSpPr>
                <a:spLocks noChangeArrowheads="1"/>
              </p:cNvSpPr>
              <p:nvPr/>
            </p:nvSpPr>
            <p:spPr bwMode="auto">
              <a:xfrm>
                <a:off x="4489" y="2382"/>
                <a:ext cx="159" cy="142"/>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800">
                  <a:solidFill>
                    <a:srgbClr val="FF0000"/>
                  </a:solidFill>
                  <a:latin typeface="Arial" charset="0"/>
                  <a:ea typeface="ＭＳ Ｐゴシック" charset="0"/>
                  <a:cs typeface="Arial" charset="0"/>
                </a:endParaRPr>
              </a:p>
            </p:txBody>
          </p:sp>
          <p:sp>
            <p:nvSpPr>
              <p:cNvPr id="6493" name="Oval 1188"/>
              <p:cNvSpPr>
                <a:spLocks noChangeArrowheads="1"/>
              </p:cNvSpPr>
              <p:nvPr/>
            </p:nvSpPr>
            <p:spPr bwMode="auto">
              <a:xfrm>
                <a:off x="4658" y="2382"/>
                <a:ext cx="159" cy="142"/>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94" name="Rectangle 1189"/>
              <p:cNvSpPr>
                <a:spLocks noChangeArrowheads="1"/>
              </p:cNvSpPr>
              <p:nvPr/>
            </p:nvSpPr>
            <p:spPr bwMode="auto">
              <a:xfrm>
                <a:off x="5067" y="1837"/>
                <a:ext cx="80" cy="759"/>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0674" name="Group 1190"/>
            <p:cNvGrpSpPr>
              <a:grpSpLocks/>
            </p:cNvGrpSpPr>
            <p:nvPr/>
          </p:nvGrpSpPr>
          <p:grpSpPr bwMode="auto">
            <a:xfrm>
              <a:off x="4992" y="3341"/>
              <a:ext cx="143" cy="303"/>
              <a:chOff x="4140" y="429"/>
              <a:chExt cx="1425" cy="2396"/>
            </a:xfrm>
          </p:grpSpPr>
          <p:sp>
            <p:nvSpPr>
              <p:cNvPr id="20774" name="Freeform 1191"/>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40" name="Rectangle 1192"/>
              <p:cNvSpPr>
                <a:spLocks noChangeArrowheads="1"/>
              </p:cNvSpPr>
              <p:nvPr/>
            </p:nvSpPr>
            <p:spPr bwMode="auto">
              <a:xfrm>
                <a:off x="4210" y="429"/>
                <a:ext cx="1046"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0776" name="Freeform 1193"/>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77" name="Freeform 1194"/>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43" name="Rectangle 1195"/>
              <p:cNvSpPr>
                <a:spLocks noChangeArrowheads="1"/>
              </p:cNvSpPr>
              <p:nvPr/>
            </p:nvSpPr>
            <p:spPr bwMode="auto">
              <a:xfrm>
                <a:off x="4210" y="690"/>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0779" name="Group 1196"/>
              <p:cNvGrpSpPr>
                <a:grpSpLocks/>
              </p:cNvGrpSpPr>
              <p:nvPr/>
            </p:nvGrpSpPr>
            <p:grpSpPr bwMode="auto">
              <a:xfrm>
                <a:off x="4749" y="668"/>
                <a:ext cx="581" cy="145"/>
                <a:chOff x="614" y="2568"/>
                <a:chExt cx="725" cy="139"/>
              </a:xfrm>
            </p:grpSpPr>
            <p:sp>
              <p:nvSpPr>
                <p:cNvPr id="6469" name="AutoShape 1197"/>
                <p:cNvSpPr>
                  <a:spLocks noChangeArrowheads="1"/>
                </p:cNvSpPr>
                <p:nvPr/>
              </p:nvSpPr>
              <p:spPr bwMode="auto">
                <a:xfrm>
                  <a:off x="613" y="2566"/>
                  <a:ext cx="721" cy="14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70" name="AutoShape 1198"/>
                <p:cNvSpPr>
                  <a:spLocks noChangeArrowheads="1"/>
                </p:cNvSpPr>
                <p:nvPr/>
              </p:nvSpPr>
              <p:spPr bwMode="auto">
                <a:xfrm>
                  <a:off x="625" y="2581"/>
                  <a:ext cx="696"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6445" name="Rectangle 1199"/>
              <p:cNvSpPr>
                <a:spLocks noChangeArrowheads="1"/>
              </p:cNvSpPr>
              <p:nvPr/>
            </p:nvSpPr>
            <p:spPr bwMode="auto">
              <a:xfrm>
                <a:off x="4220" y="1022"/>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0781" name="Group 1200"/>
              <p:cNvGrpSpPr>
                <a:grpSpLocks/>
              </p:cNvGrpSpPr>
              <p:nvPr/>
            </p:nvGrpSpPr>
            <p:grpSpPr bwMode="auto">
              <a:xfrm>
                <a:off x="4747" y="994"/>
                <a:ext cx="581" cy="134"/>
                <a:chOff x="614" y="2568"/>
                <a:chExt cx="725" cy="139"/>
              </a:xfrm>
            </p:grpSpPr>
            <p:sp>
              <p:nvSpPr>
                <p:cNvPr id="6467" name="AutoShape 1201"/>
                <p:cNvSpPr>
                  <a:spLocks noChangeArrowheads="1"/>
                </p:cNvSpPr>
                <p:nvPr/>
              </p:nvSpPr>
              <p:spPr bwMode="auto">
                <a:xfrm>
                  <a:off x="615" y="2564"/>
                  <a:ext cx="721" cy="139"/>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68" name="AutoShape 1202"/>
                <p:cNvSpPr>
                  <a:spLocks noChangeArrowheads="1"/>
                </p:cNvSpPr>
                <p:nvPr/>
              </p:nvSpPr>
              <p:spPr bwMode="auto">
                <a:xfrm>
                  <a:off x="628" y="2581"/>
                  <a:ext cx="696" cy="107"/>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6447" name="Rectangle 1203"/>
              <p:cNvSpPr>
                <a:spLocks noChangeArrowheads="1"/>
              </p:cNvSpPr>
              <p:nvPr/>
            </p:nvSpPr>
            <p:spPr bwMode="auto">
              <a:xfrm>
                <a:off x="4220" y="1354"/>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48" name="Rectangle 1204"/>
              <p:cNvSpPr>
                <a:spLocks noChangeArrowheads="1"/>
              </p:cNvSpPr>
              <p:nvPr/>
            </p:nvSpPr>
            <p:spPr bwMode="auto">
              <a:xfrm>
                <a:off x="4230" y="1655"/>
                <a:ext cx="598" cy="4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0784" name="Group 1205"/>
              <p:cNvGrpSpPr>
                <a:grpSpLocks/>
              </p:cNvGrpSpPr>
              <p:nvPr/>
            </p:nvGrpSpPr>
            <p:grpSpPr bwMode="auto">
              <a:xfrm>
                <a:off x="4735" y="1627"/>
                <a:ext cx="582" cy="151"/>
                <a:chOff x="614" y="2568"/>
                <a:chExt cx="725" cy="139"/>
              </a:xfrm>
            </p:grpSpPr>
            <p:sp>
              <p:nvSpPr>
                <p:cNvPr id="6465" name="AutoShape 1206"/>
                <p:cNvSpPr>
                  <a:spLocks noChangeArrowheads="1"/>
                </p:cNvSpPr>
                <p:nvPr/>
              </p:nvSpPr>
              <p:spPr bwMode="auto">
                <a:xfrm>
                  <a:off x="618" y="2579"/>
                  <a:ext cx="720" cy="131"/>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66" name="AutoShape 1207"/>
                <p:cNvSpPr>
                  <a:spLocks noChangeArrowheads="1"/>
                </p:cNvSpPr>
                <p:nvPr/>
              </p:nvSpPr>
              <p:spPr bwMode="auto">
                <a:xfrm>
                  <a:off x="630" y="2586"/>
                  <a:ext cx="695"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0785" name="Freeform 1208"/>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786" name="Group 1209"/>
              <p:cNvGrpSpPr>
                <a:grpSpLocks/>
              </p:cNvGrpSpPr>
              <p:nvPr/>
            </p:nvGrpSpPr>
            <p:grpSpPr bwMode="auto">
              <a:xfrm>
                <a:off x="4739" y="1327"/>
                <a:ext cx="582" cy="139"/>
                <a:chOff x="614" y="2568"/>
                <a:chExt cx="725" cy="139"/>
              </a:xfrm>
            </p:grpSpPr>
            <p:sp>
              <p:nvSpPr>
                <p:cNvPr id="6463" name="AutoShape 1210"/>
                <p:cNvSpPr>
                  <a:spLocks noChangeArrowheads="1"/>
                </p:cNvSpPr>
                <p:nvPr/>
              </p:nvSpPr>
              <p:spPr bwMode="auto">
                <a:xfrm>
                  <a:off x="613" y="2571"/>
                  <a:ext cx="732" cy="134"/>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64" name="AutoShape 1211"/>
                <p:cNvSpPr>
                  <a:spLocks noChangeArrowheads="1"/>
                </p:cNvSpPr>
                <p:nvPr/>
              </p:nvSpPr>
              <p:spPr bwMode="auto">
                <a:xfrm>
                  <a:off x="625" y="2587"/>
                  <a:ext cx="720" cy="103"/>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6452" name="Rectangle 1212"/>
              <p:cNvSpPr>
                <a:spLocks noChangeArrowheads="1"/>
              </p:cNvSpPr>
              <p:nvPr/>
            </p:nvSpPr>
            <p:spPr bwMode="auto">
              <a:xfrm>
                <a:off x="5246" y="429"/>
                <a:ext cx="70" cy="2285"/>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0788" name="Freeform 1213"/>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 name="Freeform 1214"/>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5" name="Oval 1215"/>
              <p:cNvSpPr>
                <a:spLocks noChangeArrowheads="1"/>
              </p:cNvSpPr>
              <p:nvPr/>
            </p:nvSpPr>
            <p:spPr bwMode="auto">
              <a:xfrm>
                <a:off x="5515" y="2611"/>
                <a:ext cx="50" cy="95"/>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0791" name="Freeform 1216"/>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7" name="AutoShape 1217"/>
              <p:cNvSpPr>
                <a:spLocks noChangeArrowheads="1"/>
              </p:cNvSpPr>
              <p:nvPr/>
            </p:nvSpPr>
            <p:spPr bwMode="auto">
              <a:xfrm>
                <a:off x="4140" y="2675"/>
                <a:ext cx="1196" cy="150"/>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58" name="AutoShape 1218"/>
              <p:cNvSpPr>
                <a:spLocks noChangeArrowheads="1"/>
              </p:cNvSpPr>
              <p:nvPr/>
            </p:nvSpPr>
            <p:spPr bwMode="auto">
              <a:xfrm>
                <a:off x="4210" y="2714"/>
                <a:ext cx="1066" cy="79"/>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59" name="Oval 1219"/>
              <p:cNvSpPr>
                <a:spLocks noChangeArrowheads="1"/>
              </p:cNvSpPr>
              <p:nvPr/>
            </p:nvSpPr>
            <p:spPr bwMode="auto">
              <a:xfrm>
                <a:off x="4309" y="2382"/>
                <a:ext cx="159" cy="142"/>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60" name="Oval 1220"/>
              <p:cNvSpPr>
                <a:spLocks noChangeArrowheads="1"/>
              </p:cNvSpPr>
              <p:nvPr/>
            </p:nvSpPr>
            <p:spPr bwMode="auto">
              <a:xfrm>
                <a:off x="4489" y="2382"/>
                <a:ext cx="159" cy="142"/>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800">
                  <a:solidFill>
                    <a:srgbClr val="FF0000"/>
                  </a:solidFill>
                  <a:latin typeface="Arial" charset="0"/>
                  <a:ea typeface="ＭＳ Ｐゴシック" charset="0"/>
                  <a:cs typeface="Arial" charset="0"/>
                </a:endParaRPr>
              </a:p>
            </p:txBody>
          </p:sp>
          <p:sp>
            <p:nvSpPr>
              <p:cNvPr id="6461" name="Oval 1221"/>
              <p:cNvSpPr>
                <a:spLocks noChangeArrowheads="1"/>
              </p:cNvSpPr>
              <p:nvPr/>
            </p:nvSpPr>
            <p:spPr bwMode="auto">
              <a:xfrm>
                <a:off x="4658" y="2382"/>
                <a:ext cx="159" cy="142"/>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62" name="Rectangle 1222"/>
              <p:cNvSpPr>
                <a:spLocks noChangeArrowheads="1"/>
              </p:cNvSpPr>
              <p:nvPr/>
            </p:nvSpPr>
            <p:spPr bwMode="auto">
              <a:xfrm>
                <a:off x="5067" y="1837"/>
                <a:ext cx="80" cy="759"/>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0675" name="Group 1223"/>
            <p:cNvGrpSpPr>
              <a:grpSpLocks/>
            </p:cNvGrpSpPr>
            <p:nvPr/>
          </p:nvGrpSpPr>
          <p:grpSpPr bwMode="auto">
            <a:xfrm>
              <a:off x="3340" y="1287"/>
              <a:ext cx="337" cy="257"/>
              <a:chOff x="877" y="1008"/>
              <a:chExt cx="2747" cy="2591"/>
            </a:xfrm>
          </p:grpSpPr>
          <p:pic>
            <p:nvPicPr>
              <p:cNvPr id="20751" name="Picture 1224" descr="antenna_stylized"/>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77" y="1008"/>
                <a:ext cx="2725" cy="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52" name="Picture 1225" descr="laptop_keyboar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09064" flipH="1">
                <a:off x="1009" y="2586"/>
                <a:ext cx="2245" cy="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53" name="Freeform 1226"/>
              <p:cNvSpPr>
                <a:spLocks/>
              </p:cNvSpPr>
              <p:nvPr/>
            </p:nvSpPr>
            <p:spPr bwMode="auto">
              <a:xfrm>
                <a:off x="1753" y="1603"/>
                <a:ext cx="1807" cy="1322"/>
              </a:xfrm>
              <a:custGeom>
                <a:avLst/>
                <a:gdLst>
                  <a:gd name="T0" fmla="*/ 73 w 2982"/>
                  <a:gd name="T1" fmla="*/ 0 h 2442"/>
                  <a:gd name="T2" fmla="*/ 0 w 2982"/>
                  <a:gd name="T3" fmla="*/ 149 h 2442"/>
                  <a:gd name="T4" fmla="*/ 323 w 2982"/>
                  <a:gd name="T5" fmla="*/ 210 h 2442"/>
                  <a:gd name="T6" fmla="*/ 402 w 2982"/>
                  <a:gd name="T7" fmla="*/ 27 h 2442"/>
                  <a:gd name="T8" fmla="*/ 73 w 2982"/>
                  <a:gd name="T9" fmla="*/ 0 h 2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2" h="2442">
                    <a:moveTo>
                      <a:pt x="540" y="0"/>
                    </a:moveTo>
                    <a:lnTo>
                      <a:pt x="0" y="1734"/>
                    </a:lnTo>
                    <a:lnTo>
                      <a:pt x="2394" y="2442"/>
                    </a:lnTo>
                    <a:lnTo>
                      <a:pt x="2982" y="318"/>
                    </a:lnTo>
                    <a:lnTo>
                      <a:pt x="54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754" name="Picture 1227" descr="scree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42" y="1637"/>
                <a:ext cx="1642" cy="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55" name="Freeform 1228"/>
              <p:cNvSpPr>
                <a:spLocks/>
              </p:cNvSpPr>
              <p:nvPr/>
            </p:nvSpPr>
            <p:spPr bwMode="auto">
              <a:xfrm>
                <a:off x="2082" y="1564"/>
                <a:ext cx="1531" cy="246"/>
              </a:xfrm>
              <a:custGeom>
                <a:avLst/>
                <a:gdLst>
                  <a:gd name="T0" fmla="*/ 2 w 2528"/>
                  <a:gd name="T1" fmla="*/ 0 h 455"/>
                  <a:gd name="T2" fmla="*/ 340 w 2528"/>
                  <a:gd name="T3" fmla="*/ 29 h 455"/>
                  <a:gd name="T4" fmla="*/ 334 w 2528"/>
                  <a:gd name="T5" fmla="*/ 39 h 455"/>
                  <a:gd name="T6" fmla="*/ 0 w 2528"/>
                  <a:gd name="T7" fmla="*/ 8 h 455"/>
                  <a:gd name="T8" fmla="*/ 2 w 2528"/>
                  <a:gd name="T9" fmla="*/ 0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8" h="455">
                    <a:moveTo>
                      <a:pt x="14" y="0"/>
                    </a:moveTo>
                    <a:lnTo>
                      <a:pt x="2528" y="341"/>
                    </a:lnTo>
                    <a:lnTo>
                      <a:pt x="2480" y="455"/>
                    </a:lnTo>
                    <a:lnTo>
                      <a:pt x="0" y="86"/>
                    </a:lnTo>
                    <a:lnTo>
                      <a:pt x="14" y="0"/>
                    </a:lnTo>
                    <a:close/>
                  </a:path>
                </a:pathLst>
              </a:custGeom>
              <a:gradFill rotWithShape="1">
                <a:gsLst>
                  <a:gs pos="0">
                    <a:srgbClr val="000099"/>
                  </a:gs>
                  <a:gs pos="100000">
                    <a:srgbClr val="EAEAE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6" name="Freeform 1229"/>
              <p:cNvSpPr>
                <a:spLocks/>
              </p:cNvSpPr>
              <p:nvPr/>
            </p:nvSpPr>
            <p:spPr bwMode="auto">
              <a:xfrm>
                <a:off x="1737" y="1562"/>
                <a:ext cx="425" cy="1024"/>
              </a:xfrm>
              <a:custGeom>
                <a:avLst/>
                <a:gdLst>
                  <a:gd name="T0" fmla="*/ 78 w 702"/>
                  <a:gd name="T1" fmla="*/ 0 h 1893"/>
                  <a:gd name="T2" fmla="*/ 0 w 702"/>
                  <a:gd name="T3" fmla="*/ 160 h 1893"/>
                  <a:gd name="T4" fmla="*/ 15 w 702"/>
                  <a:gd name="T5" fmla="*/ 162 h 1893"/>
                  <a:gd name="T6" fmla="*/ 94 w 702"/>
                  <a:gd name="T7" fmla="*/ 4 h 1893"/>
                  <a:gd name="T8" fmla="*/ 78 w 702"/>
                  <a:gd name="T9" fmla="*/ 0 h 1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2" h="1893">
                    <a:moveTo>
                      <a:pt x="579" y="0"/>
                    </a:moveTo>
                    <a:lnTo>
                      <a:pt x="0" y="1869"/>
                    </a:lnTo>
                    <a:lnTo>
                      <a:pt x="114" y="1893"/>
                    </a:lnTo>
                    <a:lnTo>
                      <a:pt x="702" y="51"/>
                    </a:lnTo>
                    <a:lnTo>
                      <a:pt x="579"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7" name="Freeform 1230"/>
              <p:cNvSpPr>
                <a:spLocks/>
              </p:cNvSpPr>
              <p:nvPr/>
            </p:nvSpPr>
            <p:spPr bwMode="auto">
              <a:xfrm>
                <a:off x="3144" y="1745"/>
                <a:ext cx="458" cy="1182"/>
              </a:xfrm>
              <a:custGeom>
                <a:avLst/>
                <a:gdLst>
                  <a:gd name="T0" fmla="*/ 102 w 756"/>
                  <a:gd name="T1" fmla="*/ 0 h 2184"/>
                  <a:gd name="T2" fmla="*/ 19 w 756"/>
                  <a:gd name="T3" fmla="*/ 187 h 2184"/>
                  <a:gd name="T4" fmla="*/ 0 w 756"/>
                  <a:gd name="T5" fmla="*/ 184 h 2184"/>
                  <a:gd name="T6" fmla="*/ 81 w 756"/>
                  <a:gd name="T7" fmla="*/ 6 h 2184"/>
                  <a:gd name="T8" fmla="*/ 102 w 756"/>
                  <a:gd name="T9" fmla="*/ 0 h 21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6" h="2184">
                    <a:moveTo>
                      <a:pt x="756" y="0"/>
                    </a:moveTo>
                    <a:lnTo>
                      <a:pt x="138" y="2184"/>
                    </a:lnTo>
                    <a:lnTo>
                      <a:pt x="0" y="2148"/>
                    </a:lnTo>
                    <a:lnTo>
                      <a:pt x="606" y="78"/>
                    </a:lnTo>
                    <a:lnTo>
                      <a:pt x="756" y="0"/>
                    </a:lnTo>
                    <a:close/>
                  </a:path>
                </a:pathLst>
              </a:custGeom>
              <a:gradFill rotWithShape="1">
                <a:gsLst>
                  <a:gs pos="0">
                    <a:srgbClr val="DDDDDD"/>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8" name="Freeform 1231"/>
              <p:cNvSpPr>
                <a:spLocks/>
              </p:cNvSpPr>
              <p:nvPr/>
            </p:nvSpPr>
            <p:spPr bwMode="auto">
              <a:xfrm>
                <a:off x="1732" y="2534"/>
                <a:ext cx="1680" cy="399"/>
              </a:xfrm>
              <a:custGeom>
                <a:avLst/>
                <a:gdLst>
                  <a:gd name="T0" fmla="*/ 4 w 2773"/>
                  <a:gd name="T1" fmla="*/ 0 h 738"/>
                  <a:gd name="T2" fmla="*/ 0 w 2773"/>
                  <a:gd name="T3" fmla="*/ 9 h 738"/>
                  <a:gd name="T4" fmla="*/ 328 w 2773"/>
                  <a:gd name="T5" fmla="*/ 63 h 738"/>
                  <a:gd name="T6" fmla="*/ 320 w 2773"/>
                  <a:gd name="T7" fmla="*/ 51 h 738"/>
                  <a:gd name="T8" fmla="*/ 4 w 2773"/>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3" h="738">
                    <a:moveTo>
                      <a:pt x="33" y="0"/>
                    </a:moveTo>
                    <a:lnTo>
                      <a:pt x="0" y="99"/>
                    </a:lnTo>
                    <a:lnTo>
                      <a:pt x="2436" y="738"/>
                    </a:lnTo>
                    <a:cubicBezTo>
                      <a:pt x="2499" y="501"/>
                      <a:pt x="2773" y="727"/>
                      <a:pt x="2373" y="603"/>
                    </a:cubicBezTo>
                    <a:lnTo>
                      <a:pt x="33" y="0"/>
                    </a:lnTo>
                    <a:close/>
                  </a:path>
                </a:pathLst>
              </a:custGeom>
              <a:gradFill rotWithShape="1">
                <a:gsLst>
                  <a:gs pos="0">
                    <a:srgbClr val="0000C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9" name="Freeform 1232"/>
              <p:cNvSpPr>
                <a:spLocks/>
              </p:cNvSpPr>
              <p:nvPr/>
            </p:nvSpPr>
            <p:spPr bwMode="auto">
              <a:xfrm>
                <a:off x="3195" y="1755"/>
                <a:ext cx="429" cy="1187"/>
              </a:xfrm>
              <a:custGeom>
                <a:avLst/>
                <a:gdLst>
                  <a:gd name="T0" fmla="*/ 127 w 637"/>
                  <a:gd name="T1" fmla="*/ 0 h 1659"/>
                  <a:gd name="T2" fmla="*/ 131 w 637"/>
                  <a:gd name="T3" fmla="*/ 0 h 1659"/>
                  <a:gd name="T4" fmla="*/ 14 w 637"/>
                  <a:gd name="T5" fmla="*/ 434 h 1659"/>
                  <a:gd name="T6" fmla="*/ 0 w 637"/>
                  <a:gd name="T7" fmla="*/ 431 h 1659"/>
                  <a:gd name="T8" fmla="*/ 127 w 637"/>
                  <a:gd name="T9" fmla="*/ 0 h 16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1659">
                    <a:moveTo>
                      <a:pt x="615" y="0"/>
                    </a:moveTo>
                    <a:lnTo>
                      <a:pt x="637" y="0"/>
                    </a:lnTo>
                    <a:lnTo>
                      <a:pt x="68" y="1659"/>
                    </a:lnTo>
                    <a:lnTo>
                      <a:pt x="0" y="1647"/>
                    </a:lnTo>
                    <a:lnTo>
                      <a:pt x="615" y="0"/>
                    </a:ln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60" name="Freeform 1233"/>
              <p:cNvSpPr>
                <a:spLocks/>
              </p:cNvSpPr>
              <p:nvPr/>
            </p:nvSpPr>
            <p:spPr bwMode="auto">
              <a:xfrm>
                <a:off x="1734" y="2587"/>
                <a:ext cx="1494" cy="394"/>
              </a:xfrm>
              <a:custGeom>
                <a:avLst/>
                <a:gdLst>
                  <a:gd name="T0" fmla="*/ 0 w 2216"/>
                  <a:gd name="T1" fmla="*/ 0 h 550"/>
                  <a:gd name="T2" fmla="*/ 2 w 2216"/>
                  <a:gd name="T3" fmla="*/ 15 h 550"/>
                  <a:gd name="T4" fmla="*/ 447 w 2216"/>
                  <a:gd name="T5" fmla="*/ 145 h 550"/>
                  <a:gd name="T6" fmla="*/ 458 w 2216"/>
                  <a:gd name="T7" fmla="*/ 130 h 550"/>
                  <a:gd name="T8" fmla="*/ 0 w 2216"/>
                  <a:gd name="T9" fmla="*/ 0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6" h="550">
                    <a:moveTo>
                      <a:pt x="0" y="0"/>
                    </a:moveTo>
                    <a:lnTo>
                      <a:pt x="9" y="57"/>
                    </a:lnTo>
                    <a:lnTo>
                      <a:pt x="2164" y="550"/>
                    </a:lnTo>
                    <a:lnTo>
                      <a:pt x="2216" y="496"/>
                    </a:lnTo>
                    <a:lnTo>
                      <a:pt x="0" y="0"/>
                    </a:lnTo>
                    <a:close/>
                  </a:path>
                </a:pathLst>
              </a:custGeom>
              <a:gradFill rotWithShape="1">
                <a:gsLst>
                  <a:gs pos="0">
                    <a:srgbClr val="00009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761" name="Group 1234"/>
              <p:cNvGrpSpPr>
                <a:grpSpLocks/>
              </p:cNvGrpSpPr>
              <p:nvPr/>
            </p:nvGrpSpPr>
            <p:grpSpPr bwMode="auto">
              <a:xfrm>
                <a:off x="1709" y="3008"/>
                <a:ext cx="507" cy="234"/>
                <a:chOff x="1740" y="2642"/>
                <a:chExt cx="752" cy="327"/>
              </a:xfrm>
            </p:grpSpPr>
            <p:sp>
              <p:nvSpPr>
                <p:cNvPr id="20768" name="Freeform 1235"/>
                <p:cNvSpPr>
                  <a:spLocks/>
                </p:cNvSpPr>
                <p:nvPr/>
              </p:nvSpPr>
              <p:spPr bwMode="auto">
                <a:xfrm>
                  <a:off x="1740" y="2642"/>
                  <a:ext cx="752" cy="327"/>
                </a:xfrm>
                <a:custGeom>
                  <a:avLst/>
                  <a:gdLst>
                    <a:gd name="T0" fmla="*/ 293 w 752"/>
                    <a:gd name="T1" fmla="*/ 0 h 327"/>
                    <a:gd name="T2" fmla="*/ 752 w 752"/>
                    <a:gd name="T3" fmla="*/ 124 h 327"/>
                    <a:gd name="T4" fmla="*/ 470 w 752"/>
                    <a:gd name="T5" fmla="*/ 327 h 327"/>
                    <a:gd name="T6" fmla="*/ 0 w 752"/>
                    <a:gd name="T7" fmla="*/ 183 h 327"/>
                    <a:gd name="T8" fmla="*/ 293 w 752"/>
                    <a:gd name="T9" fmla="*/ 0 h 3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2" h="327">
                      <a:moveTo>
                        <a:pt x="293" y="0"/>
                      </a:moveTo>
                      <a:lnTo>
                        <a:pt x="752" y="124"/>
                      </a:lnTo>
                      <a:lnTo>
                        <a:pt x="470" y="327"/>
                      </a:lnTo>
                      <a:lnTo>
                        <a:pt x="0" y="183"/>
                      </a:lnTo>
                      <a:lnTo>
                        <a:pt x="293"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69" name="Freeform 1236"/>
                <p:cNvSpPr>
                  <a:spLocks/>
                </p:cNvSpPr>
                <p:nvPr/>
              </p:nvSpPr>
              <p:spPr bwMode="auto">
                <a:xfrm>
                  <a:off x="1754" y="2649"/>
                  <a:ext cx="726" cy="311"/>
                </a:xfrm>
                <a:custGeom>
                  <a:avLst/>
                  <a:gdLst>
                    <a:gd name="T0" fmla="*/ 282 w 726"/>
                    <a:gd name="T1" fmla="*/ 0 h 311"/>
                    <a:gd name="T2" fmla="*/ 726 w 726"/>
                    <a:gd name="T3" fmla="*/ 119 h 311"/>
                    <a:gd name="T4" fmla="*/ 457 w 726"/>
                    <a:gd name="T5" fmla="*/ 311 h 311"/>
                    <a:gd name="T6" fmla="*/ 0 w 726"/>
                    <a:gd name="T7" fmla="*/ 173 h 311"/>
                    <a:gd name="T8" fmla="*/ 282 w 726"/>
                    <a:gd name="T9" fmla="*/ 0 h 3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311">
                      <a:moveTo>
                        <a:pt x="282" y="0"/>
                      </a:moveTo>
                      <a:lnTo>
                        <a:pt x="726" y="119"/>
                      </a:lnTo>
                      <a:lnTo>
                        <a:pt x="457" y="311"/>
                      </a:lnTo>
                      <a:lnTo>
                        <a:pt x="0" y="173"/>
                      </a:lnTo>
                      <a:lnTo>
                        <a:pt x="282" y="0"/>
                      </a:lnTo>
                      <a:close/>
                    </a:path>
                  </a:pathLst>
                </a:custGeom>
                <a:gradFill rotWithShape="1">
                  <a:gsLst>
                    <a:gs pos="0">
                      <a:srgbClr val="4D4D4D"/>
                    </a:gs>
                    <a:gs pos="100000">
                      <a:srgbClr val="DDDDDD"/>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70" name="Freeform 1237"/>
                <p:cNvSpPr>
                  <a:spLocks/>
                </p:cNvSpPr>
                <p:nvPr/>
              </p:nvSpPr>
              <p:spPr bwMode="auto">
                <a:xfrm>
                  <a:off x="1808" y="2770"/>
                  <a:ext cx="258" cy="100"/>
                </a:xfrm>
                <a:custGeom>
                  <a:avLst/>
                  <a:gdLst>
                    <a:gd name="T0" fmla="*/ 0 w 258"/>
                    <a:gd name="T1" fmla="*/ 44 h 100"/>
                    <a:gd name="T2" fmla="*/ 75 w 258"/>
                    <a:gd name="T3" fmla="*/ 0 h 100"/>
                    <a:gd name="T4" fmla="*/ 258 w 258"/>
                    <a:gd name="T5" fmla="*/ 50 h 100"/>
                    <a:gd name="T6" fmla="*/ 183 w 258"/>
                    <a:gd name="T7" fmla="*/ 100 h 100"/>
                    <a:gd name="T8" fmla="*/ 0 w 258"/>
                    <a:gd name="T9" fmla="*/ 44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0">
                      <a:moveTo>
                        <a:pt x="0" y="44"/>
                      </a:moveTo>
                      <a:lnTo>
                        <a:pt x="75" y="0"/>
                      </a:lnTo>
                      <a:lnTo>
                        <a:pt x="258" y="50"/>
                      </a:lnTo>
                      <a:lnTo>
                        <a:pt x="183" y="100"/>
                      </a:lnTo>
                      <a:lnTo>
                        <a:pt x="0" y="4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71" name="Freeform 1238"/>
                <p:cNvSpPr>
                  <a:spLocks/>
                </p:cNvSpPr>
                <p:nvPr/>
              </p:nvSpPr>
              <p:spPr bwMode="auto">
                <a:xfrm>
                  <a:off x="1799" y="2816"/>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72" name="Freeform 1239"/>
                <p:cNvSpPr>
                  <a:spLocks/>
                </p:cNvSpPr>
                <p:nvPr/>
              </p:nvSpPr>
              <p:spPr bwMode="auto">
                <a:xfrm>
                  <a:off x="2020" y="2834"/>
                  <a:ext cx="258" cy="102"/>
                </a:xfrm>
                <a:custGeom>
                  <a:avLst/>
                  <a:gdLst>
                    <a:gd name="T0" fmla="*/ 0 w 258"/>
                    <a:gd name="T1" fmla="*/ 46 h 102"/>
                    <a:gd name="T2" fmla="*/ 71 w 258"/>
                    <a:gd name="T3" fmla="*/ 0 h 102"/>
                    <a:gd name="T4" fmla="*/ 258 w 258"/>
                    <a:gd name="T5" fmla="*/ 52 h 102"/>
                    <a:gd name="T6" fmla="*/ 183 w 258"/>
                    <a:gd name="T7" fmla="*/ 102 h 102"/>
                    <a:gd name="T8" fmla="*/ 0 w 258"/>
                    <a:gd name="T9" fmla="*/ 46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2">
                      <a:moveTo>
                        <a:pt x="0" y="46"/>
                      </a:moveTo>
                      <a:lnTo>
                        <a:pt x="71" y="0"/>
                      </a:lnTo>
                      <a:lnTo>
                        <a:pt x="258" y="52"/>
                      </a:lnTo>
                      <a:lnTo>
                        <a:pt x="183" y="102"/>
                      </a:lnTo>
                      <a:lnTo>
                        <a:pt x="0" y="46"/>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73" name="Freeform 1240"/>
                <p:cNvSpPr>
                  <a:spLocks/>
                </p:cNvSpPr>
                <p:nvPr/>
              </p:nvSpPr>
              <p:spPr bwMode="auto">
                <a:xfrm>
                  <a:off x="2011" y="2882"/>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762" name="Freeform 1241"/>
              <p:cNvSpPr>
                <a:spLocks/>
              </p:cNvSpPr>
              <p:nvPr/>
            </p:nvSpPr>
            <p:spPr bwMode="auto">
              <a:xfrm>
                <a:off x="2577" y="3043"/>
                <a:ext cx="614" cy="514"/>
              </a:xfrm>
              <a:custGeom>
                <a:avLst/>
                <a:gdLst>
                  <a:gd name="T0" fmla="*/ 1 w 990"/>
                  <a:gd name="T1" fmla="*/ 131 h 792"/>
                  <a:gd name="T2" fmla="*/ 146 w 990"/>
                  <a:gd name="T3" fmla="*/ 0 h 792"/>
                  <a:gd name="T4" fmla="*/ 146 w 990"/>
                  <a:gd name="T5" fmla="*/ 10 h 792"/>
                  <a:gd name="T6" fmla="*/ 0 w 990"/>
                  <a:gd name="T7" fmla="*/ 141 h 792"/>
                  <a:gd name="T8" fmla="*/ 1 w 990"/>
                  <a:gd name="T9" fmla="*/ 131 h 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0" h="792">
                    <a:moveTo>
                      <a:pt x="3" y="738"/>
                    </a:moveTo>
                    <a:lnTo>
                      <a:pt x="990" y="0"/>
                    </a:lnTo>
                    <a:lnTo>
                      <a:pt x="987" y="60"/>
                    </a:lnTo>
                    <a:lnTo>
                      <a:pt x="0" y="792"/>
                    </a:lnTo>
                    <a:lnTo>
                      <a:pt x="3" y="738"/>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63" name="Freeform 1242"/>
              <p:cNvSpPr>
                <a:spLocks/>
              </p:cNvSpPr>
              <p:nvPr/>
            </p:nvSpPr>
            <p:spPr bwMode="auto">
              <a:xfrm>
                <a:off x="1010" y="3084"/>
                <a:ext cx="1571" cy="469"/>
              </a:xfrm>
              <a:custGeom>
                <a:avLst/>
                <a:gdLst>
                  <a:gd name="T0" fmla="*/ 1 w 2532"/>
                  <a:gd name="T1" fmla="*/ 0 h 723"/>
                  <a:gd name="T2" fmla="*/ 6 w 2532"/>
                  <a:gd name="T3" fmla="*/ 0 h 723"/>
                  <a:gd name="T4" fmla="*/ 375 w 2532"/>
                  <a:gd name="T5" fmla="*/ 120 h 723"/>
                  <a:gd name="T6" fmla="*/ 375 w 2532"/>
                  <a:gd name="T7" fmla="*/ 128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64" name="Freeform 1243"/>
              <p:cNvSpPr>
                <a:spLocks/>
              </p:cNvSpPr>
              <p:nvPr/>
            </p:nvSpPr>
            <p:spPr bwMode="auto">
              <a:xfrm>
                <a:off x="1011" y="2998"/>
                <a:ext cx="17" cy="95"/>
              </a:xfrm>
              <a:custGeom>
                <a:avLst/>
                <a:gdLst>
                  <a:gd name="T0" fmla="*/ 5 w 26"/>
                  <a:gd name="T1" fmla="*/ 2 h 147"/>
                  <a:gd name="T2" fmla="*/ 5 w 26"/>
                  <a:gd name="T3" fmla="*/ 25 h 147"/>
                  <a:gd name="T4" fmla="*/ 0 w 26"/>
                  <a:gd name="T5" fmla="*/ 25 h 147"/>
                  <a:gd name="T6" fmla="*/ 1 w 26"/>
                  <a:gd name="T7" fmla="*/ 0 h 147"/>
                  <a:gd name="T8" fmla="*/ 5 w 26"/>
                  <a:gd name="T9" fmla="*/ 2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47">
                    <a:moveTo>
                      <a:pt x="26" y="10"/>
                    </a:moveTo>
                    <a:lnTo>
                      <a:pt x="23" y="147"/>
                    </a:lnTo>
                    <a:lnTo>
                      <a:pt x="0" y="144"/>
                    </a:lnTo>
                    <a:lnTo>
                      <a:pt x="3" y="0"/>
                    </a:lnTo>
                    <a:lnTo>
                      <a:pt x="26" y="1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65" name="Freeform 1244"/>
              <p:cNvSpPr>
                <a:spLocks/>
              </p:cNvSpPr>
              <p:nvPr/>
            </p:nvSpPr>
            <p:spPr bwMode="auto">
              <a:xfrm>
                <a:off x="1012" y="2611"/>
                <a:ext cx="730" cy="393"/>
              </a:xfrm>
              <a:custGeom>
                <a:avLst/>
                <a:gdLst>
                  <a:gd name="T0" fmla="*/ 174 w 1176"/>
                  <a:gd name="T1" fmla="*/ 0 h 606"/>
                  <a:gd name="T2" fmla="*/ 0 w 1176"/>
                  <a:gd name="T3" fmla="*/ 106 h 606"/>
                  <a:gd name="T4" fmla="*/ 4 w 1176"/>
                  <a:gd name="T5" fmla="*/ 107 h 606"/>
                  <a:gd name="T6" fmla="*/ 174 w 1176"/>
                  <a:gd name="T7" fmla="*/ 3 h 606"/>
                  <a:gd name="T8" fmla="*/ 174 w 1176"/>
                  <a:gd name="T9" fmla="*/ 0 h 6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6" h="606">
                    <a:moveTo>
                      <a:pt x="1170" y="0"/>
                    </a:moveTo>
                    <a:lnTo>
                      <a:pt x="0" y="597"/>
                    </a:lnTo>
                    <a:lnTo>
                      <a:pt x="30" y="606"/>
                    </a:lnTo>
                    <a:lnTo>
                      <a:pt x="1176" y="18"/>
                    </a:lnTo>
                    <a:lnTo>
                      <a:pt x="1170"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66" name="Freeform 1245"/>
              <p:cNvSpPr>
                <a:spLocks/>
              </p:cNvSpPr>
              <p:nvPr/>
            </p:nvSpPr>
            <p:spPr bwMode="auto">
              <a:xfrm>
                <a:off x="1061" y="3018"/>
                <a:ext cx="1490" cy="451"/>
              </a:xfrm>
              <a:custGeom>
                <a:avLst/>
                <a:gdLst>
                  <a:gd name="T0" fmla="*/ 1 w 2532"/>
                  <a:gd name="T1" fmla="*/ 0 h 723"/>
                  <a:gd name="T2" fmla="*/ 4 w 2532"/>
                  <a:gd name="T3" fmla="*/ 0 h 723"/>
                  <a:gd name="T4" fmla="*/ 304 w 2532"/>
                  <a:gd name="T5" fmla="*/ 103 h 723"/>
                  <a:gd name="T6" fmla="*/ 303 w 2532"/>
                  <a:gd name="T7" fmla="*/ 109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67" name="Freeform 1246"/>
              <p:cNvSpPr>
                <a:spLocks/>
              </p:cNvSpPr>
              <p:nvPr/>
            </p:nvSpPr>
            <p:spPr bwMode="auto">
              <a:xfrm flipV="1">
                <a:off x="2549" y="2986"/>
                <a:ext cx="608" cy="467"/>
              </a:xfrm>
              <a:custGeom>
                <a:avLst/>
                <a:gdLst>
                  <a:gd name="T0" fmla="*/ 0 w 2532"/>
                  <a:gd name="T1" fmla="*/ 0 h 723"/>
                  <a:gd name="T2" fmla="*/ 0 w 2532"/>
                  <a:gd name="T3" fmla="*/ 0 h 723"/>
                  <a:gd name="T4" fmla="*/ 8 w 2532"/>
                  <a:gd name="T5" fmla="*/ 118 h 723"/>
                  <a:gd name="T6" fmla="*/ 8 w 2532"/>
                  <a:gd name="T7" fmla="*/ 126 h 723"/>
                  <a:gd name="T8" fmla="*/ 0 w 2532"/>
                  <a:gd name="T9" fmla="*/ 4 h 723"/>
                  <a:gd name="T10" fmla="*/ 0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676" name="Group 1247"/>
            <p:cNvGrpSpPr>
              <a:grpSpLocks/>
            </p:cNvGrpSpPr>
            <p:nvPr/>
          </p:nvGrpSpPr>
          <p:grpSpPr bwMode="auto">
            <a:xfrm>
              <a:off x="4329" y="3456"/>
              <a:ext cx="299" cy="257"/>
              <a:chOff x="877" y="1008"/>
              <a:chExt cx="2747" cy="2591"/>
            </a:xfrm>
          </p:grpSpPr>
          <p:pic>
            <p:nvPicPr>
              <p:cNvPr id="20728" name="Picture 1248" descr="antenna_stylized"/>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77" y="1008"/>
                <a:ext cx="2725" cy="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29" name="Picture 1249" descr="laptop_keyboard"/>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09064" flipH="1">
                <a:off x="1009" y="2586"/>
                <a:ext cx="2245" cy="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30" name="Freeform 1250"/>
              <p:cNvSpPr>
                <a:spLocks/>
              </p:cNvSpPr>
              <p:nvPr/>
            </p:nvSpPr>
            <p:spPr bwMode="auto">
              <a:xfrm>
                <a:off x="1753" y="1603"/>
                <a:ext cx="1807" cy="1322"/>
              </a:xfrm>
              <a:custGeom>
                <a:avLst/>
                <a:gdLst>
                  <a:gd name="T0" fmla="*/ 73 w 2982"/>
                  <a:gd name="T1" fmla="*/ 0 h 2442"/>
                  <a:gd name="T2" fmla="*/ 0 w 2982"/>
                  <a:gd name="T3" fmla="*/ 149 h 2442"/>
                  <a:gd name="T4" fmla="*/ 323 w 2982"/>
                  <a:gd name="T5" fmla="*/ 210 h 2442"/>
                  <a:gd name="T6" fmla="*/ 402 w 2982"/>
                  <a:gd name="T7" fmla="*/ 27 h 2442"/>
                  <a:gd name="T8" fmla="*/ 73 w 2982"/>
                  <a:gd name="T9" fmla="*/ 0 h 2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2" h="2442">
                    <a:moveTo>
                      <a:pt x="540" y="0"/>
                    </a:moveTo>
                    <a:lnTo>
                      <a:pt x="0" y="1734"/>
                    </a:lnTo>
                    <a:lnTo>
                      <a:pt x="2394" y="2442"/>
                    </a:lnTo>
                    <a:lnTo>
                      <a:pt x="2982" y="318"/>
                    </a:lnTo>
                    <a:lnTo>
                      <a:pt x="54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731" name="Picture 1251" descr="screen"/>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42" y="1637"/>
                <a:ext cx="1642" cy="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32" name="Freeform 1252"/>
              <p:cNvSpPr>
                <a:spLocks/>
              </p:cNvSpPr>
              <p:nvPr/>
            </p:nvSpPr>
            <p:spPr bwMode="auto">
              <a:xfrm>
                <a:off x="2082" y="1564"/>
                <a:ext cx="1531" cy="246"/>
              </a:xfrm>
              <a:custGeom>
                <a:avLst/>
                <a:gdLst>
                  <a:gd name="T0" fmla="*/ 2 w 2528"/>
                  <a:gd name="T1" fmla="*/ 0 h 455"/>
                  <a:gd name="T2" fmla="*/ 340 w 2528"/>
                  <a:gd name="T3" fmla="*/ 29 h 455"/>
                  <a:gd name="T4" fmla="*/ 334 w 2528"/>
                  <a:gd name="T5" fmla="*/ 39 h 455"/>
                  <a:gd name="T6" fmla="*/ 0 w 2528"/>
                  <a:gd name="T7" fmla="*/ 8 h 455"/>
                  <a:gd name="T8" fmla="*/ 2 w 2528"/>
                  <a:gd name="T9" fmla="*/ 0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8" h="455">
                    <a:moveTo>
                      <a:pt x="14" y="0"/>
                    </a:moveTo>
                    <a:lnTo>
                      <a:pt x="2528" y="341"/>
                    </a:lnTo>
                    <a:lnTo>
                      <a:pt x="2480" y="455"/>
                    </a:lnTo>
                    <a:lnTo>
                      <a:pt x="0" y="86"/>
                    </a:lnTo>
                    <a:lnTo>
                      <a:pt x="14" y="0"/>
                    </a:lnTo>
                    <a:close/>
                  </a:path>
                </a:pathLst>
              </a:custGeom>
              <a:gradFill rotWithShape="1">
                <a:gsLst>
                  <a:gs pos="0">
                    <a:srgbClr val="000099"/>
                  </a:gs>
                  <a:gs pos="100000">
                    <a:srgbClr val="EAEAE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33" name="Freeform 1253"/>
              <p:cNvSpPr>
                <a:spLocks/>
              </p:cNvSpPr>
              <p:nvPr/>
            </p:nvSpPr>
            <p:spPr bwMode="auto">
              <a:xfrm>
                <a:off x="1737" y="1562"/>
                <a:ext cx="425" cy="1024"/>
              </a:xfrm>
              <a:custGeom>
                <a:avLst/>
                <a:gdLst>
                  <a:gd name="T0" fmla="*/ 78 w 702"/>
                  <a:gd name="T1" fmla="*/ 0 h 1893"/>
                  <a:gd name="T2" fmla="*/ 0 w 702"/>
                  <a:gd name="T3" fmla="*/ 160 h 1893"/>
                  <a:gd name="T4" fmla="*/ 15 w 702"/>
                  <a:gd name="T5" fmla="*/ 162 h 1893"/>
                  <a:gd name="T6" fmla="*/ 94 w 702"/>
                  <a:gd name="T7" fmla="*/ 4 h 1893"/>
                  <a:gd name="T8" fmla="*/ 78 w 702"/>
                  <a:gd name="T9" fmla="*/ 0 h 1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2" h="1893">
                    <a:moveTo>
                      <a:pt x="579" y="0"/>
                    </a:moveTo>
                    <a:lnTo>
                      <a:pt x="0" y="1869"/>
                    </a:lnTo>
                    <a:lnTo>
                      <a:pt x="114" y="1893"/>
                    </a:lnTo>
                    <a:lnTo>
                      <a:pt x="702" y="51"/>
                    </a:lnTo>
                    <a:lnTo>
                      <a:pt x="579"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34" name="Freeform 1254"/>
              <p:cNvSpPr>
                <a:spLocks/>
              </p:cNvSpPr>
              <p:nvPr/>
            </p:nvSpPr>
            <p:spPr bwMode="auto">
              <a:xfrm>
                <a:off x="3144" y="1745"/>
                <a:ext cx="458" cy="1182"/>
              </a:xfrm>
              <a:custGeom>
                <a:avLst/>
                <a:gdLst>
                  <a:gd name="T0" fmla="*/ 102 w 756"/>
                  <a:gd name="T1" fmla="*/ 0 h 2184"/>
                  <a:gd name="T2" fmla="*/ 19 w 756"/>
                  <a:gd name="T3" fmla="*/ 187 h 2184"/>
                  <a:gd name="T4" fmla="*/ 0 w 756"/>
                  <a:gd name="T5" fmla="*/ 184 h 2184"/>
                  <a:gd name="T6" fmla="*/ 81 w 756"/>
                  <a:gd name="T7" fmla="*/ 6 h 2184"/>
                  <a:gd name="T8" fmla="*/ 102 w 756"/>
                  <a:gd name="T9" fmla="*/ 0 h 21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6" h="2184">
                    <a:moveTo>
                      <a:pt x="756" y="0"/>
                    </a:moveTo>
                    <a:lnTo>
                      <a:pt x="138" y="2184"/>
                    </a:lnTo>
                    <a:lnTo>
                      <a:pt x="0" y="2148"/>
                    </a:lnTo>
                    <a:lnTo>
                      <a:pt x="606" y="78"/>
                    </a:lnTo>
                    <a:lnTo>
                      <a:pt x="756" y="0"/>
                    </a:lnTo>
                    <a:close/>
                  </a:path>
                </a:pathLst>
              </a:custGeom>
              <a:gradFill rotWithShape="1">
                <a:gsLst>
                  <a:gs pos="0">
                    <a:srgbClr val="DDDDDD"/>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35" name="Freeform 1255"/>
              <p:cNvSpPr>
                <a:spLocks/>
              </p:cNvSpPr>
              <p:nvPr/>
            </p:nvSpPr>
            <p:spPr bwMode="auto">
              <a:xfrm>
                <a:off x="1732" y="2534"/>
                <a:ext cx="1680" cy="399"/>
              </a:xfrm>
              <a:custGeom>
                <a:avLst/>
                <a:gdLst>
                  <a:gd name="T0" fmla="*/ 4 w 2773"/>
                  <a:gd name="T1" fmla="*/ 0 h 738"/>
                  <a:gd name="T2" fmla="*/ 0 w 2773"/>
                  <a:gd name="T3" fmla="*/ 9 h 738"/>
                  <a:gd name="T4" fmla="*/ 328 w 2773"/>
                  <a:gd name="T5" fmla="*/ 63 h 738"/>
                  <a:gd name="T6" fmla="*/ 320 w 2773"/>
                  <a:gd name="T7" fmla="*/ 51 h 738"/>
                  <a:gd name="T8" fmla="*/ 4 w 2773"/>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3" h="738">
                    <a:moveTo>
                      <a:pt x="33" y="0"/>
                    </a:moveTo>
                    <a:lnTo>
                      <a:pt x="0" y="99"/>
                    </a:lnTo>
                    <a:lnTo>
                      <a:pt x="2436" y="738"/>
                    </a:lnTo>
                    <a:cubicBezTo>
                      <a:pt x="2499" y="501"/>
                      <a:pt x="2773" y="727"/>
                      <a:pt x="2373" y="603"/>
                    </a:cubicBezTo>
                    <a:lnTo>
                      <a:pt x="33" y="0"/>
                    </a:lnTo>
                    <a:close/>
                  </a:path>
                </a:pathLst>
              </a:custGeom>
              <a:gradFill rotWithShape="1">
                <a:gsLst>
                  <a:gs pos="0">
                    <a:srgbClr val="0000C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36" name="Freeform 1256"/>
              <p:cNvSpPr>
                <a:spLocks/>
              </p:cNvSpPr>
              <p:nvPr/>
            </p:nvSpPr>
            <p:spPr bwMode="auto">
              <a:xfrm>
                <a:off x="3195" y="1755"/>
                <a:ext cx="429" cy="1187"/>
              </a:xfrm>
              <a:custGeom>
                <a:avLst/>
                <a:gdLst>
                  <a:gd name="T0" fmla="*/ 127 w 637"/>
                  <a:gd name="T1" fmla="*/ 0 h 1659"/>
                  <a:gd name="T2" fmla="*/ 131 w 637"/>
                  <a:gd name="T3" fmla="*/ 0 h 1659"/>
                  <a:gd name="T4" fmla="*/ 14 w 637"/>
                  <a:gd name="T5" fmla="*/ 434 h 1659"/>
                  <a:gd name="T6" fmla="*/ 0 w 637"/>
                  <a:gd name="T7" fmla="*/ 431 h 1659"/>
                  <a:gd name="T8" fmla="*/ 127 w 637"/>
                  <a:gd name="T9" fmla="*/ 0 h 16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1659">
                    <a:moveTo>
                      <a:pt x="615" y="0"/>
                    </a:moveTo>
                    <a:lnTo>
                      <a:pt x="637" y="0"/>
                    </a:lnTo>
                    <a:lnTo>
                      <a:pt x="68" y="1659"/>
                    </a:lnTo>
                    <a:lnTo>
                      <a:pt x="0" y="1647"/>
                    </a:lnTo>
                    <a:lnTo>
                      <a:pt x="615" y="0"/>
                    </a:ln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37" name="Freeform 1257"/>
              <p:cNvSpPr>
                <a:spLocks/>
              </p:cNvSpPr>
              <p:nvPr/>
            </p:nvSpPr>
            <p:spPr bwMode="auto">
              <a:xfrm>
                <a:off x="1734" y="2587"/>
                <a:ext cx="1494" cy="394"/>
              </a:xfrm>
              <a:custGeom>
                <a:avLst/>
                <a:gdLst>
                  <a:gd name="T0" fmla="*/ 0 w 2216"/>
                  <a:gd name="T1" fmla="*/ 0 h 550"/>
                  <a:gd name="T2" fmla="*/ 2 w 2216"/>
                  <a:gd name="T3" fmla="*/ 15 h 550"/>
                  <a:gd name="T4" fmla="*/ 447 w 2216"/>
                  <a:gd name="T5" fmla="*/ 145 h 550"/>
                  <a:gd name="T6" fmla="*/ 458 w 2216"/>
                  <a:gd name="T7" fmla="*/ 130 h 550"/>
                  <a:gd name="T8" fmla="*/ 0 w 2216"/>
                  <a:gd name="T9" fmla="*/ 0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6" h="550">
                    <a:moveTo>
                      <a:pt x="0" y="0"/>
                    </a:moveTo>
                    <a:lnTo>
                      <a:pt x="9" y="57"/>
                    </a:lnTo>
                    <a:lnTo>
                      <a:pt x="2164" y="550"/>
                    </a:lnTo>
                    <a:lnTo>
                      <a:pt x="2216" y="496"/>
                    </a:lnTo>
                    <a:lnTo>
                      <a:pt x="0" y="0"/>
                    </a:lnTo>
                    <a:close/>
                  </a:path>
                </a:pathLst>
              </a:custGeom>
              <a:gradFill rotWithShape="1">
                <a:gsLst>
                  <a:gs pos="0">
                    <a:srgbClr val="00009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738" name="Group 1258"/>
              <p:cNvGrpSpPr>
                <a:grpSpLocks/>
              </p:cNvGrpSpPr>
              <p:nvPr/>
            </p:nvGrpSpPr>
            <p:grpSpPr bwMode="auto">
              <a:xfrm>
                <a:off x="1709" y="3008"/>
                <a:ext cx="507" cy="234"/>
                <a:chOff x="1740" y="2642"/>
                <a:chExt cx="752" cy="327"/>
              </a:xfrm>
            </p:grpSpPr>
            <p:sp>
              <p:nvSpPr>
                <p:cNvPr id="20745" name="Freeform 1259"/>
                <p:cNvSpPr>
                  <a:spLocks/>
                </p:cNvSpPr>
                <p:nvPr/>
              </p:nvSpPr>
              <p:spPr bwMode="auto">
                <a:xfrm>
                  <a:off x="1740" y="2642"/>
                  <a:ext cx="752" cy="327"/>
                </a:xfrm>
                <a:custGeom>
                  <a:avLst/>
                  <a:gdLst>
                    <a:gd name="T0" fmla="*/ 293 w 752"/>
                    <a:gd name="T1" fmla="*/ 0 h 327"/>
                    <a:gd name="T2" fmla="*/ 752 w 752"/>
                    <a:gd name="T3" fmla="*/ 124 h 327"/>
                    <a:gd name="T4" fmla="*/ 470 w 752"/>
                    <a:gd name="T5" fmla="*/ 327 h 327"/>
                    <a:gd name="T6" fmla="*/ 0 w 752"/>
                    <a:gd name="T7" fmla="*/ 183 h 327"/>
                    <a:gd name="T8" fmla="*/ 293 w 752"/>
                    <a:gd name="T9" fmla="*/ 0 h 3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2" h="327">
                      <a:moveTo>
                        <a:pt x="293" y="0"/>
                      </a:moveTo>
                      <a:lnTo>
                        <a:pt x="752" y="124"/>
                      </a:lnTo>
                      <a:lnTo>
                        <a:pt x="470" y="327"/>
                      </a:lnTo>
                      <a:lnTo>
                        <a:pt x="0" y="183"/>
                      </a:lnTo>
                      <a:lnTo>
                        <a:pt x="293"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6" name="Freeform 1260"/>
                <p:cNvSpPr>
                  <a:spLocks/>
                </p:cNvSpPr>
                <p:nvPr/>
              </p:nvSpPr>
              <p:spPr bwMode="auto">
                <a:xfrm>
                  <a:off x="1754" y="2649"/>
                  <a:ext cx="726" cy="311"/>
                </a:xfrm>
                <a:custGeom>
                  <a:avLst/>
                  <a:gdLst>
                    <a:gd name="T0" fmla="*/ 282 w 726"/>
                    <a:gd name="T1" fmla="*/ 0 h 311"/>
                    <a:gd name="T2" fmla="*/ 726 w 726"/>
                    <a:gd name="T3" fmla="*/ 119 h 311"/>
                    <a:gd name="T4" fmla="*/ 457 w 726"/>
                    <a:gd name="T5" fmla="*/ 311 h 311"/>
                    <a:gd name="T6" fmla="*/ 0 w 726"/>
                    <a:gd name="T7" fmla="*/ 173 h 311"/>
                    <a:gd name="T8" fmla="*/ 282 w 726"/>
                    <a:gd name="T9" fmla="*/ 0 h 3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311">
                      <a:moveTo>
                        <a:pt x="282" y="0"/>
                      </a:moveTo>
                      <a:lnTo>
                        <a:pt x="726" y="119"/>
                      </a:lnTo>
                      <a:lnTo>
                        <a:pt x="457" y="311"/>
                      </a:lnTo>
                      <a:lnTo>
                        <a:pt x="0" y="173"/>
                      </a:lnTo>
                      <a:lnTo>
                        <a:pt x="282" y="0"/>
                      </a:lnTo>
                      <a:close/>
                    </a:path>
                  </a:pathLst>
                </a:custGeom>
                <a:gradFill rotWithShape="1">
                  <a:gsLst>
                    <a:gs pos="0">
                      <a:srgbClr val="4D4D4D"/>
                    </a:gs>
                    <a:gs pos="100000">
                      <a:srgbClr val="DDDDDD"/>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7" name="Freeform 1261"/>
                <p:cNvSpPr>
                  <a:spLocks/>
                </p:cNvSpPr>
                <p:nvPr/>
              </p:nvSpPr>
              <p:spPr bwMode="auto">
                <a:xfrm>
                  <a:off x="1808" y="2770"/>
                  <a:ext cx="258" cy="100"/>
                </a:xfrm>
                <a:custGeom>
                  <a:avLst/>
                  <a:gdLst>
                    <a:gd name="T0" fmla="*/ 0 w 258"/>
                    <a:gd name="T1" fmla="*/ 44 h 100"/>
                    <a:gd name="T2" fmla="*/ 75 w 258"/>
                    <a:gd name="T3" fmla="*/ 0 h 100"/>
                    <a:gd name="T4" fmla="*/ 258 w 258"/>
                    <a:gd name="T5" fmla="*/ 50 h 100"/>
                    <a:gd name="T6" fmla="*/ 183 w 258"/>
                    <a:gd name="T7" fmla="*/ 100 h 100"/>
                    <a:gd name="T8" fmla="*/ 0 w 258"/>
                    <a:gd name="T9" fmla="*/ 44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0">
                      <a:moveTo>
                        <a:pt x="0" y="44"/>
                      </a:moveTo>
                      <a:lnTo>
                        <a:pt x="75" y="0"/>
                      </a:lnTo>
                      <a:lnTo>
                        <a:pt x="258" y="50"/>
                      </a:lnTo>
                      <a:lnTo>
                        <a:pt x="183" y="100"/>
                      </a:lnTo>
                      <a:lnTo>
                        <a:pt x="0" y="4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8" name="Freeform 1262"/>
                <p:cNvSpPr>
                  <a:spLocks/>
                </p:cNvSpPr>
                <p:nvPr/>
              </p:nvSpPr>
              <p:spPr bwMode="auto">
                <a:xfrm>
                  <a:off x="1799" y="2816"/>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9" name="Freeform 1263"/>
                <p:cNvSpPr>
                  <a:spLocks/>
                </p:cNvSpPr>
                <p:nvPr/>
              </p:nvSpPr>
              <p:spPr bwMode="auto">
                <a:xfrm>
                  <a:off x="2020" y="2834"/>
                  <a:ext cx="258" cy="102"/>
                </a:xfrm>
                <a:custGeom>
                  <a:avLst/>
                  <a:gdLst>
                    <a:gd name="T0" fmla="*/ 0 w 258"/>
                    <a:gd name="T1" fmla="*/ 46 h 102"/>
                    <a:gd name="T2" fmla="*/ 71 w 258"/>
                    <a:gd name="T3" fmla="*/ 0 h 102"/>
                    <a:gd name="T4" fmla="*/ 258 w 258"/>
                    <a:gd name="T5" fmla="*/ 52 h 102"/>
                    <a:gd name="T6" fmla="*/ 183 w 258"/>
                    <a:gd name="T7" fmla="*/ 102 h 102"/>
                    <a:gd name="T8" fmla="*/ 0 w 258"/>
                    <a:gd name="T9" fmla="*/ 46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2">
                      <a:moveTo>
                        <a:pt x="0" y="46"/>
                      </a:moveTo>
                      <a:lnTo>
                        <a:pt x="71" y="0"/>
                      </a:lnTo>
                      <a:lnTo>
                        <a:pt x="258" y="52"/>
                      </a:lnTo>
                      <a:lnTo>
                        <a:pt x="183" y="102"/>
                      </a:lnTo>
                      <a:lnTo>
                        <a:pt x="0" y="46"/>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0" name="Freeform 1264"/>
                <p:cNvSpPr>
                  <a:spLocks/>
                </p:cNvSpPr>
                <p:nvPr/>
              </p:nvSpPr>
              <p:spPr bwMode="auto">
                <a:xfrm>
                  <a:off x="2011" y="2882"/>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739" name="Freeform 1265"/>
              <p:cNvSpPr>
                <a:spLocks/>
              </p:cNvSpPr>
              <p:nvPr/>
            </p:nvSpPr>
            <p:spPr bwMode="auto">
              <a:xfrm>
                <a:off x="2577" y="3043"/>
                <a:ext cx="614" cy="514"/>
              </a:xfrm>
              <a:custGeom>
                <a:avLst/>
                <a:gdLst>
                  <a:gd name="T0" fmla="*/ 1 w 990"/>
                  <a:gd name="T1" fmla="*/ 131 h 792"/>
                  <a:gd name="T2" fmla="*/ 146 w 990"/>
                  <a:gd name="T3" fmla="*/ 0 h 792"/>
                  <a:gd name="T4" fmla="*/ 146 w 990"/>
                  <a:gd name="T5" fmla="*/ 10 h 792"/>
                  <a:gd name="T6" fmla="*/ 0 w 990"/>
                  <a:gd name="T7" fmla="*/ 141 h 792"/>
                  <a:gd name="T8" fmla="*/ 1 w 990"/>
                  <a:gd name="T9" fmla="*/ 131 h 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0" h="792">
                    <a:moveTo>
                      <a:pt x="3" y="738"/>
                    </a:moveTo>
                    <a:lnTo>
                      <a:pt x="990" y="0"/>
                    </a:lnTo>
                    <a:lnTo>
                      <a:pt x="987" y="60"/>
                    </a:lnTo>
                    <a:lnTo>
                      <a:pt x="0" y="792"/>
                    </a:lnTo>
                    <a:lnTo>
                      <a:pt x="3" y="738"/>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0" name="Freeform 1266"/>
              <p:cNvSpPr>
                <a:spLocks/>
              </p:cNvSpPr>
              <p:nvPr/>
            </p:nvSpPr>
            <p:spPr bwMode="auto">
              <a:xfrm>
                <a:off x="1010" y="3084"/>
                <a:ext cx="1571" cy="469"/>
              </a:xfrm>
              <a:custGeom>
                <a:avLst/>
                <a:gdLst>
                  <a:gd name="T0" fmla="*/ 1 w 2532"/>
                  <a:gd name="T1" fmla="*/ 0 h 723"/>
                  <a:gd name="T2" fmla="*/ 6 w 2532"/>
                  <a:gd name="T3" fmla="*/ 0 h 723"/>
                  <a:gd name="T4" fmla="*/ 375 w 2532"/>
                  <a:gd name="T5" fmla="*/ 120 h 723"/>
                  <a:gd name="T6" fmla="*/ 375 w 2532"/>
                  <a:gd name="T7" fmla="*/ 128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1" name="Freeform 1267"/>
              <p:cNvSpPr>
                <a:spLocks/>
              </p:cNvSpPr>
              <p:nvPr/>
            </p:nvSpPr>
            <p:spPr bwMode="auto">
              <a:xfrm>
                <a:off x="1011" y="2998"/>
                <a:ext cx="17" cy="95"/>
              </a:xfrm>
              <a:custGeom>
                <a:avLst/>
                <a:gdLst>
                  <a:gd name="T0" fmla="*/ 5 w 26"/>
                  <a:gd name="T1" fmla="*/ 2 h 147"/>
                  <a:gd name="T2" fmla="*/ 5 w 26"/>
                  <a:gd name="T3" fmla="*/ 25 h 147"/>
                  <a:gd name="T4" fmla="*/ 0 w 26"/>
                  <a:gd name="T5" fmla="*/ 25 h 147"/>
                  <a:gd name="T6" fmla="*/ 1 w 26"/>
                  <a:gd name="T7" fmla="*/ 0 h 147"/>
                  <a:gd name="T8" fmla="*/ 5 w 26"/>
                  <a:gd name="T9" fmla="*/ 2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47">
                    <a:moveTo>
                      <a:pt x="26" y="10"/>
                    </a:moveTo>
                    <a:lnTo>
                      <a:pt x="23" y="147"/>
                    </a:lnTo>
                    <a:lnTo>
                      <a:pt x="0" y="144"/>
                    </a:lnTo>
                    <a:lnTo>
                      <a:pt x="3" y="0"/>
                    </a:lnTo>
                    <a:lnTo>
                      <a:pt x="26" y="1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2" name="Freeform 1268"/>
              <p:cNvSpPr>
                <a:spLocks/>
              </p:cNvSpPr>
              <p:nvPr/>
            </p:nvSpPr>
            <p:spPr bwMode="auto">
              <a:xfrm>
                <a:off x="1012" y="2611"/>
                <a:ext cx="730" cy="393"/>
              </a:xfrm>
              <a:custGeom>
                <a:avLst/>
                <a:gdLst>
                  <a:gd name="T0" fmla="*/ 174 w 1176"/>
                  <a:gd name="T1" fmla="*/ 0 h 606"/>
                  <a:gd name="T2" fmla="*/ 0 w 1176"/>
                  <a:gd name="T3" fmla="*/ 106 h 606"/>
                  <a:gd name="T4" fmla="*/ 4 w 1176"/>
                  <a:gd name="T5" fmla="*/ 107 h 606"/>
                  <a:gd name="T6" fmla="*/ 174 w 1176"/>
                  <a:gd name="T7" fmla="*/ 3 h 606"/>
                  <a:gd name="T8" fmla="*/ 174 w 1176"/>
                  <a:gd name="T9" fmla="*/ 0 h 6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6" h="606">
                    <a:moveTo>
                      <a:pt x="1170" y="0"/>
                    </a:moveTo>
                    <a:lnTo>
                      <a:pt x="0" y="597"/>
                    </a:lnTo>
                    <a:lnTo>
                      <a:pt x="30" y="606"/>
                    </a:lnTo>
                    <a:lnTo>
                      <a:pt x="1176" y="18"/>
                    </a:lnTo>
                    <a:lnTo>
                      <a:pt x="1170"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3" name="Freeform 1269"/>
              <p:cNvSpPr>
                <a:spLocks/>
              </p:cNvSpPr>
              <p:nvPr/>
            </p:nvSpPr>
            <p:spPr bwMode="auto">
              <a:xfrm>
                <a:off x="1061" y="3018"/>
                <a:ext cx="1490" cy="451"/>
              </a:xfrm>
              <a:custGeom>
                <a:avLst/>
                <a:gdLst>
                  <a:gd name="T0" fmla="*/ 1 w 2532"/>
                  <a:gd name="T1" fmla="*/ 0 h 723"/>
                  <a:gd name="T2" fmla="*/ 4 w 2532"/>
                  <a:gd name="T3" fmla="*/ 0 h 723"/>
                  <a:gd name="T4" fmla="*/ 304 w 2532"/>
                  <a:gd name="T5" fmla="*/ 103 h 723"/>
                  <a:gd name="T6" fmla="*/ 303 w 2532"/>
                  <a:gd name="T7" fmla="*/ 109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4" name="Freeform 1270"/>
              <p:cNvSpPr>
                <a:spLocks/>
              </p:cNvSpPr>
              <p:nvPr/>
            </p:nvSpPr>
            <p:spPr bwMode="auto">
              <a:xfrm flipV="1">
                <a:off x="2549" y="2986"/>
                <a:ext cx="608" cy="467"/>
              </a:xfrm>
              <a:custGeom>
                <a:avLst/>
                <a:gdLst>
                  <a:gd name="T0" fmla="*/ 0 w 2532"/>
                  <a:gd name="T1" fmla="*/ 0 h 723"/>
                  <a:gd name="T2" fmla="*/ 0 w 2532"/>
                  <a:gd name="T3" fmla="*/ 0 h 723"/>
                  <a:gd name="T4" fmla="*/ 8 w 2532"/>
                  <a:gd name="T5" fmla="*/ 118 h 723"/>
                  <a:gd name="T6" fmla="*/ 8 w 2532"/>
                  <a:gd name="T7" fmla="*/ 126 h 723"/>
                  <a:gd name="T8" fmla="*/ 0 w 2532"/>
                  <a:gd name="T9" fmla="*/ 4 h 723"/>
                  <a:gd name="T10" fmla="*/ 0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677" name="Group 1271"/>
            <p:cNvGrpSpPr>
              <a:grpSpLocks/>
            </p:cNvGrpSpPr>
            <p:nvPr/>
          </p:nvGrpSpPr>
          <p:grpSpPr bwMode="auto">
            <a:xfrm>
              <a:off x="3503" y="1916"/>
              <a:ext cx="280" cy="257"/>
              <a:chOff x="877" y="1008"/>
              <a:chExt cx="2747" cy="2591"/>
            </a:xfrm>
          </p:grpSpPr>
          <p:pic>
            <p:nvPicPr>
              <p:cNvPr id="20705" name="Picture 1272" descr="antenna_stylized"/>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77" y="1008"/>
                <a:ext cx="2725" cy="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06" name="Picture 1273" descr="laptop_keyboard"/>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rot="109064" flipH="1">
                <a:off x="1009" y="2586"/>
                <a:ext cx="2245" cy="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07" name="Freeform 1274"/>
              <p:cNvSpPr>
                <a:spLocks/>
              </p:cNvSpPr>
              <p:nvPr/>
            </p:nvSpPr>
            <p:spPr bwMode="auto">
              <a:xfrm>
                <a:off x="1753" y="1603"/>
                <a:ext cx="1807" cy="1322"/>
              </a:xfrm>
              <a:custGeom>
                <a:avLst/>
                <a:gdLst>
                  <a:gd name="T0" fmla="*/ 73 w 2982"/>
                  <a:gd name="T1" fmla="*/ 0 h 2442"/>
                  <a:gd name="T2" fmla="*/ 0 w 2982"/>
                  <a:gd name="T3" fmla="*/ 149 h 2442"/>
                  <a:gd name="T4" fmla="*/ 323 w 2982"/>
                  <a:gd name="T5" fmla="*/ 210 h 2442"/>
                  <a:gd name="T6" fmla="*/ 402 w 2982"/>
                  <a:gd name="T7" fmla="*/ 27 h 2442"/>
                  <a:gd name="T8" fmla="*/ 73 w 2982"/>
                  <a:gd name="T9" fmla="*/ 0 h 2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2" h="2442">
                    <a:moveTo>
                      <a:pt x="540" y="0"/>
                    </a:moveTo>
                    <a:lnTo>
                      <a:pt x="0" y="1734"/>
                    </a:lnTo>
                    <a:lnTo>
                      <a:pt x="2394" y="2442"/>
                    </a:lnTo>
                    <a:lnTo>
                      <a:pt x="2982" y="318"/>
                    </a:lnTo>
                    <a:lnTo>
                      <a:pt x="54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708" name="Picture 1275" descr="screen"/>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42" y="1637"/>
                <a:ext cx="1642" cy="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09" name="Freeform 1276"/>
              <p:cNvSpPr>
                <a:spLocks/>
              </p:cNvSpPr>
              <p:nvPr/>
            </p:nvSpPr>
            <p:spPr bwMode="auto">
              <a:xfrm>
                <a:off x="2082" y="1564"/>
                <a:ext cx="1531" cy="246"/>
              </a:xfrm>
              <a:custGeom>
                <a:avLst/>
                <a:gdLst>
                  <a:gd name="T0" fmla="*/ 2 w 2528"/>
                  <a:gd name="T1" fmla="*/ 0 h 455"/>
                  <a:gd name="T2" fmla="*/ 340 w 2528"/>
                  <a:gd name="T3" fmla="*/ 29 h 455"/>
                  <a:gd name="T4" fmla="*/ 334 w 2528"/>
                  <a:gd name="T5" fmla="*/ 39 h 455"/>
                  <a:gd name="T6" fmla="*/ 0 w 2528"/>
                  <a:gd name="T7" fmla="*/ 8 h 455"/>
                  <a:gd name="T8" fmla="*/ 2 w 2528"/>
                  <a:gd name="T9" fmla="*/ 0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8" h="455">
                    <a:moveTo>
                      <a:pt x="14" y="0"/>
                    </a:moveTo>
                    <a:lnTo>
                      <a:pt x="2528" y="341"/>
                    </a:lnTo>
                    <a:lnTo>
                      <a:pt x="2480" y="455"/>
                    </a:lnTo>
                    <a:lnTo>
                      <a:pt x="0" y="86"/>
                    </a:lnTo>
                    <a:lnTo>
                      <a:pt x="14" y="0"/>
                    </a:lnTo>
                    <a:close/>
                  </a:path>
                </a:pathLst>
              </a:custGeom>
              <a:gradFill rotWithShape="1">
                <a:gsLst>
                  <a:gs pos="0">
                    <a:srgbClr val="000099"/>
                  </a:gs>
                  <a:gs pos="100000">
                    <a:srgbClr val="EAEAE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0" name="Freeform 1277"/>
              <p:cNvSpPr>
                <a:spLocks/>
              </p:cNvSpPr>
              <p:nvPr/>
            </p:nvSpPr>
            <p:spPr bwMode="auto">
              <a:xfrm>
                <a:off x="1737" y="1562"/>
                <a:ext cx="425" cy="1024"/>
              </a:xfrm>
              <a:custGeom>
                <a:avLst/>
                <a:gdLst>
                  <a:gd name="T0" fmla="*/ 78 w 702"/>
                  <a:gd name="T1" fmla="*/ 0 h 1893"/>
                  <a:gd name="T2" fmla="*/ 0 w 702"/>
                  <a:gd name="T3" fmla="*/ 160 h 1893"/>
                  <a:gd name="T4" fmla="*/ 15 w 702"/>
                  <a:gd name="T5" fmla="*/ 162 h 1893"/>
                  <a:gd name="T6" fmla="*/ 94 w 702"/>
                  <a:gd name="T7" fmla="*/ 4 h 1893"/>
                  <a:gd name="T8" fmla="*/ 78 w 702"/>
                  <a:gd name="T9" fmla="*/ 0 h 1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2" h="1893">
                    <a:moveTo>
                      <a:pt x="579" y="0"/>
                    </a:moveTo>
                    <a:lnTo>
                      <a:pt x="0" y="1869"/>
                    </a:lnTo>
                    <a:lnTo>
                      <a:pt x="114" y="1893"/>
                    </a:lnTo>
                    <a:lnTo>
                      <a:pt x="702" y="51"/>
                    </a:lnTo>
                    <a:lnTo>
                      <a:pt x="579"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1" name="Freeform 1278"/>
              <p:cNvSpPr>
                <a:spLocks/>
              </p:cNvSpPr>
              <p:nvPr/>
            </p:nvSpPr>
            <p:spPr bwMode="auto">
              <a:xfrm>
                <a:off x="3144" y="1745"/>
                <a:ext cx="458" cy="1182"/>
              </a:xfrm>
              <a:custGeom>
                <a:avLst/>
                <a:gdLst>
                  <a:gd name="T0" fmla="*/ 102 w 756"/>
                  <a:gd name="T1" fmla="*/ 0 h 2184"/>
                  <a:gd name="T2" fmla="*/ 19 w 756"/>
                  <a:gd name="T3" fmla="*/ 187 h 2184"/>
                  <a:gd name="T4" fmla="*/ 0 w 756"/>
                  <a:gd name="T5" fmla="*/ 184 h 2184"/>
                  <a:gd name="T6" fmla="*/ 81 w 756"/>
                  <a:gd name="T7" fmla="*/ 6 h 2184"/>
                  <a:gd name="T8" fmla="*/ 102 w 756"/>
                  <a:gd name="T9" fmla="*/ 0 h 21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6" h="2184">
                    <a:moveTo>
                      <a:pt x="756" y="0"/>
                    </a:moveTo>
                    <a:lnTo>
                      <a:pt x="138" y="2184"/>
                    </a:lnTo>
                    <a:lnTo>
                      <a:pt x="0" y="2148"/>
                    </a:lnTo>
                    <a:lnTo>
                      <a:pt x="606" y="78"/>
                    </a:lnTo>
                    <a:lnTo>
                      <a:pt x="756" y="0"/>
                    </a:lnTo>
                    <a:close/>
                  </a:path>
                </a:pathLst>
              </a:custGeom>
              <a:gradFill rotWithShape="1">
                <a:gsLst>
                  <a:gs pos="0">
                    <a:srgbClr val="DDDDDD"/>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2" name="Freeform 1279"/>
              <p:cNvSpPr>
                <a:spLocks/>
              </p:cNvSpPr>
              <p:nvPr/>
            </p:nvSpPr>
            <p:spPr bwMode="auto">
              <a:xfrm>
                <a:off x="1732" y="2534"/>
                <a:ext cx="1680" cy="399"/>
              </a:xfrm>
              <a:custGeom>
                <a:avLst/>
                <a:gdLst>
                  <a:gd name="T0" fmla="*/ 4 w 2773"/>
                  <a:gd name="T1" fmla="*/ 0 h 738"/>
                  <a:gd name="T2" fmla="*/ 0 w 2773"/>
                  <a:gd name="T3" fmla="*/ 9 h 738"/>
                  <a:gd name="T4" fmla="*/ 328 w 2773"/>
                  <a:gd name="T5" fmla="*/ 63 h 738"/>
                  <a:gd name="T6" fmla="*/ 320 w 2773"/>
                  <a:gd name="T7" fmla="*/ 51 h 738"/>
                  <a:gd name="T8" fmla="*/ 4 w 2773"/>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3" h="738">
                    <a:moveTo>
                      <a:pt x="33" y="0"/>
                    </a:moveTo>
                    <a:lnTo>
                      <a:pt x="0" y="99"/>
                    </a:lnTo>
                    <a:lnTo>
                      <a:pt x="2436" y="738"/>
                    </a:lnTo>
                    <a:cubicBezTo>
                      <a:pt x="2499" y="501"/>
                      <a:pt x="2773" y="727"/>
                      <a:pt x="2373" y="603"/>
                    </a:cubicBezTo>
                    <a:lnTo>
                      <a:pt x="33" y="0"/>
                    </a:lnTo>
                    <a:close/>
                  </a:path>
                </a:pathLst>
              </a:custGeom>
              <a:gradFill rotWithShape="1">
                <a:gsLst>
                  <a:gs pos="0">
                    <a:srgbClr val="0000C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3" name="Freeform 1280"/>
              <p:cNvSpPr>
                <a:spLocks/>
              </p:cNvSpPr>
              <p:nvPr/>
            </p:nvSpPr>
            <p:spPr bwMode="auto">
              <a:xfrm>
                <a:off x="3195" y="1755"/>
                <a:ext cx="429" cy="1187"/>
              </a:xfrm>
              <a:custGeom>
                <a:avLst/>
                <a:gdLst>
                  <a:gd name="T0" fmla="*/ 127 w 637"/>
                  <a:gd name="T1" fmla="*/ 0 h 1659"/>
                  <a:gd name="T2" fmla="*/ 131 w 637"/>
                  <a:gd name="T3" fmla="*/ 0 h 1659"/>
                  <a:gd name="T4" fmla="*/ 14 w 637"/>
                  <a:gd name="T5" fmla="*/ 434 h 1659"/>
                  <a:gd name="T6" fmla="*/ 0 w 637"/>
                  <a:gd name="T7" fmla="*/ 431 h 1659"/>
                  <a:gd name="T8" fmla="*/ 127 w 637"/>
                  <a:gd name="T9" fmla="*/ 0 h 16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1659">
                    <a:moveTo>
                      <a:pt x="615" y="0"/>
                    </a:moveTo>
                    <a:lnTo>
                      <a:pt x="637" y="0"/>
                    </a:lnTo>
                    <a:lnTo>
                      <a:pt x="68" y="1659"/>
                    </a:lnTo>
                    <a:lnTo>
                      <a:pt x="0" y="1647"/>
                    </a:lnTo>
                    <a:lnTo>
                      <a:pt x="615" y="0"/>
                    </a:ln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4" name="Freeform 1281"/>
              <p:cNvSpPr>
                <a:spLocks/>
              </p:cNvSpPr>
              <p:nvPr/>
            </p:nvSpPr>
            <p:spPr bwMode="auto">
              <a:xfrm>
                <a:off x="1734" y="2587"/>
                <a:ext cx="1494" cy="394"/>
              </a:xfrm>
              <a:custGeom>
                <a:avLst/>
                <a:gdLst>
                  <a:gd name="T0" fmla="*/ 0 w 2216"/>
                  <a:gd name="T1" fmla="*/ 0 h 550"/>
                  <a:gd name="T2" fmla="*/ 2 w 2216"/>
                  <a:gd name="T3" fmla="*/ 15 h 550"/>
                  <a:gd name="T4" fmla="*/ 447 w 2216"/>
                  <a:gd name="T5" fmla="*/ 145 h 550"/>
                  <a:gd name="T6" fmla="*/ 458 w 2216"/>
                  <a:gd name="T7" fmla="*/ 130 h 550"/>
                  <a:gd name="T8" fmla="*/ 0 w 2216"/>
                  <a:gd name="T9" fmla="*/ 0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6" h="550">
                    <a:moveTo>
                      <a:pt x="0" y="0"/>
                    </a:moveTo>
                    <a:lnTo>
                      <a:pt x="9" y="57"/>
                    </a:lnTo>
                    <a:lnTo>
                      <a:pt x="2164" y="550"/>
                    </a:lnTo>
                    <a:lnTo>
                      <a:pt x="2216" y="496"/>
                    </a:lnTo>
                    <a:lnTo>
                      <a:pt x="0" y="0"/>
                    </a:lnTo>
                    <a:close/>
                  </a:path>
                </a:pathLst>
              </a:custGeom>
              <a:gradFill rotWithShape="1">
                <a:gsLst>
                  <a:gs pos="0">
                    <a:srgbClr val="00009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715" name="Group 1282"/>
              <p:cNvGrpSpPr>
                <a:grpSpLocks/>
              </p:cNvGrpSpPr>
              <p:nvPr/>
            </p:nvGrpSpPr>
            <p:grpSpPr bwMode="auto">
              <a:xfrm>
                <a:off x="1709" y="3008"/>
                <a:ext cx="507" cy="234"/>
                <a:chOff x="1740" y="2642"/>
                <a:chExt cx="752" cy="327"/>
              </a:xfrm>
            </p:grpSpPr>
            <p:sp>
              <p:nvSpPr>
                <p:cNvPr id="20722" name="Freeform 1283"/>
                <p:cNvSpPr>
                  <a:spLocks/>
                </p:cNvSpPr>
                <p:nvPr/>
              </p:nvSpPr>
              <p:spPr bwMode="auto">
                <a:xfrm>
                  <a:off x="1740" y="2642"/>
                  <a:ext cx="752" cy="327"/>
                </a:xfrm>
                <a:custGeom>
                  <a:avLst/>
                  <a:gdLst>
                    <a:gd name="T0" fmla="*/ 293 w 752"/>
                    <a:gd name="T1" fmla="*/ 0 h 327"/>
                    <a:gd name="T2" fmla="*/ 752 w 752"/>
                    <a:gd name="T3" fmla="*/ 124 h 327"/>
                    <a:gd name="T4" fmla="*/ 470 w 752"/>
                    <a:gd name="T5" fmla="*/ 327 h 327"/>
                    <a:gd name="T6" fmla="*/ 0 w 752"/>
                    <a:gd name="T7" fmla="*/ 183 h 327"/>
                    <a:gd name="T8" fmla="*/ 293 w 752"/>
                    <a:gd name="T9" fmla="*/ 0 h 3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2" h="327">
                      <a:moveTo>
                        <a:pt x="293" y="0"/>
                      </a:moveTo>
                      <a:lnTo>
                        <a:pt x="752" y="124"/>
                      </a:lnTo>
                      <a:lnTo>
                        <a:pt x="470" y="327"/>
                      </a:lnTo>
                      <a:lnTo>
                        <a:pt x="0" y="183"/>
                      </a:lnTo>
                      <a:lnTo>
                        <a:pt x="293"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3" name="Freeform 1284"/>
                <p:cNvSpPr>
                  <a:spLocks/>
                </p:cNvSpPr>
                <p:nvPr/>
              </p:nvSpPr>
              <p:spPr bwMode="auto">
                <a:xfrm>
                  <a:off x="1754" y="2649"/>
                  <a:ext cx="726" cy="311"/>
                </a:xfrm>
                <a:custGeom>
                  <a:avLst/>
                  <a:gdLst>
                    <a:gd name="T0" fmla="*/ 282 w 726"/>
                    <a:gd name="T1" fmla="*/ 0 h 311"/>
                    <a:gd name="T2" fmla="*/ 726 w 726"/>
                    <a:gd name="T3" fmla="*/ 119 h 311"/>
                    <a:gd name="T4" fmla="*/ 457 w 726"/>
                    <a:gd name="T5" fmla="*/ 311 h 311"/>
                    <a:gd name="T6" fmla="*/ 0 w 726"/>
                    <a:gd name="T7" fmla="*/ 173 h 311"/>
                    <a:gd name="T8" fmla="*/ 282 w 726"/>
                    <a:gd name="T9" fmla="*/ 0 h 3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311">
                      <a:moveTo>
                        <a:pt x="282" y="0"/>
                      </a:moveTo>
                      <a:lnTo>
                        <a:pt x="726" y="119"/>
                      </a:lnTo>
                      <a:lnTo>
                        <a:pt x="457" y="311"/>
                      </a:lnTo>
                      <a:lnTo>
                        <a:pt x="0" y="173"/>
                      </a:lnTo>
                      <a:lnTo>
                        <a:pt x="282" y="0"/>
                      </a:lnTo>
                      <a:close/>
                    </a:path>
                  </a:pathLst>
                </a:custGeom>
                <a:gradFill rotWithShape="1">
                  <a:gsLst>
                    <a:gs pos="0">
                      <a:srgbClr val="4D4D4D"/>
                    </a:gs>
                    <a:gs pos="100000">
                      <a:srgbClr val="DDDDDD"/>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4" name="Freeform 1285"/>
                <p:cNvSpPr>
                  <a:spLocks/>
                </p:cNvSpPr>
                <p:nvPr/>
              </p:nvSpPr>
              <p:spPr bwMode="auto">
                <a:xfrm>
                  <a:off x="1808" y="2770"/>
                  <a:ext cx="258" cy="100"/>
                </a:xfrm>
                <a:custGeom>
                  <a:avLst/>
                  <a:gdLst>
                    <a:gd name="T0" fmla="*/ 0 w 258"/>
                    <a:gd name="T1" fmla="*/ 44 h 100"/>
                    <a:gd name="T2" fmla="*/ 75 w 258"/>
                    <a:gd name="T3" fmla="*/ 0 h 100"/>
                    <a:gd name="T4" fmla="*/ 258 w 258"/>
                    <a:gd name="T5" fmla="*/ 50 h 100"/>
                    <a:gd name="T6" fmla="*/ 183 w 258"/>
                    <a:gd name="T7" fmla="*/ 100 h 100"/>
                    <a:gd name="T8" fmla="*/ 0 w 258"/>
                    <a:gd name="T9" fmla="*/ 44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0">
                      <a:moveTo>
                        <a:pt x="0" y="44"/>
                      </a:moveTo>
                      <a:lnTo>
                        <a:pt x="75" y="0"/>
                      </a:lnTo>
                      <a:lnTo>
                        <a:pt x="258" y="50"/>
                      </a:lnTo>
                      <a:lnTo>
                        <a:pt x="183" y="100"/>
                      </a:lnTo>
                      <a:lnTo>
                        <a:pt x="0" y="4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5" name="Freeform 1286"/>
                <p:cNvSpPr>
                  <a:spLocks/>
                </p:cNvSpPr>
                <p:nvPr/>
              </p:nvSpPr>
              <p:spPr bwMode="auto">
                <a:xfrm>
                  <a:off x="1799" y="2816"/>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6" name="Freeform 1287"/>
                <p:cNvSpPr>
                  <a:spLocks/>
                </p:cNvSpPr>
                <p:nvPr/>
              </p:nvSpPr>
              <p:spPr bwMode="auto">
                <a:xfrm>
                  <a:off x="2020" y="2834"/>
                  <a:ext cx="258" cy="102"/>
                </a:xfrm>
                <a:custGeom>
                  <a:avLst/>
                  <a:gdLst>
                    <a:gd name="T0" fmla="*/ 0 w 258"/>
                    <a:gd name="T1" fmla="*/ 46 h 102"/>
                    <a:gd name="T2" fmla="*/ 71 w 258"/>
                    <a:gd name="T3" fmla="*/ 0 h 102"/>
                    <a:gd name="T4" fmla="*/ 258 w 258"/>
                    <a:gd name="T5" fmla="*/ 52 h 102"/>
                    <a:gd name="T6" fmla="*/ 183 w 258"/>
                    <a:gd name="T7" fmla="*/ 102 h 102"/>
                    <a:gd name="T8" fmla="*/ 0 w 258"/>
                    <a:gd name="T9" fmla="*/ 46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2">
                      <a:moveTo>
                        <a:pt x="0" y="46"/>
                      </a:moveTo>
                      <a:lnTo>
                        <a:pt x="71" y="0"/>
                      </a:lnTo>
                      <a:lnTo>
                        <a:pt x="258" y="52"/>
                      </a:lnTo>
                      <a:lnTo>
                        <a:pt x="183" y="102"/>
                      </a:lnTo>
                      <a:lnTo>
                        <a:pt x="0" y="46"/>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7" name="Freeform 1288"/>
                <p:cNvSpPr>
                  <a:spLocks/>
                </p:cNvSpPr>
                <p:nvPr/>
              </p:nvSpPr>
              <p:spPr bwMode="auto">
                <a:xfrm>
                  <a:off x="2011" y="2882"/>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716" name="Freeform 1289"/>
              <p:cNvSpPr>
                <a:spLocks/>
              </p:cNvSpPr>
              <p:nvPr/>
            </p:nvSpPr>
            <p:spPr bwMode="auto">
              <a:xfrm>
                <a:off x="2577" y="3043"/>
                <a:ext cx="614" cy="514"/>
              </a:xfrm>
              <a:custGeom>
                <a:avLst/>
                <a:gdLst>
                  <a:gd name="T0" fmla="*/ 1 w 990"/>
                  <a:gd name="T1" fmla="*/ 131 h 792"/>
                  <a:gd name="T2" fmla="*/ 146 w 990"/>
                  <a:gd name="T3" fmla="*/ 0 h 792"/>
                  <a:gd name="T4" fmla="*/ 146 w 990"/>
                  <a:gd name="T5" fmla="*/ 10 h 792"/>
                  <a:gd name="T6" fmla="*/ 0 w 990"/>
                  <a:gd name="T7" fmla="*/ 141 h 792"/>
                  <a:gd name="T8" fmla="*/ 1 w 990"/>
                  <a:gd name="T9" fmla="*/ 131 h 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0" h="792">
                    <a:moveTo>
                      <a:pt x="3" y="738"/>
                    </a:moveTo>
                    <a:lnTo>
                      <a:pt x="990" y="0"/>
                    </a:lnTo>
                    <a:lnTo>
                      <a:pt x="987" y="60"/>
                    </a:lnTo>
                    <a:lnTo>
                      <a:pt x="0" y="792"/>
                    </a:lnTo>
                    <a:lnTo>
                      <a:pt x="3" y="738"/>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7" name="Freeform 1290"/>
              <p:cNvSpPr>
                <a:spLocks/>
              </p:cNvSpPr>
              <p:nvPr/>
            </p:nvSpPr>
            <p:spPr bwMode="auto">
              <a:xfrm>
                <a:off x="1010" y="3084"/>
                <a:ext cx="1571" cy="469"/>
              </a:xfrm>
              <a:custGeom>
                <a:avLst/>
                <a:gdLst>
                  <a:gd name="T0" fmla="*/ 1 w 2532"/>
                  <a:gd name="T1" fmla="*/ 0 h 723"/>
                  <a:gd name="T2" fmla="*/ 6 w 2532"/>
                  <a:gd name="T3" fmla="*/ 0 h 723"/>
                  <a:gd name="T4" fmla="*/ 375 w 2532"/>
                  <a:gd name="T5" fmla="*/ 120 h 723"/>
                  <a:gd name="T6" fmla="*/ 375 w 2532"/>
                  <a:gd name="T7" fmla="*/ 128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8" name="Freeform 1291"/>
              <p:cNvSpPr>
                <a:spLocks/>
              </p:cNvSpPr>
              <p:nvPr/>
            </p:nvSpPr>
            <p:spPr bwMode="auto">
              <a:xfrm>
                <a:off x="1011" y="2998"/>
                <a:ext cx="17" cy="95"/>
              </a:xfrm>
              <a:custGeom>
                <a:avLst/>
                <a:gdLst>
                  <a:gd name="T0" fmla="*/ 5 w 26"/>
                  <a:gd name="T1" fmla="*/ 2 h 147"/>
                  <a:gd name="T2" fmla="*/ 5 w 26"/>
                  <a:gd name="T3" fmla="*/ 25 h 147"/>
                  <a:gd name="T4" fmla="*/ 0 w 26"/>
                  <a:gd name="T5" fmla="*/ 25 h 147"/>
                  <a:gd name="T6" fmla="*/ 1 w 26"/>
                  <a:gd name="T7" fmla="*/ 0 h 147"/>
                  <a:gd name="T8" fmla="*/ 5 w 26"/>
                  <a:gd name="T9" fmla="*/ 2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47">
                    <a:moveTo>
                      <a:pt x="26" y="10"/>
                    </a:moveTo>
                    <a:lnTo>
                      <a:pt x="23" y="147"/>
                    </a:lnTo>
                    <a:lnTo>
                      <a:pt x="0" y="144"/>
                    </a:lnTo>
                    <a:lnTo>
                      <a:pt x="3" y="0"/>
                    </a:lnTo>
                    <a:lnTo>
                      <a:pt x="26" y="1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9" name="Freeform 1292"/>
              <p:cNvSpPr>
                <a:spLocks/>
              </p:cNvSpPr>
              <p:nvPr/>
            </p:nvSpPr>
            <p:spPr bwMode="auto">
              <a:xfrm>
                <a:off x="1012" y="2611"/>
                <a:ext cx="730" cy="393"/>
              </a:xfrm>
              <a:custGeom>
                <a:avLst/>
                <a:gdLst>
                  <a:gd name="T0" fmla="*/ 174 w 1176"/>
                  <a:gd name="T1" fmla="*/ 0 h 606"/>
                  <a:gd name="T2" fmla="*/ 0 w 1176"/>
                  <a:gd name="T3" fmla="*/ 106 h 606"/>
                  <a:gd name="T4" fmla="*/ 4 w 1176"/>
                  <a:gd name="T5" fmla="*/ 107 h 606"/>
                  <a:gd name="T6" fmla="*/ 174 w 1176"/>
                  <a:gd name="T7" fmla="*/ 3 h 606"/>
                  <a:gd name="T8" fmla="*/ 174 w 1176"/>
                  <a:gd name="T9" fmla="*/ 0 h 6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6" h="606">
                    <a:moveTo>
                      <a:pt x="1170" y="0"/>
                    </a:moveTo>
                    <a:lnTo>
                      <a:pt x="0" y="597"/>
                    </a:lnTo>
                    <a:lnTo>
                      <a:pt x="30" y="606"/>
                    </a:lnTo>
                    <a:lnTo>
                      <a:pt x="1176" y="18"/>
                    </a:lnTo>
                    <a:lnTo>
                      <a:pt x="1170"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0" name="Freeform 1293"/>
              <p:cNvSpPr>
                <a:spLocks/>
              </p:cNvSpPr>
              <p:nvPr/>
            </p:nvSpPr>
            <p:spPr bwMode="auto">
              <a:xfrm>
                <a:off x="1061" y="3018"/>
                <a:ext cx="1490" cy="451"/>
              </a:xfrm>
              <a:custGeom>
                <a:avLst/>
                <a:gdLst>
                  <a:gd name="T0" fmla="*/ 1 w 2532"/>
                  <a:gd name="T1" fmla="*/ 0 h 723"/>
                  <a:gd name="T2" fmla="*/ 4 w 2532"/>
                  <a:gd name="T3" fmla="*/ 0 h 723"/>
                  <a:gd name="T4" fmla="*/ 304 w 2532"/>
                  <a:gd name="T5" fmla="*/ 103 h 723"/>
                  <a:gd name="T6" fmla="*/ 303 w 2532"/>
                  <a:gd name="T7" fmla="*/ 109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1" name="Freeform 1294"/>
              <p:cNvSpPr>
                <a:spLocks/>
              </p:cNvSpPr>
              <p:nvPr/>
            </p:nvSpPr>
            <p:spPr bwMode="auto">
              <a:xfrm flipV="1">
                <a:off x="2549" y="2986"/>
                <a:ext cx="608" cy="467"/>
              </a:xfrm>
              <a:custGeom>
                <a:avLst/>
                <a:gdLst>
                  <a:gd name="T0" fmla="*/ 0 w 2532"/>
                  <a:gd name="T1" fmla="*/ 0 h 723"/>
                  <a:gd name="T2" fmla="*/ 0 w 2532"/>
                  <a:gd name="T3" fmla="*/ 0 h 723"/>
                  <a:gd name="T4" fmla="*/ 8 w 2532"/>
                  <a:gd name="T5" fmla="*/ 118 h 723"/>
                  <a:gd name="T6" fmla="*/ 8 w 2532"/>
                  <a:gd name="T7" fmla="*/ 126 h 723"/>
                  <a:gd name="T8" fmla="*/ 0 w 2532"/>
                  <a:gd name="T9" fmla="*/ 4 h 723"/>
                  <a:gd name="T10" fmla="*/ 0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678" name="Group 1295"/>
            <p:cNvGrpSpPr>
              <a:grpSpLocks/>
            </p:cNvGrpSpPr>
            <p:nvPr/>
          </p:nvGrpSpPr>
          <p:grpSpPr bwMode="auto">
            <a:xfrm flipH="1">
              <a:off x="3742" y="2030"/>
              <a:ext cx="261" cy="235"/>
              <a:chOff x="2839" y="3501"/>
              <a:chExt cx="755" cy="803"/>
            </a:xfrm>
          </p:grpSpPr>
          <p:pic>
            <p:nvPicPr>
              <p:cNvPr id="20703" name="Picture 1296" descr="desktop_computer_stylized_mediu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9" y="3501"/>
                <a:ext cx="755"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04" name="Freeform 1297"/>
              <p:cNvSpPr>
                <a:spLocks/>
              </p:cNvSpPr>
              <p:nvPr/>
            </p:nvSpPr>
            <p:spPr bwMode="auto">
              <a:xfrm>
                <a:off x="2916" y="3578"/>
                <a:ext cx="356" cy="368"/>
              </a:xfrm>
              <a:custGeom>
                <a:avLst/>
                <a:gdLst>
                  <a:gd name="T0" fmla="*/ 0 w 356"/>
                  <a:gd name="T1" fmla="*/ 0 h 368"/>
                  <a:gd name="T2" fmla="*/ 300 w 356"/>
                  <a:gd name="T3" fmla="*/ 14 h 368"/>
                  <a:gd name="T4" fmla="*/ 356 w 356"/>
                  <a:gd name="T5" fmla="*/ 294 h 368"/>
                  <a:gd name="T6" fmla="*/ 78 w 356"/>
                  <a:gd name="T7" fmla="*/ 36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0679" name="Group 1298"/>
            <p:cNvGrpSpPr>
              <a:grpSpLocks/>
            </p:cNvGrpSpPr>
            <p:nvPr/>
          </p:nvGrpSpPr>
          <p:grpSpPr bwMode="auto">
            <a:xfrm>
              <a:off x="4603" y="3416"/>
              <a:ext cx="299" cy="257"/>
              <a:chOff x="877" y="1008"/>
              <a:chExt cx="2747" cy="2591"/>
            </a:xfrm>
          </p:grpSpPr>
          <p:pic>
            <p:nvPicPr>
              <p:cNvPr id="20680" name="Picture 1299" descr="antenna_stylized"/>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77" y="1008"/>
                <a:ext cx="2725" cy="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81" name="Picture 1300" descr="laptop_keyboard"/>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09064" flipH="1">
                <a:off x="1009" y="2586"/>
                <a:ext cx="2245" cy="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82" name="Freeform 1301"/>
              <p:cNvSpPr>
                <a:spLocks/>
              </p:cNvSpPr>
              <p:nvPr/>
            </p:nvSpPr>
            <p:spPr bwMode="auto">
              <a:xfrm>
                <a:off x="1753" y="1603"/>
                <a:ext cx="1807" cy="1322"/>
              </a:xfrm>
              <a:custGeom>
                <a:avLst/>
                <a:gdLst>
                  <a:gd name="T0" fmla="*/ 73 w 2982"/>
                  <a:gd name="T1" fmla="*/ 0 h 2442"/>
                  <a:gd name="T2" fmla="*/ 0 w 2982"/>
                  <a:gd name="T3" fmla="*/ 149 h 2442"/>
                  <a:gd name="T4" fmla="*/ 323 w 2982"/>
                  <a:gd name="T5" fmla="*/ 210 h 2442"/>
                  <a:gd name="T6" fmla="*/ 402 w 2982"/>
                  <a:gd name="T7" fmla="*/ 27 h 2442"/>
                  <a:gd name="T8" fmla="*/ 73 w 2982"/>
                  <a:gd name="T9" fmla="*/ 0 h 2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2" h="2442">
                    <a:moveTo>
                      <a:pt x="540" y="0"/>
                    </a:moveTo>
                    <a:lnTo>
                      <a:pt x="0" y="1734"/>
                    </a:lnTo>
                    <a:lnTo>
                      <a:pt x="2394" y="2442"/>
                    </a:lnTo>
                    <a:lnTo>
                      <a:pt x="2982" y="318"/>
                    </a:lnTo>
                    <a:lnTo>
                      <a:pt x="54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683" name="Picture 1302" descr="screen"/>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42" y="1637"/>
                <a:ext cx="1642" cy="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84" name="Freeform 1303"/>
              <p:cNvSpPr>
                <a:spLocks/>
              </p:cNvSpPr>
              <p:nvPr/>
            </p:nvSpPr>
            <p:spPr bwMode="auto">
              <a:xfrm>
                <a:off x="2082" y="1564"/>
                <a:ext cx="1531" cy="246"/>
              </a:xfrm>
              <a:custGeom>
                <a:avLst/>
                <a:gdLst>
                  <a:gd name="T0" fmla="*/ 2 w 2528"/>
                  <a:gd name="T1" fmla="*/ 0 h 455"/>
                  <a:gd name="T2" fmla="*/ 340 w 2528"/>
                  <a:gd name="T3" fmla="*/ 29 h 455"/>
                  <a:gd name="T4" fmla="*/ 334 w 2528"/>
                  <a:gd name="T5" fmla="*/ 39 h 455"/>
                  <a:gd name="T6" fmla="*/ 0 w 2528"/>
                  <a:gd name="T7" fmla="*/ 8 h 455"/>
                  <a:gd name="T8" fmla="*/ 2 w 2528"/>
                  <a:gd name="T9" fmla="*/ 0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8" h="455">
                    <a:moveTo>
                      <a:pt x="14" y="0"/>
                    </a:moveTo>
                    <a:lnTo>
                      <a:pt x="2528" y="341"/>
                    </a:lnTo>
                    <a:lnTo>
                      <a:pt x="2480" y="455"/>
                    </a:lnTo>
                    <a:lnTo>
                      <a:pt x="0" y="86"/>
                    </a:lnTo>
                    <a:lnTo>
                      <a:pt x="14" y="0"/>
                    </a:lnTo>
                    <a:close/>
                  </a:path>
                </a:pathLst>
              </a:custGeom>
              <a:gradFill rotWithShape="1">
                <a:gsLst>
                  <a:gs pos="0">
                    <a:srgbClr val="000099"/>
                  </a:gs>
                  <a:gs pos="100000">
                    <a:srgbClr val="EAEAE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5" name="Freeform 1304"/>
              <p:cNvSpPr>
                <a:spLocks/>
              </p:cNvSpPr>
              <p:nvPr/>
            </p:nvSpPr>
            <p:spPr bwMode="auto">
              <a:xfrm>
                <a:off x="1737" y="1562"/>
                <a:ext cx="425" cy="1024"/>
              </a:xfrm>
              <a:custGeom>
                <a:avLst/>
                <a:gdLst>
                  <a:gd name="T0" fmla="*/ 78 w 702"/>
                  <a:gd name="T1" fmla="*/ 0 h 1893"/>
                  <a:gd name="T2" fmla="*/ 0 w 702"/>
                  <a:gd name="T3" fmla="*/ 160 h 1893"/>
                  <a:gd name="T4" fmla="*/ 15 w 702"/>
                  <a:gd name="T5" fmla="*/ 162 h 1893"/>
                  <a:gd name="T6" fmla="*/ 94 w 702"/>
                  <a:gd name="T7" fmla="*/ 4 h 1893"/>
                  <a:gd name="T8" fmla="*/ 78 w 702"/>
                  <a:gd name="T9" fmla="*/ 0 h 1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2" h="1893">
                    <a:moveTo>
                      <a:pt x="579" y="0"/>
                    </a:moveTo>
                    <a:lnTo>
                      <a:pt x="0" y="1869"/>
                    </a:lnTo>
                    <a:lnTo>
                      <a:pt x="114" y="1893"/>
                    </a:lnTo>
                    <a:lnTo>
                      <a:pt x="702" y="51"/>
                    </a:lnTo>
                    <a:lnTo>
                      <a:pt x="579"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 name="Freeform 1305"/>
              <p:cNvSpPr>
                <a:spLocks/>
              </p:cNvSpPr>
              <p:nvPr/>
            </p:nvSpPr>
            <p:spPr bwMode="auto">
              <a:xfrm>
                <a:off x="3144" y="1745"/>
                <a:ext cx="458" cy="1182"/>
              </a:xfrm>
              <a:custGeom>
                <a:avLst/>
                <a:gdLst>
                  <a:gd name="T0" fmla="*/ 102 w 756"/>
                  <a:gd name="T1" fmla="*/ 0 h 2184"/>
                  <a:gd name="T2" fmla="*/ 19 w 756"/>
                  <a:gd name="T3" fmla="*/ 187 h 2184"/>
                  <a:gd name="T4" fmla="*/ 0 w 756"/>
                  <a:gd name="T5" fmla="*/ 184 h 2184"/>
                  <a:gd name="T6" fmla="*/ 81 w 756"/>
                  <a:gd name="T7" fmla="*/ 6 h 2184"/>
                  <a:gd name="T8" fmla="*/ 102 w 756"/>
                  <a:gd name="T9" fmla="*/ 0 h 21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6" h="2184">
                    <a:moveTo>
                      <a:pt x="756" y="0"/>
                    </a:moveTo>
                    <a:lnTo>
                      <a:pt x="138" y="2184"/>
                    </a:lnTo>
                    <a:lnTo>
                      <a:pt x="0" y="2148"/>
                    </a:lnTo>
                    <a:lnTo>
                      <a:pt x="606" y="78"/>
                    </a:lnTo>
                    <a:lnTo>
                      <a:pt x="756" y="0"/>
                    </a:lnTo>
                    <a:close/>
                  </a:path>
                </a:pathLst>
              </a:custGeom>
              <a:gradFill rotWithShape="1">
                <a:gsLst>
                  <a:gs pos="0">
                    <a:srgbClr val="DDDDDD"/>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7" name="Freeform 1306"/>
              <p:cNvSpPr>
                <a:spLocks/>
              </p:cNvSpPr>
              <p:nvPr/>
            </p:nvSpPr>
            <p:spPr bwMode="auto">
              <a:xfrm>
                <a:off x="1732" y="2534"/>
                <a:ext cx="1680" cy="399"/>
              </a:xfrm>
              <a:custGeom>
                <a:avLst/>
                <a:gdLst>
                  <a:gd name="T0" fmla="*/ 4 w 2773"/>
                  <a:gd name="T1" fmla="*/ 0 h 738"/>
                  <a:gd name="T2" fmla="*/ 0 w 2773"/>
                  <a:gd name="T3" fmla="*/ 9 h 738"/>
                  <a:gd name="T4" fmla="*/ 328 w 2773"/>
                  <a:gd name="T5" fmla="*/ 63 h 738"/>
                  <a:gd name="T6" fmla="*/ 320 w 2773"/>
                  <a:gd name="T7" fmla="*/ 51 h 738"/>
                  <a:gd name="T8" fmla="*/ 4 w 2773"/>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3" h="738">
                    <a:moveTo>
                      <a:pt x="33" y="0"/>
                    </a:moveTo>
                    <a:lnTo>
                      <a:pt x="0" y="99"/>
                    </a:lnTo>
                    <a:lnTo>
                      <a:pt x="2436" y="738"/>
                    </a:lnTo>
                    <a:cubicBezTo>
                      <a:pt x="2499" y="501"/>
                      <a:pt x="2773" y="727"/>
                      <a:pt x="2373" y="603"/>
                    </a:cubicBezTo>
                    <a:lnTo>
                      <a:pt x="33" y="0"/>
                    </a:lnTo>
                    <a:close/>
                  </a:path>
                </a:pathLst>
              </a:custGeom>
              <a:gradFill rotWithShape="1">
                <a:gsLst>
                  <a:gs pos="0">
                    <a:srgbClr val="0000C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8" name="Freeform 1307"/>
              <p:cNvSpPr>
                <a:spLocks/>
              </p:cNvSpPr>
              <p:nvPr/>
            </p:nvSpPr>
            <p:spPr bwMode="auto">
              <a:xfrm>
                <a:off x="3195" y="1755"/>
                <a:ext cx="429" cy="1187"/>
              </a:xfrm>
              <a:custGeom>
                <a:avLst/>
                <a:gdLst>
                  <a:gd name="T0" fmla="*/ 127 w 637"/>
                  <a:gd name="T1" fmla="*/ 0 h 1659"/>
                  <a:gd name="T2" fmla="*/ 131 w 637"/>
                  <a:gd name="T3" fmla="*/ 0 h 1659"/>
                  <a:gd name="T4" fmla="*/ 14 w 637"/>
                  <a:gd name="T5" fmla="*/ 434 h 1659"/>
                  <a:gd name="T6" fmla="*/ 0 w 637"/>
                  <a:gd name="T7" fmla="*/ 431 h 1659"/>
                  <a:gd name="T8" fmla="*/ 127 w 637"/>
                  <a:gd name="T9" fmla="*/ 0 h 16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1659">
                    <a:moveTo>
                      <a:pt x="615" y="0"/>
                    </a:moveTo>
                    <a:lnTo>
                      <a:pt x="637" y="0"/>
                    </a:lnTo>
                    <a:lnTo>
                      <a:pt x="68" y="1659"/>
                    </a:lnTo>
                    <a:lnTo>
                      <a:pt x="0" y="1647"/>
                    </a:lnTo>
                    <a:lnTo>
                      <a:pt x="615" y="0"/>
                    </a:ln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9" name="Freeform 1308"/>
              <p:cNvSpPr>
                <a:spLocks/>
              </p:cNvSpPr>
              <p:nvPr/>
            </p:nvSpPr>
            <p:spPr bwMode="auto">
              <a:xfrm>
                <a:off x="1734" y="2587"/>
                <a:ext cx="1494" cy="394"/>
              </a:xfrm>
              <a:custGeom>
                <a:avLst/>
                <a:gdLst>
                  <a:gd name="T0" fmla="*/ 0 w 2216"/>
                  <a:gd name="T1" fmla="*/ 0 h 550"/>
                  <a:gd name="T2" fmla="*/ 2 w 2216"/>
                  <a:gd name="T3" fmla="*/ 15 h 550"/>
                  <a:gd name="T4" fmla="*/ 447 w 2216"/>
                  <a:gd name="T5" fmla="*/ 145 h 550"/>
                  <a:gd name="T6" fmla="*/ 458 w 2216"/>
                  <a:gd name="T7" fmla="*/ 130 h 550"/>
                  <a:gd name="T8" fmla="*/ 0 w 2216"/>
                  <a:gd name="T9" fmla="*/ 0 h 5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6" h="550">
                    <a:moveTo>
                      <a:pt x="0" y="0"/>
                    </a:moveTo>
                    <a:lnTo>
                      <a:pt x="9" y="57"/>
                    </a:lnTo>
                    <a:lnTo>
                      <a:pt x="2164" y="550"/>
                    </a:lnTo>
                    <a:lnTo>
                      <a:pt x="2216" y="496"/>
                    </a:lnTo>
                    <a:lnTo>
                      <a:pt x="0" y="0"/>
                    </a:lnTo>
                    <a:close/>
                  </a:path>
                </a:pathLst>
              </a:custGeom>
              <a:gradFill rotWithShape="1">
                <a:gsLst>
                  <a:gs pos="0">
                    <a:srgbClr val="00009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690" name="Group 1309"/>
              <p:cNvGrpSpPr>
                <a:grpSpLocks/>
              </p:cNvGrpSpPr>
              <p:nvPr/>
            </p:nvGrpSpPr>
            <p:grpSpPr bwMode="auto">
              <a:xfrm>
                <a:off x="1709" y="3008"/>
                <a:ext cx="507" cy="234"/>
                <a:chOff x="1740" y="2642"/>
                <a:chExt cx="752" cy="327"/>
              </a:xfrm>
            </p:grpSpPr>
            <p:sp>
              <p:nvSpPr>
                <p:cNvPr id="20697" name="Freeform 1310"/>
                <p:cNvSpPr>
                  <a:spLocks/>
                </p:cNvSpPr>
                <p:nvPr/>
              </p:nvSpPr>
              <p:spPr bwMode="auto">
                <a:xfrm>
                  <a:off x="1740" y="2642"/>
                  <a:ext cx="752" cy="327"/>
                </a:xfrm>
                <a:custGeom>
                  <a:avLst/>
                  <a:gdLst>
                    <a:gd name="T0" fmla="*/ 293 w 752"/>
                    <a:gd name="T1" fmla="*/ 0 h 327"/>
                    <a:gd name="T2" fmla="*/ 752 w 752"/>
                    <a:gd name="T3" fmla="*/ 124 h 327"/>
                    <a:gd name="T4" fmla="*/ 470 w 752"/>
                    <a:gd name="T5" fmla="*/ 327 h 327"/>
                    <a:gd name="T6" fmla="*/ 0 w 752"/>
                    <a:gd name="T7" fmla="*/ 183 h 327"/>
                    <a:gd name="T8" fmla="*/ 293 w 752"/>
                    <a:gd name="T9" fmla="*/ 0 h 3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2" h="327">
                      <a:moveTo>
                        <a:pt x="293" y="0"/>
                      </a:moveTo>
                      <a:lnTo>
                        <a:pt x="752" y="124"/>
                      </a:lnTo>
                      <a:lnTo>
                        <a:pt x="470" y="327"/>
                      </a:lnTo>
                      <a:lnTo>
                        <a:pt x="0" y="183"/>
                      </a:lnTo>
                      <a:lnTo>
                        <a:pt x="293"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8" name="Freeform 1311"/>
                <p:cNvSpPr>
                  <a:spLocks/>
                </p:cNvSpPr>
                <p:nvPr/>
              </p:nvSpPr>
              <p:spPr bwMode="auto">
                <a:xfrm>
                  <a:off x="1754" y="2649"/>
                  <a:ext cx="726" cy="311"/>
                </a:xfrm>
                <a:custGeom>
                  <a:avLst/>
                  <a:gdLst>
                    <a:gd name="T0" fmla="*/ 282 w 726"/>
                    <a:gd name="T1" fmla="*/ 0 h 311"/>
                    <a:gd name="T2" fmla="*/ 726 w 726"/>
                    <a:gd name="T3" fmla="*/ 119 h 311"/>
                    <a:gd name="T4" fmla="*/ 457 w 726"/>
                    <a:gd name="T5" fmla="*/ 311 h 311"/>
                    <a:gd name="T6" fmla="*/ 0 w 726"/>
                    <a:gd name="T7" fmla="*/ 173 h 311"/>
                    <a:gd name="T8" fmla="*/ 282 w 726"/>
                    <a:gd name="T9" fmla="*/ 0 h 3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311">
                      <a:moveTo>
                        <a:pt x="282" y="0"/>
                      </a:moveTo>
                      <a:lnTo>
                        <a:pt x="726" y="119"/>
                      </a:lnTo>
                      <a:lnTo>
                        <a:pt x="457" y="311"/>
                      </a:lnTo>
                      <a:lnTo>
                        <a:pt x="0" y="173"/>
                      </a:lnTo>
                      <a:lnTo>
                        <a:pt x="282" y="0"/>
                      </a:lnTo>
                      <a:close/>
                    </a:path>
                  </a:pathLst>
                </a:custGeom>
                <a:gradFill rotWithShape="1">
                  <a:gsLst>
                    <a:gs pos="0">
                      <a:srgbClr val="4D4D4D"/>
                    </a:gs>
                    <a:gs pos="100000">
                      <a:srgbClr val="DDDDDD"/>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9" name="Freeform 1312"/>
                <p:cNvSpPr>
                  <a:spLocks/>
                </p:cNvSpPr>
                <p:nvPr/>
              </p:nvSpPr>
              <p:spPr bwMode="auto">
                <a:xfrm>
                  <a:off x="1808" y="2770"/>
                  <a:ext cx="258" cy="100"/>
                </a:xfrm>
                <a:custGeom>
                  <a:avLst/>
                  <a:gdLst>
                    <a:gd name="T0" fmla="*/ 0 w 258"/>
                    <a:gd name="T1" fmla="*/ 44 h 100"/>
                    <a:gd name="T2" fmla="*/ 75 w 258"/>
                    <a:gd name="T3" fmla="*/ 0 h 100"/>
                    <a:gd name="T4" fmla="*/ 258 w 258"/>
                    <a:gd name="T5" fmla="*/ 50 h 100"/>
                    <a:gd name="T6" fmla="*/ 183 w 258"/>
                    <a:gd name="T7" fmla="*/ 100 h 100"/>
                    <a:gd name="T8" fmla="*/ 0 w 258"/>
                    <a:gd name="T9" fmla="*/ 44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0">
                      <a:moveTo>
                        <a:pt x="0" y="44"/>
                      </a:moveTo>
                      <a:lnTo>
                        <a:pt x="75" y="0"/>
                      </a:lnTo>
                      <a:lnTo>
                        <a:pt x="258" y="50"/>
                      </a:lnTo>
                      <a:lnTo>
                        <a:pt x="183" y="100"/>
                      </a:lnTo>
                      <a:lnTo>
                        <a:pt x="0" y="4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0" name="Freeform 1313"/>
                <p:cNvSpPr>
                  <a:spLocks/>
                </p:cNvSpPr>
                <p:nvPr/>
              </p:nvSpPr>
              <p:spPr bwMode="auto">
                <a:xfrm>
                  <a:off x="1799" y="2816"/>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1" name="Freeform 1314"/>
                <p:cNvSpPr>
                  <a:spLocks/>
                </p:cNvSpPr>
                <p:nvPr/>
              </p:nvSpPr>
              <p:spPr bwMode="auto">
                <a:xfrm>
                  <a:off x="2020" y="2834"/>
                  <a:ext cx="258" cy="102"/>
                </a:xfrm>
                <a:custGeom>
                  <a:avLst/>
                  <a:gdLst>
                    <a:gd name="T0" fmla="*/ 0 w 258"/>
                    <a:gd name="T1" fmla="*/ 46 h 102"/>
                    <a:gd name="T2" fmla="*/ 71 w 258"/>
                    <a:gd name="T3" fmla="*/ 0 h 102"/>
                    <a:gd name="T4" fmla="*/ 258 w 258"/>
                    <a:gd name="T5" fmla="*/ 52 h 102"/>
                    <a:gd name="T6" fmla="*/ 183 w 258"/>
                    <a:gd name="T7" fmla="*/ 102 h 102"/>
                    <a:gd name="T8" fmla="*/ 0 w 258"/>
                    <a:gd name="T9" fmla="*/ 46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102">
                      <a:moveTo>
                        <a:pt x="0" y="46"/>
                      </a:moveTo>
                      <a:lnTo>
                        <a:pt x="71" y="0"/>
                      </a:lnTo>
                      <a:lnTo>
                        <a:pt x="258" y="52"/>
                      </a:lnTo>
                      <a:lnTo>
                        <a:pt x="183" y="102"/>
                      </a:lnTo>
                      <a:lnTo>
                        <a:pt x="0" y="46"/>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2" name="Freeform 1315"/>
                <p:cNvSpPr>
                  <a:spLocks/>
                </p:cNvSpPr>
                <p:nvPr/>
              </p:nvSpPr>
              <p:spPr bwMode="auto">
                <a:xfrm>
                  <a:off x="2011" y="2882"/>
                  <a:ext cx="194" cy="63"/>
                </a:xfrm>
                <a:custGeom>
                  <a:avLst/>
                  <a:gdLst>
                    <a:gd name="T0" fmla="*/ 12 w 194"/>
                    <a:gd name="T1" fmla="*/ 0 h 63"/>
                    <a:gd name="T2" fmla="*/ 194 w 194"/>
                    <a:gd name="T3" fmla="*/ 53 h 63"/>
                    <a:gd name="T4" fmla="*/ 180 w 194"/>
                    <a:gd name="T5" fmla="*/ 63 h 63"/>
                    <a:gd name="T6" fmla="*/ 0 w 194"/>
                    <a:gd name="T7" fmla="*/ 9 h 63"/>
                    <a:gd name="T8" fmla="*/ 12 w 194"/>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63">
                      <a:moveTo>
                        <a:pt x="12" y="0"/>
                      </a:moveTo>
                      <a:lnTo>
                        <a:pt x="194" y="53"/>
                      </a:lnTo>
                      <a:lnTo>
                        <a:pt x="180" y="63"/>
                      </a:lnTo>
                      <a:lnTo>
                        <a:pt x="0" y="9"/>
                      </a:lnTo>
                      <a:lnTo>
                        <a:pt x="12"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691" name="Freeform 1316"/>
              <p:cNvSpPr>
                <a:spLocks/>
              </p:cNvSpPr>
              <p:nvPr/>
            </p:nvSpPr>
            <p:spPr bwMode="auto">
              <a:xfrm>
                <a:off x="2577" y="3043"/>
                <a:ext cx="614" cy="514"/>
              </a:xfrm>
              <a:custGeom>
                <a:avLst/>
                <a:gdLst>
                  <a:gd name="T0" fmla="*/ 1 w 990"/>
                  <a:gd name="T1" fmla="*/ 131 h 792"/>
                  <a:gd name="T2" fmla="*/ 146 w 990"/>
                  <a:gd name="T3" fmla="*/ 0 h 792"/>
                  <a:gd name="T4" fmla="*/ 146 w 990"/>
                  <a:gd name="T5" fmla="*/ 10 h 792"/>
                  <a:gd name="T6" fmla="*/ 0 w 990"/>
                  <a:gd name="T7" fmla="*/ 141 h 792"/>
                  <a:gd name="T8" fmla="*/ 1 w 990"/>
                  <a:gd name="T9" fmla="*/ 131 h 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0" h="792">
                    <a:moveTo>
                      <a:pt x="3" y="738"/>
                    </a:moveTo>
                    <a:lnTo>
                      <a:pt x="990" y="0"/>
                    </a:lnTo>
                    <a:lnTo>
                      <a:pt x="987" y="60"/>
                    </a:lnTo>
                    <a:lnTo>
                      <a:pt x="0" y="792"/>
                    </a:lnTo>
                    <a:lnTo>
                      <a:pt x="3" y="738"/>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2" name="Freeform 1317"/>
              <p:cNvSpPr>
                <a:spLocks/>
              </p:cNvSpPr>
              <p:nvPr/>
            </p:nvSpPr>
            <p:spPr bwMode="auto">
              <a:xfrm>
                <a:off x="1010" y="3084"/>
                <a:ext cx="1571" cy="469"/>
              </a:xfrm>
              <a:custGeom>
                <a:avLst/>
                <a:gdLst>
                  <a:gd name="T0" fmla="*/ 1 w 2532"/>
                  <a:gd name="T1" fmla="*/ 0 h 723"/>
                  <a:gd name="T2" fmla="*/ 6 w 2532"/>
                  <a:gd name="T3" fmla="*/ 0 h 723"/>
                  <a:gd name="T4" fmla="*/ 375 w 2532"/>
                  <a:gd name="T5" fmla="*/ 120 h 723"/>
                  <a:gd name="T6" fmla="*/ 375 w 2532"/>
                  <a:gd name="T7" fmla="*/ 128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3" name="Freeform 1318"/>
              <p:cNvSpPr>
                <a:spLocks/>
              </p:cNvSpPr>
              <p:nvPr/>
            </p:nvSpPr>
            <p:spPr bwMode="auto">
              <a:xfrm>
                <a:off x="1011" y="2998"/>
                <a:ext cx="17" cy="95"/>
              </a:xfrm>
              <a:custGeom>
                <a:avLst/>
                <a:gdLst>
                  <a:gd name="T0" fmla="*/ 5 w 26"/>
                  <a:gd name="T1" fmla="*/ 2 h 147"/>
                  <a:gd name="T2" fmla="*/ 5 w 26"/>
                  <a:gd name="T3" fmla="*/ 25 h 147"/>
                  <a:gd name="T4" fmla="*/ 0 w 26"/>
                  <a:gd name="T5" fmla="*/ 25 h 147"/>
                  <a:gd name="T6" fmla="*/ 1 w 26"/>
                  <a:gd name="T7" fmla="*/ 0 h 147"/>
                  <a:gd name="T8" fmla="*/ 5 w 26"/>
                  <a:gd name="T9" fmla="*/ 2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47">
                    <a:moveTo>
                      <a:pt x="26" y="10"/>
                    </a:moveTo>
                    <a:lnTo>
                      <a:pt x="23" y="147"/>
                    </a:lnTo>
                    <a:lnTo>
                      <a:pt x="0" y="144"/>
                    </a:lnTo>
                    <a:lnTo>
                      <a:pt x="3" y="0"/>
                    </a:lnTo>
                    <a:lnTo>
                      <a:pt x="26" y="1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4" name="Freeform 1319"/>
              <p:cNvSpPr>
                <a:spLocks/>
              </p:cNvSpPr>
              <p:nvPr/>
            </p:nvSpPr>
            <p:spPr bwMode="auto">
              <a:xfrm>
                <a:off x="1012" y="2611"/>
                <a:ext cx="730" cy="393"/>
              </a:xfrm>
              <a:custGeom>
                <a:avLst/>
                <a:gdLst>
                  <a:gd name="T0" fmla="*/ 174 w 1176"/>
                  <a:gd name="T1" fmla="*/ 0 h 606"/>
                  <a:gd name="T2" fmla="*/ 0 w 1176"/>
                  <a:gd name="T3" fmla="*/ 106 h 606"/>
                  <a:gd name="T4" fmla="*/ 4 w 1176"/>
                  <a:gd name="T5" fmla="*/ 107 h 606"/>
                  <a:gd name="T6" fmla="*/ 174 w 1176"/>
                  <a:gd name="T7" fmla="*/ 3 h 606"/>
                  <a:gd name="T8" fmla="*/ 174 w 1176"/>
                  <a:gd name="T9" fmla="*/ 0 h 6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6" h="606">
                    <a:moveTo>
                      <a:pt x="1170" y="0"/>
                    </a:moveTo>
                    <a:lnTo>
                      <a:pt x="0" y="597"/>
                    </a:lnTo>
                    <a:lnTo>
                      <a:pt x="30" y="606"/>
                    </a:lnTo>
                    <a:lnTo>
                      <a:pt x="1176" y="18"/>
                    </a:lnTo>
                    <a:lnTo>
                      <a:pt x="1170"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5" name="Freeform 1320"/>
              <p:cNvSpPr>
                <a:spLocks/>
              </p:cNvSpPr>
              <p:nvPr/>
            </p:nvSpPr>
            <p:spPr bwMode="auto">
              <a:xfrm>
                <a:off x="1061" y="3018"/>
                <a:ext cx="1490" cy="451"/>
              </a:xfrm>
              <a:custGeom>
                <a:avLst/>
                <a:gdLst>
                  <a:gd name="T0" fmla="*/ 1 w 2532"/>
                  <a:gd name="T1" fmla="*/ 0 h 723"/>
                  <a:gd name="T2" fmla="*/ 4 w 2532"/>
                  <a:gd name="T3" fmla="*/ 0 h 723"/>
                  <a:gd name="T4" fmla="*/ 304 w 2532"/>
                  <a:gd name="T5" fmla="*/ 103 h 723"/>
                  <a:gd name="T6" fmla="*/ 303 w 2532"/>
                  <a:gd name="T7" fmla="*/ 109 h 723"/>
                  <a:gd name="T8" fmla="*/ 0 w 2532"/>
                  <a:gd name="T9" fmla="*/ 4 h 723"/>
                  <a:gd name="T10" fmla="*/ 1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6" name="Freeform 1321"/>
              <p:cNvSpPr>
                <a:spLocks/>
              </p:cNvSpPr>
              <p:nvPr/>
            </p:nvSpPr>
            <p:spPr bwMode="auto">
              <a:xfrm flipV="1">
                <a:off x="2549" y="2986"/>
                <a:ext cx="608" cy="467"/>
              </a:xfrm>
              <a:custGeom>
                <a:avLst/>
                <a:gdLst>
                  <a:gd name="T0" fmla="*/ 0 w 2532"/>
                  <a:gd name="T1" fmla="*/ 0 h 723"/>
                  <a:gd name="T2" fmla="*/ 0 w 2532"/>
                  <a:gd name="T3" fmla="*/ 0 h 723"/>
                  <a:gd name="T4" fmla="*/ 8 w 2532"/>
                  <a:gd name="T5" fmla="*/ 118 h 723"/>
                  <a:gd name="T6" fmla="*/ 8 w 2532"/>
                  <a:gd name="T7" fmla="*/ 126 h 723"/>
                  <a:gd name="T8" fmla="*/ 0 w 2532"/>
                  <a:gd name="T9" fmla="*/ 4 h 723"/>
                  <a:gd name="T10" fmla="*/ 0 w 2532"/>
                  <a:gd name="T11" fmla="*/ 0 h 7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32" h="723">
                    <a:moveTo>
                      <a:pt x="6" y="0"/>
                    </a:moveTo>
                    <a:cubicBezTo>
                      <a:pt x="16" y="0"/>
                      <a:pt x="26" y="0"/>
                      <a:pt x="36" y="0"/>
                    </a:cubicBezTo>
                    <a:lnTo>
                      <a:pt x="2532" y="678"/>
                    </a:lnTo>
                    <a:lnTo>
                      <a:pt x="2529" y="723"/>
                    </a:lnTo>
                    <a:lnTo>
                      <a:pt x="0" y="24"/>
                    </a:lnTo>
                    <a:lnTo>
                      <a:pt x="6" y="0"/>
                    </a:lnTo>
                    <a:close/>
                  </a:path>
                </a:pathLst>
              </a:cu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6151" name="Rectangle 3"/>
          <p:cNvSpPr>
            <a:spLocks noGrp="1" noChangeArrowheads="1"/>
          </p:cNvSpPr>
          <p:nvPr>
            <p:ph type="body" sz="half" idx="1"/>
          </p:nvPr>
        </p:nvSpPr>
        <p:spPr>
          <a:xfrm>
            <a:off x="438150" y="1400175"/>
            <a:ext cx="3971925" cy="5114925"/>
          </a:xfrm>
        </p:spPr>
        <p:txBody>
          <a:bodyPr>
            <a:normAutofit lnSpcReduction="10000"/>
          </a:bodyPr>
          <a:lstStyle/>
          <a:p>
            <a:r>
              <a:rPr lang="en-US" altLang="en-US" smtClean="0"/>
              <a:t>reliable, in-order delivery (TCP)</a:t>
            </a:r>
          </a:p>
          <a:p>
            <a:pPr lvl="1"/>
            <a:r>
              <a:rPr lang="en-US" altLang="en-US" smtClean="0"/>
              <a:t>congestion control </a:t>
            </a:r>
          </a:p>
          <a:p>
            <a:pPr lvl="1"/>
            <a:r>
              <a:rPr lang="en-US" altLang="en-US" smtClean="0"/>
              <a:t>flow control</a:t>
            </a:r>
          </a:p>
          <a:p>
            <a:pPr lvl="1"/>
            <a:r>
              <a:rPr lang="en-US" altLang="en-US" smtClean="0"/>
              <a:t>connection setup</a:t>
            </a:r>
            <a:endParaRPr lang="en-US" altLang="en-US" sz="2800" smtClean="0"/>
          </a:p>
          <a:p>
            <a:r>
              <a:rPr lang="en-US" altLang="en-US" smtClean="0"/>
              <a:t>unreliable, unordered delivery: UDP</a:t>
            </a:r>
          </a:p>
          <a:p>
            <a:pPr lvl="1"/>
            <a:r>
              <a:rPr lang="en-US" altLang="en-US" smtClean="0"/>
              <a:t>no-frills extension of </a:t>
            </a:r>
            <a:r>
              <a:rPr lang="ja-JP" altLang="en-US" smtClean="0"/>
              <a:t>“</a:t>
            </a:r>
            <a:r>
              <a:rPr lang="en-US" altLang="ja-JP" smtClean="0"/>
              <a:t>best-effort</a:t>
            </a:r>
            <a:r>
              <a:rPr lang="ja-JP" altLang="en-US" smtClean="0"/>
              <a:t>”</a:t>
            </a:r>
            <a:r>
              <a:rPr lang="en-US" altLang="ja-JP" smtClean="0"/>
              <a:t> IP</a:t>
            </a:r>
          </a:p>
          <a:p>
            <a:r>
              <a:rPr lang="en-US" altLang="en-US" smtClean="0"/>
              <a:t>services not available: </a:t>
            </a:r>
          </a:p>
          <a:p>
            <a:pPr lvl="1"/>
            <a:r>
              <a:rPr lang="en-US" altLang="en-US" smtClean="0"/>
              <a:t>delay guarantees</a:t>
            </a:r>
          </a:p>
          <a:p>
            <a:pPr lvl="1"/>
            <a:r>
              <a:rPr lang="en-US" altLang="en-US" smtClean="0"/>
              <a:t>bandwidth guarantees</a:t>
            </a:r>
          </a:p>
        </p:txBody>
      </p:sp>
      <p:sp>
        <p:nvSpPr>
          <p:cNvPr id="6152" name="Line 677"/>
          <p:cNvSpPr>
            <a:spLocks noChangeShapeType="1"/>
          </p:cNvSpPr>
          <p:nvPr/>
        </p:nvSpPr>
        <p:spPr bwMode="auto">
          <a:xfrm>
            <a:off x="6456363" y="2490788"/>
            <a:ext cx="509587" cy="3175"/>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153" name="Line 683"/>
          <p:cNvSpPr>
            <a:spLocks noChangeShapeType="1"/>
          </p:cNvSpPr>
          <p:nvPr/>
        </p:nvSpPr>
        <p:spPr bwMode="auto">
          <a:xfrm>
            <a:off x="7091363" y="4600575"/>
            <a:ext cx="390525" cy="18415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154" name="Line 684"/>
          <p:cNvSpPr>
            <a:spLocks noChangeShapeType="1"/>
          </p:cNvSpPr>
          <p:nvPr/>
        </p:nvSpPr>
        <p:spPr bwMode="auto">
          <a:xfrm flipV="1">
            <a:off x="6470650" y="4587875"/>
            <a:ext cx="322263" cy="198438"/>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155" name="Line 704"/>
          <p:cNvSpPr>
            <a:spLocks noChangeShapeType="1"/>
          </p:cNvSpPr>
          <p:nvPr/>
        </p:nvSpPr>
        <p:spPr bwMode="auto">
          <a:xfrm flipH="1">
            <a:off x="7029450" y="2836863"/>
            <a:ext cx="98425" cy="70485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20491" name="Group 737"/>
          <p:cNvGrpSpPr>
            <a:grpSpLocks/>
          </p:cNvGrpSpPr>
          <p:nvPr/>
        </p:nvGrpSpPr>
        <p:grpSpPr bwMode="auto">
          <a:xfrm>
            <a:off x="6943725" y="2416175"/>
            <a:ext cx="382588" cy="171450"/>
            <a:chOff x="3855" y="1486"/>
            <a:chExt cx="241" cy="108"/>
          </a:xfrm>
        </p:grpSpPr>
        <p:sp>
          <p:nvSpPr>
            <p:cNvPr id="20605" name="Oval 407"/>
            <p:cNvSpPr>
              <a:spLocks noChangeArrowheads="1"/>
            </p:cNvSpPr>
            <p:nvPr/>
          </p:nvSpPr>
          <p:spPr bwMode="auto">
            <a:xfrm>
              <a:off x="3856" y="1533"/>
              <a:ext cx="240" cy="6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606" name="Rectangle 410"/>
            <p:cNvSpPr>
              <a:spLocks noChangeArrowheads="1"/>
            </p:cNvSpPr>
            <p:nvPr/>
          </p:nvSpPr>
          <p:spPr bwMode="auto">
            <a:xfrm>
              <a:off x="3855" y="1527"/>
              <a:ext cx="241" cy="37"/>
            </a:xfrm>
            <a:prstGeom prst="rect">
              <a:avLst/>
            </a:prstGeom>
            <a:gradFill rotWithShape="1">
              <a:gsLst>
                <a:gs pos="0">
                  <a:srgbClr val="808080"/>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607" name="Oval 411"/>
            <p:cNvSpPr>
              <a:spLocks noChangeArrowheads="1"/>
            </p:cNvSpPr>
            <p:nvPr/>
          </p:nvSpPr>
          <p:spPr bwMode="auto">
            <a:xfrm>
              <a:off x="3856" y="1486"/>
              <a:ext cx="240" cy="7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608" name="Group 741"/>
            <p:cNvGrpSpPr>
              <a:grpSpLocks/>
            </p:cNvGrpSpPr>
            <p:nvPr/>
          </p:nvGrpSpPr>
          <p:grpSpPr bwMode="auto">
            <a:xfrm>
              <a:off x="3905" y="1504"/>
              <a:ext cx="134" cy="33"/>
              <a:chOff x="2468" y="1332"/>
              <a:chExt cx="310" cy="60"/>
            </a:xfrm>
          </p:grpSpPr>
          <p:sp>
            <p:nvSpPr>
              <p:cNvPr id="20611" name="Freeform 742"/>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12" name="Freeform 743"/>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74" name="Line 744"/>
            <p:cNvSpPr>
              <a:spLocks noChangeShapeType="1"/>
            </p:cNvSpPr>
            <p:nvPr/>
          </p:nvSpPr>
          <p:spPr bwMode="auto">
            <a:xfrm>
              <a:off x="3856" y="1520"/>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75" name="Line 745"/>
            <p:cNvSpPr>
              <a:spLocks noChangeShapeType="1"/>
            </p:cNvSpPr>
            <p:nvPr/>
          </p:nvSpPr>
          <p:spPr bwMode="auto">
            <a:xfrm>
              <a:off x="4096" y="1521"/>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492" name="Group 746"/>
          <p:cNvGrpSpPr>
            <a:grpSpLocks/>
          </p:cNvGrpSpPr>
          <p:nvPr/>
        </p:nvGrpSpPr>
        <p:grpSpPr bwMode="auto">
          <a:xfrm>
            <a:off x="6969125" y="2660650"/>
            <a:ext cx="382588" cy="171450"/>
            <a:chOff x="3855" y="1486"/>
            <a:chExt cx="241" cy="108"/>
          </a:xfrm>
        </p:grpSpPr>
        <p:sp>
          <p:nvSpPr>
            <p:cNvPr id="20597" name="Oval 407"/>
            <p:cNvSpPr>
              <a:spLocks noChangeArrowheads="1"/>
            </p:cNvSpPr>
            <p:nvPr/>
          </p:nvSpPr>
          <p:spPr bwMode="auto">
            <a:xfrm>
              <a:off x="3856" y="1533"/>
              <a:ext cx="240" cy="6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598" name="Rectangle 410"/>
            <p:cNvSpPr>
              <a:spLocks noChangeArrowheads="1"/>
            </p:cNvSpPr>
            <p:nvPr/>
          </p:nvSpPr>
          <p:spPr bwMode="auto">
            <a:xfrm>
              <a:off x="3855" y="1527"/>
              <a:ext cx="241" cy="37"/>
            </a:xfrm>
            <a:prstGeom prst="rect">
              <a:avLst/>
            </a:prstGeom>
            <a:gradFill rotWithShape="1">
              <a:gsLst>
                <a:gs pos="0">
                  <a:srgbClr val="808080"/>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599" name="Oval 411"/>
            <p:cNvSpPr>
              <a:spLocks noChangeArrowheads="1"/>
            </p:cNvSpPr>
            <p:nvPr/>
          </p:nvSpPr>
          <p:spPr bwMode="auto">
            <a:xfrm>
              <a:off x="3856" y="1486"/>
              <a:ext cx="240" cy="7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600" name="Group 750"/>
            <p:cNvGrpSpPr>
              <a:grpSpLocks/>
            </p:cNvGrpSpPr>
            <p:nvPr/>
          </p:nvGrpSpPr>
          <p:grpSpPr bwMode="auto">
            <a:xfrm>
              <a:off x="3905" y="1504"/>
              <a:ext cx="134" cy="33"/>
              <a:chOff x="2468" y="1332"/>
              <a:chExt cx="310" cy="60"/>
            </a:xfrm>
          </p:grpSpPr>
          <p:sp>
            <p:nvSpPr>
              <p:cNvPr id="20603" name="Freeform 751"/>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04" name="Freeform 752"/>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66" name="Line 753"/>
            <p:cNvSpPr>
              <a:spLocks noChangeShapeType="1"/>
            </p:cNvSpPr>
            <p:nvPr/>
          </p:nvSpPr>
          <p:spPr bwMode="auto">
            <a:xfrm>
              <a:off x="3856" y="1520"/>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67" name="Line 754"/>
            <p:cNvSpPr>
              <a:spLocks noChangeShapeType="1"/>
            </p:cNvSpPr>
            <p:nvPr/>
          </p:nvSpPr>
          <p:spPr bwMode="auto">
            <a:xfrm>
              <a:off x="4096" y="1521"/>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493" name="Group 782"/>
          <p:cNvGrpSpPr>
            <a:grpSpLocks/>
          </p:cNvGrpSpPr>
          <p:nvPr/>
        </p:nvGrpSpPr>
        <p:grpSpPr bwMode="auto">
          <a:xfrm>
            <a:off x="6824663" y="3557588"/>
            <a:ext cx="427037" cy="177800"/>
            <a:chOff x="3855" y="1486"/>
            <a:chExt cx="241" cy="108"/>
          </a:xfrm>
        </p:grpSpPr>
        <p:sp>
          <p:nvSpPr>
            <p:cNvPr id="20589" name="Oval 407"/>
            <p:cNvSpPr>
              <a:spLocks noChangeArrowheads="1"/>
            </p:cNvSpPr>
            <p:nvPr/>
          </p:nvSpPr>
          <p:spPr bwMode="auto">
            <a:xfrm>
              <a:off x="3856" y="1533"/>
              <a:ext cx="240" cy="6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590" name="Rectangle 410"/>
            <p:cNvSpPr>
              <a:spLocks noChangeArrowheads="1"/>
            </p:cNvSpPr>
            <p:nvPr/>
          </p:nvSpPr>
          <p:spPr bwMode="auto">
            <a:xfrm>
              <a:off x="3855" y="1527"/>
              <a:ext cx="241" cy="37"/>
            </a:xfrm>
            <a:prstGeom prst="rect">
              <a:avLst/>
            </a:prstGeom>
            <a:gradFill rotWithShape="1">
              <a:gsLst>
                <a:gs pos="0">
                  <a:srgbClr val="808080"/>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591" name="Oval 411"/>
            <p:cNvSpPr>
              <a:spLocks noChangeArrowheads="1"/>
            </p:cNvSpPr>
            <p:nvPr/>
          </p:nvSpPr>
          <p:spPr bwMode="auto">
            <a:xfrm>
              <a:off x="3856" y="1486"/>
              <a:ext cx="240" cy="7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592" name="Group 786"/>
            <p:cNvGrpSpPr>
              <a:grpSpLocks/>
            </p:cNvGrpSpPr>
            <p:nvPr/>
          </p:nvGrpSpPr>
          <p:grpSpPr bwMode="auto">
            <a:xfrm>
              <a:off x="3905" y="1504"/>
              <a:ext cx="134" cy="33"/>
              <a:chOff x="2468" y="1332"/>
              <a:chExt cx="310" cy="60"/>
            </a:xfrm>
          </p:grpSpPr>
          <p:sp>
            <p:nvSpPr>
              <p:cNvPr id="20595" name="Freeform 787"/>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6" name="Freeform 788"/>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58" name="Line 789"/>
            <p:cNvSpPr>
              <a:spLocks noChangeShapeType="1"/>
            </p:cNvSpPr>
            <p:nvPr/>
          </p:nvSpPr>
          <p:spPr bwMode="auto">
            <a:xfrm>
              <a:off x="3856" y="1520"/>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59" name="Line 790"/>
            <p:cNvSpPr>
              <a:spLocks noChangeShapeType="1"/>
            </p:cNvSpPr>
            <p:nvPr/>
          </p:nvSpPr>
          <p:spPr bwMode="auto">
            <a:xfrm>
              <a:off x="4096" y="1521"/>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494" name="Group 791"/>
          <p:cNvGrpSpPr>
            <a:grpSpLocks/>
          </p:cNvGrpSpPr>
          <p:nvPr/>
        </p:nvGrpSpPr>
        <p:grpSpPr bwMode="auto">
          <a:xfrm>
            <a:off x="7148513" y="3805238"/>
            <a:ext cx="484187" cy="196850"/>
            <a:chOff x="3855" y="1486"/>
            <a:chExt cx="241" cy="108"/>
          </a:xfrm>
        </p:grpSpPr>
        <p:sp>
          <p:nvSpPr>
            <p:cNvPr id="20581" name="Oval 407"/>
            <p:cNvSpPr>
              <a:spLocks noChangeArrowheads="1"/>
            </p:cNvSpPr>
            <p:nvPr/>
          </p:nvSpPr>
          <p:spPr bwMode="auto">
            <a:xfrm>
              <a:off x="3856" y="1533"/>
              <a:ext cx="240" cy="6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582" name="Rectangle 410"/>
            <p:cNvSpPr>
              <a:spLocks noChangeArrowheads="1"/>
            </p:cNvSpPr>
            <p:nvPr/>
          </p:nvSpPr>
          <p:spPr bwMode="auto">
            <a:xfrm>
              <a:off x="3855" y="1527"/>
              <a:ext cx="241" cy="37"/>
            </a:xfrm>
            <a:prstGeom prst="rect">
              <a:avLst/>
            </a:prstGeom>
            <a:gradFill rotWithShape="1">
              <a:gsLst>
                <a:gs pos="0">
                  <a:srgbClr val="808080"/>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583" name="Oval 411"/>
            <p:cNvSpPr>
              <a:spLocks noChangeArrowheads="1"/>
            </p:cNvSpPr>
            <p:nvPr/>
          </p:nvSpPr>
          <p:spPr bwMode="auto">
            <a:xfrm>
              <a:off x="3856" y="1486"/>
              <a:ext cx="240" cy="7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584" name="Group 795"/>
            <p:cNvGrpSpPr>
              <a:grpSpLocks/>
            </p:cNvGrpSpPr>
            <p:nvPr/>
          </p:nvGrpSpPr>
          <p:grpSpPr bwMode="auto">
            <a:xfrm>
              <a:off x="3905" y="1504"/>
              <a:ext cx="134" cy="33"/>
              <a:chOff x="2468" y="1332"/>
              <a:chExt cx="310" cy="60"/>
            </a:xfrm>
          </p:grpSpPr>
          <p:sp>
            <p:nvSpPr>
              <p:cNvPr id="20587" name="Freeform 796"/>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8" name="Freeform 797"/>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50" name="Line 798"/>
            <p:cNvSpPr>
              <a:spLocks noChangeShapeType="1"/>
            </p:cNvSpPr>
            <p:nvPr/>
          </p:nvSpPr>
          <p:spPr bwMode="auto">
            <a:xfrm>
              <a:off x="3856" y="1520"/>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51" name="Line 799"/>
            <p:cNvSpPr>
              <a:spLocks noChangeShapeType="1"/>
            </p:cNvSpPr>
            <p:nvPr/>
          </p:nvSpPr>
          <p:spPr bwMode="auto">
            <a:xfrm>
              <a:off x="4096" y="1521"/>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sp>
        <p:nvSpPr>
          <p:cNvPr id="6160" name="Line 813"/>
          <p:cNvSpPr>
            <a:spLocks noChangeShapeType="1"/>
          </p:cNvSpPr>
          <p:nvPr/>
        </p:nvSpPr>
        <p:spPr bwMode="auto">
          <a:xfrm flipV="1">
            <a:off x="7005638" y="3978275"/>
            <a:ext cx="227012" cy="436563"/>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20496" name="Group 814"/>
          <p:cNvGrpSpPr>
            <a:grpSpLocks/>
          </p:cNvGrpSpPr>
          <p:nvPr/>
        </p:nvGrpSpPr>
        <p:grpSpPr bwMode="auto">
          <a:xfrm>
            <a:off x="6653213" y="4414838"/>
            <a:ext cx="617537" cy="241300"/>
            <a:chOff x="3855" y="1486"/>
            <a:chExt cx="241" cy="108"/>
          </a:xfrm>
        </p:grpSpPr>
        <p:sp>
          <p:nvSpPr>
            <p:cNvPr id="20573" name="Oval 407"/>
            <p:cNvSpPr>
              <a:spLocks noChangeArrowheads="1"/>
            </p:cNvSpPr>
            <p:nvPr/>
          </p:nvSpPr>
          <p:spPr bwMode="auto">
            <a:xfrm>
              <a:off x="3856" y="1533"/>
              <a:ext cx="240" cy="6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574" name="Rectangle 410"/>
            <p:cNvSpPr>
              <a:spLocks noChangeArrowheads="1"/>
            </p:cNvSpPr>
            <p:nvPr/>
          </p:nvSpPr>
          <p:spPr bwMode="auto">
            <a:xfrm>
              <a:off x="3855" y="1527"/>
              <a:ext cx="241" cy="37"/>
            </a:xfrm>
            <a:prstGeom prst="rect">
              <a:avLst/>
            </a:prstGeom>
            <a:gradFill rotWithShape="1">
              <a:gsLst>
                <a:gs pos="0">
                  <a:srgbClr val="808080"/>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575" name="Oval 411"/>
            <p:cNvSpPr>
              <a:spLocks noChangeArrowheads="1"/>
            </p:cNvSpPr>
            <p:nvPr/>
          </p:nvSpPr>
          <p:spPr bwMode="auto">
            <a:xfrm>
              <a:off x="3856" y="1486"/>
              <a:ext cx="240" cy="7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576" name="Group 818"/>
            <p:cNvGrpSpPr>
              <a:grpSpLocks/>
            </p:cNvGrpSpPr>
            <p:nvPr/>
          </p:nvGrpSpPr>
          <p:grpSpPr bwMode="auto">
            <a:xfrm>
              <a:off x="3905" y="1504"/>
              <a:ext cx="134" cy="33"/>
              <a:chOff x="2468" y="1332"/>
              <a:chExt cx="310" cy="60"/>
            </a:xfrm>
          </p:grpSpPr>
          <p:sp>
            <p:nvSpPr>
              <p:cNvPr id="20579" name="Freeform 819"/>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0" name="Freeform 820"/>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42" name="Line 821"/>
            <p:cNvSpPr>
              <a:spLocks noChangeShapeType="1"/>
            </p:cNvSpPr>
            <p:nvPr/>
          </p:nvSpPr>
          <p:spPr bwMode="auto">
            <a:xfrm>
              <a:off x="3856" y="1520"/>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43" name="Line 822"/>
            <p:cNvSpPr>
              <a:spLocks noChangeShapeType="1"/>
            </p:cNvSpPr>
            <p:nvPr/>
          </p:nvSpPr>
          <p:spPr bwMode="auto">
            <a:xfrm>
              <a:off x="4096" y="1521"/>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497" name="Group 823"/>
          <p:cNvGrpSpPr>
            <a:grpSpLocks/>
          </p:cNvGrpSpPr>
          <p:nvPr/>
        </p:nvGrpSpPr>
        <p:grpSpPr bwMode="auto">
          <a:xfrm>
            <a:off x="7307263" y="4751388"/>
            <a:ext cx="617537" cy="241300"/>
            <a:chOff x="3855" y="1486"/>
            <a:chExt cx="241" cy="108"/>
          </a:xfrm>
        </p:grpSpPr>
        <p:sp>
          <p:nvSpPr>
            <p:cNvPr id="20565" name="Oval 407"/>
            <p:cNvSpPr>
              <a:spLocks noChangeArrowheads="1"/>
            </p:cNvSpPr>
            <p:nvPr/>
          </p:nvSpPr>
          <p:spPr bwMode="auto">
            <a:xfrm>
              <a:off x="3856" y="1533"/>
              <a:ext cx="240" cy="6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sp>
          <p:nvSpPr>
            <p:cNvPr id="20566" name="Rectangle 410"/>
            <p:cNvSpPr>
              <a:spLocks noChangeArrowheads="1"/>
            </p:cNvSpPr>
            <p:nvPr/>
          </p:nvSpPr>
          <p:spPr bwMode="auto">
            <a:xfrm>
              <a:off x="3855" y="1527"/>
              <a:ext cx="241" cy="37"/>
            </a:xfrm>
            <a:prstGeom prst="rect">
              <a:avLst/>
            </a:prstGeom>
            <a:gradFill rotWithShape="1">
              <a:gsLst>
                <a:gs pos="0">
                  <a:srgbClr val="808080"/>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endParaRPr lang="en-US" altLang="en-US" sz="2400">
                <a:latin typeface="Times New Roman" panose="02020603050405020304" pitchFamily="18" charset="0"/>
                <a:cs typeface="Arial" panose="020B0604020202020204" pitchFamily="34" charset="0"/>
              </a:endParaRPr>
            </a:p>
          </p:txBody>
        </p:sp>
        <p:sp>
          <p:nvSpPr>
            <p:cNvPr id="20567" name="Oval 411"/>
            <p:cNvSpPr>
              <a:spLocks noChangeArrowheads="1"/>
            </p:cNvSpPr>
            <p:nvPr/>
          </p:nvSpPr>
          <p:spPr bwMode="auto">
            <a:xfrm>
              <a:off x="3856" y="1486"/>
              <a:ext cx="240" cy="71"/>
            </a:xfrm>
            <a:prstGeom prst="ellipse">
              <a:avLst/>
            </a:prstGeom>
            <a:gradFill rotWithShape="1">
              <a:gsLst>
                <a:gs pos="0">
                  <a:srgbClr val="808080"/>
                </a:gs>
                <a:gs pos="100000">
                  <a:srgbClr val="FFFFFF"/>
                </a:gs>
              </a:gsLst>
              <a:lin ang="0" scaled="1"/>
            </a:gradFill>
            <a:ln w="9525">
              <a:solidFill>
                <a:srgbClr val="808080"/>
              </a:solidFill>
              <a:round/>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cs typeface="Arial" panose="020B0604020202020204" pitchFamily="34" charset="0"/>
              </a:endParaRPr>
            </a:p>
          </p:txBody>
        </p:sp>
        <p:grpSp>
          <p:nvGrpSpPr>
            <p:cNvPr id="20568" name="Group 827"/>
            <p:cNvGrpSpPr>
              <a:grpSpLocks/>
            </p:cNvGrpSpPr>
            <p:nvPr/>
          </p:nvGrpSpPr>
          <p:grpSpPr bwMode="auto">
            <a:xfrm>
              <a:off x="3905" y="1504"/>
              <a:ext cx="134" cy="33"/>
              <a:chOff x="2468" y="1332"/>
              <a:chExt cx="310" cy="60"/>
            </a:xfrm>
          </p:grpSpPr>
          <p:sp>
            <p:nvSpPr>
              <p:cNvPr id="20571" name="Freeform 828"/>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72" name="Freeform 829"/>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rgbClr val="8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34" name="Line 830"/>
            <p:cNvSpPr>
              <a:spLocks noChangeShapeType="1"/>
            </p:cNvSpPr>
            <p:nvPr/>
          </p:nvSpPr>
          <p:spPr bwMode="auto">
            <a:xfrm>
              <a:off x="3856" y="1520"/>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6235" name="Line 831"/>
            <p:cNvSpPr>
              <a:spLocks noChangeShapeType="1"/>
            </p:cNvSpPr>
            <p:nvPr/>
          </p:nvSpPr>
          <p:spPr bwMode="auto">
            <a:xfrm>
              <a:off x="4096" y="1521"/>
              <a:ext cx="0" cy="47"/>
            </a:xfrm>
            <a:prstGeom prst="line">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0498" name="Group 876"/>
          <p:cNvGrpSpPr>
            <a:grpSpLocks/>
          </p:cNvGrpSpPr>
          <p:nvPr/>
        </p:nvGrpSpPr>
        <p:grpSpPr bwMode="auto">
          <a:xfrm>
            <a:off x="5359400" y="1330325"/>
            <a:ext cx="1057275" cy="957263"/>
            <a:chOff x="-153" y="1680"/>
            <a:chExt cx="666" cy="603"/>
          </a:xfrm>
        </p:grpSpPr>
        <p:grpSp>
          <p:nvGrpSpPr>
            <p:cNvPr id="20556" name="Group 877"/>
            <p:cNvGrpSpPr>
              <a:grpSpLocks/>
            </p:cNvGrpSpPr>
            <p:nvPr/>
          </p:nvGrpSpPr>
          <p:grpSpPr bwMode="auto">
            <a:xfrm>
              <a:off x="0" y="1680"/>
              <a:ext cx="513" cy="538"/>
              <a:chOff x="4180" y="744"/>
              <a:chExt cx="513" cy="538"/>
            </a:xfrm>
          </p:grpSpPr>
          <p:sp>
            <p:nvSpPr>
              <p:cNvPr id="6223" name="Rectangle 878"/>
              <p:cNvSpPr>
                <a:spLocks noChangeArrowheads="1"/>
              </p:cNvSpPr>
              <p:nvPr/>
            </p:nvSpPr>
            <p:spPr bwMode="auto">
              <a:xfrm>
                <a:off x="4242" y="747"/>
                <a:ext cx="426" cy="489"/>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24" name="Rectangle 879"/>
              <p:cNvSpPr>
                <a:spLocks noChangeArrowheads="1"/>
              </p:cNvSpPr>
              <p:nvPr/>
            </p:nvSpPr>
            <p:spPr bwMode="auto">
              <a:xfrm>
                <a:off x="4221" y="762"/>
                <a:ext cx="435" cy="504"/>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25" name="Rectangle 880"/>
              <p:cNvSpPr>
                <a:spLocks noChangeArrowheads="1"/>
              </p:cNvSpPr>
              <p:nvPr/>
            </p:nvSpPr>
            <p:spPr bwMode="auto">
              <a:xfrm>
                <a:off x="4224" y="873"/>
                <a:ext cx="426" cy="108"/>
              </a:xfrm>
              <a:prstGeom prst="rect">
                <a:avLst/>
              </a:prstGeom>
              <a:solidFill>
                <a:srgbClr val="FF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26" name="Text Box 881"/>
              <p:cNvSpPr txBox="1">
                <a:spLocks noChangeArrowheads="1"/>
              </p:cNvSpPr>
              <p:nvPr/>
            </p:nvSpPr>
            <p:spPr bwMode="auto">
              <a:xfrm>
                <a:off x="4180" y="744"/>
                <a:ext cx="513" cy="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t>application</a:t>
                </a:r>
              </a:p>
              <a:p>
                <a:pPr>
                  <a:defRPr/>
                </a:pPr>
                <a:r>
                  <a:rPr lang="en-US" sz="1000" smtClean="0">
                    <a:solidFill>
                      <a:schemeClr val="bg1"/>
                    </a:solidFill>
                  </a:rPr>
                  <a:t>transport</a:t>
                </a:r>
                <a:endParaRPr lang="en-US" sz="1000" smtClean="0"/>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6227" name="Line 882"/>
              <p:cNvSpPr>
                <a:spLocks noChangeShapeType="1"/>
              </p:cNvSpPr>
              <p:nvPr/>
            </p:nvSpPr>
            <p:spPr bwMode="auto">
              <a:xfrm>
                <a:off x="4221" y="978"/>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28" name="Line 883"/>
              <p:cNvSpPr>
                <a:spLocks noChangeShapeType="1"/>
              </p:cNvSpPr>
              <p:nvPr/>
            </p:nvSpPr>
            <p:spPr bwMode="auto">
              <a:xfrm>
                <a:off x="4227" y="1065"/>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29" name="Line 884"/>
              <p:cNvSpPr>
                <a:spLocks noChangeShapeType="1"/>
              </p:cNvSpPr>
              <p:nvPr/>
            </p:nvSpPr>
            <p:spPr bwMode="auto">
              <a:xfrm>
                <a:off x="4227" y="1152"/>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0557" name="Freeform 885"/>
            <p:cNvSpPr>
              <a:spLocks/>
            </p:cNvSpPr>
            <p:nvPr/>
          </p:nvSpPr>
          <p:spPr bwMode="auto">
            <a:xfrm>
              <a:off x="-153" y="1689"/>
              <a:ext cx="192" cy="594"/>
            </a:xfrm>
            <a:custGeom>
              <a:avLst/>
              <a:gdLst>
                <a:gd name="T0" fmla="*/ 0 w 192"/>
                <a:gd name="T1" fmla="*/ 594 h 594"/>
                <a:gd name="T2" fmla="*/ 192 w 192"/>
                <a:gd name="T3" fmla="*/ 0 h 594"/>
                <a:gd name="T4" fmla="*/ 192 w 192"/>
                <a:gd name="T5" fmla="*/ 515 h 594"/>
                <a:gd name="T6" fmla="*/ 0 w 192"/>
                <a:gd name="T7" fmla="*/ 594 h 5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594">
                  <a:moveTo>
                    <a:pt x="0" y="594"/>
                  </a:moveTo>
                  <a:lnTo>
                    <a:pt x="192" y="0"/>
                  </a:lnTo>
                  <a:lnTo>
                    <a:pt x="192" y="515"/>
                  </a:lnTo>
                  <a:lnTo>
                    <a:pt x="0" y="594"/>
                  </a:lnTo>
                  <a:close/>
                </a:path>
              </a:pathLst>
            </a:custGeom>
            <a:gradFill rotWithShape="1">
              <a:gsLst>
                <a:gs pos="0">
                  <a:schemeClr val="bg1"/>
                </a:gs>
                <a:gs pos="100000">
                  <a:srgbClr val="FF0000"/>
                </a:gs>
              </a:gsLst>
              <a:lin ang="0" scaled="1"/>
            </a:gradFill>
            <a:ln w="9525" cap="flat" cmpd="sng">
              <a:solidFill>
                <a:srgbClr val="FF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99" name="Group 886"/>
          <p:cNvGrpSpPr>
            <a:grpSpLocks/>
          </p:cNvGrpSpPr>
          <p:nvPr/>
        </p:nvGrpSpPr>
        <p:grpSpPr bwMode="auto">
          <a:xfrm>
            <a:off x="7869238" y="4343400"/>
            <a:ext cx="1057275" cy="957263"/>
            <a:chOff x="-153" y="1680"/>
            <a:chExt cx="666" cy="603"/>
          </a:xfrm>
        </p:grpSpPr>
        <p:grpSp>
          <p:nvGrpSpPr>
            <p:cNvPr id="20547" name="Group 887"/>
            <p:cNvGrpSpPr>
              <a:grpSpLocks/>
            </p:cNvGrpSpPr>
            <p:nvPr/>
          </p:nvGrpSpPr>
          <p:grpSpPr bwMode="auto">
            <a:xfrm>
              <a:off x="0" y="1680"/>
              <a:ext cx="513" cy="538"/>
              <a:chOff x="4180" y="744"/>
              <a:chExt cx="513" cy="538"/>
            </a:xfrm>
          </p:grpSpPr>
          <p:sp>
            <p:nvSpPr>
              <p:cNvPr id="6214" name="Rectangle 888"/>
              <p:cNvSpPr>
                <a:spLocks noChangeArrowheads="1"/>
              </p:cNvSpPr>
              <p:nvPr/>
            </p:nvSpPr>
            <p:spPr bwMode="auto">
              <a:xfrm>
                <a:off x="4242" y="747"/>
                <a:ext cx="426" cy="489"/>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15" name="Rectangle 889"/>
              <p:cNvSpPr>
                <a:spLocks noChangeArrowheads="1"/>
              </p:cNvSpPr>
              <p:nvPr/>
            </p:nvSpPr>
            <p:spPr bwMode="auto">
              <a:xfrm>
                <a:off x="4221" y="762"/>
                <a:ext cx="435" cy="504"/>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16" name="Rectangle 890"/>
              <p:cNvSpPr>
                <a:spLocks noChangeArrowheads="1"/>
              </p:cNvSpPr>
              <p:nvPr/>
            </p:nvSpPr>
            <p:spPr bwMode="auto">
              <a:xfrm>
                <a:off x="4224" y="873"/>
                <a:ext cx="426" cy="108"/>
              </a:xfrm>
              <a:prstGeom prst="rect">
                <a:avLst/>
              </a:prstGeom>
              <a:solidFill>
                <a:srgbClr val="FF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17" name="Text Box 891"/>
              <p:cNvSpPr txBox="1">
                <a:spLocks noChangeArrowheads="1"/>
              </p:cNvSpPr>
              <p:nvPr/>
            </p:nvSpPr>
            <p:spPr bwMode="auto">
              <a:xfrm>
                <a:off x="4180" y="744"/>
                <a:ext cx="513" cy="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000" smtClean="0"/>
                  <a:t>application</a:t>
                </a:r>
              </a:p>
              <a:p>
                <a:pPr>
                  <a:defRPr/>
                </a:pPr>
                <a:r>
                  <a:rPr lang="en-US" sz="1000" smtClean="0">
                    <a:solidFill>
                      <a:schemeClr val="bg1"/>
                    </a:solidFill>
                  </a:rPr>
                  <a:t>transport</a:t>
                </a:r>
                <a:endParaRPr lang="en-US" sz="1000" smtClean="0"/>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6218" name="Line 892"/>
              <p:cNvSpPr>
                <a:spLocks noChangeShapeType="1"/>
              </p:cNvSpPr>
              <p:nvPr/>
            </p:nvSpPr>
            <p:spPr bwMode="auto">
              <a:xfrm>
                <a:off x="4221" y="978"/>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19" name="Line 893"/>
              <p:cNvSpPr>
                <a:spLocks noChangeShapeType="1"/>
              </p:cNvSpPr>
              <p:nvPr/>
            </p:nvSpPr>
            <p:spPr bwMode="auto">
              <a:xfrm>
                <a:off x="4227" y="1065"/>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20" name="Line 894"/>
              <p:cNvSpPr>
                <a:spLocks noChangeShapeType="1"/>
              </p:cNvSpPr>
              <p:nvPr/>
            </p:nvSpPr>
            <p:spPr bwMode="auto">
              <a:xfrm>
                <a:off x="4227" y="1152"/>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0548" name="Freeform 895"/>
            <p:cNvSpPr>
              <a:spLocks/>
            </p:cNvSpPr>
            <p:nvPr/>
          </p:nvSpPr>
          <p:spPr bwMode="auto">
            <a:xfrm>
              <a:off x="-153" y="1689"/>
              <a:ext cx="192" cy="594"/>
            </a:xfrm>
            <a:custGeom>
              <a:avLst/>
              <a:gdLst>
                <a:gd name="T0" fmla="*/ 0 w 192"/>
                <a:gd name="T1" fmla="*/ 594 h 594"/>
                <a:gd name="T2" fmla="*/ 192 w 192"/>
                <a:gd name="T3" fmla="*/ 0 h 594"/>
                <a:gd name="T4" fmla="*/ 192 w 192"/>
                <a:gd name="T5" fmla="*/ 515 h 594"/>
                <a:gd name="T6" fmla="*/ 0 w 192"/>
                <a:gd name="T7" fmla="*/ 594 h 5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594">
                  <a:moveTo>
                    <a:pt x="0" y="594"/>
                  </a:moveTo>
                  <a:lnTo>
                    <a:pt x="192" y="0"/>
                  </a:lnTo>
                  <a:lnTo>
                    <a:pt x="192" y="515"/>
                  </a:lnTo>
                  <a:lnTo>
                    <a:pt x="0" y="594"/>
                  </a:lnTo>
                  <a:close/>
                </a:path>
              </a:pathLst>
            </a:custGeom>
            <a:gradFill rotWithShape="1">
              <a:gsLst>
                <a:gs pos="0">
                  <a:schemeClr val="bg1"/>
                </a:gs>
                <a:gs pos="100000">
                  <a:srgbClr val="FF0000"/>
                </a:gs>
              </a:gsLst>
              <a:lin ang="0" scaled="1"/>
            </a:gradFill>
            <a:ln w="9525" cap="flat" cmpd="sng">
              <a:solidFill>
                <a:srgbClr val="FF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00" name="Group 661"/>
          <p:cNvGrpSpPr>
            <a:grpSpLocks/>
          </p:cNvGrpSpPr>
          <p:nvPr/>
        </p:nvGrpSpPr>
        <p:grpSpPr bwMode="auto">
          <a:xfrm>
            <a:off x="5913438" y="2057400"/>
            <a:ext cx="814387" cy="701675"/>
            <a:chOff x="2923" y="3345"/>
            <a:chExt cx="513" cy="442"/>
          </a:xfrm>
        </p:grpSpPr>
        <p:sp>
          <p:nvSpPr>
            <p:cNvPr id="6207" name="Rectangle 662"/>
            <p:cNvSpPr>
              <a:spLocks noChangeArrowheads="1"/>
            </p:cNvSpPr>
            <p:nvPr/>
          </p:nvSpPr>
          <p:spPr bwMode="auto">
            <a:xfrm>
              <a:off x="2988" y="3444"/>
              <a:ext cx="426" cy="306"/>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08" name="Rectangle 663"/>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09" name="Text Box 664"/>
            <p:cNvSpPr txBox="1">
              <a:spLocks noChangeArrowheads="1"/>
            </p:cNvSpPr>
            <p:nvPr/>
          </p:nvSpPr>
          <p:spPr bwMode="auto">
            <a:xfrm>
              <a:off x="2923" y="3345"/>
              <a:ext cx="513"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endParaRPr lang="en-US" sz="1000" smtClean="0">
                <a:latin typeface="Comic Sans MS" charset="0"/>
              </a:endParaRPr>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6210" name="Line 665"/>
            <p:cNvSpPr>
              <a:spLocks noChangeShapeType="1"/>
            </p:cNvSpPr>
            <p:nvPr/>
          </p:nvSpPr>
          <p:spPr bwMode="auto">
            <a:xfrm>
              <a:off x="2958" y="3657"/>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11" name="Line 666"/>
            <p:cNvSpPr>
              <a:spLocks noChangeShapeType="1"/>
            </p:cNvSpPr>
            <p:nvPr/>
          </p:nvSpPr>
          <p:spPr bwMode="auto">
            <a:xfrm>
              <a:off x="2964" y="3561"/>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0501" name="Group 901"/>
          <p:cNvGrpSpPr>
            <a:grpSpLocks/>
          </p:cNvGrpSpPr>
          <p:nvPr/>
        </p:nvGrpSpPr>
        <p:grpSpPr bwMode="auto">
          <a:xfrm>
            <a:off x="6729413" y="2479675"/>
            <a:ext cx="814387" cy="701675"/>
            <a:chOff x="2923" y="3345"/>
            <a:chExt cx="513" cy="442"/>
          </a:xfrm>
        </p:grpSpPr>
        <p:sp>
          <p:nvSpPr>
            <p:cNvPr id="6202" name="Rectangle 902"/>
            <p:cNvSpPr>
              <a:spLocks noChangeArrowheads="1"/>
            </p:cNvSpPr>
            <p:nvPr/>
          </p:nvSpPr>
          <p:spPr bwMode="auto">
            <a:xfrm>
              <a:off x="2988" y="3444"/>
              <a:ext cx="426" cy="306"/>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03" name="Rectangle 903"/>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04" name="Text Box 904"/>
            <p:cNvSpPr txBox="1">
              <a:spLocks noChangeArrowheads="1"/>
            </p:cNvSpPr>
            <p:nvPr/>
          </p:nvSpPr>
          <p:spPr bwMode="auto">
            <a:xfrm>
              <a:off x="2923" y="3345"/>
              <a:ext cx="513"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endParaRPr lang="en-US" sz="1000" smtClean="0">
                <a:latin typeface="Comic Sans MS" charset="0"/>
              </a:endParaRPr>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6205" name="Line 905"/>
            <p:cNvSpPr>
              <a:spLocks noChangeShapeType="1"/>
            </p:cNvSpPr>
            <p:nvPr/>
          </p:nvSpPr>
          <p:spPr bwMode="auto">
            <a:xfrm>
              <a:off x="2958" y="3657"/>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06" name="Line 906"/>
            <p:cNvSpPr>
              <a:spLocks noChangeShapeType="1"/>
            </p:cNvSpPr>
            <p:nvPr/>
          </p:nvSpPr>
          <p:spPr bwMode="auto">
            <a:xfrm>
              <a:off x="2964" y="3561"/>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0502" name="Group 907"/>
          <p:cNvGrpSpPr>
            <a:grpSpLocks/>
          </p:cNvGrpSpPr>
          <p:nvPr/>
        </p:nvGrpSpPr>
        <p:grpSpPr bwMode="auto">
          <a:xfrm>
            <a:off x="6738938" y="1901825"/>
            <a:ext cx="814387" cy="701675"/>
            <a:chOff x="2923" y="3345"/>
            <a:chExt cx="513" cy="442"/>
          </a:xfrm>
        </p:grpSpPr>
        <p:sp>
          <p:nvSpPr>
            <p:cNvPr id="6197" name="Rectangle 908"/>
            <p:cNvSpPr>
              <a:spLocks noChangeArrowheads="1"/>
            </p:cNvSpPr>
            <p:nvPr/>
          </p:nvSpPr>
          <p:spPr bwMode="auto">
            <a:xfrm>
              <a:off x="2988" y="3444"/>
              <a:ext cx="426" cy="306"/>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98" name="Rectangle 909"/>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99" name="Text Box 910"/>
            <p:cNvSpPr txBox="1">
              <a:spLocks noChangeArrowheads="1"/>
            </p:cNvSpPr>
            <p:nvPr/>
          </p:nvSpPr>
          <p:spPr bwMode="auto">
            <a:xfrm>
              <a:off x="2923" y="3345"/>
              <a:ext cx="513"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endParaRPr lang="en-US" sz="1000" smtClean="0">
                <a:latin typeface="Comic Sans MS" charset="0"/>
              </a:endParaRPr>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6200" name="Line 911"/>
            <p:cNvSpPr>
              <a:spLocks noChangeShapeType="1"/>
            </p:cNvSpPr>
            <p:nvPr/>
          </p:nvSpPr>
          <p:spPr bwMode="auto">
            <a:xfrm>
              <a:off x="2958" y="3657"/>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01" name="Line 912"/>
            <p:cNvSpPr>
              <a:spLocks noChangeShapeType="1"/>
            </p:cNvSpPr>
            <p:nvPr/>
          </p:nvSpPr>
          <p:spPr bwMode="auto">
            <a:xfrm>
              <a:off x="2964" y="3561"/>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0503" name="Group 913"/>
          <p:cNvGrpSpPr>
            <a:grpSpLocks/>
          </p:cNvGrpSpPr>
          <p:nvPr/>
        </p:nvGrpSpPr>
        <p:grpSpPr bwMode="auto">
          <a:xfrm>
            <a:off x="6513513" y="3089275"/>
            <a:ext cx="814387" cy="701675"/>
            <a:chOff x="2923" y="3345"/>
            <a:chExt cx="513" cy="442"/>
          </a:xfrm>
        </p:grpSpPr>
        <p:sp>
          <p:nvSpPr>
            <p:cNvPr id="6192" name="Rectangle 914"/>
            <p:cNvSpPr>
              <a:spLocks noChangeArrowheads="1"/>
            </p:cNvSpPr>
            <p:nvPr/>
          </p:nvSpPr>
          <p:spPr bwMode="auto">
            <a:xfrm>
              <a:off x="2988" y="3444"/>
              <a:ext cx="426" cy="306"/>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93" name="Rectangle 915"/>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94" name="Text Box 916"/>
            <p:cNvSpPr txBox="1">
              <a:spLocks noChangeArrowheads="1"/>
            </p:cNvSpPr>
            <p:nvPr/>
          </p:nvSpPr>
          <p:spPr bwMode="auto">
            <a:xfrm>
              <a:off x="2923" y="3345"/>
              <a:ext cx="513"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endParaRPr lang="en-US" sz="1000" smtClean="0">
                <a:latin typeface="Comic Sans MS" charset="0"/>
              </a:endParaRPr>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6195" name="Line 917"/>
            <p:cNvSpPr>
              <a:spLocks noChangeShapeType="1"/>
            </p:cNvSpPr>
            <p:nvPr/>
          </p:nvSpPr>
          <p:spPr bwMode="auto">
            <a:xfrm>
              <a:off x="2958" y="3657"/>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96" name="Line 918"/>
            <p:cNvSpPr>
              <a:spLocks noChangeShapeType="1"/>
            </p:cNvSpPr>
            <p:nvPr/>
          </p:nvSpPr>
          <p:spPr bwMode="auto">
            <a:xfrm>
              <a:off x="2964" y="3561"/>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0504" name="Group 919"/>
          <p:cNvGrpSpPr>
            <a:grpSpLocks/>
          </p:cNvGrpSpPr>
          <p:nvPr/>
        </p:nvGrpSpPr>
        <p:grpSpPr bwMode="auto">
          <a:xfrm>
            <a:off x="7100888" y="3594100"/>
            <a:ext cx="814387" cy="701675"/>
            <a:chOff x="2923" y="3345"/>
            <a:chExt cx="513" cy="442"/>
          </a:xfrm>
        </p:grpSpPr>
        <p:sp>
          <p:nvSpPr>
            <p:cNvPr id="6187" name="Rectangle 920"/>
            <p:cNvSpPr>
              <a:spLocks noChangeArrowheads="1"/>
            </p:cNvSpPr>
            <p:nvPr/>
          </p:nvSpPr>
          <p:spPr bwMode="auto">
            <a:xfrm>
              <a:off x="2988" y="3444"/>
              <a:ext cx="426" cy="306"/>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88" name="Rectangle 921"/>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89" name="Text Box 922"/>
            <p:cNvSpPr txBox="1">
              <a:spLocks noChangeArrowheads="1"/>
            </p:cNvSpPr>
            <p:nvPr/>
          </p:nvSpPr>
          <p:spPr bwMode="auto">
            <a:xfrm>
              <a:off x="2923" y="3345"/>
              <a:ext cx="513"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endParaRPr lang="en-US" sz="1000" smtClean="0">
                <a:latin typeface="Comic Sans MS" charset="0"/>
              </a:endParaRPr>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6190" name="Line 923"/>
            <p:cNvSpPr>
              <a:spLocks noChangeShapeType="1"/>
            </p:cNvSpPr>
            <p:nvPr/>
          </p:nvSpPr>
          <p:spPr bwMode="auto">
            <a:xfrm>
              <a:off x="2958" y="3657"/>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91" name="Line 924"/>
            <p:cNvSpPr>
              <a:spLocks noChangeShapeType="1"/>
            </p:cNvSpPr>
            <p:nvPr/>
          </p:nvSpPr>
          <p:spPr bwMode="auto">
            <a:xfrm>
              <a:off x="2964" y="3561"/>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0505" name="Group 925"/>
          <p:cNvGrpSpPr>
            <a:grpSpLocks/>
          </p:cNvGrpSpPr>
          <p:nvPr/>
        </p:nvGrpSpPr>
        <p:grpSpPr bwMode="auto">
          <a:xfrm>
            <a:off x="6589713" y="4003675"/>
            <a:ext cx="814387" cy="701675"/>
            <a:chOff x="2923" y="3345"/>
            <a:chExt cx="513" cy="442"/>
          </a:xfrm>
        </p:grpSpPr>
        <p:sp>
          <p:nvSpPr>
            <p:cNvPr id="6182" name="Rectangle 926"/>
            <p:cNvSpPr>
              <a:spLocks noChangeArrowheads="1"/>
            </p:cNvSpPr>
            <p:nvPr/>
          </p:nvSpPr>
          <p:spPr bwMode="auto">
            <a:xfrm>
              <a:off x="2988" y="3444"/>
              <a:ext cx="426" cy="306"/>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83" name="Rectangle 927"/>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84" name="Text Box 928"/>
            <p:cNvSpPr txBox="1">
              <a:spLocks noChangeArrowheads="1"/>
            </p:cNvSpPr>
            <p:nvPr/>
          </p:nvSpPr>
          <p:spPr bwMode="auto">
            <a:xfrm>
              <a:off x="2923" y="3345"/>
              <a:ext cx="513"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endParaRPr lang="en-US" sz="1000" smtClean="0">
                <a:latin typeface="Comic Sans MS" charset="0"/>
              </a:endParaRPr>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6185" name="Line 929"/>
            <p:cNvSpPr>
              <a:spLocks noChangeShapeType="1"/>
            </p:cNvSpPr>
            <p:nvPr/>
          </p:nvSpPr>
          <p:spPr bwMode="auto">
            <a:xfrm>
              <a:off x="2958" y="3657"/>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86" name="Line 930"/>
            <p:cNvSpPr>
              <a:spLocks noChangeShapeType="1"/>
            </p:cNvSpPr>
            <p:nvPr/>
          </p:nvSpPr>
          <p:spPr bwMode="auto">
            <a:xfrm>
              <a:off x="2964" y="3561"/>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0506" name="Group 931"/>
          <p:cNvGrpSpPr>
            <a:grpSpLocks/>
          </p:cNvGrpSpPr>
          <p:nvPr/>
        </p:nvGrpSpPr>
        <p:grpSpPr bwMode="auto">
          <a:xfrm>
            <a:off x="7237413" y="4400550"/>
            <a:ext cx="814387" cy="701675"/>
            <a:chOff x="2923" y="3345"/>
            <a:chExt cx="513" cy="442"/>
          </a:xfrm>
        </p:grpSpPr>
        <p:sp>
          <p:nvSpPr>
            <p:cNvPr id="6177" name="Rectangle 932"/>
            <p:cNvSpPr>
              <a:spLocks noChangeArrowheads="1"/>
            </p:cNvSpPr>
            <p:nvPr/>
          </p:nvSpPr>
          <p:spPr bwMode="auto">
            <a:xfrm>
              <a:off x="2988" y="3444"/>
              <a:ext cx="426" cy="306"/>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78" name="Rectangle 933"/>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79" name="Text Box 934"/>
            <p:cNvSpPr txBox="1">
              <a:spLocks noChangeArrowheads="1"/>
            </p:cNvSpPr>
            <p:nvPr/>
          </p:nvSpPr>
          <p:spPr bwMode="auto">
            <a:xfrm>
              <a:off x="2923" y="3345"/>
              <a:ext cx="513"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endParaRPr lang="en-US" sz="1000" smtClean="0">
                <a:latin typeface="Comic Sans MS" charset="0"/>
              </a:endParaRPr>
            </a:p>
            <a:p>
              <a:pPr>
                <a:defRPr/>
              </a:pPr>
              <a:r>
                <a:rPr lang="en-US" sz="1000" smtClean="0"/>
                <a:t>network</a:t>
              </a:r>
            </a:p>
            <a:p>
              <a:pPr>
                <a:defRPr/>
              </a:pPr>
              <a:r>
                <a:rPr lang="en-US" sz="1000" smtClean="0"/>
                <a:t>data link</a:t>
              </a:r>
            </a:p>
            <a:p>
              <a:pPr>
                <a:defRPr/>
              </a:pPr>
              <a:r>
                <a:rPr lang="en-US" sz="1000" smtClean="0"/>
                <a:t>physical</a:t>
              </a:r>
              <a:endParaRPr lang="en-US" sz="2400" smtClean="0"/>
            </a:p>
          </p:txBody>
        </p:sp>
        <p:sp>
          <p:nvSpPr>
            <p:cNvPr id="6180" name="Line 935"/>
            <p:cNvSpPr>
              <a:spLocks noChangeShapeType="1"/>
            </p:cNvSpPr>
            <p:nvPr/>
          </p:nvSpPr>
          <p:spPr bwMode="auto">
            <a:xfrm>
              <a:off x="2958" y="3657"/>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81" name="Line 936"/>
            <p:cNvSpPr>
              <a:spLocks noChangeShapeType="1"/>
            </p:cNvSpPr>
            <p:nvPr/>
          </p:nvSpPr>
          <p:spPr bwMode="auto">
            <a:xfrm>
              <a:off x="2964" y="3561"/>
              <a:ext cx="435"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0507" name="Group 896"/>
          <p:cNvGrpSpPr>
            <a:grpSpLocks/>
          </p:cNvGrpSpPr>
          <p:nvPr/>
        </p:nvGrpSpPr>
        <p:grpSpPr bwMode="auto">
          <a:xfrm rot="2937887">
            <a:off x="5389563" y="2911475"/>
            <a:ext cx="3781425" cy="434975"/>
            <a:chOff x="2937" y="3579"/>
            <a:chExt cx="2382" cy="274"/>
          </a:xfrm>
        </p:grpSpPr>
        <p:sp>
          <p:nvSpPr>
            <p:cNvPr id="6173" name="Rectangle 897"/>
            <p:cNvSpPr>
              <a:spLocks noChangeArrowheads="1"/>
            </p:cNvSpPr>
            <p:nvPr/>
          </p:nvSpPr>
          <p:spPr bwMode="auto">
            <a:xfrm>
              <a:off x="3166" y="3630"/>
              <a:ext cx="1920" cy="174"/>
            </a:xfrm>
            <a:prstGeom prst="rect">
              <a:avLst/>
            </a:prstGeom>
            <a:solidFill>
              <a:srgbClr val="FF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74" name="Text Box 898"/>
            <p:cNvSpPr txBox="1">
              <a:spLocks noChangeArrowheads="1"/>
            </p:cNvSpPr>
            <p:nvPr/>
          </p:nvSpPr>
          <p:spPr bwMode="auto">
            <a:xfrm>
              <a:off x="3384" y="3612"/>
              <a:ext cx="1529" cy="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chemeClr val="bg1"/>
                  </a:solidFill>
                </a:rPr>
                <a:t>logical end-end transport</a:t>
              </a:r>
              <a:endParaRPr lang="en-US" smtClean="0"/>
            </a:p>
          </p:txBody>
        </p:sp>
        <p:sp>
          <p:nvSpPr>
            <p:cNvPr id="20510" name="Freeform 899"/>
            <p:cNvSpPr>
              <a:spLocks/>
            </p:cNvSpPr>
            <p:nvPr/>
          </p:nvSpPr>
          <p:spPr bwMode="auto">
            <a:xfrm>
              <a:off x="2937" y="3579"/>
              <a:ext cx="282" cy="264"/>
            </a:xfrm>
            <a:custGeom>
              <a:avLst/>
              <a:gdLst>
                <a:gd name="T0" fmla="*/ 282 w 282"/>
                <a:gd name="T1" fmla="*/ 0 h 264"/>
                <a:gd name="T2" fmla="*/ 282 w 282"/>
                <a:gd name="T3" fmla="*/ 264 h 264"/>
                <a:gd name="T4" fmla="*/ 0 w 282"/>
                <a:gd name="T5" fmla="*/ 129 h 264"/>
                <a:gd name="T6" fmla="*/ 282 w 282"/>
                <a:gd name="T7" fmla="*/ 0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264">
                  <a:moveTo>
                    <a:pt x="282" y="0"/>
                  </a:moveTo>
                  <a:cubicBezTo>
                    <a:pt x="282" y="132"/>
                    <a:pt x="282" y="264"/>
                    <a:pt x="282" y="264"/>
                  </a:cubicBezTo>
                  <a:cubicBezTo>
                    <a:pt x="159" y="150"/>
                    <a:pt x="0" y="153"/>
                    <a:pt x="0" y="129"/>
                  </a:cubicBezTo>
                  <a:cubicBezTo>
                    <a:pt x="0" y="108"/>
                    <a:pt x="153" y="108"/>
                    <a:pt x="282" y="0"/>
                  </a:cubicBezTo>
                  <a:close/>
                </a:path>
              </a:pathLst>
            </a:custGeom>
            <a:solidFill>
              <a:srgbClr val="FF0000"/>
            </a:solidFill>
            <a:ln>
              <a:noFill/>
            </a:ln>
            <a:effectLst/>
            <a:extLst>
              <a:ext uri="{91240B29-F687-4F45-9708-019B960494DF}">
                <a14:hiddenLine xmlns:a14="http://schemas.microsoft.com/office/drawing/2010/main" w="9525" cap="flat" cmpd="sng">
                  <a:solidFill>
                    <a:srgbClr val="FF0000"/>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1" name="Freeform 900"/>
            <p:cNvSpPr>
              <a:spLocks/>
            </p:cNvSpPr>
            <p:nvPr/>
          </p:nvSpPr>
          <p:spPr bwMode="auto">
            <a:xfrm flipH="1">
              <a:off x="5037" y="3589"/>
              <a:ext cx="282" cy="264"/>
            </a:xfrm>
            <a:custGeom>
              <a:avLst/>
              <a:gdLst>
                <a:gd name="T0" fmla="*/ 282 w 282"/>
                <a:gd name="T1" fmla="*/ 0 h 264"/>
                <a:gd name="T2" fmla="*/ 282 w 282"/>
                <a:gd name="T3" fmla="*/ 264 h 264"/>
                <a:gd name="T4" fmla="*/ 0 w 282"/>
                <a:gd name="T5" fmla="*/ 129 h 264"/>
                <a:gd name="T6" fmla="*/ 282 w 282"/>
                <a:gd name="T7" fmla="*/ 0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264">
                  <a:moveTo>
                    <a:pt x="282" y="0"/>
                  </a:moveTo>
                  <a:cubicBezTo>
                    <a:pt x="282" y="132"/>
                    <a:pt x="282" y="264"/>
                    <a:pt x="282" y="264"/>
                  </a:cubicBezTo>
                  <a:cubicBezTo>
                    <a:pt x="159" y="150"/>
                    <a:pt x="0" y="153"/>
                    <a:pt x="0" y="129"/>
                  </a:cubicBezTo>
                  <a:cubicBezTo>
                    <a:pt x="0" y="108"/>
                    <a:pt x="153" y="108"/>
                    <a:pt x="282" y="0"/>
                  </a:cubicBezTo>
                  <a:close/>
                </a:path>
              </a:pathLst>
            </a:custGeom>
            <a:solidFill>
              <a:srgbClr val="FF0000"/>
            </a:solidFill>
            <a:ln>
              <a:noFill/>
            </a:ln>
            <a:effectLst/>
            <a:extLst>
              <a:ext uri="{91240B29-F687-4F45-9708-019B960494DF}">
                <a14:hiddenLine xmlns:a14="http://schemas.microsoft.com/office/drawing/2010/main" w="9525" cap="flat" cmpd="sng">
                  <a:solidFill>
                    <a:srgbClr val="FF0000"/>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itle 1"/>
          <p:cNvSpPr>
            <a:spLocks noGrp="1"/>
          </p:cNvSpPr>
          <p:nvPr>
            <p:ph type="title"/>
          </p:nvPr>
        </p:nvSpPr>
        <p:spPr/>
        <p:txBody>
          <a:bodyPr>
            <a:normAutofit fontScale="90000"/>
          </a:bodyPr>
          <a:lstStyle/>
          <a:p>
            <a:r>
              <a:rPr lang="en-US" dirty="0" smtClean="0"/>
              <a:t>Transport Layer: Services/Protocols</a:t>
            </a:r>
            <a:endParaRPr lang="en-US" dirty="0"/>
          </a:p>
        </p:txBody>
      </p:sp>
    </p:spTree>
    <p:extLst>
      <p:ext uri="{BB962C8B-B14F-4D97-AF65-F5344CB8AC3E}">
        <p14:creationId xmlns:p14="http://schemas.microsoft.com/office/powerpoint/2010/main" val="13983467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3" name="Rectangle 2"/>
          <p:cNvSpPr>
            <a:spLocks noGrp="1" noChangeArrowheads="1"/>
          </p:cNvSpPr>
          <p:nvPr>
            <p:ph type="title"/>
          </p:nvPr>
        </p:nvSpPr>
        <p:spPr/>
        <p:txBody>
          <a:bodyPr>
            <a:normAutofit fontScale="90000"/>
          </a:bodyPr>
          <a:lstStyle/>
          <a:p>
            <a:pPr>
              <a:defRPr/>
            </a:pPr>
            <a:r>
              <a:rPr lang="en-US" dirty="0" smtClean="0">
                <a:ea typeface="ＭＳ Ｐゴシック" charset="0"/>
                <a:cs typeface="+mj-cs"/>
              </a:rPr>
              <a:t>TCP</a:t>
            </a:r>
            <a:r>
              <a:rPr lang="en-US" dirty="0">
                <a:ea typeface="ＭＳ Ｐゴシック" charset="0"/>
              </a:rPr>
              <a:t> </a:t>
            </a:r>
            <a:r>
              <a:rPr lang="en-US" dirty="0" smtClean="0">
                <a:ea typeface="ＭＳ Ｐゴシック" charset="0"/>
              </a:rPr>
              <a:t>Congestion Control</a:t>
            </a:r>
            <a:endParaRPr lang="en-US" dirty="0">
              <a:ea typeface="ＭＳ Ｐゴシック" charset="0"/>
              <a:cs typeface="+mj-cs"/>
            </a:endParaRPr>
          </a:p>
        </p:txBody>
      </p:sp>
      <p:sp>
        <p:nvSpPr>
          <p:cNvPr id="104454" name="Rectangle 3"/>
          <p:cNvSpPr>
            <a:spLocks noGrp="1" noChangeArrowheads="1"/>
          </p:cNvSpPr>
          <p:nvPr>
            <p:ph type="body" sz="half" idx="1"/>
          </p:nvPr>
        </p:nvSpPr>
        <p:spPr>
          <a:xfrm>
            <a:off x="381000" y="1524000"/>
            <a:ext cx="8577263" cy="2438400"/>
          </a:xfrm>
        </p:spPr>
        <p:txBody>
          <a:bodyPr>
            <a:normAutofit fontScale="62500" lnSpcReduction="20000"/>
          </a:bodyPr>
          <a:lstStyle/>
          <a:p>
            <a:pPr>
              <a:buFont typeface="Wingdings" charset="0"/>
              <a:buChar char="v"/>
              <a:defRPr/>
            </a:pPr>
            <a:r>
              <a:rPr lang="en-US" sz="3200">
                <a:ea typeface="ＭＳ Ｐゴシック" charset="0"/>
                <a:cs typeface="+mn-cs"/>
              </a:rPr>
              <a:t>loss indicated by timeout:</a:t>
            </a:r>
          </a:p>
          <a:p>
            <a:pPr lvl="1">
              <a:buFont typeface="Wingdings" charset="0"/>
              <a:buChar char="§"/>
              <a:defRPr/>
            </a:pPr>
            <a:r>
              <a:rPr lang="en-US" sz="2800" b="1">
                <a:latin typeface="Courier New" charset="0"/>
                <a:ea typeface="ＭＳ Ｐゴシック" charset="0"/>
              </a:rPr>
              <a:t>cwnd</a:t>
            </a:r>
            <a:r>
              <a:rPr lang="en-US" sz="2800">
                <a:ea typeface="ＭＳ Ｐゴシック" charset="0"/>
              </a:rPr>
              <a:t> set to 1 MSS; </a:t>
            </a:r>
          </a:p>
          <a:p>
            <a:pPr lvl="1">
              <a:buFont typeface="Wingdings" charset="0"/>
              <a:buChar char="§"/>
              <a:defRPr/>
            </a:pPr>
            <a:r>
              <a:rPr lang="en-US" sz="2800">
                <a:ea typeface="ＭＳ Ｐゴシック" charset="0"/>
              </a:rPr>
              <a:t>window then grows exponentially (as in slow start) to threshold, then grows linearly</a:t>
            </a:r>
          </a:p>
          <a:p>
            <a:pPr>
              <a:buFont typeface="Wingdings" charset="0"/>
              <a:buChar char="v"/>
              <a:defRPr/>
            </a:pPr>
            <a:r>
              <a:rPr lang="en-US" sz="3200">
                <a:ea typeface="ＭＳ Ｐゴシック" charset="0"/>
                <a:cs typeface="+mn-cs"/>
              </a:rPr>
              <a:t>loss indicated by 3 duplicate ACKs: </a:t>
            </a:r>
            <a:r>
              <a:rPr lang="en-US">
                <a:ea typeface="ＭＳ Ｐゴシック" charset="0"/>
                <a:cs typeface="+mn-cs"/>
              </a:rPr>
              <a:t>TCP RENO</a:t>
            </a:r>
          </a:p>
          <a:p>
            <a:pPr lvl="1">
              <a:buFont typeface="Wingdings" charset="0"/>
              <a:buChar char="§"/>
              <a:defRPr/>
            </a:pPr>
            <a:r>
              <a:rPr lang="en-US" sz="2800">
                <a:ea typeface="ＭＳ Ｐゴシック" charset="0"/>
              </a:rPr>
              <a:t>dup ACKs indicate network capable of  delivering some segments </a:t>
            </a:r>
          </a:p>
          <a:p>
            <a:pPr lvl="1">
              <a:buFont typeface="Wingdings" charset="0"/>
              <a:buChar char="§"/>
              <a:defRPr/>
            </a:pPr>
            <a:r>
              <a:rPr lang="en-US" sz="2800" b="1">
                <a:latin typeface="Courier New" charset="0"/>
                <a:ea typeface="ＭＳ Ｐゴシック" charset="0"/>
              </a:rPr>
              <a:t>cwnd</a:t>
            </a:r>
            <a:r>
              <a:rPr lang="en-US" sz="2800">
                <a:ea typeface="ＭＳ Ｐゴシック" charset="0"/>
              </a:rPr>
              <a:t> is cut in half window then grows linearly</a:t>
            </a:r>
          </a:p>
          <a:p>
            <a:pPr>
              <a:buFont typeface="Wingdings" charset="0"/>
              <a:buChar char="v"/>
              <a:defRPr/>
            </a:pPr>
            <a:r>
              <a:rPr lang="en-US" sz="3200">
                <a:ea typeface="ＭＳ Ｐゴシック" charset="0"/>
                <a:cs typeface="+mn-cs"/>
              </a:rPr>
              <a:t>TCP Tahoe always sets </a:t>
            </a:r>
            <a:r>
              <a:rPr lang="en-US" b="1">
                <a:latin typeface="Courier New" charset="0"/>
                <a:ea typeface="ＭＳ Ｐゴシック" charset="0"/>
                <a:cs typeface="+mn-cs"/>
              </a:rPr>
              <a:t>cwnd</a:t>
            </a:r>
            <a:r>
              <a:rPr lang="en-US" sz="3200">
                <a:ea typeface="ＭＳ Ｐゴシック" charset="0"/>
                <a:cs typeface="+mn-cs"/>
              </a:rPr>
              <a:t> to 1 (timeout or 3 duplicate acks)</a:t>
            </a:r>
          </a:p>
          <a:p>
            <a:pPr lvl="1">
              <a:buFont typeface="Wingdings" charset="0"/>
              <a:buChar char="§"/>
              <a:defRPr/>
            </a:pPr>
            <a:endParaRPr lang="en-US" sz="2800">
              <a:ea typeface="ＭＳ Ｐゴシック" charset="0"/>
            </a:endParaRPr>
          </a:p>
        </p:txBody>
      </p:sp>
      <p:sp>
        <p:nvSpPr>
          <p:cNvPr id="7" name="TextBox 6"/>
          <p:cNvSpPr txBox="1"/>
          <p:nvPr/>
        </p:nvSpPr>
        <p:spPr>
          <a:xfrm>
            <a:off x="601663" y="812225"/>
            <a:ext cx="5286768" cy="584775"/>
          </a:xfrm>
          <a:prstGeom prst="rect">
            <a:avLst/>
          </a:prstGeom>
          <a:noFill/>
        </p:spPr>
        <p:txBody>
          <a:bodyPr wrap="none" rtlCol="0">
            <a:spAutoFit/>
          </a:bodyPr>
          <a:lstStyle/>
          <a:p>
            <a:r>
              <a:rPr lang="en-US" sz="3200" dirty="0" smtClean="0">
                <a:solidFill>
                  <a:srgbClr val="FF0000"/>
                </a:solidFill>
              </a:rPr>
              <a:t>Detecting and Reacting to Loss</a:t>
            </a:r>
            <a:endParaRPr lang="en-US" sz="3200" dirty="0">
              <a:solidFill>
                <a:srgbClr val="FF0000"/>
              </a:solidFill>
            </a:endParaRPr>
          </a:p>
        </p:txBody>
      </p:sp>
    </p:spTree>
    <p:extLst>
      <p:ext uri="{BB962C8B-B14F-4D97-AF65-F5344CB8AC3E}">
        <p14:creationId xmlns:p14="http://schemas.microsoft.com/office/powerpoint/2010/main" val="12311566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3"/>
          <p:cNvSpPr>
            <a:spLocks noGrp="1" noChangeArrowheads="1"/>
          </p:cNvSpPr>
          <p:nvPr>
            <p:ph type="body" sz="half" idx="1"/>
          </p:nvPr>
        </p:nvSpPr>
        <p:spPr>
          <a:xfrm>
            <a:off x="533400" y="1219200"/>
            <a:ext cx="2819400" cy="2514600"/>
          </a:xfrm>
        </p:spPr>
        <p:txBody>
          <a:bodyPr>
            <a:normAutofit fontScale="85000" lnSpcReduction="20000"/>
          </a:bodyPr>
          <a:lstStyle/>
          <a:p>
            <a:pPr>
              <a:buFont typeface="Wingdings" charset="0"/>
              <a:buNone/>
              <a:defRPr/>
            </a:pPr>
            <a:r>
              <a:rPr lang="en-US" sz="2400">
                <a:solidFill>
                  <a:srgbClr val="FF0000"/>
                </a:solidFill>
                <a:ea typeface="ＭＳ Ｐゴシック" charset="0"/>
                <a:cs typeface="+mn-cs"/>
              </a:rPr>
              <a:t>Q:</a:t>
            </a:r>
            <a:r>
              <a:rPr lang="en-US" sz="2400">
                <a:ea typeface="ＭＳ Ｐゴシック" charset="0"/>
                <a:cs typeface="+mn-cs"/>
              </a:rPr>
              <a:t> when should the exponential increase switch to linear? </a:t>
            </a:r>
          </a:p>
          <a:p>
            <a:pPr>
              <a:buFont typeface="Wingdings" charset="0"/>
              <a:buNone/>
              <a:defRPr/>
            </a:pPr>
            <a:r>
              <a:rPr lang="en-US" sz="2400">
                <a:solidFill>
                  <a:srgbClr val="FF0000"/>
                </a:solidFill>
                <a:ea typeface="ＭＳ Ｐゴシック" charset="0"/>
                <a:cs typeface="+mn-cs"/>
              </a:rPr>
              <a:t>A:</a:t>
            </a:r>
            <a:r>
              <a:rPr lang="en-US" sz="2400">
                <a:ea typeface="ＭＳ Ｐゴシック" charset="0"/>
                <a:cs typeface="+mn-cs"/>
              </a:rPr>
              <a:t> when </a:t>
            </a:r>
            <a:r>
              <a:rPr lang="en-US" sz="2400" b="1">
                <a:latin typeface="Courier New" charset="0"/>
                <a:ea typeface="ＭＳ Ｐゴシック" charset="0"/>
                <a:cs typeface="+mn-cs"/>
              </a:rPr>
              <a:t>cwnd</a:t>
            </a:r>
            <a:r>
              <a:rPr lang="en-US" sz="2400">
                <a:ea typeface="ＭＳ Ｐゴシック" charset="0"/>
                <a:cs typeface="+mn-cs"/>
              </a:rPr>
              <a:t> gets to 1/2 of its value before timeout.</a:t>
            </a:r>
          </a:p>
          <a:p>
            <a:pPr>
              <a:buFont typeface="Wingdings" charset="0"/>
              <a:buNone/>
              <a:defRPr/>
            </a:pPr>
            <a:endParaRPr lang="en-US" sz="2400">
              <a:ea typeface="ＭＳ Ｐゴシック" charset="0"/>
              <a:cs typeface="+mn-cs"/>
            </a:endParaRPr>
          </a:p>
          <a:p>
            <a:pPr>
              <a:buFont typeface="Wingdings" charset="0"/>
              <a:buNone/>
              <a:defRPr/>
            </a:pPr>
            <a:r>
              <a:rPr lang="en-US">
                <a:ea typeface="ＭＳ Ｐゴシック" charset="0"/>
                <a:cs typeface="+mn-cs"/>
              </a:rPr>
              <a:t> </a:t>
            </a:r>
          </a:p>
        </p:txBody>
      </p:sp>
      <p:sp>
        <p:nvSpPr>
          <p:cNvPr id="105477" name="Rectangle 4"/>
          <p:cNvSpPr>
            <a:spLocks noGrp="1" noChangeArrowheads="1"/>
          </p:cNvSpPr>
          <p:nvPr>
            <p:ph type="body" sz="half" idx="2"/>
          </p:nvPr>
        </p:nvSpPr>
        <p:spPr>
          <a:xfrm>
            <a:off x="533400" y="3962400"/>
            <a:ext cx="3810000" cy="1905000"/>
          </a:xfrm>
        </p:spPr>
        <p:txBody>
          <a:bodyPr>
            <a:normAutofit fontScale="92500" lnSpcReduction="10000"/>
          </a:bodyPr>
          <a:lstStyle/>
          <a:p>
            <a:pPr>
              <a:buFont typeface="Wingdings" charset="0"/>
              <a:buNone/>
              <a:defRPr/>
            </a:pPr>
            <a:r>
              <a:rPr lang="en-US" u="sng">
                <a:solidFill>
                  <a:srgbClr val="FF0000"/>
                </a:solidFill>
                <a:ea typeface="ＭＳ Ｐゴシック" charset="0"/>
                <a:cs typeface="+mn-cs"/>
              </a:rPr>
              <a:t>Implementation:</a:t>
            </a:r>
            <a:endParaRPr lang="en-US">
              <a:ea typeface="ＭＳ Ｐゴシック" charset="0"/>
              <a:cs typeface="+mn-cs"/>
            </a:endParaRPr>
          </a:p>
          <a:p>
            <a:pPr>
              <a:buFont typeface="Wingdings" charset="0"/>
              <a:buChar char="v"/>
              <a:defRPr/>
            </a:pPr>
            <a:r>
              <a:rPr lang="en-US" sz="2400">
                <a:ea typeface="ＭＳ Ｐゴシック" charset="0"/>
                <a:cs typeface="+mn-cs"/>
              </a:rPr>
              <a:t>variable </a:t>
            </a:r>
            <a:r>
              <a:rPr lang="en-US" sz="2400" b="1">
                <a:latin typeface="Courier New" charset="0"/>
                <a:ea typeface="ＭＳ Ｐゴシック" charset="0"/>
                <a:cs typeface="+mn-cs"/>
              </a:rPr>
              <a:t>ssthresh</a:t>
            </a:r>
            <a:r>
              <a:rPr lang="en-US" sz="2400">
                <a:latin typeface="Courier New" charset="0"/>
                <a:ea typeface="ＭＳ Ｐゴシック" charset="0"/>
                <a:cs typeface="+mn-cs"/>
              </a:rPr>
              <a:t> </a:t>
            </a:r>
          </a:p>
          <a:p>
            <a:pPr>
              <a:buFont typeface="Wingdings" charset="0"/>
              <a:buChar char="v"/>
              <a:defRPr/>
            </a:pPr>
            <a:r>
              <a:rPr lang="en-US" sz="2400">
                <a:ea typeface="ＭＳ Ｐゴシック" charset="0"/>
                <a:cs typeface="+mn-cs"/>
              </a:rPr>
              <a:t>on loss event, </a:t>
            </a:r>
            <a:r>
              <a:rPr lang="en-US" sz="2400" b="1">
                <a:latin typeface="Courier New" charset="0"/>
                <a:ea typeface="ＭＳ Ｐゴシック" charset="0"/>
                <a:cs typeface="+mn-cs"/>
              </a:rPr>
              <a:t>ssthresh</a:t>
            </a:r>
            <a:r>
              <a:rPr lang="en-US" sz="2400">
                <a:ea typeface="ＭＳ Ｐゴシック" charset="0"/>
                <a:cs typeface="+mn-cs"/>
              </a:rPr>
              <a:t> is set to 1/2 of </a:t>
            </a:r>
            <a:r>
              <a:rPr lang="en-US" sz="2400" b="1">
                <a:latin typeface="Courier New" charset="0"/>
                <a:ea typeface="ＭＳ Ｐゴシック" charset="0"/>
                <a:cs typeface="+mn-cs"/>
              </a:rPr>
              <a:t>cwnd</a:t>
            </a:r>
            <a:r>
              <a:rPr lang="en-US" sz="2400">
                <a:latin typeface="Courier New" charset="0"/>
                <a:ea typeface="ＭＳ Ｐゴシック" charset="0"/>
                <a:cs typeface="+mn-cs"/>
              </a:rPr>
              <a:t> </a:t>
            </a:r>
            <a:r>
              <a:rPr lang="en-US" sz="2400">
                <a:ea typeface="ＭＳ Ｐゴシック" charset="0"/>
                <a:cs typeface="+mn-cs"/>
              </a:rPr>
              <a:t>just before loss event</a:t>
            </a:r>
          </a:p>
        </p:txBody>
      </p:sp>
      <p:pic>
        <p:nvPicPr>
          <p:cNvPr id="10547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2025" y="1770063"/>
            <a:ext cx="5105400" cy="2911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2" name="Title 1"/>
          <p:cNvSpPr>
            <a:spLocks noGrp="1"/>
          </p:cNvSpPr>
          <p:nvPr>
            <p:ph type="title"/>
          </p:nvPr>
        </p:nvSpPr>
        <p:spPr/>
        <p:txBody>
          <a:bodyPr>
            <a:normAutofit fontScale="90000"/>
          </a:bodyPr>
          <a:lstStyle/>
          <a:p>
            <a:r>
              <a:rPr lang="en-US" dirty="0" smtClean="0"/>
              <a:t>TCP Congestion Control</a:t>
            </a:r>
            <a:endParaRPr lang="en-US" dirty="0"/>
          </a:p>
        </p:txBody>
      </p:sp>
      <p:sp>
        <p:nvSpPr>
          <p:cNvPr id="10" name="TextBox 9"/>
          <p:cNvSpPr txBox="1"/>
          <p:nvPr/>
        </p:nvSpPr>
        <p:spPr>
          <a:xfrm>
            <a:off x="601663" y="730250"/>
            <a:ext cx="8114529" cy="1077218"/>
          </a:xfrm>
          <a:prstGeom prst="rect">
            <a:avLst/>
          </a:prstGeom>
          <a:noFill/>
        </p:spPr>
        <p:txBody>
          <a:bodyPr wrap="none" rtlCol="0">
            <a:spAutoFit/>
          </a:bodyPr>
          <a:lstStyle/>
          <a:p>
            <a:r>
              <a:rPr lang="en-US" sz="3200" dirty="0" smtClean="0">
                <a:solidFill>
                  <a:srgbClr val="FF0000"/>
                </a:solidFill>
              </a:rPr>
              <a:t>Switching from Slow Start to </a:t>
            </a:r>
          </a:p>
          <a:p>
            <a:r>
              <a:rPr lang="en-US" sz="3200" dirty="0">
                <a:solidFill>
                  <a:srgbClr val="FF0000"/>
                </a:solidFill>
              </a:rPr>
              <a:t> </a:t>
            </a:r>
            <a:r>
              <a:rPr lang="en-US" sz="3200" dirty="0" smtClean="0">
                <a:solidFill>
                  <a:srgbClr val="FF0000"/>
                </a:solidFill>
              </a:rPr>
              <a:t>                                    Congestion Avoidance (CA)</a:t>
            </a:r>
            <a:endParaRPr lang="en-US" sz="3200" dirty="0">
              <a:solidFill>
                <a:srgbClr val="FF0000"/>
              </a:solidFill>
            </a:endParaRPr>
          </a:p>
        </p:txBody>
      </p:sp>
    </p:spTree>
    <p:extLst>
      <p:ext uri="{BB962C8B-B14F-4D97-AF65-F5344CB8AC3E}">
        <p14:creationId xmlns:p14="http://schemas.microsoft.com/office/powerpoint/2010/main" val="38265212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4672" name="Group 240"/>
          <p:cNvGrpSpPr>
            <a:grpSpLocks/>
          </p:cNvGrpSpPr>
          <p:nvPr/>
        </p:nvGrpSpPr>
        <p:grpSpPr bwMode="auto">
          <a:xfrm>
            <a:off x="3441700" y="2908300"/>
            <a:ext cx="2133600" cy="814388"/>
            <a:chOff x="2168" y="1727"/>
            <a:chExt cx="1344" cy="513"/>
          </a:xfrm>
        </p:grpSpPr>
        <p:grpSp>
          <p:nvGrpSpPr>
            <p:cNvPr id="124010" name="Group 171"/>
            <p:cNvGrpSpPr>
              <a:grpSpLocks/>
            </p:cNvGrpSpPr>
            <p:nvPr/>
          </p:nvGrpSpPr>
          <p:grpSpPr bwMode="auto">
            <a:xfrm>
              <a:off x="2280" y="1727"/>
              <a:ext cx="1118" cy="513"/>
              <a:chOff x="2280" y="1727"/>
              <a:chExt cx="1118" cy="513"/>
            </a:xfrm>
          </p:grpSpPr>
          <p:sp>
            <p:nvSpPr>
              <p:cNvPr id="106605" name="Text Box 172"/>
              <p:cNvSpPr txBox="1">
                <a:spLocks noChangeArrowheads="1"/>
              </p:cNvSpPr>
              <p:nvPr/>
            </p:nvSpPr>
            <p:spPr bwMode="auto">
              <a:xfrm>
                <a:off x="2640" y="1727"/>
                <a:ext cx="377"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timeout</a:t>
                </a:r>
              </a:p>
            </p:txBody>
          </p:sp>
          <p:sp>
            <p:nvSpPr>
              <p:cNvPr id="106606" name="Text Box 173"/>
              <p:cNvSpPr txBox="1">
                <a:spLocks noChangeArrowheads="1"/>
              </p:cNvSpPr>
              <p:nvPr/>
            </p:nvSpPr>
            <p:spPr bwMode="auto">
              <a:xfrm>
                <a:off x="2280" y="1838"/>
                <a:ext cx="1118" cy="4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lnSpc>
                    <a:spcPct val="85000"/>
                  </a:lnSpc>
                  <a:defRPr/>
                </a:pPr>
                <a:r>
                  <a:rPr lang="en-US" sz="1000" smtClean="0">
                    <a:latin typeface="Arial" charset="0"/>
                  </a:rPr>
                  <a:t>ssthresh = cwnd/2</a:t>
                </a:r>
              </a:p>
              <a:p>
                <a:pPr eaLnBrk="1" hangingPunct="1">
                  <a:lnSpc>
                    <a:spcPct val="85000"/>
                  </a:lnSpc>
                  <a:defRPr/>
                </a:pPr>
                <a:r>
                  <a:rPr lang="en-US" sz="1000" smtClean="0">
                    <a:latin typeface="Arial" charset="0"/>
                  </a:rPr>
                  <a:t>cwnd = 1 MSS</a:t>
                </a:r>
              </a:p>
              <a:p>
                <a:pPr eaLnBrk="1" hangingPunct="1">
                  <a:lnSpc>
                    <a:spcPct val="85000"/>
                  </a:lnSpc>
                  <a:defRPr/>
                </a:pPr>
                <a:r>
                  <a:rPr lang="en-US" sz="1000" smtClean="0">
                    <a:latin typeface="Arial" charset="0"/>
                  </a:rPr>
                  <a:t>dupACKcount = 0</a:t>
                </a:r>
              </a:p>
              <a:p>
                <a:pPr eaLnBrk="1" hangingPunct="1">
                  <a:lnSpc>
                    <a:spcPct val="85000"/>
                  </a:lnSpc>
                  <a:defRPr/>
                </a:pPr>
                <a:r>
                  <a:rPr lang="en-US" sz="1000" i="1" smtClean="0">
                    <a:solidFill>
                      <a:srgbClr val="000099"/>
                    </a:solidFill>
                    <a:latin typeface="Arial" charset="0"/>
                  </a:rPr>
                  <a:t>retransmit missing segment</a:t>
                </a:r>
                <a:r>
                  <a:rPr lang="en-US" sz="1200" smtClean="0">
                    <a:latin typeface="Arial" charset="0"/>
                  </a:rPr>
                  <a:t> </a:t>
                </a:r>
              </a:p>
            </p:txBody>
          </p:sp>
          <p:sp>
            <p:nvSpPr>
              <p:cNvPr id="106607" name="Line 174"/>
              <p:cNvSpPr>
                <a:spLocks noChangeShapeType="1"/>
              </p:cNvSpPr>
              <p:nvPr/>
            </p:nvSpPr>
            <p:spPr bwMode="auto">
              <a:xfrm>
                <a:off x="2491" y="1857"/>
                <a:ext cx="697"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sp>
          <p:nvSpPr>
            <p:cNvPr id="106604" name="Line 175"/>
            <p:cNvSpPr>
              <a:spLocks noChangeShapeType="1"/>
            </p:cNvSpPr>
            <p:nvPr/>
          </p:nvSpPr>
          <p:spPr bwMode="auto">
            <a:xfrm flipH="1">
              <a:off x="2168" y="1734"/>
              <a:ext cx="13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274671" name="Group 239"/>
          <p:cNvGrpSpPr>
            <a:grpSpLocks/>
          </p:cNvGrpSpPr>
          <p:nvPr/>
        </p:nvGrpSpPr>
        <p:grpSpPr bwMode="auto">
          <a:xfrm>
            <a:off x="3471863" y="2432050"/>
            <a:ext cx="2133600" cy="398463"/>
            <a:chOff x="2187" y="1427"/>
            <a:chExt cx="1344" cy="251"/>
          </a:xfrm>
        </p:grpSpPr>
        <p:sp>
          <p:nvSpPr>
            <p:cNvPr id="106597" name="Line 176"/>
            <p:cNvSpPr>
              <a:spLocks noChangeShapeType="1"/>
            </p:cNvSpPr>
            <p:nvPr/>
          </p:nvSpPr>
          <p:spPr bwMode="auto">
            <a:xfrm flipH="1">
              <a:off x="2187" y="1673"/>
              <a:ext cx="1344"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6598" name="Text Box 181"/>
            <p:cNvSpPr txBox="1">
              <a:spLocks noChangeArrowheads="1"/>
            </p:cNvSpPr>
            <p:nvPr/>
          </p:nvSpPr>
          <p:spPr bwMode="auto">
            <a:xfrm>
              <a:off x="2740" y="1543"/>
              <a:ext cx="171" cy="1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lnSpc>
                  <a:spcPct val="80000"/>
                </a:lnSpc>
                <a:defRPr/>
              </a:pPr>
              <a:r>
                <a:rPr lang="en-US" sz="1000" smtClean="0">
                  <a:latin typeface="Symbol" charset="0"/>
                </a:rPr>
                <a:t>L</a:t>
              </a:r>
              <a:endParaRPr lang="en-US" sz="1200" smtClean="0">
                <a:latin typeface="Symbol" charset="0"/>
              </a:endParaRPr>
            </a:p>
          </p:txBody>
        </p:sp>
        <p:sp>
          <p:nvSpPr>
            <p:cNvPr id="106599" name="Line 182"/>
            <p:cNvSpPr>
              <a:spLocks noChangeShapeType="1"/>
            </p:cNvSpPr>
            <p:nvPr/>
          </p:nvSpPr>
          <p:spPr bwMode="auto">
            <a:xfrm>
              <a:off x="2572" y="1554"/>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124007" name="Group 183"/>
            <p:cNvGrpSpPr>
              <a:grpSpLocks/>
            </p:cNvGrpSpPr>
            <p:nvPr/>
          </p:nvGrpSpPr>
          <p:grpSpPr bwMode="auto">
            <a:xfrm>
              <a:off x="2486" y="1427"/>
              <a:ext cx="694" cy="154"/>
              <a:chOff x="2458" y="1450"/>
              <a:chExt cx="694" cy="154"/>
            </a:xfrm>
          </p:grpSpPr>
          <p:sp>
            <p:nvSpPr>
              <p:cNvPr id="106601" name="Text Box 184"/>
              <p:cNvSpPr txBox="1">
                <a:spLocks noChangeArrowheads="1"/>
              </p:cNvSpPr>
              <p:nvPr/>
            </p:nvSpPr>
            <p:spPr bwMode="auto">
              <a:xfrm>
                <a:off x="2458" y="1450"/>
                <a:ext cx="694"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cwnd &gt; ssthresh</a:t>
                </a:r>
              </a:p>
            </p:txBody>
          </p:sp>
          <p:sp>
            <p:nvSpPr>
              <p:cNvPr id="106602" name="Line 185"/>
              <p:cNvSpPr>
                <a:spLocks noChangeShapeType="1"/>
              </p:cNvSpPr>
              <p:nvPr/>
            </p:nvSpPr>
            <p:spPr bwMode="auto">
              <a:xfrm>
                <a:off x="2724" y="1557"/>
                <a:ext cx="47"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grpSp>
        <p:nvGrpSpPr>
          <p:cNvPr id="274674" name="Group 242"/>
          <p:cNvGrpSpPr>
            <a:grpSpLocks/>
          </p:cNvGrpSpPr>
          <p:nvPr/>
        </p:nvGrpSpPr>
        <p:grpSpPr bwMode="auto">
          <a:xfrm>
            <a:off x="5586413" y="1370013"/>
            <a:ext cx="2682875" cy="2365375"/>
            <a:chOff x="3519" y="786"/>
            <a:chExt cx="1690" cy="1490"/>
          </a:xfrm>
        </p:grpSpPr>
        <p:grpSp>
          <p:nvGrpSpPr>
            <p:cNvPr id="123990" name="Group 164"/>
            <p:cNvGrpSpPr>
              <a:grpSpLocks/>
            </p:cNvGrpSpPr>
            <p:nvPr/>
          </p:nvGrpSpPr>
          <p:grpSpPr bwMode="auto">
            <a:xfrm>
              <a:off x="3602" y="1330"/>
              <a:ext cx="817" cy="754"/>
              <a:chOff x="2293" y="2021"/>
              <a:chExt cx="817" cy="754"/>
            </a:xfrm>
          </p:grpSpPr>
          <p:sp>
            <p:nvSpPr>
              <p:cNvPr id="106595" name="Oval 165"/>
              <p:cNvSpPr>
                <a:spLocks noChangeArrowheads="1"/>
              </p:cNvSpPr>
              <p:nvPr/>
            </p:nvSpPr>
            <p:spPr bwMode="auto">
              <a:xfrm>
                <a:off x="2293" y="2021"/>
                <a:ext cx="800" cy="75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6596" name="Text Box 166"/>
              <p:cNvSpPr txBox="1">
                <a:spLocks noChangeArrowheads="1"/>
              </p:cNvSpPr>
              <p:nvPr/>
            </p:nvSpPr>
            <p:spPr bwMode="auto">
              <a:xfrm>
                <a:off x="2298" y="2191"/>
                <a:ext cx="812"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defRPr/>
                </a:pPr>
                <a:r>
                  <a:rPr lang="en-US" sz="1800" smtClean="0">
                    <a:latin typeface="Arial" charset="0"/>
                  </a:rPr>
                  <a:t>congestion</a:t>
                </a:r>
              </a:p>
              <a:p>
                <a:pPr eaLnBrk="1" hangingPunct="1">
                  <a:defRPr/>
                </a:pPr>
                <a:r>
                  <a:rPr lang="en-US" sz="1800" smtClean="0">
                    <a:latin typeface="Arial" charset="0"/>
                  </a:rPr>
                  <a:t>avoidance </a:t>
                </a:r>
              </a:p>
              <a:p>
                <a:pPr eaLnBrk="1" hangingPunct="1">
                  <a:defRPr/>
                </a:pPr>
                <a:endParaRPr lang="en-US" sz="1800" smtClean="0">
                  <a:latin typeface="Arial" charset="0"/>
                </a:endParaRPr>
              </a:p>
            </p:txBody>
          </p:sp>
        </p:grpSp>
        <p:grpSp>
          <p:nvGrpSpPr>
            <p:cNvPr id="123991" name="Group 190"/>
            <p:cNvGrpSpPr>
              <a:grpSpLocks/>
            </p:cNvGrpSpPr>
            <p:nvPr/>
          </p:nvGrpSpPr>
          <p:grpSpPr bwMode="auto">
            <a:xfrm>
              <a:off x="3519" y="786"/>
              <a:ext cx="1409" cy="541"/>
              <a:chOff x="3542" y="904"/>
              <a:chExt cx="1409" cy="541"/>
            </a:xfrm>
          </p:grpSpPr>
          <p:sp>
            <p:nvSpPr>
              <p:cNvPr id="106591" name="Text Box 191"/>
              <p:cNvSpPr txBox="1">
                <a:spLocks noChangeArrowheads="1"/>
              </p:cNvSpPr>
              <p:nvPr/>
            </p:nvSpPr>
            <p:spPr bwMode="auto">
              <a:xfrm>
                <a:off x="3542" y="1037"/>
                <a:ext cx="1409" cy="4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lnSpc>
                    <a:spcPct val="90000"/>
                  </a:lnSpc>
                  <a:defRPr/>
                </a:pPr>
                <a:r>
                  <a:rPr lang="en-US" sz="1000" smtClean="0">
                    <a:latin typeface="Arial" charset="0"/>
                  </a:rPr>
                  <a:t>cwnd = cwnd + MSS    (MSS/cwnd)</a:t>
                </a:r>
              </a:p>
              <a:p>
                <a:pPr eaLnBrk="1" hangingPunct="1">
                  <a:lnSpc>
                    <a:spcPct val="90000"/>
                  </a:lnSpc>
                  <a:defRPr/>
                </a:pPr>
                <a:r>
                  <a:rPr lang="en-US" sz="1000" smtClean="0">
                    <a:latin typeface="Arial" charset="0"/>
                  </a:rPr>
                  <a:t>dupACKcount = 0</a:t>
                </a:r>
              </a:p>
              <a:p>
                <a:pPr eaLnBrk="1" hangingPunct="1">
                  <a:lnSpc>
                    <a:spcPct val="90000"/>
                  </a:lnSpc>
                  <a:defRPr/>
                </a:pPr>
                <a:r>
                  <a:rPr lang="en-US" sz="1000" i="1" smtClean="0">
                    <a:solidFill>
                      <a:srgbClr val="000099"/>
                    </a:solidFill>
                    <a:latin typeface="Arial" charset="0"/>
                  </a:rPr>
                  <a:t>transmit new segment(s), as allowed</a:t>
                </a:r>
              </a:p>
              <a:p>
                <a:pPr eaLnBrk="1" hangingPunct="1">
                  <a:lnSpc>
                    <a:spcPct val="80000"/>
                  </a:lnSpc>
                  <a:defRPr/>
                </a:pPr>
                <a:endParaRPr lang="en-US" sz="1200" i="1" smtClean="0">
                  <a:latin typeface="Arial" charset="0"/>
                </a:endParaRPr>
              </a:p>
            </p:txBody>
          </p:sp>
          <p:sp>
            <p:nvSpPr>
              <p:cNvPr id="106592" name="Line 192"/>
              <p:cNvSpPr>
                <a:spLocks noChangeShapeType="1"/>
              </p:cNvSpPr>
              <p:nvPr/>
            </p:nvSpPr>
            <p:spPr bwMode="auto">
              <a:xfrm>
                <a:off x="3976" y="1054"/>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6593" name="Text Box 193"/>
              <p:cNvSpPr txBox="1">
                <a:spLocks noChangeArrowheads="1"/>
              </p:cNvSpPr>
              <p:nvPr/>
            </p:nvSpPr>
            <p:spPr bwMode="auto">
              <a:xfrm>
                <a:off x="4014" y="923"/>
                <a:ext cx="448"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new ACK</a:t>
                </a:r>
              </a:p>
            </p:txBody>
          </p:sp>
          <p:sp>
            <p:nvSpPr>
              <p:cNvPr id="106594" name="Text Box 194"/>
              <p:cNvSpPr txBox="1">
                <a:spLocks noChangeArrowheads="1"/>
              </p:cNvSpPr>
              <p:nvPr/>
            </p:nvSpPr>
            <p:spPr bwMode="auto">
              <a:xfrm>
                <a:off x="4311" y="904"/>
                <a:ext cx="16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2400" smtClean="0">
                    <a:latin typeface="Times New Roman" charset="0"/>
                  </a:rPr>
                  <a:t>.</a:t>
                </a:r>
              </a:p>
            </p:txBody>
          </p:sp>
        </p:grpSp>
        <p:sp>
          <p:nvSpPr>
            <p:cNvPr id="123992" name="Freeform 195"/>
            <p:cNvSpPr>
              <a:spLocks/>
            </p:cNvSpPr>
            <p:nvPr/>
          </p:nvSpPr>
          <p:spPr bwMode="auto">
            <a:xfrm rot="9705213">
              <a:off x="4212" y="1145"/>
              <a:ext cx="333" cy="452"/>
            </a:xfrm>
            <a:custGeom>
              <a:avLst/>
              <a:gdLst>
                <a:gd name="T0" fmla="*/ 231 w 376"/>
                <a:gd name="T1" fmla="*/ 306 h 452"/>
                <a:gd name="T2" fmla="*/ 51 w 376"/>
                <a:gd name="T3" fmla="*/ 269 h 452"/>
                <a:gd name="T4" fmla="*/ 128 w 376"/>
                <a:gd name="T5" fmla="*/ 0 h 452"/>
                <a:gd name="T6" fmla="*/ 0 60000 65536"/>
                <a:gd name="T7" fmla="*/ 0 60000 65536"/>
                <a:gd name="T8" fmla="*/ 0 60000 65536"/>
              </a:gdLst>
              <a:ahLst/>
              <a:cxnLst>
                <a:cxn ang="T6">
                  <a:pos x="T0" y="T1"/>
                </a:cxn>
                <a:cxn ang="T7">
                  <a:pos x="T2" y="T3"/>
                </a:cxn>
                <a:cxn ang="T8">
                  <a:pos x="T4" y="T5"/>
                </a:cxn>
              </a:cxnLst>
              <a:rect l="0" t="0" r="r" b="b"/>
              <a:pathLst>
                <a:path w="376" h="452">
                  <a:moveTo>
                    <a:pt x="376" y="306"/>
                  </a:moveTo>
                  <a:cubicBezTo>
                    <a:pt x="332" y="380"/>
                    <a:pt x="164" y="452"/>
                    <a:pt x="82" y="269"/>
                  </a:cubicBezTo>
                  <a:cubicBezTo>
                    <a:pt x="0" y="86"/>
                    <a:pt x="66" y="18"/>
                    <a:pt x="208" y="0"/>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3993" name="Group 196"/>
            <p:cNvGrpSpPr>
              <a:grpSpLocks/>
            </p:cNvGrpSpPr>
            <p:nvPr/>
          </p:nvGrpSpPr>
          <p:grpSpPr bwMode="auto">
            <a:xfrm>
              <a:off x="4509" y="1909"/>
              <a:ext cx="700" cy="367"/>
              <a:chOff x="4274" y="2922"/>
              <a:chExt cx="700" cy="367"/>
            </a:xfrm>
          </p:grpSpPr>
          <p:sp>
            <p:nvSpPr>
              <p:cNvPr id="106588" name="Text Box 197"/>
              <p:cNvSpPr txBox="1">
                <a:spLocks noChangeArrowheads="1"/>
              </p:cNvSpPr>
              <p:nvPr/>
            </p:nvSpPr>
            <p:spPr bwMode="auto">
              <a:xfrm>
                <a:off x="4274" y="3062"/>
                <a:ext cx="700" cy="2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lnSpc>
                    <a:spcPct val="80000"/>
                  </a:lnSpc>
                  <a:defRPr/>
                </a:pPr>
                <a:r>
                  <a:rPr lang="en-US" sz="1000" smtClean="0">
                    <a:latin typeface="Arial" charset="0"/>
                  </a:rPr>
                  <a:t>dupACKcount++</a:t>
                </a:r>
              </a:p>
              <a:p>
                <a:pPr eaLnBrk="1" hangingPunct="1">
                  <a:lnSpc>
                    <a:spcPct val="80000"/>
                  </a:lnSpc>
                  <a:defRPr/>
                </a:pPr>
                <a:endParaRPr lang="en-US" sz="1200" smtClean="0">
                  <a:latin typeface="Arial" charset="0"/>
                </a:endParaRPr>
              </a:p>
            </p:txBody>
          </p:sp>
          <p:sp>
            <p:nvSpPr>
              <p:cNvPr id="106589" name="Line 198"/>
              <p:cNvSpPr>
                <a:spLocks noChangeShapeType="1"/>
              </p:cNvSpPr>
              <p:nvPr/>
            </p:nvSpPr>
            <p:spPr bwMode="auto">
              <a:xfrm>
                <a:off x="4353" y="3071"/>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6590" name="Text Box 199"/>
              <p:cNvSpPr txBox="1">
                <a:spLocks noChangeArrowheads="1"/>
              </p:cNvSpPr>
              <p:nvPr/>
            </p:nvSpPr>
            <p:spPr bwMode="auto">
              <a:xfrm>
                <a:off x="4295" y="2922"/>
                <a:ext cx="620"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duplicate ACK</a:t>
                </a:r>
              </a:p>
            </p:txBody>
          </p:sp>
        </p:grpSp>
        <p:sp>
          <p:nvSpPr>
            <p:cNvPr id="123994" name="Freeform 200"/>
            <p:cNvSpPr>
              <a:spLocks/>
            </p:cNvSpPr>
            <p:nvPr/>
          </p:nvSpPr>
          <p:spPr bwMode="auto">
            <a:xfrm rot="-7516021">
              <a:off x="4290" y="1673"/>
              <a:ext cx="333" cy="452"/>
            </a:xfrm>
            <a:custGeom>
              <a:avLst/>
              <a:gdLst>
                <a:gd name="T0" fmla="*/ 231 w 376"/>
                <a:gd name="T1" fmla="*/ 306 h 452"/>
                <a:gd name="T2" fmla="*/ 51 w 376"/>
                <a:gd name="T3" fmla="*/ 269 h 452"/>
                <a:gd name="T4" fmla="*/ 128 w 376"/>
                <a:gd name="T5" fmla="*/ 0 h 452"/>
                <a:gd name="T6" fmla="*/ 0 60000 65536"/>
                <a:gd name="T7" fmla="*/ 0 60000 65536"/>
                <a:gd name="T8" fmla="*/ 0 60000 65536"/>
              </a:gdLst>
              <a:ahLst/>
              <a:cxnLst>
                <a:cxn ang="T6">
                  <a:pos x="T0" y="T1"/>
                </a:cxn>
                <a:cxn ang="T7">
                  <a:pos x="T2" y="T3"/>
                </a:cxn>
                <a:cxn ang="T8">
                  <a:pos x="T4" y="T5"/>
                </a:cxn>
              </a:cxnLst>
              <a:rect l="0" t="0" r="r" b="b"/>
              <a:pathLst>
                <a:path w="376" h="452">
                  <a:moveTo>
                    <a:pt x="376" y="306"/>
                  </a:moveTo>
                  <a:cubicBezTo>
                    <a:pt x="332" y="380"/>
                    <a:pt x="164" y="452"/>
                    <a:pt x="82" y="269"/>
                  </a:cubicBezTo>
                  <a:cubicBezTo>
                    <a:pt x="0" y="86"/>
                    <a:pt x="66" y="18"/>
                    <a:pt x="208" y="0"/>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4677" name="Group 245"/>
          <p:cNvGrpSpPr>
            <a:grpSpLocks/>
          </p:cNvGrpSpPr>
          <p:nvPr/>
        </p:nvGrpSpPr>
        <p:grpSpPr bwMode="auto">
          <a:xfrm>
            <a:off x="4029075" y="4821238"/>
            <a:ext cx="3279775" cy="1717675"/>
            <a:chOff x="2538" y="2960"/>
            <a:chExt cx="2066" cy="1082"/>
          </a:xfrm>
        </p:grpSpPr>
        <p:grpSp>
          <p:nvGrpSpPr>
            <p:cNvPr id="123981" name="Group 167"/>
            <p:cNvGrpSpPr>
              <a:grpSpLocks/>
            </p:cNvGrpSpPr>
            <p:nvPr/>
          </p:nvGrpSpPr>
          <p:grpSpPr bwMode="auto">
            <a:xfrm>
              <a:off x="2538" y="2960"/>
              <a:ext cx="800" cy="754"/>
              <a:chOff x="2454" y="3045"/>
              <a:chExt cx="800" cy="754"/>
            </a:xfrm>
          </p:grpSpPr>
          <p:sp>
            <p:nvSpPr>
              <p:cNvPr id="106580" name="Oval 168"/>
              <p:cNvSpPr>
                <a:spLocks noChangeArrowheads="1"/>
              </p:cNvSpPr>
              <p:nvPr/>
            </p:nvSpPr>
            <p:spPr bwMode="auto">
              <a:xfrm>
                <a:off x="2454" y="3045"/>
                <a:ext cx="800" cy="75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6581" name="Text Box 169"/>
              <p:cNvSpPr txBox="1">
                <a:spLocks noChangeArrowheads="1"/>
              </p:cNvSpPr>
              <p:nvPr/>
            </p:nvSpPr>
            <p:spPr bwMode="auto">
              <a:xfrm>
                <a:off x="2796" y="3212"/>
                <a:ext cx="156"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defRPr/>
                </a:pPr>
                <a:r>
                  <a:rPr lang="en-US" sz="1800" smtClean="0">
                    <a:latin typeface="Arial" charset="0"/>
                  </a:rPr>
                  <a:t> </a:t>
                </a:r>
              </a:p>
              <a:p>
                <a:pPr eaLnBrk="1" hangingPunct="1">
                  <a:defRPr/>
                </a:pPr>
                <a:endParaRPr lang="en-US" sz="1800" smtClean="0">
                  <a:latin typeface="Arial" charset="0"/>
                </a:endParaRPr>
              </a:p>
            </p:txBody>
          </p:sp>
          <p:sp>
            <p:nvSpPr>
              <p:cNvPr id="106582" name="Text Box 170"/>
              <p:cNvSpPr txBox="1">
                <a:spLocks noChangeArrowheads="1"/>
              </p:cNvSpPr>
              <p:nvPr/>
            </p:nvSpPr>
            <p:spPr bwMode="auto">
              <a:xfrm>
                <a:off x="2510" y="3204"/>
                <a:ext cx="708"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defRPr/>
                </a:pPr>
                <a:r>
                  <a:rPr lang="en-US" sz="1800" smtClean="0">
                    <a:latin typeface="Arial" charset="0"/>
                  </a:rPr>
                  <a:t>fast</a:t>
                </a:r>
              </a:p>
              <a:p>
                <a:pPr eaLnBrk="1" hangingPunct="1">
                  <a:defRPr/>
                </a:pPr>
                <a:r>
                  <a:rPr lang="en-US" sz="1800" smtClean="0">
                    <a:latin typeface="Arial" charset="0"/>
                  </a:rPr>
                  <a:t>recovery </a:t>
                </a:r>
              </a:p>
              <a:p>
                <a:pPr eaLnBrk="1" hangingPunct="1">
                  <a:defRPr/>
                </a:pPr>
                <a:endParaRPr lang="en-US" sz="1800" smtClean="0">
                  <a:latin typeface="Arial" charset="0"/>
                </a:endParaRPr>
              </a:p>
            </p:txBody>
          </p:sp>
        </p:grpSp>
        <p:sp>
          <p:nvSpPr>
            <p:cNvPr id="123982" name="Freeform 220"/>
            <p:cNvSpPr>
              <a:spLocks/>
            </p:cNvSpPr>
            <p:nvPr/>
          </p:nvSpPr>
          <p:spPr bwMode="auto">
            <a:xfrm>
              <a:off x="2775" y="3708"/>
              <a:ext cx="384" cy="161"/>
            </a:xfrm>
            <a:custGeom>
              <a:avLst/>
              <a:gdLst>
                <a:gd name="T0" fmla="*/ 317 w 384"/>
                <a:gd name="T1" fmla="*/ 0 h 161"/>
                <a:gd name="T2" fmla="*/ 189 w 384"/>
                <a:gd name="T3" fmla="*/ 155 h 161"/>
                <a:gd name="T4" fmla="*/ 59 w 384"/>
                <a:gd name="T5" fmla="*/ 13 h 161"/>
                <a:gd name="T6" fmla="*/ 0 60000 65536"/>
                <a:gd name="T7" fmla="*/ 0 60000 65536"/>
                <a:gd name="T8" fmla="*/ 0 60000 65536"/>
              </a:gdLst>
              <a:ahLst/>
              <a:cxnLst>
                <a:cxn ang="T6">
                  <a:pos x="T0" y="T1"/>
                </a:cxn>
                <a:cxn ang="T7">
                  <a:pos x="T2" y="T3"/>
                </a:cxn>
                <a:cxn ang="T8">
                  <a:pos x="T4" y="T5"/>
                </a:cxn>
              </a:cxnLst>
              <a:rect l="0" t="0" r="r" b="b"/>
              <a:pathLst>
                <a:path w="384" h="161">
                  <a:moveTo>
                    <a:pt x="317" y="0"/>
                  </a:moveTo>
                  <a:cubicBezTo>
                    <a:pt x="384" y="42"/>
                    <a:pt x="378" y="149"/>
                    <a:pt x="189" y="155"/>
                  </a:cubicBezTo>
                  <a:cubicBezTo>
                    <a:pt x="0" y="161"/>
                    <a:pt x="3" y="87"/>
                    <a:pt x="59" y="13"/>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3983" name="Group 221"/>
            <p:cNvGrpSpPr>
              <a:grpSpLocks/>
            </p:cNvGrpSpPr>
            <p:nvPr/>
          </p:nvGrpSpPr>
          <p:grpSpPr bwMode="auto">
            <a:xfrm>
              <a:off x="3191" y="3592"/>
              <a:ext cx="1413" cy="450"/>
              <a:chOff x="3542" y="3496"/>
              <a:chExt cx="1413" cy="450"/>
            </a:xfrm>
          </p:grpSpPr>
          <p:sp>
            <p:nvSpPr>
              <p:cNvPr id="106577" name="Text Box 222"/>
              <p:cNvSpPr txBox="1">
                <a:spLocks noChangeArrowheads="1"/>
              </p:cNvSpPr>
              <p:nvPr/>
            </p:nvSpPr>
            <p:spPr bwMode="auto">
              <a:xfrm>
                <a:off x="3546" y="3632"/>
                <a:ext cx="1409" cy="3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lnSpc>
                    <a:spcPct val="85000"/>
                  </a:lnSpc>
                  <a:defRPr/>
                </a:pPr>
                <a:r>
                  <a:rPr lang="en-US" sz="1000" smtClean="0">
                    <a:latin typeface="Arial" charset="0"/>
                  </a:rPr>
                  <a:t>cwnd = cwnd + MSS</a:t>
                </a:r>
              </a:p>
              <a:p>
                <a:pPr algn="l" eaLnBrk="1" hangingPunct="1">
                  <a:lnSpc>
                    <a:spcPct val="85000"/>
                  </a:lnSpc>
                  <a:defRPr/>
                </a:pPr>
                <a:r>
                  <a:rPr lang="en-US" sz="1000" i="1" smtClean="0">
                    <a:solidFill>
                      <a:srgbClr val="000099"/>
                    </a:solidFill>
                    <a:latin typeface="Arial" charset="0"/>
                  </a:rPr>
                  <a:t>transmit new segment(s), as allowed</a:t>
                </a:r>
              </a:p>
              <a:p>
                <a:pPr algn="l" eaLnBrk="1" hangingPunct="1">
                  <a:lnSpc>
                    <a:spcPct val="80000"/>
                  </a:lnSpc>
                  <a:defRPr/>
                </a:pPr>
                <a:endParaRPr lang="en-US" sz="1200" i="1" smtClean="0">
                  <a:solidFill>
                    <a:schemeClr val="bg2"/>
                  </a:solidFill>
                  <a:latin typeface="Arial" charset="0"/>
                </a:endParaRPr>
              </a:p>
            </p:txBody>
          </p:sp>
          <p:sp>
            <p:nvSpPr>
              <p:cNvPr id="106578" name="Line 223"/>
              <p:cNvSpPr>
                <a:spLocks noChangeShapeType="1"/>
              </p:cNvSpPr>
              <p:nvPr/>
            </p:nvSpPr>
            <p:spPr bwMode="auto">
              <a:xfrm>
                <a:off x="3600" y="3645"/>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6579" name="Text Box 224"/>
              <p:cNvSpPr txBox="1">
                <a:spLocks noChangeArrowheads="1"/>
              </p:cNvSpPr>
              <p:nvPr/>
            </p:nvSpPr>
            <p:spPr bwMode="auto">
              <a:xfrm>
                <a:off x="3542" y="3496"/>
                <a:ext cx="620"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duplicate ACK</a:t>
                </a:r>
              </a:p>
            </p:txBody>
          </p:sp>
        </p:grpSp>
      </p:grpSp>
      <p:grpSp>
        <p:nvGrpSpPr>
          <p:cNvPr id="274678" name="Group 246"/>
          <p:cNvGrpSpPr>
            <a:grpSpLocks/>
          </p:cNvGrpSpPr>
          <p:nvPr/>
        </p:nvGrpSpPr>
        <p:grpSpPr bwMode="auto">
          <a:xfrm>
            <a:off x="928688" y="3502025"/>
            <a:ext cx="3724275" cy="1927225"/>
            <a:chOff x="585" y="2129"/>
            <a:chExt cx="2346" cy="1214"/>
          </a:xfrm>
        </p:grpSpPr>
        <p:grpSp>
          <p:nvGrpSpPr>
            <p:cNvPr id="123971" name="Group 212"/>
            <p:cNvGrpSpPr>
              <a:grpSpLocks/>
            </p:cNvGrpSpPr>
            <p:nvPr/>
          </p:nvGrpSpPr>
          <p:grpSpPr bwMode="auto">
            <a:xfrm>
              <a:off x="585" y="2818"/>
              <a:ext cx="1095" cy="525"/>
              <a:chOff x="444" y="2768"/>
              <a:chExt cx="1095" cy="525"/>
            </a:xfrm>
          </p:grpSpPr>
          <p:sp>
            <p:nvSpPr>
              <p:cNvPr id="106571" name="Text Box 213"/>
              <p:cNvSpPr txBox="1">
                <a:spLocks noChangeArrowheads="1"/>
              </p:cNvSpPr>
              <p:nvPr/>
            </p:nvSpPr>
            <p:spPr bwMode="auto">
              <a:xfrm>
                <a:off x="444" y="2912"/>
                <a:ext cx="1091" cy="3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eaLnBrk="1" hangingPunct="1">
                  <a:lnSpc>
                    <a:spcPct val="80000"/>
                  </a:lnSpc>
                  <a:defRPr/>
                </a:pPr>
                <a:r>
                  <a:rPr lang="en-US" sz="1000" smtClean="0">
                    <a:latin typeface="Arial" charset="0"/>
                  </a:rPr>
                  <a:t>ssthresh= cwnd/2</a:t>
                </a:r>
              </a:p>
              <a:p>
                <a:pPr algn="r" eaLnBrk="1" hangingPunct="1">
                  <a:lnSpc>
                    <a:spcPct val="80000"/>
                  </a:lnSpc>
                  <a:defRPr/>
                </a:pPr>
                <a:r>
                  <a:rPr lang="en-US" sz="1000" smtClean="0">
                    <a:latin typeface="Arial" charset="0"/>
                  </a:rPr>
                  <a:t>cwnd = ssthresh + 3</a:t>
                </a:r>
              </a:p>
              <a:p>
                <a:pPr algn="r" eaLnBrk="1" hangingPunct="1">
                  <a:lnSpc>
                    <a:spcPct val="80000"/>
                  </a:lnSpc>
                  <a:defRPr/>
                </a:pPr>
                <a:r>
                  <a:rPr lang="en-US" sz="1000" i="1" smtClean="0">
                    <a:solidFill>
                      <a:srgbClr val="000099"/>
                    </a:solidFill>
                    <a:latin typeface="Arial" charset="0"/>
                  </a:rPr>
                  <a:t>retransmit missing segment</a:t>
                </a:r>
              </a:p>
              <a:p>
                <a:pPr algn="r" eaLnBrk="1" hangingPunct="1">
                  <a:lnSpc>
                    <a:spcPct val="80000"/>
                  </a:lnSpc>
                  <a:defRPr/>
                </a:pPr>
                <a:endParaRPr lang="en-US" sz="1200" smtClean="0">
                  <a:solidFill>
                    <a:schemeClr val="bg2"/>
                  </a:solidFill>
                  <a:latin typeface="Arial" charset="0"/>
                </a:endParaRPr>
              </a:p>
            </p:txBody>
          </p:sp>
          <p:sp>
            <p:nvSpPr>
              <p:cNvPr id="106572" name="Line 214"/>
              <p:cNvSpPr>
                <a:spLocks noChangeShapeType="1"/>
              </p:cNvSpPr>
              <p:nvPr/>
            </p:nvSpPr>
            <p:spPr bwMode="auto">
              <a:xfrm>
                <a:off x="925" y="2913"/>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6573" name="Text Box 215"/>
              <p:cNvSpPr txBox="1">
                <a:spLocks noChangeArrowheads="1"/>
              </p:cNvSpPr>
              <p:nvPr/>
            </p:nvSpPr>
            <p:spPr bwMode="auto">
              <a:xfrm>
                <a:off x="751" y="2768"/>
                <a:ext cx="788"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dupACKcount == 3</a:t>
                </a:r>
              </a:p>
            </p:txBody>
          </p:sp>
        </p:grpSp>
        <p:grpSp>
          <p:nvGrpSpPr>
            <p:cNvPr id="123972" name="Group 216"/>
            <p:cNvGrpSpPr>
              <a:grpSpLocks/>
            </p:cNvGrpSpPr>
            <p:nvPr/>
          </p:nvGrpSpPr>
          <p:grpSpPr bwMode="auto">
            <a:xfrm>
              <a:off x="1813" y="2454"/>
              <a:ext cx="1118" cy="519"/>
              <a:chOff x="419" y="2872"/>
              <a:chExt cx="1118" cy="519"/>
            </a:xfrm>
          </p:grpSpPr>
          <p:sp>
            <p:nvSpPr>
              <p:cNvPr id="106568" name="Text Box 217"/>
              <p:cNvSpPr txBox="1">
                <a:spLocks noChangeArrowheads="1"/>
              </p:cNvSpPr>
              <p:nvPr/>
            </p:nvSpPr>
            <p:spPr bwMode="auto">
              <a:xfrm>
                <a:off x="439" y="2872"/>
                <a:ext cx="377"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timeout</a:t>
                </a:r>
              </a:p>
            </p:txBody>
          </p:sp>
          <p:sp>
            <p:nvSpPr>
              <p:cNvPr id="106569" name="Text Box 218"/>
              <p:cNvSpPr txBox="1">
                <a:spLocks noChangeArrowheads="1"/>
              </p:cNvSpPr>
              <p:nvPr/>
            </p:nvSpPr>
            <p:spPr bwMode="auto">
              <a:xfrm>
                <a:off x="419" y="2989"/>
                <a:ext cx="1118" cy="4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lnSpc>
                    <a:spcPct val="85000"/>
                  </a:lnSpc>
                  <a:defRPr/>
                </a:pPr>
                <a:r>
                  <a:rPr lang="en-US" sz="1000" smtClean="0">
                    <a:latin typeface="Arial" charset="0"/>
                  </a:rPr>
                  <a:t>ssthresh = cwnd/2</a:t>
                </a:r>
              </a:p>
              <a:p>
                <a:pPr algn="l" eaLnBrk="1" hangingPunct="1">
                  <a:lnSpc>
                    <a:spcPct val="85000"/>
                  </a:lnSpc>
                  <a:defRPr/>
                </a:pPr>
                <a:r>
                  <a:rPr lang="en-US" sz="1000" smtClean="0">
                    <a:latin typeface="Arial" charset="0"/>
                  </a:rPr>
                  <a:t>cwnd = 1 </a:t>
                </a:r>
              </a:p>
              <a:p>
                <a:pPr algn="l" eaLnBrk="1" hangingPunct="1">
                  <a:lnSpc>
                    <a:spcPct val="85000"/>
                  </a:lnSpc>
                  <a:defRPr/>
                </a:pPr>
                <a:r>
                  <a:rPr lang="en-US" sz="1000" smtClean="0">
                    <a:latin typeface="Arial" charset="0"/>
                  </a:rPr>
                  <a:t>dupACKcount = 0</a:t>
                </a:r>
              </a:p>
              <a:p>
                <a:pPr algn="l" eaLnBrk="1" hangingPunct="1">
                  <a:lnSpc>
                    <a:spcPct val="85000"/>
                  </a:lnSpc>
                  <a:defRPr/>
                </a:pPr>
                <a:r>
                  <a:rPr lang="en-US" sz="1000" i="1" smtClean="0">
                    <a:solidFill>
                      <a:srgbClr val="000099"/>
                    </a:solidFill>
                    <a:latin typeface="Arial" charset="0"/>
                  </a:rPr>
                  <a:t>retransmit missing segment</a:t>
                </a:r>
                <a:r>
                  <a:rPr lang="en-US" sz="1200" smtClean="0">
                    <a:latin typeface="Arial" charset="0"/>
                  </a:rPr>
                  <a:t> </a:t>
                </a:r>
              </a:p>
            </p:txBody>
          </p:sp>
          <p:sp>
            <p:nvSpPr>
              <p:cNvPr id="106570" name="Line 219"/>
              <p:cNvSpPr>
                <a:spLocks noChangeShapeType="1"/>
              </p:cNvSpPr>
              <p:nvPr/>
            </p:nvSpPr>
            <p:spPr bwMode="auto">
              <a:xfrm>
                <a:off x="471" y="3014"/>
                <a:ext cx="697"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sp>
          <p:nvSpPr>
            <p:cNvPr id="123973" name="Freeform 225"/>
            <p:cNvSpPr>
              <a:spLocks/>
            </p:cNvSpPr>
            <p:nvPr/>
          </p:nvSpPr>
          <p:spPr bwMode="auto">
            <a:xfrm>
              <a:off x="1722" y="2129"/>
              <a:ext cx="740" cy="1146"/>
            </a:xfrm>
            <a:custGeom>
              <a:avLst/>
              <a:gdLst>
                <a:gd name="T0" fmla="*/ 0 w 740"/>
                <a:gd name="T1" fmla="*/ 0 h 1146"/>
                <a:gd name="T2" fmla="*/ 0 w 740"/>
                <a:gd name="T3" fmla="*/ 1146 h 1146"/>
                <a:gd name="T4" fmla="*/ 740 w 740"/>
                <a:gd name="T5" fmla="*/ 1146 h 1146"/>
                <a:gd name="T6" fmla="*/ 0 60000 65536"/>
                <a:gd name="T7" fmla="*/ 0 60000 65536"/>
                <a:gd name="T8" fmla="*/ 0 60000 65536"/>
              </a:gdLst>
              <a:ahLst/>
              <a:cxnLst>
                <a:cxn ang="T6">
                  <a:pos x="T0" y="T1"/>
                </a:cxn>
                <a:cxn ang="T7">
                  <a:pos x="T2" y="T3"/>
                </a:cxn>
                <a:cxn ang="T8">
                  <a:pos x="T4" y="T5"/>
                </a:cxn>
              </a:cxnLst>
              <a:rect l="0" t="0" r="r" b="b"/>
              <a:pathLst>
                <a:path w="740" h="1146">
                  <a:moveTo>
                    <a:pt x="0" y="0"/>
                  </a:moveTo>
                  <a:lnTo>
                    <a:pt x="0" y="1146"/>
                  </a:lnTo>
                  <a:lnTo>
                    <a:pt x="740" y="114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74" name="Freeform 226"/>
            <p:cNvSpPr>
              <a:spLocks/>
            </p:cNvSpPr>
            <p:nvPr/>
          </p:nvSpPr>
          <p:spPr bwMode="auto">
            <a:xfrm>
              <a:off x="1791" y="2146"/>
              <a:ext cx="700" cy="1051"/>
            </a:xfrm>
            <a:custGeom>
              <a:avLst/>
              <a:gdLst>
                <a:gd name="T0" fmla="*/ 700 w 700"/>
                <a:gd name="T1" fmla="*/ 1051 h 1051"/>
                <a:gd name="T2" fmla="*/ 0 w 700"/>
                <a:gd name="T3" fmla="*/ 1051 h 1051"/>
                <a:gd name="T4" fmla="*/ 0 w 700"/>
                <a:gd name="T5" fmla="*/ 0 h 1051"/>
                <a:gd name="T6" fmla="*/ 0 60000 65536"/>
                <a:gd name="T7" fmla="*/ 0 60000 65536"/>
                <a:gd name="T8" fmla="*/ 0 60000 65536"/>
              </a:gdLst>
              <a:ahLst/>
              <a:cxnLst>
                <a:cxn ang="T6">
                  <a:pos x="T0" y="T1"/>
                </a:cxn>
                <a:cxn ang="T7">
                  <a:pos x="T2" y="T3"/>
                </a:cxn>
                <a:cxn ang="T8">
                  <a:pos x="T4" y="T5"/>
                </a:cxn>
              </a:cxnLst>
              <a:rect l="0" t="0" r="r" b="b"/>
              <a:pathLst>
                <a:path w="700" h="1051">
                  <a:moveTo>
                    <a:pt x="700" y="1051"/>
                  </a:moveTo>
                  <a:lnTo>
                    <a:pt x="0" y="1051"/>
                  </a:lnTo>
                  <a:lnTo>
                    <a:pt x="0"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4676" name="Group 244"/>
          <p:cNvGrpSpPr>
            <a:grpSpLocks/>
          </p:cNvGrpSpPr>
          <p:nvPr/>
        </p:nvGrpSpPr>
        <p:grpSpPr bwMode="auto">
          <a:xfrm>
            <a:off x="5351463" y="3494088"/>
            <a:ext cx="2921000" cy="1916112"/>
            <a:chOff x="3371" y="2124"/>
            <a:chExt cx="1840" cy="1207"/>
          </a:xfrm>
        </p:grpSpPr>
        <p:grpSp>
          <p:nvGrpSpPr>
            <p:cNvPr id="123966" name="Group 201"/>
            <p:cNvGrpSpPr>
              <a:grpSpLocks/>
            </p:cNvGrpSpPr>
            <p:nvPr/>
          </p:nvGrpSpPr>
          <p:grpSpPr bwMode="auto">
            <a:xfrm>
              <a:off x="4120" y="2796"/>
              <a:ext cx="1091" cy="535"/>
              <a:chOff x="4142" y="2802"/>
              <a:chExt cx="1091" cy="535"/>
            </a:xfrm>
          </p:grpSpPr>
          <p:sp>
            <p:nvSpPr>
              <p:cNvPr id="106561" name="Text Box 202"/>
              <p:cNvSpPr txBox="1">
                <a:spLocks noChangeArrowheads="1"/>
              </p:cNvSpPr>
              <p:nvPr/>
            </p:nvSpPr>
            <p:spPr bwMode="auto">
              <a:xfrm>
                <a:off x="4142" y="2956"/>
                <a:ext cx="1091" cy="3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lnSpc>
                    <a:spcPct val="80000"/>
                  </a:lnSpc>
                  <a:defRPr/>
                </a:pPr>
                <a:r>
                  <a:rPr lang="en-US" sz="1000" smtClean="0">
                    <a:latin typeface="Arial" charset="0"/>
                  </a:rPr>
                  <a:t>ssthresh= cwnd/2</a:t>
                </a:r>
              </a:p>
              <a:p>
                <a:pPr algn="l" eaLnBrk="1" hangingPunct="1">
                  <a:lnSpc>
                    <a:spcPct val="80000"/>
                  </a:lnSpc>
                  <a:defRPr/>
                </a:pPr>
                <a:r>
                  <a:rPr lang="en-US" sz="1000" smtClean="0">
                    <a:latin typeface="Arial" charset="0"/>
                  </a:rPr>
                  <a:t>cwnd = ssthresh + 3</a:t>
                </a:r>
              </a:p>
              <a:p>
                <a:pPr algn="l" eaLnBrk="1" hangingPunct="1">
                  <a:lnSpc>
                    <a:spcPct val="80000"/>
                  </a:lnSpc>
                  <a:defRPr/>
                </a:pPr>
                <a:r>
                  <a:rPr lang="en-US" sz="1000" i="1" smtClean="0">
                    <a:solidFill>
                      <a:srgbClr val="000099"/>
                    </a:solidFill>
                    <a:latin typeface="Arial" charset="0"/>
                  </a:rPr>
                  <a:t>retransmit missing segment</a:t>
                </a:r>
              </a:p>
              <a:p>
                <a:pPr algn="l" eaLnBrk="1" hangingPunct="1">
                  <a:lnSpc>
                    <a:spcPct val="80000"/>
                  </a:lnSpc>
                  <a:defRPr/>
                </a:pPr>
                <a:endParaRPr lang="en-US" sz="1200" i="1" smtClean="0">
                  <a:latin typeface="Arial" charset="0"/>
                </a:endParaRPr>
              </a:p>
            </p:txBody>
          </p:sp>
          <p:sp>
            <p:nvSpPr>
              <p:cNvPr id="106562" name="Line 203"/>
              <p:cNvSpPr>
                <a:spLocks noChangeShapeType="1"/>
              </p:cNvSpPr>
              <p:nvPr/>
            </p:nvSpPr>
            <p:spPr bwMode="auto">
              <a:xfrm>
                <a:off x="4211" y="2950"/>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6563" name="Text Box 204"/>
              <p:cNvSpPr txBox="1">
                <a:spLocks noChangeArrowheads="1"/>
              </p:cNvSpPr>
              <p:nvPr/>
            </p:nvSpPr>
            <p:spPr bwMode="auto">
              <a:xfrm>
                <a:off x="4154" y="2802"/>
                <a:ext cx="788"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dupACKcount == 3</a:t>
                </a:r>
              </a:p>
            </p:txBody>
          </p:sp>
        </p:grpSp>
        <p:sp>
          <p:nvSpPr>
            <p:cNvPr id="123967" name="Freeform 227"/>
            <p:cNvSpPr>
              <a:spLocks/>
            </p:cNvSpPr>
            <p:nvPr/>
          </p:nvSpPr>
          <p:spPr bwMode="auto">
            <a:xfrm flipH="1">
              <a:off x="3371" y="2124"/>
              <a:ext cx="740" cy="1146"/>
            </a:xfrm>
            <a:custGeom>
              <a:avLst/>
              <a:gdLst>
                <a:gd name="T0" fmla="*/ 0 w 740"/>
                <a:gd name="T1" fmla="*/ 0 h 1146"/>
                <a:gd name="T2" fmla="*/ 0 w 740"/>
                <a:gd name="T3" fmla="*/ 1146 h 1146"/>
                <a:gd name="T4" fmla="*/ 740 w 740"/>
                <a:gd name="T5" fmla="*/ 1146 h 1146"/>
                <a:gd name="T6" fmla="*/ 0 60000 65536"/>
                <a:gd name="T7" fmla="*/ 0 60000 65536"/>
                <a:gd name="T8" fmla="*/ 0 60000 65536"/>
              </a:gdLst>
              <a:ahLst/>
              <a:cxnLst>
                <a:cxn ang="T6">
                  <a:pos x="T0" y="T1"/>
                </a:cxn>
                <a:cxn ang="T7">
                  <a:pos x="T2" y="T3"/>
                </a:cxn>
                <a:cxn ang="T8">
                  <a:pos x="T4" y="T5"/>
                </a:cxn>
              </a:cxnLst>
              <a:rect l="0" t="0" r="r" b="b"/>
              <a:pathLst>
                <a:path w="740" h="1146">
                  <a:moveTo>
                    <a:pt x="0" y="0"/>
                  </a:moveTo>
                  <a:lnTo>
                    <a:pt x="0" y="1146"/>
                  </a:lnTo>
                  <a:lnTo>
                    <a:pt x="740" y="114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4675" name="Group 243"/>
          <p:cNvGrpSpPr>
            <a:grpSpLocks/>
          </p:cNvGrpSpPr>
          <p:nvPr/>
        </p:nvGrpSpPr>
        <p:grpSpPr bwMode="auto">
          <a:xfrm>
            <a:off x="5186363" y="3519488"/>
            <a:ext cx="1206500" cy="1668462"/>
            <a:chOff x="3267" y="2140"/>
            <a:chExt cx="760" cy="1051"/>
          </a:xfrm>
        </p:grpSpPr>
        <p:sp>
          <p:nvSpPr>
            <p:cNvPr id="123960" name="Freeform 228"/>
            <p:cNvSpPr>
              <a:spLocks/>
            </p:cNvSpPr>
            <p:nvPr/>
          </p:nvSpPr>
          <p:spPr bwMode="auto">
            <a:xfrm flipH="1">
              <a:off x="3327" y="2140"/>
              <a:ext cx="700" cy="1051"/>
            </a:xfrm>
            <a:custGeom>
              <a:avLst/>
              <a:gdLst>
                <a:gd name="T0" fmla="*/ 700 w 700"/>
                <a:gd name="T1" fmla="*/ 1051 h 1051"/>
                <a:gd name="T2" fmla="*/ 0 w 700"/>
                <a:gd name="T3" fmla="*/ 1051 h 1051"/>
                <a:gd name="T4" fmla="*/ 0 w 700"/>
                <a:gd name="T5" fmla="*/ 0 h 1051"/>
                <a:gd name="T6" fmla="*/ 0 60000 65536"/>
                <a:gd name="T7" fmla="*/ 0 60000 65536"/>
                <a:gd name="T8" fmla="*/ 0 60000 65536"/>
              </a:gdLst>
              <a:ahLst/>
              <a:cxnLst>
                <a:cxn ang="T6">
                  <a:pos x="T0" y="T1"/>
                </a:cxn>
                <a:cxn ang="T7">
                  <a:pos x="T2" y="T3"/>
                </a:cxn>
                <a:cxn ang="T8">
                  <a:pos x="T4" y="T5"/>
                </a:cxn>
              </a:cxnLst>
              <a:rect l="0" t="0" r="r" b="b"/>
              <a:pathLst>
                <a:path w="700" h="1051">
                  <a:moveTo>
                    <a:pt x="700" y="1051"/>
                  </a:moveTo>
                  <a:lnTo>
                    <a:pt x="0" y="1051"/>
                  </a:lnTo>
                  <a:lnTo>
                    <a:pt x="0"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3961" name="Group 229"/>
            <p:cNvGrpSpPr>
              <a:grpSpLocks/>
            </p:cNvGrpSpPr>
            <p:nvPr/>
          </p:nvGrpSpPr>
          <p:grpSpPr bwMode="auto">
            <a:xfrm>
              <a:off x="3267" y="2649"/>
              <a:ext cx="741" cy="525"/>
              <a:chOff x="1059" y="3496"/>
              <a:chExt cx="741" cy="525"/>
            </a:xfrm>
          </p:grpSpPr>
          <p:sp>
            <p:nvSpPr>
              <p:cNvPr id="106555" name="Text Box 230"/>
              <p:cNvSpPr txBox="1">
                <a:spLocks noChangeArrowheads="1"/>
              </p:cNvSpPr>
              <p:nvPr/>
            </p:nvSpPr>
            <p:spPr bwMode="auto">
              <a:xfrm>
                <a:off x="1059" y="3640"/>
                <a:ext cx="741" cy="3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eaLnBrk="1" hangingPunct="1">
                  <a:lnSpc>
                    <a:spcPct val="80000"/>
                  </a:lnSpc>
                  <a:defRPr/>
                </a:pPr>
                <a:r>
                  <a:rPr lang="en-US" sz="1000" smtClean="0">
                    <a:latin typeface="Arial" charset="0"/>
                  </a:rPr>
                  <a:t>cwnd = ssthresh</a:t>
                </a:r>
              </a:p>
              <a:p>
                <a:pPr algn="r" eaLnBrk="1" hangingPunct="1">
                  <a:lnSpc>
                    <a:spcPct val="80000"/>
                  </a:lnSpc>
                  <a:defRPr/>
                </a:pPr>
                <a:r>
                  <a:rPr lang="en-US" sz="1000" smtClean="0">
                    <a:latin typeface="Arial" charset="0"/>
                  </a:rPr>
                  <a:t>dupACKcount = 0</a:t>
                </a:r>
              </a:p>
              <a:p>
                <a:pPr algn="r" eaLnBrk="1" hangingPunct="1">
                  <a:lnSpc>
                    <a:spcPct val="80000"/>
                  </a:lnSpc>
                  <a:defRPr/>
                </a:pPr>
                <a:endParaRPr lang="en-US" sz="1000" smtClean="0">
                  <a:latin typeface="Arial" charset="0"/>
                </a:endParaRPr>
              </a:p>
              <a:p>
                <a:pPr algn="r" eaLnBrk="1" hangingPunct="1">
                  <a:lnSpc>
                    <a:spcPct val="80000"/>
                  </a:lnSpc>
                  <a:defRPr/>
                </a:pPr>
                <a:endParaRPr lang="en-US" sz="1200" smtClean="0">
                  <a:latin typeface="Arial" charset="0"/>
                </a:endParaRPr>
              </a:p>
            </p:txBody>
          </p:sp>
          <p:grpSp>
            <p:nvGrpSpPr>
              <p:cNvPr id="123963" name="Group 231"/>
              <p:cNvGrpSpPr>
                <a:grpSpLocks/>
              </p:cNvGrpSpPr>
              <p:nvPr/>
            </p:nvGrpSpPr>
            <p:grpSpPr bwMode="auto">
              <a:xfrm>
                <a:off x="1190" y="3496"/>
                <a:ext cx="582" cy="154"/>
                <a:chOff x="1190" y="3496"/>
                <a:chExt cx="582" cy="154"/>
              </a:xfrm>
            </p:grpSpPr>
            <p:sp>
              <p:nvSpPr>
                <p:cNvPr id="106557" name="Line 232"/>
                <p:cNvSpPr>
                  <a:spLocks noChangeShapeType="1"/>
                </p:cNvSpPr>
                <p:nvPr/>
              </p:nvSpPr>
              <p:spPr bwMode="auto">
                <a:xfrm>
                  <a:off x="1190" y="3641"/>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6558" name="Text Box 233"/>
                <p:cNvSpPr txBox="1">
                  <a:spLocks noChangeArrowheads="1"/>
                </p:cNvSpPr>
                <p:nvPr/>
              </p:nvSpPr>
              <p:spPr bwMode="auto">
                <a:xfrm>
                  <a:off x="1310" y="3496"/>
                  <a:ext cx="462"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eaLnBrk="1" hangingPunct="1">
                    <a:defRPr/>
                  </a:pPr>
                  <a:r>
                    <a:rPr lang="en-US" sz="1000" smtClean="0">
                      <a:latin typeface="Arial" charset="0"/>
                    </a:rPr>
                    <a:t>New ACK</a:t>
                  </a:r>
                </a:p>
              </p:txBody>
            </p:sp>
          </p:grpSp>
        </p:grpSp>
      </p:grpSp>
      <p:grpSp>
        <p:nvGrpSpPr>
          <p:cNvPr id="274673" name="Group 241"/>
          <p:cNvGrpSpPr>
            <a:grpSpLocks/>
          </p:cNvGrpSpPr>
          <p:nvPr/>
        </p:nvGrpSpPr>
        <p:grpSpPr bwMode="auto">
          <a:xfrm>
            <a:off x="820738" y="1485900"/>
            <a:ext cx="4865687" cy="2659063"/>
            <a:chOff x="517" y="859"/>
            <a:chExt cx="3065" cy="1675"/>
          </a:xfrm>
        </p:grpSpPr>
        <p:grpSp>
          <p:nvGrpSpPr>
            <p:cNvPr id="123937" name="Group 161"/>
            <p:cNvGrpSpPr>
              <a:grpSpLocks/>
            </p:cNvGrpSpPr>
            <p:nvPr/>
          </p:nvGrpSpPr>
          <p:grpSpPr bwMode="auto">
            <a:xfrm>
              <a:off x="1329" y="1320"/>
              <a:ext cx="800" cy="754"/>
              <a:chOff x="996" y="1773"/>
              <a:chExt cx="800" cy="754"/>
            </a:xfrm>
          </p:grpSpPr>
          <p:sp>
            <p:nvSpPr>
              <p:cNvPr id="106551" name="Oval 162"/>
              <p:cNvSpPr>
                <a:spLocks noChangeArrowheads="1"/>
              </p:cNvSpPr>
              <p:nvPr/>
            </p:nvSpPr>
            <p:spPr bwMode="auto">
              <a:xfrm>
                <a:off x="996" y="1773"/>
                <a:ext cx="800" cy="75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6552" name="Text Box 163"/>
              <p:cNvSpPr txBox="1">
                <a:spLocks noChangeArrowheads="1"/>
              </p:cNvSpPr>
              <p:nvPr/>
            </p:nvSpPr>
            <p:spPr bwMode="auto">
              <a:xfrm>
                <a:off x="1179" y="1946"/>
                <a:ext cx="444"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defRPr/>
                </a:pPr>
                <a:r>
                  <a:rPr lang="en-US" sz="1800" smtClean="0">
                    <a:latin typeface="Arial" charset="0"/>
                  </a:rPr>
                  <a:t>slow </a:t>
                </a:r>
              </a:p>
              <a:p>
                <a:pPr eaLnBrk="1" hangingPunct="1">
                  <a:defRPr/>
                </a:pPr>
                <a:r>
                  <a:rPr lang="en-US" sz="1800" smtClean="0">
                    <a:latin typeface="Arial" charset="0"/>
                  </a:rPr>
                  <a:t>start</a:t>
                </a:r>
              </a:p>
            </p:txBody>
          </p:sp>
        </p:grpSp>
        <p:grpSp>
          <p:nvGrpSpPr>
            <p:cNvPr id="123938" name="Group 177"/>
            <p:cNvGrpSpPr>
              <a:grpSpLocks/>
            </p:cNvGrpSpPr>
            <p:nvPr/>
          </p:nvGrpSpPr>
          <p:grpSpPr bwMode="auto">
            <a:xfrm>
              <a:off x="530" y="2026"/>
              <a:ext cx="1118" cy="508"/>
              <a:chOff x="418" y="2713"/>
              <a:chExt cx="1118" cy="508"/>
            </a:xfrm>
          </p:grpSpPr>
          <p:sp>
            <p:nvSpPr>
              <p:cNvPr id="106548" name="Text Box 178"/>
              <p:cNvSpPr txBox="1">
                <a:spLocks noChangeArrowheads="1"/>
              </p:cNvSpPr>
              <p:nvPr/>
            </p:nvSpPr>
            <p:spPr bwMode="auto">
              <a:xfrm>
                <a:off x="777" y="2713"/>
                <a:ext cx="377"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timeout</a:t>
                </a:r>
              </a:p>
            </p:txBody>
          </p:sp>
          <p:sp>
            <p:nvSpPr>
              <p:cNvPr id="106549" name="Text Box 179"/>
              <p:cNvSpPr txBox="1">
                <a:spLocks noChangeArrowheads="1"/>
              </p:cNvSpPr>
              <p:nvPr/>
            </p:nvSpPr>
            <p:spPr bwMode="auto">
              <a:xfrm>
                <a:off x="418" y="2840"/>
                <a:ext cx="1118" cy="3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lnSpc>
                    <a:spcPct val="80000"/>
                  </a:lnSpc>
                  <a:defRPr/>
                </a:pPr>
                <a:r>
                  <a:rPr lang="en-US" sz="1000" smtClean="0">
                    <a:latin typeface="Arial" charset="0"/>
                  </a:rPr>
                  <a:t>ssthresh = cwnd/2 </a:t>
                </a:r>
              </a:p>
              <a:p>
                <a:pPr eaLnBrk="1" hangingPunct="1">
                  <a:lnSpc>
                    <a:spcPct val="80000"/>
                  </a:lnSpc>
                  <a:defRPr/>
                </a:pPr>
                <a:r>
                  <a:rPr lang="en-US" sz="1000" smtClean="0">
                    <a:latin typeface="Arial" charset="0"/>
                  </a:rPr>
                  <a:t>cwnd = 1 MSS</a:t>
                </a:r>
              </a:p>
              <a:p>
                <a:pPr eaLnBrk="1" hangingPunct="1">
                  <a:lnSpc>
                    <a:spcPct val="80000"/>
                  </a:lnSpc>
                  <a:defRPr/>
                </a:pPr>
                <a:r>
                  <a:rPr lang="en-US" sz="1000" smtClean="0">
                    <a:latin typeface="Arial" charset="0"/>
                  </a:rPr>
                  <a:t>dupACKcount = 0</a:t>
                </a:r>
              </a:p>
              <a:p>
                <a:pPr eaLnBrk="1" hangingPunct="1">
                  <a:lnSpc>
                    <a:spcPct val="80000"/>
                  </a:lnSpc>
                  <a:defRPr/>
                </a:pPr>
                <a:r>
                  <a:rPr lang="en-US" sz="1000" i="1" smtClean="0">
                    <a:solidFill>
                      <a:srgbClr val="000099"/>
                    </a:solidFill>
                    <a:latin typeface="Arial" charset="0"/>
                  </a:rPr>
                  <a:t>retransmit missing segment</a:t>
                </a:r>
                <a:r>
                  <a:rPr lang="en-US" sz="1200" smtClean="0">
                    <a:latin typeface="Arial" charset="0"/>
                  </a:rPr>
                  <a:t> </a:t>
                </a:r>
              </a:p>
            </p:txBody>
          </p:sp>
          <p:sp>
            <p:nvSpPr>
              <p:cNvPr id="106550" name="Line 180"/>
              <p:cNvSpPr>
                <a:spLocks noChangeShapeType="1"/>
              </p:cNvSpPr>
              <p:nvPr/>
            </p:nvSpPr>
            <p:spPr bwMode="auto">
              <a:xfrm>
                <a:off x="709" y="2855"/>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nvGrpSpPr>
            <p:cNvPr id="123939" name="Group 186"/>
            <p:cNvGrpSpPr>
              <a:grpSpLocks/>
            </p:cNvGrpSpPr>
            <p:nvPr/>
          </p:nvGrpSpPr>
          <p:grpSpPr bwMode="auto">
            <a:xfrm>
              <a:off x="2173" y="960"/>
              <a:ext cx="1409" cy="527"/>
              <a:chOff x="2683" y="798"/>
              <a:chExt cx="1409" cy="527"/>
            </a:xfrm>
          </p:grpSpPr>
          <p:sp>
            <p:nvSpPr>
              <p:cNvPr id="106545" name="Text Box 187"/>
              <p:cNvSpPr txBox="1">
                <a:spLocks noChangeArrowheads="1"/>
              </p:cNvSpPr>
              <p:nvPr/>
            </p:nvSpPr>
            <p:spPr bwMode="auto">
              <a:xfrm>
                <a:off x="2683" y="917"/>
                <a:ext cx="1409" cy="4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lnSpc>
                    <a:spcPct val="90000"/>
                  </a:lnSpc>
                  <a:defRPr/>
                </a:pPr>
                <a:r>
                  <a:rPr lang="en-US" sz="1000" smtClean="0">
                    <a:latin typeface="Arial" charset="0"/>
                  </a:rPr>
                  <a:t>cwnd = cwnd+MSS</a:t>
                </a:r>
              </a:p>
              <a:p>
                <a:pPr algn="l" eaLnBrk="1" hangingPunct="1">
                  <a:lnSpc>
                    <a:spcPct val="90000"/>
                  </a:lnSpc>
                  <a:defRPr/>
                </a:pPr>
                <a:r>
                  <a:rPr lang="en-US" sz="1000" smtClean="0">
                    <a:latin typeface="Arial" charset="0"/>
                  </a:rPr>
                  <a:t>dupACKcount = 0</a:t>
                </a:r>
              </a:p>
              <a:p>
                <a:pPr algn="l" eaLnBrk="1" hangingPunct="1">
                  <a:lnSpc>
                    <a:spcPct val="90000"/>
                  </a:lnSpc>
                  <a:defRPr/>
                </a:pPr>
                <a:r>
                  <a:rPr lang="en-US" sz="1000" i="1" smtClean="0">
                    <a:solidFill>
                      <a:srgbClr val="000099"/>
                    </a:solidFill>
                    <a:latin typeface="Arial" charset="0"/>
                  </a:rPr>
                  <a:t>transmit new segment(s), as allowed</a:t>
                </a:r>
              </a:p>
              <a:p>
                <a:pPr algn="l" eaLnBrk="1" hangingPunct="1">
                  <a:lnSpc>
                    <a:spcPct val="80000"/>
                  </a:lnSpc>
                  <a:defRPr/>
                </a:pPr>
                <a:endParaRPr lang="en-US" sz="1200" smtClean="0">
                  <a:latin typeface="Arial" charset="0"/>
                </a:endParaRPr>
              </a:p>
            </p:txBody>
          </p:sp>
          <p:sp>
            <p:nvSpPr>
              <p:cNvPr id="106546" name="Line 188"/>
              <p:cNvSpPr>
                <a:spLocks noChangeShapeType="1"/>
              </p:cNvSpPr>
              <p:nvPr/>
            </p:nvSpPr>
            <p:spPr bwMode="auto">
              <a:xfrm>
                <a:off x="2744" y="934"/>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6547" name="Text Box 189"/>
              <p:cNvSpPr txBox="1">
                <a:spLocks noChangeArrowheads="1"/>
              </p:cNvSpPr>
              <p:nvPr/>
            </p:nvSpPr>
            <p:spPr bwMode="auto">
              <a:xfrm>
                <a:off x="2697" y="798"/>
                <a:ext cx="448"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new ACK</a:t>
                </a:r>
              </a:p>
            </p:txBody>
          </p:sp>
        </p:grpSp>
        <p:sp>
          <p:nvSpPr>
            <p:cNvPr id="123940" name="Freeform 205"/>
            <p:cNvSpPr>
              <a:spLocks/>
            </p:cNvSpPr>
            <p:nvPr/>
          </p:nvSpPr>
          <p:spPr bwMode="auto">
            <a:xfrm>
              <a:off x="1601" y="1129"/>
              <a:ext cx="313" cy="201"/>
            </a:xfrm>
            <a:custGeom>
              <a:avLst/>
              <a:gdLst>
                <a:gd name="T0" fmla="*/ 25 w 313"/>
                <a:gd name="T1" fmla="*/ 169 h 201"/>
                <a:gd name="T2" fmla="*/ 153 w 313"/>
                <a:gd name="T3" fmla="*/ 7 h 201"/>
                <a:gd name="T4" fmla="*/ 258 w 313"/>
                <a:gd name="T5" fmla="*/ 201 h 201"/>
                <a:gd name="T6" fmla="*/ 0 60000 65536"/>
                <a:gd name="T7" fmla="*/ 0 60000 65536"/>
                <a:gd name="T8" fmla="*/ 0 60000 65536"/>
              </a:gdLst>
              <a:ahLst/>
              <a:cxnLst>
                <a:cxn ang="T6">
                  <a:pos x="T0" y="T1"/>
                </a:cxn>
                <a:cxn ang="T7">
                  <a:pos x="T2" y="T3"/>
                </a:cxn>
                <a:cxn ang="T8">
                  <a:pos x="T4" y="T5"/>
                </a:cxn>
              </a:cxnLst>
              <a:rect l="0" t="0" r="r" b="b"/>
              <a:pathLst>
                <a:path w="313" h="201">
                  <a:moveTo>
                    <a:pt x="25" y="169"/>
                  </a:moveTo>
                  <a:cubicBezTo>
                    <a:pt x="0" y="108"/>
                    <a:pt x="5" y="0"/>
                    <a:pt x="153" y="7"/>
                  </a:cubicBezTo>
                  <a:cubicBezTo>
                    <a:pt x="302" y="12"/>
                    <a:pt x="313" y="87"/>
                    <a:pt x="258" y="201"/>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41" name="Freeform 206"/>
            <p:cNvSpPr>
              <a:spLocks/>
            </p:cNvSpPr>
            <p:nvPr/>
          </p:nvSpPr>
          <p:spPr bwMode="auto">
            <a:xfrm rot="2575893">
              <a:off x="1950" y="1316"/>
              <a:ext cx="313" cy="201"/>
            </a:xfrm>
            <a:custGeom>
              <a:avLst/>
              <a:gdLst>
                <a:gd name="T0" fmla="*/ 25 w 313"/>
                <a:gd name="T1" fmla="*/ 169 h 201"/>
                <a:gd name="T2" fmla="*/ 153 w 313"/>
                <a:gd name="T3" fmla="*/ 7 h 201"/>
                <a:gd name="T4" fmla="*/ 258 w 313"/>
                <a:gd name="T5" fmla="*/ 201 h 201"/>
                <a:gd name="T6" fmla="*/ 0 60000 65536"/>
                <a:gd name="T7" fmla="*/ 0 60000 65536"/>
                <a:gd name="T8" fmla="*/ 0 60000 65536"/>
              </a:gdLst>
              <a:ahLst/>
              <a:cxnLst>
                <a:cxn ang="T6">
                  <a:pos x="T0" y="T1"/>
                </a:cxn>
                <a:cxn ang="T7">
                  <a:pos x="T2" y="T3"/>
                </a:cxn>
                <a:cxn ang="T8">
                  <a:pos x="T4" y="T5"/>
                </a:cxn>
              </a:cxnLst>
              <a:rect l="0" t="0" r="r" b="b"/>
              <a:pathLst>
                <a:path w="313" h="201">
                  <a:moveTo>
                    <a:pt x="25" y="169"/>
                  </a:moveTo>
                  <a:cubicBezTo>
                    <a:pt x="0" y="108"/>
                    <a:pt x="5" y="0"/>
                    <a:pt x="153" y="7"/>
                  </a:cubicBezTo>
                  <a:cubicBezTo>
                    <a:pt x="302" y="12"/>
                    <a:pt x="313" y="87"/>
                    <a:pt x="258" y="201"/>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3942" name="Group 207"/>
            <p:cNvGrpSpPr>
              <a:grpSpLocks/>
            </p:cNvGrpSpPr>
            <p:nvPr/>
          </p:nvGrpSpPr>
          <p:grpSpPr bwMode="auto">
            <a:xfrm>
              <a:off x="1465" y="859"/>
              <a:ext cx="700" cy="367"/>
              <a:chOff x="4274" y="2922"/>
              <a:chExt cx="700" cy="367"/>
            </a:xfrm>
          </p:grpSpPr>
          <p:sp>
            <p:nvSpPr>
              <p:cNvPr id="106542" name="Text Box 208"/>
              <p:cNvSpPr txBox="1">
                <a:spLocks noChangeArrowheads="1"/>
              </p:cNvSpPr>
              <p:nvPr/>
            </p:nvSpPr>
            <p:spPr bwMode="auto">
              <a:xfrm>
                <a:off x="4274" y="3062"/>
                <a:ext cx="700" cy="2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lnSpc>
                    <a:spcPct val="80000"/>
                  </a:lnSpc>
                  <a:defRPr/>
                </a:pPr>
                <a:r>
                  <a:rPr lang="en-US" sz="1000" smtClean="0">
                    <a:latin typeface="Arial" charset="0"/>
                  </a:rPr>
                  <a:t>dupACKcount++</a:t>
                </a:r>
              </a:p>
              <a:p>
                <a:pPr eaLnBrk="1" hangingPunct="1">
                  <a:lnSpc>
                    <a:spcPct val="80000"/>
                  </a:lnSpc>
                  <a:defRPr/>
                </a:pPr>
                <a:endParaRPr lang="en-US" sz="1200" smtClean="0">
                  <a:latin typeface="Arial" charset="0"/>
                </a:endParaRPr>
              </a:p>
            </p:txBody>
          </p:sp>
          <p:sp>
            <p:nvSpPr>
              <p:cNvPr id="106543" name="Line 209"/>
              <p:cNvSpPr>
                <a:spLocks noChangeShapeType="1"/>
              </p:cNvSpPr>
              <p:nvPr/>
            </p:nvSpPr>
            <p:spPr bwMode="auto">
              <a:xfrm>
                <a:off x="4353" y="3071"/>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sp>
            <p:nvSpPr>
              <p:cNvPr id="106544" name="Text Box 210"/>
              <p:cNvSpPr txBox="1">
                <a:spLocks noChangeArrowheads="1"/>
              </p:cNvSpPr>
              <p:nvPr/>
            </p:nvSpPr>
            <p:spPr bwMode="auto">
              <a:xfrm>
                <a:off x="4295" y="2922"/>
                <a:ext cx="620"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Arial" charset="0"/>
                  </a:rPr>
                  <a:t>duplicate ACK</a:t>
                </a:r>
              </a:p>
            </p:txBody>
          </p:sp>
        </p:grpSp>
        <p:sp>
          <p:nvSpPr>
            <p:cNvPr id="123943" name="Freeform 211"/>
            <p:cNvSpPr>
              <a:spLocks/>
            </p:cNvSpPr>
            <p:nvPr/>
          </p:nvSpPr>
          <p:spPr bwMode="auto">
            <a:xfrm rot="-8222029">
              <a:off x="1204" y="1903"/>
              <a:ext cx="313" cy="201"/>
            </a:xfrm>
            <a:custGeom>
              <a:avLst/>
              <a:gdLst>
                <a:gd name="T0" fmla="*/ 25 w 313"/>
                <a:gd name="T1" fmla="*/ 169 h 201"/>
                <a:gd name="T2" fmla="*/ 153 w 313"/>
                <a:gd name="T3" fmla="*/ 7 h 201"/>
                <a:gd name="T4" fmla="*/ 258 w 313"/>
                <a:gd name="T5" fmla="*/ 201 h 201"/>
                <a:gd name="T6" fmla="*/ 0 60000 65536"/>
                <a:gd name="T7" fmla="*/ 0 60000 65536"/>
                <a:gd name="T8" fmla="*/ 0 60000 65536"/>
              </a:gdLst>
              <a:ahLst/>
              <a:cxnLst>
                <a:cxn ang="T6">
                  <a:pos x="T0" y="T1"/>
                </a:cxn>
                <a:cxn ang="T7">
                  <a:pos x="T2" y="T3"/>
                </a:cxn>
                <a:cxn ang="T8">
                  <a:pos x="T4" y="T5"/>
                </a:cxn>
              </a:cxnLst>
              <a:rect l="0" t="0" r="r" b="b"/>
              <a:pathLst>
                <a:path w="313" h="201">
                  <a:moveTo>
                    <a:pt x="25" y="169"/>
                  </a:moveTo>
                  <a:cubicBezTo>
                    <a:pt x="0" y="108"/>
                    <a:pt x="5" y="0"/>
                    <a:pt x="153" y="7"/>
                  </a:cubicBezTo>
                  <a:cubicBezTo>
                    <a:pt x="302" y="12"/>
                    <a:pt x="313" y="87"/>
                    <a:pt x="258" y="201"/>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537" name="Line 234"/>
            <p:cNvSpPr>
              <a:spLocks noChangeShapeType="1"/>
            </p:cNvSpPr>
            <p:nvPr/>
          </p:nvSpPr>
          <p:spPr bwMode="auto">
            <a:xfrm>
              <a:off x="536" y="1649"/>
              <a:ext cx="752" cy="1"/>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123945" name="Group 235"/>
            <p:cNvGrpSpPr>
              <a:grpSpLocks/>
            </p:cNvGrpSpPr>
            <p:nvPr/>
          </p:nvGrpSpPr>
          <p:grpSpPr bwMode="auto">
            <a:xfrm>
              <a:off x="517" y="1255"/>
              <a:ext cx="741" cy="416"/>
              <a:chOff x="539" y="936"/>
              <a:chExt cx="741" cy="416"/>
            </a:xfrm>
          </p:grpSpPr>
          <p:sp>
            <p:nvSpPr>
              <p:cNvPr id="106539" name="Text Box 236"/>
              <p:cNvSpPr txBox="1">
                <a:spLocks noChangeArrowheads="1"/>
              </p:cNvSpPr>
              <p:nvPr/>
            </p:nvSpPr>
            <p:spPr bwMode="auto">
              <a:xfrm>
                <a:off x="816" y="936"/>
                <a:ext cx="171"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eaLnBrk="1" hangingPunct="1">
                  <a:defRPr/>
                </a:pPr>
                <a:r>
                  <a:rPr lang="en-US" sz="1000" smtClean="0">
                    <a:latin typeface="Symbol" charset="0"/>
                  </a:rPr>
                  <a:t>L</a:t>
                </a:r>
              </a:p>
            </p:txBody>
          </p:sp>
          <p:sp>
            <p:nvSpPr>
              <p:cNvPr id="106540" name="Text Box 237"/>
              <p:cNvSpPr txBox="1">
                <a:spLocks noChangeArrowheads="1"/>
              </p:cNvSpPr>
              <p:nvPr/>
            </p:nvSpPr>
            <p:spPr bwMode="auto">
              <a:xfrm>
                <a:off x="539" y="1063"/>
                <a:ext cx="741" cy="2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eaLnBrk="1" hangingPunct="1">
                  <a:lnSpc>
                    <a:spcPct val="80000"/>
                  </a:lnSpc>
                  <a:defRPr/>
                </a:pPr>
                <a:r>
                  <a:rPr lang="en-US" sz="1000" smtClean="0">
                    <a:latin typeface="Arial" charset="0"/>
                  </a:rPr>
                  <a:t>cwnd = 1 MSS</a:t>
                </a:r>
              </a:p>
              <a:p>
                <a:pPr eaLnBrk="1" hangingPunct="1">
                  <a:lnSpc>
                    <a:spcPct val="80000"/>
                  </a:lnSpc>
                  <a:defRPr/>
                </a:pPr>
                <a:r>
                  <a:rPr lang="en-US" sz="1000" smtClean="0">
                    <a:latin typeface="Arial" charset="0"/>
                  </a:rPr>
                  <a:t>ssthresh = 64 KB</a:t>
                </a:r>
              </a:p>
              <a:p>
                <a:pPr eaLnBrk="1" hangingPunct="1">
                  <a:lnSpc>
                    <a:spcPct val="80000"/>
                  </a:lnSpc>
                  <a:defRPr/>
                </a:pPr>
                <a:r>
                  <a:rPr lang="en-US" sz="1000" smtClean="0">
                    <a:latin typeface="Arial" charset="0"/>
                  </a:rPr>
                  <a:t>dupACKcount = 0</a:t>
                </a:r>
                <a:endParaRPr lang="en-US" sz="1200" smtClean="0">
                  <a:latin typeface="Arial" charset="0"/>
                </a:endParaRPr>
              </a:p>
            </p:txBody>
          </p:sp>
          <p:sp>
            <p:nvSpPr>
              <p:cNvPr id="106541" name="Line 238"/>
              <p:cNvSpPr>
                <a:spLocks noChangeShapeType="1"/>
              </p:cNvSpPr>
              <p:nvPr/>
            </p:nvSpPr>
            <p:spPr bwMode="auto">
              <a:xfrm>
                <a:off x="641" y="1078"/>
                <a:ext cx="53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grpSp>
      <p:grpSp>
        <p:nvGrpSpPr>
          <p:cNvPr id="274687" name="Group 255"/>
          <p:cNvGrpSpPr>
            <a:grpSpLocks/>
          </p:cNvGrpSpPr>
          <p:nvPr/>
        </p:nvGrpSpPr>
        <p:grpSpPr bwMode="auto">
          <a:xfrm>
            <a:off x="804863" y="2922588"/>
            <a:ext cx="3167062" cy="1312862"/>
            <a:chOff x="509" y="1766"/>
            <a:chExt cx="1995" cy="827"/>
          </a:xfrm>
        </p:grpSpPr>
        <p:pic>
          <p:nvPicPr>
            <p:cNvPr id="106527" name="Picture 2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09" y="1992"/>
              <a:ext cx="262" cy="2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28" name="Picture 2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42" y="1766"/>
              <a:ext cx="262" cy="2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29" name="Picture 2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64" y="2348"/>
              <a:ext cx="262" cy="2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grpSp>
        <p:nvGrpSpPr>
          <p:cNvPr id="274729" name="Group 297"/>
          <p:cNvGrpSpPr>
            <a:grpSpLocks/>
          </p:cNvGrpSpPr>
          <p:nvPr/>
        </p:nvGrpSpPr>
        <p:grpSpPr bwMode="auto">
          <a:xfrm>
            <a:off x="3502025" y="1149350"/>
            <a:ext cx="4333875" cy="3243263"/>
            <a:chOff x="2205" y="641"/>
            <a:chExt cx="2730" cy="2043"/>
          </a:xfrm>
        </p:grpSpPr>
        <p:grpSp>
          <p:nvGrpSpPr>
            <p:cNvPr id="123919" name="Group 282"/>
            <p:cNvGrpSpPr>
              <a:grpSpLocks/>
            </p:cNvGrpSpPr>
            <p:nvPr/>
          </p:nvGrpSpPr>
          <p:grpSpPr bwMode="auto">
            <a:xfrm>
              <a:off x="3381" y="2381"/>
              <a:ext cx="583" cy="303"/>
              <a:chOff x="1166" y="3601"/>
              <a:chExt cx="583" cy="303"/>
            </a:xfrm>
          </p:grpSpPr>
          <p:grpSp>
            <p:nvGrpSpPr>
              <p:cNvPr id="123930" name="Group 283"/>
              <p:cNvGrpSpPr>
                <a:grpSpLocks/>
              </p:cNvGrpSpPr>
              <p:nvPr/>
            </p:nvGrpSpPr>
            <p:grpSpPr bwMode="auto">
              <a:xfrm>
                <a:off x="1166" y="3601"/>
                <a:ext cx="583" cy="303"/>
                <a:chOff x="990" y="4570"/>
                <a:chExt cx="597" cy="380"/>
              </a:xfrm>
            </p:grpSpPr>
            <p:pic>
              <p:nvPicPr>
                <p:cNvPr id="106525" name="Picture 28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 y="4570"/>
                  <a:ext cx="597" cy="3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106526" name="Rectangle 285"/>
                <p:cNvSpPr>
                  <a:spLocks noChangeArrowheads="1"/>
                </p:cNvSpPr>
                <p:nvPr/>
              </p:nvSpPr>
              <p:spPr bwMode="auto">
                <a:xfrm>
                  <a:off x="1124" y="4679"/>
                  <a:ext cx="358" cy="148"/>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06524" name="Text Box 286"/>
              <p:cNvSpPr txBox="1">
                <a:spLocks noChangeArrowheads="1"/>
              </p:cNvSpPr>
              <p:nvPr/>
            </p:nvSpPr>
            <p:spPr bwMode="auto">
              <a:xfrm>
                <a:off x="1274" y="3633"/>
                <a:ext cx="397" cy="2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r>
                  <a:rPr lang="en-US" sz="1200" b="1" i="1" smtClean="0">
                    <a:solidFill>
                      <a:schemeClr val="accent2"/>
                    </a:solidFill>
                    <a:latin typeface="Comic Sans MS" charset="0"/>
                  </a:rPr>
                  <a:t>New</a:t>
                </a:r>
              </a:p>
              <a:p>
                <a:pPr>
                  <a:lnSpc>
                    <a:spcPct val="80000"/>
                  </a:lnSpc>
                  <a:defRPr/>
                </a:pPr>
                <a:r>
                  <a:rPr lang="en-US" sz="1200" b="1" i="1" smtClean="0">
                    <a:solidFill>
                      <a:schemeClr val="accent2"/>
                    </a:solidFill>
                    <a:latin typeface="Comic Sans MS" charset="0"/>
                  </a:rPr>
                  <a:t>ACK!</a:t>
                </a:r>
              </a:p>
            </p:txBody>
          </p:sp>
        </p:grpSp>
        <p:grpSp>
          <p:nvGrpSpPr>
            <p:cNvPr id="123920" name="Group 287"/>
            <p:cNvGrpSpPr>
              <a:grpSpLocks/>
            </p:cNvGrpSpPr>
            <p:nvPr/>
          </p:nvGrpSpPr>
          <p:grpSpPr bwMode="auto">
            <a:xfrm>
              <a:off x="2205" y="700"/>
              <a:ext cx="583" cy="303"/>
              <a:chOff x="1166" y="3601"/>
              <a:chExt cx="583" cy="303"/>
            </a:xfrm>
          </p:grpSpPr>
          <p:grpSp>
            <p:nvGrpSpPr>
              <p:cNvPr id="123926" name="Group 288"/>
              <p:cNvGrpSpPr>
                <a:grpSpLocks/>
              </p:cNvGrpSpPr>
              <p:nvPr/>
            </p:nvGrpSpPr>
            <p:grpSpPr bwMode="auto">
              <a:xfrm>
                <a:off x="1166" y="3601"/>
                <a:ext cx="583" cy="303"/>
                <a:chOff x="990" y="4570"/>
                <a:chExt cx="597" cy="380"/>
              </a:xfrm>
            </p:grpSpPr>
            <p:pic>
              <p:nvPicPr>
                <p:cNvPr id="106521" name="Picture 2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 y="4570"/>
                  <a:ext cx="597" cy="3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106522" name="Rectangle 290"/>
                <p:cNvSpPr>
                  <a:spLocks noChangeArrowheads="1"/>
                </p:cNvSpPr>
                <p:nvPr/>
              </p:nvSpPr>
              <p:spPr bwMode="auto">
                <a:xfrm>
                  <a:off x="1124" y="4679"/>
                  <a:ext cx="358" cy="148"/>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06520" name="Text Box 291"/>
              <p:cNvSpPr txBox="1">
                <a:spLocks noChangeArrowheads="1"/>
              </p:cNvSpPr>
              <p:nvPr/>
            </p:nvSpPr>
            <p:spPr bwMode="auto">
              <a:xfrm>
                <a:off x="1274" y="3633"/>
                <a:ext cx="397" cy="2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r>
                  <a:rPr lang="en-US" sz="1200" b="1" i="1" smtClean="0">
                    <a:solidFill>
                      <a:schemeClr val="accent2"/>
                    </a:solidFill>
                    <a:latin typeface="Comic Sans MS" charset="0"/>
                  </a:rPr>
                  <a:t>New</a:t>
                </a:r>
              </a:p>
              <a:p>
                <a:pPr>
                  <a:lnSpc>
                    <a:spcPct val="80000"/>
                  </a:lnSpc>
                  <a:defRPr/>
                </a:pPr>
                <a:r>
                  <a:rPr lang="en-US" sz="1200" b="1" i="1" smtClean="0">
                    <a:solidFill>
                      <a:schemeClr val="accent2"/>
                    </a:solidFill>
                    <a:latin typeface="Comic Sans MS" charset="0"/>
                  </a:rPr>
                  <a:t>ACK!</a:t>
                </a:r>
              </a:p>
            </p:txBody>
          </p:sp>
        </p:grpSp>
        <p:grpSp>
          <p:nvGrpSpPr>
            <p:cNvPr id="123921" name="Group 292"/>
            <p:cNvGrpSpPr>
              <a:grpSpLocks/>
            </p:cNvGrpSpPr>
            <p:nvPr/>
          </p:nvGrpSpPr>
          <p:grpSpPr bwMode="auto">
            <a:xfrm>
              <a:off x="4352" y="641"/>
              <a:ext cx="583" cy="303"/>
              <a:chOff x="1166" y="3601"/>
              <a:chExt cx="583" cy="303"/>
            </a:xfrm>
          </p:grpSpPr>
          <p:grpSp>
            <p:nvGrpSpPr>
              <p:cNvPr id="123922" name="Group 293"/>
              <p:cNvGrpSpPr>
                <a:grpSpLocks/>
              </p:cNvGrpSpPr>
              <p:nvPr/>
            </p:nvGrpSpPr>
            <p:grpSpPr bwMode="auto">
              <a:xfrm>
                <a:off x="1166" y="3601"/>
                <a:ext cx="583" cy="303"/>
                <a:chOff x="990" y="4570"/>
                <a:chExt cx="597" cy="380"/>
              </a:xfrm>
            </p:grpSpPr>
            <p:pic>
              <p:nvPicPr>
                <p:cNvPr id="106517" name="Picture 29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 y="4570"/>
                  <a:ext cx="597" cy="3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106518" name="Rectangle 295"/>
                <p:cNvSpPr>
                  <a:spLocks noChangeArrowheads="1"/>
                </p:cNvSpPr>
                <p:nvPr/>
              </p:nvSpPr>
              <p:spPr bwMode="auto">
                <a:xfrm>
                  <a:off x="1124" y="4679"/>
                  <a:ext cx="358" cy="148"/>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106516" name="Text Box 296"/>
              <p:cNvSpPr txBox="1">
                <a:spLocks noChangeArrowheads="1"/>
              </p:cNvSpPr>
              <p:nvPr/>
            </p:nvSpPr>
            <p:spPr bwMode="auto">
              <a:xfrm>
                <a:off x="1274" y="3633"/>
                <a:ext cx="397" cy="2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r>
                  <a:rPr lang="en-US" sz="1200" b="1" i="1" smtClean="0">
                    <a:solidFill>
                      <a:schemeClr val="accent2"/>
                    </a:solidFill>
                    <a:latin typeface="Comic Sans MS" charset="0"/>
                  </a:rPr>
                  <a:t>New</a:t>
                </a:r>
              </a:p>
              <a:p>
                <a:pPr>
                  <a:lnSpc>
                    <a:spcPct val="80000"/>
                  </a:lnSpc>
                  <a:defRPr/>
                </a:pPr>
                <a:r>
                  <a:rPr lang="en-US" sz="1200" b="1" i="1" smtClean="0">
                    <a:solidFill>
                      <a:schemeClr val="accent2"/>
                    </a:solidFill>
                    <a:latin typeface="Comic Sans MS" charset="0"/>
                  </a:rPr>
                  <a:t>ACK!</a:t>
                </a:r>
              </a:p>
            </p:txBody>
          </p:sp>
        </p:grpSp>
      </p:grpSp>
      <p:sp>
        <p:nvSpPr>
          <p:cNvPr id="2" name="Title 1"/>
          <p:cNvSpPr>
            <a:spLocks noGrp="1"/>
          </p:cNvSpPr>
          <p:nvPr>
            <p:ph type="title"/>
          </p:nvPr>
        </p:nvSpPr>
        <p:spPr/>
        <p:txBody>
          <a:bodyPr>
            <a:normAutofit fontScale="90000"/>
          </a:bodyPr>
          <a:lstStyle/>
          <a:p>
            <a:r>
              <a:rPr lang="en-US" dirty="0" smtClean="0"/>
              <a:t>TCP Congestion Control</a:t>
            </a:r>
            <a:endParaRPr lang="en-US" dirty="0"/>
          </a:p>
        </p:txBody>
      </p:sp>
    </p:spTree>
    <p:extLst>
      <p:ext uri="{BB962C8B-B14F-4D97-AF65-F5344CB8AC3E}">
        <p14:creationId xmlns:p14="http://schemas.microsoft.com/office/powerpoint/2010/main" val="4038105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74673"/>
                                        </p:tgtEl>
                                        <p:attrNameLst>
                                          <p:attrName>style.visibility</p:attrName>
                                        </p:attrNameLst>
                                      </p:cBhvr>
                                      <p:to>
                                        <p:strVal val="visible"/>
                                      </p:to>
                                    </p:set>
                                    <p:animEffect transition="in" filter="dissolve">
                                      <p:cBhvr>
                                        <p:cTn id="7" dur="500"/>
                                        <p:tgtEl>
                                          <p:spTgt spid="2746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74671"/>
                                        </p:tgtEl>
                                        <p:attrNameLst>
                                          <p:attrName>style.visibility</p:attrName>
                                        </p:attrNameLst>
                                      </p:cBhvr>
                                      <p:to>
                                        <p:strVal val="visible"/>
                                      </p:to>
                                    </p:set>
                                    <p:animEffect transition="in" filter="wipe(left)">
                                      <p:cBhvr>
                                        <p:cTn id="12" dur="500"/>
                                        <p:tgtEl>
                                          <p:spTgt spid="2746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74674"/>
                                        </p:tgtEl>
                                        <p:attrNameLst>
                                          <p:attrName>style.visibility</p:attrName>
                                        </p:attrNameLst>
                                      </p:cBhvr>
                                      <p:to>
                                        <p:strVal val="visible"/>
                                      </p:to>
                                    </p:set>
                                    <p:animEffect transition="in" filter="dissolve">
                                      <p:cBhvr>
                                        <p:cTn id="17" dur="500"/>
                                        <p:tgtEl>
                                          <p:spTgt spid="2746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274672"/>
                                        </p:tgtEl>
                                        <p:attrNameLst>
                                          <p:attrName>style.visibility</p:attrName>
                                        </p:attrNameLst>
                                      </p:cBhvr>
                                      <p:to>
                                        <p:strVal val="visible"/>
                                      </p:to>
                                    </p:set>
                                    <p:animEffect transition="in" filter="wipe(right)">
                                      <p:cBhvr>
                                        <p:cTn id="22" dur="500"/>
                                        <p:tgtEl>
                                          <p:spTgt spid="2746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74676"/>
                                        </p:tgtEl>
                                        <p:attrNameLst>
                                          <p:attrName>style.visibility</p:attrName>
                                        </p:attrNameLst>
                                      </p:cBhvr>
                                      <p:to>
                                        <p:strVal val="visible"/>
                                      </p:to>
                                    </p:set>
                                    <p:animEffect transition="in" filter="wipe(up)">
                                      <p:cBhvr>
                                        <p:cTn id="27" dur="500"/>
                                        <p:tgtEl>
                                          <p:spTgt spid="27467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274677"/>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274675"/>
                                        </p:tgtEl>
                                        <p:attrNameLst>
                                          <p:attrName>style.visibility</p:attrName>
                                        </p:attrNameLst>
                                      </p:cBhvr>
                                      <p:to>
                                        <p:strVal val="visible"/>
                                      </p:to>
                                    </p:set>
                                    <p:animEffect transition="in" filter="wipe(left)">
                                      <p:cBhvr>
                                        <p:cTn id="36" dur="500"/>
                                        <p:tgtEl>
                                          <p:spTgt spid="27467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274678"/>
                                        </p:tgtEl>
                                        <p:attrNameLst>
                                          <p:attrName>style.visibility</p:attrName>
                                        </p:attrNameLst>
                                      </p:cBhvr>
                                      <p:to>
                                        <p:strVal val="visible"/>
                                      </p:to>
                                    </p:set>
                                    <p:animEffect transition="in" filter="dissolve">
                                      <p:cBhvr>
                                        <p:cTn id="41" dur="500"/>
                                        <p:tgtEl>
                                          <p:spTgt spid="27467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274687"/>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nodeType="clickEffect">
                                  <p:stCondLst>
                                    <p:cond delay="0"/>
                                  </p:stCondLst>
                                  <p:childTnLst>
                                    <p:set>
                                      <p:cBhvr>
                                        <p:cTn id="49" dur="1" fill="hold">
                                          <p:stCondLst>
                                            <p:cond delay="0"/>
                                          </p:stCondLst>
                                        </p:cTn>
                                        <p:tgtEl>
                                          <p:spTgt spid="274729"/>
                                        </p:tgtEl>
                                        <p:attrNameLst>
                                          <p:attrName>style.visibility</p:attrName>
                                        </p:attrNameLst>
                                      </p:cBhvr>
                                      <p:to>
                                        <p:strVal val="visible"/>
                                      </p:to>
                                    </p:set>
                                    <p:animEffect transition="in" filter="dissolve">
                                      <p:cBhvr>
                                        <p:cTn id="50" dur="500"/>
                                        <p:tgtEl>
                                          <p:spTgt spid="274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6" name="Rectangle 3"/>
          <p:cNvSpPr>
            <a:spLocks noGrp="1" noChangeArrowheads="1"/>
          </p:cNvSpPr>
          <p:nvPr>
            <p:ph type="body" idx="1"/>
          </p:nvPr>
        </p:nvSpPr>
        <p:spPr>
          <a:xfrm>
            <a:off x="612775" y="1362075"/>
            <a:ext cx="8269288" cy="4648200"/>
          </a:xfrm>
        </p:spPr>
        <p:txBody>
          <a:bodyPr/>
          <a:lstStyle/>
          <a:p>
            <a:r>
              <a:rPr lang="en-US" altLang="en-US" sz="2800" smtClean="0"/>
              <a:t>avg. TCP thruput as function of window size, RTT?</a:t>
            </a:r>
          </a:p>
          <a:p>
            <a:pPr lvl="1"/>
            <a:r>
              <a:rPr lang="en-US" altLang="en-US" sz="2400" smtClean="0"/>
              <a:t>ignore slow start, assume always data to send</a:t>
            </a:r>
          </a:p>
          <a:p>
            <a:r>
              <a:rPr lang="en-US" altLang="en-US" sz="2800" smtClean="0"/>
              <a:t>W: window size </a:t>
            </a:r>
            <a:r>
              <a:rPr lang="en-US" altLang="en-US" sz="1600" smtClean="0"/>
              <a:t>(measured in bytes)</a:t>
            </a:r>
            <a:r>
              <a:rPr lang="en-US" altLang="en-US" sz="2800" smtClean="0"/>
              <a:t> where loss occurs</a:t>
            </a:r>
          </a:p>
          <a:p>
            <a:pPr lvl="1"/>
            <a:r>
              <a:rPr lang="en-US" altLang="en-US" sz="2400" smtClean="0"/>
              <a:t>avg. window size (# in-flight bytes) is ¾ W</a:t>
            </a:r>
          </a:p>
          <a:p>
            <a:pPr lvl="1"/>
            <a:r>
              <a:rPr lang="en-US" altLang="en-US" sz="2400" smtClean="0"/>
              <a:t>avg. thruput is 3/4W per RTT</a:t>
            </a:r>
          </a:p>
        </p:txBody>
      </p:sp>
      <p:grpSp>
        <p:nvGrpSpPr>
          <p:cNvPr id="124934" name="Group 35"/>
          <p:cNvGrpSpPr>
            <a:grpSpLocks/>
          </p:cNvGrpSpPr>
          <p:nvPr/>
        </p:nvGrpSpPr>
        <p:grpSpPr bwMode="auto">
          <a:xfrm>
            <a:off x="1830388" y="4300538"/>
            <a:ext cx="4873625" cy="1998662"/>
            <a:chOff x="279" y="2432"/>
            <a:chExt cx="3070" cy="1259"/>
          </a:xfrm>
        </p:grpSpPr>
        <p:sp>
          <p:nvSpPr>
            <p:cNvPr id="124945" name="Freeform 26"/>
            <p:cNvSpPr>
              <a:spLocks/>
            </p:cNvSpPr>
            <p:nvPr/>
          </p:nvSpPr>
          <p:spPr bwMode="auto">
            <a:xfrm>
              <a:off x="678" y="2556"/>
              <a:ext cx="2481" cy="579"/>
            </a:xfrm>
            <a:custGeom>
              <a:avLst/>
              <a:gdLst>
                <a:gd name="T0" fmla="*/ 0 w 2481"/>
                <a:gd name="T1" fmla="*/ 573 h 579"/>
                <a:gd name="T2" fmla="*/ 414 w 2481"/>
                <a:gd name="T3" fmla="*/ 18 h 579"/>
                <a:gd name="T4" fmla="*/ 414 w 2481"/>
                <a:gd name="T5" fmla="*/ 579 h 579"/>
                <a:gd name="T6" fmla="*/ 819 w 2481"/>
                <a:gd name="T7" fmla="*/ 18 h 579"/>
                <a:gd name="T8" fmla="*/ 825 w 2481"/>
                <a:gd name="T9" fmla="*/ 579 h 579"/>
                <a:gd name="T10" fmla="*/ 1245 w 2481"/>
                <a:gd name="T11" fmla="*/ 15 h 579"/>
                <a:gd name="T12" fmla="*/ 1245 w 2481"/>
                <a:gd name="T13" fmla="*/ 576 h 579"/>
                <a:gd name="T14" fmla="*/ 1647 w 2481"/>
                <a:gd name="T15" fmla="*/ 6 h 579"/>
                <a:gd name="T16" fmla="*/ 1647 w 2481"/>
                <a:gd name="T17" fmla="*/ 570 h 579"/>
                <a:gd name="T18" fmla="*/ 2064 w 2481"/>
                <a:gd name="T19" fmla="*/ 6 h 579"/>
                <a:gd name="T20" fmla="*/ 2064 w 2481"/>
                <a:gd name="T21" fmla="*/ 564 h 579"/>
                <a:gd name="T22" fmla="*/ 2481 w 2481"/>
                <a:gd name="T23" fmla="*/ 0 h 5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81" h="579">
                  <a:moveTo>
                    <a:pt x="0" y="573"/>
                  </a:moveTo>
                  <a:lnTo>
                    <a:pt x="414" y="18"/>
                  </a:lnTo>
                  <a:lnTo>
                    <a:pt x="414" y="579"/>
                  </a:lnTo>
                  <a:lnTo>
                    <a:pt x="819" y="18"/>
                  </a:lnTo>
                  <a:lnTo>
                    <a:pt x="825" y="579"/>
                  </a:lnTo>
                  <a:lnTo>
                    <a:pt x="1245" y="15"/>
                  </a:lnTo>
                  <a:lnTo>
                    <a:pt x="1245" y="576"/>
                  </a:lnTo>
                  <a:lnTo>
                    <a:pt x="1647" y="6"/>
                  </a:lnTo>
                  <a:lnTo>
                    <a:pt x="1647" y="570"/>
                  </a:lnTo>
                  <a:lnTo>
                    <a:pt x="2064" y="6"/>
                  </a:lnTo>
                  <a:lnTo>
                    <a:pt x="2064" y="564"/>
                  </a:lnTo>
                  <a:lnTo>
                    <a:pt x="2481" y="0"/>
                  </a:lnTo>
                </a:path>
              </a:pathLst>
            </a:custGeom>
            <a:noFill/>
            <a:ln w="28575" cap="flat" cmpd="sng">
              <a:solidFill>
                <a:srgbClr val="CC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7539" name="Line 28"/>
            <p:cNvSpPr>
              <a:spLocks noChangeShapeType="1"/>
            </p:cNvSpPr>
            <p:nvPr/>
          </p:nvSpPr>
          <p:spPr bwMode="auto">
            <a:xfrm>
              <a:off x="675" y="3685"/>
              <a:ext cx="2674"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7540" name="Line 29"/>
            <p:cNvSpPr>
              <a:spLocks noChangeShapeType="1"/>
            </p:cNvSpPr>
            <p:nvPr/>
          </p:nvSpPr>
          <p:spPr bwMode="auto">
            <a:xfrm>
              <a:off x="682" y="2432"/>
              <a:ext cx="0" cy="1259"/>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7541" name="Line 31"/>
            <p:cNvSpPr>
              <a:spLocks noChangeShapeType="1"/>
            </p:cNvSpPr>
            <p:nvPr/>
          </p:nvSpPr>
          <p:spPr bwMode="auto">
            <a:xfrm>
              <a:off x="606" y="2571"/>
              <a:ext cx="72"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7542" name="Line 32"/>
            <p:cNvSpPr>
              <a:spLocks noChangeShapeType="1"/>
            </p:cNvSpPr>
            <p:nvPr/>
          </p:nvSpPr>
          <p:spPr bwMode="auto">
            <a:xfrm>
              <a:off x="606" y="3117"/>
              <a:ext cx="72"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7543" name="Text Box 33"/>
            <p:cNvSpPr txBox="1">
              <a:spLocks noChangeArrowheads="1"/>
            </p:cNvSpPr>
            <p:nvPr/>
          </p:nvSpPr>
          <p:spPr bwMode="auto">
            <a:xfrm>
              <a:off x="380" y="2453"/>
              <a:ext cx="231"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W</a:t>
              </a:r>
            </a:p>
          </p:txBody>
        </p:sp>
        <p:sp>
          <p:nvSpPr>
            <p:cNvPr id="107544" name="Text Box 34"/>
            <p:cNvSpPr txBox="1">
              <a:spLocks noChangeArrowheads="1"/>
            </p:cNvSpPr>
            <p:nvPr/>
          </p:nvSpPr>
          <p:spPr bwMode="auto">
            <a:xfrm>
              <a:off x="279" y="3008"/>
              <a:ext cx="350"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W/2</a:t>
              </a:r>
            </a:p>
          </p:txBody>
        </p:sp>
      </p:grpSp>
      <p:grpSp>
        <p:nvGrpSpPr>
          <p:cNvPr id="124935" name="Group 45"/>
          <p:cNvGrpSpPr>
            <a:grpSpLocks/>
          </p:cNvGrpSpPr>
          <p:nvPr/>
        </p:nvGrpSpPr>
        <p:grpSpPr bwMode="auto">
          <a:xfrm>
            <a:off x="2733675" y="3440113"/>
            <a:ext cx="3795713" cy="620712"/>
            <a:chOff x="1722" y="2139"/>
            <a:chExt cx="2391" cy="391"/>
          </a:xfrm>
        </p:grpSpPr>
        <p:sp>
          <p:nvSpPr>
            <p:cNvPr id="107529" name="Text Box 36"/>
            <p:cNvSpPr txBox="1">
              <a:spLocks noChangeArrowheads="1"/>
            </p:cNvSpPr>
            <p:nvPr/>
          </p:nvSpPr>
          <p:spPr bwMode="auto">
            <a:xfrm>
              <a:off x="1722" y="2219"/>
              <a:ext cx="134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avg TCP thruput = </a:t>
              </a:r>
            </a:p>
          </p:txBody>
        </p:sp>
        <p:grpSp>
          <p:nvGrpSpPr>
            <p:cNvPr id="124937" name="Group 44"/>
            <p:cNvGrpSpPr>
              <a:grpSpLocks/>
            </p:cNvGrpSpPr>
            <p:nvPr/>
          </p:nvGrpSpPr>
          <p:grpSpPr bwMode="auto">
            <a:xfrm>
              <a:off x="2986" y="2139"/>
              <a:ext cx="1127" cy="391"/>
              <a:chOff x="3498" y="2153"/>
              <a:chExt cx="1127" cy="391"/>
            </a:xfrm>
          </p:grpSpPr>
          <p:sp>
            <p:nvSpPr>
              <p:cNvPr id="107531" name="Text Box 37"/>
              <p:cNvSpPr txBox="1">
                <a:spLocks noChangeArrowheads="1"/>
              </p:cNvSpPr>
              <p:nvPr/>
            </p:nvSpPr>
            <p:spPr bwMode="auto">
              <a:xfrm>
                <a:off x="3501" y="2153"/>
                <a:ext cx="19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3</a:t>
                </a:r>
              </a:p>
            </p:txBody>
          </p:sp>
          <p:sp>
            <p:nvSpPr>
              <p:cNvPr id="107532" name="Text Box 38"/>
              <p:cNvSpPr txBox="1">
                <a:spLocks noChangeArrowheads="1"/>
              </p:cNvSpPr>
              <p:nvPr/>
            </p:nvSpPr>
            <p:spPr bwMode="auto">
              <a:xfrm>
                <a:off x="3498" y="2313"/>
                <a:ext cx="19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4</a:t>
                </a:r>
              </a:p>
            </p:txBody>
          </p:sp>
          <p:sp>
            <p:nvSpPr>
              <p:cNvPr id="107533" name="Line 39"/>
              <p:cNvSpPr>
                <a:spLocks noChangeShapeType="1"/>
              </p:cNvSpPr>
              <p:nvPr/>
            </p:nvSpPr>
            <p:spPr bwMode="auto">
              <a:xfrm>
                <a:off x="3550" y="2352"/>
                <a:ext cx="88"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7534" name="Text Box 40"/>
              <p:cNvSpPr txBox="1">
                <a:spLocks noChangeArrowheads="1"/>
              </p:cNvSpPr>
              <p:nvPr/>
            </p:nvSpPr>
            <p:spPr bwMode="auto">
              <a:xfrm>
                <a:off x="3702" y="2157"/>
                <a:ext cx="24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W</a:t>
                </a:r>
              </a:p>
            </p:txBody>
          </p:sp>
          <p:sp>
            <p:nvSpPr>
              <p:cNvPr id="107535" name="Text Box 41"/>
              <p:cNvSpPr txBox="1">
                <a:spLocks noChangeArrowheads="1"/>
              </p:cNvSpPr>
              <p:nvPr/>
            </p:nvSpPr>
            <p:spPr bwMode="auto">
              <a:xfrm>
                <a:off x="3658" y="2309"/>
                <a:ext cx="373"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smtClean="0"/>
                  <a:t>RTT</a:t>
                </a:r>
              </a:p>
            </p:txBody>
          </p:sp>
          <p:sp>
            <p:nvSpPr>
              <p:cNvPr id="107536" name="Line 42"/>
              <p:cNvSpPr>
                <a:spLocks noChangeShapeType="1"/>
              </p:cNvSpPr>
              <p:nvPr/>
            </p:nvSpPr>
            <p:spPr bwMode="auto">
              <a:xfrm>
                <a:off x="3726" y="2352"/>
                <a:ext cx="210"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7537" name="Text Box 43"/>
              <p:cNvSpPr txBox="1">
                <a:spLocks noChangeArrowheads="1"/>
              </p:cNvSpPr>
              <p:nvPr/>
            </p:nvSpPr>
            <p:spPr bwMode="auto">
              <a:xfrm>
                <a:off x="3975" y="2243"/>
                <a:ext cx="650"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bytes/sec</a:t>
                </a:r>
              </a:p>
            </p:txBody>
          </p:sp>
        </p:grpSp>
      </p:grpSp>
      <p:sp>
        <p:nvSpPr>
          <p:cNvPr id="2" name="Title 1"/>
          <p:cNvSpPr>
            <a:spLocks noGrp="1"/>
          </p:cNvSpPr>
          <p:nvPr>
            <p:ph type="title"/>
          </p:nvPr>
        </p:nvSpPr>
        <p:spPr/>
        <p:txBody>
          <a:bodyPr>
            <a:normAutofit fontScale="90000"/>
          </a:bodyPr>
          <a:lstStyle/>
          <a:p>
            <a:r>
              <a:rPr lang="en-US" dirty="0" smtClean="0"/>
              <a:t>TCP Throughput</a:t>
            </a:r>
            <a:endParaRPr lang="en-US" dirty="0"/>
          </a:p>
        </p:txBody>
      </p:sp>
    </p:spTree>
    <p:extLst>
      <p:ext uri="{BB962C8B-B14F-4D97-AF65-F5344CB8AC3E}">
        <p14:creationId xmlns:p14="http://schemas.microsoft.com/office/powerpoint/2010/main" val="494981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2"/>
          <p:cNvSpPr>
            <a:spLocks noGrp="1" noChangeArrowheads="1"/>
          </p:cNvSpPr>
          <p:nvPr>
            <p:ph type="title"/>
          </p:nvPr>
        </p:nvSpPr>
        <p:spPr/>
        <p:txBody>
          <a:bodyPr/>
          <a:lstStyle/>
          <a:p>
            <a:r>
              <a:rPr lang="en-US" altLang="en-US" sz="3600" dirty="0" smtClean="0"/>
              <a:t>TCP over </a:t>
            </a:r>
            <a:r>
              <a:rPr lang="ja-JP" altLang="en-US" sz="3600" dirty="0" smtClean="0"/>
              <a:t>“</a:t>
            </a:r>
            <a:r>
              <a:rPr lang="en-US" altLang="ja-JP" sz="3600" dirty="0" smtClean="0"/>
              <a:t>long, fat pipes</a:t>
            </a:r>
            <a:r>
              <a:rPr lang="ja-JP" altLang="en-US" sz="3600" dirty="0" smtClean="0"/>
              <a:t>”</a:t>
            </a:r>
            <a:endParaRPr lang="en-US" altLang="en-US" sz="3600" dirty="0" smtClean="0"/>
          </a:p>
        </p:txBody>
      </p:sp>
      <p:sp>
        <p:nvSpPr>
          <p:cNvPr id="108550" name="Rectangle 3"/>
          <p:cNvSpPr>
            <a:spLocks noGrp="1" noChangeArrowheads="1"/>
          </p:cNvSpPr>
          <p:nvPr>
            <p:ph type="body" idx="1"/>
          </p:nvPr>
        </p:nvSpPr>
        <p:spPr>
          <a:xfrm>
            <a:off x="547688" y="1600200"/>
            <a:ext cx="7772400" cy="4648200"/>
          </a:xfrm>
        </p:spPr>
        <p:txBody>
          <a:bodyPr>
            <a:normAutofit lnSpcReduction="10000"/>
          </a:bodyPr>
          <a:lstStyle/>
          <a:p>
            <a:r>
              <a:rPr lang="en-US" altLang="en-US" sz="2800" smtClean="0"/>
              <a:t>example: 1500 byte segments, 100ms RTT, want 10 Gbps throughput</a:t>
            </a:r>
          </a:p>
          <a:p>
            <a:r>
              <a:rPr lang="en-US" altLang="en-US" sz="2800" smtClean="0"/>
              <a:t>requires W = 83,333 in-flight segments</a:t>
            </a:r>
          </a:p>
          <a:p>
            <a:r>
              <a:rPr lang="en-US" altLang="en-US" sz="2800" smtClean="0"/>
              <a:t>throughput in terms of segment loss probability, L </a:t>
            </a:r>
            <a:r>
              <a:rPr lang="en-US" altLang="en-US" sz="2000" smtClean="0"/>
              <a:t>[Mathis 1997]:</a:t>
            </a: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endParaRPr lang="en-US" altLang="en-US" sz="2800" smtClean="0"/>
          </a:p>
          <a:p>
            <a:pPr lvl="1">
              <a:lnSpc>
                <a:spcPct val="90000"/>
              </a:lnSpc>
              <a:buFont typeface="Wingdings" panose="05000000000000000000" pitchFamily="2" charset="2"/>
              <a:buNone/>
            </a:pPr>
            <a:r>
              <a:rPr lang="en-US" altLang="en-US" sz="2400" smtClean="0">
                <a:latin typeface="MS Mincho" panose="02020609040205080304" pitchFamily="49" charset="-128"/>
                <a:ea typeface="MS Mincho" panose="02020609040205080304" pitchFamily="49" charset="-128"/>
              </a:rPr>
              <a:t>➜ </a:t>
            </a:r>
            <a:r>
              <a:rPr lang="en-US" altLang="en-US" sz="2400" smtClean="0">
                <a:ea typeface="MS Mincho" panose="02020609040205080304" pitchFamily="49" charset="-128"/>
              </a:rPr>
              <a:t>to achieve 10 Gbps throughput, need a loss rate of </a:t>
            </a:r>
            <a:r>
              <a:rPr lang="en-US" altLang="en-US" sz="2400" smtClean="0"/>
              <a:t>L = 2</a:t>
            </a:r>
            <a:r>
              <a:rPr lang="el-GR" altLang="en-US" sz="2400" smtClean="0"/>
              <a:t>·</a:t>
            </a:r>
            <a:r>
              <a:rPr lang="en-US" altLang="en-US" sz="2400" smtClean="0"/>
              <a:t>10</a:t>
            </a:r>
            <a:r>
              <a:rPr lang="en-US" altLang="en-US" sz="2400" baseline="30000" smtClean="0"/>
              <a:t>-10  </a:t>
            </a:r>
            <a:r>
              <a:rPr lang="en-US" altLang="en-US" sz="2400" i="1" smtClean="0">
                <a:solidFill>
                  <a:srgbClr val="FF0000"/>
                </a:solidFill>
              </a:rPr>
              <a:t> – a very small loss rate!</a:t>
            </a:r>
          </a:p>
          <a:p>
            <a:r>
              <a:rPr lang="en-US" altLang="en-US" sz="2800" smtClean="0"/>
              <a:t>new versions of TCP for high-speed</a:t>
            </a:r>
            <a:endParaRPr lang="en-US" altLang="en-US" sz="2800" baseline="30000" smtClean="0"/>
          </a:p>
          <a:p>
            <a:endParaRPr lang="en-US" altLang="en-US" sz="2800" smtClean="0"/>
          </a:p>
        </p:txBody>
      </p:sp>
      <p:grpSp>
        <p:nvGrpSpPr>
          <p:cNvPr id="125958" name="Group 16"/>
          <p:cNvGrpSpPr>
            <a:grpSpLocks/>
          </p:cNvGrpSpPr>
          <p:nvPr/>
        </p:nvGrpSpPr>
        <p:grpSpPr bwMode="auto">
          <a:xfrm>
            <a:off x="1947863" y="3462338"/>
            <a:ext cx="4160837" cy="962025"/>
            <a:chOff x="422" y="3400"/>
            <a:chExt cx="2621" cy="606"/>
          </a:xfrm>
        </p:grpSpPr>
        <p:sp>
          <p:nvSpPr>
            <p:cNvPr id="108552" name="Text Box 6"/>
            <p:cNvSpPr txBox="1">
              <a:spLocks noChangeArrowheads="1"/>
            </p:cNvSpPr>
            <p:nvPr/>
          </p:nvSpPr>
          <p:spPr bwMode="auto">
            <a:xfrm>
              <a:off x="422" y="3566"/>
              <a:ext cx="1690"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smtClean="0">
                  <a:latin typeface="Arial" charset="0"/>
                </a:rPr>
                <a:t>TCP throughput = </a:t>
              </a:r>
            </a:p>
          </p:txBody>
        </p:sp>
        <p:sp>
          <p:nvSpPr>
            <p:cNvPr id="108553" name="Text Box 7"/>
            <p:cNvSpPr txBox="1">
              <a:spLocks noChangeArrowheads="1"/>
            </p:cNvSpPr>
            <p:nvPr/>
          </p:nvSpPr>
          <p:spPr bwMode="auto">
            <a:xfrm>
              <a:off x="2010" y="3470"/>
              <a:ext cx="490"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smtClean="0">
                  <a:latin typeface="Arial" charset="0"/>
                </a:rPr>
                <a:t>1.22</a:t>
              </a:r>
            </a:p>
          </p:txBody>
        </p:sp>
        <p:grpSp>
          <p:nvGrpSpPr>
            <p:cNvPr id="125961" name="Group 15"/>
            <p:cNvGrpSpPr>
              <a:grpSpLocks/>
            </p:cNvGrpSpPr>
            <p:nvPr/>
          </p:nvGrpSpPr>
          <p:grpSpPr bwMode="auto">
            <a:xfrm>
              <a:off x="2092" y="3400"/>
              <a:ext cx="951" cy="606"/>
              <a:chOff x="2092" y="3400"/>
              <a:chExt cx="951" cy="606"/>
            </a:xfrm>
          </p:grpSpPr>
          <p:sp>
            <p:nvSpPr>
              <p:cNvPr id="108555" name="Text Box 8"/>
              <p:cNvSpPr txBox="1">
                <a:spLocks noChangeArrowheads="1"/>
              </p:cNvSpPr>
              <p:nvPr/>
            </p:nvSpPr>
            <p:spPr bwMode="auto">
              <a:xfrm>
                <a:off x="2423" y="3400"/>
                <a:ext cx="16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b="1" smtClean="0">
                    <a:latin typeface="Arial" charset="0"/>
                  </a:rPr>
                  <a:t>.</a:t>
                </a:r>
              </a:p>
            </p:txBody>
          </p:sp>
          <p:sp>
            <p:nvSpPr>
              <p:cNvPr id="108556" name="Text Box 9"/>
              <p:cNvSpPr txBox="1">
                <a:spLocks noChangeArrowheads="1"/>
              </p:cNvSpPr>
              <p:nvPr/>
            </p:nvSpPr>
            <p:spPr bwMode="auto">
              <a:xfrm>
                <a:off x="2511" y="3472"/>
                <a:ext cx="5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smtClean="0">
                    <a:latin typeface="Arial" charset="0"/>
                  </a:rPr>
                  <a:t>MSS</a:t>
                </a:r>
              </a:p>
            </p:txBody>
          </p:sp>
          <p:sp>
            <p:nvSpPr>
              <p:cNvPr id="108557" name="Line 10"/>
              <p:cNvSpPr>
                <a:spLocks noChangeShapeType="1"/>
              </p:cNvSpPr>
              <p:nvPr/>
            </p:nvSpPr>
            <p:spPr bwMode="auto">
              <a:xfrm>
                <a:off x="2092" y="3720"/>
                <a:ext cx="873"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Tahoma" charset="0"/>
                  <a:ea typeface="ＭＳ Ｐゴシック" charset="0"/>
                </a:endParaRPr>
              </a:p>
            </p:txBody>
          </p:sp>
          <p:sp>
            <p:nvSpPr>
              <p:cNvPr id="108558" name="Text Box 11"/>
              <p:cNvSpPr txBox="1">
                <a:spLocks noChangeArrowheads="1"/>
              </p:cNvSpPr>
              <p:nvPr/>
            </p:nvSpPr>
            <p:spPr bwMode="auto">
              <a:xfrm>
                <a:off x="2133" y="3696"/>
                <a:ext cx="48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smtClean="0">
                    <a:latin typeface="Arial" charset="0"/>
                  </a:rPr>
                  <a:t>RTT</a:t>
                </a:r>
              </a:p>
            </p:txBody>
          </p:sp>
          <p:sp>
            <p:nvSpPr>
              <p:cNvPr id="125966" name="Freeform 13"/>
              <p:cNvSpPr>
                <a:spLocks/>
              </p:cNvSpPr>
              <p:nvPr/>
            </p:nvSpPr>
            <p:spPr bwMode="auto">
              <a:xfrm>
                <a:off x="2607" y="3740"/>
                <a:ext cx="294" cy="220"/>
              </a:xfrm>
              <a:custGeom>
                <a:avLst/>
                <a:gdLst>
                  <a:gd name="T0" fmla="*/ 0 w 294"/>
                  <a:gd name="T1" fmla="*/ 158 h 220"/>
                  <a:gd name="T2" fmla="*/ 32 w 294"/>
                  <a:gd name="T3" fmla="*/ 140 h 220"/>
                  <a:gd name="T4" fmla="*/ 72 w 294"/>
                  <a:gd name="T5" fmla="*/ 220 h 220"/>
                  <a:gd name="T6" fmla="*/ 132 w 294"/>
                  <a:gd name="T7" fmla="*/ 0 h 220"/>
                  <a:gd name="T8" fmla="*/ 294 w 294"/>
                  <a:gd name="T9" fmla="*/ 0 h 2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4" h="220">
                    <a:moveTo>
                      <a:pt x="0" y="158"/>
                    </a:moveTo>
                    <a:lnTo>
                      <a:pt x="32" y="140"/>
                    </a:lnTo>
                    <a:lnTo>
                      <a:pt x="72" y="220"/>
                    </a:lnTo>
                    <a:lnTo>
                      <a:pt x="132" y="0"/>
                    </a:lnTo>
                    <a:lnTo>
                      <a:pt x="294" y="0"/>
                    </a:ln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60" name="Text Box 14"/>
              <p:cNvSpPr txBox="1">
                <a:spLocks noChangeArrowheads="1"/>
              </p:cNvSpPr>
              <p:nvPr/>
            </p:nvSpPr>
            <p:spPr bwMode="auto">
              <a:xfrm>
                <a:off x="2704" y="3718"/>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smtClean="0">
                    <a:latin typeface="Arial" charset="0"/>
                  </a:rPr>
                  <a:t>L</a:t>
                </a:r>
              </a:p>
            </p:txBody>
          </p:sp>
        </p:grpSp>
      </p:grpSp>
    </p:spTree>
    <p:extLst>
      <p:ext uri="{BB962C8B-B14F-4D97-AF65-F5344CB8AC3E}">
        <p14:creationId xmlns:p14="http://schemas.microsoft.com/office/powerpoint/2010/main" val="318171989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dirty="0"/>
              <a:t>Goals for Today</a:t>
            </a:r>
          </a:p>
        </p:txBody>
      </p:sp>
      <p:sp>
        <p:nvSpPr>
          <p:cNvPr id="71683" name="Rectangle 3"/>
          <p:cNvSpPr>
            <a:spLocks noGrp="1" noChangeArrowheads="1"/>
          </p:cNvSpPr>
          <p:nvPr>
            <p:ph type="body" idx="1"/>
          </p:nvPr>
        </p:nvSpPr>
        <p:spPr>
          <a:xfrm>
            <a:off x="163285" y="852714"/>
            <a:ext cx="8799285" cy="5790363"/>
          </a:xfrm>
        </p:spPr>
        <p:txBody>
          <a:bodyPr>
            <a:normAutofit/>
          </a:bodyPr>
          <a:lstStyle/>
          <a:p>
            <a:r>
              <a:rPr lang="en-US" sz="2800" dirty="0" smtClean="0"/>
              <a:t>Transport Layer</a:t>
            </a:r>
          </a:p>
          <a:p>
            <a:pPr lvl="1"/>
            <a:r>
              <a:rPr lang="en-US" sz="2400" dirty="0" smtClean="0"/>
              <a:t>Abstraction / services</a:t>
            </a:r>
          </a:p>
          <a:p>
            <a:pPr lvl="1"/>
            <a:r>
              <a:rPr lang="en-US" sz="2400" dirty="0" smtClean="0"/>
              <a:t>Multiplexing/</a:t>
            </a:r>
            <a:r>
              <a:rPr lang="en-US" sz="2400" dirty="0" err="1" smtClean="0"/>
              <a:t>Demultiplexing</a:t>
            </a:r>
            <a:endParaRPr lang="en-US" sz="2400" dirty="0" smtClean="0"/>
          </a:p>
          <a:p>
            <a:pPr lvl="1"/>
            <a:r>
              <a:rPr lang="en-US" sz="2400" dirty="0" smtClean="0"/>
              <a:t>UDP: Connectionless Transport</a:t>
            </a:r>
          </a:p>
          <a:p>
            <a:pPr lvl="1"/>
            <a:r>
              <a:rPr lang="en-US" sz="2400" dirty="0" smtClean="0"/>
              <a:t>TCP: Reliable Transport</a:t>
            </a:r>
          </a:p>
          <a:p>
            <a:pPr lvl="2"/>
            <a:r>
              <a:rPr lang="en-US" sz="2000" dirty="0" smtClean="0"/>
              <a:t>Abstraction, Connection Management, Reliable Transport, Flow Control, timeouts</a:t>
            </a:r>
          </a:p>
          <a:p>
            <a:pPr lvl="1"/>
            <a:r>
              <a:rPr lang="en-US" dirty="0" smtClean="0"/>
              <a:t>Congestion control</a:t>
            </a:r>
            <a:endParaRPr lang="en-US" dirty="0"/>
          </a:p>
          <a:p>
            <a:pPr lvl="1"/>
            <a:endParaRPr lang="en-US" sz="2400" dirty="0" smtClean="0"/>
          </a:p>
          <a:p>
            <a:r>
              <a:rPr lang="en-US" sz="2800" dirty="0" smtClean="0"/>
              <a:t>Data Center TCP</a:t>
            </a:r>
          </a:p>
          <a:p>
            <a:pPr lvl="1"/>
            <a:r>
              <a:rPr lang="en-US" sz="2400" dirty="0" err="1" smtClean="0"/>
              <a:t>Incast</a:t>
            </a:r>
            <a:r>
              <a:rPr lang="en-US" sz="2400" dirty="0" smtClean="0"/>
              <a:t> Problem</a:t>
            </a:r>
            <a:endParaRPr lang="en-US" sz="2800" dirty="0" smtClean="0"/>
          </a:p>
          <a:p>
            <a:pPr lvl="1"/>
            <a:endParaRPr lang="en-US" sz="2400" dirty="0" smtClean="0"/>
          </a:p>
          <a:p>
            <a:endParaRPr lang="en-US" sz="2800" dirty="0"/>
          </a:p>
        </p:txBody>
      </p:sp>
      <p:sp>
        <p:nvSpPr>
          <p:cNvPr id="4" name="TextBox 3"/>
          <p:cNvSpPr txBox="1"/>
          <p:nvPr/>
        </p:nvSpPr>
        <p:spPr>
          <a:xfrm>
            <a:off x="-21765" y="5992875"/>
            <a:ext cx="9291261" cy="923330"/>
          </a:xfrm>
          <a:prstGeom prst="rect">
            <a:avLst/>
          </a:prstGeom>
          <a:noFill/>
        </p:spPr>
        <p:txBody>
          <a:bodyPr wrap="none" rtlCol="0">
            <a:spAutoFit/>
          </a:bodyPr>
          <a:lstStyle/>
          <a:p>
            <a:r>
              <a:rPr lang="en-US" dirty="0" smtClean="0"/>
              <a:t>Slides used judiciously from “Measurement </a:t>
            </a:r>
            <a:r>
              <a:rPr lang="en-US" dirty="0"/>
              <a:t>and Analysis of TCP Throughput </a:t>
            </a:r>
            <a:r>
              <a:rPr lang="en-US" dirty="0" smtClean="0"/>
              <a:t>Collapse in Cluster-</a:t>
            </a:r>
          </a:p>
          <a:p>
            <a:r>
              <a:rPr lang="en-US" dirty="0" smtClean="0"/>
              <a:t>based </a:t>
            </a:r>
            <a:r>
              <a:rPr lang="en-US" dirty="0"/>
              <a:t>Storage </a:t>
            </a:r>
            <a:r>
              <a:rPr lang="en-US" dirty="0" smtClean="0"/>
              <a:t>Systems”, </a:t>
            </a:r>
            <a:r>
              <a:rPr lang="sv-SE" dirty="0" smtClean="0"/>
              <a:t>A. </a:t>
            </a:r>
            <a:r>
              <a:rPr lang="sv-SE" dirty="0"/>
              <a:t>Phanishayee, </a:t>
            </a:r>
            <a:r>
              <a:rPr lang="sv-SE" dirty="0" smtClean="0"/>
              <a:t>E. </a:t>
            </a:r>
            <a:r>
              <a:rPr lang="sv-SE" dirty="0"/>
              <a:t>Krevat, </a:t>
            </a:r>
            <a:r>
              <a:rPr lang="sv-SE" dirty="0" smtClean="0"/>
              <a:t>V. </a:t>
            </a:r>
            <a:r>
              <a:rPr lang="sv-SE" dirty="0"/>
              <a:t>Vasudevan, </a:t>
            </a:r>
            <a:r>
              <a:rPr lang="sv-SE" dirty="0" smtClean="0"/>
              <a:t>D. </a:t>
            </a:r>
            <a:r>
              <a:rPr lang="sv-SE" dirty="0"/>
              <a:t>G. Andersen, </a:t>
            </a:r>
            <a:r>
              <a:rPr lang="sv-SE" dirty="0" smtClean="0"/>
              <a:t>G. </a:t>
            </a:r>
            <a:r>
              <a:rPr lang="sv-SE" dirty="0"/>
              <a:t>R. Ganger, </a:t>
            </a:r>
            <a:endParaRPr lang="sv-SE" dirty="0" smtClean="0"/>
          </a:p>
          <a:p>
            <a:r>
              <a:rPr lang="sv-SE" dirty="0" smtClean="0"/>
              <a:t>G. </a:t>
            </a:r>
            <a:r>
              <a:rPr lang="sv-SE" dirty="0"/>
              <a:t>A. Gibson, and </a:t>
            </a:r>
            <a:r>
              <a:rPr lang="sv-SE" dirty="0" smtClean="0"/>
              <a:t>S. Seshan. </a:t>
            </a:r>
            <a:r>
              <a:rPr lang="sv-SE" i="1" dirty="0" smtClean="0"/>
              <a:t>Proc. of USENIX File and Storage Technologies (FAST)</a:t>
            </a:r>
            <a:r>
              <a:rPr lang="sv-SE" dirty="0" smtClean="0"/>
              <a:t>, February 2008.</a:t>
            </a:r>
            <a:endParaRPr lang="en-US" dirty="0"/>
          </a:p>
        </p:txBody>
      </p:sp>
    </p:spTree>
    <p:custDataLst>
      <p:tags r:id="rId1"/>
    </p:custDataLst>
    <p:extLst>
      <p:ext uri="{BB962C8B-B14F-4D97-AF65-F5344CB8AC3E}">
        <p14:creationId xmlns:p14="http://schemas.microsoft.com/office/powerpoint/2010/main" val="23477258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altLang="en-US" dirty="0" smtClean="0"/>
              <a:t>TCP Throughput Collapse</a:t>
            </a:r>
          </a:p>
        </p:txBody>
      </p:sp>
      <p:sp>
        <p:nvSpPr>
          <p:cNvPr id="5123" name="Content Placeholder 2"/>
          <p:cNvSpPr>
            <a:spLocks noGrp="1"/>
          </p:cNvSpPr>
          <p:nvPr>
            <p:ph idx="1"/>
          </p:nvPr>
        </p:nvSpPr>
        <p:spPr>
          <a:xfrm>
            <a:off x="163285" y="712044"/>
            <a:ext cx="8799285" cy="5680941"/>
          </a:xfrm>
        </p:spPr>
        <p:txBody>
          <a:bodyPr>
            <a:normAutofit lnSpcReduction="10000"/>
          </a:bodyPr>
          <a:lstStyle/>
          <a:p>
            <a:pPr marL="0" indent="0">
              <a:buNone/>
            </a:pPr>
            <a:r>
              <a:rPr lang="en-US" altLang="en-US" dirty="0" smtClean="0">
                <a:solidFill>
                  <a:srgbClr val="FF0000"/>
                </a:solidFill>
              </a:rPr>
              <a:t>What happens when TCP is “too friendly”?</a:t>
            </a:r>
          </a:p>
          <a:p>
            <a:pPr marL="0" indent="0">
              <a:buNone/>
            </a:pPr>
            <a:r>
              <a:rPr lang="en-US" altLang="en-US" dirty="0" smtClean="0"/>
              <a:t>E.g.</a:t>
            </a:r>
          </a:p>
          <a:p>
            <a:r>
              <a:rPr lang="en-US" altLang="en-US" dirty="0" smtClean="0"/>
              <a:t>Test on an Ethernet-based storage cluster</a:t>
            </a:r>
          </a:p>
          <a:p>
            <a:endParaRPr lang="en-US" altLang="en-US" dirty="0" smtClean="0"/>
          </a:p>
          <a:p>
            <a:r>
              <a:rPr lang="en-US" altLang="en-US" dirty="0" smtClean="0"/>
              <a:t>Client performs synchronized reads</a:t>
            </a:r>
          </a:p>
          <a:p>
            <a:endParaRPr lang="en-US" altLang="en-US" dirty="0" smtClean="0"/>
          </a:p>
          <a:p>
            <a:r>
              <a:rPr lang="en-US" altLang="en-US" dirty="0" smtClean="0"/>
              <a:t>Increase # of servers involved in transfer</a:t>
            </a:r>
          </a:p>
          <a:p>
            <a:pPr lvl="1"/>
            <a:r>
              <a:rPr lang="en-US" altLang="en-US" dirty="0" smtClean="0"/>
              <a:t>SRU size is fixed</a:t>
            </a:r>
          </a:p>
          <a:p>
            <a:pPr lvl="1"/>
            <a:endParaRPr lang="en-US" altLang="en-US" dirty="0" smtClean="0"/>
          </a:p>
          <a:p>
            <a:r>
              <a:rPr lang="en-US" altLang="en-US" dirty="0" smtClean="0"/>
              <a:t>TCP used as the data transfer protocol</a:t>
            </a:r>
          </a:p>
        </p:txBody>
      </p:sp>
      <p:sp>
        <p:nvSpPr>
          <p:cNvPr id="2" name="TextBox 1"/>
          <p:cNvSpPr txBox="1"/>
          <p:nvPr/>
        </p:nvSpPr>
        <p:spPr>
          <a:xfrm>
            <a:off x="-21765" y="5992875"/>
            <a:ext cx="9291261" cy="923330"/>
          </a:xfrm>
          <a:prstGeom prst="rect">
            <a:avLst/>
          </a:prstGeom>
          <a:noFill/>
        </p:spPr>
        <p:txBody>
          <a:bodyPr wrap="none" rtlCol="0">
            <a:spAutoFit/>
          </a:bodyPr>
          <a:lstStyle/>
          <a:p>
            <a:r>
              <a:rPr lang="en-US" dirty="0" smtClean="0"/>
              <a:t>Slides used judiciously from “Measurement </a:t>
            </a:r>
            <a:r>
              <a:rPr lang="en-US" dirty="0"/>
              <a:t>and Analysis of TCP Throughput </a:t>
            </a:r>
            <a:r>
              <a:rPr lang="en-US" dirty="0" smtClean="0"/>
              <a:t>Collapse in Cluster-</a:t>
            </a:r>
          </a:p>
          <a:p>
            <a:r>
              <a:rPr lang="en-US" dirty="0" smtClean="0"/>
              <a:t>based </a:t>
            </a:r>
            <a:r>
              <a:rPr lang="en-US" dirty="0"/>
              <a:t>Storage </a:t>
            </a:r>
            <a:r>
              <a:rPr lang="en-US" dirty="0" smtClean="0"/>
              <a:t>Systems”, </a:t>
            </a:r>
            <a:r>
              <a:rPr lang="sv-SE" dirty="0" smtClean="0"/>
              <a:t>A. </a:t>
            </a:r>
            <a:r>
              <a:rPr lang="sv-SE" dirty="0"/>
              <a:t>Phanishayee, </a:t>
            </a:r>
            <a:r>
              <a:rPr lang="sv-SE" dirty="0" smtClean="0"/>
              <a:t>E. </a:t>
            </a:r>
            <a:r>
              <a:rPr lang="sv-SE" dirty="0"/>
              <a:t>Krevat, </a:t>
            </a:r>
            <a:r>
              <a:rPr lang="sv-SE" dirty="0" smtClean="0"/>
              <a:t>V. </a:t>
            </a:r>
            <a:r>
              <a:rPr lang="sv-SE" dirty="0"/>
              <a:t>Vasudevan, </a:t>
            </a:r>
            <a:r>
              <a:rPr lang="sv-SE" dirty="0" smtClean="0"/>
              <a:t>D. </a:t>
            </a:r>
            <a:r>
              <a:rPr lang="sv-SE" dirty="0"/>
              <a:t>G. Andersen, </a:t>
            </a:r>
            <a:r>
              <a:rPr lang="sv-SE" dirty="0" smtClean="0"/>
              <a:t>G. </a:t>
            </a:r>
            <a:r>
              <a:rPr lang="sv-SE" dirty="0"/>
              <a:t>R. Ganger, </a:t>
            </a:r>
            <a:endParaRPr lang="sv-SE" dirty="0" smtClean="0"/>
          </a:p>
          <a:p>
            <a:r>
              <a:rPr lang="sv-SE" dirty="0" smtClean="0"/>
              <a:t>G. </a:t>
            </a:r>
            <a:r>
              <a:rPr lang="sv-SE" dirty="0"/>
              <a:t>A. Gibson, and </a:t>
            </a:r>
            <a:r>
              <a:rPr lang="sv-SE" dirty="0" smtClean="0"/>
              <a:t>S. Seshan. </a:t>
            </a:r>
            <a:r>
              <a:rPr lang="sv-SE" i="1" dirty="0" smtClean="0"/>
              <a:t>Proc. of USENIX File and Storage Technologies (FAST)</a:t>
            </a:r>
            <a:r>
              <a:rPr lang="sv-SE" dirty="0" smtClean="0"/>
              <a:t>, February 2008.</a:t>
            </a:r>
            <a:endParaRPr lang="en-US" dirty="0"/>
          </a:p>
        </p:txBody>
      </p:sp>
    </p:spTree>
    <p:extLst>
      <p:ext uri="{BB962C8B-B14F-4D97-AF65-F5344CB8AC3E}">
        <p14:creationId xmlns:p14="http://schemas.microsoft.com/office/powerpoint/2010/main" val="23942576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altLang="en-US" smtClean="0"/>
              <a:t>Cluster-based Storage Systems</a:t>
            </a:r>
          </a:p>
        </p:txBody>
      </p:sp>
      <p:pic>
        <p:nvPicPr>
          <p:cNvPr id="4099" name="Picture 6" descr="blad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6600" y="2986088"/>
            <a:ext cx="12414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8" descr="storage_nod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76775" y="1814513"/>
            <a:ext cx="1414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0" descr="storage_nod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824163"/>
            <a:ext cx="1414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1" descr="storage_nod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52975" y="3833813"/>
            <a:ext cx="1414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2" descr="storage_nod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52975" y="4919663"/>
            <a:ext cx="1414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3" descr="switch_s50.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90813" y="3124200"/>
            <a:ext cx="13160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8" name="TextBox 14"/>
          <p:cNvSpPr txBox="1">
            <a:spLocks noChangeArrowheads="1"/>
          </p:cNvSpPr>
          <p:nvPr/>
        </p:nvSpPr>
        <p:spPr bwMode="auto">
          <a:xfrm>
            <a:off x="809625" y="4029075"/>
            <a:ext cx="973138" cy="461963"/>
          </a:xfrm>
          <a:prstGeom prst="rect">
            <a:avLst/>
          </a:prstGeom>
          <a:noFill/>
          <a:ln w="9525">
            <a:noFill/>
            <a:miter lim="800000"/>
            <a:headEnd/>
            <a:tailEnd/>
          </a:ln>
        </p:spPr>
        <p:txBody>
          <a:bodyPr wrap="none">
            <a:spAutoFit/>
          </a:bodyPr>
          <a:lstStyle/>
          <a:p>
            <a:pPr>
              <a:defRPr/>
            </a:pPr>
            <a:r>
              <a:rPr lang="en-US" dirty="0">
                <a:latin typeface="+mn-lt"/>
              </a:rPr>
              <a:t>Client</a:t>
            </a:r>
          </a:p>
        </p:txBody>
      </p:sp>
      <p:sp>
        <p:nvSpPr>
          <p:cNvPr id="14349" name="TextBox 15"/>
          <p:cNvSpPr txBox="1">
            <a:spLocks noChangeArrowheads="1"/>
          </p:cNvSpPr>
          <p:nvPr/>
        </p:nvSpPr>
        <p:spPr bwMode="auto">
          <a:xfrm>
            <a:off x="2847975" y="4038600"/>
            <a:ext cx="1092200" cy="461963"/>
          </a:xfrm>
          <a:prstGeom prst="rect">
            <a:avLst/>
          </a:prstGeom>
          <a:noFill/>
          <a:ln w="9525">
            <a:noFill/>
            <a:miter lim="800000"/>
            <a:headEnd/>
            <a:tailEnd/>
          </a:ln>
        </p:spPr>
        <p:txBody>
          <a:bodyPr wrap="none">
            <a:spAutoFit/>
          </a:bodyPr>
          <a:lstStyle/>
          <a:p>
            <a:pPr>
              <a:defRPr/>
            </a:pPr>
            <a:r>
              <a:rPr lang="en-US" dirty="0">
                <a:latin typeface="+mn-lt"/>
              </a:rPr>
              <a:t>Switch</a:t>
            </a:r>
          </a:p>
        </p:txBody>
      </p:sp>
      <p:sp>
        <p:nvSpPr>
          <p:cNvPr id="14350" name="TextBox 16"/>
          <p:cNvSpPr txBox="1">
            <a:spLocks noChangeArrowheads="1"/>
          </p:cNvSpPr>
          <p:nvPr/>
        </p:nvSpPr>
        <p:spPr bwMode="auto">
          <a:xfrm>
            <a:off x="4305300" y="5743575"/>
            <a:ext cx="2409825" cy="461963"/>
          </a:xfrm>
          <a:prstGeom prst="rect">
            <a:avLst/>
          </a:prstGeom>
          <a:noFill/>
          <a:ln w="9525">
            <a:noFill/>
            <a:miter lim="800000"/>
            <a:headEnd/>
            <a:tailEnd/>
          </a:ln>
        </p:spPr>
        <p:txBody>
          <a:bodyPr wrap="none">
            <a:spAutoFit/>
          </a:bodyPr>
          <a:lstStyle/>
          <a:p>
            <a:pPr>
              <a:defRPr/>
            </a:pPr>
            <a:r>
              <a:rPr lang="en-US" dirty="0">
                <a:latin typeface="+mn-lt"/>
              </a:rPr>
              <a:t>Storage Servers</a:t>
            </a:r>
          </a:p>
        </p:txBody>
      </p:sp>
      <p:sp>
        <p:nvSpPr>
          <p:cNvPr id="18" name="Rounded Rectangle 17"/>
          <p:cNvSpPr/>
          <p:nvPr/>
        </p:nvSpPr>
        <p:spPr>
          <a:xfrm>
            <a:off x="923925" y="2381250"/>
            <a:ext cx="3048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R</a:t>
            </a:r>
          </a:p>
        </p:txBody>
      </p:sp>
      <p:sp>
        <p:nvSpPr>
          <p:cNvPr id="19" name="Rounded Rectangle 18"/>
          <p:cNvSpPr/>
          <p:nvPr/>
        </p:nvSpPr>
        <p:spPr>
          <a:xfrm>
            <a:off x="1076325" y="2533650"/>
            <a:ext cx="3048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R</a:t>
            </a:r>
          </a:p>
        </p:txBody>
      </p:sp>
      <p:sp>
        <p:nvSpPr>
          <p:cNvPr id="20" name="Rounded Rectangle 19"/>
          <p:cNvSpPr/>
          <p:nvPr/>
        </p:nvSpPr>
        <p:spPr>
          <a:xfrm>
            <a:off x="1228725" y="2686050"/>
            <a:ext cx="3048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R</a:t>
            </a:r>
          </a:p>
        </p:txBody>
      </p:sp>
      <p:sp>
        <p:nvSpPr>
          <p:cNvPr id="21" name="Rounded Rectangle 20"/>
          <p:cNvSpPr/>
          <p:nvPr/>
        </p:nvSpPr>
        <p:spPr>
          <a:xfrm>
            <a:off x="1381125" y="2838450"/>
            <a:ext cx="3048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R</a:t>
            </a:r>
          </a:p>
        </p:txBody>
      </p:sp>
      <p:sp>
        <p:nvSpPr>
          <p:cNvPr id="22" name="Rounded Rectangle 21"/>
          <p:cNvSpPr/>
          <p:nvPr/>
        </p:nvSpPr>
        <p:spPr>
          <a:xfrm>
            <a:off x="6467475" y="1857375"/>
            <a:ext cx="741363"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1</a:t>
            </a:r>
          </a:p>
        </p:txBody>
      </p:sp>
      <p:sp>
        <p:nvSpPr>
          <p:cNvPr id="23" name="Rounded Rectangle 22"/>
          <p:cNvSpPr/>
          <p:nvPr/>
        </p:nvSpPr>
        <p:spPr>
          <a:xfrm>
            <a:off x="6467475" y="2881313"/>
            <a:ext cx="728663" cy="2778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2</a:t>
            </a:r>
          </a:p>
        </p:txBody>
      </p:sp>
      <p:sp>
        <p:nvSpPr>
          <p:cNvPr id="26" name="Rounded Rectangle 25"/>
          <p:cNvSpPr/>
          <p:nvPr/>
        </p:nvSpPr>
        <p:spPr>
          <a:xfrm>
            <a:off x="6245225" y="1619250"/>
            <a:ext cx="1176338" cy="4000500"/>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58" name="TextBox 26"/>
          <p:cNvSpPr txBox="1">
            <a:spLocks noChangeArrowheads="1"/>
          </p:cNvSpPr>
          <p:nvPr/>
        </p:nvSpPr>
        <p:spPr bwMode="auto">
          <a:xfrm>
            <a:off x="6186488" y="1209675"/>
            <a:ext cx="1300162" cy="369888"/>
          </a:xfrm>
          <a:prstGeom prst="rect">
            <a:avLst/>
          </a:prstGeom>
          <a:noFill/>
          <a:ln w="9525">
            <a:noFill/>
            <a:miter lim="800000"/>
            <a:headEnd/>
            <a:tailEnd/>
          </a:ln>
        </p:spPr>
        <p:txBody>
          <a:bodyPr wrap="none">
            <a:spAutoFit/>
          </a:bodyPr>
          <a:lstStyle/>
          <a:p>
            <a:pPr>
              <a:defRPr/>
            </a:pPr>
            <a:r>
              <a:rPr lang="en-US" sz="1800" dirty="0">
                <a:latin typeface="+mn-lt"/>
              </a:rPr>
              <a:t>Data Block</a:t>
            </a:r>
          </a:p>
        </p:txBody>
      </p:sp>
      <p:sp>
        <p:nvSpPr>
          <p:cNvPr id="14359" name="TextBox 27"/>
          <p:cNvSpPr txBox="1">
            <a:spLocks noChangeArrowheads="1"/>
          </p:cNvSpPr>
          <p:nvPr/>
        </p:nvSpPr>
        <p:spPr bwMode="auto">
          <a:xfrm>
            <a:off x="7532688" y="4691063"/>
            <a:ext cx="1517650" cy="923925"/>
          </a:xfrm>
          <a:prstGeom prst="rect">
            <a:avLst/>
          </a:prstGeom>
          <a:noFill/>
          <a:ln w="9525">
            <a:noFill/>
            <a:miter lim="800000"/>
            <a:headEnd/>
            <a:tailEnd/>
          </a:ln>
        </p:spPr>
        <p:txBody>
          <a:bodyPr wrap="none">
            <a:spAutoFit/>
          </a:bodyPr>
          <a:lstStyle/>
          <a:p>
            <a:pPr>
              <a:defRPr/>
            </a:pPr>
            <a:r>
              <a:rPr lang="en-US" sz="1800" dirty="0">
                <a:latin typeface="+mn-lt"/>
              </a:rPr>
              <a:t>Server </a:t>
            </a:r>
          </a:p>
          <a:p>
            <a:pPr>
              <a:defRPr/>
            </a:pPr>
            <a:r>
              <a:rPr lang="en-US" sz="1800" dirty="0">
                <a:latin typeface="+mn-lt"/>
              </a:rPr>
              <a:t>Request Unit</a:t>
            </a:r>
          </a:p>
          <a:p>
            <a:pPr>
              <a:defRPr/>
            </a:pPr>
            <a:r>
              <a:rPr lang="en-US" sz="1800" dirty="0">
                <a:latin typeface="+mn-lt"/>
              </a:rPr>
              <a:t>(SRU)</a:t>
            </a:r>
          </a:p>
        </p:txBody>
      </p:sp>
      <p:cxnSp>
        <p:nvCxnSpPr>
          <p:cNvPr id="31" name="Straight Arrow Connector 30"/>
          <p:cNvCxnSpPr>
            <a:stCxn id="14359" idx="1"/>
            <a:endCxn id="51" idx="3"/>
          </p:cNvCxnSpPr>
          <p:nvPr/>
        </p:nvCxnSpPr>
        <p:spPr>
          <a:xfrm rot="10800000">
            <a:off x="7185025" y="5145088"/>
            <a:ext cx="347663" cy="79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1978025" y="3405188"/>
            <a:ext cx="712788" cy="0"/>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flipV="1">
            <a:off x="4006850" y="2108200"/>
            <a:ext cx="669925" cy="1296988"/>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flipV="1">
            <a:off x="4006850" y="3117850"/>
            <a:ext cx="717550" cy="287338"/>
          </a:xfrm>
          <a:prstGeom prst="line">
            <a:avLst/>
          </a:prstGeom>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a:off x="4006850" y="3405188"/>
            <a:ext cx="746125" cy="722312"/>
          </a:xfrm>
          <a:prstGeom prst="line">
            <a:avLst/>
          </a:prstGeom>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a:xfrm>
            <a:off x="4006850" y="3405188"/>
            <a:ext cx="746125" cy="1808162"/>
          </a:xfrm>
          <a:prstGeom prst="line">
            <a:avLst/>
          </a:prstGeom>
        </p:spPr>
        <p:style>
          <a:lnRef idx="2">
            <a:schemeClr val="dk1"/>
          </a:lnRef>
          <a:fillRef idx="0">
            <a:schemeClr val="dk1"/>
          </a:fillRef>
          <a:effectRef idx="1">
            <a:schemeClr val="dk1"/>
          </a:effectRef>
          <a:fontRef idx="minor">
            <a:schemeClr val="tx1"/>
          </a:fontRef>
        </p:style>
      </p:cxnSp>
      <p:sp>
        <p:nvSpPr>
          <p:cNvPr id="50" name="Rounded Rectangle 49"/>
          <p:cNvSpPr/>
          <p:nvPr/>
        </p:nvSpPr>
        <p:spPr>
          <a:xfrm>
            <a:off x="6477000" y="3924300"/>
            <a:ext cx="708025"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3</a:t>
            </a:r>
          </a:p>
        </p:txBody>
      </p:sp>
      <p:sp>
        <p:nvSpPr>
          <p:cNvPr id="51" name="Rounded Rectangle 50"/>
          <p:cNvSpPr/>
          <p:nvPr/>
        </p:nvSpPr>
        <p:spPr>
          <a:xfrm>
            <a:off x="6489700" y="5005388"/>
            <a:ext cx="695325" cy="279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4</a:t>
            </a:r>
          </a:p>
        </p:txBody>
      </p:sp>
      <p:sp>
        <p:nvSpPr>
          <p:cNvPr id="61" name="TextBox 60"/>
          <p:cNvSpPr txBox="1">
            <a:spLocks noChangeArrowheads="1"/>
          </p:cNvSpPr>
          <p:nvPr/>
        </p:nvSpPr>
        <p:spPr bwMode="auto">
          <a:xfrm>
            <a:off x="606425" y="1709738"/>
            <a:ext cx="2874963" cy="461962"/>
          </a:xfrm>
          <a:prstGeom prst="rect">
            <a:avLst/>
          </a:prstGeom>
          <a:noFill/>
          <a:ln w="9525">
            <a:noFill/>
            <a:miter lim="800000"/>
            <a:headEnd/>
            <a:tailEnd/>
          </a:ln>
        </p:spPr>
        <p:txBody>
          <a:bodyPr wrap="none">
            <a:spAutoFit/>
          </a:bodyPr>
          <a:lstStyle/>
          <a:p>
            <a:pPr>
              <a:defRPr/>
            </a:pPr>
            <a:r>
              <a:rPr lang="en-US" dirty="0">
                <a:latin typeface="+mn-lt"/>
              </a:rPr>
              <a:t>Synchronized Read</a:t>
            </a:r>
          </a:p>
        </p:txBody>
      </p:sp>
      <p:sp>
        <p:nvSpPr>
          <p:cNvPr id="37" name="TextBox 36"/>
          <p:cNvSpPr txBox="1">
            <a:spLocks noChangeArrowheads="1"/>
          </p:cNvSpPr>
          <p:nvPr/>
        </p:nvSpPr>
        <p:spPr bwMode="auto">
          <a:xfrm>
            <a:off x="534988" y="5141913"/>
            <a:ext cx="3213100" cy="830262"/>
          </a:xfrm>
          <a:prstGeom prst="rect">
            <a:avLst/>
          </a:prstGeom>
          <a:noFill/>
          <a:ln w="9525">
            <a:noFill/>
            <a:miter lim="800000"/>
            <a:headEnd/>
            <a:tailEnd/>
          </a:ln>
        </p:spPr>
        <p:txBody>
          <a:bodyPr wrap="none">
            <a:spAutoFit/>
          </a:bodyPr>
          <a:lstStyle/>
          <a:p>
            <a:pPr>
              <a:defRPr/>
            </a:pPr>
            <a:r>
              <a:rPr lang="en-US" dirty="0">
                <a:latin typeface="+mn-lt"/>
              </a:rPr>
              <a:t>Client now sends</a:t>
            </a:r>
          </a:p>
          <a:p>
            <a:pPr>
              <a:defRPr/>
            </a:pPr>
            <a:r>
              <a:rPr lang="en-US" dirty="0">
                <a:latin typeface="+mn-lt"/>
              </a:rPr>
              <a:t>next batch of requests</a:t>
            </a:r>
          </a:p>
        </p:txBody>
      </p:sp>
      <p:sp>
        <p:nvSpPr>
          <p:cNvPr id="40" name="Rounded Rectangle 39"/>
          <p:cNvSpPr/>
          <p:nvPr/>
        </p:nvSpPr>
        <p:spPr>
          <a:xfrm>
            <a:off x="550863" y="4824413"/>
            <a:ext cx="741362"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1</a:t>
            </a:r>
          </a:p>
        </p:txBody>
      </p:sp>
      <p:sp>
        <p:nvSpPr>
          <p:cNvPr id="42" name="Rounded Rectangle 41"/>
          <p:cNvSpPr/>
          <p:nvPr/>
        </p:nvSpPr>
        <p:spPr>
          <a:xfrm>
            <a:off x="1309688" y="4822825"/>
            <a:ext cx="739775"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2</a:t>
            </a:r>
          </a:p>
        </p:txBody>
      </p:sp>
      <p:sp>
        <p:nvSpPr>
          <p:cNvPr id="43" name="Rounded Rectangle 42"/>
          <p:cNvSpPr/>
          <p:nvPr/>
        </p:nvSpPr>
        <p:spPr>
          <a:xfrm>
            <a:off x="2081213" y="4822825"/>
            <a:ext cx="741362"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3</a:t>
            </a:r>
          </a:p>
        </p:txBody>
      </p:sp>
      <p:sp>
        <p:nvSpPr>
          <p:cNvPr id="45" name="Rounded Rectangle 44"/>
          <p:cNvSpPr/>
          <p:nvPr/>
        </p:nvSpPr>
        <p:spPr>
          <a:xfrm>
            <a:off x="2841625" y="4822825"/>
            <a:ext cx="739775"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4</a:t>
            </a:r>
          </a:p>
        </p:txBody>
      </p:sp>
    </p:spTree>
    <p:extLst>
      <p:ext uri="{BB962C8B-B14F-4D97-AF65-F5344CB8AC3E}">
        <p14:creationId xmlns:p14="http://schemas.microsoft.com/office/powerpoint/2010/main" val="2121134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path" presetSubtype="0" accel="50000" decel="50000" fill="hold" grpId="1" nodeType="clickEffect">
                                  <p:stCondLst>
                                    <p:cond delay="0"/>
                                  </p:stCondLst>
                                  <p:childTnLst>
                                    <p:animMotion origin="layout" path="M 0 0 C 0.07812 0.06337 0.15642 0.12697 0.23246 0.11772 C 0.3085 0.10847 0.41892 -0.02636 0.4559 -0.05527 " pathEditMode="relative" ptsTypes="aaA">
                                      <p:cBhvr>
                                        <p:cTn id="30" dur="2000" fill="hold"/>
                                        <p:tgtEl>
                                          <p:spTgt spid="18"/>
                                        </p:tgtEl>
                                        <p:attrNameLst>
                                          <p:attrName>ppt_x</p:attrName>
                                          <p:attrName>ppt_y</p:attrName>
                                        </p:attrNameLst>
                                      </p:cBhvr>
                                    </p:animMotion>
                                  </p:childTnLst>
                                </p:cTn>
                              </p:par>
                              <p:par>
                                <p:cTn id="31" presetID="0" presetClass="path" presetSubtype="0" accel="50000" decel="50000" fill="hold" grpId="1" nodeType="withEffect">
                                  <p:stCondLst>
                                    <p:cond delay="0"/>
                                  </p:stCondLst>
                                  <p:childTnLst>
                                    <p:animMotion origin="layout" path="M 0 0 C 0.06354 0.05365 0.12726 0.1073 0.20122 0.11586 C 0.27517 0.12442 0.35955 0.08811 0.4441 0.0518 " pathEditMode="relative" ptsTypes="aaA">
                                      <p:cBhvr>
                                        <p:cTn id="32" dur="2000" fill="hold"/>
                                        <p:tgtEl>
                                          <p:spTgt spid="19"/>
                                        </p:tgtEl>
                                        <p:attrNameLst>
                                          <p:attrName>ppt_x</p:attrName>
                                          <p:attrName>ppt_y</p:attrName>
                                        </p:attrNameLst>
                                      </p:cBhvr>
                                    </p:animMotion>
                                  </p:childTnLst>
                                </p:cTn>
                              </p:par>
                              <p:par>
                                <p:cTn id="33" presetID="0" presetClass="path" presetSubtype="0" accel="50000" decel="50000" fill="hold" grpId="1" nodeType="withEffect">
                                  <p:stCondLst>
                                    <p:cond delay="0"/>
                                  </p:stCondLst>
                                  <p:childTnLst>
                                    <p:animMotion origin="layout" path="M 0 0 C 0.06302 0.02659 0.12622 0.05342 0.19879 0.08302 C 0.27136 0.11262 0.35313 0.14546 0.43507 0.1783 " pathEditMode="relative" ptsTypes="aaA">
                                      <p:cBhvr>
                                        <p:cTn id="34" dur="2000" fill="hold"/>
                                        <p:tgtEl>
                                          <p:spTgt spid="20"/>
                                        </p:tgtEl>
                                        <p:attrNameLst>
                                          <p:attrName>ppt_x</p:attrName>
                                          <p:attrName>ppt_y</p:attrName>
                                        </p:attrNameLst>
                                      </p:cBhvr>
                                    </p:animMotion>
                                  </p:childTnLst>
                                </p:cTn>
                              </p:par>
                              <p:par>
                                <p:cTn id="35" presetID="0" presetClass="path" presetSubtype="0" accel="50000" decel="50000" fill="hold" grpId="1" nodeType="withEffect">
                                  <p:stCondLst>
                                    <p:cond delay="0"/>
                                  </p:stCondLst>
                                  <p:childTnLst>
                                    <p:animMotion origin="layout" path="M 0 0 C 0.05781 0.00694 0.1158 0.01388 0.18576 0.06568 C 0.25573 0.11748 0.3375 0.21439 0.41944 0.31152 " pathEditMode="relative" ptsTypes="aaA">
                                      <p:cBhvr>
                                        <p:cTn id="36" dur="2000" fill="hold"/>
                                        <p:tgtEl>
                                          <p:spTgt spid="21"/>
                                        </p:tgtEl>
                                        <p:attrNameLst>
                                          <p:attrName>ppt_x</p:attrName>
                                          <p:attrName>ppt_y</p:attrName>
                                        </p:attrNameLst>
                                      </p:cBhvr>
                                    </p:animMotion>
                                  </p:childTnLst>
                                </p:cTn>
                              </p:par>
                            </p:childTnLst>
                          </p:cTn>
                        </p:par>
                      </p:childTnLst>
                    </p:cTn>
                  </p:par>
                  <p:par>
                    <p:cTn id="37" fill="hold" nodeType="clickPar">
                      <p:stCondLst>
                        <p:cond delay="indefinite"/>
                      </p:stCondLst>
                      <p:childTnLst>
                        <p:par>
                          <p:cTn id="38" fill="hold" nodeType="withGroup">
                            <p:stCondLst>
                              <p:cond delay="0"/>
                            </p:stCondLst>
                            <p:childTnLst>
                              <p:par>
                                <p:cTn id="39" presetID="0" presetClass="path" presetSubtype="0" accel="50000" decel="50000" fill="hold" nodeType="clickEffect">
                                  <p:stCondLst>
                                    <p:cond delay="0"/>
                                  </p:stCondLst>
                                  <p:childTnLst>
                                    <p:animMotion origin="layout" path="M -2.77778E-6 6.10546E-7 C -0.13107 0.05412 -0.26093 0.10823 -0.36962 0.13228 C -0.47812 0.1568 -0.59705 0.11425 -0.65208 0.14408 " pathEditMode="relative" rAng="0" ptsTypes="aaA">
                                      <p:cBhvr>
                                        <p:cTn id="40" dur="2000" fill="hold"/>
                                        <p:tgtEl>
                                          <p:spTgt spid="22"/>
                                        </p:tgtEl>
                                        <p:attrNameLst>
                                          <p:attrName>ppt_x</p:attrName>
                                          <p:attrName>ppt_y</p:attrName>
                                        </p:attrNameLst>
                                      </p:cBhvr>
                                      <p:rCtr x="-32604" y="7840"/>
                                    </p:animMotion>
                                  </p:childTnLst>
                                </p:cTn>
                              </p:par>
                              <p:par>
                                <p:cTn id="41" presetID="1" presetClass="exit"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14358"/>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14359"/>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31"/>
                                        </p:tgtEl>
                                        <p:attrNameLst>
                                          <p:attrName>style.visibility</p:attrName>
                                        </p:attrNameLst>
                                      </p:cBhvr>
                                      <p:to>
                                        <p:strVal val="hidden"/>
                                      </p:to>
                                    </p:set>
                                  </p:childTnLst>
                                </p:cTn>
                              </p:par>
                              <p:par>
                                <p:cTn id="49" presetID="0" presetClass="path" presetSubtype="0" accel="50000" decel="50000" fill="hold" nodeType="withEffect">
                                  <p:stCondLst>
                                    <p:cond delay="0"/>
                                  </p:stCondLst>
                                  <p:childTnLst>
                                    <p:animMotion origin="layout" path="M 0 0 C -0.125 0.01966 -0.24983 0.03931 -0.35573 0.04486 C -0.46163 0.05042 -0.54844 0.04163 -0.63507 0.03284 " pathEditMode="relative" ptsTypes="aaA">
                                      <p:cBhvr>
                                        <p:cTn id="50" dur="2000" fill="hold"/>
                                        <p:tgtEl>
                                          <p:spTgt spid="23"/>
                                        </p:tgtEl>
                                        <p:attrNameLst>
                                          <p:attrName>ppt_x</p:attrName>
                                          <p:attrName>ppt_y</p:attrName>
                                        </p:attrNameLst>
                                      </p:cBhvr>
                                    </p:animMotion>
                                  </p:childTnLst>
                                </p:cTn>
                              </p:par>
                              <p:par>
                                <p:cTn id="51" presetID="0" presetClass="path" presetSubtype="0" accel="50000" decel="50000" fill="hold" nodeType="withEffect">
                                  <p:stCondLst>
                                    <p:cond delay="0"/>
                                  </p:stCondLst>
                                  <p:childTnLst>
                                    <p:animMotion origin="layout" path="M 0 0 C -0.12413 -0.03978 -0.24774 -0.07932 -0.35191 -0.09343 C -0.45607 -0.10754 -0.54045 -0.09621 -0.62465 -0.08464 " pathEditMode="relative" ptsTypes="aaA">
                                      <p:cBhvr>
                                        <p:cTn id="52" dur="2000" fill="hold"/>
                                        <p:tgtEl>
                                          <p:spTgt spid="50"/>
                                        </p:tgtEl>
                                        <p:attrNameLst>
                                          <p:attrName>ppt_x</p:attrName>
                                          <p:attrName>ppt_y</p:attrName>
                                        </p:attrNameLst>
                                      </p:cBhvr>
                                    </p:animMotion>
                                  </p:childTnLst>
                                </p:cTn>
                              </p:par>
                              <p:par>
                                <p:cTn id="53" presetID="0" presetClass="path" presetSubtype="0" accel="50000" decel="50000" fill="hold" nodeType="withEffect">
                                  <p:stCondLst>
                                    <p:cond delay="0"/>
                                  </p:stCondLst>
                                  <p:childTnLst>
                                    <p:animMotion origin="layout" path="M -4.16667E-6 -1.26735E-6 C -0.04635 0.01966 -0.09236 0.03955 -0.15225 -0.00139 C -0.21215 -0.04232 -0.28281 -0.21115 -0.35972 -0.24584 C -0.4368 -0.28053 -0.52569 -0.24584 -0.61423 -0.21091 " pathEditMode="relative" rAng="0" ptsTypes="aaaA">
                                      <p:cBhvr>
                                        <p:cTn id="54" dur="2000" fill="hold"/>
                                        <p:tgtEl>
                                          <p:spTgt spid="51"/>
                                        </p:tgtEl>
                                        <p:attrNameLst>
                                          <p:attrName>ppt_x</p:attrName>
                                          <p:attrName>ppt_y</p:attrName>
                                        </p:attrNameLst>
                                      </p:cBhvr>
                                      <p:rCtr x="-30712" y="-12049"/>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par>
                                <p:cTn id="61" presetID="1" presetClass="exit" presetSubtype="0" fill="hold" nodeType="withEffect">
                                  <p:stCondLst>
                                    <p:cond delay="0"/>
                                  </p:stCondLst>
                                  <p:childTnLst>
                                    <p:set>
                                      <p:cBhvr>
                                        <p:cTn id="62" dur="1" fill="hold">
                                          <p:stCondLst>
                                            <p:cond delay="0"/>
                                          </p:stCondLst>
                                        </p:cTn>
                                        <p:tgtEl>
                                          <p:spTgt spid="22"/>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42"/>
                                        </p:tgtEl>
                                        <p:attrNameLst>
                                          <p:attrName>style.visibility</p:attrName>
                                        </p:attrNameLst>
                                      </p:cBhvr>
                                      <p:to>
                                        <p:strVal val="visible"/>
                                      </p:to>
                                    </p:set>
                                  </p:childTnLst>
                                </p:cTn>
                              </p:par>
                              <p:par>
                                <p:cTn id="65" presetID="1" presetClass="exit" presetSubtype="0" fill="hold" grpId="1" nodeType="withEffect">
                                  <p:stCondLst>
                                    <p:cond delay="0"/>
                                  </p:stCondLst>
                                  <p:childTnLst>
                                    <p:set>
                                      <p:cBhvr>
                                        <p:cTn id="66" dur="1" fill="hold">
                                          <p:stCondLst>
                                            <p:cond delay="0"/>
                                          </p:stCondLst>
                                        </p:cTn>
                                        <p:tgtEl>
                                          <p:spTgt spid="23"/>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50"/>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childTnLst>
                                </p:cTn>
                              </p:par>
                              <p:par>
                                <p:cTn id="73" presetID="1" presetClass="exit" presetSubtype="0" fill="hold" grpId="1" nodeType="withEffect">
                                  <p:stCondLst>
                                    <p:cond delay="0"/>
                                  </p:stCondLst>
                                  <p:childTnLst>
                                    <p:set>
                                      <p:cBhvr>
                                        <p:cTn id="74" dur="1" fill="hold">
                                          <p:stCondLst>
                                            <p:cond delay="0"/>
                                          </p:stCondLst>
                                        </p:cTn>
                                        <p:tgtEl>
                                          <p:spTgt spid="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P spid="20" grpId="0" animBg="1"/>
      <p:bldP spid="20" grpId="1" animBg="1"/>
      <p:bldP spid="21" grpId="0" animBg="1"/>
      <p:bldP spid="21" grpId="1" animBg="1"/>
      <p:bldP spid="22" grpId="0" animBg="1"/>
      <p:bldP spid="23" grpId="0" animBg="1"/>
      <p:bldP spid="23" grpId="1" animBg="1"/>
      <p:bldP spid="26" grpId="0" animBg="1"/>
      <p:bldP spid="14358" grpId="0"/>
      <p:bldP spid="14359" grpId="0"/>
      <p:bldP spid="50" grpId="0" animBg="1"/>
      <p:bldP spid="50" grpId="1" animBg="1"/>
      <p:bldP spid="51" grpId="0" animBg="1"/>
      <p:bldP spid="51" grpId="1" animBg="1"/>
      <p:bldP spid="61" grpId="0"/>
      <p:bldP spid="37" grpId="0"/>
      <p:bldP spid="40" grpId="0" animBg="1"/>
      <p:bldP spid="42" grpId="0" animBg="1"/>
      <p:bldP spid="43" grpId="0" animBg="1"/>
      <p:bldP spid="45"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eaLnBrk="1" hangingPunct="1"/>
            <a:r>
              <a:rPr lang="en-US" altLang="en-US" smtClean="0"/>
              <a:t>Link idle time due to timeouts</a:t>
            </a:r>
          </a:p>
        </p:txBody>
      </p:sp>
      <p:pic>
        <p:nvPicPr>
          <p:cNvPr id="15363" name="Picture 6" descr="blad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6600" y="2986088"/>
            <a:ext cx="12414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7" descr="storage_nod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76775" y="1814513"/>
            <a:ext cx="1414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8" descr="storage_nod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824163"/>
            <a:ext cx="1414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9" descr="storage_nod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52975" y="3833813"/>
            <a:ext cx="1414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10" descr="storage_nod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52975" y="4919663"/>
            <a:ext cx="1414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1" descr="switch_s50.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90813" y="3124200"/>
            <a:ext cx="13160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0" name="TextBox 12"/>
          <p:cNvSpPr txBox="1">
            <a:spLocks noChangeArrowheads="1"/>
          </p:cNvSpPr>
          <p:nvPr/>
        </p:nvSpPr>
        <p:spPr bwMode="auto">
          <a:xfrm>
            <a:off x="809625" y="4029075"/>
            <a:ext cx="973138" cy="461963"/>
          </a:xfrm>
          <a:prstGeom prst="rect">
            <a:avLst/>
          </a:prstGeom>
          <a:noFill/>
          <a:ln w="9525">
            <a:noFill/>
            <a:miter lim="800000"/>
            <a:headEnd/>
            <a:tailEnd/>
          </a:ln>
        </p:spPr>
        <p:txBody>
          <a:bodyPr wrap="none">
            <a:spAutoFit/>
          </a:bodyPr>
          <a:lstStyle/>
          <a:p>
            <a:pPr>
              <a:defRPr/>
            </a:pPr>
            <a:r>
              <a:rPr lang="en-US" dirty="0">
                <a:latin typeface="+mn-lt"/>
              </a:rPr>
              <a:t>Client</a:t>
            </a:r>
          </a:p>
        </p:txBody>
      </p:sp>
      <p:sp>
        <p:nvSpPr>
          <p:cNvPr id="22541" name="TextBox 13"/>
          <p:cNvSpPr txBox="1">
            <a:spLocks noChangeArrowheads="1"/>
          </p:cNvSpPr>
          <p:nvPr/>
        </p:nvSpPr>
        <p:spPr bwMode="auto">
          <a:xfrm>
            <a:off x="2847975" y="4038600"/>
            <a:ext cx="1092200" cy="461963"/>
          </a:xfrm>
          <a:prstGeom prst="rect">
            <a:avLst/>
          </a:prstGeom>
          <a:noFill/>
          <a:ln w="9525">
            <a:noFill/>
            <a:miter lim="800000"/>
            <a:headEnd/>
            <a:tailEnd/>
          </a:ln>
        </p:spPr>
        <p:txBody>
          <a:bodyPr wrap="none">
            <a:spAutoFit/>
          </a:bodyPr>
          <a:lstStyle/>
          <a:p>
            <a:pPr>
              <a:defRPr/>
            </a:pPr>
            <a:r>
              <a:rPr lang="en-US" dirty="0">
                <a:latin typeface="+mn-lt"/>
              </a:rPr>
              <a:t>Switch</a:t>
            </a:r>
          </a:p>
        </p:txBody>
      </p:sp>
      <p:sp>
        <p:nvSpPr>
          <p:cNvPr id="15" name="Rounded Rectangle 14"/>
          <p:cNvSpPr/>
          <p:nvPr/>
        </p:nvSpPr>
        <p:spPr>
          <a:xfrm>
            <a:off x="923925" y="2381250"/>
            <a:ext cx="3048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R</a:t>
            </a:r>
          </a:p>
        </p:txBody>
      </p:sp>
      <p:sp>
        <p:nvSpPr>
          <p:cNvPr id="16" name="Rounded Rectangle 15"/>
          <p:cNvSpPr/>
          <p:nvPr/>
        </p:nvSpPr>
        <p:spPr>
          <a:xfrm>
            <a:off x="1076325" y="2533650"/>
            <a:ext cx="3048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R</a:t>
            </a:r>
          </a:p>
        </p:txBody>
      </p:sp>
      <p:sp>
        <p:nvSpPr>
          <p:cNvPr id="17" name="Rounded Rectangle 16"/>
          <p:cNvSpPr/>
          <p:nvPr/>
        </p:nvSpPr>
        <p:spPr>
          <a:xfrm>
            <a:off x="1228725" y="2686050"/>
            <a:ext cx="3048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R</a:t>
            </a:r>
          </a:p>
        </p:txBody>
      </p:sp>
      <p:sp>
        <p:nvSpPr>
          <p:cNvPr id="18" name="Rounded Rectangle 17"/>
          <p:cNvSpPr/>
          <p:nvPr/>
        </p:nvSpPr>
        <p:spPr>
          <a:xfrm>
            <a:off x="1381125" y="2838450"/>
            <a:ext cx="3048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R</a:t>
            </a:r>
          </a:p>
        </p:txBody>
      </p:sp>
      <p:sp>
        <p:nvSpPr>
          <p:cNvPr id="19" name="Rounded Rectangle 18"/>
          <p:cNvSpPr/>
          <p:nvPr/>
        </p:nvSpPr>
        <p:spPr>
          <a:xfrm>
            <a:off x="6467475" y="1857375"/>
            <a:ext cx="728663"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1</a:t>
            </a:r>
          </a:p>
        </p:txBody>
      </p:sp>
      <p:sp>
        <p:nvSpPr>
          <p:cNvPr id="20" name="Rounded Rectangle 19"/>
          <p:cNvSpPr/>
          <p:nvPr/>
        </p:nvSpPr>
        <p:spPr>
          <a:xfrm>
            <a:off x="6467475" y="2881313"/>
            <a:ext cx="717550" cy="2651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2</a:t>
            </a:r>
          </a:p>
        </p:txBody>
      </p:sp>
      <p:cxnSp>
        <p:nvCxnSpPr>
          <p:cNvPr id="24" name="Straight Connector 23"/>
          <p:cNvCxnSpPr/>
          <p:nvPr/>
        </p:nvCxnSpPr>
        <p:spPr>
          <a:xfrm>
            <a:off x="1978025" y="3405188"/>
            <a:ext cx="712788" cy="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flipV="1">
            <a:off x="4006850" y="2108200"/>
            <a:ext cx="669925" cy="1296988"/>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flipV="1">
            <a:off x="4006850" y="3117850"/>
            <a:ext cx="717550" cy="287338"/>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4006850" y="3405188"/>
            <a:ext cx="746125" cy="722312"/>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4006850" y="3405188"/>
            <a:ext cx="746125" cy="1808162"/>
          </a:xfrm>
          <a:prstGeom prst="line">
            <a:avLst/>
          </a:prstGeom>
        </p:spPr>
        <p:style>
          <a:lnRef idx="2">
            <a:schemeClr val="dk1"/>
          </a:lnRef>
          <a:fillRef idx="0">
            <a:schemeClr val="dk1"/>
          </a:fillRef>
          <a:effectRef idx="1">
            <a:schemeClr val="dk1"/>
          </a:effectRef>
          <a:fontRef idx="minor">
            <a:schemeClr val="tx1"/>
          </a:fontRef>
        </p:style>
      </p:cxnSp>
      <p:sp>
        <p:nvSpPr>
          <p:cNvPr id="29" name="Rounded Rectangle 28"/>
          <p:cNvSpPr/>
          <p:nvPr/>
        </p:nvSpPr>
        <p:spPr>
          <a:xfrm>
            <a:off x="6477000" y="3924300"/>
            <a:ext cx="719138" cy="31591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3</a:t>
            </a:r>
          </a:p>
        </p:txBody>
      </p:sp>
      <p:sp>
        <p:nvSpPr>
          <p:cNvPr id="30" name="Rounded Rectangle 29"/>
          <p:cNvSpPr/>
          <p:nvPr/>
        </p:nvSpPr>
        <p:spPr>
          <a:xfrm>
            <a:off x="6489700" y="5005388"/>
            <a:ext cx="695325" cy="31432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4</a:t>
            </a:r>
          </a:p>
        </p:txBody>
      </p:sp>
      <p:sp>
        <p:nvSpPr>
          <p:cNvPr id="35" name="TextBox 34"/>
          <p:cNvSpPr txBox="1">
            <a:spLocks noChangeArrowheads="1"/>
          </p:cNvSpPr>
          <p:nvPr/>
        </p:nvSpPr>
        <p:spPr bwMode="auto">
          <a:xfrm>
            <a:off x="606425" y="1709738"/>
            <a:ext cx="2874963" cy="461962"/>
          </a:xfrm>
          <a:prstGeom prst="rect">
            <a:avLst/>
          </a:prstGeom>
          <a:noFill/>
          <a:ln w="9525">
            <a:noFill/>
            <a:miter lim="800000"/>
            <a:headEnd/>
            <a:tailEnd/>
          </a:ln>
        </p:spPr>
        <p:txBody>
          <a:bodyPr wrap="none">
            <a:spAutoFit/>
          </a:bodyPr>
          <a:lstStyle/>
          <a:p>
            <a:pPr>
              <a:defRPr/>
            </a:pPr>
            <a:r>
              <a:rPr lang="en-US" dirty="0">
                <a:latin typeface="+mn-lt"/>
              </a:rPr>
              <a:t>Synchronized Read</a:t>
            </a:r>
          </a:p>
        </p:txBody>
      </p:sp>
      <p:sp>
        <p:nvSpPr>
          <p:cNvPr id="94" name="Rounded Rectangle 93"/>
          <p:cNvSpPr/>
          <p:nvPr/>
        </p:nvSpPr>
        <p:spPr>
          <a:xfrm>
            <a:off x="3087688" y="3279775"/>
            <a:ext cx="658812" cy="342900"/>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4</a:t>
            </a:r>
          </a:p>
        </p:txBody>
      </p:sp>
      <p:sp>
        <p:nvSpPr>
          <p:cNvPr id="36" name="TextBox 35"/>
          <p:cNvSpPr txBox="1">
            <a:spLocks noChangeArrowheads="1"/>
          </p:cNvSpPr>
          <p:nvPr/>
        </p:nvSpPr>
        <p:spPr bwMode="auto">
          <a:xfrm>
            <a:off x="403225" y="5640388"/>
            <a:ext cx="6383338" cy="461962"/>
          </a:xfrm>
          <a:prstGeom prst="rect">
            <a:avLst/>
          </a:prstGeom>
          <a:noFill/>
          <a:ln w="9525">
            <a:noFill/>
            <a:miter lim="800000"/>
            <a:headEnd/>
            <a:tailEnd/>
          </a:ln>
        </p:spPr>
        <p:txBody>
          <a:bodyPr wrap="none">
            <a:spAutoFit/>
          </a:bodyPr>
          <a:lstStyle/>
          <a:p>
            <a:pPr>
              <a:defRPr/>
            </a:pPr>
            <a:r>
              <a:rPr lang="en-US" dirty="0">
                <a:solidFill>
                  <a:srgbClr val="FF0000"/>
                </a:solidFill>
                <a:latin typeface="+mn-lt"/>
              </a:rPr>
              <a:t>Link is idle until server experiences a timeout</a:t>
            </a:r>
          </a:p>
        </p:txBody>
      </p:sp>
      <p:sp>
        <p:nvSpPr>
          <p:cNvPr id="37" name="Rounded Rectangle 36"/>
          <p:cNvSpPr/>
          <p:nvPr/>
        </p:nvSpPr>
        <p:spPr>
          <a:xfrm>
            <a:off x="527050" y="4824413"/>
            <a:ext cx="741363"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1</a:t>
            </a:r>
          </a:p>
        </p:txBody>
      </p:sp>
      <p:sp>
        <p:nvSpPr>
          <p:cNvPr id="38" name="Rounded Rectangle 37"/>
          <p:cNvSpPr/>
          <p:nvPr/>
        </p:nvSpPr>
        <p:spPr>
          <a:xfrm>
            <a:off x="1285875" y="4822825"/>
            <a:ext cx="741363"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2</a:t>
            </a:r>
          </a:p>
        </p:txBody>
      </p:sp>
      <p:sp>
        <p:nvSpPr>
          <p:cNvPr id="39" name="Rounded Rectangle 38"/>
          <p:cNvSpPr/>
          <p:nvPr/>
        </p:nvSpPr>
        <p:spPr>
          <a:xfrm>
            <a:off x="2057400" y="4822825"/>
            <a:ext cx="741363"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3</a:t>
            </a:r>
          </a:p>
        </p:txBody>
      </p:sp>
      <p:sp>
        <p:nvSpPr>
          <p:cNvPr id="40" name="Rounded Rectangle 39"/>
          <p:cNvSpPr/>
          <p:nvPr/>
        </p:nvSpPr>
        <p:spPr>
          <a:xfrm>
            <a:off x="2817813" y="4822825"/>
            <a:ext cx="741362" cy="2921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000" dirty="0"/>
              <a:t>4</a:t>
            </a:r>
          </a:p>
        </p:txBody>
      </p:sp>
      <p:sp>
        <p:nvSpPr>
          <p:cNvPr id="43" name="TextBox 27"/>
          <p:cNvSpPr txBox="1">
            <a:spLocks noChangeArrowheads="1"/>
          </p:cNvSpPr>
          <p:nvPr/>
        </p:nvSpPr>
        <p:spPr bwMode="auto">
          <a:xfrm>
            <a:off x="7532688" y="4691063"/>
            <a:ext cx="1517650" cy="923925"/>
          </a:xfrm>
          <a:prstGeom prst="rect">
            <a:avLst/>
          </a:prstGeom>
          <a:noFill/>
          <a:ln w="9525">
            <a:noFill/>
            <a:miter lim="800000"/>
            <a:headEnd/>
            <a:tailEnd/>
          </a:ln>
        </p:spPr>
        <p:txBody>
          <a:bodyPr wrap="none">
            <a:spAutoFit/>
          </a:bodyPr>
          <a:lstStyle/>
          <a:p>
            <a:pPr>
              <a:defRPr/>
            </a:pPr>
            <a:r>
              <a:rPr lang="en-US" sz="1800" dirty="0">
                <a:latin typeface="+mn-lt"/>
              </a:rPr>
              <a:t>Server </a:t>
            </a:r>
          </a:p>
          <a:p>
            <a:pPr>
              <a:defRPr/>
            </a:pPr>
            <a:r>
              <a:rPr lang="en-US" sz="1800" dirty="0">
                <a:latin typeface="+mn-lt"/>
              </a:rPr>
              <a:t>Request Unit</a:t>
            </a:r>
          </a:p>
          <a:p>
            <a:pPr>
              <a:defRPr/>
            </a:pPr>
            <a:r>
              <a:rPr lang="en-US" sz="1800" dirty="0">
                <a:latin typeface="+mn-lt"/>
              </a:rPr>
              <a:t>(SRU)</a:t>
            </a:r>
          </a:p>
        </p:txBody>
      </p:sp>
      <p:cxnSp>
        <p:nvCxnSpPr>
          <p:cNvPr id="44" name="Straight Arrow Connector 43"/>
          <p:cNvCxnSpPr>
            <a:stCxn id="43" idx="1"/>
          </p:cNvCxnSpPr>
          <p:nvPr/>
        </p:nvCxnSpPr>
        <p:spPr>
          <a:xfrm rot="10800000">
            <a:off x="7185025" y="5145088"/>
            <a:ext cx="347663" cy="79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Rounded Rectangle 44"/>
          <p:cNvSpPr/>
          <p:nvPr/>
        </p:nvSpPr>
        <p:spPr>
          <a:xfrm>
            <a:off x="6245225" y="1619250"/>
            <a:ext cx="1176338" cy="4000500"/>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664671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0" presetClass="path" presetSubtype="0" accel="50000" decel="50000" fill="hold" grpId="1" nodeType="clickEffect">
                                  <p:stCondLst>
                                    <p:cond delay="0"/>
                                  </p:stCondLst>
                                  <p:childTnLst>
                                    <p:animMotion origin="layout" path="M 0 0 C 0.07812 0.06337 0.15642 0.12697 0.23246 0.11772 C 0.3085 0.10847 0.41892 -0.02636 0.4559 -0.05527 " pathEditMode="relative" ptsTypes="aaA">
                                      <p:cBhvr>
                                        <p:cTn id="28" dur="2000" fill="hold"/>
                                        <p:tgtEl>
                                          <p:spTgt spid="15"/>
                                        </p:tgtEl>
                                        <p:attrNameLst>
                                          <p:attrName>ppt_x</p:attrName>
                                          <p:attrName>ppt_y</p:attrName>
                                        </p:attrNameLst>
                                      </p:cBhvr>
                                    </p:animMotion>
                                  </p:childTnLst>
                                </p:cTn>
                              </p:par>
                              <p:par>
                                <p:cTn id="29" presetID="0" presetClass="path" presetSubtype="0" accel="50000" decel="50000" fill="hold" grpId="1" nodeType="withEffect">
                                  <p:stCondLst>
                                    <p:cond delay="0"/>
                                  </p:stCondLst>
                                  <p:childTnLst>
                                    <p:animMotion origin="layout" path="M 0 0 C 0.06354 0.05365 0.12726 0.1073 0.20122 0.11586 C 0.27517 0.12442 0.35955 0.08811 0.4441 0.0518 " pathEditMode="relative" ptsTypes="aaA">
                                      <p:cBhvr>
                                        <p:cTn id="30" dur="2000" fill="hold"/>
                                        <p:tgtEl>
                                          <p:spTgt spid="16"/>
                                        </p:tgtEl>
                                        <p:attrNameLst>
                                          <p:attrName>ppt_x</p:attrName>
                                          <p:attrName>ppt_y</p:attrName>
                                        </p:attrNameLst>
                                      </p:cBhvr>
                                    </p:animMotion>
                                  </p:childTnLst>
                                </p:cTn>
                              </p:par>
                              <p:par>
                                <p:cTn id="31" presetID="0" presetClass="path" presetSubtype="0" accel="50000" decel="50000" fill="hold" grpId="1" nodeType="withEffect">
                                  <p:stCondLst>
                                    <p:cond delay="0"/>
                                  </p:stCondLst>
                                  <p:childTnLst>
                                    <p:animMotion origin="layout" path="M 0 0 C 0.06302 0.02659 0.12622 0.05342 0.19879 0.08302 C 0.27136 0.11262 0.35313 0.14546 0.43507 0.1783 " pathEditMode="relative" ptsTypes="aaA">
                                      <p:cBhvr>
                                        <p:cTn id="32" dur="2000" fill="hold"/>
                                        <p:tgtEl>
                                          <p:spTgt spid="17"/>
                                        </p:tgtEl>
                                        <p:attrNameLst>
                                          <p:attrName>ppt_x</p:attrName>
                                          <p:attrName>ppt_y</p:attrName>
                                        </p:attrNameLst>
                                      </p:cBhvr>
                                    </p:animMotion>
                                  </p:childTnLst>
                                </p:cTn>
                              </p:par>
                              <p:par>
                                <p:cTn id="33" presetID="0" presetClass="path" presetSubtype="0" accel="50000" decel="50000" fill="hold" grpId="1" nodeType="withEffect">
                                  <p:stCondLst>
                                    <p:cond delay="0"/>
                                  </p:stCondLst>
                                  <p:childTnLst>
                                    <p:animMotion origin="layout" path="M 0 0 C 0.05781 0.00694 0.1158 0.01388 0.18576 0.06568 C 0.25573 0.11748 0.3375 0.21439 0.41944 0.31152 " pathEditMode="relative" ptsTypes="aaA">
                                      <p:cBhvr>
                                        <p:cTn id="34" dur="2000" fill="hold"/>
                                        <p:tgtEl>
                                          <p:spTgt spid="18"/>
                                        </p:tgtEl>
                                        <p:attrNameLst>
                                          <p:attrName>ppt_x</p:attrName>
                                          <p:attrName>ppt_y</p:attrName>
                                        </p:attrNameLst>
                                      </p:cBhvr>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0" presetClass="path" presetSubtype="0" accel="50000" decel="50000" fill="hold" grpId="1" nodeType="clickEffect">
                                  <p:stCondLst>
                                    <p:cond delay="0"/>
                                  </p:stCondLst>
                                  <p:childTnLst>
                                    <p:animMotion origin="layout" path="M -2.77778E-6 6.10546E-7 C -0.13107 0.05412 -0.26093 0.10823 -0.36962 0.13228 C -0.47812 0.1568 -0.59705 0.11425 -0.65208 0.14408 " pathEditMode="relative" rAng="0" ptsTypes="aaA">
                                      <p:cBhvr>
                                        <p:cTn id="38" dur="2000" fill="hold"/>
                                        <p:tgtEl>
                                          <p:spTgt spid="19"/>
                                        </p:tgtEl>
                                        <p:attrNameLst>
                                          <p:attrName>ppt_x</p:attrName>
                                          <p:attrName>ppt_y</p:attrName>
                                        </p:attrNameLst>
                                      </p:cBhvr>
                                      <p:rCtr x="-32604" y="7840"/>
                                    </p:animMotion>
                                  </p:childTnLst>
                                </p:cTn>
                              </p:par>
                              <p:par>
                                <p:cTn id="39" presetID="0" presetClass="path" presetSubtype="0" accel="50000" decel="50000" fill="hold" grpId="2" nodeType="withEffect">
                                  <p:stCondLst>
                                    <p:cond delay="0"/>
                                  </p:stCondLst>
                                  <p:childTnLst>
                                    <p:animMotion origin="layout" path="M -3.05556E-6 -0.00324 C -0.04027 0.01943 -0.08021 0.04209 -0.14218 0.00023 C -0.20399 -0.0414 -0.28802 -0.14732 -0.3717 -0.25277 " pathEditMode="relative" rAng="0" ptsTypes="aaA">
                                      <p:cBhvr>
                                        <p:cTn id="40" dur="2000" fill="hold"/>
                                        <p:tgtEl>
                                          <p:spTgt spid="30"/>
                                        </p:tgtEl>
                                        <p:attrNameLst>
                                          <p:attrName>ppt_x</p:attrName>
                                          <p:attrName>ppt_y</p:attrName>
                                        </p:attrNameLst>
                                      </p:cBhvr>
                                      <p:rCtr x="-18594" y="-10222"/>
                                    </p:animMotion>
                                  </p:childTnLst>
                                </p:cTn>
                              </p:par>
                              <p:par>
                                <p:cTn id="41" presetID="0" presetClass="path" presetSubtype="0" accel="50000" decel="50000" fill="hold" grpId="1" nodeType="withEffect">
                                  <p:stCondLst>
                                    <p:cond delay="0"/>
                                  </p:stCondLst>
                                  <p:childTnLst>
                                    <p:animMotion origin="layout" path="M 0 0 C -0.125 0.01966 -0.24983 0.03931 -0.35573 0.04486 C -0.46163 0.05042 -0.54844 0.04163 -0.63507 0.03284 " pathEditMode="relative" ptsTypes="aaA">
                                      <p:cBhvr>
                                        <p:cTn id="42" dur="2000" fill="hold"/>
                                        <p:tgtEl>
                                          <p:spTgt spid="20"/>
                                        </p:tgtEl>
                                        <p:attrNameLst>
                                          <p:attrName>ppt_x</p:attrName>
                                          <p:attrName>ppt_y</p:attrName>
                                        </p:attrNameLst>
                                      </p:cBhvr>
                                    </p:animMotion>
                                  </p:childTnLst>
                                </p:cTn>
                              </p:par>
                              <p:par>
                                <p:cTn id="43" presetID="0" presetClass="path" presetSubtype="0" accel="50000" decel="50000" fill="hold" grpId="1" nodeType="withEffect">
                                  <p:stCondLst>
                                    <p:cond delay="0"/>
                                  </p:stCondLst>
                                  <p:childTnLst>
                                    <p:animMotion origin="layout" path="M 0 0 C -0.12413 -0.03978 -0.24774 -0.07932 -0.35191 -0.09343 C -0.45607 -0.10754 -0.54045 -0.09621 -0.62465 -0.08464 " pathEditMode="relative" ptsTypes="aaA">
                                      <p:cBhvr>
                                        <p:cTn id="44" dur="2000" fill="hold"/>
                                        <p:tgtEl>
                                          <p:spTgt spid="29"/>
                                        </p:tgtEl>
                                        <p:attrNameLst>
                                          <p:attrName>ppt_x</p:attrName>
                                          <p:attrName>ppt_y</p:attrName>
                                        </p:attrNameLst>
                                      </p:cBhvr>
                                    </p:animMotion>
                                  </p:childTnLst>
                                </p:cTn>
                              </p:par>
                              <p:par>
                                <p:cTn id="45" presetID="1" presetClass="exit"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44"/>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5" nodeType="clickEffect">
                                  <p:stCondLst>
                                    <p:cond delay="0"/>
                                  </p:stCondLst>
                                  <p:childTnLst>
                                    <p:set>
                                      <p:cBhvr>
                                        <p:cTn id="54" dur="1" fill="hold">
                                          <p:stCondLst>
                                            <p:cond delay="0"/>
                                          </p:stCondLst>
                                        </p:cTn>
                                        <p:tgtEl>
                                          <p:spTgt spid="30"/>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94"/>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35" presetClass="exit" presetSubtype="0" fill="hold" grpId="1" nodeType="clickEffect">
                                  <p:stCondLst>
                                    <p:cond delay="0"/>
                                  </p:stCondLst>
                                  <p:childTnLst>
                                    <p:animEffect transition="out" filter="fade">
                                      <p:cBhvr>
                                        <p:cTn id="60" dur="2000"/>
                                        <p:tgtEl>
                                          <p:spTgt spid="94"/>
                                        </p:tgtEl>
                                      </p:cBhvr>
                                    </p:animEffect>
                                    <p:anim calcmode="lin" valueType="num">
                                      <p:cBhvr>
                                        <p:cTn id="61" dur="2000"/>
                                        <p:tgtEl>
                                          <p:spTgt spid="94"/>
                                        </p:tgtEl>
                                        <p:attrNameLst>
                                          <p:attrName>style.rotation</p:attrName>
                                        </p:attrNameLst>
                                      </p:cBhvr>
                                      <p:tavLst>
                                        <p:tav tm="0">
                                          <p:val>
                                            <p:fltVal val="0"/>
                                          </p:val>
                                        </p:tav>
                                        <p:tav tm="100000">
                                          <p:val>
                                            <p:fltVal val="720"/>
                                          </p:val>
                                        </p:tav>
                                      </p:tavLst>
                                    </p:anim>
                                    <p:anim calcmode="lin" valueType="num">
                                      <p:cBhvr>
                                        <p:cTn id="62" dur="2000"/>
                                        <p:tgtEl>
                                          <p:spTgt spid="94"/>
                                        </p:tgtEl>
                                        <p:attrNameLst>
                                          <p:attrName>ppt_h</p:attrName>
                                        </p:attrNameLst>
                                      </p:cBhvr>
                                      <p:tavLst>
                                        <p:tav tm="0">
                                          <p:val>
                                            <p:strVal val="ppt_h"/>
                                          </p:val>
                                        </p:tav>
                                        <p:tav tm="100000">
                                          <p:val>
                                            <p:fltVal val="0"/>
                                          </p:val>
                                        </p:tav>
                                      </p:tavLst>
                                    </p:anim>
                                    <p:anim calcmode="lin" valueType="num">
                                      <p:cBhvr>
                                        <p:cTn id="63" dur="2000"/>
                                        <p:tgtEl>
                                          <p:spTgt spid="94"/>
                                        </p:tgtEl>
                                        <p:attrNameLst>
                                          <p:attrName>ppt_w</p:attrName>
                                        </p:attrNameLst>
                                      </p:cBhvr>
                                      <p:tavLst>
                                        <p:tav tm="0">
                                          <p:val>
                                            <p:strVal val="ppt_w"/>
                                          </p:val>
                                        </p:tav>
                                        <p:tav tm="100000">
                                          <p:val>
                                            <p:fltVal val="0"/>
                                          </p:val>
                                        </p:tav>
                                      </p:tavLst>
                                    </p:anim>
                                    <p:set>
                                      <p:cBhvr>
                                        <p:cTn id="64" dur="1" fill="hold">
                                          <p:stCondLst>
                                            <p:cond delay="1999"/>
                                          </p:stCondLst>
                                        </p:cTn>
                                        <p:tgtEl>
                                          <p:spTgt spid="94"/>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3" nodeType="clickEffect">
                                  <p:stCondLst>
                                    <p:cond delay="0"/>
                                  </p:stCondLst>
                                  <p:childTnLst>
                                    <p:set>
                                      <p:cBhvr>
                                        <p:cTn id="72" dur="1" fill="hold">
                                          <p:stCondLst>
                                            <p:cond delay="0"/>
                                          </p:stCondLst>
                                        </p:cTn>
                                        <p:tgtEl>
                                          <p:spTgt spid="30"/>
                                        </p:tgtEl>
                                        <p:attrNameLst>
                                          <p:attrName>style.visibility</p:attrName>
                                        </p:attrNameLst>
                                      </p:cBhvr>
                                      <p:to>
                                        <p:strVal val="visible"/>
                                      </p:to>
                                    </p:set>
                                  </p:childTnLst>
                                </p:cTn>
                              </p:par>
                              <p:par>
                                <p:cTn id="73" presetID="1" presetClass="exit" presetSubtype="0" fill="hold" grpId="1" nodeType="withEffect">
                                  <p:stCondLst>
                                    <p:cond delay="0"/>
                                  </p:stCondLst>
                                  <p:childTnLst>
                                    <p:set>
                                      <p:cBhvr>
                                        <p:cTn id="74" dur="1" fill="hold">
                                          <p:stCondLst>
                                            <p:cond delay="0"/>
                                          </p:stCondLst>
                                        </p:cTn>
                                        <p:tgtEl>
                                          <p:spTgt spid="36"/>
                                        </p:tgtEl>
                                        <p:attrNameLst>
                                          <p:attrName>style.visibility</p:attrName>
                                        </p:attrNameLst>
                                      </p:cBhvr>
                                      <p:to>
                                        <p:strVal val="hidden"/>
                                      </p:to>
                                    </p:set>
                                  </p:childTnLst>
                                </p:cTn>
                              </p:par>
                              <p:par>
                                <p:cTn id="75" presetID="0" presetClass="path" presetSubtype="0" accel="50000" decel="50000" fill="hold" grpId="4" nodeType="withEffect">
                                  <p:stCondLst>
                                    <p:cond delay="0"/>
                                  </p:stCondLst>
                                  <p:childTnLst>
                                    <p:animMotion origin="layout" path="M 0 0 C -0.03021 0.02105 -0.06025 0.04233 -0.12084 0 C -0.18143 -0.04232 -0.28264 -0.21854 -0.36372 -0.25439 C -0.4448 -0.29024 -0.52639 -0.25254 -0.60782 -0.21461 " pathEditMode="relative" ptsTypes="aaaA">
                                      <p:cBhvr>
                                        <p:cTn id="76" dur="2000" fill="hold"/>
                                        <p:tgtEl>
                                          <p:spTgt spid="30"/>
                                        </p:tgtEl>
                                        <p:attrNameLst>
                                          <p:attrName>ppt_x</p:attrName>
                                          <p:attrName>ppt_y</p:attrName>
                                        </p:attrNameLst>
                                      </p:cBhvr>
                                    </p:animMotion>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xit" presetSubtype="0" fill="hold" grpId="2" nodeType="clickEffect">
                                  <p:stCondLst>
                                    <p:cond delay="0"/>
                                  </p:stCondLst>
                                  <p:childTnLst>
                                    <p:set>
                                      <p:cBhvr>
                                        <p:cTn id="80" dur="1" fill="hold">
                                          <p:stCondLst>
                                            <p:cond delay="0"/>
                                          </p:stCondLst>
                                        </p:cTn>
                                        <p:tgtEl>
                                          <p:spTgt spid="19"/>
                                        </p:tgtEl>
                                        <p:attrNameLst>
                                          <p:attrName>style.visibility</p:attrName>
                                        </p:attrNameLst>
                                      </p:cBhvr>
                                      <p:to>
                                        <p:strVal val="hidden"/>
                                      </p:to>
                                    </p:set>
                                  </p:childTnLst>
                                </p:cTn>
                              </p:par>
                              <p:par>
                                <p:cTn id="81" presetID="1" presetClass="exit" presetSubtype="0" fill="hold" grpId="2" nodeType="withEffect">
                                  <p:stCondLst>
                                    <p:cond delay="0"/>
                                  </p:stCondLst>
                                  <p:childTnLst>
                                    <p:set>
                                      <p:cBhvr>
                                        <p:cTn id="82" dur="1" fill="hold">
                                          <p:stCondLst>
                                            <p:cond delay="0"/>
                                          </p:stCondLst>
                                        </p:cTn>
                                        <p:tgtEl>
                                          <p:spTgt spid="20"/>
                                        </p:tgtEl>
                                        <p:attrNameLst>
                                          <p:attrName>style.visibility</p:attrName>
                                        </p:attrNameLst>
                                      </p:cBhvr>
                                      <p:to>
                                        <p:strVal val="hidden"/>
                                      </p:to>
                                    </p:set>
                                  </p:childTnLst>
                                </p:cTn>
                              </p:par>
                              <p:par>
                                <p:cTn id="83" presetID="1" presetClass="exit" presetSubtype="0" fill="hold" grpId="2" nodeType="withEffect">
                                  <p:stCondLst>
                                    <p:cond delay="0"/>
                                  </p:stCondLst>
                                  <p:childTnLst>
                                    <p:set>
                                      <p:cBhvr>
                                        <p:cTn id="84" dur="1" fill="hold">
                                          <p:stCondLst>
                                            <p:cond delay="0"/>
                                          </p:stCondLst>
                                        </p:cTn>
                                        <p:tgtEl>
                                          <p:spTgt spid="29"/>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30"/>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19" grpId="2" animBg="1"/>
      <p:bldP spid="20" grpId="0" animBg="1"/>
      <p:bldP spid="20" grpId="1" animBg="1"/>
      <p:bldP spid="20" grpId="2" animBg="1"/>
      <p:bldP spid="29" grpId="0" animBg="1"/>
      <p:bldP spid="29" grpId="1" animBg="1"/>
      <p:bldP spid="29" grpId="2" animBg="1"/>
      <p:bldP spid="30" grpId="0" animBg="1"/>
      <p:bldP spid="30" grpId="1" animBg="1"/>
      <p:bldP spid="30" grpId="2" animBg="1"/>
      <p:bldP spid="30" grpId="3" animBg="1"/>
      <p:bldP spid="30" grpId="4" animBg="1"/>
      <p:bldP spid="30" grpId="5" animBg="1"/>
      <p:bldP spid="35" grpId="0"/>
      <p:bldP spid="94" grpId="0" animBg="1"/>
      <p:bldP spid="94" grpId="1" animBg="1"/>
      <p:bldP spid="36" grpId="0"/>
      <p:bldP spid="36" grpId="1"/>
      <p:bldP spid="37" grpId="0" animBg="1"/>
      <p:bldP spid="38" grpId="0" animBg="1"/>
      <p:bldP spid="39" grpId="0" animBg="1"/>
      <p:bldP spid="40" grpId="0" animBg="1"/>
      <p:bldP spid="43" grpId="0"/>
      <p:bldP spid="4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eaLnBrk="1" hangingPunct="1"/>
            <a:r>
              <a:rPr lang="en-US" altLang="en-US" smtClean="0"/>
              <a:t>TCP Throughput Collapse: Incast</a:t>
            </a:r>
          </a:p>
        </p:txBody>
      </p:sp>
      <p:sp>
        <p:nvSpPr>
          <p:cNvPr id="10" name="TextBox 9"/>
          <p:cNvSpPr txBox="1">
            <a:spLocks noChangeArrowheads="1"/>
          </p:cNvSpPr>
          <p:nvPr/>
        </p:nvSpPr>
        <p:spPr bwMode="auto">
          <a:xfrm>
            <a:off x="2339975" y="5391150"/>
            <a:ext cx="6407150" cy="830263"/>
          </a:xfrm>
          <a:prstGeom prst="rect">
            <a:avLst/>
          </a:prstGeom>
          <a:noFill/>
          <a:ln w="9525">
            <a:noFill/>
            <a:miter lim="800000"/>
            <a:headEnd/>
            <a:tailEnd/>
          </a:ln>
        </p:spPr>
        <p:txBody>
          <a:bodyPr wrap="none">
            <a:spAutoFit/>
          </a:bodyPr>
          <a:lstStyle/>
          <a:p>
            <a:pPr>
              <a:buFont typeface="Arial" charset="0"/>
              <a:buChar char="•"/>
              <a:defRPr/>
            </a:pPr>
            <a:r>
              <a:rPr lang="en-US" dirty="0"/>
              <a:t> </a:t>
            </a:r>
            <a:r>
              <a:rPr lang="en-US" dirty="0">
                <a:latin typeface="+mn-lt"/>
              </a:rPr>
              <a:t>[Nagle04] called this </a:t>
            </a:r>
            <a:r>
              <a:rPr lang="en-US" i="1" dirty="0" err="1">
                <a:latin typeface="+mn-lt"/>
              </a:rPr>
              <a:t>Incast</a:t>
            </a:r>
            <a:endParaRPr lang="en-US" dirty="0">
              <a:latin typeface="+mn-lt"/>
            </a:endParaRPr>
          </a:p>
          <a:p>
            <a:pPr>
              <a:buFont typeface="Arial" charset="0"/>
              <a:buChar char="•"/>
              <a:defRPr/>
            </a:pPr>
            <a:r>
              <a:rPr lang="en-US" dirty="0">
                <a:latin typeface="+mn-lt"/>
              </a:rPr>
              <a:t> Cause of throughput collapse: </a:t>
            </a:r>
            <a:r>
              <a:rPr lang="en-US" dirty="0">
                <a:solidFill>
                  <a:srgbClr val="FF0000"/>
                </a:solidFill>
                <a:latin typeface="+mn-lt"/>
              </a:rPr>
              <a:t>TCP timeouts</a:t>
            </a:r>
          </a:p>
        </p:txBody>
      </p:sp>
      <p:sp>
        <p:nvSpPr>
          <p:cNvPr id="12" name="TextBox 7"/>
          <p:cNvSpPr txBox="1">
            <a:spLocks noChangeArrowheads="1"/>
          </p:cNvSpPr>
          <p:nvPr/>
        </p:nvSpPr>
        <p:spPr bwMode="auto">
          <a:xfrm>
            <a:off x="5222875" y="1814513"/>
            <a:ext cx="1866900" cy="461962"/>
          </a:xfrm>
          <a:prstGeom prst="rect">
            <a:avLst/>
          </a:prstGeom>
          <a:solidFill>
            <a:schemeClr val="bg1"/>
          </a:solidFill>
          <a:ln w="9525">
            <a:noFill/>
            <a:miter lim="800000"/>
            <a:headEnd/>
            <a:tailEnd/>
          </a:ln>
        </p:spPr>
        <p:txBody>
          <a:bodyPr>
            <a:spAutoFit/>
          </a:bodyPr>
          <a:lstStyle/>
          <a:p>
            <a:pPr>
              <a:defRPr/>
            </a:pPr>
            <a:endParaRPr lang="en-US" dirty="0">
              <a:latin typeface="+mn-lt"/>
            </a:endParaRPr>
          </a:p>
        </p:txBody>
      </p:sp>
      <p:pic>
        <p:nvPicPr>
          <p:cNvPr id="6149" name="Picture 4" descr="00_real_wor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52588" y="981075"/>
            <a:ext cx="6057900"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4329113" y="3506788"/>
            <a:ext cx="1182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FF0000"/>
                </a:solidFill>
              </a:rPr>
              <a:t>Collapse</a:t>
            </a:r>
            <a:r>
              <a:rPr lang="en-US" altLang="en-US">
                <a:solidFill>
                  <a:srgbClr val="FF0000"/>
                </a:solidFill>
              </a:rPr>
              <a:t>!</a:t>
            </a:r>
          </a:p>
        </p:txBody>
      </p:sp>
      <p:cxnSp>
        <p:nvCxnSpPr>
          <p:cNvPr id="11" name="Straight Arrow Connector 10"/>
          <p:cNvCxnSpPr/>
          <p:nvPr/>
        </p:nvCxnSpPr>
        <p:spPr>
          <a:xfrm rot="10800000" flipV="1">
            <a:off x="3724275" y="3878263"/>
            <a:ext cx="639763" cy="4048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11258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3"/>
          <p:cNvSpPr>
            <a:spLocks noGrp="1" noChangeArrowheads="1"/>
          </p:cNvSpPr>
          <p:nvPr>
            <p:ph type="body" sz="half" idx="1"/>
          </p:nvPr>
        </p:nvSpPr>
        <p:spPr>
          <a:xfrm>
            <a:off x="533400" y="1533525"/>
            <a:ext cx="4095750" cy="4648200"/>
          </a:xfrm>
        </p:spPr>
        <p:txBody>
          <a:bodyPr/>
          <a:lstStyle/>
          <a:p>
            <a:pPr>
              <a:lnSpc>
                <a:spcPct val="75000"/>
              </a:lnSpc>
              <a:buFont typeface="Wingdings" panose="05000000000000000000" pitchFamily="2" charset="2"/>
              <a:buNone/>
            </a:pPr>
            <a:r>
              <a:rPr lang="en-US" altLang="en-US" i="1" smtClean="0">
                <a:solidFill>
                  <a:srgbClr val="000099"/>
                </a:solidFill>
              </a:rPr>
              <a:t>TCP service:</a:t>
            </a:r>
          </a:p>
          <a:p>
            <a:pPr>
              <a:lnSpc>
                <a:spcPct val="75000"/>
              </a:lnSpc>
            </a:pPr>
            <a:r>
              <a:rPr lang="en-US" altLang="en-US" sz="2400" i="1" smtClean="0">
                <a:solidFill>
                  <a:srgbClr val="CC0000"/>
                </a:solidFill>
              </a:rPr>
              <a:t>reliable transport</a:t>
            </a:r>
            <a:r>
              <a:rPr lang="en-US" altLang="en-US" sz="2400" i="1" smtClean="0">
                <a:solidFill>
                  <a:schemeClr val="accent2"/>
                </a:solidFill>
              </a:rPr>
              <a:t> </a:t>
            </a:r>
            <a:r>
              <a:rPr lang="en-US" altLang="en-US" sz="2400" smtClean="0"/>
              <a:t>between sending and receiving process</a:t>
            </a:r>
            <a:endParaRPr lang="en-US" altLang="en-US" sz="2400" smtClean="0">
              <a:solidFill>
                <a:schemeClr val="accent2"/>
              </a:solidFill>
            </a:endParaRPr>
          </a:p>
          <a:p>
            <a:pPr>
              <a:lnSpc>
                <a:spcPct val="75000"/>
              </a:lnSpc>
            </a:pPr>
            <a:r>
              <a:rPr lang="en-US" altLang="en-US" sz="2400" i="1" smtClean="0">
                <a:solidFill>
                  <a:srgbClr val="CC0000"/>
                </a:solidFill>
              </a:rPr>
              <a:t>flow control:</a:t>
            </a:r>
            <a:r>
              <a:rPr lang="en-US" altLang="en-US" sz="2400" smtClean="0"/>
              <a:t> sender won</a:t>
            </a:r>
            <a:r>
              <a:rPr lang="ja-JP" altLang="en-US" sz="2400" smtClean="0"/>
              <a:t>’</a:t>
            </a:r>
            <a:r>
              <a:rPr lang="en-US" altLang="ja-JP" sz="2400" smtClean="0"/>
              <a:t>t overwhelm receiver </a:t>
            </a:r>
          </a:p>
          <a:p>
            <a:pPr>
              <a:lnSpc>
                <a:spcPct val="75000"/>
              </a:lnSpc>
            </a:pPr>
            <a:r>
              <a:rPr lang="en-US" altLang="en-US" sz="2400" i="1" smtClean="0">
                <a:solidFill>
                  <a:srgbClr val="CC0000"/>
                </a:solidFill>
              </a:rPr>
              <a:t>congestion control:</a:t>
            </a:r>
            <a:r>
              <a:rPr lang="en-US" altLang="en-US" sz="2400" smtClean="0"/>
              <a:t> throttle sender when network overloaded</a:t>
            </a:r>
          </a:p>
          <a:p>
            <a:pPr>
              <a:lnSpc>
                <a:spcPct val="75000"/>
              </a:lnSpc>
            </a:pPr>
            <a:r>
              <a:rPr lang="en-US" altLang="en-US" sz="2400" i="1" smtClean="0">
                <a:solidFill>
                  <a:srgbClr val="CC0000"/>
                </a:solidFill>
              </a:rPr>
              <a:t>does not provide:</a:t>
            </a:r>
            <a:r>
              <a:rPr lang="en-US" altLang="en-US" sz="2400" smtClean="0"/>
              <a:t> timing, minimum throughput guarantee, security</a:t>
            </a:r>
          </a:p>
          <a:p>
            <a:pPr>
              <a:lnSpc>
                <a:spcPct val="75000"/>
              </a:lnSpc>
            </a:pPr>
            <a:r>
              <a:rPr lang="en-US" altLang="en-US" sz="2400" i="1" smtClean="0">
                <a:solidFill>
                  <a:srgbClr val="CC0000"/>
                </a:solidFill>
              </a:rPr>
              <a:t>connection-oriented:</a:t>
            </a:r>
            <a:r>
              <a:rPr lang="en-US" altLang="en-US" sz="2400" smtClean="0"/>
              <a:t> setup required between client and server processes</a:t>
            </a:r>
          </a:p>
          <a:p>
            <a:pPr>
              <a:lnSpc>
                <a:spcPct val="75000"/>
              </a:lnSpc>
            </a:pPr>
            <a:endParaRPr lang="en-US" altLang="en-US" smtClean="0"/>
          </a:p>
        </p:txBody>
      </p:sp>
      <p:sp>
        <p:nvSpPr>
          <p:cNvPr id="93189" name="Rectangle 4"/>
          <p:cNvSpPr>
            <a:spLocks noGrp="1" noChangeArrowheads="1"/>
          </p:cNvSpPr>
          <p:nvPr>
            <p:ph type="body" sz="half" idx="2"/>
          </p:nvPr>
        </p:nvSpPr>
        <p:spPr>
          <a:xfrm>
            <a:off x="4733925" y="1484313"/>
            <a:ext cx="3667125" cy="4648200"/>
          </a:xfrm>
        </p:spPr>
        <p:txBody>
          <a:bodyPr>
            <a:normAutofit fontScale="92500"/>
          </a:bodyPr>
          <a:lstStyle/>
          <a:p>
            <a:pPr>
              <a:buFont typeface="Wingdings" panose="05000000000000000000" pitchFamily="2" charset="2"/>
              <a:buNone/>
            </a:pPr>
            <a:r>
              <a:rPr lang="en-US" altLang="en-US" i="1" dirty="0" smtClean="0">
                <a:solidFill>
                  <a:srgbClr val="000099"/>
                </a:solidFill>
              </a:rPr>
              <a:t>UDP service:</a:t>
            </a:r>
          </a:p>
          <a:p>
            <a:r>
              <a:rPr lang="en-US" altLang="en-US" sz="2400" i="1" dirty="0" smtClean="0">
                <a:solidFill>
                  <a:srgbClr val="CC0000"/>
                </a:solidFill>
              </a:rPr>
              <a:t>unreliable data transfer</a:t>
            </a:r>
            <a:r>
              <a:rPr lang="en-US" altLang="en-US" sz="2400" dirty="0" smtClean="0"/>
              <a:t> between sending and receiving process</a:t>
            </a:r>
          </a:p>
          <a:p>
            <a:r>
              <a:rPr lang="en-US" altLang="en-US" sz="2400" i="1" dirty="0" smtClean="0">
                <a:solidFill>
                  <a:srgbClr val="CC0000"/>
                </a:solidFill>
              </a:rPr>
              <a:t>does not provide:</a:t>
            </a:r>
            <a:r>
              <a:rPr lang="en-US" altLang="en-US" sz="2400" dirty="0" smtClean="0"/>
              <a:t> reliability, flow control, congestion control, timing, throughput guarantee, security, or connection setup, </a:t>
            </a:r>
          </a:p>
          <a:p>
            <a:endParaRPr lang="en-US" altLang="en-US" sz="2400" dirty="0" smtClean="0"/>
          </a:p>
          <a:p>
            <a:pPr>
              <a:buFont typeface="Wingdings" panose="05000000000000000000" pitchFamily="2" charset="2"/>
              <a:buNone/>
            </a:pPr>
            <a:r>
              <a:rPr lang="en-US" altLang="en-US" sz="2400" u="sng" dirty="0" smtClean="0">
                <a:solidFill>
                  <a:srgbClr val="CC0000"/>
                </a:solidFill>
              </a:rPr>
              <a:t>Q:</a:t>
            </a:r>
            <a:r>
              <a:rPr lang="en-US" altLang="en-US" sz="2400" dirty="0" smtClean="0"/>
              <a:t> why bother?  Why is there a UDP?</a:t>
            </a:r>
          </a:p>
        </p:txBody>
      </p:sp>
      <p:sp>
        <p:nvSpPr>
          <p:cNvPr id="2" name="Title 1"/>
          <p:cNvSpPr>
            <a:spLocks noGrp="1"/>
          </p:cNvSpPr>
          <p:nvPr>
            <p:ph type="title"/>
          </p:nvPr>
        </p:nvSpPr>
        <p:spPr/>
        <p:txBody>
          <a:bodyPr>
            <a:normAutofit fontScale="90000"/>
          </a:bodyPr>
          <a:lstStyle/>
          <a:p>
            <a:r>
              <a:rPr lang="en-US" dirty="0" smtClean="0"/>
              <a:t>Transport Layer: Services/Protocols</a:t>
            </a:r>
            <a:endParaRPr lang="en-US" dirty="0"/>
          </a:p>
        </p:txBody>
      </p:sp>
    </p:spTree>
    <p:extLst>
      <p:ext uri="{BB962C8B-B14F-4D97-AF65-F5344CB8AC3E}">
        <p14:creationId xmlns:p14="http://schemas.microsoft.com/office/powerpoint/2010/main" val="406885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eaLnBrk="1" hangingPunct="1"/>
            <a:r>
              <a:rPr lang="en-US" altLang="en-US" smtClean="0"/>
              <a:t>TCP: data-driven loss recovery </a:t>
            </a:r>
          </a:p>
        </p:txBody>
      </p:sp>
      <p:cxnSp>
        <p:nvCxnSpPr>
          <p:cNvPr id="9" name="Straight Connector 8"/>
          <p:cNvCxnSpPr>
            <a:endCxn id="19464" idx="0"/>
          </p:cNvCxnSpPr>
          <p:nvPr/>
        </p:nvCxnSpPr>
        <p:spPr>
          <a:xfrm rot="16200000" flipH="1">
            <a:off x="791369" y="3539332"/>
            <a:ext cx="4300537" cy="44450"/>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rot="16200000" flipH="1">
            <a:off x="3742532" y="3493293"/>
            <a:ext cx="4184650" cy="87313"/>
          </a:xfrm>
          <a:prstGeom prst="line">
            <a:avLst/>
          </a:prstGeom>
        </p:spPr>
        <p:style>
          <a:lnRef idx="2">
            <a:schemeClr val="dk1"/>
          </a:lnRef>
          <a:fillRef idx="0">
            <a:schemeClr val="dk1"/>
          </a:fillRef>
          <a:effectRef idx="1">
            <a:schemeClr val="dk1"/>
          </a:effectRef>
          <a:fontRef idx="minor">
            <a:schemeClr val="tx1"/>
          </a:fontRef>
        </p:style>
      </p:cxnSp>
      <p:sp>
        <p:nvSpPr>
          <p:cNvPr id="19464" name="TextBox 11"/>
          <p:cNvSpPr txBox="1">
            <a:spLocks noChangeArrowheads="1"/>
          </p:cNvSpPr>
          <p:nvPr/>
        </p:nvSpPr>
        <p:spPr bwMode="auto">
          <a:xfrm>
            <a:off x="2374900" y="5711825"/>
            <a:ext cx="1177925" cy="461963"/>
          </a:xfrm>
          <a:prstGeom prst="rect">
            <a:avLst/>
          </a:prstGeom>
          <a:noFill/>
          <a:ln w="9525">
            <a:noFill/>
            <a:miter lim="800000"/>
            <a:headEnd/>
            <a:tailEnd/>
          </a:ln>
        </p:spPr>
        <p:txBody>
          <a:bodyPr wrap="none">
            <a:spAutoFit/>
          </a:bodyPr>
          <a:lstStyle/>
          <a:p>
            <a:pPr>
              <a:defRPr/>
            </a:pPr>
            <a:r>
              <a:rPr lang="en-US" dirty="0">
                <a:latin typeface="+mn-lt"/>
              </a:rPr>
              <a:t>Sender</a:t>
            </a:r>
          </a:p>
        </p:txBody>
      </p:sp>
      <p:sp>
        <p:nvSpPr>
          <p:cNvPr id="19465" name="TextBox 12"/>
          <p:cNvSpPr txBox="1">
            <a:spLocks noChangeArrowheads="1"/>
          </p:cNvSpPr>
          <p:nvPr/>
        </p:nvSpPr>
        <p:spPr bwMode="auto">
          <a:xfrm>
            <a:off x="4819650" y="5697538"/>
            <a:ext cx="1401763" cy="461962"/>
          </a:xfrm>
          <a:prstGeom prst="rect">
            <a:avLst/>
          </a:prstGeom>
          <a:noFill/>
          <a:ln w="9525">
            <a:noFill/>
            <a:miter lim="800000"/>
            <a:headEnd/>
            <a:tailEnd/>
          </a:ln>
        </p:spPr>
        <p:txBody>
          <a:bodyPr wrap="none">
            <a:spAutoFit/>
          </a:bodyPr>
          <a:lstStyle/>
          <a:p>
            <a:pPr>
              <a:defRPr/>
            </a:pPr>
            <a:r>
              <a:rPr lang="en-US" dirty="0">
                <a:latin typeface="+mn-lt"/>
              </a:rPr>
              <a:t>Receiver</a:t>
            </a:r>
          </a:p>
        </p:txBody>
      </p:sp>
      <p:cxnSp>
        <p:nvCxnSpPr>
          <p:cNvPr id="15" name="Straight Arrow Connector 14"/>
          <p:cNvCxnSpPr/>
          <p:nvPr/>
        </p:nvCxnSpPr>
        <p:spPr>
          <a:xfrm>
            <a:off x="2933700" y="1412875"/>
            <a:ext cx="2873375" cy="2254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TextBox 15"/>
          <p:cNvSpPr txBox="1">
            <a:spLocks noChangeArrowheads="1"/>
          </p:cNvSpPr>
          <p:nvPr/>
        </p:nvSpPr>
        <p:spPr bwMode="auto">
          <a:xfrm>
            <a:off x="2505075" y="1211263"/>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1</a:t>
            </a:r>
          </a:p>
        </p:txBody>
      </p:sp>
      <p:cxnSp>
        <p:nvCxnSpPr>
          <p:cNvPr id="17" name="Straight Arrow Connector 16"/>
          <p:cNvCxnSpPr/>
          <p:nvPr/>
        </p:nvCxnSpPr>
        <p:spPr>
          <a:xfrm>
            <a:off x="2943225" y="1695450"/>
            <a:ext cx="833438" cy="6191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TextBox 17"/>
          <p:cNvSpPr txBox="1">
            <a:spLocks noChangeArrowheads="1"/>
          </p:cNvSpPr>
          <p:nvPr/>
        </p:nvSpPr>
        <p:spPr bwMode="auto">
          <a:xfrm>
            <a:off x="2503488" y="1493838"/>
            <a:ext cx="300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2</a:t>
            </a:r>
          </a:p>
        </p:txBody>
      </p:sp>
      <p:sp>
        <p:nvSpPr>
          <p:cNvPr id="20" name="Multiply 19"/>
          <p:cNvSpPr/>
          <p:nvPr/>
        </p:nvSpPr>
        <p:spPr>
          <a:xfrm>
            <a:off x="3763963" y="1590675"/>
            <a:ext cx="261937" cy="3683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Arrow Connector 20"/>
          <p:cNvCxnSpPr/>
          <p:nvPr/>
        </p:nvCxnSpPr>
        <p:spPr>
          <a:xfrm>
            <a:off x="2930525" y="1957388"/>
            <a:ext cx="2874963" cy="2254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2917825" y="2300288"/>
            <a:ext cx="2873375" cy="2254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a:off x="2927350" y="2641600"/>
            <a:ext cx="2873375" cy="22701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4" name="TextBox 23"/>
          <p:cNvSpPr txBox="1">
            <a:spLocks noChangeArrowheads="1"/>
          </p:cNvSpPr>
          <p:nvPr/>
        </p:nvSpPr>
        <p:spPr bwMode="auto">
          <a:xfrm>
            <a:off x="2513013" y="1754188"/>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3</a:t>
            </a:r>
          </a:p>
        </p:txBody>
      </p:sp>
      <p:sp>
        <p:nvSpPr>
          <p:cNvPr id="25" name="TextBox 24"/>
          <p:cNvSpPr txBox="1">
            <a:spLocks noChangeArrowheads="1"/>
          </p:cNvSpPr>
          <p:nvPr/>
        </p:nvSpPr>
        <p:spPr bwMode="auto">
          <a:xfrm>
            <a:off x="2511425" y="2108200"/>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4</a:t>
            </a:r>
          </a:p>
        </p:txBody>
      </p:sp>
      <p:sp>
        <p:nvSpPr>
          <p:cNvPr id="26" name="TextBox 25"/>
          <p:cNvSpPr txBox="1">
            <a:spLocks noChangeArrowheads="1"/>
          </p:cNvSpPr>
          <p:nvPr/>
        </p:nvSpPr>
        <p:spPr bwMode="auto">
          <a:xfrm>
            <a:off x="2509838" y="2473325"/>
            <a:ext cx="30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5</a:t>
            </a:r>
          </a:p>
        </p:txBody>
      </p:sp>
      <p:cxnSp>
        <p:nvCxnSpPr>
          <p:cNvPr id="28" name="Straight Arrow Connector 27"/>
          <p:cNvCxnSpPr/>
          <p:nvPr/>
        </p:nvCxnSpPr>
        <p:spPr>
          <a:xfrm rot="10800000" flipV="1">
            <a:off x="2944813" y="1757363"/>
            <a:ext cx="2827337" cy="1473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9" name="Straight Arrow Connector 28"/>
          <p:cNvCxnSpPr/>
          <p:nvPr/>
        </p:nvCxnSpPr>
        <p:spPr>
          <a:xfrm rot="10800000" flipV="1">
            <a:off x="2967038" y="2325688"/>
            <a:ext cx="2825750" cy="1473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0" name="TextBox 29"/>
          <p:cNvSpPr txBox="1">
            <a:spLocks noChangeArrowheads="1"/>
          </p:cNvSpPr>
          <p:nvPr/>
        </p:nvSpPr>
        <p:spPr bwMode="auto">
          <a:xfrm>
            <a:off x="5876925" y="1601788"/>
            <a:ext cx="762000" cy="369887"/>
          </a:xfrm>
          <a:prstGeom prst="rect">
            <a:avLst/>
          </a:prstGeom>
          <a:noFill/>
          <a:ln w="9525">
            <a:noFill/>
            <a:miter lim="800000"/>
            <a:headEnd/>
            <a:tailEnd/>
          </a:ln>
        </p:spPr>
        <p:txBody>
          <a:bodyPr wrap="none">
            <a:spAutoFit/>
          </a:bodyPr>
          <a:lstStyle/>
          <a:p>
            <a:pPr>
              <a:defRPr/>
            </a:pPr>
            <a:r>
              <a:rPr lang="en-US" sz="1800" dirty="0" err="1">
                <a:latin typeface="+mn-lt"/>
              </a:rPr>
              <a:t>Ack</a:t>
            </a:r>
            <a:r>
              <a:rPr lang="en-US" sz="1800" dirty="0">
                <a:latin typeface="+mn-lt"/>
              </a:rPr>
              <a:t> 1</a:t>
            </a:r>
          </a:p>
        </p:txBody>
      </p:sp>
      <p:sp>
        <p:nvSpPr>
          <p:cNvPr id="31" name="TextBox 30"/>
          <p:cNvSpPr txBox="1">
            <a:spLocks noChangeArrowheads="1"/>
          </p:cNvSpPr>
          <p:nvPr/>
        </p:nvSpPr>
        <p:spPr bwMode="auto">
          <a:xfrm>
            <a:off x="5910263" y="2085975"/>
            <a:ext cx="762000" cy="369888"/>
          </a:xfrm>
          <a:prstGeom prst="rect">
            <a:avLst/>
          </a:prstGeom>
          <a:noFill/>
          <a:ln w="9525">
            <a:noFill/>
            <a:miter lim="800000"/>
            <a:headEnd/>
            <a:tailEnd/>
          </a:ln>
        </p:spPr>
        <p:txBody>
          <a:bodyPr wrap="none">
            <a:spAutoFit/>
          </a:bodyPr>
          <a:lstStyle/>
          <a:p>
            <a:pPr>
              <a:defRPr/>
            </a:pPr>
            <a:r>
              <a:rPr lang="en-US" sz="1800" dirty="0" err="1">
                <a:latin typeface="+mn-lt"/>
              </a:rPr>
              <a:t>Ack</a:t>
            </a:r>
            <a:r>
              <a:rPr lang="en-US" sz="1800" dirty="0">
                <a:latin typeface="+mn-lt"/>
              </a:rPr>
              <a:t> 1</a:t>
            </a:r>
          </a:p>
        </p:txBody>
      </p:sp>
      <p:sp>
        <p:nvSpPr>
          <p:cNvPr id="32" name="TextBox 31"/>
          <p:cNvSpPr txBox="1">
            <a:spLocks noChangeArrowheads="1"/>
          </p:cNvSpPr>
          <p:nvPr/>
        </p:nvSpPr>
        <p:spPr bwMode="auto">
          <a:xfrm>
            <a:off x="5910263" y="2489200"/>
            <a:ext cx="762000" cy="369888"/>
          </a:xfrm>
          <a:prstGeom prst="rect">
            <a:avLst/>
          </a:prstGeom>
          <a:noFill/>
          <a:ln w="9525">
            <a:noFill/>
            <a:miter lim="800000"/>
            <a:headEnd/>
            <a:tailEnd/>
          </a:ln>
        </p:spPr>
        <p:txBody>
          <a:bodyPr wrap="none">
            <a:spAutoFit/>
          </a:bodyPr>
          <a:lstStyle/>
          <a:p>
            <a:pPr>
              <a:defRPr/>
            </a:pPr>
            <a:r>
              <a:rPr lang="en-US" sz="1800" dirty="0" err="1">
                <a:latin typeface="+mn-lt"/>
              </a:rPr>
              <a:t>Ack</a:t>
            </a:r>
            <a:r>
              <a:rPr lang="en-US" sz="1800" dirty="0">
                <a:latin typeface="+mn-lt"/>
              </a:rPr>
              <a:t> 1</a:t>
            </a:r>
          </a:p>
        </p:txBody>
      </p:sp>
      <p:sp>
        <p:nvSpPr>
          <p:cNvPr id="33" name="TextBox 32"/>
          <p:cNvSpPr txBox="1">
            <a:spLocks noChangeArrowheads="1"/>
          </p:cNvSpPr>
          <p:nvPr/>
        </p:nvSpPr>
        <p:spPr bwMode="auto">
          <a:xfrm>
            <a:off x="5910263" y="2917825"/>
            <a:ext cx="762000" cy="369888"/>
          </a:xfrm>
          <a:prstGeom prst="rect">
            <a:avLst/>
          </a:prstGeom>
          <a:noFill/>
          <a:ln w="9525">
            <a:noFill/>
            <a:miter lim="800000"/>
            <a:headEnd/>
            <a:tailEnd/>
          </a:ln>
        </p:spPr>
        <p:txBody>
          <a:bodyPr wrap="none">
            <a:spAutoFit/>
          </a:bodyPr>
          <a:lstStyle/>
          <a:p>
            <a:pPr>
              <a:defRPr/>
            </a:pPr>
            <a:r>
              <a:rPr lang="en-US" sz="1800" dirty="0" err="1">
                <a:latin typeface="+mn-lt"/>
              </a:rPr>
              <a:t>Ack</a:t>
            </a:r>
            <a:r>
              <a:rPr lang="en-US" sz="1800" dirty="0">
                <a:latin typeface="+mn-lt"/>
              </a:rPr>
              <a:t> 1</a:t>
            </a:r>
          </a:p>
        </p:txBody>
      </p:sp>
      <p:cxnSp>
        <p:nvCxnSpPr>
          <p:cNvPr id="34" name="Straight Arrow Connector 33"/>
          <p:cNvCxnSpPr/>
          <p:nvPr/>
        </p:nvCxnSpPr>
        <p:spPr>
          <a:xfrm rot="10800000" flipV="1">
            <a:off x="2952750" y="2632075"/>
            <a:ext cx="2827338" cy="1473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5" name="Straight Arrow Connector 34"/>
          <p:cNvCxnSpPr/>
          <p:nvPr/>
        </p:nvCxnSpPr>
        <p:spPr>
          <a:xfrm rot="10800000" flipV="1">
            <a:off x="2976563" y="2965450"/>
            <a:ext cx="2827337" cy="147161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6" name="TextBox 35"/>
          <p:cNvSpPr txBox="1">
            <a:spLocks noChangeArrowheads="1"/>
          </p:cNvSpPr>
          <p:nvPr/>
        </p:nvSpPr>
        <p:spPr bwMode="auto">
          <a:xfrm>
            <a:off x="160338" y="3592513"/>
            <a:ext cx="2813050" cy="646112"/>
          </a:xfrm>
          <a:prstGeom prst="rect">
            <a:avLst/>
          </a:prstGeom>
          <a:noFill/>
          <a:ln w="9525">
            <a:noFill/>
            <a:miter lim="800000"/>
            <a:headEnd/>
            <a:tailEnd/>
          </a:ln>
        </p:spPr>
        <p:txBody>
          <a:bodyPr wrap="none">
            <a:spAutoFit/>
          </a:bodyPr>
          <a:lstStyle/>
          <a:p>
            <a:pPr>
              <a:defRPr/>
            </a:pPr>
            <a:r>
              <a:rPr lang="en-US" sz="1800" dirty="0">
                <a:latin typeface="+mn-lt"/>
              </a:rPr>
              <a:t>3 duplicate ACKs for 1</a:t>
            </a:r>
          </a:p>
          <a:p>
            <a:pPr>
              <a:defRPr/>
            </a:pPr>
            <a:r>
              <a:rPr lang="en-US" sz="1800" dirty="0">
                <a:latin typeface="+mn-lt"/>
              </a:rPr>
              <a:t>(packet 2 is probably lost)</a:t>
            </a:r>
          </a:p>
        </p:txBody>
      </p:sp>
      <p:cxnSp>
        <p:nvCxnSpPr>
          <p:cNvPr id="37" name="Straight Arrow Connector 36"/>
          <p:cNvCxnSpPr/>
          <p:nvPr/>
        </p:nvCxnSpPr>
        <p:spPr>
          <a:xfrm>
            <a:off x="2978150" y="4594225"/>
            <a:ext cx="2874963" cy="2254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1" name="TextBox 40"/>
          <p:cNvSpPr txBox="1">
            <a:spLocks noChangeArrowheads="1"/>
          </p:cNvSpPr>
          <p:nvPr/>
        </p:nvSpPr>
        <p:spPr bwMode="auto">
          <a:xfrm>
            <a:off x="2560638" y="4460875"/>
            <a:ext cx="30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2</a:t>
            </a:r>
          </a:p>
        </p:txBody>
      </p:sp>
      <p:sp>
        <p:nvSpPr>
          <p:cNvPr id="42" name="TextBox 41"/>
          <p:cNvSpPr txBox="1">
            <a:spLocks noChangeArrowheads="1"/>
          </p:cNvSpPr>
          <p:nvPr/>
        </p:nvSpPr>
        <p:spPr bwMode="auto">
          <a:xfrm>
            <a:off x="2157413" y="946150"/>
            <a:ext cx="787400" cy="369888"/>
          </a:xfrm>
          <a:prstGeom prst="rect">
            <a:avLst/>
          </a:prstGeom>
          <a:noFill/>
          <a:ln w="9525">
            <a:noFill/>
            <a:miter lim="800000"/>
            <a:headEnd/>
            <a:tailEnd/>
          </a:ln>
        </p:spPr>
        <p:txBody>
          <a:bodyPr wrap="none">
            <a:spAutoFit/>
          </a:bodyPr>
          <a:lstStyle/>
          <a:p>
            <a:pPr>
              <a:defRPr/>
            </a:pPr>
            <a:r>
              <a:rPr lang="en-US" sz="1800" dirty="0" err="1">
                <a:latin typeface="+mn-lt"/>
              </a:rPr>
              <a:t>Seq</a:t>
            </a:r>
            <a:r>
              <a:rPr lang="en-US" sz="1800" dirty="0">
                <a:latin typeface="+mn-lt"/>
              </a:rPr>
              <a:t> #</a:t>
            </a:r>
          </a:p>
        </p:txBody>
      </p:sp>
      <p:sp>
        <p:nvSpPr>
          <p:cNvPr id="38" name="TextBox 37"/>
          <p:cNvSpPr txBox="1">
            <a:spLocks noChangeArrowheads="1"/>
          </p:cNvSpPr>
          <p:nvPr/>
        </p:nvSpPr>
        <p:spPr bwMode="auto">
          <a:xfrm>
            <a:off x="206375" y="4362450"/>
            <a:ext cx="2300288" cy="1754188"/>
          </a:xfrm>
          <a:prstGeom prst="rect">
            <a:avLst/>
          </a:prstGeom>
          <a:noFill/>
          <a:ln w="9525">
            <a:noFill/>
            <a:miter lim="800000"/>
            <a:headEnd/>
            <a:tailEnd/>
          </a:ln>
        </p:spPr>
        <p:txBody>
          <a:bodyPr wrap="none">
            <a:spAutoFit/>
          </a:bodyPr>
          <a:lstStyle/>
          <a:p>
            <a:pPr>
              <a:defRPr/>
            </a:pPr>
            <a:r>
              <a:rPr lang="en-US" sz="1800" dirty="0">
                <a:latin typeface="+mn-lt"/>
              </a:rPr>
              <a:t>Retransmit packet 2 </a:t>
            </a:r>
          </a:p>
          <a:p>
            <a:pPr>
              <a:defRPr/>
            </a:pPr>
            <a:r>
              <a:rPr lang="en-US" sz="1800" dirty="0">
                <a:latin typeface="+mn-lt"/>
              </a:rPr>
              <a:t>immediately</a:t>
            </a:r>
          </a:p>
          <a:p>
            <a:pPr>
              <a:defRPr/>
            </a:pPr>
            <a:endParaRPr lang="en-US" sz="1800" dirty="0">
              <a:latin typeface="+mn-lt"/>
            </a:endParaRPr>
          </a:p>
          <a:p>
            <a:pPr>
              <a:defRPr/>
            </a:pPr>
            <a:r>
              <a:rPr lang="en-US" sz="1800" dirty="0">
                <a:latin typeface="+mn-lt"/>
              </a:rPr>
              <a:t>In SANs</a:t>
            </a:r>
          </a:p>
          <a:p>
            <a:pPr>
              <a:defRPr/>
            </a:pPr>
            <a:r>
              <a:rPr lang="en-US" sz="1800" dirty="0">
                <a:latin typeface="+mn-lt"/>
              </a:rPr>
              <a:t>recovery in </a:t>
            </a:r>
            <a:r>
              <a:rPr lang="en-US" sz="1800" dirty="0" err="1">
                <a:latin typeface="+mn-lt"/>
              </a:rPr>
              <a:t>usecs</a:t>
            </a:r>
            <a:endParaRPr lang="en-US" sz="1800" dirty="0">
              <a:latin typeface="+mn-lt"/>
            </a:endParaRPr>
          </a:p>
          <a:p>
            <a:pPr>
              <a:defRPr/>
            </a:pPr>
            <a:r>
              <a:rPr lang="en-US" sz="1800" dirty="0">
                <a:latin typeface="+mn-lt"/>
              </a:rPr>
              <a:t>after loss.</a:t>
            </a:r>
          </a:p>
        </p:txBody>
      </p:sp>
      <p:cxnSp>
        <p:nvCxnSpPr>
          <p:cNvPr id="45" name="Straight Arrow Connector 44"/>
          <p:cNvCxnSpPr/>
          <p:nvPr/>
        </p:nvCxnSpPr>
        <p:spPr>
          <a:xfrm rot="10800000" flipV="1">
            <a:off x="2968625" y="4911725"/>
            <a:ext cx="2881313" cy="46831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9" name="TextBox 48"/>
          <p:cNvSpPr txBox="1">
            <a:spLocks noChangeArrowheads="1"/>
          </p:cNvSpPr>
          <p:nvPr/>
        </p:nvSpPr>
        <p:spPr bwMode="auto">
          <a:xfrm>
            <a:off x="5967413" y="4732338"/>
            <a:ext cx="762000" cy="369887"/>
          </a:xfrm>
          <a:prstGeom prst="rect">
            <a:avLst/>
          </a:prstGeom>
          <a:noFill/>
          <a:ln w="9525">
            <a:noFill/>
            <a:miter lim="800000"/>
            <a:headEnd/>
            <a:tailEnd/>
          </a:ln>
        </p:spPr>
        <p:txBody>
          <a:bodyPr wrap="none">
            <a:spAutoFit/>
          </a:bodyPr>
          <a:lstStyle/>
          <a:p>
            <a:pPr>
              <a:defRPr/>
            </a:pPr>
            <a:r>
              <a:rPr lang="en-US" sz="1800" dirty="0" err="1">
                <a:latin typeface="+mn-lt"/>
              </a:rPr>
              <a:t>Ack</a:t>
            </a:r>
            <a:r>
              <a:rPr lang="en-US" sz="1800" dirty="0">
                <a:latin typeface="+mn-lt"/>
              </a:rPr>
              <a:t> 5</a:t>
            </a:r>
          </a:p>
        </p:txBody>
      </p:sp>
    </p:spTree>
    <p:extLst>
      <p:ext uri="{BB962C8B-B14F-4D97-AF65-F5344CB8AC3E}">
        <p14:creationId xmlns:p14="http://schemas.microsoft.com/office/powerpoint/2010/main" val="8624022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8">
                                            <p:txEl>
                                              <p:pRg st="0" end="0"/>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8">
                                            <p:txEl>
                                              <p:pRg st="1" end="1"/>
                                            </p:txEl>
                                          </p:spTgt>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38">
                                            <p:txEl>
                                              <p:pRg st="3" end="3"/>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8">
                                            <p:txEl>
                                              <p:pRg st="4" end="4"/>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0" grpId="0"/>
      <p:bldP spid="31" grpId="0"/>
      <p:bldP spid="32" grpId="0"/>
      <p:bldP spid="33" grpId="0"/>
      <p:bldP spid="36" grpId="0"/>
      <p:bldP spid="41" grpId="0"/>
      <p:bldP spid="42" grpId="0"/>
      <p:bldP spid="49"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pPr eaLnBrk="1" hangingPunct="1"/>
            <a:r>
              <a:rPr lang="en-US" altLang="en-US" smtClean="0"/>
              <a:t>TCP: timeout-driven loss recovery</a:t>
            </a:r>
          </a:p>
        </p:txBody>
      </p:sp>
      <p:cxnSp>
        <p:nvCxnSpPr>
          <p:cNvPr id="7" name="Straight Connector 6"/>
          <p:cNvCxnSpPr>
            <a:endCxn id="20488" idx="0"/>
          </p:cNvCxnSpPr>
          <p:nvPr/>
        </p:nvCxnSpPr>
        <p:spPr>
          <a:xfrm rot="16200000" flipH="1">
            <a:off x="803275" y="3336925"/>
            <a:ext cx="4300538" cy="46038"/>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a:endCxn id="20489" idx="0"/>
          </p:cNvCxnSpPr>
          <p:nvPr/>
        </p:nvCxnSpPr>
        <p:spPr>
          <a:xfrm rot="16200000" flipH="1">
            <a:off x="3701256" y="3309144"/>
            <a:ext cx="4252913" cy="73025"/>
          </a:xfrm>
          <a:prstGeom prst="line">
            <a:avLst/>
          </a:prstGeom>
        </p:spPr>
        <p:style>
          <a:lnRef idx="2">
            <a:schemeClr val="dk1"/>
          </a:lnRef>
          <a:fillRef idx="0">
            <a:schemeClr val="dk1"/>
          </a:fillRef>
          <a:effectRef idx="1">
            <a:schemeClr val="dk1"/>
          </a:effectRef>
          <a:fontRef idx="minor">
            <a:schemeClr val="tx1"/>
          </a:fontRef>
        </p:style>
      </p:cxnSp>
      <p:sp>
        <p:nvSpPr>
          <p:cNvPr id="20488" name="TextBox 8"/>
          <p:cNvSpPr txBox="1">
            <a:spLocks noChangeArrowheads="1"/>
          </p:cNvSpPr>
          <p:nvPr/>
        </p:nvSpPr>
        <p:spPr bwMode="auto">
          <a:xfrm>
            <a:off x="2387600" y="5510213"/>
            <a:ext cx="1177925" cy="461962"/>
          </a:xfrm>
          <a:prstGeom prst="rect">
            <a:avLst/>
          </a:prstGeom>
          <a:noFill/>
          <a:ln w="9525">
            <a:noFill/>
            <a:miter lim="800000"/>
            <a:headEnd/>
            <a:tailEnd/>
          </a:ln>
        </p:spPr>
        <p:txBody>
          <a:bodyPr wrap="none">
            <a:spAutoFit/>
          </a:bodyPr>
          <a:lstStyle/>
          <a:p>
            <a:pPr>
              <a:defRPr/>
            </a:pPr>
            <a:r>
              <a:rPr lang="en-US" dirty="0">
                <a:latin typeface="+mn-lt"/>
              </a:rPr>
              <a:t>Sender</a:t>
            </a:r>
          </a:p>
        </p:txBody>
      </p:sp>
      <p:sp>
        <p:nvSpPr>
          <p:cNvPr id="20489" name="TextBox 9"/>
          <p:cNvSpPr txBox="1">
            <a:spLocks noChangeArrowheads="1"/>
          </p:cNvSpPr>
          <p:nvPr/>
        </p:nvSpPr>
        <p:spPr bwMode="auto">
          <a:xfrm>
            <a:off x="5164138" y="5472113"/>
            <a:ext cx="1401762" cy="461962"/>
          </a:xfrm>
          <a:prstGeom prst="rect">
            <a:avLst/>
          </a:prstGeom>
          <a:noFill/>
          <a:ln w="9525">
            <a:noFill/>
            <a:miter lim="800000"/>
            <a:headEnd/>
            <a:tailEnd/>
          </a:ln>
        </p:spPr>
        <p:txBody>
          <a:bodyPr wrap="none">
            <a:spAutoFit/>
          </a:bodyPr>
          <a:lstStyle/>
          <a:p>
            <a:pPr>
              <a:defRPr/>
            </a:pPr>
            <a:r>
              <a:rPr lang="en-US" dirty="0">
                <a:latin typeface="+mn-lt"/>
              </a:rPr>
              <a:t>Receiver</a:t>
            </a:r>
          </a:p>
        </p:txBody>
      </p:sp>
      <p:sp>
        <p:nvSpPr>
          <p:cNvPr id="12" name="TextBox 11"/>
          <p:cNvSpPr txBox="1">
            <a:spLocks noChangeArrowheads="1"/>
          </p:cNvSpPr>
          <p:nvPr/>
        </p:nvSpPr>
        <p:spPr bwMode="auto">
          <a:xfrm>
            <a:off x="2505075" y="1211263"/>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1</a:t>
            </a:r>
          </a:p>
        </p:txBody>
      </p:sp>
      <p:cxnSp>
        <p:nvCxnSpPr>
          <p:cNvPr id="13" name="Straight Arrow Connector 12"/>
          <p:cNvCxnSpPr/>
          <p:nvPr/>
        </p:nvCxnSpPr>
        <p:spPr>
          <a:xfrm>
            <a:off x="2943225" y="1695450"/>
            <a:ext cx="833438" cy="6191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TextBox 13"/>
          <p:cNvSpPr txBox="1">
            <a:spLocks noChangeArrowheads="1"/>
          </p:cNvSpPr>
          <p:nvPr/>
        </p:nvSpPr>
        <p:spPr bwMode="auto">
          <a:xfrm>
            <a:off x="2503488" y="1493838"/>
            <a:ext cx="300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2</a:t>
            </a:r>
          </a:p>
        </p:txBody>
      </p:sp>
      <p:sp>
        <p:nvSpPr>
          <p:cNvPr id="15" name="Multiply 14"/>
          <p:cNvSpPr/>
          <p:nvPr/>
        </p:nvSpPr>
        <p:spPr>
          <a:xfrm>
            <a:off x="3763963" y="1590675"/>
            <a:ext cx="261937" cy="3683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Box 18"/>
          <p:cNvSpPr txBox="1">
            <a:spLocks noChangeArrowheads="1"/>
          </p:cNvSpPr>
          <p:nvPr/>
        </p:nvSpPr>
        <p:spPr bwMode="auto">
          <a:xfrm>
            <a:off x="2513013" y="1754188"/>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3</a:t>
            </a:r>
          </a:p>
        </p:txBody>
      </p:sp>
      <p:sp>
        <p:nvSpPr>
          <p:cNvPr id="20" name="TextBox 19"/>
          <p:cNvSpPr txBox="1">
            <a:spLocks noChangeArrowheads="1"/>
          </p:cNvSpPr>
          <p:nvPr/>
        </p:nvSpPr>
        <p:spPr bwMode="auto">
          <a:xfrm>
            <a:off x="2511425" y="2108200"/>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4</a:t>
            </a:r>
          </a:p>
        </p:txBody>
      </p:sp>
      <p:sp>
        <p:nvSpPr>
          <p:cNvPr id="21" name="TextBox 20"/>
          <p:cNvSpPr txBox="1">
            <a:spLocks noChangeArrowheads="1"/>
          </p:cNvSpPr>
          <p:nvPr/>
        </p:nvSpPr>
        <p:spPr bwMode="auto">
          <a:xfrm>
            <a:off x="2509838" y="2473325"/>
            <a:ext cx="30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5</a:t>
            </a:r>
          </a:p>
        </p:txBody>
      </p:sp>
      <p:cxnSp>
        <p:nvCxnSpPr>
          <p:cNvPr id="30" name="Straight Arrow Connector 29"/>
          <p:cNvCxnSpPr/>
          <p:nvPr/>
        </p:nvCxnSpPr>
        <p:spPr>
          <a:xfrm>
            <a:off x="2978150" y="4795838"/>
            <a:ext cx="2874963" cy="2254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1" name="TextBox 30"/>
          <p:cNvSpPr txBox="1">
            <a:spLocks noChangeArrowheads="1"/>
          </p:cNvSpPr>
          <p:nvPr/>
        </p:nvSpPr>
        <p:spPr bwMode="auto">
          <a:xfrm>
            <a:off x="2489200" y="4662488"/>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1</a:t>
            </a:r>
          </a:p>
        </p:txBody>
      </p:sp>
      <p:cxnSp>
        <p:nvCxnSpPr>
          <p:cNvPr id="32" name="Straight Arrow Connector 31"/>
          <p:cNvCxnSpPr/>
          <p:nvPr/>
        </p:nvCxnSpPr>
        <p:spPr>
          <a:xfrm>
            <a:off x="2941638" y="1433513"/>
            <a:ext cx="833437" cy="603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Multiply 32"/>
          <p:cNvSpPr/>
          <p:nvPr/>
        </p:nvSpPr>
        <p:spPr>
          <a:xfrm>
            <a:off x="3762375" y="1328738"/>
            <a:ext cx="261938" cy="36671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4" name="Straight Arrow Connector 33"/>
          <p:cNvCxnSpPr/>
          <p:nvPr/>
        </p:nvCxnSpPr>
        <p:spPr>
          <a:xfrm>
            <a:off x="2941638" y="1955800"/>
            <a:ext cx="833437" cy="603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5" name="Multiply 34"/>
          <p:cNvSpPr/>
          <p:nvPr/>
        </p:nvSpPr>
        <p:spPr>
          <a:xfrm>
            <a:off x="3762375" y="1851025"/>
            <a:ext cx="261938" cy="3683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6" name="Straight Arrow Connector 35"/>
          <p:cNvCxnSpPr/>
          <p:nvPr/>
        </p:nvCxnSpPr>
        <p:spPr>
          <a:xfrm>
            <a:off x="2941638" y="2311400"/>
            <a:ext cx="833437" cy="6191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7" name="Multiply 36"/>
          <p:cNvSpPr/>
          <p:nvPr/>
        </p:nvSpPr>
        <p:spPr>
          <a:xfrm>
            <a:off x="3762375" y="2206625"/>
            <a:ext cx="261938" cy="3683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8" name="Straight Arrow Connector 37"/>
          <p:cNvCxnSpPr/>
          <p:nvPr/>
        </p:nvCxnSpPr>
        <p:spPr>
          <a:xfrm>
            <a:off x="2941638" y="2644775"/>
            <a:ext cx="833437" cy="603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9" name="Multiply 38"/>
          <p:cNvSpPr/>
          <p:nvPr/>
        </p:nvSpPr>
        <p:spPr>
          <a:xfrm>
            <a:off x="3762375" y="2540000"/>
            <a:ext cx="261938" cy="36671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Left Brace 39"/>
          <p:cNvSpPr/>
          <p:nvPr/>
        </p:nvSpPr>
        <p:spPr>
          <a:xfrm>
            <a:off x="2552700" y="2838450"/>
            <a:ext cx="236538" cy="1828800"/>
          </a:xfrm>
          <a:prstGeom prst="leftBrace">
            <a:avLst/>
          </a:pr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41" name="TextBox 40"/>
          <p:cNvSpPr txBox="1">
            <a:spLocks noChangeArrowheads="1"/>
          </p:cNvSpPr>
          <p:nvPr/>
        </p:nvSpPr>
        <p:spPr bwMode="auto">
          <a:xfrm>
            <a:off x="344488" y="3159125"/>
            <a:ext cx="2308225" cy="1200150"/>
          </a:xfrm>
          <a:prstGeom prst="rect">
            <a:avLst/>
          </a:prstGeom>
          <a:noFill/>
          <a:ln w="9525">
            <a:noFill/>
            <a:miter lim="800000"/>
            <a:headEnd/>
            <a:tailEnd/>
          </a:ln>
        </p:spPr>
        <p:txBody>
          <a:bodyPr wrap="none">
            <a:spAutoFit/>
          </a:bodyPr>
          <a:lstStyle/>
          <a:p>
            <a:pPr>
              <a:defRPr/>
            </a:pPr>
            <a:r>
              <a:rPr lang="en-US" dirty="0">
                <a:latin typeface="+mn-lt"/>
              </a:rPr>
              <a:t>Retransmission</a:t>
            </a:r>
          </a:p>
          <a:p>
            <a:pPr>
              <a:defRPr/>
            </a:pPr>
            <a:r>
              <a:rPr lang="en-US" dirty="0">
                <a:latin typeface="+mn-lt"/>
              </a:rPr>
              <a:t>Timeout</a:t>
            </a:r>
          </a:p>
          <a:p>
            <a:pPr>
              <a:defRPr/>
            </a:pPr>
            <a:r>
              <a:rPr lang="en-US" dirty="0">
                <a:latin typeface="+mn-lt"/>
              </a:rPr>
              <a:t>(RTO)</a:t>
            </a:r>
          </a:p>
        </p:txBody>
      </p:sp>
      <p:cxnSp>
        <p:nvCxnSpPr>
          <p:cNvPr id="42" name="Straight Arrow Connector 41"/>
          <p:cNvCxnSpPr/>
          <p:nvPr/>
        </p:nvCxnSpPr>
        <p:spPr>
          <a:xfrm rot="10800000" flipV="1">
            <a:off x="2968625" y="5118100"/>
            <a:ext cx="2884488" cy="32067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4" name="TextBox 43"/>
          <p:cNvSpPr txBox="1">
            <a:spLocks noChangeArrowheads="1"/>
          </p:cNvSpPr>
          <p:nvPr/>
        </p:nvSpPr>
        <p:spPr bwMode="auto">
          <a:xfrm>
            <a:off x="5900738" y="4973638"/>
            <a:ext cx="762000" cy="369887"/>
          </a:xfrm>
          <a:prstGeom prst="rect">
            <a:avLst/>
          </a:prstGeom>
          <a:noFill/>
          <a:ln w="9525">
            <a:noFill/>
            <a:miter lim="800000"/>
            <a:headEnd/>
            <a:tailEnd/>
          </a:ln>
        </p:spPr>
        <p:txBody>
          <a:bodyPr wrap="none">
            <a:spAutoFit/>
          </a:bodyPr>
          <a:lstStyle/>
          <a:p>
            <a:pPr>
              <a:defRPr/>
            </a:pPr>
            <a:r>
              <a:rPr lang="en-US" sz="1800" dirty="0" err="1">
                <a:latin typeface="+mn-lt"/>
              </a:rPr>
              <a:t>Ack</a:t>
            </a:r>
            <a:r>
              <a:rPr lang="en-US" sz="1800" dirty="0">
                <a:latin typeface="+mn-lt"/>
              </a:rPr>
              <a:t> 1</a:t>
            </a:r>
          </a:p>
        </p:txBody>
      </p:sp>
      <p:sp>
        <p:nvSpPr>
          <p:cNvPr id="45" name="TextBox 44"/>
          <p:cNvSpPr txBox="1">
            <a:spLocks noChangeArrowheads="1"/>
          </p:cNvSpPr>
          <p:nvPr/>
        </p:nvSpPr>
        <p:spPr bwMode="auto">
          <a:xfrm>
            <a:off x="2157413" y="946150"/>
            <a:ext cx="787400" cy="369888"/>
          </a:xfrm>
          <a:prstGeom prst="rect">
            <a:avLst/>
          </a:prstGeom>
          <a:noFill/>
          <a:ln w="9525">
            <a:noFill/>
            <a:miter lim="800000"/>
            <a:headEnd/>
            <a:tailEnd/>
          </a:ln>
        </p:spPr>
        <p:txBody>
          <a:bodyPr wrap="none">
            <a:spAutoFit/>
          </a:bodyPr>
          <a:lstStyle/>
          <a:p>
            <a:pPr>
              <a:defRPr/>
            </a:pPr>
            <a:r>
              <a:rPr lang="en-US" sz="1800" dirty="0" err="1">
                <a:latin typeface="+mn-lt"/>
              </a:rPr>
              <a:t>Seq</a:t>
            </a:r>
            <a:r>
              <a:rPr lang="en-US" sz="1800" dirty="0">
                <a:latin typeface="+mn-lt"/>
              </a:rPr>
              <a:t> #</a:t>
            </a:r>
          </a:p>
        </p:txBody>
      </p:sp>
      <p:sp>
        <p:nvSpPr>
          <p:cNvPr id="11293" name="TextBox 42"/>
          <p:cNvSpPr txBox="1">
            <a:spLocks noChangeArrowheads="1"/>
          </p:cNvSpPr>
          <p:nvPr/>
        </p:nvSpPr>
        <p:spPr bwMode="auto">
          <a:xfrm>
            <a:off x="5949950" y="1341438"/>
            <a:ext cx="2630488" cy="1570037"/>
          </a:xfrm>
          <a:prstGeom prst="rect">
            <a:avLst/>
          </a:prstGeom>
          <a:noFill/>
          <a:ln w="9525">
            <a:noFill/>
            <a:miter lim="800000"/>
            <a:headEnd/>
            <a:tailEnd/>
          </a:ln>
        </p:spPr>
        <p:txBody>
          <a:bodyPr wrap="none">
            <a:spAutoFit/>
          </a:bodyPr>
          <a:lstStyle/>
          <a:p>
            <a:pPr>
              <a:buFont typeface="Arial" charset="0"/>
              <a:buChar char="•"/>
              <a:defRPr/>
            </a:pPr>
            <a:r>
              <a:rPr lang="en-US" dirty="0"/>
              <a:t> </a:t>
            </a:r>
            <a:r>
              <a:rPr lang="en-US" dirty="0">
                <a:latin typeface="+mn-lt"/>
              </a:rPr>
              <a:t>Timeouts are </a:t>
            </a:r>
          </a:p>
          <a:p>
            <a:pPr>
              <a:defRPr/>
            </a:pPr>
            <a:r>
              <a:rPr lang="en-US" dirty="0">
                <a:latin typeface="+mn-lt"/>
              </a:rPr>
              <a:t>   expensive</a:t>
            </a:r>
          </a:p>
          <a:p>
            <a:pPr>
              <a:defRPr/>
            </a:pPr>
            <a:r>
              <a:rPr lang="en-US" dirty="0">
                <a:latin typeface="+mn-lt"/>
              </a:rPr>
              <a:t>(</a:t>
            </a:r>
            <a:r>
              <a:rPr lang="en-US" dirty="0" err="1">
                <a:latin typeface="+mn-lt"/>
              </a:rPr>
              <a:t>msecs</a:t>
            </a:r>
            <a:r>
              <a:rPr lang="en-US" dirty="0">
                <a:latin typeface="+mn-lt"/>
              </a:rPr>
              <a:t> to recover</a:t>
            </a:r>
          </a:p>
          <a:p>
            <a:pPr>
              <a:defRPr/>
            </a:pPr>
            <a:r>
              <a:rPr lang="en-US" dirty="0">
                <a:latin typeface="+mn-lt"/>
              </a:rPr>
              <a:t>  after loss)</a:t>
            </a:r>
          </a:p>
        </p:txBody>
      </p:sp>
    </p:spTree>
    <p:extLst>
      <p:ext uri="{BB962C8B-B14F-4D97-AF65-F5344CB8AC3E}">
        <p14:creationId xmlns:p14="http://schemas.microsoft.com/office/powerpoint/2010/main" val="2668118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4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1" grpId="0"/>
      <p:bldP spid="40" grpId="0" animBg="1"/>
      <p:bldP spid="41" grpId="0"/>
      <p:bldP spid="44" grpId="0"/>
      <p:bldP spid="45" grpId="0"/>
      <p:bldP spid="1129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pPr eaLnBrk="1" hangingPunct="1"/>
            <a:r>
              <a:rPr lang="en-US" altLang="en-US" smtClean="0"/>
              <a:t>TCP: Loss recovery comparison</a:t>
            </a:r>
          </a:p>
        </p:txBody>
      </p:sp>
      <p:grpSp>
        <p:nvGrpSpPr>
          <p:cNvPr id="13315" name="Group 47"/>
          <p:cNvGrpSpPr>
            <a:grpSpLocks/>
          </p:cNvGrpSpPr>
          <p:nvPr/>
        </p:nvGrpSpPr>
        <p:grpSpPr bwMode="auto">
          <a:xfrm>
            <a:off x="5362575" y="1835150"/>
            <a:ext cx="3313113" cy="2143125"/>
            <a:chOff x="1473554" y="851150"/>
            <a:chExt cx="3867384" cy="2951050"/>
          </a:xfrm>
        </p:grpSpPr>
        <p:cxnSp>
          <p:nvCxnSpPr>
            <p:cNvPr id="9" name="Straight Connector 8"/>
            <p:cNvCxnSpPr/>
            <p:nvPr/>
          </p:nvCxnSpPr>
          <p:spPr>
            <a:xfrm rot="16200000" flipH="1">
              <a:off x="1232364" y="2347920"/>
              <a:ext cx="2328050" cy="29649"/>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rot="16200000" flipH="1">
              <a:off x="3568174" y="2345328"/>
              <a:ext cx="2328051" cy="12971"/>
            </a:xfrm>
            <a:prstGeom prst="line">
              <a:avLst/>
            </a:prstGeom>
          </p:spPr>
          <p:style>
            <a:lnRef idx="2">
              <a:schemeClr val="dk1"/>
            </a:lnRef>
            <a:fillRef idx="0">
              <a:schemeClr val="dk1"/>
            </a:fillRef>
            <a:effectRef idx="1">
              <a:schemeClr val="dk1"/>
            </a:effectRef>
            <a:fontRef idx="minor">
              <a:schemeClr val="tx1"/>
            </a:fontRef>
          </p:style>
        </p:cxnSp>
        <p:sp>
          <p:nvSpPr>
            <p:cNvPr id="19464" name="TextBox 11"/>
            <p:cNvSpPr txBox="1">
              <a:spLocks noChangeArrowheads="1"/>
            </p:cNvSpPr>
            <p:nvPr/>
          </p:nvSpPr>
          <p:spPr bwMode="auto">
            <a:xfrm>
              <a:off x="2062834" y="3524583"/>
              <a:ext cx="678228" cy="277617"/>
            </a:xfrm>
            <a:prstGeom prst="rect">
              <a:avLst/>
            </a:prstGeom>
            <a:noFill/>
            <a:ln w="9525">
              <a:noFill/>
              <a:miter lim="800000"/>
              <a:headEnd/>
              <a:tailEnd/>
            </a:ln>
          </p:spPr>
          <p:txBody>
            <a:bodyPr wrap="none">
              <a:spAutoFit/>
            </a:bodyPr>
            <a:lstStyle/>
            <a:p>
              <a:pPr>
                <a:defRPr/>
              </a:pPr>
              <a:r>
                <a:rPr lang="en-US" sz="1200" dirty="0">
                  <a:latin typeface="+mn-lt"/>
                </a:rPr>
                <a:t>Sender</a:t>
              </a:r>
            </a:p>
          </p:txBody>
        </p:sp>
        <p:sp>
          <p:nvSpPr>
            <p:cNvPr id="19465" name="TextBox 12"/>
            <p:cNvSpPr txBox="1">
              <a:spLocks noChangeArrowheads="1"/>
            </p:cNvSpPr>
            <p:nvPr/>
          </p:nvSpPr>
          <p:spPr bwMode="auto">
            <a:xfrm>
              <a:off x="4308770" y="3515840"/>
              <a:ext cx="789413" cy="277617"/>
            </a:xfrm>
            <a:prstGeom prst="rect">
              <a:avLst/>
            </a:prstGeom>
            <a:noFill/>
            <a:ln w="9525">
              <a:noFill/>
              <a:miter lim="800000"/>
              <a:headEnd/>
              <a:tailEnd/>
            </a:ln>
          </p:spPr>
          <p:txBody>
            <a:bodyPr wrap="none">
              <a:spAutoFit/>
            </a:bodyPr>
            <a:lstStyle/>
            <a:p>
              <a:pPr>
                <a:defRPr/>
              </a:pPr>
              <a:r>
                <a:rPr lang="en-US" sz="1200" dirty="0">
                  <a:latin typeface="+mn-lt"/>
                </a:rPr>
                <a:t>Receiver</a:t>
              </a:r>
            </a:p>
          </p:txBody>
        </p:sp>
        <p:cxnSp>
          <p:nvCxnSpPr>
            <p:cNvPr id="15" name="Straight Arrow Connector 14"/>
            <p:cNvCxnSpPr/>
            <p:nvPr/>
          </p:nvCxnSpPr>
          <p:spPr>
            <a:xfrm>
              <a:off x="2394537" y="1198719"/>
              <a:ext cx="2314500" cy="12459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354" name="TextBox 15"/>
            <p:cNvSpPr txBox="1">
              <a:spLocks noChangeArrowheads="1"/>
            </p:cNvSpPr>
            <p:nvPr/>
          </p:nvSpPr>
          <p:spPr bwMode="auto">
            <a:xfrm>
              <a:off x="2060631" y="1090282"/>
              <a:ext cx="2487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000"/>
                <a:t>1</a:t>
              </a:r>
            </a:p>
          </p:txBody>
        </p:sp>
        <p:cxnSp>
          <p:nvCxnSpPr>
            <p:cNvPr id="17" name="Straight Arrow Connector 16"/>
            <p:cNvCxnSpPr/>
            <p:nvPr/>
          </p:nvCxnSpPr>
          <p:spPr>
            <a:xfrm>
              <a:off x="2401949" y="1353921"/>
              <a:ext cx="670816" cy="3497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356" name="TextBox 17"/>
            <p:cNvSpPr txBox="1">
              <a:spLocks noChangeArrowheads="1"/>
            </p:cNvSpPr>
            <p:nvPr/>
          </p:nvSpPr>
          <p:spPr bwMode="auto">
            <a:xfrm>
              <a:off x="2047478" y="1220158"/>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a:t>2</a:t>
              </a:r>
            </a:p>
          </p:txBody>
        </p:sp>
        <p:sp>
          <p:nvSpPr>
            <p:cNvPr id="20" name="Multiply 19"/>
            <p:cNvSpPr/>
            <p:nvPr/>
          </p:nvSpPr>
          <p:spPr>
            <a:xfrm>
              <a:off x="3063499" y="1297086"/>
              <a:ext cx="209399" cy="19892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Arrow Connector 20"/>
            <p:cNvCxnSpPr/>
            <p:nvPr/>
          </p:nvCxnSpPr>
          <p:spPr>
            <a:xfrm>
              <a:off x="2390830" y="1496010"/>
              <a:ext cx="2316353" cy="12241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2381564" y="1684003"/>
              <a:ext cx="2314501" cy="12022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a:off x="2388977" y="1867623"/>
              <a:ext cx="2314501" cy="12241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361" name="TextBox 23"/>
            <p:cNvSpPr txBox="1">
              <a:spLocks noChangeArrowheads="1"/>
            </p:cNvSpPr>
            <p:nvPr/>
          </p:nvSpPr>
          <p:spPr bwMode="auto">
            <a:xfrm>
              <a:off x="2055149" y="1418155"/>
              <a:ext cx="2487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000"/>
                <a:t>3</a:t>
              </a:r>
            </a:p>
          </p:txBody>
        </p:sp>
        <p:sp>
          <p:nvSpPr>
            <p:cNvPr id="13362" name="TextBox 24"/>
            <p:cNvSpPr txBox="1">
              <a:spLocks noChangeArrowheads="1"/>
            </p:cNvSpPr>
            <p:nvPr/>
          </p:nvSpPr>
          <p:spPr bwMode="auto">
            <a:xfrm>
              <a:off x="2053870" y="1577915"/>
              <a:ext cx="2487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000"/>
                <a:t>4</a:t>
              </a:r>
            </a:p>
          </p:txBody>
        </p:sp>
        <p:sp>
          <p:nvSpPr>
            <p:cNvPr id="13363" name="TextBox 25"/>
            <p:cNvSpPr txBox="1">
              <a:spLocks noChangeArrowheads="1"/>
            </p:cNvSpPr>
            <p:nvPr/>
          </p:nvSpPr>
          <p:spPr bwMode="auto">
            <a:xfrm>
              <a:off x="2052592" y="1776420"/>
              <a:ext cx="2487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000"/>
                <a:t>5</a:t>
              </a:r>
            </a:p>
          </p:txBody>
        </p:sp>
        <p:cxnSp>
          <p:nvCxnSpPr>
            <p:cNvPr id="28" name="Straight Arrow Connector 27"/>
            <p:cNvCxnSpPr/>
            <p:nvPr/>
          </p:nvCxnSpPr>
          <p:spPr>
            <a:xfrm rot="10800000" flipV="1">
              <a:off x="2403801" y="1388897"/>
              <a:ext cx="2275585" cy="80006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9" name="Straight Arrow Connector 28"/>
            <p:cNvCxnSpPr/>
            <p:nvPr/>
          </p:nvCxnSpPr>
          <p:spPr>
            <a:xfrm rot="10800000" flipV="1">
              <a:off x="2420480" y="1694932"/>
              <a:ext cx="2275585" cy="80224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0" name="TextBox 29"/>
            <p:cNvSpPr txBox="1">
              <a:spLocks noChangeArrowheads="1"/>
            </p:cNvSpPr>
            <p:nvPr/>
          </p:nvSpPr>
          <p:spPr bwMode="auto">
            <a:xfrm>
              <a:off x="4764629" y="1218392"/>
              <a:ext cx="504038" cy="247015"/>
            </a:xfrm>
            <a:prstGeom prst="rect">
              <a:avLst/>
            </a:prstGeom>
            <a:noFill/>
            <a:ln w="9525">
              <a:noFill/>
              <a:miter lim="800000"/>
              <a:headEnd/>
              <a:tailEnd/>
            </a:ln>
          </p:spPr>
          <p:txBody>
            <a:bodyPr wrap="none">
              <a:spAutoFit/>
            </a:bodyPr>
            <a:lstStyle/>
            <a:p>
              <a:pPr>
                <a:defRPr/>
              </a:pPr>
              <a:r>
                <a:rPr lang="en-US" sz="1000" dirty="0" err="1">
                  <a:latin typeface="+mn-lt"/>
                </a:rPr>
                <a:t>Ack</a:t>
              </a:r>
              <a:r>
                <a:rPr lang="en-US" sz="1000" dirty="0">
                  <a:latin typeface="+mn-lt"/>
                </a:rPr>
                <a:t> 1</a:t>
              </a:r>
            </a:p>
          </p:txBody>
        </p:sp>
        <p:sp>
          <p:nvSpPr>
            <p:cNvPr id="31" name="TextBox 30"/>
            <p:cNvSpPr txBox="1">
              <a:spLocks noChangeArrowheads="1"/>
            </p:cNvSpPr>
            <p:nvPr/>
          </p:nvSpPr>
          <p:spPr bwMode="auto">
            <a:xfrm>
              <a:off x="4790572" y="1565961"/>
              <a:ext cx="504038" cy="247013"/>
            </a:xfrm>
            <a:prstGeom prst="rect">
              <a:avLst/>
            </a:prstGeom>
            <a:noFill/>
            <a:ln w="9525">
              <a:noFill/>
              <a:miter lim="800000"/>
              <a:headEnd/>
              <a:tailEnd/>
            </a:ln>
          </p:spPr>
          <p:txBody>
            <a:bodyPr wrap="none">
              <a:spAutoFit/>
            </a:bodyPr>
            <a:lstStyle/>
            <a:p>
              <a:pPr>
                <a:defRPr/>
              </a:pPr>
              <a:r>
                <a:rPr lang="en-US" sz="1000" dirty="0" err="1">
                  <a:latin typeface="+mn-lt"/>
                </a:rPr>
                <a:t>Ack</a:t>
              </a:r>
              <a:r>
                <a:rPr lang="en-US" sz="1000" dirty="0">
                  <a:latin typeface="+mn-lt"/>
                </a:rPr>
                <a:t> 1</a:t>
              </a:r>
            </a:p>
          </p:txBody>
        </p:sp>
        <p:sp>
          <p:nvSpPr>
            <p:cNvPr id="32" name="TextBox 31"/>
            <p:cNvSpPr txBox="1">
              <a:spLocks noChangeArrowheads="1"/>
            </p:cNvSpPr>
            <p:nvPr/>
          </p:nvSpPr>
          <p:spPr bwMode="auto">
            <a:xfrm>
              <a:off x="4790572" y="1784557"/>
              <a:ext cx="504038" cy="247013"/>
            </a:xfrm>
            <a:prstGeom prst="rect">
              <a:avLst/>
            </a:prstGeom>
            <a:noFill/>
            <a:ln w="9525">
              <a:noFill/>
              <a:miter lim="800000"/>
              <a:headEnd/>
              <a:tailEnd/>
            </a:ln>
          </p:spPr>
          <p:txBody>
            <a:bodyPr wrap="none">
              <a:spAutoFit/>
            </a:bodyPr>
            <a:lstStyle/>
            <a:p>
              <a:pPr>
                <a:defRPr/>
              </a:pPr>
              <a:r>
                <a:rPr lang="en-US" sz="1000" dirty="0" err="1">
                  <a:latin typeface="+mn-lt"/>
                </a:rPr>
                <a:t>Ack</a:t>
              </a:r>
              <a:r>
                <a:rPr lang="en-US" sz="1000" dirty="0">
                  <a:latin typeface="+mn-lt"/>
                </a:rPr>
                <a:t> 1</a:t>
              </a:r>
            </a:p>
          </p:txBody>
        </p:sp>
        <p:sp>
          <p:nvSpPr>
            <p:cNvPr id="33" name="TextBox 32"/>
            <p:cNvSpPr txBox="1">
              <a:spLocks noChangeArrowheads="1"/>
            </p:cNvSpPr>
            <p:nvPr/>
          </p:nvSpPr>
          <p:spPr bwMode="auto">
            <a:xfrm>
              <a:off x="4790572" y="2018454"/>
              <a:ext cx="504038" cy="247015"/>
            </a:xfrm>
            <a:prstGeom prst="rect">
              <a:avLst/>
            </a:prstGeom>
            <a:noFill/>
            <a:ln w="9525">
              <a:noFill/>
              <a:miter lim="800000"/>
              <a:headEnd/>
              <a:tailEnd/>
            </a:ln>
          </p:spPr>
          <p:txBody>
            <a:bodyPr wrap="none">
              <a:spAutoFit/>
            </a:bodyPr>
            <a:lstStyle/>
            <a:p>
              <a:pPr>
                <a:defRPr/>
              </a:pPr>
              <a:r>
                <a:rPr lang="en-US" sz="1000" dirty="0" err="1">
                  <a:latin typeface="+mn-lt"/>
                </a:rPr>
                <a:t>Ack</a:t>
              </a:r>
              <a:r>
                <a:rPr lang="en-US" sz="1000" dirty="0">
                  <a:latin typeface="+mn-lt"/>
                </a:rPr>
                <a:t> 1</a:t>
              </a:r>
            </a:p>
          </p:txBody>
        </p:sp>
        <p:cxnSp>
          <p:nvCxnSpPr>
            <p:cNvPr id="34" name="Straight Arrow Connector 33"/>
            <p:cNvCxnSpPr/>
            <p:nvPr/>
          </p:nvCxnSpPr>
          <p:spPr>
            <a:xfrm rot="10800000" flipV="1">
              <a:off x="2409361" y="1863252"/>
              <a:ext cx="2277438" cy="80006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5" name="Straight Arrow Connector 34"/>
            <p:cNvCxnSpPr/>
            <p:nvPr/>
          </p:nvCxnSpPr>
          <p:spPr>
            <a:xfrm rot="10800000" flipV="1">
              <a:off x="2427892" y="2044686"/>
              <a:ext cx="2277438" cy="80006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7" name="Straight Arrow Connector 36"/>
            <p:cNvCxnSpPr/>
            <p:nvPr/>
          </p:nvCxnSpPr>
          <p:spPr>
            <a:xfrm>
              <a:off x="2429745" y="2930001"/>
              <a:ext cx="2316353" cy="12241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1" name="TextBox 40"/>
            <p:cNvSpPr txBox="1">
              <a:spLocks noChangeArrowheads="1"/>
            </p:cNvSpPr>
            <p:nvPr/>
          </p:nvSpPr>
          <p:spPr bwMode="auto">
            <a:xfrm>
              <a:off x="1473554" y="2831632"/>
              <a:ext cx="911717" cy="402217"/>
            </a:xfrm>
            <a:prstGeom prst="rect">
              <a:avLst/>
            </a:prstGeom>
            <a:noFill/>
            <a:ln w="9525">
              <a:noFill/>
              <a:miter lim="800000"/>
              <a:headEnd/>
              <a:tailEnd/>
            </a:ln>
          </p:spPr>
          <p:txBody>
            <a:bodyPr wrap="none">
              <a:spAutoFit/>
            </a:bodyPr>
            <a:lstStyle/>
            <a:p>
              <a:pPr>
                <a:defRPr/>
              </a:pPr>
              <a:r>
                <a:rPr lang="en-US" sz="1000" dirty="0">
                  <a:latin typeface="+mn-lt"/>
                </a:rPr>
                <a:t>Retransmit</a:t>
              </a:r>
            </a:p>
            <a:p>
              <a:pPr>
                <a:defRPr/>
              </a:pPr>
              <a:r>
                <a:rPr lang="en-US" sz="1000" dirty="0"/>
                <a:t>        2</a:t>
              </a:r>
            </a:p>
          </p:txBody>
        </p:sp>
        <p:sp>
          <p:nvSpPr>
            <p:cNvPr id="42" name="TextBox 41"/>
            <p:cNvSpPr txBox="1">
              <a:spLocks noChangeArrowheads="1"/>
            </p:cNvSpPr>
            <p:nvPr/>
          </p:nvSpPr>
          <p:spPr bwMode="auto">
            <a:xfrm>
              <a:off x="1931266" y="851150"/>
              <a:ext cx="515157" cy="247015"/>
            </a:xfrm>
            <a:prstGeom prst="rect">
              <a:avLst/>
            </a:prstGeom>
            <a:noFill/>
            <a:ln w="9525">
              <a:noFill/>
              <a:miter lim="800000"/>
              <a:headEnd/>
              <a:tailEnd/>
            </a:ln>
          </p:spPr>
          <p:txBody>
            <a:bodyPr wrap="none">
              <a:spAutoFit/>
            </a:bodyPr>
            <a:lstStyle/>
            <a:p>
              <a:pPr>
                <a:defRPr/>
              </a:pPr>
              <a:r>
                <a:rPr lang="en-US" sz="1000" dirty="0" err="1">
                  <a:latin typeface="+mn-lt"/>
                </a:rPr>
                <a:t>Seq</a:t>
              </a:r>
              <a:r>
                <a:rPr lang="en-US" sz="1000" dirty="0">
                  <a:latin typeface="+mn-lt"/>
                </a:rPr>
                <a:t> #</a:t>
              </a:r>
            </a:p>
          </p:txBody>
        </p:sp>
        <p:cxnSp>
          <p:nvCxnSpPr>
            <p:cNvPr id="45" name="Straight Arrow Connector 44"/>
            <p:cNvCxnSpPr/>
            <p:nvPr/>
          </p:nvCxnSpPr>
          <p:spPr>
            <a:xfrm rot="10800000" flipV="1">
              <a:off x="2422332" y="3102692"/>
              <a:ext cx="2320059" cy="25357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9" name="TextBox 48"/>
            <p:cNvSpPr txBox="1">
              <a:spLocks noChangeArrowheads="1"/>
            </p:cNvSpPr>
            <p:nvPr/>
          </p:nvSpPr>
          <p:spPr bwMode="auto">
            <a:xfrm>
              <a:off x="4836900" y="3004324"/>
              <a:ext cx="504038" cy="247013"/>
            </a:xfrm>
            <a:prstGeom prst="rect">
              <a:avLst/>
            </a:prstGeom>
            <a:noFill/>
            <a:ln w="9525">
              <a:noFill/>
              <a:miter lim="800000"/>
              <a:headEnd/>
              <a:tailEnd/>
            </a:ln>
          </p:spPr>
          <p:txBody>
            <a:bodyPr wrap="none">
              <a:spAutoFit/>
            </a:bodyPr>
            <a:lstStyle/>
            <a:p>
              <a:pPr>
                <a:defRPr/>
              </a:pPr>
              <a:r>
                <a:rPr lang="en-US" sz="1000" dirty="0" err="1">
                  <a:latin typeface="+mn-lt"/>
                </a:rPr>
                <a:t>Ack</a:t>
              </a:r>
              <a:r>
                <a:rPr lang="en-US" sz="1000" dirty="0">
                  <a:latin typeface="+mn-lt"/>
                </a:rPr>
                <a:t> 5</a:t>
              </a:r>
            </a:p>
          </p:txBody>
        </p:sp>
      </p:grpSp>
      <p:grpSp>
        <p:nvGrpSpPr>
          <p:cNvPr id="13316" name="Group 134"/>
          <p:cNvGrpSpPr>
            <a:grpSpLocks/>
          </p:cNvGrpSpPr>
          <p:nvPr/>
        </p:nvGrpSpPr>
        <p:grpSpPr bwMode="auto">
          <a:xfrm>
            <a:off x="296863" y="1863725"/>
            <a:ext cx="4619625" cy="4419600"/>
            <a:chOff x="427500" y="922400"/>
            <a:chExt cx="4620103" cy="4933395"/>
          </a:xfrm>
        </p:grpSpPr>
        <p:cxnSp>
          <p:nvCxnSpPr>
            <p:cNvPr id="76" name="Straight Connector 75"/>
            <p:cNvCxnSpPr/>
            <p:nvPr/>
          </p:nvCxnSpPr>
          <p:spPr>
            <a:xfrm rot="5400000">
              <a:off x="1535539" y="2037575"/>
              <a:ext cx="1711803" cy="9526"/>
            </a:xfrm>
            <a:prstGeom prst="line">
              <a:avLst/>
            </a:prstGeom>
          </p:spPr>
          <p:style>
            <a:lnRef idx="2">
              <a:schemeClr val="dk1"/>
            </a:lnRef>
            <a:fillRef idx="0">
              <a:schemeClr val="dk1"/>
            </a:fillRef>
            <a:effectRef idx="1">
              <a:schemeClr val="dk1"/>
            </a:effectRef>
            <a:fontRef idx="minor">
              <a:schemeClr val="tx1"/>
            </a:fontRef>
          </p:style>
        </p:cxnSp>
        <p:sp>
          <p:nvSpPr>
            <p:cNvPr id="78" name="TextBox 8"/>
            <p:cNvSpPr txBox="1">
              <a:spLocks noChangeArrowheads="1"/>
            </p:cNvSpPr>
            <p:nvPr/>
          </p:nvSpPr>
          <p:spPr bwMode="auto">
            <a:xfrm>
              <a:off x="1853223" y="5487208"/>
              <a:ext cx="928783" cy="368587"/>
            </a:xfrm>
            <a:prstGeom prst="rect">
              <a:avLst/>
            </a:prstGeom>
            <a:noFill/>
            <a:ln w="9525">
              <a:noFill/>
              <a:miter lim="800000"/>
              <a:headEnd/>
              <a:tailEnd/>
            </a:ln>
          </p:spPr>
          <p:txBody>
            <a:bodyPr wrap="none">
              <a:spAutoFit/>
            </a:bodyPr>
            <a:lstStyle/>
            <a:p>
              <a:pPr>
                <a:defRPr/>
              </a:pPr>
              <a:r>
                <a:rPr lang="en-US" sz="1800" dirty="0">
                  <a:latin typeface="+mn-lt"/>
                </a:rPr>
                <a:t>Sender</a:t>
              </a:r>
            </a:p>
          </p:txBody>
        </p:sp>
        <p:sp>
          <p:nvSpPr>
            <p:cNvPr id="79" name="TextBox 9"/>
            <p:cNvSpPr txBox="1">
              <a:spLocks noChangeArrowheads="1"/>
            </p:cNvSpPr>
            <p:nvPr/>
          </p:nvSpPr>
          <p:spPr bwMode="auto">
            <a:xfrm>
              <a:off x="3786998" y="5437591"/>
              <a:ext cx="1093900" cy="368587"/>
            </a:xfrm>
            <a:prstGeom prst="rect">
              <a:avLst/>
            </a:prstGeom>
            <a:noFill/>
            <a:ln w="9525">
              <a:noFill/>
              <a:miter lim="800000"/>
              <a:headEnd/>
              <a:tailEnd/>
            </a:ln>
          </p:spPr>
          <p:txBody>
            <a:bodyPr wrap="none">
              <a:spAutoFit/>
            </a:bodyPr>
            <a:lstStyle/>
            <a:p>
              <a:pPr>
                <a:defRPr/>
              </a:pPr>
              <a:r>
                <a:rPr lang="en-US" sz="1800" dirty="0">
                  <a:latin typeface="+mn-lt"/>
                </a:rPr>
                <a:t>Receiver</a:t>
              </a:r>
            </a:p>
          </p:txBody>
        </p:sp>
        <p:sp>
          <p:nvSpPr>
            <p:cNvPr id="13322" name="TextBox 79"/>
            <p:cNvSpPr txBox="1">
              <a:spLocks noChangeArrowheads="1"/>
            </p:cNvSpPr>
            <p:nvPr/>
          </p:nvSpPr>
          <p:spPr bwMode="auto">
            <a:xfrm>
              <a:off x="1970587" y="1187513"/>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1</a:t>
              </a:r>
            </a:p>
          </p:txBody>
        </p:sp>
        <p:cxnSp>
          <p:nvCxnSpPr>
            <p:cNvPr id="81" name="Straight Arrow Connector 80"/>
            <p:cNvCxnSpPr/>
            <p:nvPr/>
          </p:nvCxnSpPr>
          <p:spPr>
            <a:xfrm>
              <a:off x="2408905" y="1671979"/>
              <a:ext cx="833523" cy="602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324" name="TextBox 81"/>
            <p:cNvSpPr txBox="1">
              <a:spLocks noChangeArrowheads="1"/>
            </p:cNvSpPr>
            <p:nvPr/>
          </p:nvSpPr>
          <p:spPr bwMode="auto">
            <a:xfrm>
              <a:off x="1969000" y="1470088"/>
              <a:ext cx="300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2</a:t>
              </a:r>
            </a:p>
          </p:txBody>
        </p:sp>
        <p:sp>
          <p:nvSpPr>
            <p:cNvPr id="83" name="Multiply 82"/>
            <p:cNvSpPr/>
            <p:nvPr/>
          </p:nvSpPr>
          <p:spPr>
            <a:xfrm>
              <a:off x="3229727" y="1567427"/>
              <a:ext cx="261965" cy="368587"/>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6" name="TextBox 83"/>
            <p:cNvSpPr txBox="1">
              <a:spLocks noChangeArrowheads="1"/>
            </p:cNvSpPr>
            <p:nvPr/>
          </p:nvSpPr>
          <p:spPr bwMode="auto">
            <a:xfrm>
              <a:off x="1978525" y="1730438"/>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3</a:t>
              </a:r>
            </a:p>
          </p:txBody>
        </p:sp>
        <p:sp>
          <p:nvSpPr>
            <p:cNvPr id="13327" name="TextBox 84"/>
            <p:cNvSpPr txBox="1">
              <a:spLocks noChangeArrowheads="1"/>
            </p:cNvSpPr>
            <p:nvPr/>
          </p:nvSpPr>
          <p:spPr bwMode="auto">
            <a:xfrm>
              <a:off x="1976937" y="2084450"/>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4</a:t>
              </a:r>
            </a:p>
          </p:txBody>
        </p:sp>
        <p:sp>
          <p:nvSpPr>
            <p:cNvPr id="13328" name="TextBox 85"/>
            <p:cNvSpPr txBox="1">
              <a:spLocks noChangeArrowheads="1"/>
            </p:cNvSpPr>
            <p:nvPr/>
          </p:nvSpPr>
          <p:spPr bwMode="auto">
            <a:xfrm>
              <a:off x="1975350" y="2449575"/>
              <a:ext cx="30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5</a:t>
              </a:r>
            </a:p>
          </p:txBody>
        </p:sp>
        <p:cxnSp>
          <p:nvCxnSpPr>
            <p:cNvPr id="87" name="Straight Arrow Connector 86"/>
            <p:cNvCxnSpPr/>
            <p:nvPr/>
          </p:nvCxnSpPr>
          <p:spPr>
            <a:xfrm>
              <a:off x="2386678" y="4406256"/>
              <a:ext cx="1805174" cy="1311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330" name="TextBox 87"/>
            <p:cNvSpPr txBox="1">
              <a:spLocks noChangeArrowheads="1"/>
            </p:cNvSpPr>
            <p:nvPr/>
          </p:nvSpPr>
          <p:spPr bwMode="auto">
            <a:xfrm>
              <a:off x="1954712" y="4638738"/>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1</a:t>
              </a:r>
            </a:p>
          </p:txBody>
        </p:sp>
        <p:cxnSp>
          <p:nvCxnSpPr>
            <p:cNvPr id="89" name="Straight Arrow Connector 88"/>
            <p:cNvCxnSpPr/>
            <p:nvPr/>
          </p:nvCxnSpPr>
          <p:spPr>
            <a:xfrm>
              <a:off x="2407317" y="1409715"/>
              <a:ext cx="833524" cy="602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0" name="Multiply 89"/>
            <p:cNvSpPr/>
            <p:nvPr/>
          </p:nvSpPr>
          <p:spPr>
            <a:xfrm>
              <a:off x="3228140" y="1305163"/>
              <a:ext cx="261964" cy="366815"/>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1" name="Straight Arrow Connector 90"/>
            <p:cNvCxnSpPr/>
            <p:nvPr/>
          </p:nvCxnSpPr>
          <p:spPr>
            <a:xfrm>
              <a:off x="2407317" y="1930699"/>
              <a:ext cx="833524" cy="620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2" name="Multiply 91"/>
            <p:cNvSpPr/>
            <p:nvPr/>
          </p:nvSpPr>
          <p:spPr>
            <a:xfrm>
              <a:off x="3228140" y="1827920"/>
              <a:ext cx="261964" cy="36681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3" name="Straight Arrow Connector 92"/>
            <p:cNvCxnSpPr/>
            <p:nvPr/>
          </p:nvCxnSpPr>
          <p:spPr>
            <a:xfrm>
              <a:off x="2407317" y="2286881"/>
              <a:ext cx="833524" cy="63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4" name="Multiply 93"/>
            <p:cNvSpPr/>
            <p:nvPr/>
          </p:nvSpPr>
          <p:spPr>
            <a:xfrm>
              <a:off x="3228140" y="2184102"/>
              <a:ext cx="261964" cy="366815"/>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5" name="Straight Arrow Connector 94"/>
            <p:cNvCxnSpPr/>
            <p:nvPr/>
          </p:nvCxnSpPr>
          <p:spPr>
            <a:xfrm>
              <a:off x="2407317" y="2620027"/>
              <a:ext cx="833524" cy="6202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6" name="Multiply 95"/>
            <p:cNvSpPr/>
            <p:nvPr/>
          </p:nvSpPr>
          <p:spPr>
            <a:xfrm>
              <a:off x="3228140" y="2517248"/>
              <a:ext cx="261964" cy="36504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Left Brace 96"/>
            <p:cNvSpPr/>
            <p:nvPr/>
          </p:nvSpPr>
          <p:spPr>
            <a:xfrm>
              <a:off x="2018340" y="2814952"/>
              <a:ext cx="249263" cy="1483209"/>
            </a:xfrm>
            <a:prstGeom prst="leftBrace">
              <a:avLst/>
            </a:pr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98" name="TextBox 97"/>
            <p:cNvSpPr txBox="1">
              <a:spLocks noChangeArrowheads="1"/>
            </p:cNvSpPr>
            <p:nvPr/>
          </p:nvSpPr>
          <p:spPr bwMode="auto">
            <a:xfrm>
              <a:off x="427500" y="3110886"/>
              <a:ext cx="1775009" cy="923239"/>
            </a:xfrm>
            <a:prstGeom prst="rect">
              <a:avLst/>
            </a:prstGeom>
            <a:noFill/>
            <a:ln w="9525">
              <a:noFill/>
              <a:miter lim="800000"/>
              <a:headEnd/>
              <a:tailEnd/>
            </a:ln>
          </p:spPr>
          <p:txBody>
            <a:bodyPr wrap="none">
              <a:spAutoFit/>
            </a:bodyPr>
            <a:lstStyle/>
            <a:p>
              <a:pPr>
                <a:defRPr/>
              </a:pPr>
              <a:r>
                <a:rPr lang="en-US" sz="1800" dirty="0">
                  <a:latin typeface="+mn-lt"/>
                </a:rPr>
                <a:t>Retransmission</a:t>
              </a:r>
            </a:p>
            <a:p>
              <a:pPr>
                <a:defRPr/>
              </a:pPr>
              <a:r>
                <a:rPr lang="en-US" sz="1800" dirty="0">
                  <a:latin typeface="+mn-lt"/>
                </a:rPr>
                <a:t>Timeout</a:t>
              </a:r>
            </a:p>
            <a:p>
              <a:pPr>
                <a:defRPr/>
              </a:pPr>
              <a:r>
                <a:rPr lang="en-US" sz="1800" dirty="0">
                  <a:latin typeface="+mn-lt"/>
                </a:rPr>
                <a:t>(RTO)</a:t>
              </a:r>
            </a:p>
          </p:txBody>
        </p:sp>
        <p:cxnSp>
          <p:nvCxnSpPr>
            <p:cNvPr id="99" name="Straight Arrow Connector 98"/>
            <p:cNvCxnSpPr/>
            <p:nvPr/>
          </p:nvCxnSpPr>
          <p:spPr>
            <a:xfrm rot="10800000" flipV="1">
              <a:off x="2423193" y="4585234"/>
              <a:ext cx="1757545" cy="21264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00" name="TextBox 99"/>
            <p:cNvSpPr txBox="1">
              <a:spLocks noChangeArrowheads="1"/>
            </p:cNvSpPr>
            <p:nvPr/>
          </p:nvSpPr>
          <p:spPr bwMode="auto">
            <a:xfrm>
              <a:off x="4285524" y="4415117"/>
              <a:ext cx="762079" cy="370358"/>
            </a:xfrm>
            <a:prstGeom prst="rect">
              <a:avLst/>
            </a:prstGeom>
            <a:noFill/>
            <a:ln w="9525">
              <a:noFill/>
              <a:miter lim="800000"/>
              <a:headEnd/>
              <a:tailEnd/>
            </a:ln>
          </p:spPr>
          <p:txBody>
            <a:bodyPr wrap="none">
              <a:spAutoFit/>
            </a:bodyPr>
            <a:lstStyle/>
            <a:p>
              <a:pPr>
                <a:defRPr/>
              </a:pPr>
              <a:r>
                <a:rPr lang="en-US" sz="1800" dirty="0" err="1">
                  <a:latin typeface="+mn-lt"/>
                </a:rPr>
                <a:t>Ack</a:t>
              </a:r>
              <a:r>
                <a:rPr lang="en-US" sz="1800" dirty="0">
                  <a:latin typeface="+mn-lt"/>
                </a:rPr>
                <a:t> 1</a:t>
              </a:r>
            </a:p>
          </p:txBody>
        </p:sp>
        <p:sp>
          <p:nvSpPr>
            <p:cNvPr id="101" name="TextBox 100"/>
            <p:cNvSpPr txBox="1">
              <a:spLocks noChangeArrowheads="1"/>
            </p:cNvSpPr>
            <p:nvPr/>
          </p:nvSpPr>
          <p:spPr bwMode="auto">
            <a:xfrm>
              <a:off x="1623011" y="922400"/>
              <a:ext cx="787481" cy="368587"/>
            </a:xfrm>
            <a:prstGeom prst="rect">
              <a:avLst/>
            </a:prstGeom>
            <a:noFill/>
            <a:ln w="9525">
              <a:noFill/>
              <a:miter lim="800000"/>
              <a:headEnd/>
              <a:tailEnd/>
            </a:ln>
          </p:spPr>
          <p:txBody>
            <a:bodyPr wrap="none">
              <a:spAutoFit/>
            </a:bodyPr>
            <a:lstStyle/>
            <a:p>
              <a:pPr>
                <a:defRPr/>
              </a:pPr>
              <a:r>
                <a:rPr lang="en-US" sz="1800" dirty="0" err="1">
                  <a:latin typeface="+mn-lt"/>
                </a:rPr>
                <a:t>Seq</a:t>
              </a:r>
              <a:r>
                <a:rPr lang="en-US" sz="1800" dirty="0">
                  <a:latin typeface="+mn-lt"/>
                </a:rPr>
                <a:t> #</a:t>
              </a:r>
            </a:p>
          </p:txBody>
        </p:sp>
        <p:cxnSp>
          <p:nvCxnSpPr>
            <p:cNvPr id="109" name="Straight Connector 108"/>
            <p:cNvCxnSpPr/>
            <p:nvPr/>
          </p:nvCxnSpPr>
          <p:spPr>
            <a:xfrm rot="5400000">
              <a:off x="1729154" y="3580571"/>
              <a:ext cx="1316635" cy="1587"/>
            </a:xfrm>
            <a:prstGeom prst="line">
              <a:avLst/>
            </a:prstGeom>
            <a:ln w="25400">
              <a:prstDash val="dash"/>
            </a:ln>
          </p:spPr>
          <p:style>
            <a:lnRef idx="1">
              <a:schemeClr val="dk1"/>
            </a:lnRef>
            <a:fillRef idx="0">
              <a:schemeClr val="dk1"/>
            </a:fillRef>
            <a:effectRef idx="0">
              <a:schemeClr val="dk1"/>
            </a:effectRef>
            <a:fontRef idx="minor">
              <a:schemeClr val="tx1"/>
            </a:fontRef>
          </p:style>
        </p:cxnSp>
        <p:cxnSp>
          <p:nvCxnSpPr>
            <p:cNvPr id="116" name="Straight Connector 115"/>
            <p:cNvCxnSpPr/>
            <p:nvPr/>
          </p:nvCxnSpPr>
          <p:spPr>
            <a:xfrm rot="16200000" flipH="1">
              <a:off x="1782981" y="4870810"/>
              <a:ext cx="1228032" cy="4763"/>
            </a:xfrm>
            <a:prstGeom prst="line">
              <a:avLst/>
            </a:prstGeom>
          </p:spPr>
          <p:style>
            <a:lnRef idx="2">
              <a:schemeClr val="dk1"/>
            </a:lnRef>
            <a:fillRef idx="0">
              <a:schemeClr val="dk1"/>
            </a:fillRef>
            <a:effectRef idx="1">
              <a:schemeClr val="dk1"/>
            </a:effectRef>
            <a:fontRef idx="minor">
              <a:schemeClr val="tx1"/>
            </a:fontRef>
          </p:style>
        </p:cxnSp>
        <p:cxnSp>
          <p:nvCxnSpPr>
            <p:cNvPr id="129" name="Straight Connector 128"/>
            <p:cNvCxnSpPr/>
            <p:nvPr/>
          </p:nvCxnSpPr>
          <p:spPr>
            <a:xfrm rot="5400000">
              <a:off x="3350239" y="1975553"/>
              <a:ext cx="1711803" cy="9526"/>
            </a:xfrm>
            <a:prstGeom prst="line">
              <a:avLst/>
            </a:prstGeom>
          </p:spPr>
          <p:style>
            <a:lnRef idx="2">
              <a:schemeClr val="dk1"/>
            </a:lnRef>
            <a:fillRef idx="0">
              <a:schemeClr val="dk1"/>
            </a:fillRef>
            <a:effectRef idx="1">
              <a:schemeClr val="dk1"/>
            </a:effectRef>
            <a:fontRef idx="minor">
              <a:schemeClr val="tx1"/>
            </a:fontRef>
          </p:style>
        </p:cxnSp>
        <p:cxnSp>
          <p:nvCxnSpPr>
            <p:cNvPr id="130" name="Straight Connector 129"/>
            <p:cNvCxnSpPr/>
            <p:nvPr/>
          </p:nvCxnSpPr>
          <p:spPr>
            <a:xfrm rot="5400000">
              <a:off x="3543853" y="3518550"/>
              <a:ext cx="1316636" cy="1588"/>
            </a:xfrm>
            <a:prstGeom prst="line">
              <a:avLst/>
            </a:prstGeom>
            <a:ln w="25400">
              <a:prstDash val="dash"/>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rot="16200000" flipH="1">
              <a:off x="3597681" y="4808789"/>
              <a:ext cx="1228033" cy="4762"/>
            </a:xfrm>
            <a:prstGeom prst="line">
              <a:avLst/>
            </a:prstGeom>
          </p:spPr>
          <p:style>
            <a:lnRef idx="2">
              <a:schemeClr val="dk1"/>
            </a:lnRef>
            <a:fillRef idx="0">
              <a:schemeClr val="dk1"/>
            </a:fillRef>
            <a:effectRef idx="1">
              <a:schemeClr val="dk1"/>
            </a:effectRef>
            <a:fontRef idx="minor">
              <a:schemeClr val="tx1"/>
            </a:fontRef>
          </p:style>
        </p:cxnSp>
      </p:grpSp>
      <p:sp>
        <p:nvSpPr>
          <p:cNvPr id="63" name="TextBox 62"/>
          <p:cNvSpPr txBox="1"/>
          <p:nvPr/>
        </p:nvSpPr>
        <p:spPr>
          <a:xfrm>
            <a:off x="688975" y="1009650"/>
            <a:ext cx="3784600" cy="830263"/>
          </a:xfrm>
          <a:prstGeom prst="rect">
            <a:avLst/>
          </a:prstGeom>
          <a:noFill/>
        </p:spPr>
        <p:txBody>
          <a:bodyPr wrap="none">
            <a:spAutoFit/>
          </a:bodyPr>
          <a:lstStyle/>
          <a:p>
            <a:pPr algn="ctr">
              <a:defRPr/>
            </a:pPr>
            <a:r>
              <a:rPr lang="en-US" dirty="0">
                <a:latin typeface="+mn-lt"/>
              </a:rPr>
              <a:t>Timeout driven recovery is</a:t>
            </a:r>
          </a:p>
          <a:p>
            <a:pPr algn="ctr">
              <a:defRPr/>
            </a:pPr>
            <a:r>
              <a:rPr lang="en-US" dirty="0">
                <a:latin typeface="+mn-lt"/>
              </a:rPr>
              <a:t> </a:t>
            </a:r>
            <a:r>
              <a:rPr lang="en-US" dirty="0">
                <a:solidFill>
                  <a:srgbClr val="FF0000"/>
                </a:solidFill>
                <a:latin typeface="+mn-lt"/>
              </a:rPr>
              <a:t>slow (ms)</a:t>
            </a:r>
          </a:p>
        </p:txBody>
      </p:sp>
      <p:sp>
        <p:nvSpPr>
          <p:cNvPr id="64" name="TextBox 63"/>
          <p:cNvSpPr txBox="1"/>
          <p:nvPr/>
        </p:nvSpPr>
        <p:spPr>
          <a:xfrm>
            <a:off x="5353050" y="1008063"/>
            <a:ext cx="3335338" cy="830262"/>
          </a:xfrm>
          <a:prstGeom prst="rect">
            <a:avLst/>
          </a:prstGeom>
          <a:noFill/>
        </p:spPr>
        <p:txBody>
          <a:bodyPr wrap="none">
            <a:spAutoFit/>
          </a:bodyPr>
          <a:lstStyle/>
          <a:p>
            <a:pPr algn="ctr">
              <a:defRPr/>
            </a:pPr>
            <a:r>
              <a:rPr lang="en-US" dirty="0">
                <a:latin typeface="+mn-lt"/>
              </a:rPr>
              <a:t>Data-driven recovery is</a:t>
            </a:r>
          </a:p>
          <a:p>
            <a:pPr algn="ctr">
              <a:defRPr/>
            </a:pPr>
            <a:r>
              <a:rPr lang="en-US" dirty="0">
                <a:solidFill>
                  <a:schemeClr val="accent2"/>
                </a:solidFill>
                <a:latin typeface="+mn-lt"/>
              </a:rPr>
              <a:t>super fast (us) in SANs</a:t>
            </a:r>
          </a:p>
        </p:txBody>
      </p:sp>
    </p:spTree>
    <p:extLst>
      <p:ext uri="{BB962C8B-B14F-4D97-AF65-F5344CB8AC3E}">
        <p14:creationId xmlns:p14="http://schemas.microsoft.com/office/powerpoint/2010/main" val="22597172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US" altLang="en-US" dirty="0" smtClean="0"/>
              <a:t>TCP Throughput Collapse Summary</a:t>
            </a:r>
          </a:p>
        </p:txBody>
      </p:sp>
      <p:sp>
        <p:nvSpPr>
          <p:cNvPr id="3" name="Content Placeholder 2"/>
          <p:cNvSpPr>
            <a:spLocks noGrp="1"/>
          </p:cNvSpPr>
          <p:nvPr>
            <p:ph idx="1"/>
          </p:nvPr>
        </p:nvSpPr>
        <p:spPr/>
        <p:txBody>
          <a:bodyPr>
            <a:normAutofit lnSpcReduction="10000"/>
          </a:bodyPr>
          <a:lstStyle/>
          <a:p>
            <a:r>
              <a:rPr lang="en-US" altLang="en-US" dirty="0" smtClean="0"/>
              <a:t>Synchronized Reads and TCP timeouts </a:t>
            </a:r>
            <a:r>
              <a:rPr lang="en-US" altLang="en-US" dirty="0" smtClean="0">
                <a:sym typeface="Wingdings" panose="05000000000000000000" pitchFamily="2" charset="2"/>
              </a:rPr>
              <a:t>cause TCP Throughput Collapse</a:t>
            </a:r>
          </a:p>
          <a:p>
            <a:pPr marL="0" indent="0">
              <a:buNone/>
            </a:pPr>
            <a:endParaRPr lang="en-US" altLang="en-US" dirty="0" smtClean="0">
              <a:sym typeface="Wingdings" panose="05000000000000000000" pitchFamily="2" charset="2"/>
            </a:endParaRPr>
          </a:p>
          <a:p>
            <a:r>
              <a:rPr lang="en-US" altLang="en-US" dirty="0" smtClean="0">
                <a:sym typeface="Wingdings" panose="05000000000000000000" pitchFamily="2" charset="2"/>
              </a:rPr>
              <a:t>Previously tried </a:t>
            </a:r>
            <a:r>
              <a:rPr lang="en-US" altLang="en-US" dirty="0">
                <a:sym typeface="Wingdings" panose="05000000000000000000" pitchFamily="2" charset="2"/>
              </a:rPr>
              <a:t>o</a:t>
            </a:r>
            <a:r>
              <a:rPr lang="en-US" altLang="en-US" dirty="0" smtClean="0">
                <a:sym typeface="Wingdings" panose="05000000000000000000" pitchFamily="2" charset="2"/>
              </a:rPr>
              <a:t>ptions</a:t>
            </a:r>
          </a:p>
          <a:p>
            <a:pPr lvl="1"/>
            <a:r>
              <a:rPr lang="en-US" altLang="en-US" dirty="0" smtClean="0">
                <a:sym typeface="Wingdings" panose="05000000000000000000" pitchFamily="2" charset="2"/>
              </a:rPr>
              <a:t>Increase buffer size (costly)</a:t>
            </a:r>
          </a:p>
          <a:p>
            <a:pPr lvl="1"/>
            <a:r>
              <a:rPr lang="en-US" altLang="en-US" dirty="0" smtClean="0">
                <a:sym typeface="Wingdings" panose="05000000000000000000" pitchFamily="2" charset="2"/>
              </a:rPr>
              <a:t>Reduce </a:t>
            </a:r>
            <a:r>
              <a:rPr lang="en-US" altLang="en-US" dirty="0" err="1" smtClean="0">
                <a:sym typeface="Wingdings" panose="05000000000000000000" pitchFamily="2" charset="2"/>
              </a:rPr>
              <a:t>RTOmin</a:t>
            </a:r>
            <a:r>
              <a:rPr lang="en-US" altLang="en-US" dirty="0" smtClean="0">
                <a:sym typeface="Wingdings" panose="05000000000000000000" pitchFamily="2" charset="2"/>
              </a:rPr>
              <a:t> (unsafe)</a:t>
            </a:r>
          </a:p>
          <a:p>
            <a:pPr lvl="1"/>
            <a:r>
              <a:rPr lang="en-US" altLang="en-US" dirty="0" smtClean="0">
                <a:sym typeface="Wingdings" panose="05000000000000000000" pitchFamily="2" charset="2"/>
              </a:rPr>
              <a:t>Use Ethernet Flow Control (limited applicability)</a:t>
            </a:r>
          </a:p>
          <a:p>
            <a:r>
              <a:rPr lang="en-US" altLang="en-US" dirty="0" smtClean="0">
                <a:sym typeface="Wingdings" panose="05000000000000000000" pitchFamily="2" charset="2"/>
              </a:rPr>
              <a:t>DCTCP (Data Center TCP)</a:t>
            </a:r>
          </a:p>
          <a:p>
            <a:pPr lvl="1"/>
            <a:r>
              <a:rPr lang="en-US" altLang="en-US" dirty="0" smtClean="0">
                <a:sym typeface="Wingdings" panose="05000000000000000000" pitchFamily="2" charset="2"/>
              </a:rPr>
              <a:t>Limited in-network buffer (queue length) via both in-network signaling and end-to-end, TCP, modifications</a:t>
            </a:r>
          </a:p>
          <a:p>
            <a:endParaRPr lang="en-US" altLang="en-US" dirty="0" smtClean="0">
              <a:sym typeface="Wingdings" panose="05000000000000000000" pitchFamily="2" charset="2"/>
            </a:endParaRPr>
          </a:p>
        </p:txBody>
      </p:sp>
    </p:spTree>
    <p:extLst>
      <p:ext uri="{BB962C8B-B14F-4D97-AF65-F5344CB8AC3E}">
        <p14:creationId xmlns:p14="http://schemas.microsoft.com/office/powerpoint/2010/main" val="4230696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6" name="Rectangle 3"/>
          <p:cNvSpPr>
            <a:spLocks noGrp="1" noChangeArrowheads="1"/>
          </p:cNvSpPr>
          <p:nvPr>
            <p:ph type="body" sz="half" idx="1"/>
          </p:nvPr>
        </p:nvSpPr>
        <p:spPr>
          <a:xfrm>
            <a:off x="633413" y="1360488"/>
            <a:ext cx="4398962" cy="3952875"/>
          </a:xfrm>
        </p:spPr>
        <p:txBody>
          <a:bodyPr>
            <a:normAutofit fontScale="85000" lnSpcReduction="20000"/>
          </a:bodyPr>
          <a:lstStyle/>
          <a:p>
            <a:pPr>
              <a:buFont typeface="Wingdings" charset="0"/>
              <a:buChar char="v"/>
              <a:defRPr/>
            </a:pPr>
            <a:r>
              <a:rPr lang="en-US">
                <a:ea typeface="ＭＳ Ｐゴシック" charset="0"/>
                <a:cs typeface="+mn-cs"/>
              </a:rPr>
              <a:t>principles behind transport layer services:</a:t>
            </a:r>
          </a:p>
          <a:p>
            <a:pPr lvl="1">
              <a:buFont typeface="Wingdings" charset="0"/>
              <a:buChar char="§"/>
              <a:defRPr/>
            </a:pPr>
            <a:r>
              <a:rPr lang="en-US" sz="2800">
                <a:ea typeface="ＭＳ Ｐゴシック" charset="0"/>
              </a:rPr>
              <a:t>multiplexing, demultiplexing</a:t>
            </a:r>
          </a:p>
          <a:p>
            <a:pPr lvl="1">
              <a:buFont typeface="Wingdings" charset="0"/>
              <a:buChar char="§"/>
              <a:defRPr/>
            </a:pPr>
            <a:r>
              <a:rPr lang="en-US" sz="2800">
                <a:ea typeface="ＭＳ Ｐゴシック" charset="0"/>
              </a:rPr>
              <a:t>reliable data transfer</a:t>
            </a:r>
          </a:p>
          <a:p>
            <a:pPr lvl="1">
              <a:buFont typeface="Wingdings" charset="0"/>
              <a:buChar char="§"/>
              <a:defRPr/>
            </a:pPr>
            <a:r>
              <a:rPr lang="en-US" sz="2800">
                <a:ea typeface="ＭＳ Ｐゴシック" charset="0"/>
              </a:rPr>
              <a:t>flow control</a:t>
            </a:r>
          </a:p>
          <a:p>
            <a:pPr lvl="1">
              <a:buFont typeface="Wingdings" charset="0"/>
              <a:buChar char="§"/>
              <a:defRPr/>
            </a:pPr>
            <a:r>
              <a:rPr lang="en-US" sz="2800">
                <a:ea typeface="ＭＳ Ｐゴシック" charset="0"/>
              </a:rPr>
              <a:t>congestion control</a:t>
            </a:r>
          </a:p>
          <a:p>
            <a:pPr>
              <a:buFont typeface="Wingdings" charset="0"/>
              <a:buChar char="v"/>
              <a:defRPr/>
            </a:pPr>
            <a:r>
              <a:rPr lang="en-US">
                <a:ea typeface="ＭＳ Ｐゴシック" charset="0"/>
                <a:cs typeface="+mn-cs"/>
              </a:rPr>
              <a:t>instantiation, implementation in the Internet</a:t>
            </a:r>
          </a:p>
          <a:p>
            <a:pPr lvl="1">
              <a:buFont typeface="Wingdings" charset="0"/>
              <a:buChar char="§"/>
              <a:defRPr/>
            </a:pPr>
            <a:r>
              <a:rPr lang="en-US">
                <a:ea typeface="ＭＳ Ｐゴシック" charset="0"/>
              </a:rPr>
              <a:t>UDP</a:t>
            </a:r>
          </a:p>
          <a:p>
            <a:pPr lvl="1">
              <a:buFont typeface="Wingdings" charset="0"/>
              <a:buChar char="§"/>
              <a:defRPr/>
            </a:pPr>
            <a:r>
              <a:rPr lang="en-US">
                <a:ea typeface="ＭＳ Ｐゴシック" charset="0"/>
              </a:rPr>
              <a:t>TCP</a:t>
            </a:r>
          </a:p>
        </p:txBody>
      </p:sp>
      <p:sp>
        <p:nvSpPr>
          <p:cNvPr id="112647" name="Rectangle 4"/>
          <p:cNvSpPr>
            <a:spLocks noGrp="1" noChangeArrowheads="1"/>
          </p:cNvSpPr>
          <p:nvPr>
            <p:ph type="body" sz="half" idx="2"/>
          </p:nvPr>
        </p:nvSpPr>
        <p:spPr>
          <a:xfrm>
            <a:off x="5495925" y="2389187"/>
            <a:ext cx="3483952" cy="2776781"/>
          </a:xfrm>
        </p:spPr>
        <p:txBody>
          <a:bodyPr>
            <a:normAutofit fontScale="92500" lnSpcReduction="20000"/>
          </a:bodyPr>
          <a:lstStyle/>
          <a:p>
            <a:pPr>
              <a:buFont typeface="Wingdings" panose="05000000000000000000" pitchFamily="2" charset="2"/>
              <a:buNone/>
            </a:pPr>
            <a:r>
              <a:rPr lang="en-US" altLang="en-US" u="sng" dirty="0" smtClean="0">
                <a:solidFill>
                  <a:srgbClr val="CC0000"/>
                </a:solidFill>
              </a:rPr>
              <a:t>Next time:</a:t>
            </a:r>
            <a:endParaRPr lang="en-US" altLang="en-US" dirty="0" smtClean="0">
              <a:solidFill>
                <a:srgbClr val="CC0000"/>
              </a:solidFill>
            </a:endParaRPr>
          </a:p>
          <a:p>
            <a:r>
              <a:rPr lang="en-US" altLang="en-US" dirty="0" smtClean="0"/>
              <a:t>Network Layer</a:t>
            </a:r>
          </a:p>
          <a:p>
            <a:r>
              <a:rPr lang="en-US" altLang="en-US" dirty="0" smtClean="0"/>
              <a:t>leaving the network </a:t>
            </a:r>
            <a:r>
              <a:rPr lang="ja-JP" altLang="en-US" dirty="0" smtClean="0"/>
              <a:t>“</a:t>
            </a:r>
            <a:r>
              <a:rPr lang="en-US" altLang="ja-JP" dirty="0" smtClean="0"/>
              <a:t>edge</a:t>
            </a:r>
            <a:r>
              <a:rPr lang="ja-JP" altLang="en-US" dirty="0" smtClean="0"/>
              <a:t>”</a:t>
            </a:r>
            <a:r>
              <a:rPr lang="en-US" altLang="ja-JP" dirty="0" smtClean="0"/>
              <a:t> (application, transport layers)</a:t>
            </a:r>
          </a:p>
          <a:p>
            <a:r>
              <a:rPr lang="en-US" altLang="en-US" dirty="0" smtClean="0"/>
              <a:t>into the network </a:t>
            </a:r>
            <a:r>
              <a:rPr lang="ja-JP" altLang="en-US" dirty="0" smtClean="0"/>
              <a:t>“</a:t>
            </a:r>
            <a:r>
              <a:rPr lang="en-US" altLang="ja-JP" dirty="0" smtClean="0"/>
              <a:t>core</a:t>
            </a:r>
            <a:r>
              <a:rPr lang="ja-JP" altLang="en-US" dirty="0" smtClean="0"/>
              <a:t>”</a:t>
            </a:r>
            <a:endParaRPr lang="en-US" altLang="ja-JP" dirty="0" smtClean="0"/>
          </a:p>
          <a:p>
            <a:endParaRPr lang="en-US" altLang="en-US" dirty="0" smtClean="0"/>
          </a:p>
        </p:txBody>
      </p:sp>
      <p:sp>
        <p:nvSpPr>
          <p:cNvPr id="2" name="Title 1"/>
          <p:cNvSpPr>
            <a:spLocks noGrp="1"/>
          </p:cNvSpPr>
          <p:nvPr>
            <p:ph type="title"/>
          </p:nvPr>
        </p:nvSpPr>
        <p:spPr/>
        <p:txBody>
          <a:bodyPr>
            <a:normAutofit fontScale="90000"/>
          </a:bodyPr>
          <a:lstStyle/>
          <a:p>
            <a:r>
              <a:rPr lang="en-US" dirty="0" smtClean="0"/>
              <a:t>Perspective</a:t>
            </a:r>
            <a:endParaRPr lang="en-US" dirty="0"/>
          </a:p>
        </p:txBody>
      </p:sp>
    </p:spTree>
    <p:extLst>
      <p:ext uri="{BB962C8B-B14F-4D97-AF65-F5344CB8AC3E}">
        <p14:creationId xmlns:p14="http://schemas.microsoft.com/office/powerpoint/2010/main" val="24172129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Before</a:t>
            </a:r>
            <a:r>
              <a:rPr lang="en-US" dirty="0" smtClean="0"/>
              <a:t> Next time</a:t>
            </a:r>
            <a:endParaRPr lang="en-US" dirty="0"/>
          </a:p>
        </p:txBody>
      </p:sp>
      <p:sp>
        <p:nvSpPr>
          <p:cNvPr id="3" name="Content Placeholder 2"/>
          <p:cNvSpPr>
            <a:spLocks noGrp="1"/>
          </p:cNvSpPr>
          <p:nvPr>
            <p:ph idx="1"/>
          </p:nvPr>
        </p:nvSpPr>
        <p:spPr>
          <a:xfrm>
            <a:off x="342900" y="953478"/>
            <a:ext cx="8458200" cy="5556738"/>
          </a:xfrm>
        </p:spPr>
        <p:txBody>
          <a:bodyPr>
            <a:normAutofit lnSpcReduction="10000"/>
          </a:bodyPr>
          <a:lstStyle/>
          <a:p>
            <a:r>
              <a:rPr lang="en-US" sz="2800" dirty="0" smtClean="0"/>
              <a:t>Project Proposal</a:t>
            </a:r>
            <a:endParaRPr lang="en-US" sz="2800" dirty="0"/>
          </a:p>
          <a:p>
            <a:pPr lvl="1"/>
            <a:r>
              <a:rPr lang="en-US" sz="2400" dirty="0" smtClean="0"/>
              <a:t>due in one week</a:t>
            </a:r>
          </a:p>
          <a:p>
            <a:pPr lvl="1"/>
            <a:r>
              <a:rPr lang="en-US" sz="2400" dirty="0" smtClean="0"/>
              <a:t>Meet with groups, TA, and professor</a:t>
            </a:r>
          </a:p>
          <a:p>
            <a:r>
              <a:rPr lang="en-US" sz="2800" dirty="0" smtClean="0"/>
              <a:t>Lab1</a:t>
            </a:r>
          </a:p>
          <a:p>
            <a:pPr lvl="1"/>
            <a:r>
              <a:rPr lang="en-US" sz="2400" dirty="0" smtClean="0"/>
              <a:t>Single threaded TCP proxy</a:t>
            </a:r>
          </a:p>
          <a:p>
            <a:pPr lvl="1"/>
            <a:r>
              <a:rPr lang="en-US" sz="2400" dirty="0" smtClean="0"/>
              <a:t>Due in one week, next Friday</a:t>
            </a:r>
          </a:p>
          <a:p>
            <a:endParaRPr lang="en-US" sz="2800" dirty="0" smtClean="0"/>
          </a:p>
          <a:p>
            <a:r>
              <a:rPr lang="en-US" sz="2800" dirty="0" smtClean="0"/>
              <a:t>No required reading and review due</a:t>
            </a:r>
          </a:p>
          <a:p>
            <a:r>
              <a:rPr lang="en-US" sz="2800" dirty="0" smtClean="0"/>
              <a:t>But, review chapter 4 from the book, Network Layer</a:t>
            </a:r>
          </a:p>
          <a:p>
            <a:pPr lvl="1"/>
            <a:r>
              <a:rPr lang="en-US" sz="2400" dirty="0" smtClean="0"/>
              <a:t>We will also briefly discuss data center topologies</a:t>
            </a:r>
          </a:p>
          <a:p>
            <a:pPr lvl="1"/>
            <a:r>
              <a:rPr lang="en-US" sz="2000" dirty="0" smtClean="0"/>
              <a:t>	</a:t>
            </a:r>
          </a:p>
          <a:p>
            <a:r>
              <a:rPr lang="en-US" sz="2800" dirty="0" smtClean="0"/>
              <a:t>Check website for updated schedule</a:t>
            </a:r>
          </a:p>
          <a:p>
            <a:pPr lvl="1"/>
            <a:endParaRPr lang="en-US" sz="2400" dirty="0"/>
          </a:p>
        </p:txBody>
      </p:sp>
    </p:spTree>
    <p:extLst>
      <p:ext uri="{BB962C8B-B14F-4D97-AF65-F5344CB8AC3E}">
        <p14:creationId xmlns:p14="http://schemas.microsoft.com/office/powerpoint/2010/main" val="4235821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dirty="0"/>
              <a:t>Goals for Today</a:t>
            </a:r>
          </a:p>
        </p:txBody>
      </p:sp>
      <p:sp>
        <p:nvSpPr>
          <p:cNvPr id="71683" name="Rectangle 3"/>
          <p:cNvSpPr>
            <a:spLocks noGrp="1" noChangeArrowheads="1"/>
          </p:cNvSpPr>
          <p:nvPr>
            <p:ph type="body" idx="1"/>
          </p:nvPr>
        </p:nvSpPr>
        <p:spPr>
          <a:xfrm>
            <a:off x="163285" y="852714"/>
            <a:ext cx="8799285" cy="5790363"/>
          </a:xfrm>
        </p:spPr>
        <p:txBody>
          <a:bodyPr>
            <a:normAutofit/>
          </a:bodyPr>
          <a:lstStyle/>
          <a:p>
            <a:r>
              <a:rPr lang="en-US" sz="2800" dirty="0" smtClean="0"/>
              <a:t>Transport Layer</a:t>
            </a:r>
          </a:p>
          <a:p>
            <a:pPr lvl="1"/>
            <a:r>
              <a:rPr lang="en-US" sz="2400" dirty="0" smtClean="0"/>
              <a:t>Abstraction / services</a:t>
            </a:r>
          </a:p>
          <a:p>
            <a:pPr lvl="1"/>
            <a:r>
              <a:rPr lang="en-US" sz="2400" dirty="0" smtClean="0"/>
              <a:t>Multiplexing/</a:t>
            </a:r>
            <a:r>
              <a:rPr lang="en-US" sz="2400" dirty="0" err="1" smtClean="0"/>
              <a:t>Demultiplexing</a:t>
            </a:r>
            <a:endParaRPr lang="en-US" sz="2400" dirty="0" smtClean="0"/>
          </a:p>
          <a:p>
            <a:pPr lvl="1"/>
            <a:r>
              <a:rPr lang="en-US" sz="2400" dirty="0" smtClean="0"/>
              <a:t>UDP: Connectionless Transport</a:t>
            </a:r>
          </a:p>
          <a:p>
            <a:pPr lvl="1"/>
            <a:r>
              <a:rPr lang="en-US" sz="2400" dirty="0" smtClean="0"/>
              <a:t>TCP: Reliable Transport</a:t>
            </a:r>
          </a:p>
          <a:p>
            <a:pPr lvl="2"/>
            <a:r>
              <a:rPr lang="en-US" sz="2000" dirty="0" smtClean="0"/>
              <a:t>Abstraction, Connection Management, Reliable Transport, Flow Control, timeouts</a:t>
            </a:r>
          </a:p>
          <a:p>
            <a:pPr lvl="2"/>
            <a:r>
              <a:rPr lang="en-US" sz="2000" dirty="0" smtClean="0"/>
              <a:t>Congestion control</a:t>
            </a:r>
            <a:endParaRPr lang="en-US" sz="2000" dirty="0"/>
          </a:p>
          <a:p>
            <a:pPr lvl="1"/>
            <a:endParaRPr lang="en-US" sz="2400" dirty="0" smtClean="0"/>
          </a:p>
          <a:p>
            <a:r>
              <a:rPr lang="en-US" sz="2800" dirty="0" smtClean="0"/>
              <a:t>Data Center TCP</a:t>
            </a:r>
          </a:p>
          <a:p>
            <a:pPr lvl="1"/>
            <a:r>
              <a:rPr lang="en-US" sz="2400" dirty="0" err="1" smtClean="0"/>
              <a:t>Incast</a:t>
            </a:r>
            <a:r>
              <a:rPr lang="en-US" sz="2400" dirty="0" smtClean="0"/>
              <a:t> Problem</a:t>
            </a:r>
            <a:endParaRPr lang="en-US" sz="2800" dirty="0" smtClean="0"/>
          </a:p>
          <a:p>
            <a:pPr lvl="1"/>
            <a:endParaRPr lang="en-US" sz="2400" dirty="0" smtClean="0"/>
          </a:p>
          <a:p>
            <a:endParaRPr lang="en-US" sz="2800" dirty="0"/>
          </a:p>
        </p:txBody>
      </p:sp>
    </p:spTree>
    <p:custDataLst>
      <p:tags r:id="rId1"/>
    </p:custDataLst>
    <p:extLst>
      <p:ext uri="{BB962C8B-B14F-4D97-AF65-F5344CB8AC3E}">
        <p14:creationId xmlns:p14="http://schemas.microsoft.com/office/powerpoint/2010/main" val="7452317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Freeform 157"/>
          <p:cNvSpPr>
            <a:spLocks/>
          </p:cNvSpPr>
          <p:nvPr/>
        </p:nvSpPr>
        <p:spPr bwMode="auto">
          <a:xfrm>
            <a:off x="2767013" y="3143250"/>
            <a:ext cx="552450" cy="2082800"/>
          </a:xfrm>
          <a:custGeom>
            <a:avLst/>
            <a:gdLst>
              <a:gd name="T0" fmla="*/ 0 w 348"/>
              <a:gd name="T1" fmla="*/ 2147483647 h 1312"/>
              <a:gd name="T2" fmla="*/ 2147483647 w 348"/>
              <a:gd name="T3" fmla="*/ 0 h 1312"/>
              <a:gd name="T4" fmla="*/ 2147483647 w 348"/>
              <a:gd name="T5" fmla="*/ 2147483647 h 1312"/>
              <a:gd name="T6" fmla="*/ 2147483647 w 348"/>
              <a:gd name="T7" fmla="*/ 2147483647 h 1312"/>
              <a:gd name="T8" fmla="*/ 0 w 348"/>
              <a:gd name="T9" fmla="*/ 2147483647 h 13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8" h="1312">
                <a:moveTo>
                  <a:pt x="0" y="1306"/>
                </a:moveTo>
                <a:lnTo>
                  <a:pt x="348" y="0"/>
                </a:lnTo>
                <a:lnTo>
                  <a:pt x="342" y="1258"/>
                </a:lnTo>
                <a:lnTo>
                  <a:pt x="180" y="1312"/>
                </a:lnTo>
                <a:lnTo>
                  <a:pt x="0" y="1306"/>
                </a:lnTo>
                <a:close/>
              </a:path>
            </a:pathLst>
          </a:custGeom>
          <a:gradFill rotWithShape="1">
            <a:gsLst>
              <a:gs pos="0">
                <a:schemeClr val="bg1"/>
              </a:gs>
              <a:gs pos="100000">
                <a:schemeClr val="folHlink"/>
              </a:gs>
            </a:gsLst>
            <a:lin ang="0" scaled="1"/>
          </a:gradFill>
          <a:ln w="9525">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 name="Text Box 37"/>
          <p:cNvSpPr txBox="1">
            <a:spLocks noChangeArrowheads="1"/>
          </p:cNvSpPr>
          <p:nvPr/>
        </p:nvSpPr>
        <p:spPr bwMode="auto">
          <a:xfrm>
            <a:off x="8007350" y="4068763"/>
            <a:ext cx="8953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Arial" charset="0"/>
              </a:rPr>
              <a:t>process</a:t>
            </a:r>
          </a:p>
        </p:txBody>
      </p:sp>
      <p:sp>
        <p:nvSpPr>
          <p:cNvPr id="8200" name="Text Box 38"/>
          <p:cNvSpPr txBox="1">
            <a:spLocks noChangeArrowheads="1"/>
          </p:cNvSpPr>
          <p:nvPr/>
        </p:nvSpPr>
        <p:spPr bwMode="auto">
          <a:xfrm>
            <a:off x="7981950" y="3667125"/>
            <a:ext cx="7556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t>socket</a:t>
            </a:r>
          </a:p>
        </p:txBody>
      </p:sp>
      <p:grpSp>
        <p:nvGrpSpPr>
          <p:cNvPr id="362673" name="Group 177"/>
          <p:cNvGrpSpPr>
            <a:grpSpLocks/>
          </p:cNvGrpSpPr>
          <p:nvPr/>
        </p:nvGrpSpPr>
        <p:grpSpPr bwMode="auto">
          <a:xfrm>
            <a:off x="4908550" y="1571625"/>
            <a:ext cx="3808413" cy="1468438"/>
            <a:chOff x="3092" y="990"/>
            <a:chExt cx="2399" cy="925"/>
          </a:xfrm>
        </p:grpSpPr>
        <p:sp>
          <p:nvSpPr>
            <p:cNvPr id="8323" name="Rectangle 41"/>
            <p:cNvSpPr>
              <a:spLocks noChangeArrowheads="1"/>
            </p:cNvSpPr>
            <p:nvPr/>
          </p:nvSpPr>
          <p:spPr bwMode="auto">
            <a:xfrm>
              <a:off x="3092" y="1163"/>
              <a:ext cx="2399" cy="752"/>
            </a:xfrm>
            <a:prstGeom prst="rect">
              <a:avLst/>
            </a:prstGeom>
            <a:noFill/>
            <a:ln w="19050">
              <a:solidFill>
                <a:srgbClr val="CC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l">
                <a:lnSpc>
                  <a:spcPct val="80000"/>
                </a:lnSpc>
                <a:defRPr/>
              </a:pPr>
              <a:r>
                <a:rPr lang="en-US" sz="2400">
                  <a:latin typeface="Gill Sans MT" charset="0"/>
                  <a:ea typeface="ＭＳ Ｐゴシック" charset="0"/>
                </a:rPr>
                <a:t>use header info to deliver</a:t>
              </a:r>
            </a:p>
            <a:p>
              <a:pPr algn="l">
                <a:lnSpc>
                  <a:spcPct val="80000"/>
                </a:lnSpc>
                <a:defRPr/>
              </a:pPr>
              <a:r>
                <a:rPr lang="en-US" sz="2400">
                  <a:latin typeface="Gill Sans MT" charset="0"/>
                  <a:ea typeface="ＭＳ Ｐゴシック" charset="0"/>
                </a:rPr>
                <a:t>received segments to correct </a:t>
              </a:r>
            </a:p>
            <a:p>
              <a:pPr algn="l">
                <a:lnSpc>
                  <a:spcPct val="80000"/>
                </a:lnSpc>
                <a:defRPr/>
              </a:pPr>
              <a:r>
                <a:rPr lang="en-US" sz="2400">
                  <a:latin typeface="Gill Sans MT" charset="0"/>
                  <a:ea typeface="ＭＳ Ｐゴシック" charset="0"/>
                </a:rPr>
                <a:t>socket</a:t>
              </a:r>
            </a:p>
          </p:txBody>
        </p:sp>
        <p:grpSp>
          <p:nvGrpSpPr>
            <p:cNvPr id="22659" name="Group 42"/>
            <p:cNvGrpSpPr>
              <a:grpSpLocks/>
            </p:cNvGrpSpPr>
            <p:nvPr/>
          </p:nvGrpSpPr>
          <p:grpSpPr bwMode="auto">
            <a:xfrm>
              <a:off x="3188" y="990"/>
              <a:ext cx="1994" cy="288"/>
              <a:chOff x="1136" y="3681"/>
              <a:chExt cx="1600" cy="288"/>
            </a:xfrm>
          </p:grpSpPr>
          <p:sp>
            <p:nvSpPr>
              <p:cNvPr id="8325" name="Rectangle 43"/>
              <p:cNvSpPr>
                <a:spLocks noChangeArrowheads="1"/>
              </p:cNvSpPr>
              <p:nvPr/>
            </p:nvSpPr>
            <p:spPr bwMode="auto">
              <a:xfrm>
                <a:off x="1422" y="3732"/>
                <a:ext cx="1002" cy="21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26" name="Text Box 44"/>
              <p:cNvSpPr txBox="1">
                <a:spLocks noChangeArrowheads="1"/>
              </p:cNvSpPr>
              <p:nvPr/>
            </p:nvSpPr>
            <p:spPr bwMode="auto">
              <a:xfrm>
                <a:off x="1136" y="3681"/>
                <a:ext cx="1600" cy="2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i="1" smtClean="0">
                    <a:solidFill>
                      <a:srgbClr val="CC0000"/>
                    </a:solidFill>
                    <a:latin typeface="Gill Sans MT" charset="0"/>
                  </a:rPr>
                  <a:t>demultiplexing at receiver:</a:t>
                </a:r>
              </a:p>
            </p:txBody>
          </p:sp>
        </p:grpSp>
      </p:grpSp>
      <p:grpSp>
        <p:nvGrpSpPr>
          <p:cNvPr id="362672" name="Group 176"/>
          <p:cNvGrpSpPr>
            <a:grpSpLocks/>
          </p:cNvGrpSpPr>
          <p:nvPr/>
        </p:nvGrpSpPr>
        <p:grpSpPr bwMode="auto">
          <a:xfrm>
            <a:off x="411163" y="1335088"/>
            <a:ext cx="4029075" cy="1466850"/>
            <a:chOff x="259" y="841"/>
            <a:chExt cx="2538" cy="924"/>
          </a:xfrm>
        </p:grpSpPr>
        <p:sp>
          <p:nvSpPr>
            <p:cNvPr id="8318" name="Text Box 45"/>
            <p:cNvSpPr txBox="1">
              <a:spLocks noChangeArrowheads="1"/>
            </p:cNvSpPr>
            <p:nvPr/>
          </p:nvSpPr>
          <p:spPr bwMode="auto">
            <a:xfrm>
              <a:off x="264" y="1068"/>
              <a:ext cx="2533" cy="61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80000"/>
                </a:lnSpc>
                <a:defRPr/>
              </a:pPr>
              <a:r>
                <a:rPr lang="en-US" sz="2400" smtClean="0">
                  <a:latin typeface="Gill Sans MT" charset="0"/>
                </a:rPr>
                <a:t>handle data from multiple</a:t>
              </a:r>
            </a:p>
            <a:p>
              <a:pPr algn="l">
                <a:lnSpc>
                  <a:spcPct val="80000"/>
                </a:lnSpc>
                <a:defRPr/>
              </a:pPr>
              <a:r>
                <a:rPr lang="en-US" sz="2400" smtClean="0">
                  <a:latin typeface="Gill Sans MT" charset="0"/>
                </a:rPr>
                <a:t>sockets, add transport header (later used for demultiplexing)</a:t>
              </a:r>
            </a:p>
          </p:txBody>
        </p:sp>
        <p:sp>
          <p:nvSpPr>
            <p:cNvPr id="8319" name="Rectangle 46"/>
            <p:cNvSpPr>
              <a:spLocks noChangeArrowheads="1"/>
            </p:cNvSpPr>
            <p:nvPr/>
          </p:nvSpPr>
          <p:spPr bwMode="auto">
            <a:xfrm>
              <a:off x="259" y="1009"/>
              <a:ext cx="2479" cy="756"/>
            </a:xfrm>
            <a:prstGeom prst="rect">
              <a:avLst/>
            </a:prstGeom>
            <a:noFill/>
            <a:ln w="19050">
              <a:solidFill>
                <a:srgbClr val="CC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2655" name="Group 47"/>
            <p:cNvGrpSpPr>
              <a:grpSpLocks/>
            </p:cNvGrpSpPr>
            <p:nvPr/>
          </p:nvGrpSpPr>
          <p:grpSpPr bwMode="auto">
            <a:xfrm>
              <a:off x="332" y="841"/>
              <a:ext cx="1742" cy="288"/>
              <a:chOff x="1101" y="3681"/>
              <a:chExt cx="1673" cy="288"/>
            </a:xfrm>
          </p:grpSpPr>
          <p:sp>
            <p:nvSpPr>
              <p:cNvPr id="8321" name="Rectangle 48"/>
              <p:cNvSpPr>
                <a:spLocks noChangeArrowheads="1"/>
              </p:cNvSpPr>
              <p:nvPr/>
            </p:nvSpPr>
            <p:spPr bwMode="auto">
              <a:xfrm>
                <a:off x="1422" y="3732"/>
                <a:ext cx="1004" cy="21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22" name="Text Box 49"/>
              <p:cNvSpPr txBox="1">
                <a:spLocks noChangeArrowheads="1"/>
              </p:cNvSpPr>
              <p:nvPr/>
            </p:nvSpPr>
            <p:spPr bwMode="auto">
              <a:xfrm>
                <a:off x="1101" y="3681"/>
                <a:ext cx="1673" cy="2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400" i="1" smtClean="0">
                    <a:solidFill>
                      <a:srgbClr val="CC0000"/>
                    </a:solidFill>
                    <a:latin typeface="Gill Sans MT" charset="0"/>
                  </a:rPr>
                  <a:t>multiplexing at sender:</a:t>
                </a:r>
              </a:p>
            </p:txBody>
          </p:sp>
        </p:grpSp>
      </p:grpSp>
      <p:grpSp>
        <p:nvGrpSpPr>
          <p:cNvPr id="22538" name="Group 57"/>
          <p:cNvGrpSpPr>
            <a:grpSpLocks/>
          </p:cNvGrpSpPr>
          <p:nvPr/>
        </p:nvGrpSpPr>
        <p:grpSpPr bwMode="auto">
          <a:xfrm>
            <a:off x="7481888" y="3741738"/>
            <a:ext cx="533400" cy="206375"/>
            <a:chOff x="344" y="1846"/>
            <a:chExt cx="336" cy="130"/>
          </a:xfrm>
        </p:grpSpPr>
        <p:sp>
          <p:nvSpPr>
            <p:cNvPr id="8314" name="Rectangle 35"/>
            <p:cNvSpPr>
              <a:spLocks noChangeArrowheads="1"/>
            </p:cNvSpPr>
            <p:nvPr/>
          </p:nvSpPr>
          <p:spPr bwMode="auto">
            <a:xfrm>
              <a:off x="344" y="1846"/>
              <a:ext cx="336" cy="13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15" name="Rectangle 54"/>
            <p:cNvSpPr>
              <a:spLocks noChangeArrowheads="1"/>
            </p:cNvSpPr>
            <p:nvPr/>
          </p:nvSpPr>
          <p:spPr bwMode="auto">
            <a:xfrm>
              <a:off x="454" y="1863"/>
              <a:ext cx="110" cy="99"/>
            </a:xfrm>
            <a:prstGeom prst="rect">
              <a:avLst/>
            </a:prstGeom>
            <a:solidFill>
              <a:schemeClr val="bg1"/>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16" name="Rectangle 55"/>
            <p:cNvSpPr>
              <a:spLocks noChangeArrowheads="1"/>
            </p:cNvSpPr>
            <p:nvPr/>
          </p:nvSpPr>
          <p:spPr bwMode="auto">
            <a:xfrm>
              <a:off x="578" y="1921"/>
              <a:ext cx="29"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17" name="Rectangle 56"/>
            <p:cNvSpPr>
              <a:spLocks noChangeArrowheads="1"/>
            </p:cNvSpPr>
            <p:nvPr/>
          </p:nvSpPr>
          <p:spPr bwMode="auto">
            <a:xfrm>
              <a:off x="407" y="1922"/>
              <a:ext cx="29" cy="35"/>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2539" name="Rectangle 23"/>
          <p:cNvSpPr>
            <a:spLocks noChangeArrowheads="1"/>
          </p:cNvSpPr>
          <p:nvPr/>
        </p:nvSpPr>
        <p:spPr bwMode="auto">
          <a:xfrm>
            <a:off x="3314700" y="3194050"/>
            <a:ext cx="1497013" cy="1981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endParaRPr>
          </a:p>
        </p:txBody>
      </p:sp>
      <p:sp>
        <p:nvSpPr>
          <p:cNvPr id="22540" name="Rectangle 24"/>
          <p:cNvSpPr>
            <a:spLocks noChangeArrowheads="1"/>
          </p:cNvSpPr>
          <p:nvPr/>
        </p:nvSpPr>
        <p:spPr bwMode="auto">
          <a:xfrm>
            <a:off x="3279775" y="3248025"/>
            <a:ext cx="1473200" cy="1979613"/>
          </a:xfrm>
          <a:prstGeom prst="rect">
            <a:avLst/>
          </a:prstGeom>
          <a:solidFill>
            <a:schemeClr val="bg1"/>
          </a:solidFill>
          <a:ln w="28575">
            <a:solidFill>
              <a:schemeClr val="tx1"/>
            </a:solidFill>
            <a:miter lim="800000"/>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endParaRPr>
          </a:p>
        </p:txBody>
      </p:sp>
      <p:sp>
        <p:nvSpPr>
          <p:cNvPr id="22541" name="Line 25"/>
          <p:cNvSpPr>
            <a:spLocks noChangeShapeType="1"/>
          </p:cNvSpPr>
          <p:nvPr/>
        </p:nvSpPr>
        <p:spPr bwMode="auto">
          <a:xfrm>
            <a:off x="3286125" y="4017963"/>
            <a:ext cx="146050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2" name="Text Box 26"/>
          <p:cNvSpPr txBox="1">
            <a:spLocks noChangeArrowheads="1"/>
          </p:cNvSpPr>
          <p:nvPr/>
        </p:nvSpPr>
        <p:spPr bwMode="auto">
          <a:xfrm>
            <a:off x="3357563" y="4000500"/>
            <a:ext cx="1317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transport</a:t>
            </a:r>
          </a:p>
        </p:txBody>
      </p:sp>
      <p:sp>
        <p:nvSpPr>
          <p:cNvPr id="22543" name="Line 27"/>
          <p:cNvSpPr>
            <a:spLocks noChangeShapeType="1"/>
          </p:cNvSpPr>
          <p:nvPr/>
        </p:nvSpPr>
        <p:spPr bwMode="auto">
          <a:xfrm>
            <a:off x="3287713" y="4335463"/>
            <a:ext cx="14573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4" name="Text Box 26"/>
          <p:cNvSpPr txBox="1">
            <a:spLocks noChangeArrowheads="1"/>
          </p:cNvSpPr>
          <p:nvPr/>
        </p:nvSpPr>
        <p:spPr bwMode="auto">
          <a:xfrm>
            <a:off x="3354388" y="3214688"/>
            <a:ext cx="13176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application</a:t>
            </a:r>
          </a:p>
        </p:txBody>
      </p:sp>
      <p:sp>
        <p:nvSpPr>
          <p:cNvPr id="22545" name="Text Box 26"/>
          <p:cNvSpPr txBox="1">
            <a:spLocks noChangeArrowheads="1"/>
          </p:cNvSpPr>
          <p:nvPr/>
        </p:nvSpPr>
        <p:spPr bwMode="auto">
          <a:xfrm>
            <a:off x="3351213" y="4905375"/>
            <a:ext cx="1317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physical</a:t>
            </a:r>
          </a:p>
        </p:txBody>
      </p:sp>
      <p:sp>
        <p:nvSpPr>
          <p:cNvPr id="22546" name="Text Box 26"/>
          <p:cNvSpPr txBox="1">
            <a:spLocks noChangeArrowheads="1"/>
          </p:cNvSpPr>
          <p:nvPr/>
        </p:nvSpPr>
        <p:spPr bwMode="auto">
          <a:xfrm>
            <a:off x="3351213" y="4619625"/>
            <a:ext cx="1317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link</a:t>
            </a:r>
          </a:p>
        </p:txBody>
      </p:sp>
      <p:sp>
        <p:nvSpPr>
          <p:cNvPr id="22547" name="Text Box 26"/>
          <p:cNvSpPr txBox="1">
            <a:spLocks noChangeArrowheads="1"/>
          </p:cNvSpPr>
          <p:nvPr/>
        </p:nvSpPr>
        <p:spPr bwMode="auto">
          <a:xfrm>
            <a:off x="3351213" y="4321175"/>
            <a:ext cx="1317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network</a:t>
            </a:r>
          </a:p>
        </p:txBody>
      </p:sp>
      <p:sp>
        <p:nvSpPr>
          <p:cNvPr id="8213" name="Oval 120"/>
          <p:cNvSpPr>
            <a:spLocks noChangeArrowheads="1"/>
          </p:cNvSpPr>
          <p:nvPr/>
        </p:nvSpPr>
        <p:spPr bwMode="auto">
          <a:xfrm>
            <a:off x="4051300" y="3589338"/>
            <a:ext cx="598488" cy="3048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lang="en-US">
                <a:latin typeface="Comic Sans MS" charset="0"/>
                <a:ea typeface="ＭＳ Ｐゴシック" charset="0"/>
              </a:rPr>
              <a:t>P2</a:t>
            </a:r>
          </a:p>
        </p:txBody>
      </p:sp>
      <p:sp>
        <p:nvSpPr>
          <p:cNvPr id="22549" name="Line 27"/>
          <p:cNvSpPr>
            <a:spLocks noChangeShapeType="1"/>
          </p:cNvSpPr>
          <p:nvPr/>
        </p:nvSpPr>
        <p:spPr bwMode="auto">
          <a:xfrm>
            <a:off x="3284538" y="4646613"/>
            <a:ext cx="14573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0" name="Line 27"/>
          <p:cNvSpPr>
            <a:spLocks noChangeShapeType="1"/>
          </p:cNvSpPr>
          <p:nvPr/>
        </p:nvSpPr>
        <p:spPr bwMode="auto">
          <a:xfrm>
            <a:off x="3281363" y="4945063"/>
            <a:ext cx="14573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6" name="Oval 128"/>
          <p:cNvSpPr>
            <a:spLocks noChangeArrowheads="1"/>
          </p:cNvSpPr>
          <p:nvPr/>
        </p:nvSpPr>
        <p:spPr bwMode="auto">
          <a:xfrm>
            <a:off x="3346450" y="3589338"/>
            <a:ext cx="598488" cy="3048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lang="en-US">
                <a:latin typeface="Comic Sans MS" charset="0"/>
                <a:ea typeface="ＭＳ Ｐゴシック" charset="0"/>
              </a:rPr>
              <a:t>P1</a:t>
            </a:r>
          </a:p>
        </p:txBody>
      </p:sp>
      <p:grpSp>
        <p:nvGrpSpPr>
          <p:cNvPr id="22552" name="Group 134"/>
          <p:cNvGrpSpPr>
            <a:grpSpLocks/>
          </p:cNvGrpSpPr>
          <p:nvPr/>
        </p:nvGrpSpPr>
        <p:grpSpPr bwMode="auto">
          <a:xfrm>
            <a:off x="4127500" y="3948113"/>
            <a:ext cx="412750" cy="158750"/>
            <a:chOff x="1383" y="2620"/>
            <a:chExt cx="260" cy="100"/>
          </a:xfrm>
        </p:grpSpPr>
        <p:sp>
          <p:nvSpPr>
            <p:cNvPr id="8310" name="Rectangle 130"/>
            <p:cNvSpPr>
              <a:spLocks noChangeArrowheads="1"/>
            </p:cNvSpPr>
            <p:nvPr/>
          </p:nvSpPr>
          <p:spPr bwMode="auto">
            <a:xfrm>
              <a:off x="1383" y="2620"/>
              <a:ext cx="260" cy="1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11" name="Rectangle 131"/>
            <p:cNvSpPr>
              <a:spLocks noChangeArrowheads="1"/>
            </p:cNvSpPr>
            <p:nvPr/>
          </p:nvSpPr>
          <p:spPr bwMode="auto">
            <a:xfrm>
              <a:off x="1434" y="2633"/>
              <a:ext cx="155" cy="76"/>
            </a:xfrm>
            <a:prstGeom prst="rect">
              <a:avLst/>
            </a:prstGeom>
            <a:solidFill>
              <a:schemeClr val="bg1"/>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12" name="Rectangle 132"/>
            <p:cNvSpPr>
              <a:spLocks noChangeArrowheads="1"/>
            </p:cNvSpPr>
            <p:nvPr/>
          </p:nvSpPr>
          <p:spPr bwMode="auto">
            <a:xfrm>
              <a:off x="1599" y="2678"/>
              <a:ext cx="27" cy="27"/>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13" name="Rectangle 133"/>
            <p:cNvSpPr>
              <a:spLocks noChangeArrowheads="1"/>
            </p:cNvSpPr>
            <p:nvPr/>
          </p:nvSpPr>
          <p:spPr bwMode="auto">
            <a:xfrm>
              <a:off x="1394" y="2679"/>
              <a:ext cx="27" cy="27"/>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2553" name="Group 135"/>
          <p:cNvGrpSpPr>
            <a:grpSpLocks/>
          </p:cNvGrpSpPr>
          <p:nvPr/>
        </p:nvGrpSpPr>
        <p:grpSpPr bwMode="auto">
          <a:xfrm>
            <a:off x="3425825" y="3940175"/>
            <a:ext cx="412750" cy="158750"/>
            <a:chOff x="1383" y="2620"/>
            <a:chExt cx="260" cy="100"/>
          </a:xfrm>
        </p:grpSpPr>
        <p:sp>
          <p:nvSpPr>
            <p:cNvPr id="8306" name="Rectangle 136"/>
            <p:cNvSpPr>
              <a:spLocks noChangeArrowheads="1"/>
            </p:cNvSpPr>
            <p:nvPr/>
          </p:nvSpPr>
          <p:spPr bwMode="auto">
            <a:xfrm>
              <a:off x="1383" y="2620"/>
              <a:ext cx="260" cy="1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07" name="Rectangle 137"/>
            <p:cNvSpPr>
              <a:spLocks noChangeArrowheads="1"/>
            </p:cNvSpPr>
            <p:nvPr/>
          </p:nvSpPr>
          <p:spPr bwMode="auto">
            <a:xfrm>
              <a:off x="1434" y="2633"/>
              <a:ext cx="155" cy="76"/>
            </a:xfrm>
            <a:prstGeom prst="rect">
              <a:avLst/>
            </a:prstGeom>
            <a:solidFill>
              <a:schemeClr val="bg1"/>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08" name="Rectangle 138"/>
            <p:cNvSpPr>
              <a:spLocks noChangeArrowheads="1"/>
            </p:cNvSpPr>
            <p:nvPr/>
          </p:nvSpPr>
          <p:spPr bwMode="auto">
            <a:xfrm>
              <a:off x="1599" y="2678"/>
              <a:ext cx="27" cy="27"/>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09" name="Rectangle 139"/>
            <p:cNvSpPr>
              <a:spLocks noChangeArrowheads="1"/>
            </p:cNvSpPr>
            <p:nvPr/>
          </p:nvSpPr>
          <p:spPr bwMode="auto">
            <a:xfrm>
              <a:off x="1394" y="2679"/>
              <a:ext cx="27" cy="27"/>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2554" name="Freeform 141"/>
          <p:cNvSpPr>
            <a:spLocks/>
          </p:cNvSpPr>
          <p:nvPr/>
        </p:nvSpPr>
        <p:spPr bwMode="auto">
          <a:xfrm>
            <a:off x="1793875" y="4003675"/>
            <a:ext cx="2160588" cy="1989138"/>
          </a:xfrm>
          <a:custGeom>
            <a:avLst/>
            <a:gdLst>
              <a:gd name="T0" fmla="*/ 0 w 1361"/>
              <a:gd name="T1" fmla="*/ 2147483647 h 1253"/>
              <a:gd name="T2" fmla="*/ 2147483647 w 1361"/>
              <a:gd name="T3" fmla="*/ 2147483647 h 1253"/>
              <a:gd name="T4" fmla="*/ 2147483647 w 1361"/>
              <a:gd name="T5" fmla="*/ 2147483647 h 1253"/>
              <a:gd name="T6" fmla="*/ 2147483647 w 1361"/>
              <a:gd name="T7" fmla="*/ 2147483647 h 1253"/>
              <a:gd name="T8" fmla="*/ 2147483647 w 1361"/>
              <a:gd name="T9" fmla="*/ 2147483647 h 1253"/>
              <a:gd name="T10" fmla="*/ 2147483647 w 1361"/>
              <a:gd name="T11" fmla="*/ 0 h 12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61" h="1253">
                <a:moveTo>
                  <a:pt x="0" y="216"/>
                </a:moveTo>
                <a:lnTo>
                  <a:pt x="7" y="1252"/>
                </a:lnTo>
                <a:lnTo>
                  <a:pt x="1320" y="1253"/>
                </a:lnTo>
                <a:lnTo>
                  <a:pt x="1361" y="1252"/>
                </a:lnTo>
                <a:lnTo>
                  <a:pt x="1353" y="114"/>
                </a:lnTo>
                <a:lnTo>
                  <a:pt x="1178" y="0"/>
                </a:lnTo>
              </a:path>
            </a:pathLst>
          </a:custGeom>
          <a:noFill/>
          <a:ln w="19050" cap="flat" cmpd="sng">
            <a:solidFill>
              <a:srgbClr val="000099"/>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555" name="Freeform 142"/>
          <p:cNvSpPr>
            <a:spLocks/>
          </p:cNvSpPr>
          <p:nvPr/>
        </p:nvSpPr>
        <p:spPr bwMode="auto">
          <a:xfrm>
            <a:off x="1857375" y="4029075"/>
            <a:ext cx="1962150" cy="1897063"/>
          </a:xfrm>
          <a:custGeom>
            <a:avLst/>
            <a:gdLst>
              <a:gd name="T0" fmla="*/ 0 w 1236"/>
              <a:gd name="T1" fmla="*/ 2147483647 h 1195"/>
              <a:gd name="T2" fmla="*/ 2147483647 w 1236"/>
              <a:gd name="T3" fmla="*/ 2147483647 h 1195"/>
              <a:gd name="T4" fmla="*/ 2147483647 w 1236"/>
              <a:gd name="T5" fmla="*/ 2147483647 h 1195"/>
              <a:gd name="T6" fmla="*/ 2147483647 w 1236"/>
              <a:gd name="T7" fmla="*/ 2147483647 h 1195"/>
              <a:gd name="T8" fmla="*/ 2147483647 w 1236"/>
              <a:gd name="T9" fmla="*/ 0 h 11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36" h="1195">
                <a:moveTo>
                  <a:pt x="0" y="202"/>
                </a:moveTo>
                <a:lnTo>
                  <a:pt x="6" y="1194"/>
                </a:lnTo>
                <a:lnTo>
                  <a:pt x="1236" y="1195"/>
                </a:lnTo>
                <a:lnTo>
                  <a:pt x="1227" y="150"/>
                </a:lnTo>
                <a:lnTo>
                  <a:pt x="1069" y="0"/>
                </a:lnTo>
              </a:path>
            </a:pathLst>
          </a:custGeom>
          <a:noFill/>
          <a:ln w="19050" cap="flat" cmpd="sng">
            <a:solidFill>
              <a:srgbClr val="000099"/>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556" name="Rectangle 23"/>
          <p:cNvSpPr>
            <a:spLocks noChangeArrowheads="1"/>
          </p:cNvSpPr>
          <p:nvPr/>
        </p:nvSpPr>
        <p:spPr bwMode="auto">
          <a:xfrm>
            <a:off x="5576888" y="3563938"/>
            <a:ext cx="1296987" cy="1981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endParaRPr>
          </a:p>
        </p:txBody>
      </p:sp>
      <p:sp>
        <p:nvSpPr>
          <p:cNvPr id="22557" name="Rectangle 24"/>
          <p:cNvSpPr>
            <a:spLocks noChangeArrowheads="1"/>
          </p:cNvSpPr>
          <p:nvPr/>
        </p:nvSpPr>
        <p:spPr bwMode="auto">
          <a:xfrm>
            <a:off x="5538788" y="3617913"/>
            <a:ext cx="1273175" cy="1979612"/>
          </a:xfrm>
          <a:prstGeom prst="rect">
            <a:avLst/>
          </a:prstGeom>
          <a:solidFill>
            <a:schemeClr val="bg1"/>
          </a:solidFill>
          <a:ln w="28575">
            <a:solidFill>
              <a:schemeClr val="tx1"/>
            </a:solidFill>
            <a:miter lim="800000"/>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endParaRPr>
          </a:p>
        </p:txBody>
      </p:sp>
      <p:sp>
        <p:nvSpPr>
          <p:cNvPr id="22558" name="Line 25"/>
          <p:cNvSpPr>
            <a:spLocks noChangeShapeType="1"/>
          </p:cNvSpPr>
          <p:nvPr/>
        </p:nvSpPr>
        <p:spPr bwMode="auto">
          <a:xfrm>
            <a:off x="5548313" y="4378325"/>
            <a:ext cx="126365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9" name="Text Box 26"/>
          <p:cNvSpPr txBox="1">
            <a:spLocks noChangeArrowheads="1"/>
          </p:cNvSpPr>
          <p:nvPr/>
        </p:nvSpPr>
        <p:spPr bwMode="auto">
          <a:xfrm>
            <a:off x="5505450" y="4360863"/>
            <a:ext cx="13176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transport</a:t>
            </a:r>
          </a:p>
        </p:txBody>
      </p:sp>
      <p:sp>
        <p:nvSpPr>
          <p:cNvPr id="22560" name="Line 27"/>
          <p:cNvSpPr>
            <a:spLocks noChangeShapeType="1"/>
          </p:cNvSpPr>
          <p:nvPr/>
        </p:nvSpPr>
        <p:spPr bwMode="auto">
          <a:xfrm>
            <a:off x="5556250" y="4699000"/>
            <a:ext cx="126365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1" name="Line 28"/>
          <p:cNvSpPr>
            <a:spLocks noChangeShapeType="1"/>
          </p:cNvSpPr>
          <p:nvPr/>
        </p:nvSpPr>
        <p:spPr bwMode="auto">
          <a:xfrm>
            <a:off x="5541963" y="5008563"/>
            <a:ext cx="126365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2" name="Line 29"/>
          <p:cNvSpPr>
            <a:spLocks noChangeShapeType="1"/>
          </p:cNvSpPr>
          <p:nvPr/>
        </p:nvSpPr>
        <p:spPr bwMode="auto">
          <a:xfrm>
            <a:off x="5541963" y="5294313"/>
            <a:ext cx="126365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3" name="Text Box 26"/>
          <p:cNvSpPr txBox="1">
            <a:spLocks noChangeArrowheads="1"/>
          </p:cNvSpPr>
          <p:nvPr/>
        </p:nvSpPr>
        <p:spPr bwMode="auto">
          <a:xfrm>
            <a:off x="5540375" y="3608388"/>
            <a:ext cx="13176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application</a:t>
            </a:r>
          </a:p>
        </p:txBody>
      </p:sp>
      <p:sp>
        <p:nvSpPr>
          <p:cNvPr id="22564" name="Text Box 26"/>
          <p:cNvSpPr txBox="1">
            <a:spLocks noChangeArrowheads="1"/>
          </p:cNvSpPr>
          <p:nvPr/>
        </p:nvSpPr>
        <p:spPr bwMode="auto">
          <a:xfrm>
            <a:off x="5495925" y="5265738"/>
            <a:ext cx="13176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physical</a:t>
            </a:r>
          </a:p>
        </p:txBody>
      </p:sp>
      <p:sp>
        <p:nvSpPr>
          <p:cNvPr id="22565" name="Text Box 26"/>
          <p:cNvSpPr txBox="1">
            <a:spLocks noChangeArrowheads="1"/>
          </p:cNvSpPr>
          <p:nvPr/>
        </p:nvSpPr>
        <p:spPr bwMode="auto">
          <a:xfrm>
            <a:off x="5514975" y="4979988"/>
            <a:ext cx="13176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link</a:t>
            </a:r>
          </a:p>
        </p:txBody>
      </p:sp>
      <p:sp>
        <p:nvSpPr>
          <p:cNvPr id="22566" name="Text Box 26"/>
          <p:cNvSpPr txBox="1">
            <a:spLocks noChangeArrowheads="1"/>
          </p:cNvSpPr>
          <p:nvPr/>
        </p:nvSpPr>
        <p:spPr bwMode="auto">
          <a:xfrm>
            <a:off x="5505450" y="4684713"/>
            <a:ext cx="13176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network</a:t>
            </a:r>
          </a:p>
        </p:txBody>
      </p:sp>
      <p:sp>
        <p:nvSpPr>
          <p:cNvPr id="8232" name="Oval 101"/>
          <p:cNvSpPr>
            <a:spLocks noChangeArrowheads="1"/>
          </p:cNvSpPr>
          <p:nvPr/>
        </p:nvSpPr>
        <p:spPr bwMode="auto">
          <a:xfrm>
            <a:off x="5875338" y="3949700"/>
            <a:ext cx="598487" cy="3048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lang="en-US">
                <a:latin typeface="Comic Sans MS" charset="0"/>
                <a:ea typeface="ＭＳ Ｐゴシック" charset="0"/>
              </a:rPr>
              <a:t>P4</a:t>
            </a:r>
          </a:p>
        </p:txBody>
      </p:sp>
      <p:sp>
        <p:nvSpPr>
          <p:cNvPr id="22568" name="Freeform 103"/>
          <p:cNvSpPr>
            <a:spLocks/>
          </p:cNvSpPr>
          <p:nvPr/>
        </p:nvSpPr>
        <p:spPr bwMode="auto">
          <a:xfrm>
            <a:off x="6824663" y="3595688"/>
            <a:ext cx="581025" cy="2038350"/>
          </a:xfrm>
          <a:custGeom>
            <a:avLst/>
            <a:gdLst>
              <a:gd name="T0" fmla="*/ 2147483647 w 366"/>
              <a:gd name="T1" fmla="*/ 2147483647 h 1284"/>
              <a:gd name="T2" fmla="*/ 2147483647 w 366"/>
              <a:gd name="T3" fmla="*/ 0 h 1284"/>
              <a:gd name="T4" fmla="*/ 0 w 366"/>
              <a:gd name="T5" fmla="*/ 2147483647 h 1284"/>
              <a:gd name="T6" fmla="*/ 2147483647 w 366"/>
              <a:gd name="T7" fmla="*/ 2147483647 h 1284"/>
              <a:gd name="T8" fmla="*/ 2147483647 w 366"/>
              <a:gd name="T9" fmla="*/ 2147483647 h 1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6" h="1284">
                <a:moveTo>
                  <a:pt x="366" y="1278"/>
                </a:moveTo>
                <a:lnTo>
                  <a:pt x="12" y="0"/>
                </a:lnTo>
                <a:lnTo>
                  <a:pt x="0" y="1224"/>
                </a:lnTo>
                <a:lnTo>
                  <a:pt x="186" y="1284"/>
                </a:lnTo>
                <a:lnTo>
                  <a:pt x="366" y="1278"/>
                </a:lnTo>
                <a:close/>
              </a:path>
            </a:pathLst>
          </a:custGeom>
          <a:gradFill rotWithShape="1">
            <a:gsLst>
              <a:gs pos="0">
                <a:schemeClr val="folHlink"/>
              </a:gs>
              <a:gs pos="100000">
                <a:schemeClr val="bg1"/>
              </a:gs>
            </a:gsLst>
            <a:lin ang="0" scaled="1"/>
          </a:gradFill>
          <a:ln w="9525">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69" name="Freeform 70"/>
          <p:cNvSpPr>
            <a:spLocks/>
          </p:cNvSpPr>
          <p:nvPr/>
        </p:nvSpPr>
        <p:spPr bwMode="auto">
          <a:xfrm>
            <a:off x="635000" y="3616325"/>
            <a:ext cx="552450" cy="2082800"/>
          </a:xfrm>
          <a:custGeom>
            <a:avLst/>
            <a:gdLst>
              <a:gd name="T0" fmla="*/ 0 w 348"/>
              <a:gd name="T1" fmla="*/ 2147483647 h 1312"/>
              <a:gd name="T2" fmla="*/ 2147483647 w 348"/>
              <a:gd name="T3" fmla="*/ 0 h 1312"/>
              <a:gd name="T4" fmla="*/ 2147483647 w 348"/>
              <a:gd name="T5" fmla="*/ 2147483647 h 1312"/>
              <a:gd name="T6" fmla="*/ 2147483647 w 348"/>
              <a:gd name="T7" fmla="*/ 2147483647 h 1312"/>
              <a:gd name="T8" fmla="*/ 0 w 348"/>
              <a:gd name="T9" fmla="*/ 2147483647 h 13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8" h="1312">
                <a:moveTo>
                  <a:pt x="0" y="1306"/>
                </a:moveTo>
                <a:lnTo>
                  <a:pt x="348" y="0"/>
                </a:lnTo>
                <a:lnTo>
                  <a:pt x="342" y="1258"/>
                </a:lnTo>
                <a:lnTo>
                  <a:pt x="180" y="1312"/>
                </a:lnTo>
                <a:lnTo>
                  <a:pt x="0" y="1306"/>
                </a:lnTo>
                <a:close/>
              </a:path>
            </a:pathLst>
          </a:custGeom>
          <a:gradFill rotWithShape="1">
            <a:gsLst>
              <a:gs pos="0">
                <a:schemeClr val="bg1"/>
              </a:gs>
              <a:gs pos="100000">
                <a:schemeClr val="folHlink"/>
              </a:gs>
            </a:gsLst>
            <a:lin ang="0" scaled="1"/>
          </a:gradFill>
          <a:ln w="9525">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70" name="Rectangle 23"/>
          <p:cNvSpPr>
            <a:spLocks noChangeArrowheads="1"/>
          </p:cNvSpPr>
          <p:nvPr/>
        </p:nvSpPr>
        <p:spPr bwMode="auto">
          <a:xfrm>
            <a:off x="1231900" y="3571875"/>
            <a:ext cx="1296988" cy="1981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endParaRPr>
          </a:p>
        </p:txBody>
      </p:sp>
      <p:sp>
        <p:nvSpPr>
          <p:cNvPr id="22571" name="Rectangle 24"/>
          <p:cNvSpPr>
            <a:spLocks noChangeArrowheads="1"/>
          </p:cNvSpPr>
          <p:nvPr/>
        </p:nvSpPr>
        <p:spPr bwMode="auto">
          <a:xfrm>
            <a:off x="1193800" y="3625850"/>
            <a:ext cx="1273175" cy="1979613"/>
          </a:xfrm>
          <a:prstGeom prst="rect">
            <a:avLst/>
          </a:prstGeom>
          <a:solidFill>
            <a:schemeClr val="bg1"/>
          </a:solidFill>
          <a:ln w="28575">
            <a:solidFill>
              <a:schemeClr val="tx1"/>
            </a:solidFill>
            <a:miter lim="800000"/>
            <a:headEnd/>
            <a:tailEnd/>
          </a:ln>
        </p:spPr>
        <p:txBody>
          <a:bodyPr wrap="none" anchor="ct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gn="l"/>
            <a:endParaRPr lang="en-US" altLang="en-US" sz="2400">
              <a:latin typeface="Times New Roman" panose="02020603050405020304" pitchFamily="18" charset="0"/>
            </a:endParaRPr>
          </a:p>
        </p:txBody>
      </p:sp>
      <p:sp>
        <p:nvSpPr>
          <p:cNvPr id="22572" name="Line 25"/>
          <p:cNvSpPr>
            <a:spLocks noChangeShapeType="1"/>
          </p:cNvSpPr>
          <p:nvPr/>
        </p:nvSpPr>
        <p:spPr bwMode="auto">
          <a:xfrm>
            <a:off x="1203325" y="4386263"/>
            <a:ext cx="126365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3" name="Text Box 26"/>
          <p:cNvSpPr txBox="1">
            <a:spLocks noChangeArrowheads="1"/>
          </p:cNvSpPr>
          <p:nvPr/>
        </p:nvSpPr>
        <p:spPr bwMode="auto">
          <a:xfrm>
            <a:off x="1160463" y="4368800"/>
            <a:ext cx="1317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transport</a:t>
            </a:r>
          </a:p>
        </p:txBody>
      </p:sp>
      <p:sp>
        <p:nvSpPr>
          <p:cNvPr id="22574" name="Line 27"/>
          <p:cNvSpPr>
            <a:spLocks noChangeShapeType="1"/>
          </p:cNvSpPr>
          <p:nvPr/>
        </p:nvSpPr>
        <p:spPr bwMode="auto">
          <a:xfrm>
            <a:off x="1211263" y="4706938"/>
            <a:ext cx="126365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5" name="Line 28"/>
          <p:cNvSpPr>
            <a:spLocks noChangeShapeType="1"/>
          </p:cNvSpPr>
          <p:nvPr/>
        </p:nvSpPr>
        <p:spPr bwMode="auto">
          <a:xfrm>
            <a:off x="1196975" y="5016500"/>
            <a:ext cx="126365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6" name="Line 29"/>
          <p:cNvSpPr>
            <a:spLocks noChangeShapeType="1"/>
          </p:cNvSpPr>
          <p:nvPr/>
        </p:nvSpPr>
        <p:spPr bwMode="auto">
          <a:xfrm>
            <a:off x="1196975" y="5302250"/>
            <a:ext cx="126365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7" name="Text Box 26"/>
          <p:cNvSpPr txBox="1">
            <a:spLocks noChangeArrowheads="1"/>
          </p:cNvSpPr>
          <p:nvPr/>
        </p:nvSpPr>
        <p:spPr bwMode="auto">
          <a:xfrm>
            <a:off x="1195388" y="3616325"/>
            <a:ext cx="1317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application</a:t>
            </a:r>
          </a:p>
        </p:txBody>
      </p:sp>
      <p:sp>
        <p:nvSpPr>
          <p:cNvPr id="22578" name="Text Box 26"/>
          <p:cNvSpPr txBox="1">
            <a:spLocks noChangeArrowheads="1"/>
          </p:cNvSpPr>
          <p:nvPr/>
        </p:nvSpPr>
        <p:spPr bwMode="auto">
          <a:xfrm>
            <a:off x="1150938" y="5273675"/>
            <a:ext cx="1317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physical</a:t>
            </a:r>
          </a:p>
        </p:txBody>
      </p:sp>
      <p:sp>
        <p:nvSpPr>
          <p:cNvPr id="22579" name="Text Box 26"/>
          <p:cNvSpPr txBox="1">
            <a:spLocks noChangeArrowheads="1"/>
          </p:cNvSpPr>
          <p:nvPr/>
        </p:nvSpPr>
        <p:spPr bwMode="auto">
          <a:xfrm>
            <a:off x="1169988" y="4987925"/>
            <a:ext cx="1317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link</a:t>
            </a:r>
          </a:p>
        </p:txBody>
      </p:sp>
      <p:sp>
        <p:nvSpPr>
          <p:cNvPr id="22580" name="Text Box 26"/>
          <p:cNvSpPr txBox="1">
            <a:spLocks noChangeArrowheads="1"/>
          </p:cNvSpPr>
          <p:nvPr/>
        </p:nvSpPr>
        <p:spPr bwMode="auto">
          <a:xfrm>
            <a:off x="1160463" y="4692650"/>
            <a:ext cx="1317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anose="020B0604030504040204" pitchFamily="34" charset="0"/>
                <a:ea typeface="MS PGothic" panose="020B0600070205080204" pitchFamily="34" charset="-128"/>
              </a:defRPr>
            </a:lvl1pPr>
            <a:lvl2pPr marL="742950" indent="-285750">
              <a:defRPr sz="1600">
                <a:solidFill>
                  <a:schemeClr val="tx1"/>
                </a:solidFill>
                <a:latin typeface="Tahoma" panose="020B0604030504040204" pitchFamily="34" charset="0"/>
                <a:ea typeface="MS PGothic" panose="020B0600070205080204" pitchFamily="34" charset="-128"/>
              </a:defRPr>
            </a:lvl2pPr>
            <a:lvl3pPr marL="1143000" indent="-228600">
              <a:defRPr sz="1600">
                <a:solidFill>
                  <a:schemeClr val="tx1"/>
                </a:solidFill>
                <a:latin typeface="Tahoma" panose="020B0604030504040204" pitchFamily="34" charset="0"/>
                <a:ea typeface="MS PGothic" panose="020B0600070205080204" pitchFamily="34" charset="-128"/>
              </a:defRPr>
            </a:lvl3pPr>
            <a:lvl4pPr marL="1600200" indent="-228600">
              <a:defRPr sz="1600">
                <a:solidFill>
                  <a:schemeClr val="tx1"/>
                </a:solidFill>
                <a:latin typeface="Tahoma" panose="020B0604030504040204" pitchFamily="34" charset="0"/>
                <a:ea typeface="MS PGothic" panose="020B0600070205080204" pitchFamily="34" charset="-128"/>
              </a:defRPr>
            </a:lvl4pPr>
            <a:lvl5pPr marL="2057400" indent="-228600">
              <a:defRPr sz="1600">
                <a:solidFill>
                  <a:schemeClr val="tx1"/>
                </a:solidFill>
                <a:latin typeface="Tahoma" panose="020B0604030504040204" pitchFamily="34" charset="0"/>
                <a:ea typeface="MS PGothic" panose="020B0600070205080204" pitchFamily="34" charset="-128"/>
              </a:defRPr>
            </a:lvl5pPr>
            <a:lvl6pPr marL="25146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6pPr>
            <a:lvl7pPr marL="29718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7pPr>
            <a:lvl8pPr marL="34290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8pPr>
            <a:lvl9pPr marL="3886200" indent="-228600" algn="ctr" eaLnBrk="0" fontAlgn="base" hangingPunct="0">
              <a:spcBef>
                <a:spcPct val="0"/>
              </a:spcBef>
              <a:spcAft>
                <a:spcPct val="0"/>
              </a:spcAft>
              <a:defRPr sz="1600">
                <a:solidFill>
                  <a:schemeClr val="tx1"/>
                </a:solidFill>
                <a:latin typeface="Tahoma" panose="020B0604030504040204" pitchFamily="34" charset="0"/>
                <a:ea typeface="MS PGothic" panose="020B0600070205080204" pitchFamily="34" charset="-128"/>
              </a:defRPr>
            </a:lvl9pPr>
          </a:lstStyle>
          <a:p>
            <a:pPr>
              <a:lnSpc>
                <a:spcPct val="110000"/>
              </a:lnSpc>
            </a:pPr>
            <a:r>
              <a:rPr lang="en-US" altLang="en-US" sz="1400"/>
              <a:t>network</a:t>
            </a:r>
          </a:p>
        </p:txBody>
      </p:sp>
      <p:sp>
        <p:nvSpPr>
          <p:cNvPr id="8246" name="Oval 23"/>
          <p:cNvSpPr>
            <a:spLocks noChangeArrowheads="1"/>
          </p:cNvSpPr>
          <p:nvPr/>
        </p:nvSpPr>
        <p:spPr bwMode="auto">
          <a:xfrm>
            <a:off x="1530350" y="3957638"/>
            <a:ext cx="598488" cy="3048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lang="en-US">
                <a:latin typeface="Comic Sans MS" charset="0"/>
                <a:ea typeface="ＭＳ Ｐゴシック" charset="0"/>
              </a:rPr>
              <a:t>P3</a:t>
            </a:r>
          </a:p>
        </p:txBody>
      </p:sp>
      <p:grpSp>
        <p:nvGrpSpPr>
          <p:cNvPr id="22582" name="Group 149"/>
          <p:cNvGrpSpPr>
            <a:grpSpLocks/>
          </p:cNvGrpSpPr>
          <p:nvPr/>
        </p:nvGrpSpPr>
        <p:grpSpPr bwMode="auto">
          <a:xfrm>
            <a:off x="1620838" y="4295775"/>
            <a:ext cx="412750" cy="158750"/>
            <a:chOff x="1287" y="2524"/>
            <a:chExt cx="260" cy="100"/>
          </a:xfrm>
        </p:grpSpPr>
        <p:sp>
          <p:nvSpPr>
            <p:cNvPr id="8302" name="Rectangle 73"/>
            <p:cNvSpPr>
              <a:spLocks noChangeArrowheads="1"/>
            </p:cNvSpPr>
            <p:nvPr/>
          </p:nvSpPr>
          <p:spPr bwMode="auto">
            <a:xfrm>
              <a:off x="1287" y="2524"/>
              <a:ext cx="260" cy="1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03" name="Rectangle 74"/>
            <p:cNvSpPr>
              <a:spLocks noChangeArrowheads="1"/>
            </p:cNvSpPr>
            <p:nvPr/>
          </p:nvSpPr>
          <p:spPr bwMode="auto">
            <a:xfrm>
              <a:off x="1338" y="2537"/>
              <a:ext cx="155" cy="76"/>
            </a:xfrm>
            <a:prstGeom prst="rect">
              <a:avLst/>
            </a:prstGeom>
            <a:solidFill>
              <a:schemeClr val="bg1"/>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04" name="Rectangle 75"/>
            <p:cNvSpPr>
              <a:spLocks noChangeArrowheads="1"/>
            </p:cNvSpPr>
            <p:nvPr/>
          </p:nvSpPr>
          <p:spPr bwMode="auto">
            <a:xfrm>
              <a:off x="1503" y="2582"/>
              <a:ext cx="27" cy="27"/>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05" name="Rectangle 129"/>
            <p:cNvSpPr>
              <a:spLocks noChangeArrowheads="1"/>
            </p:cNvSpPr>
            <p:nvPr/>
          </p:nvSpPr>
          <p:spPr bwMode="auto">
            <a:xfrm>
              <a:off x="1298" y="2583"/>
              <a:ext cx="27" cy="27"/>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grpSp>
        <p:nvGrpSpPr>
          <p:cNvPr id="22583" name="Group 150"/>
          <p:cNvGrpSpPr>
            <a:grpSpLocks/>
          </p:cNvGrpSpPr>
          <p:nvPr/>
        </p:nvGrpSpPr>
        <p:grpSpPr bwMode="auto">
          <a:xfrm>
            <a:off x="5961063" y="4294188"/>
            <a:ext cx="412750" cy="158750"/>
            <a:chOff x="1287" y="2524"/>
            <a:chExt cx="260" cy="100"/>
          </a:xfrm>
        </p:grpSpPr>
        <p:sp>
          <p:nvSpPr>
            <p:cNvPr id="8298" name="Rectangle 151"/>
            <p:cNvSpPr>
              <a:spLocks noChangeArrowheads="1"/>
            </p:cNvSpPr>
            <p:nvPr/>
          </p:nvSpPr>
          <p:spPr bwMode="auto">
            <a:xfrm>
              <a:off x="1287" y="2524"/>
              <a:ext cx="260" cy="1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99" name="Rectangle 152"/>
            <p:cNvSpPr>
              <a:spLocks noChangeArrowheads="1"/>
            </p:cNvSpPr>
            <p:nvPr/>
          </p:nvSpPr>
          <p:spPr bwMode="auto">
            <a:xfrm>
              <a:off x="1338" y="2537"/>
              <a:ext cx="155" cy="76"/>
            </a:xfrm>
            <a:prstGeom prst="rect">
              <a:avLst/>
            </a:prstGeom>
            <a:solidFill>
              <a:schemeClr val="bg1"/>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00" name="Rectangle 153"/>
            <p:cNvSpPr>
              <a:spLocks noChangeArrowheads="1"/>
            </p:cNvSpPr>
            <p:nvPr/>
          </p:nvSpPr>
          <p:spPr bwMode="auto">
            <a:xfrm>
              <a:off x="1503" y="2582"/>
              <a:ext cx="27" cy="27"/>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01" name="Rectangle 154"/>
            <p:cNvSpPr>
              <a:spLocks noChangeArrowheads="1"/>
            </p:cNvSpPr>
            <p:nvPr/>
          </p:nvSpPr>
          <p:spPr bwMode="auto">
            <a:xfrm>
              <a:off x="1298" y="2583"/>
              <a:ext cx="27" cy="27"/>
            </a:xfrm>
            <a:prstGeom prst="rect">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2584" name="Freeform 146"/>
          <p:cNvSpPr>
            <a:spLocks/>
          </p:cNvSpPr>
          <p:nvPr/>
        </p:nvSpPr>
        <p:spPr bwMode="auto">
          <a:xfrm>
            <a:off x="4008438" y="3995738"/>
            <a:ext cx="2173287" cy="1989137"/>
          </a:xfrm>
          <a:custGeom>
            <a:avLst/>
            <a:gdLst>
              <a:gd name="T0" fmla="*/ 2147483647 w 1369"/>
              <a:gd name="T1" fmla="*/ 2147483647 h 1253"/>
              <a:gd name="T2" fmla="*/ 2147483647 w 1369"/>
              <a:gd name="T3" fmla="*/ 2147483647 h 1253"/>
              <a:gd name="T4" fmla="*/ 2147483647 w 1369"/>
              <a:gd name="T5" fmla="*/ 2147483647 h 1253"/>
              <a:gd name="T6" fmla="*/ 0 w 1369"/>
              <a:gd name="T7" fmla="*/ 2147483647 h 1253"/>
              <a:gd name="T8" fmla="*/ 2147483647 w 1369"/>
              <a:gd name="T9" fmla="*/ 0 h 12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9" h="1253">
                <a:moveTo>
                  <a:pt x="1369" y="216"/>
                </a:moveTo>
                <a:lnTo>
                  <a:pt x="1362" y="1252"/>
                </a:lnTo>
                <a:lnTo>
                  <a:pt x="16" y="1253"/>
                </a:lnTo>
                <a:lnTo>
                  <a:pt x="0" y="121"/>
                </a:lnTo>
                <a:lnTo>
                  <a:pt x="191" y="0"/>
                </a:lnTo>
              </a:path>
            </a:pathLst>
          </a:custGeom>
          <a:noFill/>
          <a:ln w="19050" cap="flat" cmpd="sng">
            <a:solidFill>
              <a:srgbClr val="000099"/>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585" name="Freeform 147"/>
          <p:cNvSpPr>
            <a:spLocks/>
          </p:cNvSpPr>
          <p:nvPr/>
        </p:nvSpPr>
        <p:spPr bwMode="auto">
          <a:xfrm>
            <a:off x="4127500" y="4027488"/>
            <a:ext cx="1984375" cy="1876425"/>
          </a:xfrm>
          <a:custGeom>
            <a:avLst/>
            <a:gdLst>
              <a:gd name="T0" fmla="*/ 2147483647 w 1250"/>
              <a:gd name="T1" fmla="*/ 2147483647 h 1182"/>
              <a:gd name="T2" fmla="*/ 2147483647 w 1250"/>
              <a:gd name="T3" fmla="*/ 2147483647 h 1182"/>
              <a:gd name="T4" fmla="*/ 2147483647 w 1250"/>
              <a:gd name="T5" fmla="*/ 2147483647 h 1182"/>
              <a:gd name="T6" fmla="*/ 0 w 1250"/>
              <a:gd name="T7" fmla="*/ 2147483647 h 1182"/>
              <a:gd name="T8" fmla="*/ 2147483647 w 1250"/>
              <a:gd name="T9" fmla="*/ 0 h 11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50" h="1182">
                <a:moveTo>
                  <a:pt x="1250" y="190"/>
                </a:moveTo>
                <a:lnTo>
                  <a:pt x="1244" y="1182"/>
                </a:lnTo>
                <a:lnTo>
                  <a:pt x="19" y="1181"/>
                </a:lnTo>
                <a:lnTo>
                  <a:pt x="0" y="155"/>
                </a:lnTo>
                <a:lnTo>
                  <a:pt x="171" y="0"/>
                </a:lnTo>
              </a:path>
            </a:pathLst>
          </a:custGeom>
          <a:noFill/>
          <a:ln w="19050" cap="flat" cmpd="sng">
            <a:solidFill>
              <a:srgbClr val="000099"/>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51" name="Oval 36"/>
          <p:cNvSpPr>
            <a:spLocks noChangeArrowheads="1"/>
          </p:cNvSpPr>
          <p:nvPr/>
        </p:nvSpPr>
        <p:spPr bwMode="auto">
          <a:xfrm>
            <a:off x="7467600" y="4106863"/>
            <a:ext cx="598488" cy="3048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nvGrpSpPr>
          <p:cNvPr id="362665" name="Group 169"/>
          <p:cNvGrpSpPr>
            <a:grpSpLocks/>
          </p:cNvGrpSpPr>
          <p:nvPr/>
        </p:nvGrpSpPr>
        <p:grpSpPr bwMode="auto">
          <a:xfrm>
            <a:off x="2962275" y="2854325"/>
            <a:ext cx="1292225" cy="1454150"/>
            <a:chOff x="1868" y="1796"/>
            <a:chExt cx="814" cy="916"/>
          </a:xfrm>
        </p:grpSpPr>
        <p:sp>
          <p:nvSpPr>
            <p:cNvPr id="8295" name="Oval 166"/>
            <p:cNvSpPr>
              <a:spLocks noChangeArrowheads="1"/>
            </p:cNvSpPr>
            <p:nvPr/>
          </p:nvSpPr>
          <p:spPr bwMode="auto">
            <a:xfrm>
              <a:off x="2318" y="2668"/>
              <a:ext cx="124" cy="44"/>
            </a:xfrm>
            <a:prstGeom prst="ellipse">
              <a:avLst/>
            </a:prstGeom>
            <a:noFill/>
            <a:ln w="28575">
              <a:solidFill>
                <a:srgbClr val="CC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96" name="Oval 167"/>
            <p:cNvSpPr>
              <a:spLocks noChangeArrowheads="1"/>
            </p:cNvSpPr>
            <p:nvPr/>
          </p:nvSpPr>
          <p:spPr bwMode="auto">
            <a:xfrm>
              <a:off x="2558" y="2668"/>
              <a:ext cx="124" cy="44"/>
            </a:xfrm>
            <a:prstGeom prst="ellipse">
              <a:avLst/>
            </a:prstGeom>
            <a:noFill/>
            <a:ln w="28575">
              <a:solidFill>
                <a:srgbClr val="CC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2632" name="Freeform 168"/>
            <p:cNvSpPr>
              <a:spLocks/>
            </p:cNvSpPr>
            <p:nvPr/>
          </p:nvSpPr>
          <p:spPr bwMode="auto">
            <a:xfrm>
              <a:off x="1868" y="1796"/>
              <a:ext cx="434" cy="904"/>
            </a:xfrm>
            <a:custGeom>
              <a:avLst/>
              <a:gdLst>
                <a:gd name="T0" fmla="*/ 434 w 434"/>
                <a:gd name="T1" fmla="*/ 904 h 904"/>
                <a:gd name="T2" fmla="*/ 2 w 434"/>
                <a:gd name="T3" fmla="*/ 902 h 904"/>
                <a:gd name="T4" fmla="*/ 0 w 434"/>
                <a:gd name="T5" fmla="*/ 0 h 904"/>
                <a:gd name="T6" fmla="*/ 0 60000 65536"/>
                <a:gd name="T7" fmla="*/ 0 60000 65536"/>
                <a:gd name="T8" fmla="*/ 0 60000 65536"/>
              </a:gdLst>
              <a:ahLst/>
              <a:cxnLst>
                <a:cxn ang="T6">
                  <a:pos x="T0" y="T1"/>
                </a:cxn>
                <a:cxn ang="T7">
                  <a:pos x="T2" y="T3"/>
                </a:cxn>
                <a:cxn ang="T8">
                  <a:pos x="T4" y="T5"/>
                </a:cxn>
              </a:cxnLst>
              <a:rect l="0" t="0" r="r" b="b"/>
              <a:pathLst>
                <a:path w="434" h="904">
                  <a:moveTo>
                    <a:pt x="434" y="904"/>
                  </a:moveTo>
                  <a:lnTo>
                    <a:pt x="2" y="902"/>
                  </a:lnTo>
                  <a:lnTo>
                    <a:pt x="0" y="0"/>
                  </a:lnTo>
                </a:path>
              </a:pathLst>
            </a:custGeom>
            <a:noFill/>
            <a:ln w="19050" cap="flat" cmpd="sng">
              <a:solidFill>
                <a:srgbClr val="CC0000"/>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362668" name="Group 172"/>
          <p:cNvGrpSpPr>
            <a:grpSpLocks/>
          </p:cNvGrpSpPr>
          <p:nvPr/>
        </p:nvGrpSpPr>
        <p:grpSpPr bwMode="auto">
          <a:xfrm>
            <a:off x="3870325" y="2809875"/>
            <a:ext cx="1047750" cy="1441450"/>
            <a:chOff x="2432" y="1758"/>
            <a:chExt cx="660" cy="908"/>
          </a:xfrm>
        </p:grpSpPr>
        <p:sp>
          <p:nvSpPr>
            <p:cNvPr id="8293" name="Oval 170"/>
            <p:cNvSpPr>
              <a:spLocks noChangeArrowheads="1"/>
            </p:cNvSpPr>
            <p:nvPr/>
          </p:nvSpPr>
          <p:spPr bwMode="auto">
            <a:xfrm>
              <a:off x="2432" y="2564"/>
              <a:ext cx="144" cy="102"/>
            </a:xfrm>
            <a:prstGeom prst="ellipse">
              <a:avLst/>
            </a:prstGeom>
            <a:noFill/>
            <a:ln w="28575">
              <a:solidFill>
                <a:srgbClr val="CC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2629" name="Freeform 171"/>
            <p:cNvSpPr>
              <a:spLocks/>
            </p:cNvSpPr>
            <p:nvPr/>
          </p:nvSpPr>
          <p:spPr bwMode="auto">
            <a:xfrm>
              <a:off x="2506" y="1758"/>
              <a:ext cx="586" cy="810"/>
            </a:xfrm>
            <a:custGeom>
              <a:avLst/>
              <a:gdLst>
                <a:gd name="T0" fmla="*/ 0 w 586"/>
                <a:gd name="T1" fmla="*/ 810 h 810"/>
                <a:gd name="T2" fmla="*/ 2 w 586"/>
                <a:gd name="T3" fmla="*/ 808 h 810"/>
                <a:gd name="T4" fmla="*/ 2 w 586"/>
                <a:gd name="T5" fmla="*/ 170 h 810"/>
                <a:gd name="T6" fmla="*/ 586 w 586"/>
                <a:gd name="T7" fmla="*/ 0 h 8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6" h="810">
                  <a:moveTo>
                    <a:pt x="0" y="810"/>
                  </a:moveTo>
                  <a:lnTo>
                    <a:pt x="2" y="808"/>
                  </a:lnTo>
                  <a:lnTo>
                    <a:pt x="2" y="170"/>
                  </a:lnTo>
                  <a:lnTo>
                    <a:pt x="586" y="0"/>
                  </a:lnTo>
                </a:path>
              </a:pathLst>
            </a:custGeom>
            <a:noFill/>
            <a:ln w="12700" cap="flat" cmpd="sng">
              <a:solidFill>
                <a:srgbClr val="CC0000"/>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2589" name="Group 179"/>
          <p:cNvGrpSpPr>
            <a:grpSpLocks/>
          </p:cNvGrpSpPr>
          <p:nvPr/>
        </p:nvGrpSpPr>
        <p:grpSpPr bwMode="auto">
          <a:xfrm>
            <a:off x="169863" y="5126038"/>
            <a:ext cx="800100" cy="828675"/>
            <a:chOff x="-44" y="1473"/>
            <a:chExt cx="981" cy="1105"/>
          </a:xfrm>
        </p:grpSpPr>
        <p:pic>
          <p:nvPicPr>
            <p:cNvPr id="22626" name="Picture 180"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27" name="Freeform 181"/>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2590" name="Group 182"/>
          <p:cNvGrpSpPr>
            <a:grpSpLocks/>
          </p:cNvGrpSpPr>
          <p:nvPr/>
        </p:nvGrpSpPr>
        <p:grpSpPr bwMode="auto">
          <a:xfrm flipH="1">
            <a:off x="7151688" y="5040313"/>
            <a:ext cx="788987" cy="782637"/>
            <a:chOff x="-44" y="1473"/>
            <a:chExt cx="981" cy="1105"/>
          </a:xfrm>
        </p:grpSpPr>
        <p:pic>
          <p:nvPicPr>
            <p:cNvPr id="22624" name="Picture 183"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25" name="Freeform 184"/>
            <p:cNvSpPr>
              <a:spLocks/>
            </p:cNvSpPr>
            <p:nvPr/>
          </p:nvSpPr>
          <p:spPr bwMode="auto">
            <a:xfrm flipH="1">
              <a:off x="374" y="1579"/>
              <a:ext cx="477" cy="506"/>
            </a:xfrm>
            <a:custGeom>
              <a:avLst/>
              <a:gdLst>
                <a:gd name="T0" fmla="*/ 0 w 356"/>
                <a:gd name="T1" fmla="*/ 0 h 368"/>
                <a:gd name="T2" fmla="*/ 967 w 356"/>
                <a:gd name="T3" fmla="*/ 50 h 368"/>
                <a:gd name="T4" fmla="*/ 1147 w 356"/>
                <a:gd name="T5" fmla="*/ 1052 h 368"/>
                <a:gd name="T6" fmla="*/ 253 w 356"/>
                <a:gd name="T7" fmla="*/ 1316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2591" name="Group 185"/>
          <p:cNvGrpSpPr>
            <a:grpSpLocks/>
          </p:cNvGrpSpPr>
          <p:nvPr/>
        </p:nvGrpSpPr>
        <p:grpSpPr bwMode="auto">
          <a:xfrm>
            <a:off x="2741613" y="4625975"/>
            <a:ext cx="358775" cy="704850"/>
            <a:chOff x="4140" y="429"/>
            <a:chExt cx="1425" cy="2396"/>
          </a:xfrm>
        </p:grpSpPr>
        <p:sp>
          <p:nvSpPr>
            <p:cNvPr id="22592" name="Freeform 186"/>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58" name="Rectangle 187"/>
            <p:cNvSpPr>
              <a:spLocks noChangeArrowheads="1"/>
            </p:cNvSpPr>
            <p:nvPr/>
          </p:nvSpPr>
          <p:spPr bwMode="auto">
            <a:xfrm>
              <a:off x="4203" y="429"/>
              <a:ext cx="1053" cy="2283"/>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2594" name="Freeform 188"/>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95" name="Freeform 189"/>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1" name="Rectangle 190"/>
            <p:cNvSpPr>
              <a:spLocks noChangeArrowheads="1"/>
            </p:cNvSpPr>
            <p:nvPr/>
          </p:nvSpPr>
          <p:spPr bwMode="auto">
            <a:xfrm>
              <a:off x="4209" y="693"/>
              <a:ext cx="599" cy="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2597" name="Group 191"/>
            <p:cNvGrpSpPr>
              <a:grpSpLocks/>
            </p:cNvGrpSpPr>
            <p:nvPr/>
          </p:nvGrpSpPr>
          <p:grpSpPr bwMode="auto">
            <a:xfrm>
              <a:off x="4749" y="668"/>
              <a:ext cx="581" cy="145"/>
              <a:chOff x="614" y="2568"/>
              <a:chExt cx="725" cy="139"/>
            </a:xfrm>
          </p:grpSpPr>
          <p:sp>
            <p:nvSpPr>
              <p:cNvPr id="8287" name="AutoShape 192"/>
              <p:cNvSpPr>
                <a:spLocks noChangeArrowheads="1"/>
              </p:cNvSpPr>
              <p:nvPr/>
            </p:nvSpPr>
            <p:spPr bwMode="auto">
              <a:xfrm>
                <a:off x="617" y="2567"/>
                <a:ext cx="724" cy="140"/>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88" name="AutoShape 193"/>
              <p:cNvSpPr>
                <a:spLocks noChangeArrowheads="1"/>
              </p:cNvSpPr>
              <p:nvPr/>
            </p:nvSpPr>
            <p:spPr bwMode="auto">
              <a:xfrm>
                <a:off x="633" y="2582"/>
                <a:ext cx="692"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263" name="Rectangle 194"/>
            <p:cNvSpPr>
              <a:spLocks noChangeArrowheads="1"/>
            </p:cNvSpPr>
            <p:nvPr/>
          </p:nvSpPr>
          <p:spPr bwMode="auto">
            <a:xfrm>
              <a:off x="4222" y="1017"/>
              <a:ext cx="599" cy="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2599" name="Group 195"/>
            <p:cNvGrpSpPr>
              <a:grpSpLocks/>
            </p:cNvGrpSpPr>
            <p:nvPr/>
          </p:nvGrpSpPr>
          <p:grpSpPr bwMode="auto">
            <a:xfrm>
              <a:off x="4747" y="994"/>
              <a:ext cx="581" cy="134"/>
              <a:chOff x="614" y="2568"/>
              <a:chExt cx="725" cy="139"/>
            </a:xfrm>
          </p:grpSpPr>
          <p:sp>
            <p:nvSpPr>
              <p:cNvPr id="8285" name="AutoShape 196"/>
              <p:cNvSpPr>
                <a:spLocks noChangeArrowheads="1"/>
              </p:cNvSpPr>
              <p:nvPr/>
            </p:nvSpPr>
            <p:spPr bwMode="auto">
              <a:xfrm>
                <a:off x="612" y="2570"/>
                <a:ext cx="724" cy="146"/>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86" name="AutoShape 197"/>
              <p:cNvSpPr>
                <a:spLocks noChangeArrowheads="1"/>
              </p:cNvSpPr>
              <p:nvPr/>
            </p:nvSpPr>
            <p:spPr bwMode="auto">
              <a:xfrm>
                <a:off x="628" y="2586"/>
                <a:ext cx="692" cy="106"/>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265" name="Rectangle 198"/>
            <p:cNvSpPr>
              <a:spLocks noChangeArrowheads="1"/>
            </p:cNvSpPr>
            <p:nvPr/>
          </p:nvSpPr>
          <p:spPr bwMode="auto">
            <a:xfrm>
              <a:off x="4216" y="1357"/>
              <a:ext cx="599" cy="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66" name="Rectangle 199"/>
            <p:cNvSpPr>
              <a:spLocks noChangeArrowheads="1"/>
            </p:cNvSpPr>
            <p:nvPr/>
          </p:nvSpPr>
          <p:spPr bwMode="auto">
            <a:xfrm>
              <a:off x="4228" y="1654"/>
              <a:ext cx="593" cy="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nvGrpSpPr>
            <p:cNvPr id="22602" name="Group 200"/>
            <p:cNvGrpSpPr>
              <a:grpSpLocks/>
            </p:cNvGrpSpPr>
            <p:nvPr/>
          </p:nvGrpSpPr>
          <p:grpSpPr bwMode="auto">
            <a:xfrm>
              <a:off x="4735" y="1627"/>
              <a:ext cx="582" cy="151"/>
              <a:chOff x="614" y="2568"/>
              <a:chExt cx="725" cy="139"/>
            </a:xfrm>
          </p:grpSpPr>
          <p:sp>
            <p:nvSpPr>
              <p:cNvPr id="8283" name="AutoShape 201"/>
              <p:cNvSpPr>
                <a:spLocks noChangeArrowheads="1"/>
              </p:cNvSpPr>
              <p:nvPr/>
            </p:nvSpPr>
            <p:spPr bwMode="auto">
              <a:xfrm>
                <a:off x="611" y="2568"/>
                <a:ext cx="730" cy="139"/>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84" name="AutoShape 202"/>
              <p:cNvSpPr>
                <a:spLocks noChangeArrowheads="1"/>
              </p:cNvSpPr>
              <p:nvPr/>
            </p:nvSpPr>
            <p:spPr bwMode="auto">
              <a:xfrm>
                <a:off x="627" y="2583"/>
                <a:ext cx="699"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2603" name="Freeform 203"/>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604" name="Group 204"/>
            <p:cNvGrpSpPr>
              <a:grpSpLocks/>
            </p:cNvGrpSpPr>
            <p:nvPr/>
          </p:nvGrpSpPr>
          <p:grpSpPr bwMode="auto">
            <a:xfrm>
              <a:off x="4739" y="1327"/>
              <a:ext cx="582" cy="139"/>
              <a:chOff x="614" y="2568"/>
              <a:chExt cx="725" cy="139"/>
            </a:xfrm>
          </p:grpSpPr>
          <p:sp>
            <p:nvSpPr>
              <p:cNvPr id="8281" name="AutoShape 205"/>
              <p:cNvSpPr>
                <a:spLocks noChangeArrowheads="1"/>
              </p:cNvSpPr>
              <p:nvPr/>
            </p:nvSpPr>
            <p:spPr bwMode="auto">
              <a:xfrm>
                <a:off x="614" y="2566"/>
                <a:ext cx="723" cy="140"/>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82" name="AutoShape 206"/>
              <p:cNvSpPr>
                <a:spLocks noChangeArrowheads="1"/>
              </p:cNvSpPr>
              <p:nvPr/>
            </p:nvSpPr>
            <p:spPr bwMode="auto">
              <a:xfrm>
                <a:off x="630" y="2582"/>
                <a:ext cx="691" cy="108"/>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8270" name="Rectangle 207"/>
            <p:cNvSpPr>
              <a:spLocks noChangeArrowheads="1"/>
            </p:cNvSpPr>
            <p:nvPr/>
          </p:nvSpPr>
          <p:spPr bwMode="auto">
            <a:xfrm>
              <a:off x="5250" y="429"/>
              <a:ext cx="69" cy="2288"/>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2606" name="Freeform 208"/>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07" name="Freeform 209"/>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3" name="Oval 210"/>
            <p:cNvSpPr>
              <a:spLocks noChangeArrowheads="1"/>
            </p:cNvSpPr>
            <p:nvPr/>
          </p:nvSpPr>
          <p:spPr bwMode="auto">
            <a:xfrm>
              <a:off x="5515" y="2609"/>
              <a:ext cx="50" cy="97"/>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2609" name="Freeform 211"/>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5" name="AutoShape 212"/>
            <p:cNvSpPr>
              <a:spLocks noChangeArrowheads="1"/>
            </p:cNvSpPr>
            <p:nvPr/>
          </p:nvSpPr>
          <p:spPr bwMode="auto">
            <a:xfrm>
              <a:off x="4140" y="2679"/>
              <a:ext cx="1198" cy="146"/>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76" name="AutoShape 213"/>
            <p:cNvSpPr>
              <a:spLocks noChangeArrowheads="1"/>
            </p:cNvSpPr>
            <p:nvPr/>
          </p:nvSpPr>
          <p:spPr bwMode="auto">
            <a:xfrm>
              <a:off x="4203" y="2712"/>
              <a:ext cx="1072" cy="81"/>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77" name="Oval 214"/>
            <p:cNvSpPr>
              <a:spLocks noChangeArrowheads="1"/>
            </p:cNvSpPr>
            <p:nvPr/>
          </p:nvSpPr>
          <p:spPr bwMode="auto">
            <a:xfrm>
              <a:off x="4310" y="2382"/>
              <a:ext cx="158" cy="146"/>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78" name="Oval 215"/>
            <p:cNvSpPr>
              <a:spLocks noChangeArrowheads="1"/>
            </p:cNvSpPr>
            <p:nvPr/>
          </p:nvSpPr>
          <p:spPr bwMode="auto">
            <a:xfrm>
              <a:off x="4487" y="2382"/>
              <a:ext cx="158" cy="146"/>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800">
                <a:solidFill>
                  <a:srgbClr val="FF0000"/>
                </a:solidFill>
                <a:latin typeface="Arial" charset="0"/>
                <a:ea typeface="ＭＳ Ｐゴシック" charset="0"/>
                <a:cs typeface="Arial" charset="0"/>
              </a:endParaRPr>
            </a:p>
          </p:txBody>
        </p:sp>
        <p:sp>
          <p:nvSpPr>
            <p:cNvPr id="8279" name="Oval 216"/>
            <p:cNvSpPr>
              <a:spLocks noChangeArrowheads="1"/>
            </p:cNvSpPr>
            <p:nvPr/>
          </p:nvSpPr>
          <p:spPr bwMode="auto">
            <a:xfrm>
              <a:off x="4663" y="2382"/>
              <a:ext cx="158" cy="140"/>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80" name="Rectangle 217"/>
            <p:cNvSpPr>
              <a:spLocks noChangeArrowheads="1"/>
            </p:cNvSpPr>
            <p:nvPr/>
          </p:nvSpPr>
          <p:spPr bwMode="auto">
            <a:xfrm>
              <a:off x="5061" y="1837"/>
              <a:ext cx="88" cy="761"/>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grpSp>
      <p:sp>
        <p:nvSpPr>
          <p:cNvPr id="2" name="Title 1"/>
          <p:cNvSpPr>
            <a:spLocks noGrp="1"/>
          </p:cNvSpPr>
          <p:nvPr>
            <p:ph type="title"/>
          </p:nvPr>
        </p:nvSpPr>
        <p:spPr/>
        <p:txBody>
          <a:bodyPr>
            <a:normAutofit fontScale="90000"/>
          </a:bodyPr>
          <a:lstStyle/>
          <a:p>
            <a:r>
              <a:rPr lang="en-US" dirty="0" smtClean="0"/>
              <a:t>Transport Layer</a:t>
            </a:r>
            <a:endParaRPr lang="en-US" dirty="0"/>
          </a:p>
        </p:txBody>
      </p:sp>
      <p:sp>
        <p:nvSpPr>
          <p:cNvPr id="136" name="TextBox 135"/>
          <p:cNvSpPr txBox="1"/>
          <p:nvPr/>
        </p:nvSpPr>
        <p:spPr>
          <a:xfrm>
            <a:off x="640862" y="845056"/>
            <a:ext cx="6418360" cy="584775"/>
          </a:xfrm>
          <a:prstGeom prst="rect">
            <a:avLst/>
          </a:prstGeom>
          <a:noFill/>
        </p:spPr>
        <p:txBody>
          <a:bodyPr wrap="none" rtlCol="0">
            <a:spAutoFit/>
          </a:bodyPr>
          <a:lstStyle/>
          <a:p>
            <a:r>
              <a:rPr lang="en-US" sz="3200" dirty="0" smtClean="0">
                <a:solidFill>
                  <a:srgbClr val="FF0000"/>
                </a:solidFill>
              </a:rPr>
              <a:t>Sockets: Multiplexing/</a:t>
            </a:r>
            <a:r>
              <a:rPr lang="en-US" sz="3200" dirty="0" err="1" smtClean="0">
                <a:solidFill>
                  <a:srgbClr val="FF0000"/>
                </a:solidFill>
              </a:rPr>
              <a:t>Demultiplexing</a:t>
            </a:r>
            <a:endParaRPr lang="en-US" sz="3200" dirty="0">
              <a:solidFill>
                <a:srgbClr val="FF0000"/>
              </a:solidFill>
            </a:endParaRPr>
          </a:p>
        </p:txBody>
      </p:sp>
    </p:spTree>
    <p:extLst>
      <p:ext uri="{BB962C8B-B14F-4D97-AF65-F5344CB8AC3E}">
        <p14:creationId xmlns:p14="http://schemas.microsoft.com/office/powerpoint/2010/main" val="4198864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266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267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266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26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dirty="0"/>
              <a:t>Goals for Today</a:t>
            </a:r>
          </a:p>
        </p:txBody>
      </p:sp>
      <p:sp>
        <p:nvSpPr>
          <p:cNvPr id="71683" name="Rectangle 3"/>
          <p:cNvSpPr>
            <a:spLocks noGrp="1" noChangeArrowheads="1"/>
          </p:cNvSpPr>
          <p:nvPr>
            <p:ph type="body" idx="1"/>
          </p:nvPr>
        </p:nvSpPr>
        <p:spPr>
          <a:xfrm>
            <a:off x="163285" y="852714"/>
            <a:ext cx="8799285" cy="5790363"/>
          </a:xfrm>
        </p:spPr>
        <p:txBody>
          <a:bodyPr>
            <a:normAutofit/>
          </a:bodyPr>
          <a:lstStyle/>
          <a:p>
            <a:r>
              <a:rPr lang="en-US" sz="2800" dirty="0" smtClean="0"/>
              <a:t>Transport Layer</a:t>
            </a:r>
          </a:p>
          <a:p>
            <a:pPr lvl="1"/>
            <a:r>
              <a:rPr lang="en-US" sz="2400" dirty="0" smtClean="0"/>
              <a:t>Abstraction / services</a:t>
            </a:r>
          </a:p>
          <a:p>
            <a:pPr lvl="1"/>
            <a:r>
              <a:rPr lang="en-US" sz="2400" dirty="0" smtClean="0"/>
              <a:t>Multiplexing/</a:t>
            </a:r>
            <a:r>
              <a:rPr lang="en-US" sz="2400" dirty="0" err="1" smtClean="0"/>
              <a:t>Demultiplexing</a:t>
            </a:r>
            <a:endParaRPr lang="en-US" sz="2400" dirty="0" smtClean="0"/>
          </a:p>
          <a:p>
            <a:pPr lvl="1"/>
            <a:r>
              <a:rPr lang="en-US" sz="2400" dirty="0" smtClean="0"/>
              <a:t>UDP: Connectionless Transport</a:t>
            </a:r>
          </a:p>
          <a:p>
            <a:pPr lvl="1"/>
            <a:r>
              <a:rPr lang="en-US" sz="2400" dirty="0" smtClean="0"/>
              <a:t>TCP: Reliable Transport</a:t>
            </a:r>
          </a:p>
          <a:p>
            <a:pPr lvl="2"/>
            <a:r>
              <a:rPr lang="en-US" sz="2000" dirty="0" smtClean="0"/>
              <a:t>Abstraction, Connection Management, Reliable Transport, Flow Control, timeouts</a:t>
            </a:r>
          </a:p>
          <a:p>
            <a:pPr lvl="2"/>
            <a:r>
              <a:rPr lang="en-US" sz="2000" dirty="0" smtClean="0"/>
              <a:t>Congestion control</a:t>
            </a:r>
            <a:endParaRPr lang="en-US" sz="2000" dirty="0"/>
          </a:p>
          <a:p>
            <a:pPr lvl="1"/>
            <a:endParaRPr lang="en-US" sz="2400" dirty="0" smtClean="0"/>
          </a:p>
          <a:p>
            <a:r>
              <a:rPr lang="en-US" sz="2800" dirty="0" smtClean="0"/>
              <a:t>Data Center TCP</a:t>
            </a:r>
          </a:p>
          <a:p>
            <a:pPr lvl="1"/>
            <a:r>
              <a:rPr lang="en-US" sz="2400" dirty="0" err="1" smtClean="0"/>
              <a:t>Incast</a:t>
            </a:r>
            <a:r>
              <a:rPr lang="en-US" sz="2400" dirty="0" smtClean="0"/>
              <a:t> Problem</a:t>
            </a:r>
            <a:endParaRPr lang="en-US" sz="2800" dirty="0" smtClean="0"/>
          </a:p>
          <a:p>
            <a:pPr lvl="1"/>
            <a:endParaRPr lang="en-US" sz="2400" dirty="0" smtClean="0"/>
          </a:p>
          <a:p>
            <a:endParaRPr lang="en-US" sz="2800" dirty="0"/>
          </a:p>
        </p:txBody>
      </p:sp>
    </p:spTree>
    <p:custDataLst>
      <p:tags r:id="rId1"/>
    </p:custDataLst>
    <p:extLst>
      <p:ext uri="{BB962C8B-B14F-4D97-AF65-F5344CB8AC3E}">
        <p14:creationId xmlns:p14="http://schemas.microsoft.com/office/powerpoint/2010/main" val="116308983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2.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3.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4.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5.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6.xml><?xml version="1.0" encoding="utf-8"?>
<p:tagLst xmlns:a="http://schemas.openxmlformats.org/drawingml/2006/main" xmlns:r="http://schemas.openxmlformats.org/officeDocument/2006/relationships" xmlns:p="http://schemas.openxmlformats.org/presentationml/2006/main">
  <p:tag name="TIMING" val="|44.2|17|9.4|16.4|13.2|1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6645</TotalTime>
  <Words>4553</Words>
  <Application>Microsoft Office PowerPoint</Application>
  <PresentationFormat>On-screen Show (4:3)</PresentationFormat>
  <Paragraphs>1178</Paragraphs>
  <Slides>65</Slides>
  <Notes>19</Notes>
  <HiddenSlides>1</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65</vt:i4>
      </vt:variant>
    </vt:vector>
  </HeadingPairs>
  <TitlesOfParts>
    <vt:vector size="79" baseType="lpstr">
      <vt:lpstr>MS Mincho</vt:lpstr>
      <vt:lpstr>ＭＳ Ｐゴシック</vt:lpstr>
      <vt:lpstr>ＭＳ Ｐゴシック</vt:lpstr>
      <vt:lpstr>Arial</vt:lpstr>
      <vt:lpstr>Arial Narrow</vt:lpstr>
      <vt:lpstr>Calibri</vt:lpstr>
      <vt:lpstr>Comic Sans MS</vt:lpstr>
      <vt:lpstr>Courier New</vt:lpstr>
      <vt:lpstr>Gill Sans MT</vt:lpstr>
      <vt:lpstr>Symbol</vt:lpstr>
      <vt:lpstr>Tahoma</vt:lpstr>
      <vt:lpstr>Times New Roman</vt:lpstr>
      <vt:lpstr>Wingdings</vt:lpstr>
      <vt:lpstr>Office Theme</vt:lpstr>
      <vt:lpstr>Transport Layer and Data Center TCP</vt:lpstr>
      <vt:lpstr>Goals for Today</vt:lpstr>
      <vt:lpstr>Transport Layer: Services/Protocols</vt:lpstr>
      <vt:lpstr>Transport Layer: Services/Protocols</vt:lpstr>
      <vt:lpstr>Transport Layer: Services/Protocols</vt:lpstr>
      <vt:lpstr>Transport Layer: Services/Protocols</vt:lpstr>
      <vt:lpstr>Goals for Today</vt:lpstr>
      <vt:lpstr>Transport Layer</vt:lpstr>
      <vt:lpstr>Goals for Today</vt:lpstr>
      <vt:lpstr>UDP: Connectionless Transport</vt:lpstr>
      <vt:lpstr>UDP: Connectionless Transport</vt:lpstr>
      <vt:lpstr>Internet checksum: example</vt:lpstr>
      <vt:lpstr>Goals for Today</vt:lpstr>
      <vt:lpstr>Principles of Reliable Transport</vt:lpstr>
      <vt:lpstr>Principles of Reliable Transport</vt:lpstr>
      <vt:lpstr>Principles of Reliable Transport</vt:lpstr>
      <vt:lpstr>Principles of 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TCP: Reliable Transport</vt:lpstr>
      <vt:lpstr>Goals for Today</vt:lpstr>
      <vt:lpstr>Principles of Congestion Control</vt:lpstr>
      <vt:lpstr>Principles of Congestion Control</vt:lpstr>
      <vt:lpstr>TCP Congestion Control</vt:lpstr>
      <vt:lpstr>TCP Congestion Control</vt:lpstr>
      <vt:lpstr>TCP Congestion Control</vt:lpstr>
      <vt:lpstr>TCP Congestion Control</vt:lpstr>
      <vt:lpstr>TCP Congestion Control</vt:lpstr>
      <vt:lpstr>TCP Congestion Control</vt:lpstr>
      <vt:lpstr>TCP Congestion Control</vt:lpstr>
      <vt:lpstr>TCP Congestion Control</vt:lpstr>
      <vt:lpstr>TCP Congestion Control</vt:lpstr>
      <vt:lpstr>TCP Throughput</vt:lpstr>
      <vt:lpstr>TCP over “long, fat pipes”</vt:lpstr>
      <vt:lpstr>Goals for Today</vt:lpstr>
      <vt:lpstr>TCP Throughput Collapse</vt:lpstr>
      <vt:lpstr>Cluster-based Storage Systems</vt:lpstr>
      <vt:lpstr>Link idle time due to timeouts</vt:lpstr>
      <vt:lpstr>TCP Throughput Collapse: Incast</vt:lpstr>
      <vt:lpstr>TCP: data-driven loss recovery </vt:lpstr>
      <vt:lpstr>TCP: timeout-driven loss recovery</vt:lpstr>
      <vt:lpstr>TCP: Loss recovery comparison</vt:lpstr>
      <vt:lpstr>TCP Throughput Collapse Summary</vt:lpstr>
      <vt:lpstr>Perspective</vt:lpstr>
      <vt:lpstr>Before Next time</vt:lpstr>
    </vt:vector>
  </TitlesOfParts>
  <Company>Cornell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139</cp:revision>
  <dcterms:created xsi:type="dcterms:W3CDTF">2011-03-13T12:50:14Z</dcterms:created>
  <dcterms:modified xsi:type="dcterms:W3CDTF">2014-09-16T14:59:02Z</dcterms:modified>
</cp:coreProperties>
</file>