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17" r:id="rId3"/>
    <p:sldId id="316" r:id="rId4"/>
    <p:sldId id="295" r:id="rId5"/>
    <p:sldId id="296" r:id="rId6"/>
    <p:sldId id="297" r:id="rId7"/>
    <p:sldId id="298" r:id="rId8"/>
    <p:sldId id="299" r:id="rId9"/>
    <p:sldId id="300" r:id="rId10"/>
    <p:sldId id="303" r:id="rId11"/>
    <p:sldId id="307" r:id="rId12"/>
    <p:sldId id="308" r:id="rId13"/>
    <p:sldId id="309" r:id="rId14"/>
    <p:sldId id="310" r:id="rId15"/>
    <p:sldId id="311" r:id="rId16"/>
    <p:sldId id="285" r:id="rId17"/>
    <p:sldId id="286" r:id="rId18"/>
    <p:sldId id="312" r:id="rId19"/>
    <p:sldId id="313" r:id="rId20"/>
    <p:sldId id="314" r:id="rId21"/>
    <p:sldId id="339" r:id="rId22"/>
    <p:sldId id="318" r:id="rId23"/>
    <p:sldId id="319" r:id="rId24"/>
    <p:sldId id="340" r:id="rId25"/>
    <p:sldId id="321" r:id="rId26"/>
    <p:sldId id="322" r:id="rId27"/>
    <p:sldId id="323" r:id="rId28"/>
    <p:sldId id="324" r:id="rId29"/>
    <p:sldId id="325" r:id="rId30"/>
    <p:sldId id="326" r:id="rId31"/>
    <p:sldId id="327" r:id="rId32"/>
    <p:sldId id="328" r:id="rId33"/>
    <p:sldId id="329" r:id="rId34"/>
    <p:sldId id="341" r:id="rId35"/>
    <p:sldId id="333" r:id="rId36"/>
    <p:sldId id="336" r:id="rId37"/>
    <p:sldId id="337" r:id="rId38"/>
    <p:sldId id="33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a:srgbClr val="FFFF66"/>
    <a:srgbClr val="B41B1D"/>
    <a:srgbClr val="57575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74" autoAdjust="0"/>
  </p:normalViewPr>
  <p:slideViewPr>
    <p:cSldViewPr snapToGrid="0" snapToObjects="1">
      <p:cViewPr varScale="1">
        <p:scale>
          <a:sx n="49" d="100"/>
          <a:sy n="49" d="100"/>
        </p:scale>
        <p:origin x="818" y="5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E8772-0606-C348-9152-88923EF61D77}" type="datetimeFigureOut">
              <a:rPr lang="en-US" smtClean="0"/>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19041-1A58-5848-983A-F7DEF26E5118}" type="slidenum">
              <a:rPr lang="en-US" smtClean="0"/>
              <a:t>‹#›</a:t>
            </a:fld>
            <a:endParaRPr lang="en-US"/>
          </a:p>
        </p:txBody>
      </p:sp>
    </p:spTree>
    <p:extLst>
      <p:ext uri="{BB962C8B-B14F-4D97-AF65-F5344CB8AC3E}">
        <p14:creationId xmlns:p14="http://schemas.microsoft.com/office/powerpoint/2010/main" val="10112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2</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78575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RACS: Redundant Array of Cloud Storage</a:t>
            </a:r>
            <a:endParaRPr lang="en-US" i="1" dirty="0" smtClean="0"/>
          </a:p>
          <a:p>
            <a:pPr lvl="1"/>
            <a:r>
              <a:rPr lang="en-US" dirty="0" smtClean="0"/>
              <a:t>Stripe data over </a:t>
            </a:r>
            <a:r>
              <a:rPr lang="en-US" b="1" i="1" dirty="0" smtClean="0"/>
              <a:t>n</a:t>
            </a:r>
            <a:r>
              <a:rPr lang="en-US" dirty="0" smtClean="0"/>
              <a:t> cloud storage repositories</a:t>
            </a:r>
          </a:p>
          <a:p>
            <a:pPr lvl="1"/>
            <a:r>
              <a:rPr lang="en-US" dirty="0" smtClean="0"/>
              <a:t>Any </a:t>
            </a:r>
            <a:r>
              <a:rPr lang="en-US" b="1" i="1" dirty="0" smtClean="0"/>
              <a:t>k</a:t>
            </a:r>
            <a:r>
              <a:rPr lang="en-US" dirty="0" smtClean="0"/>
              <a:t>-subset contains a complete copy of data</a:t>
            </a:r>
          </a:p>
          <a:p>
            <a:pPr lvl="1"/>
            <a:r>
              <a:rPr lang="en-US" dirty="0" smtClean="0"/>
              <a:t>Tolerate up to </a:t>
            </a:r>
            <a:r>
              <a:rPr lang="en-US" b="1" i="1" dirty="0" smtClean="0"/>
              <a:t>(n-k)</a:t>
            </a:r>
            <a:r>
              <a:rPr lang="en-US" i="1" dirty="0" smtClean="0"/>
              <a:t> </a:t>
            </a:r>
            <a:r>
              <a:rPr lang="en-US" dirty="0" smtClean="0"/>
              <a:t>failures</a:t>
            </a:r>
          </a:p>
          <a:p>
            <a:pPr lvl="1"/>
            <a:r>
              <a:rPr lang="en-US" dirty="0" smtClean="0"/>
              <a:t>Written </a:t>
            </a:r>
            <a:r>
              <a:rPr lang="en-US" b="1" dirty="0" smtClean="0"/>
              <a:t>RACS(</a:t>
            </a:r>
            <a:r>
              <a:rPr lang="en-US" b="1" i="1" dirty="0" err="1" smtClean="0"/>
              <a:t>k,n</a:t>
            </a:r>
            <a:r>
              <a:rPr lang="en-US" b="1" dirty="0" smtClean="0"/>
              <a:t>)</a:t>
            </a:r>
          </a:p>
          <a:p>
            <a:endParaRPr lang="en-US" dirty="0"/>
          </a:p>
        </p:txBody>
      </p:sp>
      <p:sp>
        <p:nvSpPr>
          <p:cNvPr id="4" name="Slide Number Placeholder 3"/>
          <p:cNvSpPr>
            <a:spLocks noGrp="1"/>
          </p:cNvSpPr>
          <p:nvPr>
            <p:ph type="sldNum" sz="quarter" idx="10"/>
          </p:nvPr>
        </p:nvSpPr>
        <p:spPr/>
        <p:txBody>
          <a:bodyPr/>
          <a:lstStyle/>
          <a:p>
            <a:fld id="{0298CB12-C0FC-4543-B8DD-59E680801B93}" type="slidenum">
              <a:rPr lang="en-US" smtClean="0"/>
              <a:pPr/>
              <a:t>13</a:t>
            </a:fld>
            <a:endParaRPr lang="en-US"/>
          </a:p>
        </p:txBody>
      </p:sp>
    </p:spTree>
    <p:extLst>
      <p:ext uri="{BB962C8B-B14F-4D97-AF65-F5344CB8AC3E}">
        <p14:creationId xmlns:p14="http://schemas.microsoft.com/office/powerpoint/2010/main" val="120965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RACS: Redundant Array of Cloud Storage</a:t>
            </a:r>
            <a:endParaRPr lang="en-US" i="1" dirty="0" smtClean="0"/>
          </a:p>
          <a:p>
            <a:pPr lvl="1"/>
            <a:r>
              <a:rPr lang="en-US" dirty="0" smtClean="0"/>
              <a:t>Stripe data over </a:t>
            </a:r>
            <a:r>
              <a:rPr lang="en-US" b="1" i="1" dirty="0" smtClean="0"/>
              <a:t>n</a:t>
            </a:r>
            <a:r>
              <a:rPr lang="en-US" dirty="0" smtClean="0"/>
              <a:t> cloud storage repositories</a:t>
            </a:r>
          </a:p>
          <a:p>
            <a:pPr lvl="1"/>
            <a:r>
              <a:rPr lang="en-US" dirty="0" smtClean="0"/>
              <a:t>Any </a:t>
            </a:r>
            <a:r>
              <a:rPr lang="en-US" b="1" i="1" dirty="0" smtClean="0"/>
              <a:t>k</a:t>
            </a:r>
            <a:r>
              <a:rPr lang="en-US" dirty="0" smtClean="0"/>
              <a:t>-subset contains a complete copy of data</a:t>
            </a:r>
          </a:p>
          <a:p>
            <a:pPr lvl="1"/>
            <a:r>
              <a:rPr lang="en-US" dirty="0" smtClean="0"/>
              <a:t>Tolerate up to </a:t>
            </a:r>
            <a:r>
              <a:rPr lang="en-US" b="1" i="1" dirty="0" smtClean="0"/>
              <a:t>(n-k)</a:t>
            </a:r>
            <a:r>
              <a:rPr lang="en-US" i="1" dirty="0" smtClean="0"/>
              <a:t> </a:t>
            </a:r>
            <a:r>
              <a:rPr lang="en-US" dirty="0" smtClean="0"/>
              <a:t>failures</a:t>
            </a:r>
          </a:p>
          <a:p>
            <a:pPr lvl="1"/>
            <a:r>
              <a:rPr lang="en-US" dirty="0" smtClean="0"/>
              <a:t>Written </a:t>
            </a:r>
            <a:r>
              <a:rPr lang="en-US" b="1" dirty="0" smtClean="0"/>
              <a:t>RACS(</a:t>
            </a:r>
            <a:r>
              <a:rPr lang="en-US" b="1" i="1" dirty="0" err="1" smtClean="0"/>
              <a:t>k,n</a:t>
            </a:r>
            <a:r>
              <a:rPr lang="en-US" b="1" dirty="0" smtClean="0"/>
              <a:t>)</a:t>
            </a:r>
          </a:p>
          <a:p>
            <a:endParaRPr lang="en-US" dirty="0"/>
          </a:p>
        </p:txBody>
      </p:sp>
      <p:sp>
        <p:nvSpPr>
          <p:cNvPr id="4" name="Slide Number Placeholder 3"/>
          <p:cNvSpPr>
            <a:spLocks noGrp="1"/>
          </p:cNvSpPr>
          <p:nvPr>
            <p:ph type="sldNum" sz="quarter" idx="10"/>
          </p:nvPr>
        </p:nvSpPr>
        <p:spPr/>
        <p:txBody>
          <a:bodyPr/>
          <a:lstStyle/>
          <a:p>
            <a:fld id="{0298CB12-C0FC-4543-B8DD-59E680801B93}" type="slidenum">
              <a:rPr lang="en-US" smtClean="0"/>
              <a:pPr/>
              <a:t>14</a:t>
            </a:fld>
            <a:endParaRPr lang="en-US"/>
          </a:p>
        </p:txBody>
      </p:sp>
    </p:spTree>
    <p:extLst>
      <p:ext uri="{BB962C8B-B14F-4D97-AF65-F5344CB8AC3E}">
        <p14:creationId xmlns:p14="http://schemas.microsoft.com/office/powerpoint/2010/main" val="59158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15</a:t>
            </a:fld>
            <a:endParaRPr lang="en-US"/>
          </a:p>
        </p:txBody>
      </p:sp>
    </p:spTree>
    <p:extLst>
      <p:ext uri="{BB962C8B-B14F-4D97-AF65-F5344CB8AC3E}">
        <p14:creationId xmlns:p14="http://schemas.microsoft.com/office/powerpoint/2010/main" val="200582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RACS an</a:t>
            </a:r>
            <a:r>
              <a:rPr lang="en-US" baseline="0" dirty="0" smtClean="0"/>
              <a:t>d Gecko</a:t>
            </a:r>
            <a:endParaRPr lang="en-US" dirty="0"/>
          </a:p>
        </p:txBody>
      </p:sp>
      <p:sp>
        <p:nvSpPr>
          <p:cNvPr id="4" name="Slide Number Placeholder 3"/>
          <p:cNvSpPr>
            <a:spLocks noGrp="1"/>
          </p:cNvSpPr>
          <p:nvPr>
            <p:ph type="sldNum" sz="quarter" idx="10"/>
          </p:nvPr>
        </p:nvSpPr>
        <p:spPr/>
        <p:txBody>
          <a:bodyPr/>
          <a:lstStyle/>
          <a:p>
            <a:fld id="{0298CB12-C0FC-4543-B8DD-59E680801B93}" type="slidenum">
              <a:rPr lang="en-US" smtClean="0"/>
              <a:pPr/>
              <a:t>16</a:t>
            </a:fld>
            <a:endParaRPr lang="en-US"/>
          </a:p>
        </p:txBody>
      </p:sp>
    </p:spTree>
    <p:extLst>
      <p:ext uri="{BB962C8B-B14F-4D97-AF65-F5344CB8AC3E}">
        <p14:creationId xmlns:p14="http://schemas.microsoft.com/office/powerpoint/2010/main" val="14489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17</a:t>
            </a:fld>
            <a:endParaRPr lang="en-US"/>
          </a:p>
        </p:txBody>
      </p:sp>
    </p:spTree>
    <p:extLst>
      <p:ext uri="{BB962C8B-B14F-4D97-AF65-F5344CB8AC3E}">
        <p14:creationId xmlns:p14="http://schemas.microsoft.com/office/powerpoint/2010/main" val="216433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18</a:t>
            </a:fld>
            <a:endParaRPr lang="en-US"/>
          </a:p>
        </p:txBody>
      </p:sp>
    </p:spTree>
    <p:extLst>
      <p:ext uri="{BB962C8B-B14F-4D97-AF65-F5344CB8AC3E}">
        <p14:creationId xmlns:p14="http://schemas.microsoft.com/office/powerpoint/2010/main" val="4013916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98CB12-C0FC-4543-B8DD-59E680801B93}" type="slidenum">
              <a:rPr lang="en-US" smtClean="0"/>
              <a:pPr/>
              <a:t>19</a:t>
            </a:fld>
            <a:endParaRPr lang="en-US"/>
          </a:p>
        </p:txBody>
      </p:sp>
    </p:spTree>
    <p:extLst>
      <p:ext uri="{BB962C8B-B14F-4D97-AF65-F5344CB8AC3E}">
        <p14:creationId xmlns:p14="http://schemas.microsoft.com/office/powerpoint/2010/main" val="374601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21CC9E14-A962-464A-8A9A-66E09E888BAA}" type="slidenum">
              <a:rPr lang="en-US" smtClean="0"/>
              <a:pPr/>
              <a:t>20</a:t>
            </a:fld>
            <a:endParaRPr lang="en-US"/>
          </a:p>
        </p:txBody>
      </p:sp>
    </p:spTree>
    <p:extLst>
      <p:ext uri="{BB962C8B-B14F-4D97-AF65-F5344CB8AC3E}">
        <p14:creationId xmlns:p14="http://schemas.microsoft.com/office/powerpoint/2010/main" val="412392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21</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704007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22</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635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xfrm>
            <a:off x="4143587" y="9119474"/>
            <a:ext cx="3169920" cy="480060"/>
          </a:xfrm>
          <a:prstGeom prst="rect">
            <a:avLst/>
          </a:prstGeom>
          <a:ln/>
        </p:spPr>
        <p:txBody>
          <a:bodyPr lIns="96651" tIns="48325" rIns="96651" bIns="48325"/>
          <a:lstStyle/>
          <a:p>
            <a:fld id="{B02D34D3-366B-5F4D-9394-10C04B3A4FA7}" type="slidenum">
              <a:rPr lang="en-US"/>
              <a:pPr/>
              <a:t>3</a:t>
            </a:fld>
            <a:endParaRPr lang="en-US"/>
          </a:p>
        </p:txBody>
      </p:sp>
      <p:sp>
        <p:nvSpPr>
          <p:cNvPr id="99330" name="Rectangle 1026"/>
          <p:cNvSpPr>
            <a:spLocks noGrp="1" noRot="1" noChangeAspect="1" noChangeArrowheads="1" noTextEdit="1"/>
          </p:cNvSpPr>
          <p:nvPr>
            <p:ph type="sldImg"/>
          </p:nvPr>
        </p:nvSpPr>
        <p:spPr>
          <a:xfrm>
            <a:off x="1257300" y="720725"/>
            <a:ext cx="4802188" cy="3600450"/>
          </a:xfrm>
          <a:prstGeom prst="rect">
            <a:avLst/>
          </a:prstGeom>
          <a:ln/>
        </p:spPr>
      </p:sp>
      <p:sp>
        <p:nvSpPr>
          <p:cNvPr id="99331" name="Rectangle 1027"/>
          <p:cNvSpPr>
            <a:spLocks noGrp="1" noChangeArrowheads="1"/>
          </p:cNvSpPr>
          <p:nvPr>
            <p:ph type="body" idx="1"/>
          </p:nvPr>
        </p:nvSpPr>
        <p:spPr>
          <a:xfrm>
            <a:off x="731520" y="4560571"/>
            <a:ext cx="5852160" cy="4320540"/>
          </a:xfrm>
          <a:prstGeom prst="rect">
            <a:avLst/>
          </a:prstGeom>
        </p:spPr>
        <p:txBody>
          <a:bodyPr lIns="96651" tIns="48325" rIns="96651" bIns="48325"/>
          <a:lstStyle/>
          <a:p>
            <a:endParaRPr lang="en-US"/>
          </a:p>
        </p:txBody>
      </p:sp>
    </p:spTree>
    <p:extLst>
      <p:ext uri="{BB962C8B-B14F-4D97-AF65-F5344CB8AC3E}">
        <p14:creationId xmlns:p14="http://schemas.microsoft.com/office/powerpoint/2010/main" val="119624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24</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4004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B9DE1A-F15B-2C49-90DC-619311882F95}" type="slidenum">
              <a:rPr lang="en-US"/>
              <a:pPr/>
              <a:t>25</a:t>
            </a:fld>
            <a:endParaRPr lang="en-US"/>
          </a:p>
        </p:txBody>
      </p:sp>
      <p:sp>
        <p:nvSpPr>
          <p:cNvPr id="74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50217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A5D0C39-9817-C54C-BFE9-D08C2617E360}" type="slidenum">
              <a:rPr lang="en-US"/>
              <a:pPr/>
              <a:t>26</a:t>
            </a:fld>
            <a:endParaRPr lang="en-US"/>
          </a:p>
        </p:txBody>
      </p:sp>
      <p:sp>
        <p:nvSpPr>
          <p:cNvPr id="76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22429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3FE878-6CBE-844C-9DE0-F2242EE53EA6}" type="slidenum">
              <a:rPr lang="en-US"/>
              <a:pPr/>
              <a:t>27</a:t>
            </a:fld>
            <a:endParaRPr lang="en-US"/>
          </a:p>
        </p:txBody>
      </p:sp>
      <p:sp>
        <p:nvSpPr>
          <p:cNvPr id="78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100396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3FE878-6CBE-844C-9DE0-F2242EE53EA6}" type="slidenum">
              <a:rPr lang="en-US"/>
              <a:pPr/>
              <a:t>28</a:t>
            </a:fld>
            <a:endParaRPr lang="en-US"/>
          </a:p>
        </p:txBody>
      </p:sp>
      <p:sp>
        <p:nvSpPr>
          <p:cNvPr id="78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287900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29</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951090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30</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14207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31</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2150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32</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729232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33</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27838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completes the commoditization process</a:t>
            </a:r>
            <a:r>
              <a:rPr lang="en-US" baseline="0" dirty="0" smtClean="0"/>
              <a:t> and makes storage and computation a commodity.</a:t>
            </a:r>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4</a:t>
            </a:fld>
            <a:endParaRPr lang="en-US"/>
          </a:p>
        </p:txBody>
      </p:sp>
    </p:spTree>
    <p:extLst>
      <p:ext uri="{BB962C8B-B14F-4D97-AF65-F5344CB8AC3E}">
        <p14:creationId xmlns:p14="http://schemas.microsoft.com/office/powerpoint/2010/main" val="112948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34</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418032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35</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27468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C4801C-8182-F342-A05D-B6E08F6BAA3E}" type="slidenum">
              <a:rPr lang="en-US"/>
              <a:pPr/>
              <a:t>36</a:t>
            </a:fld>
            <a:endParaRPr lang="en-US"/>
          </a:p>
        </p:txBody>
      </p:sp>
      <p:sp>
        <p:nvSpPr>
          <p:cNvPr id="84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To draw a very clear line, you may use any idea from any other person or group in the class or out, provided you </a:t>
            </a:r>
            <a:r>
              <a:rPr lang="en-US" i="1" dirty="0" smtClean="0"/>
              <a:t>clearly state what you have borrowed and from whom</a:t>
            </a:r>
            <a:r>
              <a:rPr lang="en-US" dirty="0" smtClean="0"/>
              <a:t>. If you do not provide a citation---that is, you turn other people's work in as your own---that is cheating. Anything else is fair game. Of course, we will be grading you on the ideas you have added, but you should always borrow as much as you can as a starting point as there is no point in reinventing the wheel. </a:t>
            </a:r>
            <a:endParaRPr lang="en-US" dirty="0"/>
          </a:p>
        </p:txBody>
      </p:sp>
    </p:spTree>
    <p:extLst>
      <p:ext uri="{BB962C8B-B14F-4D97-AF65-F5344CB8AC3E}">
        <p14:creationId xmlns:p14="http://schemas.microsoft.com/office/powerpoint/2010/main" val="129783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C4801C-8182-F342-A05D-B6E08F6BAA3E}" type="slidenum">
              <a:rPr lang="en-US"/>
              <a:pPr/>
              <a:t>37</a:t>
            </a:fld>
            <a:endParaRPr lang="en-US"/>
          </a:p>
        </p:txBody>
      </p:sp>
      <p:sp>
        <p:nvSpPr>
          <p:cNvPr id="84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97920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completes the commoditization process</a:t>
            </a:r>
            <a:r>
              <a:rPr lang="en-US" baseline="0" dirty="0" smtClean="0"/>
              <a:t> and makes storage and computation a commodity.</a:t>
            </a:r>
          </a:p>
          <a:p>
            <a:r>
              <a:rPr lang="en-US" dirty="0" smtClean="0"/>
              <a:t>Public </a:t>
            </a:r>
            <a:r>
              <a:rPr lang="en-US" dirty="0" err="1" smtClean="0"/>
              <a:t>vs</a:t>
            </a:r>
            <a:r>
              <a:rPr lang="en-US" dirty="0" smtClean="0"/>
              <a:t> private</a:t>
            </a:r>
          </a:p>
          <a:p>
            <a:r>
              <a:rPr lang="en-US" dirty="0" err="1" smtClean="0"/>
              <a:t>IaaS</a:t>
            </a:r>
            <a:r>
              <a:rPr lang="en-US" dirty="0" smtClean="0"/>
              <a:t>, </a:t>
            </a:r>
            <a:r>
              <a:rPr lang="en-US" dirty="0" err="1" smtClean="0"/>
              <a:t>PaaS</a:t>
            </a:r>
            <a:r>
              <a:rPr lang="en-US" dirty="0" smtClean="0"/>
              <a:t>, </a:t>
            </a:r>
            <a:r>
              <a:rPr lang="en-US" dirty="0" err="1" smtClean="0"/>
              <a:t>SaaS</a:t>
            </a:r>
            <a:endParaRPr lang="en-US" dirty="0" smtClean="0"/>
          </a:p>
          <a:p>
            <a:r>
              <a:rPr lang="en-US" dirty="0" smtClean="0"/>
              <a:t>On demand (self service), network access, resource pooling, rapid elasticity, measured service</a:t>
            </a:r>
          </a:p>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5</a:t>
            </a:fld>
            <a:endParaRPr lang="en-US"/>
          </a:p>
        </p:txBody>
      </p:sp>
    </p:spTree>
    <p:extLst>
      <p:ext uri="{BB962C8B-B14F-4D97-AF65-F5344CB8AC3E}">
        <p14:creationId xmlns:p14="http://schemas.microsoft.com/office/powerpoint/2010/main" val="11294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completes the commoditization process</a:t>
            </a:r>
            <a:r>
              <a:rPr lang="en-US" baseline="0" dirty="0" smtClean="0"/>
              <a:t> and makes storage and computation a commodity.</a:t>
            </a:r>
          </a:p>
          <a:p>
            <a:r>
              <a:rPr lang="en-US" dirty="0" smtClean="0"/>
              <a:t>Public </a:t>
            </a:r>
            <a:r>
              <a:rPr lang="en-US" dirty="0" err="1" smtClean="0"/>
              <a:t>vs</a:t>
            </a:r>
            <a:r>
              <a:rPr lang="en-US" dirty="0" smtClean="0"/>
              <a:t> private</a:t>
            </a:r>
          </a:p>
          <a:p>
            <a:r>
              <a:rPr lang="en-US" dirty="0" err="1" smtClean="0"/>
              <a:t>IaaS</a:t>
            </a:r>
            <a:r>
              <a:rPr lang="en-US" dirty="0" smtClean="0"/>
              <a:t>, </a:t>
            </a:r>
            <a:r>
              <a:rPr lang="en-US" dirty="0" err="1" smtClean="0"/>
              <a:t>PaaS</a:t>
            </a:r>
            <a:r>
              <a:rPr lang="en-US" dirty="0" smtClean="0"/>
              <a:t>, </a:t>
            </a:r>
            <a:r>
              <a:rPr lang="en-US" dirty="0" err="1" smtClean="0"/>
              <a:t>SaaS</a:t>
            </a:r>
            <a:endParaRPr lang="en-US" dirty="0" smtClean="0"/>
          </a:p>
          <a:p>
            <a:r>
              <a:rPr lang="en-US" dirty="0" smtClean="0"/>
              <a:t>On demand (self service), network access, resource pooling, rapid elasticity, measured service</a:t>
            </a:r>
          </a:p>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6</a:t>
            </a:fld>
            <a:endParaRPr lang="en-US"/>
          </a:p>
        </p:txBody>
      </p:sp>
    </p:spTree>
    <p:extLst>
      <p:ext uri="{BB962C8B-B14F-4D97-AF65-F5344CB8AC3E}">
        <p14:creationId xmlns:p14="http://schemas.microsoft.com/office/powerpoint/2010/main" val="11294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completes the commoditization process</a:t>
            </a:r>
            <a:r>
              <a:rPr lang="en-US" baseline="0" dirty="0" smtClean="0"/>
              <a:t> and makes storage and computation a commodity.</a:t>
            </a:r>
          </a:p>
          <a:p>
            <a:r>
              <a:rPr lang="en-US" dirty="0" smtClean="0"/>
              <a:t>Public </a:t>
            </a:r>
            <a:r>
              <a:rPr lang="en-US" dirty="0" err="1" smtClean="0"/>
              <a:t>vs</a:t>
            </a:r>
            <a:r>
              <a:rPr lang="en-US" dirty="0" smtClean="0"/>
              <a:t> private</a:t>
            </a:r>
          </a:p>
          <a:p>
            <a:r>
              <a:rPr lang="en-US" dirty="0" err="1" smtClean="0"/>
              <a:t>IaaS</a:t>
            </a:r>
            <a:r>
              <a:rPr lang="en-US" dirty="0" smtClean="0"/>
              <a:t>, </a:t>
            </a:r>
            <a:r>
              <a:rPr lang="en-US" dirty="0" err="1" smtClean="0"/>
              <a:t>PaaS</a:t>
            </a:r>
            <a:r>
              <a:rPr lang="en-US" dirty="0" smtClean="0"/>
              <a:t>, </a:t>
            </a:r>
            <a:r>
              <a:rPr lang="en-US" dirty="0" err="1" smtClean="0"/>
              <a:t>SaaS</a:t>
            </a:r>
            <a:endParaRPr lang="en-US" dirty="0" smtClean="0"/>
          </a:p>
          <a:p>
            <a:r>
              <a:rPr lang="en-US" dirty="0" smtClean="0"/>
              <a:t>On demand (self service), network access, resource pooling, rapid elasticity, measured service</a:t>
            </a:r>
          </a:p>
          <a:p>
            <a:endParaRPr lang="en-US" dirty="0"/>
          </a:p>
        </p:txBody>
      </p:sp>
      <p:sp>
        <p:nvSpPr>
          <p:cNvPr id="4" name="Slide Number Placeholder 3"/>
          <p:cNvSpPr>
            <a:spLocks noGrp="1"/>
          </p:cNvSpPr>
          <p:nvPr>
            <p:ph type="sldNum" sz="quarter" idx="10"/>
          </p:nvPr>
        </p:nvSpPr>
        <p:spPr/>
        <p:txBody>
          <a:bodyPr/>
          <a:lstStyle/>
          <a:p>
            <a:fld id="{4B819041-1A58-5848-983A-F7DEF26E5118}" type="slidenum">
              <a:rPr lang="en-US" smtClean="0"/>
              <a:t>7</a:t>
            </a:fld>
            <a:endParaRPr lang="en-US"/>
          </a:p>
        </p:txBody>
      </p:sp>
    </p:spTree>
    <p:extLst>
      <p:ext uri="{BB962C8B-B14F-4D97-AF65-F5344CB8AC3E}">
        <p14:creationId xmlns:p14="http://schemas.microsoft.com/office/powerpoint/2010/main" val="11294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3A5CDB9-2B4D-5F4D-88AF-F665B07A3A98}" type="slidenum">
              <a:rPr lang="en-US"/>
              <a:pPr/>
              <a:t>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400686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3A5CDB9-2B4D-5F4D-88AF-F665B07A3A98}" type="slidenum">
              <a:rPr lang="en-US"/>
              <a:pPr/>
              <a:t>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99957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3A5CDB9-2B4D-5F4D-88AF-F665B07A3A98}" type="slidenum">
              <a:rPr lang="en-US"/>
              <a:pPr/>
              <a:t>10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649893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1703774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865189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513868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852714"/>
            <a:ext cx="8799285" cy="52734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6516911" y="0"/>
            <a:ext cx="2667000"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
        <p:nvSpPr>
          <p:cNvPr id="2" name="Title 1"/>
          <p:cNvSpPr>
            <a:spLocks noGrp="1"/>
          </p:cNvSpPr>
          <p:nvPr>
            <p:ph type="title"/>
          </p:nvPr>
        </p:nvSpPr>
        <p:spPr>
          <a:xfrm>
            <a:off x="0" y="-15648"/>
            <a:ext cx="7874000" cy="683305"/>
          </a:xfrm>
          <a:solidFill>
            <a:srgbClr val="B41B1D"/>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64441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26B9A-0B58-3440-8916-C6A5286BE8E6}" type="datetimeFigureOut">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1472504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26B9A-0B58-3440-8916-C6A5286BE8E6}"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9374047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26B9A-0B58-3440-8916-C6A5286BE8E6}" type="datetimeFigureOut">
              <a:rPr lang="en-US" smtClean="0"/>
              <a:t>8/29/2014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215722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26B9A-0B58-3440-8916-C6A5286BE8E6}" type="datetimeFigureOut">
              <a:rPr lang="en-US" smtClean="0"/>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409719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26B9A-0B58-3440-8916-C6A5286BE8E6}" type="datetimeFigureOut">
              <a:rPr lang="en-US" smtClean="0"/>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16578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919151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312798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429" y="816430"/>
            <a:ext cx="8817428" cy="53097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6B9A-0B58-3440-8916-C6A5286BE8E6}" type="datetimeFigureOut">
              <a:rPr lang="en-US" smtClean="0"/>
              <a:t>8/29/2014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E661-B494-314E-8590-24C6A1446C49}" type="slidenum">
              <a:rPr lang="en-US" smtClean="0"/>
              <a:t>‹#›</a:t>
            </a:fld>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13" cstate="print"/>
          <a:stretch>
            <a:fillRect/>
          </a:stretch>
        </p:blipFill>
        <p:spPr>
          <a:xfrm>
            <a:off x="8001000" y="1"/>
            <a:ext cx="1142999" cy="1142999"/>
          </a:xfrm>
          <a:prstGeom prst="rect">
            <a:avLst/>
          </a:prstGeom>
        </p:spPr>
      </p:pic>
      <p:sp>
        <p:nvSpPr>
          <p:cNvPr id="2" name="Title Placeholder 1"/>
          <p:cNvSpPr>
            <a:spLocks noGrp="1"/>
          </p:cNvSpPr>
          <p:nvPr>
            <p:ph type="title"/>
          </p:nvPr>
        </p:nvSpPr>
        <p:spPr>
          <a:xfrm>
            <a:off x="0" y="0"/>
            <a:ext cx="8001000" cy="685800"/>
          </a:xfrm>
          <a:prstGeom prst="rect">
            <a:avLst/>
          </a:prstGeom>
          <a:solidFill>
            <a:srgbClr val="B41B1D"/>
          </a:solid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3811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CS 5413: High Performance Systems and Networking</a:t>
            </a:r>
            <a:endParaRPr lang="en-US" dirty="0"/>
          </a:p>
        </p:txBody>
      </p:sp>
      <p:sp>
        <p:nvSpPr>
          <p:cNvPr id="3" name="Subtitle 2"/>
          <p:cNvSpPr>
            <a:spLocks noGrp="1"/>
          </p:cNvSpPr>
          <p:nvPr>
            <p:ph type="subTitle" idx="1"/>
          </p:nvPr>
        </p:nvSpPr>
        <p:spPr>
          <a:xfrm>
            <a:off x="685800" y="3886199"/>
            <a:ext cx="7909560" cy="2301621"/>
          </a:xfrm>
        </p:spPr>
        <p:txBody>
          <a:bodyPr>
            <a:normAutofit/>
          </a:bodyPr>
          <a:lstStyle/>
          <a:p>
            <a:r>
              <a:rPr lang="en-US" sz="4000" dirty="0" smtClean="0"/>
              <a:t>Hakim </a:t>
            </a:r>
            <a:r>
              <a:rPr lang="en-US" sz="4000" dirty="0" err="1" smtClean="0"/>
              <a:t>Weatherspoon</a:t>
            </a:r>
            <a:endParaRPr lang="en-US" sz="4000" dirty="0" smtClean="0"/>
          </a:p>
          <a:p>
            <a:r>
              <a:rPr lang="en-US" sz="2800" dirty="0" smtClean="0"/>
              <a:t>Assistant Professor, </a:t>
            </a:r>
            <a:r>
              <a:rPr lang="en-US" sz="2800" dirty="0" err="1" smtClean="0"/>
              <a:t>Dept</a:t>
            </a:r>
            <a:r>
              <a:rPr lang="en-US" sz="2800" dirty="0" smtClean="0"/>
              <a:t> of Computer Science</a:t>
            </a:r>
          </a:p>
          <a:p>
            <a:r>
              <a:rPr lang="en-US" sz="2800" dirty="0" smtClean="0"/>
              <a:t>CS 5413: High Performance Systems and Networking</a:t>
            </a:r>
          </a:p>
          <a:p>
            <a:r>
              <a:rPr lang="en-US" sz="2800" dirty="0" smtClean="0"/>
              <a:t>August 27, 2014</a:t>
            </a:r>
            <a:endParaRPr lang="en-US" sz="2800" dirty="0"/>
          </a:p>
        </p:txBody>
      </p:sp>
    </p:spTree>
    <p:extLst>
      <p:ext uri="{BB962C8B-B14F-4D97-AF65-F5344CB8AC3E}">
        <p14:creationId xmlns:p14="http://schemas.microsoft.com/office/powerpoint/2010/main" val="268999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z="3800" dirty="0" smtClean="0"/>
              <a:t>High Performance </a:t>
            </a:r>
            <a:r>
              <a:rPr lang="en-US" sz="3800" dirty="0" smtClean="0"/>
              <a:t>Networks</a:t>
            </a:r>
            <a:endParaRPr lang="en-US" sz="3800" dirty="0"/>
          </a:p>
        </p:txBody>
      </p:sp>
      <p:sp>
        <p:nvSpPr>
          <p:cNvPr id="12" name="Rectangle 3"/>
          <p:cNvSpPr txBox="1">
            <a:spLocks noChangeArrowheads="1"/>
          </p:cNvSpPr>
          <p:nvPr/>
        </p:nvSpPr>
        <p:spPr>
          <a:xfrm>
            <a:off x="76199" y="872128"/>
            <a:ext cx="9067801" cy="54283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How to optimize a global network of data centers?</a:t>
            </a:r>
          </a:p>
          <a:p>
            <a:pPr lvl="1"/>
            <a:r>
              <a:rPr lang="en-US" dirty="0" smtClean="0"/>
              <a:t>E.g. Investigate novel data center designs </a:t>
            </a:r>
          </a:p>
          <a:p>
            <a:pPr marL="457200" lvl="1" indent="0">
              <a:buNone/>
            </a:pPr>
            <a:r>
              <a:rPr lang="en-US" sz="2400" dirty="0">
                <a:solidFill>
                  <a:schemeClr val="bg1">
                    <a:lumMod val="50000"/>
                  </a:schemeClr>
                </a:solidFill>
              </a:rPr>
              <a:t>	</a:t>
            </a:r>
            <a:r>
              <a:rPr lang="en-US" sz="2400" dirty="0" smtClean="0">
                <a:solidFill>
                  <a:schemeClr val="bg1">
                    <a:lumMod val="50000"/>
                  </a:schemeClr>
                </a:solidFill>
              </a:rPr>
              <a:t>[</a:t>
            </a:r>
            <a:r>
              <a:rPr lang="en-US" sz="2400" dirty="0" err="1" smtClean="0">
                <a:solidFill>
                  <a:schemeClr val="bg1">
                    <a:lumMod val="50000"/>
                  </a:schemeClr>
                </a:solidFill>
              </a:rPr>
              <a:t>ToN</a:t>
            </a:r>
            <a:r>
              <a:rPr lang="en-US" sz="2400" dirty="0" smtClean="0">
                <a:solidFill>
                  <a:schemeClr val="bg1">
                    <a:lumMod val="50000"/>
                  </a:schemeClr>
                </a:solidFill>
              </a:rPr>
              <a:t> 2013 and ANCS 2012; </a:t>
            </a:r>
            <a:r>
              <a:rPr lang="en-US" sz="2400" i="1" dirty="0" smtClean="0">
                <a:solidFill>
                  <a:schemeClr val="bg1">
                    <a:lumMod val="50000"/>
                  </a:schemeClr>
                </a:solidFill>
              </a:rPr>
              <a:t>best paper</a:t>
            </a:r>
            <a:r>
              <a:rPr lang="en-US" sz="2400" dirty="0" smtClean="0">
                <a:solidFill>
                  <a:schemeClr val="bg1">
                    <a:lumMod val="50000"/>
                  </a:schemeClr>
                </a:solidFill>
              </a:rPr>
              <a:t>]</a:t>
            </a:r>
            <a:endParaRPr lang="en-US" sz="2400" dirty="0">
              <a:solidFill>
                <a:schemeClr val="bg1">
                  <a:lumMod val="50000"/>
                </a:schemeClr>
              </a:solidFill>
            </a:endParaRPr>
          </a:p>
          <a:p>
            <a:pPr lvl="1"/>
            <a:endParaRPr lang="en-US" dirty="0" smtClean="0"/>
          </a:p>
        </p:txBody>
      </p:sp>
      <p:grpSp>
        <p:nvGrpSpPr>
          <p:cNvPr id="86" name="Group 85"/>
          <p:cNvGrpSpPr/>
          <p:nvPr/>
        </p:nvGrpSpPr>
        <p:grpSpPr>
          <a:xfrm>
            <a:off x="685800" y="4735275"/>
            <a:ext cx="1676400" cy="1752600"/>
            <a:chOff x="685800" y="4191000"/>
            <a:chExt cx="1676400" cy="1752600"/>
          </a:xfrm>
        </p:grpSpPr>
        <p:sp>
          <p:nvSpPr>
            <p:cNvPr id="87" name="Rectangle 86"/>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8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9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9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9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93"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94" name="TextBox 93"/>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sp>
        <p:nvSpPr>
          <p:cNvPr id="95" name="TextBox 94"/>
          <p:cNvSpPr txBox="1"/>
          <p:nvPr/>
        </p:nvSpPr>
        <p:spPr>
          <a:xfrm>
            <a:off x="6019800" y="5344875"/>
            <a:ext cx="533400" cy="369332"/>
          </a:xfrm>
          <a:prstGeom prst="rect">
            <a:avLst/>
          </a:prstGeom>
          <a:noFill/>
        </p:spPr>
        <p:txBody>
          <a:bodyPr wrap="square" rtlCol="0">
            <a:spAutoFit/>
          </a:bodyPr>
          <a:lstStyle/>
          <a:p>
            <a:r>
              <a:rPr lang="en-US" dirty="0" smtClean="0"/>
              <a:t>…</a:t>
            </a:r>
            <a:endParaRPr lang="en-US" dirty="0"/>
          </a:p>
        </p:txBody>
      </p:sp>
      <p:grpSp>
        <p:nvGrpSpPr>
          <p:cNvPr id="96" name="Group 95"/>
          <p:cNvGrpSpPr/>
          <p:nvPr/>
        </p:nvGrpSpPr>
        <p:grpSpPr>
          <a:xfrm>
            <a:off x="1981200" y="4735275"/>
            <a:ext cx="1676400" cy="1752600"/>
            <a:chOff x="685800" y="4191000"/>
            <a:chExt cx="1676400" cy="1752600"/>
          </a:xfrm>
        </p:grpSpPr>
        <p:sp>
          <p:nvSpPr>
            <p:cNvPr id="97" name="Rectangle 96"/>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9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10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10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10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103"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104" name="TextBox 103"/>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grpSp>
        <p:nvGrpSpPr>
          <p:cNvPr id="105" name="Group 104"/>
          <p:cNvGrpSpPr/>
          <p:nvPr/>
        </p:nvGrpSpPr>
        <p:grpSpPr>
          <a:xfrm>
            <a:off x="6781800" y="4735275"/>
            <a:ext cx="1676400" cy="1752600"/>
            <a:chOff x="685800" y="4191000"/>
            <a:chExt cx="1676400" cy="1752600"/>
          </a:xfrm>
        </p:grpSpPr>
        <p:sp>
          <p:nvSpPr>
            <p:cNvPr id="106" name="Rectangle 105"/>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7"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10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10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11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11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11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113" name="TextBox 112"/>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pic>
        <p:nvPicPr>
          <p:cNvPr id="114"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838200" y="4430475"/>
            <a:ext cx="1219200" cy="239877"/>
          </a:xfrm>
          <a:prstGeom prst="rect">
            <a:avLst/>
          </a:prstGeom>
          <a:noFill/>
        </p:spPr>
      </p:pic>
      <p:pic>
        <p:nvPicPr>
          <p:cNvPr id="115"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2133600" y="4430475"/>
            <a:ext cx="1219200" cy="239877"/>
          </a:xfrm>
          <a:prstGeom prst="rect">
            <a:avLst/>
          </a:prstGeom>
          <a:noFill/>
        </p:spPr>
      </p:pic>
      <p:pic>
        <p:nvPicPr>
          <p:cNvPr id="116"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6934200" y="4430475"/>
            <a:ext cx="1219200" cy="239877"/>
          </a:xfrm>
          <a:prstGeom prst="rect">
            <a:avLst/>
          </a:prstGeom>
          <a:noFill/>
        </p:spPr>
      </p:pic>
      <p:pic>
        <p:nvPicPr>
          <p:cNvPr id="117"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1524000" y="3451543"/>
            <a:ext cx="1219200" cy="239877"/>
          </a:xfrm>
          <a:prstGeom prst="rect">
            <a:avLst/>
          </a:prstGeom>
          <a:noFill/>
        </p:spPr>
      </p:pic>
      <p:pic>
        <p:nvPicPr>
          <p:cNvPr id="118"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6324600" y="3440266"/>
            <a:ext cx="1219200" cy="239877"/>
          </a:xfrm>
          <a:prstGeom prst="rect">
            <a:avLst/>
          </a:prstGeom>
          <a:noFill/>
        </p:spPr>
      </p:pic>
      <p:pic>
        <p:nvPicPr>
          <p:cNvPr id="119"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3048000" y="2601675"/>
            <a:ext cx="1219200" cy="239877"/>
          </a:xfrm>
          <a:prstGeom prst="rect">
            <a:avLst/>
          </a:prstGeom>
          <a:noFill/>
        </p:spPr>
      </p:pic>
      <p:pic>
        <p:nvPicPr>
          <p:cNvPr id="120"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5638800" y="2601675"/>
            <a:ext cx="1219200" cy="239877"/>
          </a:xfrm>
          <a:prstGeom prst="rect">
            <a:avLst/>
          </a:prstGeom>
          <a:noFill/>
        </p:spPr>
      </p:pic>
      <p:cxnSp>
        <p:nvCxnSpPr>
          <p:cNvPr id="121" name="Straight Connector 120"/>
          <p:cNvCxnSpPr>
            <a:stCxn id="114" idx="0"/>
            <a:endCxn id="117" idx="2"/>
          </p:cNvCxnSpPr>
          <p:nvPr/>
        </p:nvCxnSpPr>
        <p:spPr>
          <a:xfrm rot="5400000" flipH="1" flipV="1">
            <a:off x="1421173" y="3718048"/>
            <a:ext cx="739055"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5" idx="0"/>
            <a:endCxn id="117" idx="2"/>
          </p:cNvCxnSpPr>
          <p:nvPr/>
        </p:nvCxnSpPr>
        <p:spPr>
          <a:xfrm rot="16200000" flipV="1">
            <a:off x="2068873" y="3756148"/>
            <a:ext cx="739055"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7" idx="0"/>
            <a:endCxn id="119" idx="2"/>
          </p:cNvCxnSpPr>
          <p:nvPr/>
        </p:nvCxnSpPr>
        <p:spPr>
          <a:xfrm rot="5400000" flipH="1" flipV="1">
            <a:off x="2590605" y="2384548"/>
            <a:ext cx="609991"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6" idx="0"/>
            <a:endCxn id="118" idx="2"/>
          </p:cNvCxnSpPr>
          <p:nvPr/>
        </p:nvCxnSpPr>
        <p:spPr>
          <a:xfrm rot="16200000" flipV="1">
            <a:off x="6863834" y="3750509"/>
            <a:ext cx="750332"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7" idx="0"/>
            <a:endCxn id="120" idx="2"/>
          </p:cNvCxnSpPr>
          <p:nvPr/>
        </p:nvCxnSpPr>
        <p:spPr>
          <a:xfrm rot="5400000" flipH="1" flipV="1">
            <a:off x="3886005" y="1089148"/>
            <a:ext cx="609991" cy="41148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3276600" y="4735275"/>
            <a:ext cx="1676400" cy="1752600"/>
            <a:chOff x="685800" y="4191000"/>
            <a:chExt cx="1676400" cy="1752600"/>
          </a:xfrm>
        </p:grpSpPr>
        <p:sp>
          <p:nvSpPr>
            <p:cNvPr id="127" name="Rectangle 126"/>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12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13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13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13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133"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134" name="TextBox 133"/>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grpSp>
        <p:nvGrpSpPr>
          <p:cNvPr id="135" name="Group 134"/>
          <p:cNvGrpSpPr/>
          <p:nvPr/>
        </p:nvGrpSpPr>
        <p:grpSpPr>
          <a:xfrm>
            <a:off x="4572000" y="4735275"/>
            <a:ext cx="1676400" cy="1752600"/>
            <a:chOff x="685800" y="4191000"/>
            <a:chExt cx="1676400" cy="1752600"/>
          </a:xfrm>
        </p:grpSpPr>
        <p:sp>
          <p:nvSpPr>
            <p:cNvPr id="136" name="Rectangle 135"/>
            <p:cNvSpPr/>
            <p:nvPr/>
          </p:nvSpPr>
          <p:spPr>
            <a:xfrm>
              <a:off x="838200" y="4191000"/>
              <a:ext cx="1219200" cy="1752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7"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876800"/>
              <a:ext cx="1676400" cy="113270"/>
            </a:xfrm>
            <a:prstGeom prst="rect">
              <a:avLst/>
            </a:prstGeom>
            <a:noFill/>
          </p:spPr>
        </p:pic>
        <p:pic>
          <p:nvPicPr>
            <p:cNvPr id="138"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724400"/>
              <a:ext cx="1676400" cy="113270"/>
            </a:xfrm>
            <a:prstGeom prst="rect">
              <a:avLst/>
            </a:prstGeom>
            <a:noFill/>
          </p:spPr>
        </p:pic>
        <p:pic>
          <p:nvPicPr>
            <p:cNvPr id="139"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572000"/>
              <a:ext cx="1676400" cy="113270"/>
            </a:xfrm>
            <a:prstGeom prst="rect">
              <a:avLst/>
            </a:prstGeom>
            <a:noFill/>
          </p:spPr>
        </p:pic>
        <p:pic>
          <p:nvPicPr>
            <p:cNvPr id="140"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4419600"/>
              <a:ext cx="1676400" cy="113270"/>
            </a:xfrm>
            <a:prstGeom prst="rect">
              <a:avLst/>
            </a:prstGeom>
            <a:noFill/>
          </p:spPr>
        </p:pic>
        <p:pic>
          <p:nvPicPr>
            <p:cNvPr id="141"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715000"/>
              <a:ext cx="1676400" cy="113270"/>
            </a:xfrm>
            <a:prstGeom prst="rect">
              <a:avLst/>
            </a:prstGeom>
            <a:noFill/>
          </p:spPr>
        </p:pic>
        <p:pic>
          <p:nvPicPr>
            <p:cNvPr id="142" name="Picture 11" descr="C:\Users\t-jiyshi\AppData\Local\Microsoft\Windows\Temporary Internet Files\Content.IE5\0MW07YT4\MCj04348450000[1].png"/>
            <p:cNvPicPr>
              <a:picLocks noChangeAspect="1" noChangeArrowheads="1"/>
            </p:cNvPicPr>
            <p:nvPr/>
          </p:nvPicPr>
          <p:blipFill>
            <a:blip r:embed="rId3" cstate="print"/>
            <a:srcRect/>
            <a:stretch>
              <a:fillRect/>
            </a:stretch>
          </p:blipFill>
          <p:spPr bwMode="auto">
            <a:xfrm>
              <a:off x="685800" y="5562600"/>
              <a:ext cx="1676400" cy="113270"/>
            </a:xfrm>
            <a:prstGeom prst="rect">
              <a:avLst/>
            </a:prstGeom>
            <a:noFill/>
          </p:spPr>
        </p:pic>
        <p:sp>
          <p:nvSpPr>
            <p:cNvPr id="143" name="TextBox 142"/>
            <p:cNvSpPr txBox="1"/>
            <p:nvPr/>
          </p:nvSpPr>
          <p:spPr>
            <a:xfrm>
              <a:off x="1143000" y="5105400"/>
              <a:ext cx="461665" cy="381000"/>
            </a:xfrm>
            <a:prstGeom prst="rect">
              <a:avLst/>
            </a:prstGeom>
            <a:noFill/>
          </p:spPr>
          <p:txBody>
            <a:bodyPr vert="eaVert" wrap="square" rtlCol="0">
              <a:spAutoFit/>
            </a:bodyPr>
            <a:lstStyle/>
            <a:p>
              <a:r>
                <a:rPr lang="en-US" dirty="0" smtClean="0"/>
                <a:t>…</a:t>
              </a:r>
              <a:endParaRPr lang="en-US" dirty="0"/>
            </a:p>
          </p:txBody>
        </p:sp>
      </p:grpSp>
      <p:pic>
        <p:nvPicPr>
          <p:cNvPr id="144"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3429000" y="4430475"/>
            <a:ext cx="1219200" cy="239877"/>
          </a:xfrm>
          <a:prstGeom prst="rect">
            <a:avLst/>
          </a:prstGeom>
          <a:noFill/>
        </p:spPr>
      </p:pic>
      <p:pic>
        <p:nvPicPr>
          <p:cNvPr id="145"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4724400" y="4430475"/>
            <a:ext cx="1219200" cy="239877"/>
          </a:xfrm>
          <a:prstGeom prst="rect">
            <a:avLst/>
          </a:prstGeom>
          <a:noFill/>
        </p:spPr>
      </p:pic>
      <p:pic>
        <p:nvPicPr>
          <p:cNvPr id="146" name="Picture 30" descr="C:\Users\t-jiyshi\AppData\Local\Microsoft\Windows\Temporary Internet Files\Content.IE5\EUEP9VTG\MCj03984470000[1].wmf"/>
          <p:cNvPicPr>
            <a:picLocks noChangeAspect="1" noChangeArrowheads="1"/>
          </p:cNvPicPr>
          <p:nvPr/>
        </p:nvPicPr>
        <p:blipFill>
          <a:blip r:embed="rId4" cstate="print"/>
          <a:srcRect/>
          <a:stretch>
            <a:fillRect/>
          </a:stretch>
        </p:blipFill>
        <p:spPr bwMode="auto">
          <a:xfrm flipH="1">
            <a:off x="4114800" y="3451543"/>
            <a:ext cx="1219200" cy="239877"/>
          </a:xfrm>
          <a:prstGeom prst="rect">
            <a:avLst/>
          </a:prstGeom>
          <a:noFill/>
        </p:spPr>
      </p:pic>
      <p:cxnSp>
        <p:nvCxnSpPr>
          <p:cNvPr id="147" name="Straight Connector 146"/>
          <p:cNvCxnSpPr>
            <a:stCxn id="144" idx="0"/>
            <a:endCxn id="146" idx="2"/>
          </p:cNvCxnSpPr>
          <p:nvPr/>
        </p:nvCxnSpPr>
        <p:spPr>
          <a:xfrm rot="5400000" flipH="1" flipV="1">
            <a:off x="4011973" y="3718048"/>
            <a:ext cx="739055"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45" idx="0"/>
            <a:endCxn id="146" idx="2"/>
          </p:cNvCxnSpPr>
          <p:nvPr/>
        </p:nvCxnSpPr>
        <p:spPr>
          <a:xfrm rot="16200000" flipV="1">
            <a:off x="4659673" y="3756148"/>
            <a:ext cx="739055"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6" idx="0"/>
            <a:endCxn id="120" idx="2"/>
          </p:cNvCxnSpPr>
          <p:nvPr/>
        </p:nvCxnSpPr>
        <p:spPr>
          <a:xfrm rot="5400000" flipH="1" flipV="1">
            <a:off x="5181405" y="2384548"/>
            <a:ext cx="609991"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6" idx="0"/>
            <a:endCxn id="119" idx="2"/>
          </p:cNvCxnSpPr>
          <p:nvPr/>
        </p:nvCxnSpPr>
        <p:spPr>
          <a:xfrm rot="16200000" flipV="1">
            <a:off x="3886005" y="2613148"/>
            <a:ext cx="609991"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18" idx="0"/>
            <a:endCxn id="120" idx="2"/>
          </p:cNvCxnSpPr>
          <p:nvPr/>
        </p:nvCxnSpPr>
        <p:spPr>
          <a:xfrm rot="16200000" flipV="1">
            <a:off x="6291943" y="2798009"/>
            <a:ext cx="598714"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18" idx="0"/>
            <a:endCxn id="119" idx="2"/>
          </p:cNvCxnSpPr>
          <p:nvPr/>
        </p:nvCxnSpPr>
        <p:spPr>
          <a:xfrm rot="16200000" flipV="1">
            <a:off x="4996543" y="1502609"/>
            <a:ext cx="598714" cy="32766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638800" y="3375343"/>
            <a:ext cx="533400" cy="369332"/>
          </a:xfrm>
          <a:prstGeom prst="rect">
            <a:avLst/>
          </a:prstGeom>
          <a:noFill/>
        </p:spPr>
        <p:txBody>
          <a:bodyPr wrap="square" rtlCol="0">
            <a:spAutoFit/>
          </a:bodyPr>
          <a:lstStyle/>
          <a:p>
            <a:r>
              <a:rPr lang="en-US" dirty="0" smtClean="0"/>
              <a:t>…</a:t>
            </a:r>
            <a:endParaRPr lang="en-US" dirty="0"/>
          </a:p>
        </p:txBody>
      </p:sp>
      <p:sp>
        <p:nvSpPr>
          <p:cNvPr id="154" name="TextBox 153"/>
          <p:cNvSpPr txBox="1"/>
          <p:nvPr/>
        </p:nvSpPr>
        <p:spPr>
          <a:xfrm>
            <a:off x="1828800" y="3973275"/>
            <a:ext cx="533400" cy="369332"/>
          </a:xfrm>
          <a:prstGeom prst="rect">
            <a:avLst/>
          </a:prstGeom>
          <a:noFill/>
        </p:spPr>
        <p:txBody>
          <a:bodyPr wrap="square" rtlCol="0">
            <a:spAutoFit/>
          </a:bodyPr>
          <a:lstStyle/>
          <a:p>
            <a:r>
              <a:rPr lang="en-US" dirty="0" smtClean="0"/>
              <a:t>…</a:t>
            </a:r>
            <a:endParaRPr lang="en-US" dirty="0"/>
          </a:p>
        </p:txBody>
      </p:sp>
      <p:sp>
        <p:nvSpPr>
          <p:cNvPr id="155" name="TextBox 154"/>
          <p:cNvSpPr txBox="1"/>
          <p:nvPr/>
        </p:nvSpPr>
        <p:spPr>
          <a:xfrm>
            <a:off x="4419600" y="3973275"/>
            <a:ext cx="533400" cy="369332"/>
          </a:xfrm>
          <a:prstGeom prst="rect">
            <a:avLst/>
          </a:prstGeom>
          <a:noFill/>
        </p:spPr>
        <p:txBody>
          <a:bodyPr wrap="square" rtlCol="0">
            <a:spAutoFit/>
          </a:bodyPr>
          <a:lstStyle/>
          <a:p>
            <a:r>
              <a:rPr lang="en-US" dirty="0" smtClean="0"/>
              <a:t>…</a:t>
            </a:r>
            <a:endParaRPr lang="en-US" dirty="0"/>
          </a:p>
        </p:txBody>
      </p:sp>
      <p:sp>
        <p:nvSpPr>
          <p:cNvPr id="156" name="TextBox 155"/>
          <p:cNvSpPr txBox="1"/>
          <p:nvPr/>
        </p:nvSpPr>
        <p:spPr>
          <a:xfrm>
            <a:off x="76200" y="4125675"/>
            <a:ext cx="712183" cy="523220"/>
          </a:xfrm>
          <a:prstGeom prst="rect">
            <a:avLst/>
          </a:prstGeom>
          <a:noFill/>
        </p:spPr>
        <p:txBody>
          <a:bodyPr wrap="none" rtlCol="0">
            <a:spAutoFit/>
          </a:bodyPr>
          <a:lstStyle/>
          <a:p>
            <a:r>
              <a:rPr lang="en-US" sz="2800" dirty="0" err="1" smtClean="0"/>
              <a:t>ToR</a:t>
            </a:r>
            <a:endParaRPr lang="en-US" sz="2800" dirty="0"/>
          </a:p>
        </p:txBody>
      </p:sp>
      <p:sp>
        <p:nvSpPr>
          <p:cNvPr id="157" name="TextBox 156"/>
          <p:cNvSpPr txBox="1"/>
          <p:nvPr/>
        </p:nvSpPr>
        <p:spPr>
          <a:xfrm>
            <a:off x="76200" y="3019168"/>
            <a:ext cx="1815625" cy="954107"/>
          </a:xfrm>
          <a:prstGeom prst="rect">
            <a:avLst/>
          </a:prstGeom>
          <a:noFill/>
        </p:spPr>
        <p:txBody>
          <a:bodyPr wrap="none" rtlCol="0">
            <a:spAutoFit/>
          </a:bodyPr>
          <a:lstStyle/>
          <a:p>
            <a:r>
              <a:rPr lang="en-US" sz="2800" dirty="0" smtClean="0"/>
              <a:t>Aggregate</a:t>
            </a:r>
          </a:p>
          <a:p>
            <a:r>
              <a:rPr lang="en-US" sz="2800" dirty="0" smtClean="0"/>
              <a:t>Switch (AS)</a:t>
            </a:r>
            <a:endParaRPr lang="en-US" sz="2800" dirty="0"/>
          </a:p>
        </p:txBody>
      </p:sp>
      <p:sp>
        <p:nvSpPr>
          <p:cNvPr id="158" name="TextBox 157"/>
          <p:cNvSpPr txBox="1"/>
          <p:nvPr/>
        </p:nvSpPr>
        <p:spPr>
          <a:xfrm>
            <a:off x="76200" y="2220675"/>
            <a:ext cx="2557880" cy="523220"/>
          </a:xfrm>
          <a:prstGeom prst="rect">
            <a:avLst/>
          </a:prstGeom>
          <a:noFill/>
        </p:spPr>
        <p:txBody>
          <a:bodyPr wrap="none" rtlCol="0">
            <a:spAutoFit/>
          </a:bodyPr>
          <a:lstStyle/>
          <a:p>
            <a:r>
              <a:rPr lang="en-US" sz="2800" dirty="0" smtClean="0"/>
              <a:t>Core Switch (CS)</a:t>
            </a:r>
            <a:endParaRPr lang="en-US" sz="2800" dirty="0"/>
          </a:p>
        </p:txBody>
      </p:sp>
    </p:spTree>
    <p:extLst>
      <p:ext uri="{BB962C8B-B14F-4D97-AF65-F5344CB8AC3E}">
        <p14:creationId xmlns:p14="http://schemas.microsoft.com/office/powerpoint/2010/main" val="265172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par>
                                <p:cTn id="17" presetID="10"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childTnLst>
                                </p:cTn>
                              </p:par>
                              <p:par>
                                <p:cTn id="20" presetID="10" presetClass="entr" presetSubtype="0"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par>
                                <p:cTn id="23" presetID="10" presetClass="entr" presetSubtype="0" fill="hold" nodeType="with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fade">
                                      <p:cBhvr>
                                        <p:cTn id="25" dur="500"/>
                                        <p:tgtEl>
                                          <p:spTgt spid="116"/>
                                        </p:tgtEl>
                                      </p:cBhvr>
                                    </p:animEffect>
                                  </p:childTnLst>
                                </p:cTn>
                              </p:par>
                              <p:par>
                                <p:cTn id="26" presetID="10" presetClass="entr" presetSubtype="0"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500"/>
                                        <p:tgtEl>
                                          <p:spTgt spid="117"/>
                                        </p:tgtEl>
                                      </p:cBhvr>
                                    </p:animEffect>
                                  </p:childTnLst>
                                </p:cTn>
                              </p:par>
                              <p:par>
                                <p:cTn id="29" presetID="10" presetClass="entr" presetSubtype="0" fill="hold" nodeType="with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par>
                                <p:cTn id="32" presetID="10" presetClass="entr" presetSubtype="0" fill="hold"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par>
                                <p:cTn id="35" presetID="10" presetClass="entr" presetSubtype="0" fill="hold" nodeType="with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fade">
                                      <p:cBhvr>
                                        <p:cTn id="37" dur="500"/>
                                        <p:tgtEl>
                                          <p:spTgt spid="120"/>
                                        </p:tgtEl>
                                      </p:cBhvr>
                                    </p:animEffect>
                                  </p:childTnLst>
                                </p:cTn>
                              </p:par>
                              <p:par>
                                <p:cTn id="38" presetID="10" presetClass="entr" presetSubtype="0" fill="hold" nodeType="with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fade">
                                      <p:cBhvr>
                                        <p:cTn id="40" dur="500"/>
                                        <p:tgtEl>
                                          <p:spTgt spid="121"/>
                                        </p:tgtEl>
                                      </p:cBhvr>
                                    </p:animEffect>
                                  </p:childTnLst>
                                </p:cTn>
                              </p:par>
                              <p:par>
                                <p:cTn id="41" presetID="10" presetClass="entr" presetSubtype="0"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fade">
                                      <p:cBhvr>
                                        <p:cTn id="43" dur="500"/>
                                        <p:tgtEl>
                                          <p:spTgt spid="122"/>
                                        </p:tgtEl>
                                      </p:cBhvr>
                                    </p:animEffect>
                                  </p:childTnLst>
                                </p:cTn>
                              </p:par>
                              <p:par>
                                <p:cTn id="44" presetID="10" presetClass="entr" presetSubtype="0" fill="hold" nodeType="with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fade">
                                      <p:cBhvr>
                                        <p:cTn id="46" dur="500"/>
                                        <p:tgtEl>
                                          <p:spTgt spid="123"/>
                                        </p:tgtEl>
                                      </p:cBhvr>
                                    </p:animEffect>
                                  </p:childTnLst>
                                </p:cTn>
                              </p:par>
                              <p:par>
                                <p:cTn id="47" presetID="10" presetClass="entr" presetSubtype="0" fill="hold"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500"/>
                                        <p:tgtEl>
                                          <p:spTgt spid="124"/>
                                        </p:tgtEl>
                                      </p:cBhvr>
                                    </p:animEffect>
                                  </p:childTnLst>
                                </p:cTn>
                              </p:par>
                              <p:par>
                                <p:cTn id="50" presetID="10" presetClass="entr" presetSubtype="0" fill="hold"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par>
                                <p:cTn id="53" presetID="10" presetClass="entr" presetSubtype="0" fill="hold" nodeType="with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fade">
                                      <p:cBhvr>
                                        <p:cTn id="55" dur="500"/>
                                        <p:tgtEl>
                                          <p:spTgt spid="126"/>
                                        </p:tgtEl>
                                      </p:cBhvr>
                                    </p:animEffect>
                                  </p:childTnLst>
                                </p:cTn>
                              </p:par>
                              <p:par>
                                <p:cTn id="56" presetID="10" presetClass="entr" presetSubtype="0"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fade">
                                      <p:cBhvr>
                                        <p:cTn id="58" dur="500"/>
                                        <p:tgtEl>
                                          <p:spTgt spid="135"/>
                                        </p:tgtEl>
                                      </p:cBhvr>
                                    </p:animEffect>
                                  </p:childTnLst>
                                </p:cTn>
                              </p:par>
                              <p:par>
                                <p:cTn id="59" presetID="10" presetClass="entr" presetSubtype="0" fill="hold" nodeType="withEffect">
                                  <p:stCondLst>
                                    <p:cond delay="0"/>
                                  </p:stCondLst>
                                  <p:childTnLst>
                                    <p:set>
                                      <p:cBhvr>
                                        <p:cTn id="60" dur="1" fill="hold">
                                          <p:stCondLst>
                                            <p:cond delay="0"/>
                                          </p:stCondLst>
                                        </p:cTn>
                                        <p:tgtEl>
                                          <p:spTgt spid="144"/>
                                        </p:tgtEl>
                                        <p:attrNameLst>
                                          <p:attrName>style.visibility</p:attrName>
                                        </p:attrNameLst>
                                      </p:cBhvr>
                                      <p:to>
                                        <p:strVal val="visible"/>
                                      </p:to>
                                    </p:set>
                                    <p:animEffect transition="in" filter="fade">
                                      <p:cBhvr>
                                        <p:cTn id="61" dur="500"/>
                                        <p:tgtEl>
                                          <p:spTgt spid="144"/>
                                        </p:tgtEl>
                                      </p:cBhvr>
                                    </p:animEffect>
                                  </p:childTnLst>
                                </p:cTn>
                              </p:par>
                              <p:par>
                                <p:cTn id="62" presetID="10" presetClass="entr" presetSubtype="0" fill="hold" nodeType="with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fade">
                                      <p:cBhvr>
                                        <p:cTn id="64" dur="500"/>
                                        <p:tgtEl>
                                          <p:spTgt spid="145"/>
                                        </p:tgtEl>
                                      </p:cBhvr>
                                    </p:animEffect>
                                  </p:childTnLst>
                                </p:cTn>
                              </p:par>
                              <p:par>
                                <p:cTn id="65" presetID="10" presetClass="entr" presetSubtype="0" fill="hold" nodeType="with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fade">
                                      <p:cBhvr>
                                        <p:cTn id="67" dur="500"/>
                                        <p:tgtEl>
                                          <p:spTgt spid="146"/>
                                        </p:tgtEl>
                                      </p:cBhvr>
                                    </p:animEffect>
                                  </p:childTnLst>
                                </p:cTn>
                              </p:par>
                              <p:par>
                                <p:cTn id="68" presetID="10" presetClass="entr" presetSubtype="0" fill="hold" nodeType="withEffect">
                                  <p:stCondLst>
                                    <p:cond delay="0"/>
                                  </p:stCondLst>
                                  <p:childTnLst>
                                    <p:set>
                                      <p:cBhvr>
                                        <p:cTn id="69" dur="1" fill="hold">
                                          <p:stCondLst>
                                            <p:cond delay="0"/>
                                          </p:stCondLst>
                                        </p:cTn>
                                        <p:tgtEl>
                                          <p:spTgt spid="147"/>
                                        </p:tgtEl>
                                        <p:attrNameLst>
                                          <p:attrName>style.visibility</p:attrName>
                                        </p:attrNameLst>
                                      </p:cBhvr>
                                      <p:to>
                                        <p:strVal val="visible"/>
                                      </p:to>
                                    </p:set>
                                    <p:animEffect transition="in" filter="fade">
                                      <p:cBhvr>
                                        <p:cTn id="70" dur="500"/>
                                        <p:tgtEl>
                                          <p:spTgt spid="147"/>
                                        </p:tgtEl>
                                      </p:cBhvr>
                                    </p:animEffect>
                                  </p:childTnLst>
                                </p:cTn>
                              </p:par>
                              <p:par>
                                <p:cTn id="71" presetID="10" presetClass="entr" presetSubtype="0"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fade">
                                      <p:cBhvr>
                                        <p:cTn id="73" dur="500"/>
                                        <p:tgtEl>
                                          <p:spTgt spid="148"/>
                                        </p:tgtEl>
                                      </p:cBhvr>
                                    </p:animEffect>
                                  </p:childTnLst>
                                </p:cTn>
                              </p:par>
                              <p:par>
                                <p:cTn id="74" presetID="10" presetClass="entr" presetSubtype="0" fill="hold" nodeType="withEffect">
                                  <p:stCondLst>
                                    <p:cond delay="0"/>
                                  </p:stCondLst>
                                  <p:childTnLst>
                                    <p:set>
                                      <p:cBhvr>
                                        <p:cTn id="75" dur="1" fill="hold">
                                          <p:stCondLst>
                                            <p:cond delay="0"/>
                                          </p:stCondLst>
                                        </p:cTn>
                                        <p:tgtEl>
                                          <p:spTgt spid="149"/>
                                        </p:tgtEl>
                                        <p:attrNameLst>
                                          <p:attrName>style.visibility</p:attrName>
                                        </p:attrNameLst>
                                      </p:cBhvr>
                                      <p:to>
                                        <p:strVal val="visible"/>
                                      </p:to>
                                    </p:set>
                                    <p:animEffect transition="in" filter="fade">
                                      <p:cBhvr>
                                        <p:cTn id="76" dur="500"/>
                                        <p:tgtEl>
                                          <p:spTgt spid="149"/>
                                        </p:tgtEl>
                                      </p:cBhvr>
                                    </p:animEffect>
                                  </p:childTnLst>
                                </p:cTn>
                              </p:par>
                              <p:par>
                                <p:cTn id="77" presetID="10" presetClass="entr" presetSubtype="0" fill="hold" nodeType="withEffect">
                                  <p:stCondLst>
                                    <p:cond delay="0"/>
                                  </p:stCondLst>
                                  <p:childTnLst>
                                    <p:set>
                                      <p:cBhvr>
                                        <p:cTn id="78" dur="1" fill="hold">
                                          <p:stCondLst>
                                            <p:cond delay="0"/>
                                          </p:stCondLst>
                                        </p:cTn>
                                        <p:tgtEl>
                                          <p:spTgt spid="150"/>
                                        </p:tgtEl>
                                        <p:attrNameLst>
                                          <p:attrName>style.visibility</p:attrName>
                                        </p:attrNameLst>
                                      </p:cBhvr>
                                      <p:to>
                                        <p:strVal val="visible"/>
                                      </p:to>
                                    </p:set>
                                    <p:animEffect transition="in" filter="fade">
                                      <p:cBhvr>
                                        <p:cTn id="79" dur="500"/>
                                        <p:tgtEl>
                                          <p:spTgt spid="150"/>
                                        </p:tgtEl>
                                      </p:cBhvr>
                                    </p:animEffect>
                                  </p:childTnLst>
                                </p:cTn>
                              </p:par>
                              <p:par>
                                <p:cTn id="80" presetID="10" presetClass="entr" presetSubtype="0" fill="hold" nodeType="withEffect">
                                  <p:stCondLst>
                                    <p:cond delay="0"/>
                                  </p:stCondLst>
                                  <p:childTnLst>
                                    <p:set>
                                      <p:cBhvr>
                                        <p:cTn id="81" dur="1" fill="hold">
                                          <p:stCondLst>
                                            <p:cond delay="0"/>
                                          </p:stCondLst>
                                        </p:cTn>
                                        <p:tgtEl>
                                          <p:spTgt spid="151"/>
                                        </p:tgtEl>
                                        <p:attrNameLst>
                                          <p:attrName>style.visibility</p:attrName>
                                        </p:attrNameLst>
                                      </p:cBhvr>
                                      <p:to>
                                        <p:strVal val="visible"/>
                                      </p:to>
                                    </p:set>
                                    <p:animEffect transition="in" filter="fade">
                                      <p:cBhvr>
                                        <p:cTn id="82" dur="500"/>
                                        <p:tgtEl>
                                          <p:spTgt spid="151"/>
                                        </p:tgtEl>
                                      </p:cBhvr>
                                    </p:animEffect>
                                  </p:childTnLst>
                                </p:cTn>
                              </p:par>
                              <p:par>
                                <p:cTn id="83" presetID="10" presetClass="entr" presetSubtype="0" fill="hold" nodeType="withEffect">
                                  <p:stCondLst>
                                    <p:cond delay="0"/>
                                  </p:stCondLst>
                                  <p:childTnLst>
                                    <p:set>
                                      <p:cBhvr>
                                        <p:cTn id="84" dur="1" fill="hold">
                                          <p:stCondLst>
                                            <p:cond delay="0"/>
                                          </p:stCondLst>
                                        </p:cTn>
                                        <p:tgtEl>
                                          <p:spTgt spid="152"/>
                                        </p:tgtEl>
                                        <p:attrNameLst>
                                          <p:attrName>style.visibility</p:attrName>
                                        </p:attrNameLst>
                                      </p:cBhvr>
                                      <p:to>
                                        <p:strVal val="visible"/>
                                      </p:to>
                                    </p:set>
                                    <p:animEffect transition="in" filter="fade">
                                      <p:cBhvr>
                                        <p:cTn id="85" dur="500"/>
                                        <p:tgtEl>
                                          <p:spTgt spid="1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3"/>
                                        </p:tgtEl>
                                        <p:attrNameLst>
                                          <p:attrName>style.visibility</p:attrName>
                                        </p:attrNameLst>
                                      </p:cBhvr>
                                      <p:to>
                                        <p:strVal val="visible"/>
                                      </p:to>
                                    </p:set>
                                    <p:animEffect transition="in" filter="fade">
                                      <p:cBhvr>
                                        <p:cTn id="88" dur="500"/>
                                        <p:tgtEl>
                                          <p:spTgt spid="1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fade">
                                      <p:cBhvr>
                                        <p:cTn id="91" dur="500"/>
                                        <p:tgtEl>
                                          <p:spTgt spid="1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55"/>
                                        </p:tgtEl>
                                        <p:attrNameLst>
                                          <p:attrName>style.visibility</p:attrName>
                                        </p:attrNameLst>
                                      </p:cBhvr>
                                      <p:to>
                                        <p:strVal val="visible"/>
                                      </p:to>
                                    </p:set>
                                    <p:animEffect transition="in" filter="fade">
                                      <p:cBhvr>
                                        <p:cTn id="94" dur="500"/>
                                        <p:tgtEl>
                                          <p:spTgt spid="1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fade">
                                      <p:cBhvr>
                                        <p:cTn id="97" dur="500"/>
                                        <p:tgtEl>
                                          <p:spTgt spid="1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fade">
                                      <p:cBhvr>
                                        <p:cTn id="100" dur="500"/>
                                        <p:tgtEl>
                                          <p:spTgt spid="15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58"/>
                                        </p:tgtEl>
                                        <p:attrNameLst>
                                          <p:attrName>style.visibility</p:attrName>
                                        </p:attrNameLst>
                                      </p:cBhvr>
                                      <p:to>
                                        <p:strVal val="visible"/>
                                      </p:to>
                                    </p:set>
                                    <p:animEffect transition="in" filter="fade">
                                      <p:cBhvr>
                                        <p:cTn id="103"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53" grpId="0"/>
      <p:bldP spid="154" grpId="0"/>
      <p:bldP spid="155" grpId="0"/>
      <p:bldP spid="156" grpId="0"/>
      <p:bldP spid="157" grpId="0"/>
      <p:bldP spid="1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a:t>
            </a:r>
            <a:r>
              <a:rPr lang="en-US" dirty="0" smtClean="0"/>
              <a:t>Storage</a:t>
            </a:r>
            <a:endParaRPr lang="en-US" dirty="0"/>
          </a:p>
        </p:txBody>
      </p:sp>
      <p:sp>
        <p:nvSpPr>
          <p:cNvPr id="3" name="Content Placeholder 2"/>
          <p:cNvSpPr>
            <a:spLocks noGrp="1"/>
          </p:cNvSpPr>
          <p:nvPr>
            <p:ph idx="1"/>
          </p:nvPr>
        </p:nvSpPr>
        <p:spPr/>
        <p:txBody>
          <a:bodyPr>
            <a:normAutofit/>
          </a:bodyPr>
          <a:lstStyle/>
          <a:p>
            <a:r>
              <a:rPr lang="en-US" dirty="0"/>
              <a:t>Large organizations </a:t>
            </a:r>
            <a:r>
              <a:rPr lang="en-US" strike="sngStrike" dirty="0"/>
              <a:t>considering</a:t>
            </a:r>
            <a:r>
              <a:rPr lang="en-US" dirty="0"/>
              <a:t> using the cloud </a:t>
            </a:r>
          </a:p>
          <a:p>
            <a:pPr lvl="1"/>
            <a:r>
              <a:rPr lang="en-US" dirty="0" smtClean="0"/>
              <a:t>New York Times</a:t>
            </a:r>
          </a:p>
          <a:p>
            <a:pPr lvl="1"/>
            <a:r>
              <a:rPr lang="en-US" dirty="0" smtClean="0"/>
              <a:t>Netflix</a:t>
            </a:r>
          </a:p>
          <a:p>
            <a:pPr lvl="1"/>
            <a:r>
              <a:rPr lang="en-US" dirty="0" smtClean="0"/>
              <a:t>Nintendo</a:t>
            </a:r>
          </a:p>
          <a:p>
            <a:pPr lvl="1"/>
            <a:r>
              <a:rPr lang="en-US" dirty="0" smtClean="0">
                <a:solidFill>
                  <a:srgbClr val="FF0000"/>
                </a:solidFill>
              </a:rPr>
              <a:t>Cornell</a:t>
            </a:r>
          </a:p>
          <a:p>
            <a:pPr lvl="1"/>
            <a:r>
              <a:rPr lang="en-US" dirty="0"/>
              <a:t>Library of </a:t>
            </a:r>
            <a:r>
              <a:rPr lang="en-US" dirty="0" smtClean="0"/>
              <a:t>Congress</a:t>
            </a:r>
          </a:p>
          <a:p>
            <a:pPr lvl="1"/>
            <a:endParaRPr lang="en-US" dirty="0"/>
          </a:p>
          <a:p>
            <a:r>
              <a:rPr lang="en-US" dirty="0"/>
              <a:t>The more data you have, the harder it is to move</a:t>
            </a:r>
          </a:p>
          <a:p>
            <a:pPr lvl="1"/>
            <a:r>
              <a:rPr lang="en-US" dirty="0"/>
              <a:t>Switching providers entails paying for bandwidth </a:t>
            </a:r>
            <a:r>
              <a:rPr lang="en-US" i="1" dirty="0"/>
              <a:t>twice</a:t>
            </a:r>
          </a:p>
          <a:p>
            <a:pPr lvl="1"/>
            <a:r>
              <a:rPr lang="en-US" dirty="0"/>
              <a:t>Inhibits opportunistic migration</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110600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High Performance </a:t>
            </a:r>
            <a:r>
              <a:rPr lang="en-US" dirty="0" smtClean="0"/>
              <a:t>Storage</a:t>
            </a:r>
            <a:endParaRPr lang="en-US" dirty="0"/>
          </a:p>
        </p:txBody>
      </p:sp>
      <p:sp>
        <p:nvSpPr>
          <p:cNvPr id="10" name="Content Placeholder 9"/>
          <p:cNvSpPr>
            <a:spLocks noGrp="1"/>
          </p:cNvSpPr>
          <p:nvPr>
            <p:ph sz="quarter" idx="1"/>
          </p:nvPr>
        </p:nvSpPr>
        <p:spPr/>
        <p:txBody>
          <a:bodyPr/>
          <a:lstStyle/>
          <a:p>
            <a:r>
              <a:rPr lang="en-US" dirty="0" smtClean="0"/>
              <a:t>How hard is it to move a </a:t>
            </a:r>
            <a:r>
              <a:rPr lang="en-US" dirty="0" err="1" smtClean="0"/>
              <a:t>PetaByte</a:t>
            </a:r>
            <a:r>
              <a:rPr lang="en-US" dirty="0" smtClean="0"/>
              <a:t>?</a:t>
            </a:r>
            <a:endParaRPr lang="en-US" dirty="0"/>
          </a:p>
        </p:txBody>
      </p:sp>
      <p:pic>
        <p:nvPicPr>
          <p:cNvPr id="11" name="Picture 10"/>
          <p:cNvPicPr>
            <a:picLocks noChangeAspect="1"/>
          </p:cNvPicPr>
          <p:nvPr/>
        </p:nvPicPr>
        <p:blipFill>
          <a:blip r:embed="rId2"/>
          <a:stretch>
            <a:fillRect/>
          </a:stretch>
        </p:blipFill>
        <p:spPr>
          <a:xfrm>
            <a:off x="753596" y="1588532"/>
            <a:ext cx="8031816" cy="4648200"/>
          </a:xfrm>
          <a:prstGeom prst="rect">
            <a:avLst/>
          </a:prstGeom>
        </p:spPr>
      </p:pic>
      <p:sp>
        <p:nvSpPr>
          <p:cNvPr id="14" name="TextBox 13"/>
          <p:cNvSpPr txBox="1"/>
          <p:nvPr/>
        </p:nvSpPr>
        <p:spPr>
          <a:xfrm>
            <a:off x="5424208" y="6236732"/>
            <a:ext cx="3361204" cy="369332"/>
          </a:xfrm>
          <a:prstGeom prst="rect">
            <a:avLst/>
          </a:prstGeom>
          <a:noFill/>
        </p:spPr>
        <p:txBody>
          <a:bodyPr wrap="none" rtlCol="0">
            <a:spAutoFit/>
          </a:bodyPr>
          <a:lstStyle/>
          <a:p>
            <a:r>
              <a:rPr lang="en-US" dirty="0" smtClean="0"/>
              <a:t>Titan tech boom, randy </a:t>
            </a:r>
            <a:r>
              <a:rPr lang="en-US" dirty="0" err="1" smtClean="0"/>
              <a:t>katz</a:t>
            </a:r>
            <a:r>
              <a:rPr lang="en-US" dirty="0" smtClean="0"/>
              <a:t>, 2008</a:t>
            </a:r>
            <a:endParaRPr lang="en-US" dirty="0"/>
          </a:p>
        </p:txBody>
      </p:sp>
    </p:spTree>
    <p:extLst>
      <p:ext uri="{BB962C8B-B14F-4D97-AF65-F5344CB8AC3E}">
        <p14:creationId xmlns:p14="http://schemas.microsoft.com/office/powerpoint/2010/main" val="2598832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28600" y="3733800"/>
            <a:ext cx="86868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81000" y="3810000"/>
            <a:ext cx="6400800" cy="1905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High Performance </a:t>
            </a:r>
            <a:r>
              <a:rPr lang="en-US" dirty="0" smtClean="0"/>
              <a:t>Storage</a:t>
            </a:r>
            <a:endParaRPr lang="en-US" dirty="0"/>
          </a:p>
        </p:txBody>
      </p:sp>
      <p:grpSp>
        <p:nvGrpSpPr>
          <p:cNvPr id="3" name="Group 28"/>
          <p:cNvGrpSpPr/>
          <p:nvPr/>
        </p:nvGrpSpPr>
        <p:grpSpPr>
          <a:xfrm>
            <a:off x="381000" y="4267200"/>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2540000" y="4267200"/>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858000" y="4267200"/>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4699000" y="4267200"/>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ontent Placeholder 2"/>
          <p:cNvSpPr>
            <a:spLocks noGrp="1"/>
          </p:cNvSpPr>
          <p:nvPr>
            <p:ph idx="1"/>
          </p:nvPr>
        </p:nvSpPr>
        <p:spPr>
          <a:xfrm>
            <a:off x="180432" y="762000"/>
            <a:ext cx="8963568" cy="2971800"/>
          </a:xfrm>
        </p:spPr>
        <p:txBody>
          <a:bodyPr>
            <a:normAutofit fontScale="92500" lnSpcReduction="10000"/>
          </a:bodyPr>
          <a:lstStyle/>
          <a:p>
            <a:r>
              <a:rPr lang="en-US" dirty="0" smtClean="0"/>
              <a:t>All my valuable data/computation is in the cloud </a:t>
            </a:r>
          </a:p>
          <a:p>
            <a:pPr marL="0" indent="0">
              <a:buNone/>
            </a:pPr>
            <a:r>
              <a:rPr lang="en-US" dirty="0" smtClean="0"/>
              <a:t>    Am I locked </a:t>
            </a:r>
            <a:r>
              <a:rPr lang="en-US" dirty="0"/>
              <a:t>in </a:t>
            </a:r>
            <a:r>
              <a:rPr lang="en-US" dirty="0" smtClean="0"/>
              <a:t>to one provider </a:t>
            </a:r>
            <a:r>
              <a:rPr lang="en-US" dirty="0"/>
              <a:t>forever?</a:t>
            </a:r>
          </a:p>
          <a:p>
            <a:pPr lvl="1"/>
            <a:r>
              <a:rPr lang="en-US" dirty="0"/>
              <a:t>The more data you have, the harder it is to move</a:t>
            </a:r>
          </a:p>
          <a:p>
            <a:r>
              <a:rPr lang="en-US" dirty="0" smtClean="0"/>
              <a:t>RACS: Redundant Array of Cloud Storage</a:t>
            </a:r>
          </a:p>
          <a:p>
            <a:pPr lvl="1"/>
            <a:r>
              <a:rPr lang="en-US" dirty="0" smtClean="0"/>
              <a:t>Collaboration with the Internet Archive and IBM</a:t>
            </a:r>
          </a:p>
          <a:p>
            <a:pPr lvl="1"/>
            <a:r>
              <a:rPr lang="en-US" sz="2600" dirty="0" smtClean="0">
                <a:solidFill>
                  <a:schemeClr val="tx1">
                    <a:lumMod val="50000"/>
                    <a:lumOff val="50000"/>
                  </a:schemeClr>
                </a:solidFill>
              </a:rPr>
              <a:t>[SOCC 2010]; See Also [</a:t>
            </a:r>
            <a:r>
              <a:rPr lang="en-US" sz="2600" dirty="0" err="1" smtClean="0">
                <a:solidFill>
                  <a:schemeClr val="tx1">
                    <a:lumMod val="50000"/>
                    <a:lumOff val="50000"/>
                  </a:schemeClr>
                </a:solidFill>
              </a:rPr>
              <a:t>EuroSys</a:t>
            </a:r>
            <a:r>
              <a:rPr lang="en-US" sz="2600" dirty="0" smtClean="0">
                <a:solidFill>
                  <a:schemeClr val="tx1">
                    <a:lumMod val="50000"/>
                    <a:lumOff val="50000"/>
                  </a:schemeClr>
                </a:solidFill>
              </a:rPr>
              <a:t> 2007, FAST 2009, FAST 2013]</a:t>
            </a:r>
          </a:p>
          <a:p>
            <a:pPr lvl="1"/>
            <a:endParaRPr lang="en-US" dirty="0" smtClean="0"/>
          </a:p>
        </p:txBody>
      </p:sp>
      <p:sp>
        <p:nvSpPr>
          <p:cNvPr id="41" name="TextBox 40"/>
          <p:cNvSpPr txBox="1"/>
          <p:nvPr/>
        </p:nvSpPr>
        <p:spPr>
          <a:xfrm>
            <a:off x="3886200" y="5791200"/>
            <a:ext cx="1383071" cy="461665"/>
          </a:xfrm>
          <a:prstGeom prst="rect">
            <a:avLst/>
          </a:prstGeom>
          <a:noFill/>
        </p:spPr>
        <p:txBody>
          <a:bodyPr wrap="none" rtlCol="0">
            <a:spAutoFit/>
          </a:bodyPr>
          <a:lstStyle/>
          <a:p>
            <a:r>
              <a:rPr lang="en-US" sz="2400" dirty="0" smtClean="0"/>
              <a:t>RACS(3,4</a:t>
            </a:r>
            <a:r>
              <a:rPr lang="en-US" dirty="0" smtClean="0"/>
              <a:t>)</a:t>
            </a:r>
            <a:endParaRPr lang="en-US" dirty="0"/>
          </a:p>
        </p:txBody>
      </p:sp>
      <p:sp>
        <p:nvSpPr>
          <p:cNvPr id="20" name="TextBox 19"/>
          <p:cNvSpPr txBox="1"/>
          <p:nvPr/>
        </p:nvSpPr>
        <p:spPr>
          <a:xfrm>
            <a:off x="7315200" y="3810000"/>
            <a:ext cx="655949" cy="461665"/>
          </a:xfrm>
          <a:prstGeom prst="rect">
            <a:avLst/>
          </a:prstGeom>
          <a:noFill/>
        </p:spPr>
        <p:txBody>
          <a:bodyPr wrap="none" rtlCol="0">
            <a:spAutoFit/>
          </a:bodyPr>
          <a:lstStyle/>
          <a:p>
            <a:r>
              <a:rPr lang="en-US" sz="2400" smtClean="0"/>
              <a:t>n=4</a:t>
            </a:r>
            <a:endParaRPr lang="en-US"/>
          </a:p>
        </p:txBody>
      </p:sp>
      <p:sp>
        <p:nvSpPr>
          <p:cNvPr id="21" name="TextBox 20"/>
          <p:cNvSpPr txBox="1"/>
          <p:nvPr/>
        </p:nvSpPr>
        <p:spPr>
          <a:xfrm>
            <a:off x="3451695" y="3810000"/>
            <a:ext cx="663964" cy="461665"/>
          </a:xfrm>
          <a:prstGeom prst="rect">
            <a:avLst/>
          </a:prstGeom>
          <a:noFill/>
        </p:spPr>
        <p:txBody>
          <a:bodyPr wrap="none" rtlCol="0">
            <a:spAutoFit/>
          </a:bodyPr>
          <a:lstStyle/>
          <a:p>
            <a:r>
              <a:rPr lang="en-US" sz="2400" smtClean="0"/>
              <a:t>k=3</a:t>
            </a:r>
            <a:endParaRPr lang="en-US"/>
          </a:p>
        </p:txBody>
      </p:sp>
    </p:spTree>
    <p:extLst>
      <p:ext uri="{BB962C8B-B14F-4D97-AF65-F5344CB8AC3E}">
        <p14:creationId xmlns:p14="http://schemas.microsoft.com/office/powerpoint/2010/main" val="217115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animEffect transition="in" filter="fade">
                                      <p:cBhvr>
                                        <p:cTn id="7" dur="500"/>
                                        <p:tgtEl>
                                          <p:spTgt spid="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3" end="3"/>
                                            </p:txEl>
                                          </p:spTgt>
                                        </p:tgtEl>
                                        <p:attrNameLst>
                                          <p:attrName>style.visibility</p:attrName>
                                        </p:attrNameLst>
                                      </p:cBhvr>
                                      <p:to>
                                        <p:strVal val="visible"/>
                                      </p:to>
                                    </p:set>
                                    <p:animEffect transition="in" filter="fade">
                                      <p:cBhvr>
                                        <p:cTn id="12" dur="500"/>
                                        <p:tgtEl>
                                          <p:spTgt spid="40">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xEl>
                                              <p:pRg st="4" end="4"/>
                                            </p:txEl>
                                          </p:spTgt>
                                        </p:tgtEl>
                                        <p:attrNameLst>
                                          <p:attrName>style.visibility</p:attrName>
                                        </p:attrNameLst>
                                      </p:cBhvr>
                                      <p:to>
                                        <p:strVal val="visible"/>
                                      </p:to>
                                    </p:set>
                                    <p:animEffect transition="in" filter="fade">
                                      <p:cBhvr>
                                        <p:cTn id="15" dur="500"/>
                                        <p:tgtEl>
                                          <p:spTgt spid="40">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5" end="5"/>
                                            </p:txEl>
                                          </p:spTgt>
                                        </p:tgtEl>
                                        <p:attrNameLst>
                                          <p:attrName>style.visibility</p:attrName>
                                        </p:attrNameLst>
                                      </p:cBhvr>
                                      <p:to>
                                        <p:strVal val="visible"/>
                                      </p:to>
                                    </p:set>
                                    <p:animEffect transition="in" filter="fade">
                                      <p:cBhvr>
                                        <p:cTn id="18" dur="500"/>
                                        <p:tgtEl>
                                          <p:spTgt spid="4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40" grpId="0" build="p"/>
      <p:bldP spid="41"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a:spLocks noGrp="1"/>
          </p:cNvSpPr>
          <p:nvPr>
            <p:ph idx="1"/>
          </p:nvPr>
        </p:nvSpPr>
        <p:spPr>
          <a:xfrm>
            <a:off x="228600" y="762000"/>
            <a:ext cx="8820620" cy="2895600"/>
          </a:xfrm>
        </p:spPr>
        <p:txBody>
          <a:bodyPr>
            <a:normAutofit fontScale="92500" lnSpcReduction="10000"/>
          </a:bodyPr>
          <a:lstStyle/>
          <a:p>
            <a:r>
              <a:rPr lang="en-US" dirty="0" smtClean="0"/>
              <a:t>All my valuable data/computation is in the cloud      Am I locked in to one provider forever?</a:t>
            </a:r>
          </a:p>
          <a:p>
            <a:pPr lvl="1"/>
            <a:r>
              <a:rPr lang="en-US" dirty="0"/>
              <a:t>The more data you have, the harder it is to move</a:t>
            </a:r>
          </a:p>
          <a:p>
            <a:r>
              <a:rPr lang="en-US" dirty="0" smtClean="0"/>
              <a:t>RACS</a:t>
            </a:r>
            <a:r>
              <a:rPr lang="en-US" dirty="0"/>
              <a:t>: Redundant Array of Cloud Storage</a:t>
            </a:r>
          </a:p>
          <a:p>
            <a:pPr lvl="1"/>
            <a:r>
              <a:rPr lang="en-US" dirty="0"/>
              <a:t>Collaboration with the Internet Archive and </a:t>
            </a:r>
            <a:r>
              <a:rPr lang="en-US" dirty="0" smtClean="0"/>
              <a:t>IBM</a:t>
            </a:r>
            <a:endParaRPr lang="en-US" dirty="0"/>
          </a:p>
          <a:p>
            <a:pPr lvl="1"/>
            <a:r>
              <a:rPr lang="en-US" dirty="0">
                <a:solidFill>
                  <a:schemeClr val="tx1">
                    <a:lumMod val="50000"/>
                    <a:lumOff val="50000"/>
                  </a:schemeClr>
                </a:solidFill>
              </a:rPr>
              <a:t>See Also [</a:t>
            </a:r>
            <a:r>
              <a:rPr lang="en-US" dirty="0" err="1">
                <a:solidFill>
                  <a:schemeClr val="tx1">
                    <a:lumMod val="50000"/>
                    <a:lumOff val="50000"/>
                  </a:schemeClr>
                </a:solidFill>
              </a:rPr>
              <a:t>EuroSys</a:t>
            </a:r>
            <a:r>
              <a:rPr lang="en-US" dirty="0">
                <a:solidFill>
                  <a:schemeClr val="tx1">
                    <a:lumMod val="50000"/>
                    <a:lumOff val="50000"/>
                  </a:schemeClr>
                </a:solidFill>
              </a:rPr>
              <a:t> 2007, FAST 2009, FAST 2013]</a:t>
            </a:r>
            <a:endParaRPr lang="en-US" dirty="0" smtClean="0"/>
          </a:p>
        </p:txBody>
      </p:sp>
      <p:sp>
        <p:nvSpPr>
          <p:cNvPr id="42" name="Rounded Rectangle 41"/>
          <p:cNvSpPr/>
          <p:nvPr/>
        </p:nvSpPr>
        <p:spPr>
          <a:xfrm>
            <a:off x="228600" y="3733800"/>
            <a:ext cx="86868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81000" y="3810000"/>
            <a:ext cx="6400800" cy="1905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8"/>
          <p:cNvGrpSpPr/>
          <p:nvPr/>
        </p:nvGrpSpPr>
        <p:grpSpPr>
          <a:xfrm>
            <a:off x="381000" y="4267200"/>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2540000" y="4267200"/>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858000" y="4267200"/>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4699000" y="4267200"/>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7"/>
          <p:cNvGrpSpPr/>
          <p:nvPr/>
        </p:nvGrpSpPr>
        <p:grpSpPr>
          <a:xfrm>
            <a:off x="4114800" y="2667000"/>
            <a:ext cx="914400" cy="914400"/>
            <a:chOff x="4419600" y="2286000"/>
            <a:chExt cx="914400" cy="914400"/>
          </a:xfrm>
        </p:grpSpPr>
        <p:pic>
          <p:nvPicPr>
            <p:cNvPr id="66" name="Picture 65"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67" name="TextBox 66"/>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9" name="Group 68"/>
          <p:cNvGrpSpPr/>
          <p:nvPr/>
        </p:nvGrpSpPr>
        <p:grpSpPr>
          <a:xfrm>
            <a:off x="4114800" y="2819400"/>
            <a:ext cx="914400" cy="914400"/>
            <a:chOff x="4419600" y="2286000"/>
            <a:chExt cx="914400" cy="914400"/>
          </a:xfrm>
        </p:grpSpPr>
        <p:pic>
          <p:nvPicPr>
            <p:cNvPr id="70" name="Picture 69"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71" name="TextBox 70"/>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10" name="Group 71"/>
          <p:cNvGrpSpPr/>
          <p:nvPr/>
        </p:nvGrpSpPr>
        <p:grpSpPr>
          <a:xfrm>
            <a:off x="4114800" y="2971800"/>
            <a:ext cx="914400" cy="914400"/>
            <a:chOff x="4419600" y="2286000"/>
            <a:chExt cx="914400" cy="914400"/>
          </a:xfrm>
        </p:grpSpPr>
        <p:pic>
          <p:nvPicPr>
            <p:cNvPr id="73" name="Picture 72"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74" name="TextBox 73"/>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11" name="Group 74"/>
          <p:cNvGrpSpPr/>
          <p:nvPr/>
        </p:nvGrpSpPr>
        <p:grpSpPr>
          <a:xfrm>
            <a:off x="4114800" y="3200400"/>
            <a:ext cx="914400" cy="914400"/>
            <a:chOff x="4419600" y="2286000"/>
            <a:chExt cx="914400" cy="914400"/>
          </a:xfrm>
        </p:grpSpPr>
        <p:pic>
          <p:nvPicPr>
            <p:cNvPr id="76" name="Picture 75"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77" name="TextBox 76"/>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12" name="Group 62"/>
          <p:cNvGrpSpPr/>
          <p:nvPr/>
        </p:nvGrpSpPr>
        <p:grpSpPr>
          <a:xfrm>
            <a:off x="609600" y="2895600"/>
            <a:ext cx="1600200" cy="1600200"/>
            <a:chOff x="609600" y="2895600"/>
            <a:chExt cx="1600200" cy="1600200"/>
          </a:xfrm>
        </p:grpSpPr>
        <p:pic>
          <p:nvPicPr>
            <p:cNvPr id="61" name="Picture 60"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62" name="TextBox 61"/>
            <p:cNvSpPr txBox="1"/>
            <p:nvPr/>
          </p:nvSpPr>
          <p:spPr>
            <a:xfrm>
              <a:off x="838200" y="2971800"/>
              <a:ext cx="1047082" cy="830997"/>
            </a:xfrm>
            <a:prstGeom prst="rect">
              <a:avLst/>
            </a:prstGeom>
            <a:noFill/>
          </p:spPr>
          <p:txBody>
            <a:bodyPr wrap="none" rtlCol="0">
              <a:spAutoFit/>
            </a:bodyPr>
            <a:lstStyle/>
            <a:p>
              <a:r>
                <a:rPr lang="en-US" sz="2400" smtClean="0"/>
                <a:t>Object</a:t>
              </a:r>
            </a:p>
            <a:p>
              <a:r>
                <a:rPr lang="en-US" sz="2400" smtClean="0"/>
                <a:t>100 KB</a:t>
              </a:r>
            </a:p>
          </p:txBody>
        </p:sp>
      </p:grpSp>
      <p:sp>
        <p:nvSpPr>
          <p:cNvPr id="2" name="Title 1"/>
          <p:cNvSpPr>
            <a:spLocks noGrp="1"/>
          </p:cNvSpPr>
          <p:nvPr>
            <p:ph type="title"/>
          </p:nvPr>
        </p:nvSpPr>
        <p:spPr/>
        <p:txBody>
          <a:bodyPr>
            <a:normAutofit fontScale="90000"/>
          </a:bodyPr>
          <a:lstStyle/>
          <a:p>
            <a:r>
              <a:rPr lang="en-US" dirty="0" smtClean="0"/>
              <a:t>High Performance </a:t>
            </a:r>
            <a:r>
              <a:rPr lang="en-US" dirty="0" smtClean="0"/>
              <a:t>Storage</a:t>
            </a:r>
            <a:endParaRPr lang="en-US" dirty="0"/>
          </a:p>
        </p:txBody>
      </p:sp>
      <p:sp>
        <p:nvSpPr>
          <p:cNvPr id="41" name="TextBox 40"/>
          <p:cNvSpPr txBox="1"/>
          <p:nvPr/>
        </p:nvSpPr>
        <p:spPr>
          <a:xfrm>
            <a:off x="3886200" y="5791200"/>
            <a:ext cx="1383071" cy="461665"/>
          </a:xfrm>
          <a:prstGeom prst="rect">
            <a:avLst/>
          </a:prstGeom>
          <a:noFill/>
        </p:spPr>
        <p:txBody>
          <a:bodyPr wrap="none" rtlCol="0">
            <a:spAutoFit/>
          </a:bodyPr>
          <a:lstStyle/>
          <a:p>
            <a:r>
              <a:rPr lang="en-US" sz="2400" smtClean="0"/>
              <a:t>RACS(3,4</a:t>
            </a:r>
            <a:r>
              <a:rPr lang="en-US" smtClean="0"/>
              <a:t>)</a:t>
            </a:r>
            <a:endParaRPr lang="en-US"/>
          </a:p>
        </p:txBody>
      </p:sp>
      <p:sp>
        <p:nvSpPr>
          <p:cNvPr id="20" name="TextBox 19"/>
          <p:cNvSpPr txBox="1"/>
          <p:nvPr/>
        </p:nvSpPr>
        <p:spPr>
          <a:xfrm>
            <a:off x="7315200" y="3810000"/>
            <a:ext cx="655949" cy="461665"/>
          </a:xfrm>
          <a:prstGeom prst="rect">
            <a:avLst/>
          </a:prstGeom>
          <a:noFill/>
        </p:spPr>
        <p:txBody>
          <a:bodyPr wrap="none" rtlCol="0">
            <a:spAutoFit/>
          </a:bodyPr>
          <a:lstStyle/>
          <a:p>
            <a:r>
              <a:rPr lang="en-US" sz="2400" smtClean="0"/>
              <a:t>n=4</a:t>
            </a:r>
            <a:endParaRPr lang="en-US"/>
          </a:p>
        </p:txBody>
      </p:sp>
      <p:sp>
        <p:nvSpPr>
          <p:cNvPr id="21" name="TextBox 20"/>
          <p:cNvSpPr txBox="1"/>
          <p:nvPr/>
        </p:nvSpPr>
        <p:spPr>
          <a:xfrm>
            <a:off x="3451695" y="3810000"/>
            <a:ext cx="663964" cy="461665"/>
          </a:xfrm>
          <a:prstGeom prst="rect">
            <a:avLst/>
          </a:prstGeom>
          <a:noFill/>
        </p:spPr>
        <p:txBody>
          <a:bodyPr wrap="none" rtlCol="0">
            <a:spAutoFit/>
          </a:bodyPr>
          <a:lstStyle/>
          <a:p>
            <a:r>
              <a:rPr lang="en-US" sz="2400" smtClean="0"/>
              <a:t>k=3</a:t>
            </a:r>
            <a:endParaRPr lang="en-US"/>
          </a:p>
        </p:txBody>
      </p:sp>
      <p:grpSp>
        <p:nvGrpSpPr>
          <p:cNvPr id="13" name="Group 63"/>
          <p:cNvGrpSpPr/>
          <p:nvPr/>
        </p:nvGrpSpPr>
        <p:grpSpPr>
          <a:xfrm>
            <a:off x="3733800" y="2057400"/>
            <a:ext cx="1676400" cy="2247900"/>
            <a:chOff x="3733800" y="2057400"/>
            <a:chExt cx="1676400" cy="2247900"/>
          </a:xfrm>
        </p:grpSpPr>
        <p:sp>
          <p:nvSpPr>
            <p:cNvPr id="47" name="Oval 46"/>
            <p:cNvSpPr/>
            <p:nvPr/>
          </p:nvSpPr>
          <p:spPr>
            <a:xfrm>
              <a:off x="3733800" y="2552700"/>
              <a:ext cx="1676400" cy="17526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974475" y="2057400"/>
              <a:ext cx="1207125" cy="400110"/>
            </a:xfrm>
            <a:prstGeom prst="rect">
              <a:avLst/>
            </a:prstGeom>
            <a:noFill/>
          </p:spPr>
          <p:txBody>
            <a:bodyPr wrap="none" rtlCol="0">
              <a:spAutoFit/>
            </a:bodyPr>
            <a:lstStyle/>
            <a:p>
              <a:r>
                <a:rPr lang="en-US" sz="2000" smtClean="0"/>
                <a:t>RACS(3,4)</a:t>
              </a:r>
              <a:endParaRPr lang="en-US" sz="2000"/>
            </a:p>
          </p:txBody>
        </p:sp>
      </p:grpSp>
      <p:grpSp>
        <p:nvGrpSpPr>
          <p:cNvPr id="16" name="Group 77"/>
          <p:cNvGrpSpPr/>
          <p:nvPr/>
        </p:nvGrpSpPr>
        <p:grpSpPr>
          <a:xfrm>
            <a:off x="609600" y="2895600"/>
            <a:ext cx="1600200" cy="1600200"/>
            <a:chOff x="609600" y="2895600"/>
            <a:chExt cx="1600200" cy="1600200"/>
          </a:xfrm>
        </p:grpSpPr>
        <p:pic>
          <p:nvPicPr>
            <p:cNvPr id="79" name="Picture 78"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80" name="TextBox 79"/>
            <p:cNvSpPr txBox="1"/>
            <p:nvPr/>
          </p:nvSpPr>
          <p:spPr>
            <a:xfrm>
              <a:off x="838200" y="2971800"/>
              <a:ext cx="1047082" cy="830997"/>
            </a:xfrm>
            <a:prstGeom prst="rect">
              <a:avLst/>
            </a:prstGeom>
            <a:noFill/>
          </p:spPr>
          <p:txBody>
            <a:bodyPr wrap="none" rtlCol="0">
              <a:spAutoFit/>
            </a:bodyPr>
            <a:lstStyle/>
            <a:p>
              <a:r>
                <a:rPr lang="en-US" sz="2400" dirty="0" smtClean="0"/>
                <a:t>Object</a:t>
              </a:r>
            </a:p>
            <a:p>
              <a:r>
                <a:rPr lang="en-US" sz="2400" dirty="0" smtClean="0"/>
                <a:t>100 KB</a:t>
              </a:r>
            </a:p>
          </p:txBody>
        </p:sp>
      </p:grpSp>
      <p:graphicFrame>
        <p:nvGraphicFramePr>
          <p:cNvPr id="82" name="Table 81"/>
          <p:cNvGraphicFramePr>
            <a:graphicFrameLocks noGrp="1"/>
          </p:cNvGraphicFramePr>
          <p:nvPr/>
        </p:nvGraphicFramePr>
        <p:xfrm>
          <a:off x="304800" y="5334000"/>
          <a:ext cx="6477000" cy="1282635"/>
        </p:xfrm>
        <a:graphic>
          <a:graphicData uri="http://schemas.openxmlformats.org/drawingml/2006/table">
            <a:tbl>
              <a:tblPr firstRow="1" bandRow="1">
                <a:tableStyleId>{5C22544A-7EE6-4342-B048-85BDC9FD1C3A}</a:tableStyleId>
              </a:tblPr>
              <a:tblGrid>
                <a:gridCol w="3238500"/>
                <a:gridCol w="3238500"/>
              </a:tblGrid>
              <a:tr h="302325">
                <a:tc>
                  <a:txBody>
                    <a:bodyPr/>
                    <a:lstStyle/>
                    <a:p>
                      <a:r>
                        <a:rPr lang="en-US" baseline="0" smtClean="0">
                          <a:solidFill>
                            <a:schemeClr val="tx1"/>
                          </a:solidFill>
                        </a:rPr>
                        <a:t>Relative</a:t>
                      </a:r>
                      <a:r>
                        <a:rPr lang="en-US" baseline="0" smtClean="0"/>
                        <a:t> </a:t>
                      </a:r>
                      <a:r>
                        <a:rPr lang="en-US" baseline="0" smtClean="0">
                          <a:solidFill>
                            <a:schemeClr val="tx1"/>
                          </a:solidFill>
                        </a:rPr>
                        <a:t>Storage</a:t>
                      </a:r>
                      <a:endParaRPr lang="en-US" baseline="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i="1" baseline="0" smtClean="0">
                          <a:solidFill>
                            <a:schemeClr val="tx1"/>
                          </a:solidFill>
                        </a:rPr>
                        <a:t>n/k</a:t>
                      </a:r>
                      <a:endParaRPr lang="en-US" i="1" baseline="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87806">
                <a:tc>
                  <a:txBody>
                    <a:bodyPr/>
                    <a:lstStyle/>
                    <a:p>
                      <a:r>
                        <a:rPr lang="en-US" b="1" smtClean="0"/>
                        <a:t>Relative Upload</a:t>
                      </a:r>
                      <a:r>
                        <a:rPr lang="en-US" b="1" baseline="0" smtClean="0"/>
                        <a:t> Bandwidth</a:t>
                      </a:r>
                      <a:endParaRPr lang="en-US" b="1"/>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1" i="1" smtClean="0"/>
                        <a:t>n/k</a:t>
                      </a:r>
                      <a:endParaRPr lang="en-US" b="1" i="1"/>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29069">
                <a:tc>
                  <a:txBody>
                    <a:bodyPr/>
                    <a:lstStyle/>
                    <a:p>
                      <a:r>
                        <a:rPr lang="en-US" b="1" smtClean="0"/>
                        <a:t>Relative Download Bandwidth</a:t>
                      </a:r>
                      <a:endParaRPr lang="en-US" b="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1" smtClean="0"/>
                        <a:t>1</a:t>
                      </a:r>
                      <a:endParaRPr lang="en-US" b="1" i="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43" name="Picture 42" descr="logo_aw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44" name="Picture 43" descr="rackspac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pic>
        <p:nvPicPr>
          <p:cNvPr id="45" name="Picture 44"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46" name="Picture 45"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pic>
        <p:nvPicPr>
          <p:cNvPr id="15" name="Picture 14"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42464"/>
            <a:ext cx="2560780" cy="797500"/>
          </a:xfrm>
          <a:prstGeom prst="rect">
            <a:avLst/>
          </a:prstGeom>
        </p:spPr>
      </p:pic>
    </p:spTree>
    <p:extLst>
      <p:ext uri="{BB962C8B-B14F-4D97-AF65-F5344CB8AC3E}">
        <p14:creationId xmlns:p14="http://schemas.microsoft.com/office/powerpoint/2010/main" val="31925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42"/>
                                        </p:tgtEl>
                                      </p:cBhvr>
                                    </p:animEffect>
                                    <p:set>
                                      <p:cBhvr>
                                        <p:cTn id="10" dur="1" fill="hold">
                                          <p:stCondLst>
                                            <p:cond delay="1999"/>
                                          </p:stCondLst>
                                        </p:cTn>
                                        <p:tgtEl>
                                          <p:spTgt spid="4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21"/>
                                        </p:tgtEl>
                                      </p:cBhvr>
                                    </p:animEffect>
                                    <p:set>
                                      <p:cBhvr>
                                        <p:cTn id="13" dur="1" fill="hold">
                                          <p:stCondLst>
                                            <p:cond delay="1999"/>
                                          </p:stCondLst>
                                        </p:cTn>
                                        <p:tgtEl>
                                          <p:spTgt spid="2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41"/>
                                        </p:tgtEl>
                                      </p:cBhvr>
                                    </p:animEffect>
                                    <p:set>
                                      <p:cBhvr>
                                        <p:cTn id="19" dur="1" fill="hold">
                                          <p:stCondLst>
                                            <p:cond delay="1999"/>
                                          </p:stCondLst>
                                        </p:cTn>
                                        <p:tgtEl>
                                          <p:spTgt spid="41"/>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40">
                                            <p:txEl>
                                              <p:pRg st="4" end="4"/>
                                            </p:txEl>
                                          </p:spTgt>
                                        </p:tgtEl>
                                        <p:attrNameLst>
                                          <p:attrName>style.visibility</p:attrName>
                                        </p:attrNameLst>
                                      </p:cBhvr>
                                      <p:to>
                                        <p:strVal val="hidden"/>
                                      </p:to>
                                    </p:set>
                                  </p:childTnLst>
                                </p:cTn>
                              </p:par>
                              <p:par>
                                <p:cTn id="22" presetID="56" presetClass="path" presetSubtype="0" fill="hold" nodeType="withEffect">
                                  <p:stCondLst>
                                    <p:cond delay="0"/>
                                  </p:stCondLst>
                                  <p:childTnLst>
                                    <p:animMotion origin="layout" path="M 4.16667E-6 0.01666 L 0.71927 -0.48889 " pathEditMode="relative" rAng="0" ptsTypes="AA">
                                      <p:cBhvr>
                                        <p:cTn id="23" dur="2000" fill="hold"/>
                                        <p:tgtEl>
                                          <p:spTgt spid="3"/>
                                        </p:tgtEl>
                                        <p:attrNameLst>
                                          <p:attrName>ppt_x</p:attrName>
                                          <p:attrName>ppt_y</p:attrName>
                                        </p:attrNameLst>
                                      </p:cBhvr>
                                      <p:rCtr x="36000" y="-25300"/>
                                    </p:animMotion>
                                  </p:childTnLst>
                                </p:cTn>
                              </p:par>
                              <p:par>
                                <p:cTn id="24" presetID="56" presetClass="path" presetSubtype="0" fill="hold" nodeType="withEffect">
                                  <p:stCondLst>
                                    <p:cond delay="0"/>
                                  </p:stCondLst>
                                  <p:childTnLst>
                                    <p:animMotion origin="layout" path="M 3.05556E-6 3.33333E-6 L 0.48316 -0.28334 " pathEditMode="relative" rAng="0" ptsTypes="AA">
                                      <p:cBhvr>
                                        <p:cTn id="25" dur="2000" fill="hold"/>
                                        <p:tgtEl>
                                          <p:spTgt spid="4"/>
                                        </p:tgtEl>
                                        <p:attrNameLst>
                                          <p:attrName>ppt_x</p:attrName>
                                          <p:attrName>ppt_y</p:attrName>
                                        </p:attrNameLst>
                                      </p:cBhvr>
                                      <p:rCtr x="24100" y="-14200"/>
                                    </p:animMotion>
                                  </p:childTnLst>
                                </p:cTn>
                              </p:par>
                              <p:par>
                                <p:cTn id="26" presetID="63" presetClass="path" presetSubtype="0" fill="hold" nodeType="withEffect">
                                  <p:stCondLst>
                                    <p:cond delay="0"/>
                                  </p:stCondLst>
                                  <p:childTnLst>
                                    <p:animMotion origin="layout" path="M 1.94444E-6 3.33333E-6 L 0.24705 -0.07223 " pathEditMode="relative" rAng="0" ptsTypes="AA">
                                      <p:cBhvr>
                                        <p:cTn id="27" dur="2000" fill="hold"/>
                                        <p:tgtEl>
                                          <p:spTgt spid="7"/>
                                        </p:tgtEl>
                                        <p:attrNameLst>
                                          <p:attrName>ppt_x</p:attrName>
                                          <p:attrName>ppt_y</p:attrName>
                                        </p:attrNameLst>
                                      </p:cBhvr>
                                      <p:rCtr x="12300" y="-3600"/>
                                    </p:animMotion>
                                  </p:childTnLst>
                                </p:cTn>
                              </p:par>
                              <p:par>
                                <p:cTn id="28" presetID="56" presetClass="path" presetSubtype="0" fill="hold" nodeType="withEffect">
                                  <p:stCondLst>
                                    <p:cond delay="0"/>
                                  </p:stCondLst>
                                  <p:childTnLst>
                                    <p:animMotion origin="layout" path="M 8.33333E-7 3.33333E-6 L 0.01094 0.15 " pathEditMode="relative" rAng="0" ptsTypes="AA">
                                      <p:cBhvr>
                                        <p:cTn id="29" dur="2000" fill="hold"/>
                                        <p:tgtEl>
                                          <p:spTgt spid="6"/>
                                        </p:tgtEl>
                                        <p:attrNameLst>
                                          <p:attrName>ppt_x</p:attrName>
                                          <p:attrName>ppt_y</p:attrName>
                                        </p:attrNameLst>
                                      </p:cBhvr>
                                      <p:rCtr x="500" y="7500"/>
                                    </p:animMotion>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xit" presetSubtype="0" fill="hold" grpId="0" nodeType="withEffect">
                                  <p:stCondLst>
                                    <p:cond delay="0"/>
                                  </p:stCondLst>
                                  <p:childTnLst>
                                    <p:animEffect transition="out" filter="fade">
                                      <p:cBhvr>
                                        <p:cTn id="44" dur="500"/>
                                        <p:tgtEl>
                                          <p:spTgt spid="40">
                                            <p:txEl>
                                              <p:pRg st="0" end="0"/>
                                            </p:txEl>
                                          </p:spTgt>
                                        </p:tgtEl>
                                      </p:cBhvr>
                                    </p:animEffect>
                                    <p:set>
                                      <p:cBhvr>
                                        <p:cTn id="45" dur="1" fill="hold">
                                          <p:stCondLst>
                                            <p:cond delay="499"/>
                                          </p:stCondLst>
                                        </p:cTn>
                                        <p:tgtEl>
                                          <p:spTgt spid="40">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40">
                                            <p:txEl>
                                              <p:pRg st="1" end="1"/>
                                            </p:txEl>
                                          </p:spTgt>
                                        </p:tgtEl>
                                      </p:cBhvr>
                                    </p:animEffect>
                                    <p:set>
                                      <p:cBhvr>
                                        <p:cTn id="48" dur="1" fill="hold">
                                          <p:stCondLst>
                                            <p:cond delay="499"/>
                                          </p:stCondLst>
                                        </p:cTn>
                                        <p:tgtEl>
                                          <p:spTgt spid="40">
                                            <p:txEl>
                                              <p:pRg st="1" end="1"/>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40">
                                            <p:txEl>
                                              <p:pRg st="2" end="2"/>
                                            </p:txEl>
                                          </p:spTgt>
                                        </p:tgtEl>
                                      </p:cBhvr>
                                    </p:animEffect>
                                    <p:set>
                                      <p:cBhvr>
                                        <p:cTn id="51" dur="1" fill="hold">
                                          <p:stCondLst>
                                            <p:cond delay="499"/>
                                          </p:stCondLst>
                                        </p:cTn>
                                        <p:tgtEl>
                                          <p:spTgt spid="40">
                                            <p:txEl>
                                              <p:pRg st="2" end="2"/>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40">
                                            <p:txEl>
                                              <p:pRg st="3" end="3"/>
                                            </p:txEl>
                                          </p:spTgt>
                                        </p:tgtEl>
                                      </p:cBhvr>
                                    </p:animEffect>
                                    <p:set>
                                      <p:cBhvr>
                                        <p:cTn id="54" dur="1" fill="hold">
                                          <p:stCondLst>
                                            <p:cond delay="499"/>
                                          </p:stCondLst>
                                        </p:cTn>
                                        <p:tgtEl>
                                          <p:spTgt spid="40">
                                            <p:txEl>
                                              <p:pRg st="3" end="3"/>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0-#ppt_w/2"/>
                                          </p:val>
                                        </p:tav>
                                        <p:tav tm="100000">
                                          <p:val>
                                            <p:strVal val="#ppt_x"/>
                                          </p:val>
                                        </p:tav>
                                      </p:tavLst>
                                    </p:anim>
                                    <p:anim calcmode="lin" valueType="num">
                                      <p:cBhvr additive="base">
                                        <p:cTn id="66" dur="500" fill="hold"/>
                                        <p:tgtEl>
                                          <p:spTgt spid="12"/>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63" presetClass="path" presetSubtype="0" fill="hold" nodeType="clickEffect">
                                  <p:stCondLst>
                                    <p:cond delay="0"/>
                                  </p:stCondLst>
                                  <p:childTnLst>
                                    <p:animMotion origin="layout" path="M 3.33333E-6 1.11111E-6 L 0.3375 -0.00556 " pathEditMode="relative" rAng="0" ptsTypes="AA">
                                      <p:cBhvr>
                                        <p:cTn id="74" dur="500" fill="hold"/>
                                        <p:tgtEl>
                                          <p:spTgt spid="12"/>
                                        </p:tgtEl>
                                        <p:attrNameLst>
                                          <p:attrName>ppt_x</p:attrName>
                                          <p:attrName>ppt_y</p:attrName>
                                        </p:attrNameLst>
                                      </p:cBhvr>
                                      <p:rCtr x="16900" y="-300"/>
                                    </p:animMotion>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6" presetClass="emph" presetSubtype="0" fill="hold" nodeType="withEffect">
                                  <p:stCondLst>
                                    <p:cond delay="0"/>
                                  </p:stCondLst>
                                  <p:childTnLst>
                                    <p:animScale>
                                      <p:cBhvr>
                                        <p:cTn id="78" dur="500" fill="hold"/>
                                        <p:tgtEl>
                                          <p:spTgt spid="12"/>
                                        </p:tgtEl>
                                      </p:cBhvr>
                                      <p:by x="50000" y="50000"/>
                                    </p:animScale>
                                  </p:childTnLst>
                                </p:cTn>
                              </p:par>
                              <p:par>
                                <p:cTn id="79" presetID="1"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par>
                          <p:cTn id="87" fill="hold">
                            <p:stCondLst>
                              <p:cond delay="500"/>
                            </p:stCondLst>
                            <p:childTnLst>
                              <p:par>
                                <p:cTn id="88" presetID="56" presetClass="path" presetSubtype="0" fill="hold" nodeType="afterEffect">
                                  <p:stCondLst>
                                    <p:cond delay="0"/>
                                  </p:stCondLst>
                                  <p:childTnLst>
                                    <p:animMotion origin="layout" path="M 0 4.44444E-6 L 0.30833 -0.22223 " pathEditMode="relative" rAng="0" ptsTypes="AA">
                                      <p:cBhvr>
                                        <p:cTn id="89" dur="500" fill="hold"/>
                                        <p:tgtEl>
                                          <p:spTgt spid="8"/>
                                        </p:tgtEl>
                                        <p:attrNameLst>
                                          <p:attrName>ppt_x</p:attrName>
                                          <p:attrName>ppt_y</p:attrName>
                                        </p:attrNameLst>
                                      </p:cBhvr>
                                      <p:rCtr x="15400" y="-11100"/>
                                    </p:animMotion>
                                  </p:childTnLst>
                                </p:cTn>
                              </p:par>
                              <p:par>
                                <p:cTn id="90" presetID="0" presetClass="path" presetSubtype="0" fill="hold" nodeType="withEffect">
                                  <p:stCondLst>
                                    <p:cond delay="0"/>
                                  </p:stCondLst>
                                  <p:childTnLst>
                                    <p:animMotion origin="layout" path="M -0.00833 0.05556 L 0.30834 -2.22222E-6 " pathEditMode="relative" rAng="0" ptsTypes="AA">
                                      <p:cBhvr>
                                        <p:cTn id="91" dur="500" fill="hold"/>
                                        <p:tgtEl>
                                          <p:spTgt spid="9"/>
                                        </p:tgtEl>
                                        <p:attrNameLst>
                                          <p:attrName>ppt_x</p:attrName>
                                          <p:attrName>ppt_y</p:attrName>
                                        </p:attrNameLst>
                                      </p:cBhvr>
                                      <p:rCtr x="15800" y="-2800"/>
                                    </p:animMotion>
                                  </p:childTnLst>
                                </p:cTn>
                              </p:par>
                              <p:par>
                                <p:cTn id="92" presetID="0" presetClass="path" presetSubtype="0" fill="hold" nodeType="withEffect">
                                  <p:stCondLst>
                                    <p:cond delay="0"/>
                                  </p:stCondLst>
                                  <p:childTnLst>
                                    <p:animMotion origin="layout" path="M 0 -1.11111E-6 L 0.3 0.13333 " pathEditMode="relative" ptsTypes="AA">
                                      <p:cBhvr>
                                        <p:cTn id="93" dur="500" fill="hold"/>
                                        <p:tgtEl>
                                          <p:spTgt spid="10"/>
                                        </p:tgtEl>
                                        <p:attrNameLst>
                                          <p:attrName>ppt_x</p:attrName>
                                          <p:attrName>ppt_y</p:attrName>
                                        </p:attrNameLst>
                                      </p:cBhvr>
                                    </p:animMotion>
                                  </p:childTnLst>
                                </p:cTn>
                              </p:par>
                              <p:par>
                                <p:cTn id="94" presetID="0" presetClass="path" presetSubtype="0" fill="hold" nodeType="withEffect">
                                  <p:stCondLst>
                                    <p:cond delay="0"/>
                                  </p:stCondLst>
                                  <p:childTnLst>
                                    <p:animMotion origin="layout" path="M -0.00833 -3.33333E-6 L 0.29167 0.33334 " pathEditMode="relative" ptsTypes="AA">
                                      <p:cBhvr>
                                        <p:cTn id="95" dur="500" fill="hold"/>
                                        <p:tgtEl>
                                          <p:spTgt spid="11"/>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fade">
                                      <p:cBhvr>
                                        <p:cTn id="10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2" grpId="0" animBg="1"/>
      <p:bldP spid="19" grpId="0" animBg="1"/>
      <p:bldP spid="41"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High Performance </a:t>
            </a:r>
            <a:r>
              <a:rPr lang="en-US" dirty="0" smtClean="0"/>
              <a:t>Storage</a:t>
            </a:r>
            <a:endParaRPr lang="en-US" dirty="0"/>
          </a:p>
        </p:txBody>
      </p:sp>
      <p:grpSp>
        <p:nvGrpSpPr>
          <p:cNvPr id="43" name="Group 77"/>
          <p:cNvGrpSpPr/>
          <p:nvPr/>
        </p:nvGrpSpPr>
        <p:grpSpPr>
          <a:xfrm>
            <a:off x="609600" y="2895600"/>
            <a:ext cx="1600200" cy="1600200"/>
            <a:chOff x="609600" y="2895600"/>
            <a:chExt cx="1600200" cy="1600200"/>
          </a:xfrm>
        </p:grpSpPr>
        <p:pic>
          <p:nvPicPr>
            <p:cNvPr id="44" name="Picture 43"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45" name="TextBox 44"/>
            <p:cNvSpPr txBox="1"/>
            <p:nvPr/>
          </p:nvSpPr>
          <p:spPr>
            <a:xfrm>
              <a:off x="838200" y="2971800"/>
              <a:ext cx="1047082" cy="830997"/>
            </a:xfrm>
            <a:prstGeom prst="rect">
              <a:avLst/>
            </a:prstGeom>
            <a:noFill/>
          </p:spPr>
          <p:txBody>
            <a:bodyPr wrap="none" rtlCol="0">
              <a:spAutoFit/>
            </a:bodyPr>
            <a:lstStyle/>
            <a:p>
              <a:r>
                <a:rPr lang="en-US" sz="2400" smtClean="0"/>
                <a:t>Object</a:t>
              </a:r>
            </a:p>
            <a:p>
              <a:r>
                <a:rPr lang="en-US" sz="2400" smtClean="0"/>
                <a:t>100 KB</a:t>
              </a:r>
            </a:p>
          </p:txBody>
        </p:sp>
      </p:grpSp>
      <p:grpSp>
        <p:nvGrpSpPr>
          <p:cNvPr id="46" name="Group 63"/>
          <p:cNvGrpSpPr/>
          <p:nvPr/>
        </p:nvGrpSpPr>
        <p:grpSpPr>
          <a:xfrm>
            <a:off x="3733800" y="2057400"/>
            <a:ext cx="1676400" cy="2247900"/>
            <a:chOff x="3733800" y="2057400"/>
            <a:chExt cx="1676400" cy="2247900"/>
          </a:xfrm>
        </p:grpSpPr>
        <p:sp>
          <p:nvSpPr>
            <p:cNvPr id="48" name="Oval 47"/>
            <p:cNvSpPr/>
            <p:nvPr/>
          </p:nvSpPr>
          <p:spPr>
            <a:xfrm>
              <a:off x="3733800" y="2552700"/>
              <a:ext cx="1676400" cy="17526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974475" y="2057400"/>
              <a:ext cx="1207125" cy="400110"/>
            </a:xfrm>
            <a:prstGeom prst="rect">
              <a:avLst/>
            </a:prstGeom>
            <a:noFill/>
          </p:spPr>
          <p:txBody>
            <a:bodyPr wrap="none" rtlCol="0">
              <a:spAutoFit/>
            </a:bodyPr>
            <a:lstStyle/>
            <a:p>
              <a:r>
                <a:rPr lang="en-US" sz="2000" dirty="0" smtClean="0"/>
                <a:t>RACS(3,4)</a:t>
              </a:r>
              <a:endParaRPr lang="en-US" sz="2000" dirty="0"/>
            </a:p>
          </p:txBody>
        </p:sp>
      </p:grpSp>
      <p:graphicFrame>
        <p:nvGraphicFramePr>
          <p:cNvPr id="51" name="Table 50"/>
          <p:cNvGraphicFramePr>
            <a:graphicFrameLocks noGrp="1"/>
          </p:cNvGraphicFramePr>
          <p:nvPr/>
        </p:nvGraphicFramePr>
        <p:xfrm>
          <a:off x="304800" y="5334000"/>
          <a:ext cx="6477000" cy="1282635"/>
        </p:xfrm>
        <a:graphic>
          <a:graphicData uri="http://schemas.openxmlformats.org/drawingml/2006/table">
            <a:tbl>
              <a:tblPr firstRow="1" bandRow="1">
                <a:tableStyleId>{5C22544A-7EE6-4342-B048-85BDC9FD1C3A}</a:tableStyleId>
              </a:tblPr>
              <a:tblGrid>
                <a:gridCol w="3238500"/>
                <a:gridCol w="3238500"/>
              </a:tblGrid>
              <a:tr h="302325">
                <a:tc>
                  <a:txBody>
                    <a:bodyPr/>
                    <a:lstStyle/>
                    <a:p>
                      <a:r>
                        <a:rPr lang="en-US" baseline="0" dirty="0" smtClean="0">
                          <a:solidFill>
                            <a:schemeClr val="tx1"/>
                          </a:solidFill>
                        </a:rPr>
                        <a:t>Relative</a:t>
                      </a:r>
                      <a:r>
                        <a:rPr lang="en-US" baseline="0" dirty="0" smtClean="0"/>
                        <a:t> </a:t>
                      </a:r>
                      <a:r>
                        <a:rPr lang="en-US" baseline="0" dirty="0" smtClean="0">
                          <a:solidFill>
                            <a:schemeClr val="tx1"/>
                          </a:solidFill>
                        </a:rPr>
                        <a:t>Storage</a:t>
                      </a:r>
                      <a:endParaRPr lang="en-US"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i="1" baseline="0" dirty="0" smtClean="0">
                          <a:solidFill>
                            <a:schemeClr val="tx1"/>
                          </a:solidFill>
                        </a:rPr>
                        <a:t>n/k</a:t>
                      </a:r>
                      <a:endParaRPr lang="en-US" i="1"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87806">
                <a:tc>
                  <a:txBody>
                    <a:bodyPr/>
                    <a:lstStyle/>
                    <a:p>
                      <a:r>
                        <a:rPr lang="en-US" b="1" smtClean="0"/>
                        <a:t>Relative Upload</a:t>
                      </a:r>
                      <a:r>
                        <a:rPr lang="en-US" b="1" baseline="0" smtClean="0"/>
                        <a:t> Bandwidth</a:t>
                      </a:r>
                      <a:endParaRPr lang="en-US" b="1"/>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1" i="1" dirty="0" smtClean="0"/>
                        <a:t>n/k</a:t>
                      </a:r>
                      <a:endParaRPr lang="en-US" b="1"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29069">
                <a:tc>
                  <a:txBody>
                    <a:bodyPr/>
                    <a:lstStyle/>
                    <a:p>
                      <a:r>
                        <a:rPr lang="en-US" b="1" dirty="0" smtClean="0"/>
                        <a:t>Relative Download Bandwidth</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1" dirty="0" smtClean="0"/>
                        <a:t>1</a:t>
                      </a:r>
                      <a:endParaRPr lang="en-US" b="1"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4" name="Picture 13" descr="logo_aw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pic>
        <p:nvPicPr>
          <p:cNvPr id="39" name="Picture 38"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42464"/>
            <a:ext cx="2560780" cy="797500"/>
          </a:xfrm>
          <a:prstGeom prst="rect">
            <a:avLst/>
          </a:prstGeom>
        </p:spPr>
      </p:pic>
      <p:sp>
        <p:nvSpPr>
          <p:cNvPr id="8" name="TextBox 7"/>
          <p:cNvSpPr txBox="1"/>
          <p:nvPr/>
        </p:nvSpPr>
        <p:spPr>
          <a:xfrm>
            <a:off x="1552137" y="884081"/>
            <a:ext cx="6616239" cy="523220"/>
          </a:xfrm>
          <a:prstGeom prst="rect">
            <a:avLst/>
          </a:prstGeom>
          <a:solidFill>
            <a:schemeClr val="bg1"/>
          </a:solidFill>
        </p:spPr>
        <p:txBody>
          <a:bodyPr wrap="none" rtlCol="0">
            <a:spAutoFit/>
          </a:bodyPr>
          <a:lstStyle/>
          <a:p>
            <a:r>
              <a:rPr lang="en-US" sz="2800" dirty="0" smtClean="0"/>
              <a:t>Estimated Cost of Switching Cloud Providers</a:t>
            </a:r>
            <a:endParaRPr lang="en-US" sz="2800" dirty="0"/>
          </a:p>
        </p:txBody>
      </p:sp>
      <p:sp>
        <p:nvSpPr>
          <p:cNvPr id="9" name="&quot;No&quot; Symbol 8"/>
          <p:cNvSpPr/>
          <p:nvPr/>
        </p:nvSpPr>
        <p:spPr>
          <a:xfrm>
            <a:off x="7044688" y="3623473"/>
            <a:ext cx="2004531" cy="1672858"/>
          </a:xfrm>
          <a:prstGeom prst="noSmoking">
            <a:avLst/>
          </a:prstGeom>
          <a:gradFill>
            <a:gsLst>
              <a:gs pos="0">
                <a:srgbClr val="FF0000"/>
              </a:gs>
              <a:gs pos="100000">
                <a:srgbClr val="FF9999"/>
              </a:gs>
            </a:gsLst>
            <a:lin ang="16200000" scaled="0"/>
          </a:gra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0" name="Picture 39" descr="ia_switching_costs_color.jpg"/>
          <p:cNvPicPr>
            <a:picLocks noChangeAspect="1"/>
          </p:cNvPicPr>
          <p:nvPr/>
        </p:nvPicPr>
        <p:blipFill>
          <a:blip r:embed="rId9" cstate="print"/>
          <a:stretch>
            <a:fillRect/>
          </a:stretch>
        </p:blipFill>
        <p:spPr>
          <a:xfrm>
            <a:off x="221946" y="1219200"/>
            <a:ext cx="8617254" cy="5410200"/>
          </a:xfrm>
          <a:prstGeom prst="rect">
            <a:avLst/>
          </a:prstGeom>
        </p:spPr>
      </p:pic>
    </p:spTree>
    <p:extLst>
      <p:ext uri="{BB962C8B-B14F-4D97-AF65-F5344CB8AC3E}">
        <p14:creationId xmlns:p14="http://schemas.microsoft.com/office/powerpoint/2010/main" val="33481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6"/>
                                        </p:tgtEl>
                                      </p:cBhvr>
                                    </p:animEffect>
                                    <p:set>
                                      <p:cBhvr>
                                        <p:cTn id="11" dur="1" fill="hold">
                                          <p:stCondLst>
                                            <p:cond delay="499"/>
                                          </p:stCondLst>
                                        </p:cTn>
                                        <p:tgtEl>
                                          <p:spTgt spid="4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1"/>
                                        </p:tgtEl>
                                      </p:cBhvr>
                                    </p:animEffect>
                                    <p:set>
                                      <p:cBhvr>
                                        <p:cTn id="14" dur="1" fill="hold">
                                          <p:stCondLst>
                                            <p:cond delay="499"/>
                                          </p:stCondLst>
                                        </p:cTn>
                                        <p:tgtEl>
                                          <p:spTgt spid="51"/>
                                        </p:tgtEl>
                                        <p:attrNameLst>
                                          <p:attrName>style.visibility</p:attrName>
                                        </p:attrNameLst>
                                      </p:cBhvr>
                                      <p:to>
                                        <p:strVal val="hidden"/>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High Performance </a:t>
            </a:r>
            <a:r>
              <a:rPr lang="en-US" dirty="0" smtClean="0"/>
              <a:t>Storage</a:t>
            </a:r>
            <a:endParaRPr lang="en-US" dirty="0"/>
          </a:p>
        </p:txBody>
      </p:sp>
      <p:pic>
        <p:nvPicPr>
          <p:cNvPr id="14" name="Picture 13" descr="logo_a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grpSp>
        <p:nvGrpSpPr>
          <p:cNvPr id="109" name="Group 63"/>
          <p:cNvGrpSpPr/>
          <p:nvPr/>
        </p:nvGrpSpPr>
        <p:grpSpPr>
          <a:xfrm>
            <a:off x="3739837" y="2919448"/>
            <a:ext cx="1676400" cy="2247900"/>
            <a:chOff x="3733800" y="2057400"/>
            <a:chExt cx="1676400" cy="2247900"/>
          </a:xfrm>
        </p:grpSpPr>
        <p:sp>
          <p:nvSpPr>
            <p:cNvPr id="110" name="Oval 109"/>
            <p:cNvSpPr/>
            <p:nvPr/>
          </p:nvSpPr>
          <p:spPr>
            <a:xfrm>
              <a:off x="3733800" y="2552700"/>
              <a:ext cx="1676400" cy="175260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3974475" y="2057400"/>
              <a:ext cx="1207125" cy="400110"/>
            </a:xfrm>
            <a:prstGeom prst="rect">
              <a:avLst/>
            </a:prstGeom>
            <a:noFill/>
          </p:spPr>
          <p:txBody>
            <a:bodyPr wrap="none" rtlCol="0">
              <a:spAutoFit/>
            </a:bodyPr>
            <a:lstStyle/>
            <a:p>
              <a:r>
                <a:rPr lang="en-US" sz="2000" smtClean="0"/>
                <a:t>RACS(3,4)</a:t>
              </a:r>
              <a:endParaRPr lang="en-US" sz="2000"/>
            </a:p>
          </p:txBody>
        </p:sp>
      </p:grpSp>
      <p:graphicFrame>
        <p:nvGraphicFramePr>
          <p:cNvPr id="114" name="Table 113"/>
          <p:cNvGraphicFramePr>
            <a:graphicFrameLocks noGrp="1"/>
          </p:cNvGraphicFramePr>
          <p:nvPr>
            <p:extLst>
              <p:ext uri="{D42A27DB-BD31-4B8C-83A1-F6EECF244321}">
                <p14:modId xmlns:p14="http://schemas.microsoft.com/office/powerpoint/2010/main" val="533687405"/>
              </p:ext>
            </p:extLst>
          </p:nvPr>
        </p:nvGraphicFramePr>
        <p:xfrm>
          <a:off x="304800" y="5736336"/>
          <a:ext cx="6477000" cy="1282635"/>
        </p:xfrm>
        <a:graphic>
          <a:graphicData uri="http://schemas.openxmlformats.org/drawingml/2006/table">
            <a:tbl>
              <a:tblPr firstRow="1" bandRow="1">
                <a:tableStyleId>{5C22544A-7EE6-4342-B048-85BDC9FD1C3A}</a:tableStyleId>
              </a:tblPr>
              <a:tblGrid>
                <a:gridCol w="3238500"/>
                <a:gridCol w="3238500"/>
              </a:tblGrid>
              <a:tr h="302325">
                <a:tc>
                  <a:txBody>
                    <a:bodyPr/>
                    <a:lstStyle/>
                    <a:p>
                      <a:r>
                        <a:rPr lang="en-US" baseline="0" dirty="0" smtClean="0">
                          <a:solidFill>
                            <a:schemeClr val="tx1"/>
                          </a:solidFill>
                        </a:rPr>
                        <a:t>Relative</a:t>
                      </a:r>
                      <a:r>
                        <a:rPr lang="en-US" baseline="0" dirty="0" smtClean="0"/>
                        <a:t> </a:t>
                      </a:r>
                      <a:r>
                        <a:rPr lang="en-US" baseline="0" dirty="0" smtClean="0">
                          <a:solidFill>
                            <a:schemeClr val="tx1"/>
                          </a:solidFill>
                        </a:rPr>
                        <a:t>Storage</a:t>
                      </a:r>
                      <a:endParaRPr lang="en-US"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i="1" baseline="0" smtClean="0">
                          <a:solidFill>
                            <a:schemeClr val="tx1"/>
                          </a:solidFill>
                        </a:rPr>
                        <a:t>n/k</a:t>
                      </a:r>
                      <a:endParaRPr lang="en-US" i="1" baseline="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87806">
                <a:tc>
                  <a:txBody>
                    <a:bodyPr/>
                    <a:lstStyle/>
                    <a:p>
                      <a:r>
                        <a:rPr lang="en-US" b="1" dirty="0" smtClean="0"/>
                        <a:t>Relative Upload</a:t>
                      </a:r>
                      <a:r>
                        <a:rPr lang="en-US" b="1" baseline="0" dirty="0" smtClean="0"/>
                        <a:t> Bandwidth</a:t>
                      </a:r>
                      <a:endParaRPr lang="en-US"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1" i="1" smtClean="0"/>
                        <a:t>n/k</a:t>
                      </a:r>
                      <a:endParaRPr lang="en-US" b="1" i="1"/>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29069">
                <a:tc>
                  <a:txBody>
                    <a:bodyPr/>
                    <a:lstStyle/>
                    <a:p>
                      <a:r>
                        <a:rPr lang="en-US" b="1" smtClean="0"/>
                        <a:t>Relative Download Bandwidth</a:t>
                      </a:r>
                      <a:endParaRPr lang="en-US" b="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1" dirty="0" smtClean="0"/>
                        <a:t>1</a:t>
                      </a:r>
                      <a:endParaRPr lang="en-US" b="1"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6" name="Content Placeholder 2"/>
          <p:cNvSpPr>
            <a:spLocks noGrp="1"/>
          </p:cNvSpPr>
          <p:nvPr>
            <p:ph idx="1"/>
          </p:nvPr>
        </p:nvSpPr>
        <p:spPr>
          <a:xfrm>
            <a:off x="15840" y="762000"/>
            <a:ext cx="8963568" cy="2971800"/>
          </a:xfrm>
        </p:spPr>
        <p:txBody>
          <a:bodyPr>
            <a:normAutofit/>
          </a:bodyPr>
          <a:lstStyle/>
          <a:p>
            <a:r>
              <a:rPr lang="en-US" dirty="0" smtClean="0"/>
              <a:t>RACS: How do I optimize storage  globally</a:t>
            </a:r>
          </a:p>
          <a:p>
            <a:pPr lvl="1"/>
            <a:r>
              <a:rPr lang="en-US" dirty="0" smtClean="0"/>
              <a:t>Collaboration with Internet Archive / IBM</a:t>
            </a:r>
          </a:p>
          <a:p>
            <a:r>
              <a:rPr lang="en-US" dirty="0" smtClean="0"/>
              <a:t>Gecko: How do I optimize storage locally</a:t>
            </a:r>
          </a:p>
          <a:p>
            <a:pPr lvl="1"/>
            <a:r>
              <a:rPr lang="en-US" dirty="0" smtClean="0"/>
              <a:t>Collaboration with Google and Microsoft</a:t>
            </a:r>
          </a:p>
          <a:p>
            <a:endParaRPr lang="en-US" dirty="0" smtClean="0"/>
          </a:p>
        </p:txBody>
      </p:sp>
      <p:sp>
        <p:nvSpPr>
          <p:cNvPr id="40" name="&quot;No&quot; Symbol 39"/>
          <p:cNvSpPr/>
          <p:nvPr/>
        </p:nvSpPr>
        <p:spPr>
          <a:xfrm>
            <a:off x="7044688" y="3623473"/>
            <a:ext cx="2004531" cy="1672858"/>
          </a:xfrm>
          <a:prstGeom prst="noSmoking">
            <a:avLst/>
          </a:prstGeom>
          <a:gradFill>
            <a:gsLst>
              <a:gs pos="0">
                <a:srgbClr val="FF0000"/>
              </a:gs>
              <a:gs pos="100000">
                <a:srgbClr val="FF9999"/>
              </a:gs>
            </a:gsLst>
            <a:lin ang="16200000" scaled="0"/>
          </a:gra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1" name="Group 77"/>
          <p:cNvGrpSpPr/>
          <p:nvPr/>
        </p:nvGrpSpPr>
        <p:grpSpPr>
          <a:xfrm>
            <a:off x="609600" y="2895600"/>
            <a:ext cx="1600200" cy="1600200"/>
            <a:chOff x="609600" y="2895600"/>
            <a:chExt cx="1600200" cy="1600200"/>
          </a:xfrm>
        </p:grpSpPr>
        <p:pic>
          <p:nvPicPr>
            <p:cNvPr id="42" name="Picture 41" descr="misc.png"/>
            <p:cNvPicPr>
              <a:picLocks noChangeAspect="1"/>
            </p:cNvPicPr>
            <p:nvPr/>
          </p:nvPicPr>
          <p:blipFill>
            <a:blip r:embed="rId5" cstate="print"/>
            <a:stretch>
              <a:fillRect/>
            </a:stretch>
          </p:blipFill>
          <p:spPr>
            <a:xfrm>
              <a:off x="609600" y="2895600"/>
              <a:ext cx="1600200" cy="1600200"/>
            </a:xfrm>
            <a:prstGeom prst="rect">
              <a:avLst/>
            </a:prstGeom>
          </p:spPr>
        </p:pic>
        <p:sp>
          <p:nvSpPr>
            <p:cNvPr id="43" name="TextBox 42"/>
            <p:cNvSpPr txBox="1"/>
            <p:nvPr/>
          </p:nvSpPr>
          <p:spPr>
            <a:xfrm>
              <a:off x="838200" y="2971800"/>
              <a:ext cx="1047082" cy="830997"/>
            </a:xfrm>
            <a:prstGeom prst="rect">
              <a:avLst/>
            </a:prstGeom>
            <a:noFill/>
          </p:spPr>
          <p:txBody>
            <a:bodyPr wrap="none" rtlCol="0">
              <a:spAutoFit/>
            </a:bodyPr>
            <a:lstStyle/>
            <a:p>
              <a:r>
                <a:rPr lang="en-US" sz="2400" dirty="0" smtClean="0"/>
                <a:t>Object</a:t>
              </a:r>
            </a:p>
            <a:p>
              <a:r>
                <a:rPr lang="en-US" sz="2400" dirty="0" smtClean="0"/>
                <a:t>100 KB</a:t>
              </a:r>
            </a:p>
          </p:txBody>
        </p:sp>
      </p:grpSp>
      <p:pic>
        <p:nvPicPr>
          <p:cNvPr id="44" name="Picture 43"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42464"/>
            <a:ext cx="2560780" cy="797500"/>
          </a:xfrm>
          <a:prstGeom prst="rect">
            <a:avLst/>
          </a:prstGeom>
        </p:spPr>
      </p:pic>
    </p:spTree>
    <p:extLst>
      <p:ext uri="{BB962C8B-B14F-4D97-AF65-F5344CB8AC3E}">
        <p14:creationId xmlns:p14="http://schemas.microsoft.com/office/powerpoint/2010/main" val="3133823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High Performance </a:t>
            </a:r>
            <a:r>
              <a:rPr lang="en-US" dirty="0" smtClean="0"/>
              <a:t>Computation</a:t>
            </a:r>
            <a:endParaRPr lang="en-US" dirty="0"/>
          </a:p>
        </p:txBody>
      </p:sp>
      <p:pic>
        <p:nvPicPr>
          <p:cNvPr id="14" name="Picture 13" descr="logo_aw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5"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sp>
        <p:nvSpPr>
          <p:cNvPr id="108" name="Content Placeholder 2"/>
          <p:cNvSpPr>
            <a:spLocks noGrp="1"/>
          </p:cNvSpPr>
          <p:nvPr>
            <p:ph idx="1"/>
          </p:nvPr>
        </p:nvSpPr>
        <p:spPr>
          <a:xfrm>
            <a:off x="180431" y="761999"/>
            <a:ext cx="6083935" cy="3415040"/>
          </a:xfrm>
        </p:spPr>
        <p:txBody>
          <a:bodyPr>
            <a:normAutofit/>
          </a:bodyPr>
          <a:lstStyle/>
          <a:p>
            <a:r>
              <a:rPr lang="en-US" dirty="0"/>
              <a:t>Can I compute </a:t>
            </a:r>
            <a:r>
              <a:rPr lang="en-US" dirty="0" smtClean="0"/>
              <a:t>in </a:t>
            </a:r>
            <a:r>
              <a:rPr lang="en-US" dirty="0"/>
              <a:t>the cloud if some of my data </a:t>
            </a:r>
            <a:r>
              <a:rPr lang="en-US" dirty="0" smtClean="0"/>
              <a:t>is </a:t>
            </a:r>
            <a:r>
              <a:rPr lang="en-US" dirty="0"/>
              <a:t>in a vault</a:t>
            </a:r>
            <a:r>
              <a:rPr lang="en-US" dirty="0" smtClean="0"/>
              <a:t> at</a:t>
            </a:r>
          </a:p>
          <a:p>
            <a:pPr marL="0" indent="0">
              <a:buNone/>
            </a:pPr>
            <a:r>
              <a:rPr lang="en-US" dirty="0"/>
              <a:t> </a:t>
            </a:r>
            <a:r>
              <a:rPr lang="en-US" dirty="0" smtClean="0"/>
              <a:t>   home or </a:t>
            </a:r>
            <a:r>
              <a:rPr lang="en-US" dirty="0"/>
              <a:t>o</a:t>
            </a:r>
            <a:r>
              <a:rPr lang="en-US" dirty="0" smtClean="0"/>
              <a:t>n </a:t>
            </a:r>
            <a:r>
              <a:rPr lang="en-US" dirty="0"/>
              <a:t>another </a:t>
            </a:r>
            <a:r>
              <a:rPr lang="en-US" dirty="0" smtClean="0"/>
              <a:t>provider</a:t>
            </a:r>
            <a:endParaRPr lang="en-US" dirty="0"/>
          </a:p>
          <a:p>
            <a:r>
              <a:rPr lang="en-US" dirty="0" smtClean="0"/>
              <a:t>Xen-Blanket and </a:t>
            </a:r>
            <a:r>
              <a:rPr lang="en-US" dirty="0" err="1" smtClean="0"/>
              <a:t>VirtualWire</a:t>
            </a:r>
            <a:endParaRPr lang="en-US" dirty="0" smtClean="0"/>
          </a:p>
          <a:p>
            <a:pPr marL="742950" lvl="2" indent="-342900"/>
            <a:r>
              <a:rPr lang="en-US" sz="2800" dirty="0"/>
              <a:t>Collaboration with </a:t>
            </a:r>
            <a:r>
              <a:rPr lang="en-US" sz="2800" dirty="0" smtClean="0"/>
              <a:t>IBM</a:t>
            </a:r>
          </a:p>
          <a:p>
            <a:pPr marL="742950" lvl="2" indent="-342900"/>
            <a:r>
              <a:rPr lang="en-US" sz="2800" dirty="0" smtClean="0">
                <a:solidFill>
                  <a:schemeClr val="bg1">
                    <a:lumMod val="50000"/>
                  </a:schemeClr>
                </a:solidFill>
              </a:rPr>
              <a:t>[</a:t>
            </a:r>
            <a:r>
              <a:rPr lang="en-US" sz="2800" dirty="0" err="1" smtClean="0">
                <a:solidFill>
                  <a:schemeClr val="bg1">
                    <a:lumMod val="50000"/>
                  </a:schemeClr>
                </a:solidFill>
              </a:rPr>
              <a:t>HotCloud</a:t>
            </a:r>
            <a:r>
              <a:rPr lang="en-US" sz="2800" dirty="0" smtClean="0">
                <a:solidFill>
                  <a:schemeClr val="bg1">
                    <a:lumMod val="50000"/>
                  </a:schemeClr>
                </a:solidFill>
              </a:rPr>
              <a:t> 2012, </a:t>
            </a:r>
            <a:r>
              <a:rPr lang="en-US" sz="2800" dirty="0" err="1" smtClean="0">
                <a:solidFill>
                  <a:schemeClr val="bg1">
                    <a:lumMod val="50000"/>
                  </a:schemeClr>
                </a:solidFill>
              </a:rPr>
              <a:t>EuroSys</a:t>
            </a:r>
            <a:r>
              <a:rPr lang="en-US" sz="2800" dirty="0" smtClean="0">
                <a:solidFill>
                  <a:schemeClr val="bg1">
                    <a:lumMod val="50000"/>
                  </a:schemeClr>
                </a:solidFill>
              </a:rPr>
              <a:t> 2012]</a:t>
            </a:r>
            <a:endParaRPr lang="en-US" sz="2800" dirty="0">
              <a:solidFill>
                <a:schemeClr val="bg1">
                  <a:lumMod val="50000"/>
                </a:schemeClr>
              </a:solidFill>
            </a:endParaRPr>
          </a:p>
          <a:p>
            <a:endParaRPr lang="en-US" dirty="0" smtClean="0"/>
          </a:p>
        </p:txBody>
      </p:sp>
    </p:spTree>
    <p:extLst>
      <p:ext uri="{BB962C8B-B14F-4D97-AF65-F5344CB8AC3E}">
        <p14:creationId xmlns:p14="http://schemas.microsoft.com/office/powerpoint/2010/main" val="3604591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682666" y="6437864"/>
            <a:ext cx="1427510" cy="326057"/>
            <a:chOff x="2518748" y="5504382"/>
            <a:chExt cx="1427510" cy="326057"/>
          </a:xfrm>
          <a:solidFill>
            <a:schemeClr val="accent5">
              <a:lumMod val="60000"/>
              <a:lumOff val="40000"/>
            </a:schemeClr>
          </a:solidFill>
        </p:grpSpPr>
        <p:sp>
          <p:nvSpPr>
            <p:cNvPr id="124" name="Rectangle 123"/>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2892417" y="5504382"/>
              <a:ext cx="754065" cy="307777"/>
            </a:xfrm>
            <a:prstGeom prst="rect">
              <a:avLst/>
            </a:prstGeom>
            <a:noFill/>
          </p:spPr>
          <p:txBody>
            <a:bodyPr wrap="square" rtlCol="0">
              <a:spAutoFit/>
            </a:bodyPr>
            <a:lstStyle/>
            <a:p>
              <a:pPr algn="ctr"/>
              <a:r>
                <a:rPr lang="en-US" sz="1400" dirty="0" smtClean="0"/>
                <a:t>VMM 4</a:t>
              </a:r>
              <a:endParaRPr lang="en-US" sz="1400" dirty="0"/>
            </a:p>
          </p:txBody>
        </p:sp>
      </p:grpSp>
      <p:grpSp>
        <p:nvGrpSpPr>
          <p:cNvPr id="8" name="Group 7"/>
          <p:cNvGrpSpPr/>
          <p:nvPr/>
        </p:nvGrpSpPr>
        <p:grpSpPr>
          <a:xfrm>
            <a:off x="5684115" y="4854761"/>
            <a:ext cx="1427510" cy="326057"/>
            <a:chOff x="2518748" y="5504382"/>
            <a:chExt cx="1427510" cy="326057"/>
          </a:xfrm>
          <a:solidFill>
            <a:schemeClr val="accent4">
              <a:lumMod val="60000"/>
              <a:lumOff val="40000"/>
            </a:schemeClr>
          </a:solidFill>
        </p:grpSpPr>
        <p:sp>
          <p:nvSpPr>
            <p:cNvPr id="111" name="Rectangle 11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892417" y="5504382"/>
              <a:ext cx="754065" cy="307777"/>
            </a:xfrm>
            <a:prstGeom prst="rect">
              <a:avLst/>
            </a:prstGeom>
            <a:noFill/>
          </p:spPr>
          <p:txBody>
            <a:bodyPr wrap="square" rtlCol="0">
              <a:spAutoFit/>
            </a:bodyPr>
            <a:lstStyle/>
            <a:p>
              <a:pPr algn="ctr"/>
              <a:r>
                <a:rPr lang="en-US" sz="1400" dirty="0" smtClean="0"/>
                <a:t>VMM 3</a:t>
              </a:r>
              <a:endParaRPr lang="en-US" sz="1400" dirty="0"/>
            </a:p>
          </p:txBody>
        </p:sp>
      </p:grpSp>
      <p:grpSp>
        <p:nvGrpSpPr>
          <p:cNvPr id="117" name="Group 116"/>
          <p:cNvGrpSpPr/>
          <p:nvPr/>
        </p:nvGrpSpPr>
        <p:grpSpPr>
          <a:xfrm>
            <a:off x="5690751" y="3737758"/>
            <a:ext cx="1427510" cy="326057"/>
            <a:chOff x="2518748" y="5504382"/>
            <a:chExt cx="1427510" cy="326057"/>
          </a:xfrm>
          <a:solidFill>
            <a:schemeClr val="accent2">
              <a:lumMod val="40000"/>
              <a:lumOff val="60000"/>
            </a:schemeClr>
          </a:solidFill>
        </p:grpSpPr>
        <p:sp>
          <p:nvSpPr>
            <p:cNvPr id="118" name="Rectangle 117"/>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892417" y="5504382"/>
              <a:ext cx="754065" cy="307777"/>
            </a:xfrm>
            <a:prstGeom prst="rect">
              <a:avLst/>
            </a:prstGeom>
            <a:noFill/>
          </p:spPr>
          <p:txBody>
            <a:bodyPr wrap="square" rtlCol="0">
              <a:spAutoFit/>
            </a:bodyPr>
            <a:lstStyle/>
            <a:p>
              <a:pPr algn="ctr"/>
              <a:r>
                <a:rPr lang="en-US" sz="1400" dirty="0" smtClean="0"/>
                <a:t>VMM 2</a:t>
              </a:r>
              <a:endParaRPr lang="en-US" sz="1400" dirty="0"/>
            </a:p>
          </p:txBody>
        </p:sp>
      </p:grpSp>
      <p:grpSp>
        <p:nvGrpSpPr>
          <p:cNvPr id="120" name="Group 119"/>
          <p:cNvGrpSpPr/>
          <p:nvPr/>
        </p:nvGrpSpPr>
        <p:grpSpPr>
          <a:xfrm>
            <a:off x="5690751" y="2060509"/>
            <a:ext cx="1427510" cy="326057"/>
            <a:chOff x="2518748" y="5504382"/>
            <a:chExt cx="1427510" cy="326057"/>
          </a:xfrm>
          <a:solidFill>
            <a:schemeClr val="bg2">
              <a:lumMod val="75000"/>
            </a:schemeClr>
          </a:solidFill>
        </p:grpSpPr>
        <p:sp>
          <p:nvSpPr>
            <p:cNvPr id="121" name="Rectangle 12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2892417" y="5504382"/>
              <a:ext cx="754065" cy="307777"/>
            </a:xfrm>
            <a:prstGeom prst="rect">
              <a:avLst/>
            </a:prstGeom>
            <a:noFill/>
          </p:spPr>
          <p:txBody>
            <a:bodyPr wrap="square" rtlCol="0">
              <a:spAutoFit/>
            </a:bodyPr>
            <a:lstStyle/>
            <a:p>
              <a:pPr algn="ctr"/>
              <a:r>
                <a:rPr lang="en-US" sz="1400" dirty="0" smtClean="0"/>
                <a:t>VMM 1</a:t>
              </a:r>
              <a:endParaRPr lang="en-US" sz="1400" dirty="0"/>
            </a:p>
          </p:txBody>
        </p:sp>
      </p:grpSp>
      <p:grpSp>
        <p:nvGrpSpPr>
          <p:cNvPr id="126" name="Group 125"/>
          <p:cNvGrpSpPr/>
          <p:nvPr/>
        </p:nvGrpSpPr>
        <p:grpSpPr>
          <a:xfrm>
            <a:off x="1726646" y="4460176"/>
            <a:ext cx="1427510" cy="326057"/>
            <a:chOff x="2518748" y="5504382"/>
            <a:chExt cx="1427510" cy="326057"/>
          </a:xfrm>
          <a:solidFill>
            <a:schemeClr val="bg1">
              <a:lumMod val="75000"/>
            </a:schemeClr>
          </a:solidFill>
        </p:grpSpPr>
        <p:sp>
          <p:nvSpPr>
            <p:cNvPr id="127" name="Rectangle 126"/>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2892417" y="5504382"/>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7"/>
          <p:cNvGrpSpPr/>
          <p:nvPr/>
        </p:nvGrpSpPr>
        <p:grpSpPr>
          <a:xfrm>
            <a:off x="609600" y="2895600"/>
            <a:ext cx="1600200" cy="1600200"/>
            <a:chOff x="609600" y="2895600"/>
            <a:chExt cx="1600200" cy="1600200"/>
          </a:xfrm>
        </p:grpSpPr>
        <p:pic>
          <p:nvPicPr>
            <p:cNvPr id="44" name="Picture 43"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45" name="TextBox 44"/>
            <p:cNvSpPr txBox="1"/>
            <p:nvPr/>
          </p:nvSpPr>
          <p:spPr>
            <a:xfrm>
              <a:off x="838200" y="2971800"/>
              <a:ext cx="1047082" cy="830997"/>
            </a:xfrm>
            <a:prstGeom prst="rect">
              <a:avLst/>
            </a:prstGeom>
            <a:noFill/>
          </p:spPr>
          <p:txBody>
            <a:bodyPr wrap="none" rtlCol="0">
              <a:spAutoFit/>
            </a:bodyPr>
            <a:lstStyle/>
            <a:p>
              <a:r>
                <a:rPr lang="en-US" sz="2400" smtClean="0"/>
                <a:t>Object</a:t>
              </a:r>
            </a:p>
            <a:p>
              <a:r>
                <a:rPr lang="en-US" sz="2400" smtClean="0"/>
                <a:t>100 KB</a:t>
              </a:r>
            </a:p>
          </p:txBody>
        </p:sp>
      </p:grpSp>
      <p:pic>
        <p:nvPicPr>
          <p:cNvPr id="14" name="Picture 13" descr="logo_aw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916847"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47" name="Group 46"/>
          <p:cNvGrpSpPr/>
          <p:nvPr/>
        </p:nvGrpSpPr>
        <p:grpSpPr>
          <a:xfrm>
            <a:off x="6316316" y="985174"/>
            <a:ext cx="853894" cy="734223"/>
            <a:chOff x="6384454" y="4171838"/>
            <a:chExt cx="853894" cy="734223"/>
          </a:xfrm>
        </p:grpSpPr>
        <p:sp>
          <p:nvSpPr>
            <p:cNvPr id="49" name="Rectangle 48"/>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54" name="Rectangle 53"/>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915375"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5916848" y="4907931"/>
              <a:ext cx="1120781"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915375" y="4907931"/>
              <a:ext cx="1107219"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82" name="Group 81"/>
          <p:cNvGrpSpPr/>
          <p:nvPr/>
        </p:nvGrpSpPr>
        <p:grpSpPr>
          <a:xfrm>
            <a:off x="1724361" y="4065129"/>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913175" y="4907931"/>
              <a:ext cx="114650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95" name="Group 94"/>
          <p:cNvGrpSpPr/>
          <p:nvPr/>
        </p:nvGrpSpPr>
        <p:grpSpPr>
          <a:xfrm>
            <a:off x="2378609" y="3339967"/>
            <a:ext cx="853894" cy="734223"/>
            <a:chOff x="6384454" y="4171838"/>
            <a:chExt cx="853894" cy="734223"/>
          </a:xfrm>
        </p:grpSpPr>
        <p:sp>
          <p:nvSpPr>
            <p:cNvPr id="96" name="Rectangle 95"/>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99" name="Rectangle 98"/>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grpSp>
        <p:nvGrpSpPr>
          <p:cNvPr id="101" name="Group 100"/>
          <p:cNvGrpSpPr/>
          <p:nvPr/>
        </p:nvGrpSpPr>
        <p:grpSpPr>
          <a:xfrm>
            <a:off x="6264367" y="2618758"/>
            <a:ext cx="853894" cy="734223"/>
            <a:chOff x="6384454" y="4171838"/>
            <a:chExt cx="853894" cy="734223"/>
          </a:xfrm>
        </p:grpSpPr>
        <p:sp>
          <p:nvSpPr>
            <p:cNvPr id="102" name="Rectangle 101"/>
            <p:cNvSpPr/>
            <p:nvPr/>
          </p:nvSpPr>
          <p:spPr>
            <a:xfrm>
              <a:off x="6426088" y="441053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6426088" y="4456679"/>
              <a:ext cx="753675" cy="449382"/>
            </a:xfrm>
            <a:prstGeom prst="rect">
              <a:avLst/>
            </a:prstGeom>
            <a:solidFill>
              <a:schemeClr val="accent6">
                <a:lumMod val="60000"/>
                <a:lumOff val="4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6384454" y="4554132"/>
              <a:ext cx="853894" cy="307777"/>
            </a:xfrm>
            <a:prstGeom prst="rect">
              <a:avLst/>
            </a:prstGeom>
            <a:noFill/>
          </p:spPr>
          <p:txBody>
            <a:bodyPr wrap="none" rtlCol="0">
              <a:spAutoFit/>
            </a:bodyPr>
            <a:lstStyle/>
            <a:p>
              <a:r>
                <a:rPr lang="en-US" sz="1400" dirty="0" smtClean="0"/>
                <a:t>Guest OS</a:t>
              </a:r>
              <a:endParaRPr lang="en-US" sz="1400" dirty="0"/>
            </a:p>
          </p:txBody>
        </p:sp>
        <p:sp>
          <p:nvSpPr>
            <p:cNvPr id="105" name="Rectangle 104"/>
            <p:cNvSpPr/>
            <p:nvPr/>
          </p:nvSpPr>
          <p:spPr>
            <a:xfrm>
              <a:off x="6426088" y="4192659"/>
              <a:ext cx="753676" cy="227584"/>
            </a:xfrm>
            <a:prstGeom prst="rect">
              <a:avLst/>
            </a:prstGeom>
            <a:solidFill>
              <a:srgbClr val="FFFF89"/>
            </a:solidFill>
            <a:ln>
              <a:solidFill>
                <a:srgbClr val="FF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6560428" y="4171838"/>
              <a:ext cx="477201" cy="307777"/>
            </a:xfrm>
            <a:prstGeom prst="rect">
              <a:avLst/>
            </a:prstGeom>
            <a:noFill/>
          </p:spPr>
          <p:txBody>
            <a:bodyPr wrap="none" rtlCol="0">
              <a:spAutoFit/>
            </a:bodyPr>
            <a:lstStyle/>
            <a:p>
              <a:r>
                <a:rPr lang="en-US" sz="1400" dirty="0" smtClean="0"/>
                <a:t>App</a:t>
              </a:r>
              <a:endParaRPr lang="en-US" sz="1400" dirty="0"/>
            </a:p>
          </p:txBody>
        </p:sp>
      </p:grpSp>
      <p:pic>
        <p:nvPicPr>
          <p:cNvPr id="129" name="Picture 128"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94223"/>
            <a:ext cx="2560780" cy="797500"/>
          </a:xfrm>
          <a:prstGeom prst="rect">
            <a:avLst/>
          </a:prstGeom>
        </p:spPr>
      </p:pic>
      <p:sp>
        <p:nvSpPr>
          <p:cNvPr id="109" name="Content Placeholder 2"/>
          <p:cNvSpPr>
            <a:spLocks noGrp="1"/>
          </p:cNvSpPr>
          <p:nvPr>
            <p:ph idx="1"/>
          </p:nvPr>
        </p:nvSpPr>
        <p:spPr>
          <a:xfrm>
            <a:off x="180431" y="762000"/>
            <a:ext cx="6083935" cy="6233160"/>
          </a:xfrm>
        </p:spPr>
        <p:txBody>
          <a:bodyPr>
            <a:normAutofit/>
          </a:bodyPr>
          <a:lstStyle/>
          <a:p>
            <a:r>
              <a:rPr lang="en-US" dirty="0">
                <a:solidFill>
                  <a:srgbClr val="FF0000"/>
                </a:solidFill>
              </a:rPr>
              <a:t>Can create your own  </a:t>
            </a:r>
          </a:p>
          <a:p>
            <a:pPr marL="0" indent="0">
              <a:buNone/>
            </a:pPr>
            <a:r>
              <a:rPr lang="en-US" dirty="0">
                <a:solidFill>
                  <a:srgbClr val="FF0000"/>
                </a:solidFill>
              </a:rPr>
              <a:t>	</a:t>
            </a:r>
            <a:r>
              <a:rPr lang="en-US" i="1" dirty="0">
                <a:solidFill>
                  <a:srgbClr val="FF0000"/>
                </a:solidFill>
              </a:rPr>
              <a:t>Cloud-within-a-Cloud</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Migrate computation among different cloud providers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110" name="Title 1"/>
          <p:cNvSpPr>
            <a:spLocks noGrp="1"/>
          </p:cNvSpPr>
          <p:nvPr>
            <p:ph type="title"/>
          </p:nvPr>
        </p:nvSpPr>
        <p:spPr>
          <a:xfrm>
            <a:off x="-189783" y="4012"/>
            <a:ext cx="8472748" cy="668848"/>
          </a:xfrm>
          <a:noFill/>
        </p:spPr>
        <p:txBody>
          <a:bodyPr>
            <a:normAutofit fontScale="90000"/>
          </a:bodyPr>
          <a:lstStyle/>
          <a:p>
            <a:r>
              <a:rPr lang="en-US" dirty="0" smtClean="0"/>
              <a:t>High Performance </a:t>
            </a:r>
            <a:r>
              <a:rPr lang="en-US" dirty="0" smtClean="0"/>
              <a:t>Computation</a:t>
            </a:r>
            <a:endParaRPr lang="en-US" dirty="0"/>
          </a:p>
        </p:txBody>
      </p:sp>
    </p:spTree>
    <p:extLst>
      <p:ext uri="{BB962C8B-B14F-4D97-AF65-F5344CB8AC3E}">
        <p14:creationId xmlns:p14="http://schemas.microsoft.com/office/powerpoint/2010/main" val="397080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par>
                                <p:cTn id="34" presetID="10" presetClass="entr" presetSubtype="0"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par>
                                <p:cTn id="37" presetID="10"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0208 -0.00046 C -0.0595 0.11791 -0.11656 0.23628 -0.18803 0.29349 C -0.25932 0.35071 -0.40329 0.30786 -0.43035 0.34353 " pathEditMode="relative" rAng="0" ptsTypes="aaA">
                                      <p:cBhvr>
                                        <p:cTn id="43" dur="2000" fill="hold"/>
                                        <p:tgtEl>
                                          <p:spTgt spid="47"/>
                                        </p:tgtEl>
                                        <p:attrNameLst>
                                          <p:attrName>ppt_x</p:attrName>
                                          <p:attrName>ppt_y</p:attrName>
                                        </p:attrNameLst>
                                      </p:cBhvr>
                                      <p:rCtr x="-21422" y="17558"/>
                                    </p:animMotion>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par>
                          <p:cTn id="44" fill="hold">
                            <p:stCondLst>
                              <p:cond delay="2000"/>
                            </p:stCondLst>
                            <p:childTnLst>
                              <p:par>
                                <p:cTn id="45" presetID="1" presetClass="entr" presetSubtype="0" fill="hold" nodeType="after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par>
                          <p:cTn id="47" fill="hold">
                            <p:stCondLst>
                              <p:cond delay="2000"/>
                            </p:stCondLst>
                            <p:childTnLst>
                              <p:par>
                                <p:cTn id="48" presetID="0" presetClass="path" presetSubtype="0" accel="50000" decel="50000" fill="hold" nodeType="afterEffect">
                                  <p:stCondLst>
                                    <p:cond delay="500"/>
                                  </p:stCondLst>
                                  <p:childTnLst>
                                    <p:animMotion origin="layout" path="M -4.77016E-6 -4.87375E-6 C 0.05118 -0.00741 0.10252 -0.01436 0.17399 -0.03127 C 0.24545 -0.04818 0.39151 -0.0857 0.42828 -0.10238 " pathEditMode="relative" rAng="0" ptsTypes="aaA">
                                      <p:cBhvr>
                                        <p:cTn id="49" dur="2000" fill="hold"/>
                                        <p:tgtEl>
                                          <p:spTgt spid="95"/>
                                        </p:tgtEl>
                                        <p:attrNameLst>
                                          <p:attrName>ppt_x</p:attrName>
                                          <p:attrName>ppt_y</p:attrName>
                                        </p:attrNameLst>
                                      </p:cBhvr>
                                      <p:rCtr x="21405" y="-5119"/>
                                    </p:animMotion>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par>
                          <p:cTn id="50" fill="hold">
                            <p:stCondLst>
                              <p:cond delay="4500"/>
                            </p:stCondLst>
                            <p:childTnLst>
                              <p:par>
                                <p:cTn id="51" presetID="1"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par>
                          <p:cTn id="53" fill="hold">
                            <p:stCondLst>
                              <p:cond delay="4500"/>
                            </p:stCondLst>
                            <p:childTnLst>
                              <p:par>
                                <p:cTn id="54" presetID="0" presetClass="path" presetSubtype="0" accel="50000" decel="50000" fill="hold" nodeType="afterEffect">
                                  <p:stCondLst>
                                    <p:cond delay="0"/>
                                  </p:stCondLst>
                                  <p:childTnLst>
                                    <p:animMotion origin="layout" path="M 1.16219E-6 1.04239E-6 L 0.00017 0.3968 " pathEditMode="relative" rAng="0" ptsTypes="AA">
                                      <p:cBhvr>
                                        <p:cTn id="55" dur="2000" fill="hold"/>
                                        <p:tgtEl>
                                          <p:spTgt spid="101"/>
                                        </p:tgtEl>
                                        <p:attrNameLst>
                                          <p:attrName>ppt_x</p:attrName>
                                          <p:attrName>ppt_y</p:attrName>
                                        </p:attrNameLst>
                                      </p:cBhvr>
                                      <p:rCtr x="0" y="19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682666" y="6437864"/>
            <a:ext cx="1427510" cy="326057"/>
            <a:chOff x="2518748" y="5504382"/>
            <a:chExt cx="1427510" cy="326057"/>
          </a:xfrm>
          <a:solidFill>
            <a:schemeClr val="accent5">
              <a:lumMod val="60000"/>
              <a:lumOff val="40000"/>
            </a:schemeClr>
          </a:solidFill>
        </p:grpSpPr>
        <p:sp>
          <p:nvSpPr>
            <p:cNvPr id="124" name="Rectangle 123"/>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2892417" y="5504382"/>
              <a:ext cx="754065" cy="307777"/>
            </a:xfrm>
            <a:prstGeom prst="rect">
              <a:avLst/>
            </a:prstGeom>
            <a:noFill/>
          </p:spPr>
          <p:txBody>
            <a:bodyPr wrap="square" rtlCol="0">
              <a:spAutoFit/>
            </a:bodyPr>
            <a:lstStyle/>
            <a:p>
              <a:pPr algn="ctr"/>
              <a:r>
                <a:rPr lang="en-US" sz="1400" dirty="0" smtClean="0"/>
                <a:t>VMM 4</a:t>
              </a:r>
              <a:endParaRPr lang="en-US" sz="1400" dirty="0"/>
            </a:p>
          </p:txBody>
        </p:sp>
      </p:grpSp>
      <p:grpSp>
        <p:nvGrpSpPr>
          <p:cNvPr id="8" name="Group 7"/>
          <p:cNvGrpSpPr/>
          <p:nvPr/>
        </p:nvGrpSpPr>
        <p:grpSpPr>
          <a:xfrm>
            <a:off x="5684115" y="4854761"/>
            <a:ext cx="1427510" cy="326057"/>
            <a:chOff x="2518748" y="5504382"/>
            <a:chExt cx="1427510" cy="326057"/>
          </a:xfrm>
          <a:solidFill>
            <a:schemeClr val="accent4">
              <a:lumMod val="60000"/>
              <a:lumOff val="40000"/>
            </a:schemeClr>
          </a:solidFill>
        </p:grpSpPr>
        <p:sp>
          <p:nvSpPr>
            <p:cNvPr id="111" name="Rectangle 11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892417" y="5504382"/>
              <a:ext cx="754065" cy="307777"/>
            </a:xfrm>
            <a:prstGeom prst="rect">
              <a:avLst/>
            </a:prstGeom>
            <a:noFill/>
          </p:spPr>
          <p:txBody>
            <a:bodyPr wrap="square" rtlCol="0">
              <a:spAutoFit/>
            </a:bodyPr>
            <a:lstStyle/>
            <a:p>
              <a:pPr algn="ctr"/>
              <a:r>
                <a:rPr lang="en-US" sz="1400" dirty="0" smtClean="0"/>
                <a:t>VMM 3</a:t>
              </a:r>
              <a:endParaRPr lang="en-US" sz="1400" dirty="0"/>
            </a:p>
          </p:txBody>
        </p:sp>
      </p:grpSp>
      <p:grpSp>
        <p:nvGrpSpPr>
          <p:cNvPr id="117" name="Group 116"/>
          <p:cNvGrpSpPr/>
          <p:nvPr/>
        </p:nvGrpSpPr>
        <p:grpSpPr>
          <a:xfrm>
            <a:off x="5690751" y="3737758"/>
            <a:ext cx="1427510" cy="326057"/>
            <a:chOff x="2518748" y="5504382"/>
            <a:chExt cx="1427510" cy="326057"/>
          </a:xfrm>
          <a:solidFill>
            <a:schemeClr val="accent2">
              <a:lumMod val="40000"/>
              <a:lumOff val="60000"/>
            </a:schemeClr>
          </a:solidFill>
        </p:grpSpPr>
        <p:sp>
          <p:nvSpPr>
            <p:cNvPr id="118" name="Rectangle 117"/>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892417" y="5504382"/>
              <a:ext cx="754065" cy="307777"/>
            </a:xfrm>
            <a:prstGeom prst="rect">
              <a:avLst/>
            </a:prstGeom>
            <a:noFill/>
          </p:spPr>
          <p:txBody>
            <a:bodyPr wrap="square" rtlCol="0">
              <a:spAutoFit/>
            </a:bodyPr>
            <a:lstStyle/>
            <a:p>
              <a:pPr algn="ctr"/>
              <a:r>
                <a:rPr lang="en-US" sz="1400" dirty="0" smtClean="0"/>
                <a:t>VMM 2</a:t>
              </a:r>
              <a:endParaRPr lang="en-US" sz="1400" dirty="0"/>
            </a:p>
          </p:txBody>
        </p:sp>
      </p:grpSp>
      <p:grpSp>
        <p:nvGrpSpPr>
          <p:cNvPr id="120" name="Group 119"/>
          <p:cNvGrpSpPr/>
          <p:nvPr/>
        </p:nvGrpSpPr>
        <p:grpSpPr>
          <a:xfrm>
            <a:off x="5690751" y="2060509"/>
            <a:ext cx="1427510" cy="326057"/>
            <a:chOff x="2518748" y="5504382"/>
            <a:chExt cx="1427510" cy="326057"/>
          </a:xfrm>
          <a:solidFill>
            <a:schemeClr val="bg2">
              <a:lumMod val="75000"/>
            </a:schemeClr>
          </a:solidFill>
        </p:grpSpPr>
        <p:sp>
          <p:nvSpPr>
            <p:cNvPr id="121" name="Rectangle 120"/>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2892417" y="5504382"/>
              <a:ext cx="754065" cy="307777"/>
            </a:xfrm>
            <a:prstGeom prst="rect">
              <a:avLst/>
            </a:prstGeom>
            <a:noFill/>
          </p:spPr>
          <p:txBody>
            <a:bodyPr wrap="square" rtlCol="0">
              <a:spAutoFit/>
            </a:bodyPr>
            <a:lstStyle/>
            <a:p>
              <a:pPr algn="ctr"/>
              <a:r>
                <a:rPr lang="en-US" sz="1400" dirty="0" smtClean="0"/>
                <a:t>VMM 1</a:t>
              </a:r>
              <a:endParaRPr lang="en-US" sz="1400" dirty="0"/>
            </a:p>
          </p:txBody>
        </p:sp>
      </p:grpSp>
      <p:grpSp>
        <p:nvGrpSpPr>
          <p:cNvPr id="126" name="Group 125"/>
          <p:cNvGrpSpPr/>
          <p:nvPr/>
        </p:nvGrpSpPr>
        <p:grpSpPr>
          <a:xfrm>
            <a:off x="1726646" y="4460176"/>
            <a:ext cx="1427510" cy="326057"/>
            <a:chOff x="2518748" y="5504382"/>
            <a:chExt cx="1427510" cy="326057"/>
          </a:xfrm>
          <a:solidFill>
            <a:schemeClr val="bg1">
              <a:lumMod val="75000"/>
            </a:schemeClr>
          </a:solidFill>
        </p:grpSpPr>
        <p:sp>
          <p:nvSpPr>
            <p:cNvPr id="127" name="Rectangle 126"/>
            <p:cNvSpPr/>
            <p:nvPr/>
          </p:nvSpPr>
          <p:spPr>
            <a:xfrm>
              <a:off x="2518748" y="5529983"/>
              <a:ext cx="1427510" cy="300456"/>
            </a:xfrm>
            <a:prstGeom prst="rect">
              <a:avLst/>
            </a:prstGeom>
            <a:grp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2892417" y="5504382"/>
              <a:ext cx="754065" cy="307777"/>
            </a:xfrm>
            <a:prstGeom prst="rect">
              <a:avLst/>
            </a:prstGeom>
            <a:noFill/>
          </p:spPr>
          <p:txBody>
            <a:bodyPr wrap="square" rtlCol="0">
              <a:spAutoFit/>
            </a:bodyPr>
            <a:lstStyle/>
            <a:p>
              <a:pPr algn="ctr"/>
              <a:r>
                <a:rPr lang="en-US" sz="1400" dirty="0" smtClean="0"/>
                <a:t>VMM</a:t>
              </a:r>
              <a:endParaRPr lang="en-US" sz="1400" dirty="0"/>
            </a:p>
          </p:txBody>
        </p:sp>
      </p:grpSp>
      <p:grpSp>
        <p:nvGrpSpPr>
          <p:cNvPr id="3" name="Group 28"/>
          <p:cNvGrpSpPr/>
          <p:nvPr/>
        </p:nvGrpSpPr>
        <p:grpSpPr>
          <a:xfrm>
            <a:off x="6948336" y="917509"/>
            <a:ext cx="1933032" cy="1295400"/>
            <a:chOff x="3657600" y="1219200"/>
            <a:chExt cx="1933032" cy="1295400"/>
          </a:xfrm>
        </p:grpSpPr>
        <p:sp>
          <p:nvSpPr>
            <p:cNvPr id="5"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8" name="Flowchart: Magnetic Disk 1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9"/>
          <p:cNvGrpSpPr/>
          <p:nvPr/>
        </p:nvGrpSpPr>
        <p:grpSpPr>
          <a:xfrm>
            <a:off x="6948336" y="2328073"/>
            <a:ext cx="1933032" cy="1295400"/>
            <a:chOff x="3657600" y="1219200"/>
            <a:chExt cx="1933032" cy="1295400"/>
          </a:xfrm>
        </p:grpSpPr>
        <p:sp>
          <p:nvSpPr>
            <p:cNvPr id="31"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Flowchart: Magnetic Disk 31"/>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2"/>
          <p:cNvGrpSpPr/>
          <p:nvPr/>
        </p:nvGrpSpPr>
        <p:grpSpPr>
          <a:xfrm>
            <a:off x="6948336" y="5296331"/>
            <a:ext cx="1933032" cy="1295400"/>
            <a:chOff x="3657600" y="1219200"/>
            <a:chExt cx="1933032" cy="1295400"/>
          </a:xfrm>
        </p:grpSpPr>
        <p:sp>
          <p:nvSpPr>
            <p:cNvPr id="34"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Flowchart: Magnetic Disk 34"/>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5"/>
          <p:cNvGrpSpPr/>
          <p:nvPr/>
        </p:nvGrpSpPr>
        <p:grpSpPr>
          <a:xfrm>
            <a:off x="6948336" y="3778984"/>
            <a:ext cx="1933032" cy="1295400"/>
            <a:chOff x="3657600" y="1219200"/>
            <a:chExt cx="1933032" cy="1295400"/>
          </a:xfrm>
        </p:grpSpPr>
        <p:sp>
          <p:nvSpPr>
            <p:cNvPr id="37" name="Cloud"/>
            <p:cNvSpPr>
              <a:spLocks noChangeAspect="1" noEditPoints="1" noChangeArrowheads="1"/>
            </p:cNvSpPr>
            <p:nvPr/>
          </p:nvSpPr>
          <p:spPr bwMode="auto">
            <a:xfrm>
              <a:off x="3657600" y="1219200"/>
              <a:ext cx="1933032" cy="1295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8" name="Flowchart: Magnetic Disk 37"/>
            <p:cNvSpPr/>
            <p:nvPr/>
          </p:nvSpPr>
          <p:spPr>
            <a:xfrm>
              <a:off x="4267200" y="1447800"/>
              <a:ext cx="737916" cy="838200"/>
            </a:xfrm>
            <a:prstGeom prst="flowChartMagneticDis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7"/>
          <p:cNvGrpSpPr/>
          <p:nvPr/>
        </p:nvGrpSpPr>
        <p:grpSpPr>
          <a:xfrm>
            <a:off x="609600" y="2895600"/>
            <a:ext cx="1600200" cy="1600200"/>
            <a:chOff x="609600" y="2895600"/>
            <a:chExt cx="1600200" cy="1600200"/>
          </a:xfrm>
        </p:grpSpPr>
        <p:pic>
          <p:nvPicPr>
            <p:cNvPr id="44" name="Picture 43" descr="misc.png"/>
            <p:cNvPicPr>
              <a:picLocks noChangeAspect="1"/>
            </p:cNvPicPr>
            <p:nvPr/>
          </p:nvPicPr>
          <p:blipFill>
            <a:blip r:embed="rId3" cstate="print"/>
            <a:stretch>
              <a:fillRect/>
            </a:stretch>
          </p:blipFill>
          <p:spPr>
            <a:xfrm>
              <a:off x="609600" y="2895600"/>
              <a:ext cx="1600200" cy="1600200"/>
            </a:xfrm>
            <a:prstGeom prst="rect">
              <a:avLst/>
            </a:prstGeom>
          </p:spPr>
        </p:pic>
        <p:sp>
          <p:nvSpPr>
            <p:cNvPr id="45" name="TextBox 44"/>
            <p:cNvSpPr txBox="1"/>
            <p:nvPr/>
          </p:nvSpPr>
          <p:spPr>
            <a:xfrm>
              <a:off x="838200" y="2971800"/>
              <a:ext cx="1047082" cy="830997"/>
            </a:xfrm>
            <a:prstGeom prst="rect">
              <a:avLst/>
            </a:prstGeom>
            <a:noFill/>
          </p:spPr>
          <p:txBody>
            <a:bodyPr wrap="none" rtlCol="0">
              <a:spAutoFit/>
            </a:bodyPr>
            <a:lstStyle/>
            <a:p>
              <a:r>
                <a:rPr lang="en-US" sz="2400" smtClean="0"/>
                <a:t>Object</a:t>
              </a:r>
            </a:p>
            <a:p>
              <a:r>
                <a:rPr lang="en-US" sz="2400" smtClean="0"/>
                <a:t>100 KB</a:t>
              </a:r>
            </a:p>
          </p:txBody>
        </p:sp>
      </p:grpSp>
      <p:pic>
        <p:nvPicPr>
          <p:cNvPr id="14" name="Picture 13" descr="logo_aw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936" y="3294643"/>
            <a:ext cx="1166284" cy="426689"/>
          </a:xfrm>
          <a:prstGeom prst="rect">
            <a:avLst/>
          </a:prstGeom>
        </p:spPr>
      </p:pic>
      <p:pic>
        <p:nvPicPr>
          <p:cNvPr id="15" name="Picture 14" descr="rackspace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830" y="1934947"/>
            <a:ext cx="1586063" cy="279410"/>
          </a:xfrm>
          <a:prstGeom prst="rect">
            <a:avLst/>
          </a:prstGeom>
        </p:spPr>
      </p:pic>
      <p:grpSp>
        <p:nvGrpSpPr>
          <p:cNvPr id="90" name="Group 89"/>
          <p:cNvGrpSpPr/>
          <p:nvPr/>
        </p:nvGrpSpPr>
        <p:grpSpPr>
          <a:xfrm>
            <a:off x="6968489" y="1146109"/>
            <a:ext cx="914400" cy="914400"/>
            <a:chOff x="4419600" y="2286000"/>
            <a:chExt cx="914400" cy="914400"/>
          </a:xfrm>
        </p:grpSpPr>
        <p:pic>
          <p:nvPicPr>
            <p:cNvPr id="91" name="Picture 90"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92" name="TextBox 91"/>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7" name="Group 86"/>
          <p:cNvGrpSpPr/>
          <p:nvPr/>
        </p:nvGrpSpPr>
        <p:grpSpPr>
          <a:xfrm>
            <a:off x="6968536" y="2818333"/>
            <a:ext cx="914400" cy="914400"/>
            <a:chOff x="4419600" y="2286000"/>
            <a:chExt cx="914400" cy="914400"/>
          </a:xfrm>
        </p:grpSpPr>
        <p:pic>
          <p:nvPicPr>
            <p:cNvPr id="88" name="Picture 8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9" name="TextBox 88"/>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grpSp>
        <p:nvGrpSpPr>
          <p:cNvPr id="83" name="Group 82"/>
          <p:cNvGrpSpPr/>
          <p:nvPr/>
        </p:nvGrpSpPr>
        <p:grpSpPr>
          <a:xfrm>
            <a:off x="6879728" y="3900784"/>
            <a:ext cx="914400" cy="914400"/>
            <a:chOff x="4419600" y="2286000"/>
            <a:chExt cx="914400" cy="914400"/>
          </a:xfrm>
        </p:grpSpPr>
        <p:pic>
          <p:nvPicPr>
            <p:cNvPr id="84" name="Picture 83"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5" name="TextBox 84"/>
            <p:cNvSpPr txBox="1"/>
            <p:nvPr/>
          </p:nvSpPr>
          <p:spPr>
            <a:xfrm>
              <a:off x="4495800" y="2362200"/>
              <a:ext cx="716863" cy="400110"/>
            </a:xfrm>
            <a:prstGeom prst="rect">
              <a:avLst/>
            </a:prstGeom>
            <a:noFill/>
          </p:spPr>
          <p:txBody>
            <a:bodyPr wrap="none" rtlCol="0">
              <a:spAutoFit/>
            </a:bodyPr>
            <a:lstStyle/>
            <a:p>
              <a:r>
                <a:rPr lang="en-US" sz="2000" smtClean="0"/>
                <a:t>33KB</a:t>
              </a:r>
              <a:endParaRPr lang="en-US" sz="2000"/>
            </a:p>
          </p:txBody>
        </p:sp>
      </p:grpSp>
      <p:grpSp>
        <p:nvGrpSpPr>
          <p:cNvPr id="75" name="Group 74"/>
          <p:cNvGrpSpPr/>
          <p:nvPr/>
        </p:nvGrpSpPr>
        <p:grpSpPr>
          <a:xfrm>
            <a:off x="6806520" y="5483152"/>
            <a:ext cx="914400" cy="914400"/>
            <a:chOff x="4419600" y="2286000"/>
            <a:chExt cx="914400" cy="914400"/>
          </a:xfrm>
        </p:grpSpPr>
        <p:pic>
          <p:nvPicPr>
            <p:cNvPr id="78" name="Picture 77" descr="misc.png"/>
            <p:cNvPicPr>
              <a:picLocks noChangeAspect="1"/>
            </p:cNvPicPr>
            <p:nvPr/>
          </p:nvPicPr>
          <p:blipFill>
            <a:blip r:embed="rId3" cstate="print"/>
            <a:stretch>
              <a:fillRect/>
            </a:stretch>
          </p:blipFill>
          <p:spPr>
            <a:xfrm>
              <a:off x="4419600" y="2286000"/>
              <a:ext cx="914400" cy="914400"/>
            </a:xfrm>
            <a:prstGeom prst="rect">
              <a:avLst/>
            </a:prstGeom>
          </p:spPr>
        </p:pic>
        <p:sp>
          <p:nvSpPr>
            <p:cNvPr id="81" name="TextBox 80"/>
            <p:cNvSpPr txBox="1"/>
            <p:nvPr/>
          </p:nvSpPr>
          <p:spPr>
            <a:xfrm>
              <a:off x="4495800" y="2362200"/>
              <a:ext cx="716863" cy="400110"/>
            </a:xfrm>
            <a:prstGeom prst="rect">
              <a:avLst/>
            </a:prstGeom>
            <a:noFill/>
          </p:spPr>
          <p:txBody>
            <a:bodyPr wrap="none" rtlCol="0">
              <a:spAutoFit/>
            </a:bodyPr>
            <a:lstStyle/>
            <a:p>
              <a:r>
                <a:rPr lang="en-US" sz="2000" dirty="0" smtClean="0"/>
                <a:t>33KB</a:t>
              </a:r>
              <a:endParaRPr lang="en-US" sz="2000" dirty="0"/>
            </a:p>
          </p:txBody>
        </p:sp>
      </p:grpSp>
      <p:pic>
        <p:nvPicPr>
          <p:cNvPr id="17" name="Picture 16" descr="gogrid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583" y="6420414"/>
            <a:ext cx="1386017" cy="243346"/>
          </a:xfrm>
          <a:prstGeom prst="rect">
            <a:avLst/>
          </a:prstGeom>
        </p:spPr>
      </p:pic>
      <p:pic>
        <p:nvPicPr>
          <p:cNvPr id="23" name="Picture 22" descr="nirvanix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4189" y="4845784"/>
            <a:ext cx="1939336" cy="359573"/>
          </a:xfrm>
          <a:prstGeom prst="rect">
            <a:avLst/>
          </a:prstGeom>
        </p:spPr>
      </p:pic>
      <p:grpSp>
        <p:nvGrpSpPr>
          <p:cNvPr id="39" name="Group 38"/>
          <p:cNvGrpSpPr/>
          <p:nvPr/>
        </p:nvGrpSpPr>
        <p:grpSpPr>
          <a:xfrm>
            <a:off x="5684116" y="1675245"/>
            <a:ext cx="1427510" cy="372079"/>
            <a:chOff x="5752254" y="4861909"/>
            <a:chExt cx="1427510" cy="372079"/>
          </a:xfrm>
        </p:grpSpPr>
        <p:sp>
          <p:nvSpPr>
            <p:cNvPr id="40" name="Rectangle 39"/>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916847"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66" name="Group 65"/>
          <p:cNvGrpSpPr/>
          <p:nvPr/>
        </p:nvGrpSpPr>
        <p:grpSpPr>
          <a:xfrm>
            <a:off x="5685588" y="3349253"/>
            <a:ext cx="1427510" cy="372079"/>
            <a:chOff x="5752254" y="4861909"/>
            <a:chExt cx="1427510" cy="372079"/>
          </a:xfrm>
        </p:grpSpPr>
        <p:sp>
          <p:nvSpPr>
            <p:cNvPr id="67" name="Rectangle 6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915375" y="4907931"/>
              <a:ext cx="112078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1" name="Group 70"/>
          <p:cNvGrpSpPr/>
          <p:nvPr/>
        </p:nvGrpSpPr>
        <p:grpSpPr>
          <a:xfrm>
            <a:off x="5684115" y="4477520"/>
            <a:ext cx="1427510" cy="372079"/>
            <a:chOff x="5752254" y="4861909"/>
            <a:chExt cx="1427510" cy="372079"/>
          </a:xfrm>
        </p:grpSpPr>
        <p:sp>
          <p:nvSpPr>
            <p:cNvPr id="72" name="Rectangle 71"/>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5916848" y="4907931"/>
              <a:ext cx="1120781"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76" name="Group 75"/>
          <p:cNvGrpSpPr/>
          <p:nvPr/>
        </p:nvGrpSpPr>
        <p:grpSpPr>
          <a:xfrm>
            <a:off x="5685588" y="6044921"/>
            <a:ext cx="1427510" cy="372079"/>
            <a:chOff x="5752254" y="4861909"/>
            <a:chExt cx="1427510" cy="372079"/>
          </a:xfrm>
        </p:grpSpPr>
        <p:sp>
          <p:nvSpPr>
            <p:cNvPr id="77" name="Rectangle 76"/>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915375" y="4907931"/>
              <a:ext cx="1107219"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grpSp>
        <p:nvGrpSpPr>
          <p:cNvPr id="82" name="Group 81"/>
          <p:cNvGrpSpPr/>
          <p:nvPr/>
        </p:nvGrpSpPr>
        <p:grpSpPr>
          <a:xfrm>
            <a:off x="1724361" y="4065129"/>
            <a:ext cx="1427510" cy="372079"/>
            <a:chOff x="5752254" y="4861909"/>
            <a:chExt cx="1427510" cy="372079"/>
          </a:xfrm>
        </p:grpSpPr>
        <p:sp>
          <p:nvSpPr>
            <p:cNvPr id="86" name="Rectangle 85"/>
            <p:cNvSpPr/>
            <p:nvPr/>
          </p:nvSpPr>
          <p:spPr>
            <a:xfrm>
              <a:off x="6426088" y="4861909"/>
              <a:ext cx="753676" cy="1381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52254" y="4933532"/>
              <a:ext cx="1427510" cy="300456"/>
            </a:xfrm>
            <a:prstGeom prst="rect">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913175" y="4907931"/>
              <a:ext cx="1146502" cy="307777"/>
            </a:xfrm>
            <a:prstGeom prst="rect">
              <a:avLst/>
            </a:prstGeom>
            <a:noFill/>
          </p:spPr>
          <p:txBody>
            <a:bodyPr wrap="square" rtlCol="0">
              <a:spAutoFit/>
            </a:bodyPr>
            <a:lstStyle/>
            <a:p>
              <a:pPr algn="ctr"/>
              <a:r>
                <a:rPr lang="en-US" sz="1400" dirty="0" err="1" smtClean="0"/>
                <a:t>Xen</a:t>
              </a:r>
              <a:r>
                <a:rPr lang="en-US" sz="1400" dirty="0" smtClean="0"/>
                <a:t>-Blanket</a:t>
              </a:r>
              <a:endParaRPr lang="en-US" sz="1400" dirty="0"/>
            </a:p>
          </p:txBody>
        </p:sp>
      </p:grpSp>
      <p:pic>
        <p:nvPicPr>
          <p:cNvPr id="129" name="Picture 128" descr="CULogo4c.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4494223"/>
            <a:ext cx="2560780" cy="797500"/>
          </a:xfrm>
          <a:prstGeom prst="rect">
            <a:avLst/>
          </a:prstGeom>
        </p:spPr>
      </p:pic>
      <p:sp>
        <p:nvSpPr>
          <p:cNvPr id="110" name="Title 1"/>
          <p:cNvSpPr>
            <a:spLocks noGrp="1"/>
          </p:cNvSpPr>
          <p:nvPr>
            <p:ph type="title"/>
          </p:nvPr>
        </p:nvSpPr>
        <p:spPr>
          <a:xfrm>
            <a:off x="-189783" y="4012"/>
            <a:ext cx="8472748" cy="668848"/>
          </a:xfrm>
          <a:noFill/>
        </p:spPr>
        <p:txBody>
          <a:bodyPr>
            <a:normAutofit fontScale="90000"/>
          </a:bodyPr>
          <a:lstStyle/>
          <a:p>
            <a:r>
              <a:rPr lang="en-US" dirty="0" smtClean="0"/>
              <a:t>High Performance </a:t>
            </a:r>
            <a:r>
              <a:rPr lang="en-US" dirty="0" smtClean="0"/>
              <a:t>Computation</a:t>
            </a:r>
            <a:endParaRPr lang="en-US" dirty="0"/>
          </a:p>
        </p:txBody>
      </p:sp>
      <p:grpSp>
        <p:nvGrpSpPr>
          <p:cNvPr id="95" name="그룹 74"/>
          <p:cNvGrpSpPr/>
          <p:nvPr/>
        </p:nvGrpSpPr>
        <p:grpSpPr>
          <a:xfrm>
            <a:off x="5377282" y="667657"/>
            <a:ext cx="2180654" cy="1545251"/>
            <a:chOff x="1805788" y="2546934"/>
            <a:chExt cx="2513660" cy="1781226"/>
          </a:xfrm>
        </p:grpSpPr>
        <p:sp>
          <p:nvSpPr>
            <p:cNvPr id="96" name="타원 75"/>
            <p:cNvSpPr/>
            <p:nvPr/>
          </p:nvSpPr>
          <p:spPr>
            <a:xfrm>
              <a:off x="2126932" y="278130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7" name="타원 77"/>
            <p:cNvSpPr/>
            <p:nvPr/>
          </p:nvSpPr>
          <p:spPr>
            <a:xfrm>
              <a:off x="1805788" y="384810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8" name="타원 80"/>
            <p:cNvSpPr/>
            <p:nvPr/>
          </p:nvSpPr>
          <p:spPr>
            <a:xfrm>
              <a:off x="2790348" y="385572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99" name="타원 81"/>
            <p:cNvSpPr/>
            <p:nvPr/>
          </p:nvSpPr>
          <p:spPr>
            <a:xfrm>
              <a:off x="3292792" y="3253740"/>
              <a:ext cx="777240" cy="472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VM</a:t>
              </a:r>
              <a:endParaRPr lang="en-US" sz="1600" dirty="0"/>
            </a:p>
          </p:txBody>
        </p:sp>
        <p:sp>
          <p:nvSpPr>
            <p:cNvPr id="100" name="타원 82"/>
            <p:cNvSpPr/>
            <p:nvPr/>
          </p:nvSpPr>
          <p:spPr>
            <a:xfrm>
              <a:off x="3292792" y="2546934"/>
              <a:ext cx="1026656" cy="4705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Switch</a:t>
              </a:r>
              <a:endParaRPr lang="en-US" sz="1200" dirty="0"/>
            </a:p>
          </p:txBody>
        </p:sp>
        <p:cxnSp>
          <p:nvCxnSpPr>
            <p:cNvPr id="108" name="직선 연결선 83"/>
            <p:cNvCxnSpPr>
              <a:stCxn id="100" idx="4"/>
              <a:endCxn id="99" idx="0"/>
            </p:cNvCxnSpPr>
            <p:nvPr/>
          </p:nvCxnSpPr>
          <p:spPr>
            <a:xfrm flipH="1">
              <a:off x="3681412" y="3017521"/>
              <a:ext cx="124708" cy="23622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9" name="직선 연결선 84"/>
            <p:cNvCxnSpPr>
              <a:stCxn id="100" idx="2"/>
              <a:endCxn id="96" idx="6"/>
            </p:cNvCxnSpPr>
            <p:nvPr/>
          </p:nvCxnSpPr>
          <p:spPr>
            <a:xfrm flipH="1">
              <a:off x="2904171" y="2782227"/>
              <a:ext cx="388621" cy="235293"/>
            </a:xfrm>
            <a:prstGeom prst="line">
              <a:avLst/>
            </a:prstGeom>
          </p:spPr>
          <p:style>
            <a:lnRef idx="2">
              <a:schemeClr val="accent2"/>
            </a:lnRef>
            <a:fillRef idx="0">
              <a:schemeClr val="accent2"/>
            </a:fillRef>
            <a:effectRef idx="1">
              <a:schemeClr val="accent2"/>
            </a:effectRef>
            <a:fontRef idx="minor">
              <a:schemeClr val="tx1"/>
            </a:fontRef>
          </p:style>
        </p:cxnSp>
        <p:cxnSp>
          <p:nvCxnSpPr>
            <p:cNvPr id="113" name="직선 연결선 86"/>
            <p:cNvCxnSpPr>
              <a:stCxn id="100" idx="3"/>
              <a:endCxn id="97" idx="7"/>
            </p:cNvCxnSpPr>
            <p:nvPr/>
          </p:nvCxnSpPr>
          <p:spPr>
            <a:xfrm flipH="1">
              <a:off x="2469203" y="2948605"/>
              <a:ext cx="973939" cy="968683"/>
            </a:xfrm>
            <a:prstGeom prst="line">
              <a:avLst/>
            </a:prstGeom>
          </p:spPr>
          <p:style>
            <a:lnRef idx="2">
              <a:schemeClr val="accent2"/>
            </a:lnRef>
            <a:fillRef idx="0">
              <a:schemeClr val="accent2"/>
            </a:fillRef>
            <a:effectRef idx="1">
              <a:schemeClr val="accent2"/>
            </a:effectRef>
            <a:fontRef idx="minor">
              <a:schemeClr val="tx1"/>
            </a:fontRef>
          </p:style>
        </p:cxnSp>
        <p:cxnSp>
          <p:nvCxnSpPr>
            <p:cNvPr id="114" name="직선 연결선 87"/>
            <p:cNvCxnSpPr>
              <a:stCxn id="99" idx="4"/>
              <a:endCxn id="98" idx="7"/>
            </p:cNvCxnSpPr>
            <p:nvPr/>
          </p:nvCxnSpPr>
          <p:spPr>
            <a:xfrm flipH="1">
              <a:off x="3453764" y="3726180"/>
              <a:ext cx="227648" cy="198727"/>
            </a:xfrm>
            <a:prstGeom prst="line">
              <a:avLst/>
            </a:prstGeom>
          </p:spPr>
          <p:style>
            <a:lnRef idx="2">
              <a:schemeClr val="accent2"/>
            </a:lnRef>
            <a:fillRef idx="0">
              <a:schemeClr val="accent2"/>
            </a:fillRef>
            <a:effectRef idx="1">
              <a:schemeClr val="accent2"/>
            </a:effectRef>
            <a:fontRef idx="minor">
              <a:schemeClr val="tx1"/>
            </a:fontRef>
          </p:style>
        </p:cxnSp>
        <p:cxnSp>
          <p:nvCxnSpPr>
            <p:cNvPr id="115" name="직선 연결선 88"/>
            <p:cNvCxnSpPr>
              <a:stCxn id="96" idx="4"/>
              <a:endCxn id="97" idx="0"/>
            </p:cNvCxnSpPr>
            <p:nvPr/>
          </p:nvCxnSpPr>
          <p:spPr>
            <a:xfrm flipH="1">
              <a:off x="2194408" y="3253740"/>
              <a:ext cx="321144" cy="59436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6" name="직선 연결선 89"/>
            <p:cNvCxnSpPr>
              <a:endCxn id="96" idx="5"/>
            </p:cNvCxnSpPr>
            <p:nvPr/>
          </p:nvCxnSpPr>
          <p:spPr>
            <a:xfrm flipH="1" flipV="1">
              <a:off x="2790348" y="3184553"/>
              <a:ext cx="113824" cy="740355"/>
            </a:xfrm>
            <a:prstGeom prst="line">
              <a:avLst/>
            </a:prstGeom>
          </p:spPr>
          <p:style>
            <a:lnRef idx="2">
              <a:schemeClr val="accent2"/>
            </a:lnRef>
            <a:fillRef idx="0">
              <a:schemeClr val="accent2"/>
            </a:fillRef>
            <a:effectRef idx="1">
              <a:schemeClr val="accent2"/>
            </a:effectRef>
            <a:fontRef idx="minor">
              <a:schemeClr val="tx1"/>
            </a:fontRef>
          </p:style>
        </p:cxnSp>
      </p:grpSp>
      <p:sp>
        <p:nvSpPr>
          <p:cNvPr id="101" name="Content Placeholder 2"/>
          <p:cNvSpPr>
            <a:spLocks noGrp="1"/>
          </p:cNvSpPr>
          <p:nvPr>
            <p:ph idx="1"/>
          </p:nvPr>
        </p:nvSpPr>
        <p:spPr>
          <a:xfrm>
            <a:off x="180431" y="762000"/>
            <a:ext cx="6083935" cy="6233160"/>
          </a:xfrm>
        </p:spPr>
        <p:txBody>
          <a:bodyPr>
            <a:normAutofit/>
          </a:bodyPr>
          <a:lstStyle/>
          <a:p>
            <a:r>
              <a:rPr lang="en-US" dirty="0">
                <a:solidFill>
                  <a:srgbClr val="FF0000"/>
                </a:solidFill>
              </a:rPr>
              <a:t>Can create your own  </a:t>
            </a:r>
          </a:p>
          <a:p>
            <a:pPr marL="0" indent="0">
              <a:buNone/>
            </a:pPr>
            <a:r>
              <a:rPr lang="en-US" dirty="0">
                <a:solidFill>
                  <a:srgbClr val="FF0000"/>
                </a:solidFill>
              </a:rPr>
              <a:t>	</a:t>
            </a:r>
            <a:r>
              <a:rPr lang="en-US" i="1" dirty="0">
                <a:solidFill>
                  <a:srgbClr val="FF0000"/>
                </a:solidFill>
              </a:rPr>
              <a:t>Cloud-within-a-Cloud</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Migrate computation among different cloud providers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5903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9.82659E-7 C -0.0533 0.12532 -0.1066 0.25064 -0.17778 0.31306 C -0.24896 0.37572 -0.33802 0.37526 -0.42691 0.37503 " pathEditMode="relative" rAng="0" ptsTypes="aaA">
                                      <p:cBhvr>
                                        <p:cTn id="6" dur="2000" fill="hold"/>
                                        <p:tgtEl>
                                          <p:spTgt spid="95"/>
                                        </p:tgtEl>
                                        <p:attrNameLst>
                                          <p:attrName>ppt_x</p:attrName>
                                          <p:attrName>ppt_y</p:attrName>
                                        </p:attrNameLst>
                                      </p:cBhvr>
                                      <p:rCtr x="-21354" y="1877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42691 0.37503 C -0.34461 0.41041 -0.26215 0.44601 -0.19045 0.42775 C -0.11875 0.40948 -0.05781 0.33711 0.0033 0.26497 " pathEditMode="relative" rAng="0" ptsTypes="aaA">
                                      <p:cBhvr>
                                        <p:cTn id="10" dur="2000" fill="hold"/>
                                        <p:tgtEl>
                                          <p:spTgt spid="95"/>
                                        </p:tgtEl>
                                        <p:attrNameLst>
                                          <p:attrName>ppt_x</p:attrName>
                                          <p:attrName>ppt_y</p:attrName>
                                        </p:attrNameLst>
                                      </p:cBhvr>
                                      <p:rCtr x="21510" y="-1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p:txBody>
          <a:bodyPr/>
          <a:lstStyle/>
          <a:p>
            <a:r>
              <a:rPr lang="en-US" sz="2800" dirty="0" smtClean="0"/>
              <a:t>Be brief</a:t>
            </a:r>
            <a:r>
              <a:rPr lang="en-US" sz="2800" dirty="0" smtClean="0"/>
              <a:t>!</a:t>
            </a:r>
          </a:p>
          <a:p>
            <a:r>
              <a:rPr lang="en-US" sz="2800" dirty="0" smtClean="0"/>
              <a:t>Background on Professor</a:t>
            </a:r>
            <a:endParaRPr lang="en-US" sz="2800" dirty="0" smtClean="0"/>
          </a:p>
          <a:p>
            <a:r>
              <a:rPr lang="en-US" sz="2800" dirty="0" smtClean="0"/>
              <a:t>Why </a:t>
            </a:r>
            <a:r>
              <a:rPr lang="en-US" sz="2800" dirty="0"/>
              <a:t>take this </a:t>
            </a:r>
            <a:r>
              <a:rPr lang="en-US" sz="2800" dirty="0" smtClean="0"/>
              <a:t>course?</a:t>
            </a:r>
          </a:p>
          <a:p>
            <a:r>
              <a:rPr lang="en-US" sz="2800" dirty="0" smtClean="0"/>
              <a:t>How </a:t>
            </a:r>
            <a:r>
              <a:rPr lang="en-US" sz="2800" dirty="0"/>
              <a:t>does this class operate</a:t>
            </a:r>
            <a:r>
              <a:rPr lang="en-US" sz="2800" dirty="0" smtClean="0"/>
              <a:t>?</a:t>
            </a:r>
          </a:p>
          <a:p>
            <a:r>
              <a:rPr lang="en-US" sz="2800" dirty="0" smtClean="0"/>
              <a:t>Class details</a:t>
            </a:r>
          </a:p>
          <a:p>
            <a:endParaRPr lang="en-US" sz="2800" dirty="0" smtClean="0"/>
          </a:p>
          <a:p>
            <a:endParaRPr lang="en-US" sz="2800" dirty="0"/>
          </a:p>
        </p:txBody>
      </p:sp>
    </p:spTree>
    <p:custDataLst>
      <p:tags r:id="rId1"/>
    </p:custDataLst>
    <p:extLst>
      <p:ext uri="{BB962C8B-B14F-4D97-AF65-F5344CB8AC3E}">
        <p14:creationId xmlns:p14="http://schemas.microsoft.com/office/powerpoint/2010/main" val="19634183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23" y="579416"/>
            <a:ext cx="9084977" cy="6494007"/>
          </a:xfrm>
        </p:spPr>
        <p:txBody>
          <a:bodyPr>
            <a:normAutofit fontScale="92500" lnSpcReduction="20000"/>
          </a:bodyPr>
          <a:lstStyle/>
          <a:p>
            <a:r>
              <a:rPr lang="en-US" sz="3000" dirty="0"/>
              <a:t>Cloud Networking</a:t>
            </a:r>
          </a:p>
          <a:p>
            <a:pPr lvl="1"/>
            <a:r>
              <a:rPr lang="en-US" sz="2600" dirty="0" err="1"/>
              <a:t>SoNIC</a:t>
            </a:r>
            <a:r>
              <a:rPr lang="en-US" sz="2600" dirty="0"/>
              <a:t> in NSDI 2013</a:t>
            </a:r>
          </a:p>
          <a:p>
            <a:pPr lvl="1"/>
            <a:r>
              <a:rPr lang="en-US" sz="2600" dirty="0"/>
              <a:t>Wireless DC in ANCS </a:t>
            </a:r>
            <a:r>
              <a:rPr lang="en-US" sz="2600" dirty="0" smtClean="0"/>
              <a:t>2012 (best paper) </a:t>
            </a:r>
            <a:r>
              <a:rPr lang="en-US" sz="2600" dirty="0"/>
              <a:t>and </a:t>
            </a:r>
            <a:r>
              <a:rPr lang="en-US" sz="2600" dirty="0" err="1"/>
              <a:t>NetSlice</a:t>
            </a:r>
            <a:r>
              <a:rPr lang="en-US" sz="2600" dirty="0"/>
              <a:t> in ANCS 2012</a:t>
            </a:r>
          </a:p>
          <a:p>
            <a:pPr lvl="1"/>
            <a:r>
              <a:rPr lang="en-US" sz="2600" dirty="0" smtClean="0"/>
              <a:t>Bifocals in IMC 2010 and DSN 2010</a:t>
            </a:r>
          </a:p>
          <a:p>
            <a:pPr lvl="1"/>
            <a:r>
              <a:rPr lang="en-US" sz="2600" dirty="0" smtClean="0"/>
              <a:t>Maelstrom </a:t>
            </a:r>
            <a:r>
              <a:rPr lang="en-US" sz="2600" dirty="0"/>
              <a:t>in </a:t>
            </a:r>
            <a:r>
              <a:rPr lang="en-US" sz="2600" dirty="0" err="1"/>
              <a:t>ToN</a:t>
            </a:r>
            <a:r>
              <a:rPr lang="en-US" sz="2600" dirty="0"/>
              <a:t> 2011 and NSDI </a:t>
            </a:r>
            <a:r>
              <a:rPr lang="en-US" sz="2600" dirty="0" smtClean="0"/>
              <a:t>2008</a:t>
            </a:r>
          </a:p>
          <a:p>
            <a:pPr lvl="1"/>
            <a:r>
              <a:rPr lang="en-US" sz="2600" dirty="0" smtClean="0"/>
              <a:t>Chaired Tudor Marian’s PhD 2010 (now at Google)</a:t>
            </a:r>
            <a:endParaRPr lang="en-US" sz="2600" dirty="0"/>
          </a:p>
          <a:p>
            <a:r>
              <a:rPr lang="en-US" sz="3000" dirty="0" smtClean="0"/>
              <a:t>Cloud Computation &amp; Vendor Lock-in</a:t>
            </a:r>
          </a:p>
          <a:p>
            <a:pPr lvl="1"/>
            <a:r>
              <a:rPr lang="en-US" sz="2600" dirty="0" smtClean="0"/>
              <a:t>Plug into the </a:t>
            </a:r>
            <a:r>
              <a:rPr lang="en-US" sz="2600" dirty="0" err="1" smtClean="0"/>
              <a:t>Supercloud</a:t>
            </a:r>
            <a:r>
              <a:rPr lang="en-US" sz="2600" dirty="0" smtClean="0"/>
              <a:t> in IEEE Internet Computing-2013</a:t>
            </a:r>
          </a:p>
          <a:p>
            <a:pPr lvl="1"/>
            <a:r>
              <a:rPr lang="en-US" sz="2600" dirty="0" err="1"/>
              <a:t>S</a:t>
            </a:r>
            <a:r>
              <a:rPr lang="en-US" sz="2600" dirty="0" err="1" smtClean="0"/>
              <a:t>upercloud</a:t>
            </a:r>
            <a:r>
              <a:rPr lang="en-US" sz="2600" dirty="0" smtClean="0"/>
              <a:t>/</a:t>
            </a:r>
            <a:r>
              <a:rPr lang="en-US" sz="2600" dirty="0" err="1" smtClean="0"/>
              <a:t>Xen</a:t>
            </a:r>
            <a:r>
              <a:rPr lang="en-US" sz="2600" dirty="0" smtClean="0"/>
              <a:t>-Blanket in EuroSys-2012 and HotCloud-2011</a:t>
            </a:r>
          </a:p>
          <a:p>
            <a:pPr lvl="1"/>
            <a:r>
              <a:rPr lang="en-US" sz="2600" dirty="0" err="1" smtClean="0"/>
              <a:t>Overdriver</a:t>
            </a:r>
            <a:r>
              <a:rPr lang="en-US" sz="2600" dirty="0" smtClean="0"/>
              <a:t> in VEE-2011</a:t>
            </a:r>
          </a:p>
          <a:p>
            <a:pPr lvl="1"/>
            <a:r>
              <a:rPr lang="en-US" sz="2600" dirty="0" smtClean="0"/>
              <a:t>Chaired Dan William’s PhD 2012 (now at IBM)</a:t>
            </a:r>
          </a:p>
          <a:p>
            <a:r>
              <a:rPr lang="en-US" sz="3000" dirty="0" smtClean="0"/>
              <a:t>Cloud Storage</a:t>
            </a:r>
          </a:p>
          <a:p>
            <a:pPr lvl="1"/>
            <a:r>
              <a:rPr lang="en-US" sz="2600" dirty="0" smtClean="0"/>
              <a:t>Gecko in FAST 2013 / </a:t>
            </a:r>
            <a:r>
              <a:rPr lang="en-US" sz="2600" dirty="0" err="1" smtClean="0"/>
              <a:t>HotStorage</a:t>
            </a:r>
            <a:r>
              <a:rPr lang="en-US" sz="2600" dirty="0" smtClean="0"/>
              <a:t> 2012</a:t>
            </a:r>
          </a:p>
          <a:p>
            <a:pPr lvl="1"/>
            <a:r>
              <a:rPr lang="en-US" sz="2600" dirty="0" smtClean="0"/>
              <a:t>RACS in SOCC-2010</a:t>
            </a:r>
          </a:p>
          <a:p>
            <a:pPr lvl="1"/>
            <a:r>
              <a:rPr lang="en-US" sz="2600" dirty="0"/>
              <a:t>SMFS in FAST </a:t>
            </a:r>
            <a:r>
              <a:rPr lang="en-US" sz="2600" dirty="0" smtClean="0"/>
              <a:t>2009 </a:t>
            </a:r>
            <a:endParaRPr lang="en-US" sz="2600" dirty="0"/>
          </a:p>
          <a:p>
            <a:pPr lvl="1"/>
            <a:r>
              <a:rPr lang="en-US" sz="2600" dirty="0" smtClean="0"/>
              <a:t>Antiquity in </a:t>
            </a:r>
            <a:r>
              <a:rPr lang="en-US" sz="2600" dirty="0" err="1" smtClean="0"/>
              <a:t>EuroSys</a:t>
            </a:r>
            <a:r>
              <a:rPr lang="en-US" sz="2600" dirty="0" smtClean="0"/>
              <a:t> 2007 / NSDI 2006</a:t>
            </a:r>
          </a:p>
          <a:p>
            <a:pPr lvl="1"/>
            <a:r>
              <a:rPr lang="en-US" sz="2600" dirty="0" smtClean="0"/>
              <a:t>Chaired Lakshmi Ganesh’s PhD 2011 (now at Facebook)</a:t>
            </a:r>
          </a:p>
        </p:txBody>
      </p:sp>
      <p:sp>
        <p:nvSpPr>
          <p:cNvPr id="7" name="Title 4"/>
          <p:cNvSpPr>
            <a:spLocks noGrp="1"/>
          </p:cNvSpPr>
          <p:nvPr>
            <p:ph type="title"/>
          </p:nvPr>
        </p:nvSpPr>
        <p:spPr>
          <a:xfrm>
            <a:off x="0" y="-15647"/>
            <a:ext cx="7874000" cy="609205"/>
          </a:xfrm>
        </p:spPr>
        <p:txBody>
          <a:bodyPr>
            <a:noAutofit/>
          </a:bodyPr>
          <a:lstStyle/>
          <a:p>
            <a:r>
              <a:rPr lang="en-US" sz="4000" dirty="0" smtClean="0"/>
              <a:t>My Contributions</a:t>
            </a:r>
            <a:endParaRPr lang="en-US" sz="4000" dirty="0"/>
          </a:p>
        </p:txBody>
      </p:sp>
    </p:spTree>
    <p:extLst>
      <p:ext uri="{BB962C8B-B14F-4D97-AF65-F5344CB8AC3E}">
        <p14:creationId xmlns:p14="http://schemas.microsoft.com/office/powerpoint/2010/main" val="2226079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p:txBody>
          <a:bodyPr/>
          <a:lstStyle/>
          <a:p>
            <a:r>
              <a:rPr lang="en-US" sz="2800" dirty="0" smtClean="0">
                <a:solidFill>
                  <a:schemeClr val="bg1">
                    <a:lumMod val="65000"/>
                  </a:schemeClr>
                </a:solidFill>
              </a:rPr>
              <a:t>Be brief</a:t>
            </a:r>
            <a:r>
              <a:rPr lang="en-US" sz="2800" dirty="0" smtClean="0">
                <a:solidFill>
                  <a:schemeClr val="bg1">
                    <a:lumMod val="65000"/>
                  </a:schemeClr>
                </a:solidFill>
              </a:rPr>
              <a:t>!</a:t>
            </a:r>
          </a:p>
          <a:p>
            <a:r>
              <a:rPr lang="en-US" sz="2800" dirty="0" smtClean="0">
                <a:solidFill>
                  <a:schemeClr val="bg1">
                    <a:lumMod val="65000"/>
                  </a:schemeClr>
                </a:solidFill>
              </a:rPr>
              <a:t>Background on course and Professor</a:t>
            </a:r>
            <a:endParaRPr lang="en-US" sz="2800" dirty="0" smtClean="0">
              <a:solidFill>
                <a:schemeClr val="bg1">
                  <a:lumMod val="65000"/>
                </a:schemeClr>
              </a:solidFill>
            </a:endParaRPr>
          </a:p>
          <a:p>
            <a:r>
              <a:rPr lang="en-US" sz="2800" dirty="0" smtClean="0"/>
              <a:t>Why </a:t>
            </a:r>
            <a:r>
              <a:rPr lang="en-US" sz="2800" dirty="0"/>
              <a:t>take this </a:t>
            </a:r>
            <a:r>
              <a:rPr lang="en-US" sz="2800" dirty="0" smtClean="0"/>
              <a:t>course?</a:t>
            </a:r>
          </a:p>
          <a:p>
            <a:r>
              <a:rPr lang="en-US" sz="2800" dirty="0" smtClean="0"/>
              <a:t>How </a:t>
            </a:r>
            <a:r>
              <a:rPr lang="en-US" sz="2800" dirty="0"/>
              <a:t>does this class operate</a:t>
            </a:r>
            <a:r>
              <a:rPr lang="en-US" sz="2800" dirty="0" smtClean="0"/>
              <a:t>?</a:t>
            </a:r>
          </a:p>
          <a:p>
            <a:r>
              <a:rPr lang="en-US" sz="2800" dirty="0" smtClean="0"/>
              <a:t>Class details</a:t>
            </a:r>
          </a:p>
          <a:p>
            <a:endParaRPr lang="en-US" sz="2800" dirty="0" smtClean="0"/>
          </a:p>
          <a:p>
            <a:endParaRPr lang="en-US" sz="2800" dirty="0"/>
          </a:p>
        </p:txBody>
      </p:sp>
    </p:spTree>
    <p:custDataLst>
      <p:tags r:id="rId1"/>
    </p:custDataLst>
    <p:extLst>
      <p:ext uri="{BB962C8B-B14F-4D97-AF65-F5344CB8AC3E}">
        <p14:creationId xmlns:p14="http://schemas.microsoft.com/office/powerpoint/2010/main" val="4186337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smtClean="0"/>
              <a:t>Why take this course</a:t>
            </a:r>
            <a:endParaRPr lang="en-US" dirty="0"/>
          </a:p>
        </p:txBody>
      </p:sp>
      <p:sp>
        <p:nvSpPr>
          <p:cNvPr id="71683" name="Rectangle 3"/>
          <p:cNvSpPr>
            <a:spLocks noGrp="1" noChangeArrowheads="1"/>
          </p:cNvSpPr>
          <p:nvPr>
            <p:ph type="body" idx="1"/>
          </p:nvPr>
        </p:nvSpPr>
        <p:spPr>
          <a:xfrm>
            <a:off x="152400" y="1219200"/>
            <a:ext cx="9067800" cy="4525963"/>
          </a:xfrm>
        </p:spPr>
        <p:txBody>
          <a:bodyPr>
            <a:normAutofit fontScale="92500" lnSpcReduction="20000"/>
          </a:bodyPr>
          <a:lstStyle/>
          <a:p>
            <a:r>
              <a:rPr lang="en-US" sz="2800" dirty="0" smtClean="0"/>
              <a:t>Learn about systems abstractions, principles, and artifacts that have lead to the high performance systems and networks we see in the cloud,</a:t>
            </a:r>
          </a:p>
          <a:p>
            <a:r>
              <a:rPr lang="en-US" sz="2800" dirty="0" smtClean="0"/>
              <a:t>Understand attributes of systems research that is likely to have impact,</a:t>
            </a:r>
          </a:p>
          <a:p>
            <a:r>
              <a:rPr lang="en-US" sz="2800" dirty="0" smtClean="0"/>
              <a:t>Become comfortable navigating the </a:t>
            </a:r>
            <a:r>
              <a:rPr lang="en-US" sz="2800" dirty="0" err="1" smtClean="0"/>
              <a:t>statee</a:t>
            </a:r>
            <a:r>
              <a:rPr lang="en-US" sz="2800" dirty="0" smtClean="0"/>
              <a:t> of the art in systems and networking,</a:t>
            </a:r>
          </a:p>
          <a:p>
            <a:r>
              <a:rPr lang="en-US" sz="2800" dirty="0" smtClean="0"/>
              <a:t>Gain experience in thinking critically and analytically about systems research, and</a:t>
            </a:r>
          </a:p>
          <a:p>
            <a:r>
              <a:rPr lang="en-US" sz="2800" dirty="0" smtClean="0"/>
              <a:t>Acquire the background needed to work on cloud and data center problems currently under study at Cornell and elsewhere.</a:t>
            </a:r>
          </a:p>
          <a:p>
            <a:endParaRPr lang="en-US" sz="2800" dirty="0"/>
          </a:p>
        </p:txBody>
      </p:sp>
    </p:spTree>
    <p:custDataLst>
      <p:tags r:id="rId1"/>
    </p:custDataLst>
    <p:extLst>
      <p:ext uri="{BB962C8B-B14F-4D97-AF65-F5344CB8AC3E}">
        <p14:creationId xmlns:p14="http://schemas.microsoft.com/office/powerpoint/2010/main" val="21070492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is the course “for”?</a:t>
            </a:r>
            <a:endParaRPr lang="en-US" dirty="0"/>
          </a:p>
        </p:txBody>
      </p:sp>
      <p:sp>
        <p:nvSpPr>
          <p:cNvPr id="3" name="Content Placeholder 2"/>
          <p:cNvSpPr>
            <a:spLocks noGrp="1"/>
          </p:cNvSpPr>
          <p:nvPr>
            <p:ph sz="quarter" idx="1"/>
          </p:nvPr>
        </p:nvSpPr>
        <p:spPr/>
        <p:txBody>
          <a:bodyPr>
            <a:normAutofit/>
          </a:bodyPr>
          <a:lstStyle/>
          <a:p>
            <a:r>
              <a:rPr lang="en-US" dirty="0" smtClean="0"/>
              <a:t>MEng students</a:t>
            </a:r>
          </a:p>
          <a:p>
            <a:pPr lvl="1"/>
            <a:r>
              <a:rPr lang="en-US" dirty="0" smtClean="0"/>
              <a:t>Students who have mastered 4410/4411</a:t>
            </a:r>
          </a:p>
          <a:p>
            <a:pPr lvl="1"/>
            <a:r>
              <a:rPr lang="en-US" dirty="0" smtClean="0"/>
              <a:t>PhD students as well</a:t>
            </a:r>
          </a:p>
          <a:p>
            <a:pPr lvl="1"/>
            <a:r>
              <a:rPr lang="en-US" dirty="0" smtClean="0"/>
              <a:t>Serious undergraduates </a:t>
            </a:r>
          </a:p>
          <a:p>
            <a:pPr lvl="1"/>
            <a:endParaRPr lang="en-US" dirty="0"/>
          </a:p>
          <a:p>
            <a:r>
              <a:rPr lang="en-US" dirty="0" smtClean="0"/>
              <a:t>MEng Project</a:t>
            </a:r>
          </a:p>
          <a:p>
            <a:pPr lvl="1"/>
            <a:r>
              <a:rPr lang="en-US" dirty="0" smtClean="0"/>
              <a:t>Projects in this course can be used to satisfy MEng project requirements</a:t>
            </a:r>
          </a:p>
        </p:txBody>
      </p:sp>
    </p:spTree>
    <p:extLst>
      <p:ext uri="{BB962C8B-B14F-4D97-AF65-F5344CB8AC3E}">
        <p14:creationId xmlns:p14="http://schemas.microsoft.com/office/powerpoint/2010/main" val="2025186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Goals for Today</a:t>
            </a:r>
          </a:p>
        </p:txBody>
      </p:sp>
      <p:sp>
        <p:nvSpPr>
          <p:cNvPr id="71683" name="Rectangle 3"/>
          <p:cNvSpPr>
            <a:spLocks noGrp="1" noChangeArrowheads="1"/>
          </p:cNvSpPr>
          <p:nvPr>
            <p:ph type="body" idx="1"/>
          </p:nvPr>
        </p:nvSpPr>
        <p:spPr/>
        <p:txBody>
          <a:bodyPr/>
          <a:lstStyle/>
          <a:p>
            <a:r>
              <a:rPr lang="en-US" sz="2800" dirty="0" smtClean="0">
                <a:solidFill>
                  <a:schemeClr val="bg1">
                    <a:lumMod val="65000"/>
                  </a:schemeClr>
                </a:solidFill>
              </a:rPr>
              <a:t>Be brief</a:t>
            </a:r>
            <a:r>
              <a:rPr lang="en-US" sz="2800" dirty="0" smtClean="0">
                <a:solidFill>
                  <a:schemeClr val="bg1">
                    <a:lumMod val="65000"/>
                  </a:schemeClr>
                </a:solidFill>
              </a:rPr>
              <a:t>!</a:t>
            </a:r>
          </a:p>
          <a:p>
            <a:r>
              <a:rPr lang="en-US" sz="2800" dirty="0" smtClean="0">
                <a:solidFill>
                  <a:schemeClr val="bg1">
                    <a:lumMod val="65000"/>
                  </a:schemeClr>
                </a:solidFill>
              </a:rPr>
              <a:t>Background on course and Professor</a:t>
            </a:r>
            <a:endParaRPr lang="en-US" sz="2800" dirty="0" smtClean="0">
              <a:solidFill>
                <a:schemeClr val="bg1">
                  <a:lumMod val="65000"/>
                </a:schemeClr>
              </a:solidFill>
            </a:endParaRPr>
          </a:p>
          <a:p>
            <a:r>
              <a:rPr lang="en-US" sz="2800" dirty="0" smtClean="0">
                <a:solidFill>
                  <a:schemeClr val="bg1">
                    <a:lumMod val="65000"/>
                  </a:schemeClr>
                </a:solidFill>
              </a:rPr>
              <a:t>Why </a:t>
            </a:r>
            <a:r>
              <a:rPr lang="en-US" sz="2800" dirty="0">
                <a:solidFill>
                  <a:schemeClr val="bg1">
                    <a:lumMod val="65000"/>
                  </a:schemeClr>
                </a:solidFill>
              </a:rPr>
              <a:t>take this </a:t>
            </a:r>
            <a:r>
              <a:rPr lang="en-US" sz="2800" dirty="0" smtClean="0">
                <a:solidFill>
                  <a:schemeClr val="bg1">
                    <a:lumMod val="65000"/>
                  </a:schemeClr>
                </a:solidFill>
              </a:rPr>
              <a:t>course?</a:t>
            </a:r>
          </a:p>
          <a:p>
            <a:r>
              <a:rPr lang="en-US" sz="2800" dirty="0" smtClean="0"/>
              <a:t>How </a:t>
            </a:r>
            <a:r>
              <a:rPr lang="en-US" sz="2800" dirty="0"/>
              <a:t>does this class operate</a:t>
            </a:r>
            <a:r>
              <a:rPr lang="en-US" sz="2800" dirty="0" smtClean="0"/>
              <a:t>?</a:t>
            </a:r>
          </a:p>
          <a:p>
            <a:r>
              <a:rPr lang="en-US" sz="2800" dirty="0" smtClean="0"/>
              <a:t>Class details</a:t>
            </a:r>
          </a:p>
          <a:p>
            <a:endParaRPr lang="en-US" sz="2800" dirty="0" smtClean="0"/>
          </a:p>
          <a:p>
            <a:endParaRPr lang="en-US" sz="2800" dirty="0"/>
          </a:p>
        </p:txBody>
      </p:sp>
    </p:spTree>
    <p:custDataLst>
      <p:tags r:id="rId1"/>
    </p:custDataLst>
    <p:extLst>
      <p:ext uri="{BB962C8B-B14F-4D97-AF65-F5344CB8AC3E}">
        <p14:creationId xmlns:p14="http://schemas.microsoft.com/office/powerpoint/2010/main" val="4218456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dirty="0" smtClean="0"/>
              <a:t>How this class operates</a:t>
            </a:r>
            <a:endParaRPr lang="en-US" dirty="0"/>
          </a:p>
        </p:txBody>
      </p:sp>
      <p:sp>
        <p:nvSpPr>
          <p:cNvPr id="73731" name="Rectangle 3"/>
          <p:cNvSpPr>
            <a:spLocks noGrp="1" noChangeArrowheads="1"/>
          </p:cNvSpPr>
          <p:nvPr>
            <p:ph type="body" idx="1"/>
          </p:nvPr>
        </p:nvSpPr>
        <p:spPr>
          <a:xfrm>
            <a:off x="533400" y="1371600"/>
            <a:ext cx="8382000" cy="5257800"/>
          </a:xfrm>
        </p:spPr>
        <p:txBody>
          <a:bodyPr/>
          <a:lstStyle/>
          <a:p>
            <a:r>
              <a:rPr lang="en-US" sz="2800" dirty="0"/>
              <a:t>Instructor: Hakim Weatherspoon</a:t>
            </a:r>
          </a:p>
          <a:p>
            <a:pPr lvl="1"/>
            <a:r>
              <a:rPr lang="en-US" sz="2400" dirty="0" err="1"/>
              <a:t>hweather@cs</a:t>
            </a:r>
            <a:r>
              <a:rPr lang="en-US" sz="2400" dirty="0" err="1" smtClean="0"/>
              <a:t>.cornell.</a:t>
            </a:r>
            <a:r>
              <a:rPr lang="en-US" sz="2400" dirty="0" err="1"/>
              <a:t>edu</a:t>
            </a:r>
            <a:endParaRPr lang="en-US" sz="2400" dirty="0"/>
          </a:p>
          <a:p>
            <a:pPr lvl="1"/>
            <a:r>
              <a:rPr lang="en-US" sz="2400" dirty="0"/>
              <a:t>Office Location: </a:t>
            </a:r>
            <a:r>
              <a:rPr lang="en-US" sz="2400" dirty="0" smtClean="0"/>
              <a:t>427 Gates Hall</a:t>
            </a:r>
            <a:endParaRPr lang="en-US" sz="2400" dirty="0"/>
          </a:p>
          <a:p>
            <a:endParaRPr lang="en-US" sz="2800" dirty="0" smtClean="0"/>
          </a:p>
          <a:p>
            <a:r>
              <a:rPr lang="en-US" sz="2800" dirty="0" smtClean="0"/>
              <a:t>TA</a:t>
            </a:r>
            <a:r>
              <a:rPr lang="en-US" sz="2800" dirty="0"/>
              <a:t>:</a:t>
            </a:r>
            <a:r>
              <a:rPr lang="en-US" sz="2800" dirty="0" smtClean="0"/>
              <a:t> Ki Suh Lee and Han Wang</a:t>
            </a:r>
          </a:p>
          <a:p>
            <a:pPr lvl="1"/>
            <a:r>
              <a:rPr lang="en-US" sz="2000" dirty="0" smtClean="0"/>
              <a:t>kslee@cs.cornell.edu and hwang@cs.cornell.edu</a:t>
            </a:r>
          </a:p>
          <a:p>
            <a:pPr lvl="1"/>
            <a:endParaRPr lang="en-US" sz="2000" dirty="0" smtClean="0"/>
          </a:p>
          <a:p>
            <a:r>
              <a:rPr lang="en-US" sz="2800" dirty="0"/>
              <a:t>Lectures:</a:t>
            </a:r>
          </a:p>
          <a:p>
            <a:pPr lvl="1"/>
            <a:r>
              <a:rPr lang="en-US" sz="2400" dirty="0"/>
              <a:t>CS</a:t>
            </a:r>
            <a:r>
              <a:rPr lang="en-US" sz="2400" dirty="0" smtClean="0"/>
              <a:t> 5413: M,W,F: 1:25–2:15 </a:t>
            </a:r>
            <a:r>
              <a:rPr lang="en-US" sz="2400" dirty="0"/>
              <a:t>PM,</a:t>
            </a:r>
            <a:r>
              <a:rPr lang="en-US" sz="2400" dirty="0" smtClean="0"/>
              <a:t> 205 Thurston Hall</a:t>
            </a:r>
          </a:p>
          <a:p>
            <a:pPr lvl="1"/>
            <a:r>
              <a:rPr lang="en-US" sz="2400" dirty="0" smtClean="0"/>
              <a:t>Three slots reserved a week, </a:t>
            </a:r>
          </a:p>
          <a:p>
            <a:pPr marL="457200" lvl="1" indent="0">
              <a:buNone/>
            </a:pPr>
            <a:r>
              <a:rPr lang="en-US" sz="2400" dirty="0"/>
              <a:t> </a:t>
            </a:r>
            <a:r>
              <a:rPr lang="en-US" sz="2400" dirty="0" smtClean="0"/>
              <a:t>  ***</a:t>
            </a:r>
            <a:r>
              <a:rPr lang="en-US" sz="2400" b="1" i="1" dirty="0" smtClean="0"/>
              <a:t>but lecture will be twice a week on average***</a:t>
            </a:r>
          </a:p>
        </p:txBody>
      </p:sp>
    </p:spTree>
    <p:extLst>
      <p:ext uri="{BB962C8B-B14F-4D97-AF65-F5344CB8AC3E}">
        <p14:creationId xmlns:p14="http://schemas.microsoft.com/office/powerpoint/2010/main" val="3164622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a:t>Course Help</a:t>
            </a:r>
          </a:p>
        </p:txBody>
      </p:sp>
      <p:sp>
        <p:nvSpPr>
          <p:cNvPr id="75779" name="Rectangle 3"/>
          <p:cNvSpPr>
            <a:spLocks noGrp="1" noChangeArrowheads="1"/>
          </p:cNvSpPr>
          <p:nvPr>
            <p:ph type="body" idx="1"/>
          </p:nvPr>
        </p:nvSpPr>
        <p:spPr/>
        <p:txBody>
          <a:bodyPr/>
          <a:lstStyle/>
          <a:p>
            <a:pPr>
              <a:spcAft>
                <a:spcPct val="10000"/>
              </a:spcAft>
            </a:pPr>
            <a:r>
              <a:rPr lang="en-US" sz="2800" dirty="0"/>
              <a:t>Course staff, office hours, etc:</a:t>
            </a:r>
          </a:p>
          <a:p>
            <a:pPr lvl="1">
              <a:spcAft>
                <a:spcPct val="10000"/>
              </a:spcAft>
            </a:pPr>
            <a:r>
              <a:rPr lang="en-US" sz="2400" dirty="0">
                <a:latin typeface="Arial (Body)"/>
                <a:cs typeface="Arial (Body)"/>
              </a:rPr>
              <a:t>http://</a:t>
            </a:r>
            <a:r>
              <a:rPr lang="en-US" sz="2400" dirty="0" smtClean="0">
                <a:latin typeface="Arial (Body)"/>
                <a:cs typeface="Arial (Body)"/>
              </a:rPr>
              <a:t>www.cs.cornell.edu/courses/cs5413/2014fa</a:t>
            </a:r>
          </a:p>
          <a:p>
            <a:pPr>
              <a:spcAft>
                <a:spcPct val="10000"/>
              </a:spcAft>
            </a:pPr>
            <a:endParaRPr lang="en-US" sz="2800" dirty="0" smtClean="0"/>
          </a:p>
          <a:p>
            <a:pPr>
              <a:spcAft>
                <a:spcPct val="10000"/>
              </a:spcAft>
            </a:pPr>
            <a:r>
              <a:rPr lang="en-US" sz="2800" dirty="0" smtClean="0"/>
              <a:t>MEng projects</a:t>
            </a:r>
          </a:p>
          <a:p>
            <a:pPr lvl="1">
              <a:spcAft>
                <a:spcPct val="10000"/>
              </a:spcAft>
            </a:pPr>
            <a:r>
              <a:rPr lang="en-US" sz="2400" dirty="0">
                <a:latin typeface="Arial (Body)"/>
                <a:cs typeface="Arial (Body)"/>
              </a:rPr>
              <a:t>http://</a:t>
            </a:r>
            <a:r>
              <a:rPr lang="en-US" sz="2400" dirty="0" smtClean="0">
                <a:latin typeface="Arial (Body)"/>
                <a:cs typeface="Arial (Body)"/>
              </a:rPr>
              <a:t>www.cs.cornell.edu/courses/cs5413/2014fa/projects.htm</a:t>
            </a:r>
            <a:endParaRPr lang="en-US" sz="2400" dirty="0" smtClean="0"/>
          </a:p>
          <a:p>
            <a:pPr lvl="1">
              <a:spcAft>
                <a:spcPct val="10000"/>
              </a:spcAft>
            </a:pPr>
            <a:endParaRPr lang="en-US" sz="2400" dirty="0" smtClean="0">
              <a:latin typeface="Arial (Body)"/>
              <a:cs typeface="Arial (Body)"/>
            </a:endParaRPr>
          </a:p>
          <a:p>
            <a:pPr lvl="1">
              <a:spcAft>
                <a:spcPct val="10000"/>
              </a:spcAft>
              <a:buFontTx/>
              <a:buNone/>
            </a:pPr>
            <a:endParaRPr lang="en-US" sz="2400" dirty="0" smtClean="0"/>
          </a:p>
          <a:p>
            <a:pPr lvl="1">
              <a:spcAft>
                <a:spcPct val="10000"/>
              </a:spcAft>
              <a:buFontTx/>
              <a:buNone/>
            </a:pPr>
            <a:endParaRPr lang="en-US" sz="2400" dirty="0" smtClean="0"/>
          </a:p>
        </p:txBody>
      </p:sp>
    </p:spTree>
    <p:extLst>
      <p:ext uri="{BB962C8B-B14F-4D97-AF65-F5344CB8AC3E}">
        <p14:creationId xmlns:p14="http://schemas.microsoft.com/office/powerpoint/2010/main" val="1275901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dirty="0"/>
              <a:t>CS</a:t>
            </a:r>
            <a:r>
              <a:rPr lang="en-US" dirty="0" smtClean="0"/>
              <a:t> 5413: </a:t>
            </a:r>
            <a:r>
              <a:rPr lang="en-US" dirty="0"/>
              <a:t>Overview</a:t>
            </a:r>
          </a:p>
        </p:txBody>
      </p:sp>
      <p:sp>
        <p:nvSpPr>
          <p:cNvPr id="77827" name="Rectangle 3"/>
          <p:cNvSpPr>
            <a:spLocks noGrp="1" noChangeArrowheads="1"/>
          </p:cNvSpPr>
          <p:nvPr>
            <p:ph type="body" idx="1"/>
          </p:nvPr>
        </p:nvSpPr>
        <p:spPr>
          <a:xfrm>
            <a:off x="457200" y="1371600"/>
            <a:ext cx="8229600" cy="5105400"/>
          </a:xfrm>
        </p:spPr>
        <p:txBody>
          <a:bodyPr/>
          <a:lstStyle/>
          <a:p>
            <a:pPr>
              <a:lnSpc>
                <a:spcPct val="90000"/>
              </a:lnSpc>
              <a:spcAft>
                <a:spcPct val="10000"/>
              </a:spcAft>
            </a:pPr>
            <a:r>
              <a:rPr lang="en-US" sz="2800" dirty="0"/>
              <a:t>Prerequisite: </a:t>
            </a:r>
          </a:p>
          <a:p>
            <a:pPr lvl="1">
              <a:lnSpc>
                <a:spcPct val="90000"/>
              </a:lnSpc>
              <a:spcAft>
                <a:spcPct val="10000"/>
              </a:spcAft>
            </a:pPr>
            <a:r>
              <a:rPr lang="en-US" sz="2400" dirty="0"/>
              <a:t>Mastery of CS</a:t>
            </a:r>
            <a:r>
              <a:rPr lang="en-US" sz="2400" dirty="0" smtClean="0"/>
              <a:t> 4410 and 4411 material</a:t>
            </a:r>
            <a:endParaRPr lang="en-US" sz="2000" dirty="0" smtClean="0"/>
          </a:p>
          <a:p>
            <a:pPr lvl="2">
              <a:lnSpc>
                <a:spcPct val="90000"/>
              </a:lnSpc>
              <a:spcAft>
                <a:spcPct val="10000"/>
              </a:spcAft>
            </a:pPr>
            <a:r>
              <a:rPr lang="en-US" sz="2000" dirty="0" smtClean="0"/>
              <a:t>Fundamentals </a:t>
            </a:r>
            <a:r>
              <a:rPr lang="en-US" sz="2000" dirty="0"/>
              <a:t>of OS design</a:t>
            </a:r>
          </a:p>
          <a:p>
            <a:pPr lvl="2">
              <a:lnSpc>
                <a:spcPct val="90000"/>
              </a:lnSpc>
              <a:spcAft>
                <a:spcPct val="10000"/>
              </a:spcAft>
            </a:pPr>
            <a:r>
              <a:rPr lang="en-US" sz="2000" dirty="0"/>
              <a:t>How parts of the OS are structured</a:t>
            </a:r>
          </a:p>
          <a:p>
            <a:pPr lvl="2">
              <a:lnSpc>
                <a:spcPct val="90000"/>
              </a:lnSpc>
              <a:spcAft>
                <a:spcPct val="10000"/>
              </a:spcAft>
            </a:pPr>
            <a:r>
              <a:rPr lang="en-US" sz="2000" dirty="0"/>
              <a:t>What algorithms are commonly used</a:t>
            </a:r>
          </a:p>
          <a:p>
            <a:pPr lvl="2">
              <a:lnSpc>
                <a:spcPct val="90000"/>
              </a:lnSpc>
              <a:spcAft>
                <a:spcPct val="10000"/>
              </a:spcAft>
            </a:pPr>
            <a:r>
              <a:rPr lang="en-US" sz="2000" dirty="0"/>
              <a:t>What are the mechanisms and policies </a:t>
            </a:r>
            <a:r>
              <a:rPr lang="en-US" sz="2000" dirty="0" smtClean="0"/>
              <a:t>used</a:t>
            </a:r>
          </a:p>
          <a:p>
            <a:pPr lvl="2">
              <a:lnSpc>
                <a:spcPct val="90000"/>
              </a:lnSpc>
              <a:spcAft>
                <a:spcPct val="10000"/>
              </a:spcAft>
            </a:pPr>
            <a:r>
              <a:rPr lang="en-US" sz="2000" dirty="0"/>
              <a:t>Programming in C/C</a:t>
            </a:r>
            <a:r>
              <a:rPr lang="en-US" sz="2000" dirty="0" smtClean="0"/>
              <a:t>++</a:t>
            </a:r>
            <a:endParaRPr lang="en-US" dirty="0" smtClean="0"/>
          </a:p>
          <a:p>
            <a:pPr>
              <a:lnSpc>
                <a:spcPct val="90000"/>
              </a:lnSpc>
              <a:spcAft>
                <a:spcPct val="10000"/>
              </a:spcAft>
            </a:pPr>
            <a:r>
              <a:rPr lang="en-US" sz="2800" dirty="0" smtClean="0"/>
              <a:t>Class Structure</a:t>
            </a:r>
          </a:p>
          <a:p>
            <a:pPr lvl="1">
              <a:lnSpc>
                <a:spcPct val="90000"/>
              </a:lnSpc>
              <a:spcAft>
                <a:spcPct val="10000"/>
              </a:spcAft>
            </a:pPr>
            <a:r>
              <a:rPr lang="en-US" sz="2400" dirty="0" smtClean="0"/>
              <a:t>Lecture/Readings</a:t>
            </a:r>
          </a:p>
          <a:p>
            <a:pPr lvl="1">
              <a:lnSpc>
                <a:spcPct val="90000"/>
              </a:lnSpc>
              <a:spcAft>
                <a:spcPct val="10000"/>
              </a:spcAft>
            </a:pPr>
            <a:r>
              <a:rPr lang="en-US" sz="2400" dirty="0" smtClean="0"/>
              <a:t>Labs/</a:t>
            </a:r>
            <a:r>
              <a:rPr lang="en-US" sz="2400" dirty="0" err="1" smtClean="0"/>
              <a:t>Homeworks</a:t>
            </a:r>
            <a:endParaRPr lang="en-US" sz="2400" dirty="0" smtClean="0"/>
          </a:p>
          <a:p>
            <a:pPr lvl="1">
              <a:lnSpc>
                <a:spcPct val="90000"/>
              </a:lnSpc>
              <a:spcAft>
                <a:spcPct val="10000"/>
              </a:spcAft>
            </a:pPr>
            <a:r>
              <a:rPr lang="en-US" sz="2400" dirty="0" smtClean="0"/>
              <a:t>Project</a:t>
            </a:r>
          </a:p>
          <a:p>
            <a:pPr lvl="1">
              <a:lnSpc>
                <a:spcPct val="90000"/>
              </a:lnSpc>
              <a:spcAft>
                <a:spcPct val="10000"/>
              </a:spcAft>
            </a:pPr>
            <a:r>
              <a:rPr lang="en-US" sz="2400" dirty="0" smtClean="0"/>
              <a:t>In class Quizzes</a:t>
            </a:r>
            <a:endParaRPr lang="en-US" sz="2400" dirty="0"/>
          </a:p>
        </p:txBody>
      </p:sp>
    </p:spTree>
    <p:extLst>
      <p:ext uri="{BB962C8B-B14F-4D97-AF65-F5344CB8AC3E}">
        <p14:creationId xmlns:p14="http://schemas.microsoft.com/office/powerpoint/2010/main" val="1363320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dirty="0"/>
              <a:t>CS</a:t>
            </a:r>
            <a:r>
              <a:rPr lang="en-US" dirty="0" smtClean="0"/>
              <a:t> 5413: Topics</a:t>
            </a:r>
            <a:endParaRPr lang="en-US" dirty="0"/>
          </a:p>
        </p:txBody>
      </p:sp>
      <p:sp>
        <p:nvSpPr>
          <p:cNvPr id="77827" name="Rectangle 3"/>
          <p:cNvSpPr>
            <a:spLocks noGrp="1" noChangeArrowheads="1"/>
          </p:cNvSpPr>
          <p:nvPr>
            <p:ph type="body" idx="1"/>
          </p:nvPr>
        </p:nvSpPr>
        <p:spPr>
          <a:xfrm>
            <a:off x="304800" y="1371600"/>
            <a:ext cx="8915400" cy="5105400"/>
          </a:xfrm>
        </p:spPr>
        <p:txBody>
          <a:bodyPr>
            <a:normAutofit lnSpcReduction="10000"/>
          </a:bodyPr>
          <a:lstStyle/>
          <a:p>
            <a:pPr>
              <a:lnSpc>
                <a:spcPct val="90000"/>
              </a:lnSpc>
              <a:spcAft>
                <a:spcPct val="10000"/>
              </a:spcAft>
            </a:pPr>
            <a:r>
              <a:rPr lang="en-US" sz="2800" dirty="0" smtClean="0"/>
              <a:t>Overview</a:t>
            </a:r>
          </a:p>
          <a:p>
            <a:pPr lvl="1">
              <a:lnSpc>
                <a:spcPct val="90000"/>
              </a:lnSpc>
              <a:spcAft>
                <a:spcPct val="10000"/>
              </a:spcAft>
            </a:pPr>
            <a:r>
              <a:rPr lang="en-US" sz="2400" dirty="0" smtClean="0"/>
              <a:t>Cloud computing, and Internet vs Data Center Networks</a:t>
            </a:r>
          </a:p>
          <a:p>
            <a:pPr>
              <a:lnSpc>
                <a:spcPct val="90000"/>
              </a:lnSpc>
              <a:spcAft>
                <a:spcPct val="10000"/>
              </a:spcAft>
            </a:pPr>
            <a:r>
              <a:rPr lang="en-US" sz="2800" dirty="0" smtClean="0"/>
              <a:t>High Performance Networking Basics</a:t>
            </a:r>
          </a:p>
          <a:p>
            <a:pPr lvl="1">
              <a:lnSpc>
                <a:spcPct val="90000"/>
              </a:lnSpc>
              <a:spcAft>
                <a:spcPct val="10000"/>
              </a:spcAft>
            </a:pPr>
            <a:r>
              <a:rPr lang="en-US" sz="2400" dirty="0" smtClean="0"/>
              <a:t>Textbook networking vs Data Center Networks</a:t>
            </a:r>
          </a:p>
          <a:p>
            <a:pPr lvl="1">
              <a:lnSpc>
                <a:spcPct val="90000"/>
              </a:lnSpc>
              <a:spcAft>
                <a:spcPct val="10000"/>
              </a:spcAft>
            </a:pPr>
            <a:r>
              <a:rPr lang="en-US" sz="2400" dirty="0" smtClean="0"/>
              <a:t>Network protocol stack: TCP/IP protocol stack</a:t>
            </a:r>
          </a:p>
          <a:p>
            <a:pPr>
              <a:lnSpc>
                <a:spcPct val="90000"/>
              </a:lnSpc>
              <a:spcAft>
                <a:spcPct val="10000"/>
              </a:spcAft>
            </a:pPr>
            <a:r>
              <a:rPr lang="en-US" sz="2800" dirty="0" smtClean="0"/>
              <a:t>High Performance Data Center Systems &amp; Networks</a:t>
            </a:r>
          </a:p>
          <a:p>
            <a:pPr lvl="1">
              <a:lnSpc>
                <a:spcPct val="90000"/>
              </a:lnSpc>
              <a:spcAft>
                <a:spcPct val="10000"/>
              </a:spcAft>
            </a:pPr>
            <a:r>
              <a:rPr lang="en-US" sz="2400" dirty="0" smtClean="0"/>
              <a:t>Basic Switching Technologies: 50Gb/s routers &amp;</a:t>
            </a:r>
            <a:r>
              <a:rPr lang="en-US" sz="2400" dirty="0" err="1" smtClean="0"/>
              <a:t>NetFPGA</a:t>
            </a:r>
            <a:endParaRPr lang="en-US" sz="2400" dirty="0" smtClean="0"/>
          </a:p>
          <a:p>
            <a:pPr lvl="1">
              <a:lnSpc>
                <a:spcPct val="90000"/>
              </a:lnSpc>
              <a:spcAft>
                <a:spcPct val="10000"/>
              </a:spcAft>
            </a:pPr>
            <a:r>
              <a:rPr lang="en-US" sz="2400" dirty="0" smtClean="0"/>
              <a:t>Data Center Topologies, Software Router Designs,</a:t>
            </a:r>
          </a:p>
          <a:p>
            <a:pPr lvl="1">
              <a:lnSpc>
                <a:spcPct val="90000"/>
              </a:lnSpc>
              <a:spcAft>
                <a:spcPct val="10000"/>
              </a:spcAft>
            </a:pPr>
            <a:r>
              <a:rPr lang="en-US" sz="2400" dirty="0" smtClean="0"/>
              <a:t>Alternative switching technologies, Data Center Transport</a:t>
            </a:r>
          </a:p>
          <a:p>
            <a:pPr lvl="1">
              <a:lnSpc>
                <a:spcPct val="90000"/>
              </a:lnSpc>
              <a:spcAft>
                <a:spcPct val="10000"/>
              </a:spcAft>
            </a:pPr>
            <a:r>
              <a:rPr lang="en-US" sz="2400" dirty="0" smtClean="0"/>
              <a:t>Software defined networking, virtual networks</a:t>
            </a:r>
          </a:p>
          <a:p>
            <a:pPr lvl="1">
              <a:lnSpc>
                <a:spcPct val="90000"/>
              </a:lnSpc>
              <a:spcAft>
                <a:spcPct val="10000"/>
              </a:spcAft>
            </a:pPr>
            <a:r>
              <a:rPr lang="en-US" sz="2400" dirty="0" err="1" smtClean="0"/>
              <a:t>Middleboxes</a:t>
            </a:r>
            <a:r>
              <a:rPr lang="en-US" sz="2400" dirty="0" smtClean="0"/>
              <a:t>, advanced topics </a:t>
            </a:r>
          </a:p>
          <a:p>
            <a:pPr lvl="1">
              <a:lnSpc>
                <a:spcPct val="90000"/>
              </a:lnSpc>
              <a:spcAft>
                <a:spcPct val="10000"/>
              </a:spcAft>
            </a:pPr>
            <a:r>
              <a:rPr lang="en-US" sz="2400" dirty="0" smtClean="0"/>
              <a:t>Data Center traffic and analysis</a:t>
            </a:r>
          </a:p>
          <a:p>
            <a:pPr lvl="1">
              <a:lnSpc>
                <a:spcPct val="90000"/>
              </a:lnSpc>
              <a:spcAft>
                <a:spcPct val="10000"/>
              </a:spcAft>
            </a:pPr>
            <a:endParaRPr lang="en-US" sz="2400" dirty="0" smtClean="0"/>
          </a:p>
          <a:p>
            <a:pPr lvl="1">
              <a:lnSpc>
                <a:spcPct val="90000"/>
              </a:lnSpc>
              <a:spcAft>
                <a:spcPct val="10000"/>
              </a:spcAft>
              <a:buFontTx/>
              <a:buNone/>
            </a:pPr>
            <a:endParaRPr lang="en-US" dirty="0" smtClean="0"/>
          </a:p>
        </p:txBody>
      </p:sp>
    </p:spTree>
    <p:extLst>
      <p:ext uri="{BB962C8B-B14F-4D97-AF65-F5344CB8AC3E}">
        <p14:creationId xmlns:p14="http://schemas.microsoft.com/office/powerpoint/2010/main" val="4245322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Paper Readings</a:t>
            </a:r>
            <a:endParaRPr lang="en-US" dirty="0"/>
          </a:p>
        </p:txBody>
      </p:sp>
      <p:sp>
        <p:nvSpPr>
          <p:cNvPr id="79875" name="Rectangle 3"/>
          <p:cNvSpPr>
            <a:spLocks noGrp="1" noChangeArrowheads="1"/>
          </p:cNvSpPr>
          <p:nvPr>
            <p:ph type="body" idx="1"/>
          </p:nvPr>
        </p:nvSpPr>
        <p:spPr>
          <a:xfrm>
            <a:off x="457200" y="1219200"/>
            <a:ext cx="8382000" cy="5029200"/>
          </a:xfrm>
          <a:noFill/>
          <a:ln/>
        </p:spPr>
        <p:txBody>
          <a:bodyPr>
            <a:normAutofit lnSpcReduction="10000"/>
          </a:bodyPr>
          <a:lstStyle/>
          <a:p>
            <a:pPr>
              <a:lnSpc>
                <a:spcPct val="90000"/>
              </a:lnSpc>
              <a:spcAft>
                <a:spcPct val="10000"/>
              </a:spcAft>
            </a:pPr>
            <a:r>
              <a:rPr lang="en-US" sz="2800" dirty="0" smtClean="0"/>
              <a:t>Required reading is always </a:t>
            </a:r>
            <a:r>
              <a:rPr lang="en-US" sz="2800" i="1" dirty="0" smtClean="0"/>
              <a:t>one</a:t>
            </a:r>
            <a:r>
              <a:rPr lang="en-US" sz="2800" dirty="0" smtClean="0"/>
              <a:t> paper and/or book reading</a:t>
            </a:r>
          </a:p>
          <a:p>
            <a:pPr lvl="1">
              <a:lnSpc>
                <a:spcPct val="90000"/>
              </a:lnSpc>
              <a:spcAft>
                <a:spcPct val="10000"/>
              </a:spcAft>
            </a:pPr>
            <a:r>
              <a:rPr lang="en-US" sz="2400" dirty="0" smtClean="0"/>
              <a:t>Book reading provides basic background knowledge</a:t>
            </a:r>
          </a:p>
          <a:p>
            <a:pPr lvl="1">
              <a:lnSpc>
                <a:spcPct val="90000"/>
              </a:lnSpc>
              <a:spcAft>
                <a:spcPct val="10000"/>
              </a:spcAft>
            </a:pPr>
            <a:r>
              <a:rPr lang="en-US" sz="2400" dirty="0" smtClean="0"/>
              <a:t>Papers pulled from, best journals and conferences</a:t>
            </a:r>
          </a:p>
          <a:p>
            <a:pPr lvl="2">
              <a:lnSpc>
                <a:spcPct val="90000"/>
              </a:lnSpc>
              <a:spcAft>
                <a:spcPct val="10000"/>
              </a:spcAft>
            </a:pPr>
            <a:r>
              <a:rPr lang="en-US" sz="2000" dirty="0" smtClean="0"/>
              <a:t>TOCS, SOSP, OSDI, …</a:t>
            </a:r>
            <a:endParaRPr lang="en-US" sz="2400" dirty="0" smtClean="0"/>
          </a:p>
          <a:p>
            <a:pPr>
              <a:lnSpc>
                <a:spcPct val="90000"/>
              </a:lnSpc>
              <a:spcAft>
                <a:spcPct val="10000"/>
              </a:spcAft>
            </a:pPr>
            <a:r>
              <a:rPr lang="en-US" sz="2800" dirty="0" smtClean="0"/>
              <a:t>Read papers before each class and bring notes</a:t>
            </a:r>
          </a:p>
          <a:p>
            <a:pPr lvl="1">
              <a:lnSpc>
                <a:spcPct val="90000"/>
              </a:lnSpc>
              <a:spcAft>
                <a:spcPct val="10000"/>
              </a:spcAft>
            </a:pPr>
            <a:r>
              <a:rPr lang="en-US" sz="2400" dirty="0" smtClean="0"/>
              <a:t>takes ~2 </a:t>
            </a:r>
            <a:r>
              <a:rPr lang="en-US" sz="2400" dirty="0" err="1" smtClean="0"/>
              <a:t>hrs</a:t>
            </a:r>
            <a:r>
              <a:rPr lang="en-US" sz="2400" dirty="0" smtClean="0"/>
              <a:t>, write notes and questions</a:t>
            </a:r>
          </a:p>
          <a:p>
            <a:pPr lvl="1">
              <a:lnSpc>
                <a:spcPct val="90000"/>
              </a:lnSpc>
              <a:spcAft>
                <a:spcPct val="10000"/>
              </a:spcAft>
            </a:pPr>
            <a:endParaRPr lang="en-US" sz="2400" dirty="0" smtClean="0"/>
          </a:p>
          <a:p>
            <a:pPr>
              <a:lnSpc>
                <a:spcPct val="90000"/>
              </a:lnSpc>
              <a:spcAft>
                <a:spcPct val="10000"/>
              </a:spcAft>
            </a:pPr>
            <a:r>
              <a:rPr lang="en-US" sz="2800" dirty="0" smtClean="0"/>
              <a:t>Write a review and turn in </a:t>
            </a:r>
            <a:r>
              <a:rPr lang="en-US" sz="2800" i="1" dirty="0" smtClean="0"/>
              <a:t>at least </a:t>
            </a:r>
            <a:r>
              <a:rPr lang="en-US" sz="2800" b="1" i="1" dirty="0" smtClean="0"/>
              <a:t>two</a:t>
            </a:r>
            <a:r>
              <a:rPr lang="en-US" sz="2800" b="1" i="1" dirty="0" smtClean="0"/>
              <a:t> hours</a:t>
            </a:r>
            <a:r>
              <a:rPr lang="en-US" sz="2800" dirty="0" smtClean="0"/>
              <a:t> </a:t>
            </a:r>
            <a:r>
              <a:rPr lang="en-US" sz="2800" dirty="0" smtClean="0"/>
              <a:t>before beginning of class</a:t>
            </a:r>
          </a:p>
          <a:p>
            <a:pPr lvl="1">
              <a:lnSpc>
                <a:spcPct val="90000"/>
              </a:lnSpc>
              <a:spcAft>
                <a:spcPct val="10000"/>
              </a:spcAft>
            </a:pPr>
            <a:r>
              <a:rPr lang="en-US" sz="2400" dirty="0" smtClean="0"/>
              <a:t>Turn on online via Course Management System (CMS)</a:t>
            </a:r>
          </a:p>
          <a:p>
            <a:pPr lvl="1">
              <a:lnSpc>
                <a:spcPct val="90000"/>
              </a:lnSpc>
              <a:spcAft>
                <a:spcPct val="10000"/>
              </a:spcAft>
            </a:pPr>
            <a:r>
              <a:rPr lang="en-US" sz="2400" b="1" i="1" dirty="0" smtClean="0"/>
              <a:t>No late reviews will be accepted</a:t>
            </a:r>
          </a:p>
          <a:p>
            <a:pPr>
              <a:lnSpc>
                <a:spcPct val="90000"/>
              </a:lnSpc>
              <a:spcAft>
                <a:spcPct val="10000"/>
              </a:spcAft>
              <a:buNone/>
            </a:pPr>
            <a:endParaRPr lang="en-US" sz="2800" dirty="0" smtClean="0"/>
          </a:p>
        </p:txBody>
      </p:sp>
    </p:spTree>
    <p:extLst>
      <p:ext uri="{BB962C8B-B14F-4D97-AF65-F5344CB8AC3E}">
        <p14:creationId xmlns:p14="http://schemas.microsoft.com/office/powerpoint/2010/main" val="4034383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n-GB" dirty="0" smtClean="0"/>
              <a:t>Who am I?</a:t>
            </a:r>
            <a:endParaRPr lang="en-US" dirty="0"/>
          </a:p>
        </p:txBody>
      </p:sp>
      <p:sp>
        <p:nvSpPr>
          <p:cNvPr id="98307" name="Rectangle 3"/>
          <p:cNvSpPr>
            <a:spLocks noGrp="1" noChangeArrowheads="1"/>
          </p:cNvSpPr>
          <p:nvPr>
            <p:ph type="body" idx="1"/>
          </p:nvPr>
        </p:nvSpPr>
        <p:spPr>
          <a:xfrm>
            <a:off x="152400" y="1086978"/>
            <a:ext cx="8458200" cy="5237622"/>
          </a:xfrm>
        </p:spPr>
        <p:txBody>
          <a:bodyPr>
            <a:normAutofit lnSpcReduction="10000"/>
          </a:bodyPr>
          <a:lstStyle/>
          <a:p>
            <a:pPr marL="285750" indent="-285750">
              <a:lnSpc>
                <a:spcPct val="80000"/>
              </a:lnSpc>
            </a:pPr>
            <a:r>
              <a:rPr lang="en-US" sz="2800" dirty="0" smtClean="0"/>
              <a:t>Prof. </a:t>
            </a:r>
            <a:r>
              <a:rPr lang="en-US" sz="2800" dirty="0"/>
              <a:t>Hakim Weatherspoon </a:t>
            </a:r>
          </a:p>
          <a:p>
            <a:pPr marL="685800" lvl="1" indent="-228600">
              <a:lnSpc>
                <a:spcPct val="80000"/>
              </a:lnSpc>
            </a:pPr>
            <a:r>
              <a:rPr lang="en-US" sz="2400" dirty="0"/>
              <a:t>(Hakim means </a:t>
            </a:r>
            <a:r>
              <a:rPr lang="en-US" sz="2400" dirty="0" smtClean="0"/>
              <a:t>Doctor, wise, or </a:t>
            </a:r>
            <a:r>
              <a:rPr lang="en-US" sz="2400" dirty="0" err="1" smtClean="0"/>
              <a:t>prof</a:t>
            </a:r>
            <a:r>
              <a:rPr lang="en-US" sz="2400" dirty="0" smtClean="0"/>
              <a:t>. </a:t>
            </a:r>
            <a:r>
              <a:rPr lang="en-US" sz="2400" dirty="0"/>
              <a:t>in Arabic)</a:t>
            </a:r>
          </a:p>
          <a:p>
            <a:pPr marL="685800" lvl="1" indent="-228600">
              <a:lnSpc>
                <a:spcPct val="80000"/>
              </a:lnSpc>
            </a:pPr>
            <a:r>
              <a:rPr lang="en-US" sz="2400" dirty="0"/>
              <a:t>Background in Education</a:t>
            </a:r>
          </a:p>
          <a:p>
            <a:pPr lvl="2">
              <a:lnSpc>
                <a:spcPct val="80000"/>
              </a:lnSpc>
            </a:pPr>
            <a:r>
              <a:rPr lang="en-US" sz="2000" dirty="0"/>
              <a:t>Undergraduate University of</a:t>
            </a:r>
            <a:r>
              <a:rPr lang="en-US" sz="2000" dirty="0" smtClean="0"/>
              <a:t> Washington</a:t>
            </a:r>
            <a:endParaRPr lang="en-US" sz="2000" dirty="0"/>
          </a:p>
          <a:p>
            <a:pPr marL="1543050" lvl="3" indent="-171450">
              <a:lnSpc>
                <a:spcPct val="80000"/>
              </a:lnSpc>
            </a:pPr>
            <a:r>
              <a:rPr lang="en-US" sz="1800" dirty="0"/>
              <a:t>Played Varsity Football</a:t>
            </a:r>
          </a:p>
          <a:p>
            <a:pPr marL="2000250" lvl="4" indent="-171450">
              <a:lnSpc>
                <a:spcPct val="80000"/>
              </a:lnSpc>
            </a:pPr>
            <a:r>
              <a:rPr lang="en-US" sz="1800" dirty="0"/>
              <a:t>Some teammates collectively make $100’s of millions</a:t>
            </a:r>
          </a:p>
          <a:p>
            <a:pPr marL="2000250" lvl="4" indent="-171450">
              <a:lnSpc>
                <a:spcPct val="80000"/>
              </a:lnSpc>
            </a:pPr>
            <a:r>
              <a:rPr lang="en-US" sz="1800" dirty="0"/>
              <a:t>I teach!!!</a:t>
            </a:r>
          </a:p>
          <a:p>
            <a:pPr lvl="2">
              <a:lnSpc>
                <a:spcPct val="80000"/>
              </a:lnSpc>
            </a:pPr>
            <a:r>
              <a:rPr lang="en-US" sz="2000" dirty="0"/>
              <a:t>Graduate University of California, Berkeley</a:t>
            </a:r>
          </a:p>
          <a:p>
            <a:pPr marL="1543050" lvl="3" indent="-171450">
              <a:lnSpc>
                <a:spcPct val="80000"/>
              </a:lnSpc>
            </a:pPr>
            <a:r>
              <a:rPr lang="en-US" sz="1800" dirty="0"/>
              <a:t>Some class mates collectively make $100’s of millions</a:t>
            </a:r>
          </a:p>
          <a:p>
            <a:pPr marL="1543050" lvl="3" indent="-171450">
              <a:lnSpc>
                <a:spcPct val="80000"/>
              </a:lnSpc>
            </a:pPr>
            <a:r>
              <a:rPr lang="en-US" sz="1800" dirty="0"/>
              <a:t>I teach!!!</a:t>
            </a:r>
          </a:p>
          <a:p>
            <a:pPr marL="685800" lvl="1" indent="-228600">
              <a:lnSpc>
                <a:spcPct val="80000"/>
              </a:lnSpc>
            </a:pPr>
            <a:r>
              <a:rPr lang="en-US" sz="2400" dirty="0"/>
              <a:t>Background in Operating Systems</a:t>
            </a:r>
          </a:p>
          <a:p>
            <a:pPr lvl="2">
              <a:lnSpc>
                <a:spcPct val="80000"/>
              </a:lnSpc>
            </a:pPr>
            <a:r>
              <a:rPr lang="en-US" sz="2000" dirty="0"/>
              <a:t>Peer-to-Peer Storage</a:t>
            </a:r>
          </a:p>
          <a:p>
            <a:pPr marL="1543050" lvl="3" indent="-171450">
              <a:lnSpc>
                <a:spcPct val="80000"/>
              </a:lnSpc>
            </a:pPr>
            <a:r>
              <a:rPr lang="en-US" sz="1800" dirty="0"/>
              <a:t>Antiquity project - Secure wide-area distributed system</a:t>
            </a:r>
          </a:p>
          <a:p>
            <a:pPr marL="1543050" lvl="3" indent="-171450">
              <a:lnSpc>
                <a:spcPct val="80000"/>
              </a:lnSpc>
            </a:pPr>
            <a:r>
              <a:rPr lang="en-US" sz="1800" dirty="0" err="1"/>
              <a:t>OceanStore</a:t>
            </a:r>
            <a:r>
              <a:rPr lang="en-US" sz="1800" dirty="0"/>
              <a:t> project – Store your data for 1000 years</a:t>
            </a:r>
          </a:p>
          <a:p>
            <a:pPr lvl="2">
              <a:lnSpc>
                <a:spcPct val="80000"/>
              </a:lnSpc>
            </a:pPr>
            <a:r>
              <a:rPr lang="en-US" sz="2000" dirty="0"/>
              <a:t>Network overlays</a:t>
            </a:r>
          </a:p>
          <a:p>
            <a:pPr marL="1543050" lvl="3" indent="-171450">
              <a:lnSpc>
                <a:spcPct val="80000"/>
              </a:lnSpc>
            </a:pPr>
            <a:r>
              <a:rPr lang="en-US" sz="1800" dirty="0"/>
              <a:t>Bamboo and Tapestry – Find your data around globe</a:t>
            </a:r>
          </a:p>
          <a:p>
            <a:pPr lvl="2">
              <a:lnSpc>
                <a:spcPct val="80000"/>
              </a:lnSpc>
            </a:pPr>
            <a:r>
              <a:rPr lang="en-US" sz="2000" dirty="0"/>
              <a:t>Tiny OS</a:t>
            </a:r>
          </a:p>
          <a:p>
            <a:pPr marL="1543050" lvl="3" indent="-171450">
              <a:lnSpc>
                <a:spcPct val="80000"/>
              </a:lnSpc>
            </a:pPr>
            <a:r>
              <a:rPr lang="en-US" sz="1800" dirty="0"/>
              <a:t>Early adopter in 1999, but ultimately chose P2P direction</a:t>
            </a:r>
          </a:p>
        </p:txBody>
      </p:sp>
      <p:pic>
        <p:nvPicPr>
          <p:cNvPr id="98309" name="Picture 5" descr="oceanblue"/>
          <p:cNvPicPr>
            <a:picLocks noChangeAspect="1" noChangeArrowheads="1"/>
          </p:cNvPicPr>
          <p:nvPr/>
        </p:nvPicPr>
        <p:blipFill>
          <a:blip r:embed="rId3"/>
          <a:srcRect/>
          <a:stretch>
            <a:fillRect/>
          </a:stretch>
        </p:blipFill>
        <p:spPr bwMode="auto">
          <a:xfrm>
            <a:off x="7543800" y="0"/>
            <a:ext cx="1600200" cy="2343150"/>
          </a:xfrm>
          <a:prstGeom prst="rect">
            <a:avLst/>
          </a:prstGeom>
          <a:noFill/>
        </p:spPr>
      </p:pic>
    </p:spTree>
    <p:extLst>
      <p:ext uri="{BB962C8B-B14F-4D97-AF65-F5344CB8AC3E}">
        <p14:creationId xmlns:p14="http://schemas.microsoft.com/office/powerpoint/2010/main" val="358658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30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3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30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307">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8307">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307">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8307">
                                            <p:txEl>
                                              <p:pRg st="14" end="1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8307">
                                            <p:txEl>
                                              <p:pRg st="15" end="1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8307">
                                            <p:txEl>
                                              <p:pRg st="16" end="1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307">
                                            <p:txEl>
                                              <p:pRg st="17" end="1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8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Writing Reviews</a:t>
            </a:r>
            <a:endParaRPr lang="en-US" dirty="0"/>
          </a:p>
        </p:txBody>
      </p:sp>
      <p:sp>
        <p:nvSpPr>
          <p:cNvPr id="79875" name="Rectangle 3"/>
          <p:cNvSpPr>
            <a:spLocks noGrp="1" noChangeArrowheads="1"/>
          </p:cNvSpPr>
          <p:nvPr>
            <p:ph type="body" idx="1"/>
          </p:nvPr>
        </p:nvSpPr>
        <p:spPr>
          <a:xfrm>
            <a:off x="228600" y="1219200"/>
            <a:ext cx="8686800" cy="5029200"/>
          </a:xfrm>
          <a:noFill/>
          <a:ln/>
        </p:spPr>
        <p:txBody>
          <a:bodyPr>
            <a:normAutofit/>
          </a:bodyPr>
          <a:lstStyle/>
          <a:p>
            <a:pPr>
              <a:lnSpc>
                <a:spcPct val="90000"/>
              </a:lnSpc>
              <a:spcAft>
                <a:spcPct val="10000"/>
              </a:spcAft>
            </a:pPr>
            <a:r>
              <a:rPr lang="en-US" sz="2800" dirty="0" smtClean="0"/>
              <a:t>Each student is </a:t>
            </a:r>
            <a:r>
              <a:rPr lang="en-US" sz="2800" i="1" dirty="0" smtClean="0"/>
              <a:t>required</a:t>
            </a:r>
            <a:r>
              <a:rPr lang="en-US" sz="2800" dirty="0" smtClean="0"/>
              <a:t> to prepare notes on each paper before class and to bring them to class for use in discussion. </a:t>
            </a:r>
          </a:p>
          <a:p>
            <a:pPr>
              <a:lnSpc>
                <a:spcPct val="90000"/>
              </a:lnSpc>
              <a:spcAft>
                <a:spcPct val="10000"/>
              </a:spcAft>
            </a:pPr>
            <a:r>
              <a:rPr lang="en-US" sz="2800" dirty="0" smtClean="0"/>
              <a:t>Your notes should list assumptions, innovative contributions and criticisms.  Every paper in the reading list has at least one major weakness.</a:t>
            </a:r>
          </a:p>
          <a:p>
            <a:pPr>
              <a:lnSpc>
                <a:spcPct val="90000"/>
              </a:lnSpc>
              <a:spcAft>
                <a:spcPct val="10000"/>
              </a:spcAft>
            </a:pPr>
            <a:endParaRPr lang="en-US" sz="1200" dirty="0" smtClean="0"/>
          </a:p>
          <a:p>
            <a:pPr>
              <a:lnSpc>
                <a:spcPct val="90000"/>
              </a:lnSpc>
              <a:spcAft>
                <a:spcPct val="10000"/>
              </a:spcAft>
            </a:pPr>
            <a:r>
              <a:rPr lang="en-US" sz="2800" dirty="0" smtClean="0"/>
              <a:t>Turn paper reviews in online before class via CMS</a:t>
            </a:r>
          </a:p>
          <a:p>
            <a:pPr lvl="1">
              <a:lnSpc>
                <a:spcPct val="90000"/>
              </a:lnSpc>
              <a:spcAft>
                <a:spcPct val="10000"/>
              </a:spcAft>
            </a:pPr>
            <a:r>
              <a:rPr lang="en-US" sz="2400" dirty="0" smtClean="0"/>
              <a:t>Be succinct—One  paragraph per paper</a:t>
            </a:r>
          </a:p>
          <a:p>
            <a:pPr lvl="2">
              <a:lnSpc>
                <a:spcPct val="90000"/>
              </a:lnSpc>
              <a:spcAft>
                <a:spcPct val="10000"/>
              </a:spcAft>
            </a:pPr>
            <a:r>
              <a:rPr lang="en-US" sz="2000" dirty="0" smtClean="0"/>
              <a:t>Short summary of paper (two or three sentences)</a:t>
            </a:r>
          </a:p>
          <a:p>
            <a:pPr lvl="2">
              <a:lnSpc>
                <a:spcPct val="90000"/>
              </a:lnSpc>
              <a:spcAft>
                <a:spcPct val="10000"/>
              </a:spcAft>
            </a:pPr>
            <a:r>
              <a:rPr lang="en-US" sz="2000" dirty="0" smtClean="0"/>
              <a:t>Two to three strengths/contributions</a:t>
            </a:r>
          </a:p>
          <a:p>
            <a:pPr lvl="2">
              <a:lnSpc>
                <a:spcPct val="90000"/>
              </a:lnSpc>
              <a:spcAft>
                <a:spcPct val="10000"/>
              </a:spcAft>
            </a:pPr>
            <a:r>
              <a:rPr lang="en-US" sz="2000" dirty="0" smtClean="0"/>
              <a:t>and at least one weaknesses</a:t>
            </a:r>
          </a:p>
          <a:p>
            <a:pPr lvl="2">
              <a:lnSpc>
                <a:spcPct val="90000"/>
              </a:lnSpc>
              <a:spcAft>
                <a:spcPct val="10000"/>
              </a:spcAft>
            </a:pPr>
            <a:endParaRPr lang="en-US" dirty="0" smtClean="0"/>
          </a:p>
        </p:txBody>
      </p:sp>
    </p:spTree>
    <p:extLst>
      <p:ext uri="{BB962C8B-B14F-4D97-AF65-F5344CB8AC3E}">
        <p14:creationId xmlns:p14="http://schemas.microsoft.com/office/powerpoint/2010/main" val="195314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Lecture Format</a:t>
            </a:r>
            <a:endParaRPr lang="en-US" dirty="0"/>
          </a:p>
        </p:txBody>
      </p:sp>
      <p:sp>
        <p:nvSpPr>
          <p:cNvPr id="79875" name="Rectangle 3"/>
          <p:cNvSpPr>
            <a:spLocks noGrp="1" noChangeArrowheads="1"/>
          </p:cNvSpPr>
          <p:nvPr>
            <p:ph type="body" idx="1"/>
          </p:nvPr>
        </p:nvSpPr>
        <p:spPr>
          <a:xfrm>
            <a:off x="457200" y="1447800"/>
            <a:ext cx="8534400" cy="5029200"/>
          </a:xfrm>
          <a:noFill/>
          <a:ln/>
        </p:spPr>
        <p:txBody>
          <a:bodyPr/>
          <a:lstStyle/>
          <a:p>
            <a:pPr>
              <a:lnSpc>
                <a:spcPct val="90000"/>
              </a:lnSpc>
              <a:spcAft>
                <a:spcPct val="10000"/>
              </a:spcAft>
            </a:pPr>
            <a:r>
              <a:rPr lang="en-US" sz="2800" dirty="0" smtClean="0"/>
              <a:t>40 minute presentation</a:t>
            </a:r>
            <a:endParaRPr lang="en-US" sz="2400" dirty="0" smtClean="0"/>
          </a:p>
          <a:p>
            <a:pPr>
              <a:lnSpc>
                <a:spcPct val="90000"/>
              </a:lnSpc>
              <a:spcAft>
                <a:spcPct val="10000"/>
              </a:spcAft>
            </a:pPr>
            <a:r>
              <a:rPr lang="en-US" sz="2800" dirty="0" smtClean="0"/>
              <a:t>All students are required to read ahead of time and participate! </a:t>
            </a:r>
          </a:p>
          <a:p>
            <a:pPr>
              <a:lnSpc>
                <a:spcPct val="90000"/>
              </a:lnSpc>
              <a:spcAft>
                <a:spcPct val="10000"/>
              </a:spcAft>
            </a:pPr>
            <a:r>
              <a:rPr lang="en-US" sz="2800" dirty="0" smtClean="0"/>
              <a:t>Counts in final grading.</a:t>
            </a:r>
            <a:endParaRPr lang="en-US" sz="2400" dirty="0" smtClean="0"/>
          </a:p>
        </p:txBody>
      </p:sp>
    </p:spTree>
    <p:extLst>
      <p:ext uri="{BB962C8B-B14F-4D97-AF65-F5344CB8AC3E}">
        <p14:creationId xmlns:p14="http://schemas.microsoft.com/office/powerpoint/2010/main" val="3439723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Labs/</a:t>
            </a:r>
            <a:r>
              <a:rPr lang="en-US" dirty="0" err="1" smtClean="0"/>
              <a:t>Homeworks</a:t>
            </a:r>
            <a:endParaRPr lang="en-US" dirty="0"/>
          </a:p>
        </p:txBody>
      </p:sp>
      <p:sp>
        <p:nvSpPr>
          <p:cNvPr id="79875" name="Rectangle 3"/>
          <p:cNvSpPr>
            <a:spLocks noGrp="1" noChangeArrowheads="1"/>
          </p:cNvSpPr>
          <p:nvPr>
            <p:ph type="body" idx="1"/>
          </p:nvPr>
        </p:nvSpPr>
        <p:spPr>
          <a:xfrm>
            <a:off x="0" y="1447800"/>
            <a:ext cx="9296400" cy="5029200"/>
          </a:xfrm>
          <a:noFill/>
          <a:ln/>
        </p:spPr>
        <p:txBody>
          <a:bodyPr/>
          <a:lstStyle/>
          <a:p>
            <a:pPr>
              <a:lnSpc>
                <a:spcPct val="90000"/>
              </a:lnSpc>
              <a:spcAft>
                <a:spcPct val="10000"/>
              </a:spcAft>
            </a:pPr>
            <a:r>
              <a:rPr lang="en-US" sz="2800" dirty="0" smtClean="0"/>
              <a:t>4 labs/</a:t>
            </a:r>
            <a:r>
              <a:rPr lang="en-US" sz="2800" dirty="0" err="1" smtClean="0"/>
              <a:t>homeworks</a:t>
            </a:r>
            <a:endParaRPr lang="en-US" sz="2800" dirty="0" smtClean="0"/>
          </a:p>
          <a:p>
            <a:pPr lvl="1">
              <a:lnSpc>
                <a:spcPct val="90000"/>
              </a:lnSpc>
              <a:spcAft>
                <a:spcPct val="10000"/>
              </a:spcAft>
            </a:pPr>
            <a:r>
              <a:rPr lang="en-US" sz="2400" dirty="0" smtClean="0"/>
              <a:t>work in groups</a:t>
            </a:r>
          </a:p>
          <a:p>
            <a:pPr lvl="1">
              <a:lnSpc>
                <a:spcPct val="90000"/>
              </a:lnSpc>
              <a:spcAft>
                <a:spcPct val="10000"/>
              </a:spcAft>
            </a:pPr>
            <a:r>
              <a:rPr lang="en-US" sz="2400" dirty="0" smtClean="0"/>
              <a:t>1-3 weeks per lab/homework</a:t>
            </a:r>
          </a:p>
          <a:p>
            <a:pPr lvl="1">
              <a:lnSpc>
                <a:spcPct val="90000"/>
              </a:lnSpc>
              <a:spcAft>
                <a:spcPct val="10000"/>
              </a:spcAft>
            </a:pPr>
            <a:r>
              <a:rPr lang="en-US" sz="2400" dirty="0" smtClean="0"/>
              <a:t>Topics</a:t>
            </a:r>
          </a:p>
          <a:p>
            <a:pPr lvl="2">
              <a:lnSpc>
                <a:spcPct val="90000"/>
              </a:lnSpc>
              <a:spcAft>
                <a:spcPct val="10000"/>
              </a:spcAft>
            </a:pPr>
            <a:r>
              <a:rPr lang="en-US" sz="2000" dirty="0" smtClean="0"/>
              <a:t>Building a network proxy (singled, then multi-threaded)</a:t>
            </a:r>
          </a:p>
          <a:p>
            <a:pPr lvl="2">
              <a:lnSpc>
                <a:spcPct val="90000"/>
              </a:lnSpc>
              <a:spcAft>
                <a:spcPct val="10000"/>
              </a:spcAft>
            </a:pPr>
            <a:r>
              <a:rPr lang="en-US" sz="2000" dirty="0" smtClean="0"/>
              <a:t>Implement an N-port switch</a:t>
            </a:r>
          </a:p>
          <a:p>
            <a:pPr lvl="2">
              <a:lnSpc>
                <a:spcPct val="90000"/>
              </a:lnSpc>
              <a:spcAft>
                <a:spcPct val="10000"/>
              </a:spcAft>
            </a:pPr>
            <a:r>
              <a:rPr lang="en-US" sz="2000" dirty="0" smtClean="0"/>
              <a:t>Implement a </a:t>
            </a:r>
            <a:r>
              <a:rPr lang="en-US" sz="2000" dirty="0" err="1" smtClean="0"/>
              <a:t>softward</a:t>
            </a:r>
            <a:r>
              <a:rPr lang="en-US" sz="2000" dirty="0" smtClean="0"/>
              <a:t>-defined network (</a:t>
            </a:r>
            <a:r>
              <a:rPr lang="en-US" sz="2000" dirty="0" err="1" smtClean="0"/>
              <a:t>sdn</a:t>
            </a:r>
            <a:r>
              <a:rPr lang="en-US" sz="2000" dirty="0" smtClean="0"/>
              <a:t>) switch/controller</a:t>
            </a:r>
          </a:p>
          <a:p>
            <a:pPr>
              <a:lnSpc>
                <a:spcPct val="90000"/>
              </a:lnSpc>
              <a:spcAft>
                <a:spcPct val="10000"/>
              </a:spcAft>
            </a:pPr>
            <a:r>
              <a:rPr lang="en-US" sz="2800" dirty="0" smtClean="0"/>
              <a:t>Facilities</a:t>
            </a:r>
          </a:p>
          <a:p>
            <a:pPr lvl="1">
              <a:lnSpc>
                <a:spcPct val="90000"/>
              </a:lnSpc>
              <a:spcAft>
                <a:spcPct val="10000"/>
              </a:spcAft>
            </a:pPr>
            <a:r>
              <a:rPr lang="en-US" sz="2400" dirty="0" smtClean="0"/>
              <a:t>Using cloud (Amazon EC2/S3 or local </a:t>
            </a:r>
            <a:r>
              <a:rPr lang="en-US" sz="2400" dirty="0" err="1" smtClean="0"/>
              <a:t>Fractus</a:t>
            </a:r>
            <a:r>
              <a:rPr lang="en-US" sz="2400" dirty="0" smtClean="0"/>
              <a:t> cloud)</a:t>
            </a:r>
          </a:p>
          <a:p>
            <a:pPr lvl="2">
              <a:lnSpc>
                <a:spcPct val="90000"/>
              </a:lnSpc>
              <a:spcAft>
                <a:spcPct val="10000"/>
              </a:spcAft>
              <a:buNone/>
            </a:pPr>
            <a:endParaRPr lang="en-US" dirty="0" smtClean="0"/>
          </a:p>
        </p:txBody>
      </p:sp>
    </p:spTree>
    <p:extLst>
      <p:ext uri="{BB962C8B-B14F-4D97-AF65-F5344CB8AC3E}">
        <p14:creationId xmlns:p14="http://schemas.microsoft.com/office/powerpoint/2010/main" val="3991700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Project</a:t>
            </a:r>
            <a:endParaRPr lang="en-US" dirty="0"/>
          </a:p>
        </p:txBody>
      </p:sp>
      <p:sp>
        <p:nvSpPr>
          <p:cNvPr id="79875" name="Rectangle 3"/>
          <p:cNvSpPr>
            <a:spLocks noGrp="1" noChangeArrowheads="1"/>
          </p:cNvSpPr>
          <p:nvPr>
            <p:ph type="body" idx="1"/>
          </p:nvPr>
        </p:nvSpPr>
        <p:spPr>
          <a:xfrm>
            <a:off x="152400" y="1447800"/>
            <a:ext cx="8991600" cy="5029200"/>
          </a:xfrm>
          <a:noFill/>
          <a:ln/>
        </p:spPr>
        <p:txBody>
          <a:bodyPr>
            <a:normAutofit fontScale="92500" lnSpcReduction="10000"/>
          </a:bodyPr>
          <a:lstStyle/>
          <a:p>
            <a:pPr>
              <a:lnSpc>
                <a:spcPct val="90000"/>
              </a:lnSpc>
              <a:spcAft>
                <a:spcPct val="10000"/>
              </a:spcAft>
            </a:pPr>
            <a:r>
              <a:rPr lang="en-US" sz="2800" dirty="0" smtClean="0"/>
              <a:t>One major project per group</a:t>
            </a:r>
          </a:p>
          <a:p>
            <a:pPr lvl="1">
              <a:lnSpc>
                <a:spcPct val="90000"/>
              </a:lnSpc>
              <a:spcAft>
                <a:spcPct val="10000"/>
              </a:spcAft>
            </a:pPr>
            <a:r>
              <a:rPr lang="en-US" sz="2400" dirty="0" smtClean="0"/>
              <a:t>Groups include </a:t>
            </a:r>
            <a:r>
              <a:rPr lang="en-US" sz="2400" b="1" i="1" dirty="0" smtClean="0"/>
              <a:t>three</a:t>
            </a:r>
            <a:r>
              <a:rPr lang="en-US" sz="2400" dirty="0" smtClean="0"/>
              <a:t> people</a:t>
            </a:r>
          </a:p>
          <a:p>
            <a:pPr>
              <a:lnSpc>
                <a:spcPct val="90000"/>
              </a:lnSpc>
              <a:spcAft>
                <a:spcPct val="10000"/>
              </a:spcAft>
            </a:pPr>
            <a:r>
              <a:rPr lang="en-US" sz="2800" dirty="0" smtClean="0"/>
              <a:t>Group formation – early September</a:t>
            </a:r>
          </a:p>
          <a:p>
            <a:pPr>
              <a:lnSpc>
                <a:spcPct val="90000"/>
              </a:lnSpc>
              <a:spcAft>
                <a:spcPct val="10000"/>
              </a:spcAft>
            </a:pPr>
            <a:r>
              <a:rPr lang="en-US" sz="2800" dirty="0" smtClean="0"/>
              <a:t>Initial selection of project topic – due mid-September</a:t>
            </a:r>
          </a:p>
          <a:p>
            <a:pPr>
              <a:lnSpc>
                <a:spcPct val="90000"/>
              </a:lnSpc>
              <a:spcAft>
                <a:spcPct val="10000"/>
              </a:spcAft>
            </a:pPr>
            <a:r>
              <a:rPr lang="en-US" sz="2800" dirty="0" smtClean="0"/>
              <a:t>Survey of area (related works)–due begin of October</a:t>
            </a:r>
          </a:p>
          <a:p>
            <a:pPr>
              <a:lnSpc>
                <a:spcPct val="90000"/>
              </a:lnSpc>
              <a:spcAft>
                <a:spcPct val="10000"/>
              </a:spcAft>
            </a:pPr>
            <a:endParaRPr lang="en-US" sz="2800" dirty="0" smtClean="0"/>
          </a:p>
          <a:p>
            <a:pPr>
              <a:lnSpc>
                <a:spcPct val="90000"/>
              </a:lnSpc>
              <a:spcAft>
                <a:spcPct val="10000"/>
              </a:spcAft>
            </a:pPr>
            <a:r>
              <a:rPr lang="en-US" sz="2800" dirty="0" smtClean="0"/>
              <a:t>Midterm draft paper – due begin of November</a:t>
            </a:r>
          </a:p>
          <a:p>
            <a:pPr>
              <a:lnSpc>
                <a:spcPct val="90000"/>
              </a:lnSpc>
              <a:spcAft>
                <a:spcPct val="10000"/>
              </a:spcAft>
            </a:pPr>
            <a:r>
              <a:rPr lang="en-US" sz="2800" dirty="0" smtClean="0"/>
              <a:t>Peer reviews—due a week later</a:t>
            </a:r>
          </a:p>
          <a:p>
            <a:pPr>
              <a:lnSpc>
                <a:spcPct val="90000"/>
              </a:lnSpc>
              <a:spcAft>
                <a:spcPct val="10000"/>
              </a:spcAft>
            </a:pPr>
            <a:endParaRPr lang="en-US" sz="2800" dirty="0" smtClean="0"/>
          </a:p>
          <a:p>
            <a:pPr>
              <a:lnSpc>
                <a:spcPct val="90000"/>
              </a:lnSpc>
              <a:spcAft>
                <a:spcPct val="10000"/>
              </a:spcAft>
            </a:pPr>
            <a:r>
              <a:rPr lang="en-US" sz="2800" dirty="0" smtClean="0"/>
              <a:t>Final demo/presentation–due begin of December</a:t>
            </a:r>
          </a:p>
          <a:p>
            <a:pPr>
              <a:lnSpc>
                <a:spcPct val="90000"/>
              </a:lnSpc>
              <a:spcAft>
                <a:spcPct val="10000"/>
              </a:spcAft>
            </a:pPr>
            <a:r>
              <a:rPr lang="en-US" sz="2800" dirty="0" smtClean="0"/>
              <a:t>Final project report – due a week later</a:t>
            </a:r>
          </a:p>
        </p:txBody>
      </p:sp>
    </p:spTree>
    <p:extLst>
      <p:ext uri="{BB962C8B-B14F-4D97-AF65-F5344CB8AC3E}">
        <p14:creationId xmlns:p14="http://schemas.microsoft.com/office/powerpoint/2010/main" val="632185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5413: </a:t>
            </a:r>
            <a:r>
              <a:rPr lang="en-US" dirty="0" smtClean="0"/>
              <a:t>Project Suggestions</a:t>
            </a:r>
            <a:endParaRPr lang="en-US" dirty="0"/>
          </a:p>
        </p:txBody>
      </p:sp>
      <p:sp>
        <p:nvSpPr>
          <p:cNvPr id="79875" name="Rectangle 3"/>
          <p:cNvSpPr>
            <a:spLocks noGrp="1" noChangeArrowheads="1"/>
          </p:cNvSpPr>
          <p:nvPr>
            <p:ph type="body" idx="1"/>
          </p:nvPr>
        </p:nvSpPr>
        <p:spPr>
          <a:xfrm>
            <a:off x="152400" y="1447800"/>
            <a:ext cx="8991600" cy="5029200"/>
          </a:xfrm>
          <a:noFill/>
          <a:ln/>
        </p:spPr>
        <p:txBody>
          <a:bodyPr>
            <a:normAutofit fontScale="92500" lnSpcReduction="10000"/>
          </a:bodyPr>
          <a:lstStyle/>
          <a:p>
            <a:pPr>
              <a:lnSpc>
                <a:spcPct val="90000"/>
              </a:lnSpc>
              <a:spcAft>
                <a:spcPct val="10000"/>
              </a:spcAft>
            </a:pPr>
            <a:r>
              <a:rPr lang="en-US" sz="2800" dirty="0" smtClean="0"/>
              <a:t>One major project per group</a:t>
            </a:r>
          </a:p>
          <a:p>
            <a:pPr lvl="1">
              <a:lnSpc>
                <a:spcPct val="90000"/>
              </a:lnSpc>
              <a:spcAft>
                <a:spcPct val="10000"/>
              </a:spcAft>
            </a:pPr>
            <a:r>
              <a:rPr lang="en-US" sz="2400" dirty="0" smtClean="0"/>
              <a:t>Groups include </a:t>
            </a:r>
            <a:r>
              <a:rPr lang="en-US" sz="2400" b="1" i="1" dirty="0" smtClean="0"/>
              <a:t>three</a:t>
            </a:r>
            <a:r>
              <a:rPr lang="en-US" sz="2400" dirty="0" smtClean="0"/>
              <a:t> people</a:t>
            </a:r>
          </a:p>
          <a:p>
            <a:pPr>
              <a:lnSpc>
                <a:spcPct val="90000"/>
              </a:lnSpc>
              <a:spcAft>
                <a:spcPct val="10000"/>
              </a:spcAft>
            </a:pPr>
            <a:r>
              <a:rPr lang="en-US" sz="2800" dirty="0" smtClean="0"/>
              <a:t>Group formation – early September</a:t>
            </a:r>
          </a:p>
          <a:p>
            <a:pPr>
              <a:lnSpc>
                <a:spcPct val="90000"/>
              </a:lnSpc>
              <a:spcAft>
                <a:spcPct val="10000"/>
              </a:spcAft>
            </a:pPr>
            <a:r>
              <a:rPr lang="en-US" sz="2800" dirty="0" smtClean="0"/>
              <a:t>Initial selection of project topic – due mid-September</a:t>
            </a:r>
          </a:p>
          <a:p>
            <a:pPr>
              <a:lnSpc>
                <a:spcPct val="90000"/>
              </a:lnSpc>
              <a:spcAft>
                <a:spcPct val="10000"/>
              </a:spcAft>
            </a:pPr>
            <a:r>
              <a:rPr lang="en-US" sz="2800" dirty="0" smtClean="0"/>
              <a:t>Survey of area (related works)–due begin of October</a:t>
            </a:r>
          </a:p>
          <a:p>
            <a:pPr>
              <a:lnSpc>
                <a:spcPct val="90000"/>
              </a:lnSpc>
              <a:spcAft>
                <a:spcPct val="10000"/>
              </a:spcAft>
            </a:pPr>
            <a:endParaRPr lang="en-US" sz="2800" dirty="0" smtClean="0"/>
          </a:p>
          <a:p>
            <a:pPr>
              <a:lnSpc>
                <a:spcPct val="90000"/>
              </a:lnSpc>
              <a:spcAft>
                <a:spcPct val="10000"/>
              </a:spcAft>
            </a:pPr>
            <a:r>
              <a:rPr lang="en-US" sz="2800" dirty="0" smtClean="0"/>
              <a:t>Midterm draft paper – due begin of November</a:t>
            </a:r>
          </a:p>
          <a:p>
            <a:pPr>
              <a:lnSpc>
                <a:spcPct val="90000"/>
              </a:lnSpc>
              <a:spcAft>
                <a:spcPct val="10000"/>
              </a:spcAft>
            </a:pPr>
            <a:r>
              <a:rPr lang="en-US" sz="2800" dirty="0" smtClean="0"/>
              <a:t>Peer reviews—due a week later</a:t>
            </a:r>
          </a:p>
          <a:p>
            <a:pPr>
              <a:lnSpc>
                <a:spcPct val="90000"/>
              </a:lnSpc>
              <a:spcAft>
                <a:spcPct val="10000"/>
              </a:spcAft>
            </a:pPr>
            <a:endParaRPr lang="en-US" sz="2800" dirty="0" smtClean="0"/>
          </a:p>
          <a:p>
            <a:pPr>
              <a:lnSpc>
                <a:spcPct val="90000"/>
              </a:lnSpc>
              <a:spcAft>
                <a:spcPct val="10000"/>
              </a:spcAft>
            </a:pPr>
            <a:r>
              <a:rPr lang="en-US" sz="2800" dirty="0" smtClean="0"/>
              <a:t>Final demo/presentation–due begin of December</a:t>
            </a:r>
          </a:p>
          <a:p>
            <a:pPr>
              <a:lnSpc>
                <a:spcPct val="90000"/>
              </a:lnSpc>
              <a:spcAft>
                <a:spcPct val="10000"/>
              </a:spcAft>
            </a:pPr>
            <a:r>
              <a:rPr lang="en-US" sz="2800" dirty="0" smtClean="0"/>
              <a:t>Final project report – due a week later</a:t>
            </a:r>
          </a:p>
        </p:txBody>
      </p:sp>
    </p:spTree>
    <p:extLst>
      <p:ext uri="{BB962C8B-B14F-4D97-AF65-F5344CB8AC3E}">
        <p14:creationId xmlns:p14="http://schemas.microsoft.com/office/powerpoint/2010/main" val="1477021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dirty="0"/>
              <a:t>CS</a:t>
            </a:r>
            <a:r>
              <a:rPr lang="en-US" dirty="0" smtClean="0"/>
              <a:t> </a:t>
            </a:r>
            <a:r>
              <a:rPr lang="en-US" dirty="0" smtClean="0"/>
              <a:t>5413</a:t>
            </a:r>
            <a:r>
              <a:rPr lang="en-US" dirty="0" smtClean="0"/>
              <a:t>: </a:t>
            </a:r>
            <a:r>
              <a:rPr lang="en-US" dirty="0" smtClean="0"/>
              <a:t>Project Infrastructure</a:t>
            </a:r>
            <a:endParaRPr lang="en-US" dirty="0"/>
          </a:p>
        </p:txBody>
      </p:sp>
      <p:sp>
        <p:nvSpPr>
          <p:cNvPr id="79875" name="Rectangle 3"/>
          <p:cNvSpPr>
            <a:spLocks noGrp="1" noChangeArrowheads="1"/>
          </p:cNvSpPr>
          <p:nvPr>
            <p:ph type="body" idx="1"/>
          </p:nvPr>
        </p:nvSpPr>
        <p:spPr>
          <a:xfrm>
            <a:off x="152400" y="1447800"/>
            <a:ext cx="8991600" cy="5029200"/>
          </a:xfrm>
          <a:noFill/>
          <a:ln/>
        </p:spPr>
        <p:txBody>
          <a:bodyPr>
            <a:normAutofit lnSpcReduction="10000"/>
          </a:bodyPr>
          <a:lstStyle/>
          <a:p>
            <a:pPr>
              <a:lnSpc>
                <a:spcPct val="90000"/>
              </a:lnSpc>
              <a:spcAft>
                <a:spcPct val="10000"/>
              </a:spcAft>
            </a:pPr>
            <a:r>
              <a:rPr lang="en-US" sz="2800" dirty="0" smtClean="0"/>
              <a:t>GENI: Global Environment for Networking Innovations</a:t>
            </a:r>
          </a:p>
          <a:p>
            <a:pPr>
              <a:lnSpc>
                <a:spcPct val="90000"/>
              </a:lnSpc>
              <a:spcAft>
                <a:spcPct val="10000"/>
              </a:spcAft>
            </a:pPr>
            <a:r>
              <a:rPr lang="en-US" sz="2800" dirty="0" err="1" smtClean="0"/>
              <a:t>SoNIC</a:t>
            </a:r>
            <a:r>
              <a:rPr lang="en-US" sz="2800" dirty="0" smtClean="0"/>
              <a:t>: Software Network Interface Cards</a:t>
            </a:r>
          </a:p>
          <a:p>
            <a:pPr>
              <a:lnSpc>
                <a:spcPct val="90000"/>
              </a:lnSpc>
              <a:spcAft>
                <a:spcPct val="10000"/>
              </a:spcAft>
            </a:pPr>
            <a:r>
              <a:rPr lang="en-US" sz="2800" dirty="0" err="1" smtClean="0"/>
              <a:t>NetFPGA</a:t>
            </a:r>
            <a:endParaRPr lang="en-US" sz="2800" dirty="0" smtClean="0"/>
          </a:p>
          <a:p>
            <a:pPr>
              <a:lnSpc>
                <a:spcPct val="90000"/>
              </a:lnSpc>
              <a:spcAft>
                <a:spcPct val="10000"/>
              </a:spcAft>
            </a:pPr>
            <a:endParaRPr lang="en-US" sz="2800" dirty="0" smtClean="0"/>
          </a:p>
          <a:p>
            <a:pPr>
              <a:lnSpc>
                <a:spcPct val="90000"/>
              </a:lnSpc>
              <a:spcAft>
                <a:spcPct val="10000"/>
              </a:spcAft>
            </a:pPr>
            <a:r>
              <a:rPr lang="en-US" sz="2800" dirty="0" err="1" smtClean="0"/>
              <a:t>Fractus</a:t>
            </a:r>
            <a:r>
              <a:rPr lang="en-US" sz="2800" dirty="0" smtClean="0"/>
              <a:t>: our very own (mini) </a:t>
            </a:r>
            <a:r>
              <a:rPr lang="en-US" sz="2800" dirty="0" smtClean="0"/>
              <a:t>cloud</a:t>
            </a:r>
            <a:endParaRPr lang="en-US" sz="2800" dirty="0" smtClean="0"/>
          </a:p>
          <a:p>
            <a:pPr>
              <a:lnSpc>
                <a:spcPct val="90000"/>
              </a:lnSpc>
              <a:spcAft>
                <a:spcPct val="10000"/>
              </a:spcAft>
            </a:pPr>
            <a:r>
              <a:rPr lang="en-US" sz="2800" dirty="0" smtClean="0"/>
              <a:t>Amazon’s Cloud Infrastructure EC2/S3</a:t>
            </a:r>
          </a:p>
          <a:p>
            <a:pPr>
              <a:lnSpc>
                <a:spcPct val="90000"/>
              </a:lnSpc>
              <a:spcAft>
                <a:spcPct val="10000"/>
              </a:spcAft>
            </a:pPr>
            <a:r>
              <a:rPr lang="en-US" sz="2800" dirty="0" err="1" smtClean="0"/>
              <a:t>Emulab</a:t>
            </a:r>
            <a:endParaRPr lang="en-US" sz="2800" dirty="0" smtClean="0"/>
          </a:p>
          <a:p>
            <a:pPr>
              <a:lnSpc>
                <a:spcPct val="90000"/>
              </a:lnSpc>
              <a:spcAft>
                <a:spcPct val="10000"/>
              </a:spcAft>
            </a:pPr>
            <a:r>
              <a:rPr lang="en-US" sz="2800" dirty="0" err="1" smtClean="0"/>
              <a:t>PlanetLab</a:t>
            </a:r>
            <a:endParaRPr lang="en-US" sz="2800" dirty="0" smtClean="0"/>
          </a:p>
          <a:p>
            <a:pPr>
              <a:lnSpc>
                <a:spcPct val="90000"/>
              </a:lnSpc>
              <a:spcAft>
                <a:spcPct val="10000"/>
              </a:spcAft>
            </a:pPr>
            <a:r>
              <a:rPr lang="en-US" sz="2800" dirty="0" smtClean="0"/>
              <a:t>Cornell’s Center for Advanced Computing (CAC)</a:t>
            </a:r>
          </a:p>
          <a:p>
            <a:pPr>
              <a:lnSpc>
                <a:spcPct val="90000"/>
              </a:lnSpc>
              <a:spcAft>
                <a:spcPct val="10000"/>
              </a:spcAft>
            </a:pPr>
            <a:r>
              <a:rPr lang="en-US" sz="2800" dirty="0" smtClean="0"/>
              <a:t>… </a:t>
            </a:r>
          </a:p>
        </p:txBody>
      </p:sp>
    </p:spTree>
    <p:extLst>
      <p:ext uri="{BB962C8B-B14F-4D97-AF65-F5344CB8AC3E}">
        <p14:creationId xmlns:p14="http://schemas.microsoft.com/office/powerpoint/2010/main" val="3668810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dirty="0"/>
              <a:t>Academic Integrity</a:t>
            </a:r>
          </a:p>
        </p:txBody>
      </p:sp>
      <p:sp>
        <p:nvSpPr>
          <p:cNvPr id="83971" name="Rectangle 3"/>
          <p:cNvSpPr>
            <a:spLocks noGrp="1" noChangeArrowheads="1"/>
          </p:cNvSpPr>
          <p:nvPr>
            <p:ph type="body" idx="1"/>
          </p:nvPr>
        </p:nvSpPr>
        <p:spPr>
          <a:xfrm>
            <a:off x="457200" y="1219200"/>
            <a:ext cx="8229600" cy="4876800"/>
          </a:xfrm>
        </p:spPr>
        <p:txBody>
          <a:bodyPr>
            <a:normAutofit fontScale="92500" lnSpcReduction="10000"/>
          </a:bodyPr>
          <a:lstStyle/>
          <a:p>
            <a:pPr>
              <a:lnSpc>
                <a:spcPct val="80000"/>
              </a:lnSpc>
              <a:spcAft>
                <a:spcPct val="10000"/>
              </a:spcAft>
            </a:pPr>
            <a:r>
              <a:rPr lang="en-US" sz="2400" dirty="0">
                <a:solidFill>
                  <a:srgbClr val="FF0000"/>
                </a:solidFill>
              </a:rPr>
              <a:t>Submitted work should be your own</a:t>
            </a:r>
          </a:p>
          <a:p>
            <a:pPr>
              <a:lnSpc>
                <a:spcPct val="80000"/>
              </a:lnSpc>
              <a:spcAft>
                <a:spcPct val="10000"/>
              </a:spcAft>
              <a:buFontTx/>
              <a:buNone/>
            </a:pPr>
            <a:endParaRPr lang="en-US" sz="2000" dirty="0">
              <a:solidFill>
                <a:srgbClr val="FF0000"/>
              </a:solidFill>
            </a:endParaRPr>
          </a:p>
          <a:p>
            <a:pPr>
              <a:lnSpc>
                <a:spcPct val="80000"/>
              </a:lnSpc>
              <a:spcAft>
                <a:spcPct val="10000"/>
              </a:spcAft>
            </a:pPr>
            <a:r>
              <a:rPr lang="en-US" sz="2400" dirty="0"/>
              <a:t>Acceptable collaboration:</a:t>
            </a:r>
          </a:p>
          <a:p>
            <a:pPr lvl="1">
              <a:lnSpc>
                <a:spcPct val="80000"/>
              </a:lnSpc>
              <a:spcAft>
                <a:spcPct val="10000"/>
              </a:spcAft>
            </a:pPr>
            <a:r>
              <a:rPr lang="en-US" sz="2000" dirty="0"/>
              <a:t>Clarify problem, C syntax doubts, debugging </a:t>
            </a:r>
            <a:r>
              <a:rPr lang="en-US" sz="2000" dirty="0" smtClean="0"/>
              <a:t>strategy</a:t>
            </a:r>
          </a:p>
          <a:p>
            <a:pPr lvl="1">
              <a:lnSpc>
                <a:spcPct val="80000"/>
              </a:lnSpc>
              <a:spcAft>
                <a:spcPct val="10000"/>
              </a:spcAft>
            </a:pPr>
            <a:r>
              <a:rPr lang="en-US" sz="2000" dirty="0" smtClean="0"/>
              <a:t>You may use any idea from any other person or group in the class or out, provided you </a:t>
            </a:r>
            <a:r>
              <a:rPr lang="en-US" sz="2000" b="1" i="1" dirty="0" smtClean="0">
                <a:solidFill>
                  <a:srgbClr val="FF0000"/>
                </a:solidFill>
              </a:rPr>
              <a:t>clearly</a:t>
            </a:r>
            <a:r>
              <a:rPr lang="en-US" sz="2000" i="1" dirty="0" smtClean="0"/>
              <a:t> </a:t>
            </a:r>
            <a:r>
              <a:rPr lang="en-US" sz="2000" b="1" i="1" dirty="0" smtClean="0"/>
              <a:t>state what you have borrowed and from whom</a:t>
            </a:r>
            <a:r>
              <a:rPr lang="en-US" sz="2000" dirty="0" smtClean="0"/>
              <a:t>.</a:t>
            </a:r>
          </a:p>
          <a:p>
            <a:pPr lvl="1">
              <a:lnSpc>
                <a:spcPct val="80000"/>
              </a:lnSpc>
              <a:spcAft>
                <a:spcPct val="10000"/>
              </a:spcAft>
            </a:pPr>
            <a:r>
              <a:rPr lang="en-US" sz="2000" dirty="0" smtClean="0"/>
              <a:t>If you do not provide a citation (i.e. you turn other people's work in as your own) that is </a:t>
            </a:r>
            <a:r>
              <a:rPr lang="en-US" sz="2000" i="1" dirty="0" smtClean="0"/>
              <a:t>cheating</a:t>
            </a:r>
            <a:r>
              <a:rPr lang="en-US" sz="2000" dirty="0" smtClean="0"/>
              <a:t>.</a:t>
            </a:r>
            <a:endParaRPr lang="en-US" sz="2000" i="1" dirty="0" smtClean="0"/>
          </a:p>
          <a:p>
            <a:pPr lvl="1">
              <a:lnSpc>
                <a:spcPct val="80000"/>
              </a:lnSpc>
              <a:spcAft>
                <a:spcPct val="10000"/>
              </a:spcAft>
              <a:buFontTx/>
              <a:buNone/>
            </a:pPr>
            <a:endParaRPr lang="en-US" sz="2000" dirty="0"/>
          </a:p>
          <a:p>
            <a:pPr>
              <a:lnSpc>
                <a:spcPct val="80000"/>
              </a:lnSpc>
              <a:spcAft>
                <a:spcPct val="10000"/>
              </a:spcAft>
            </a:pPr>
            <a:r>
              <a:rPr lang="en-US" sz="2400" dirty="0"/>
              <a:t>Dishonesty has no place in any community</a:t>
            </a:r>
          </a:p>
          <a:p>
            <a:pPr lvl="1">
              <a:lnSpc>
                <a:spcPct val="80000"/>
              </a:lnSpc>
              <a:spcAft>
                <a:spcPct val="10000"/>
              </a:spcAft>
            </a:pPr>
            <a:r>
              <a:rPr lang="en-US" sz="2000" dirty="0"/>
              <a:t>May NOT be in possession of someone else’s homework/project</a:t>
            </a:r>
          </a:p>
          <a:p>
            <a:pPr lvl="1">
              <a:lnSpc>
                <a:spcPct val="80000"/>
              </a:lnSpc>
              <a:spcAft>
                <a:spcPct val="10000"/>
              </a:spcAft>
            </a:pPr>
            <a:r>
              <a:rPr lang="en-US" sz="2000" dirty="0"/>
              <a:t>May NOT copy code from another group</a:t>
            </a:r>
          </a:p>
          <a:p>
            <a:pPr lvl="1">
              <a:lnSpc>
                <a:spcPct val="80000"/>
              </a:lnSpc>
              <a:spcAft>
                <a:spcPct val="10000"/>
              </a:spcAft>
            </a:pPr>
            <a:r>
              <a:rPr lang="en-US" sz="2000" dirty="0"/>
              <a:t>May NOT copy, collaborate or share homework/assignments</a:t>
            </a:r>
          </a:p>
          <a:p>
            <a:pPr lvl="1">
              <a:lnSpc>
                <a:spcPct val="80000"/>
              </a:lnSpc>
              <a:spcAft>
                <a:spcPct val="10000"/>
              </a:spcAft>
            </a:pPr>
            <a:r>
              <a:rPr lang="en-US" sz="2000" dirty="0"/>
              <a:t>University Academic Integrity rules are the general guidelines</a:t>
            </a:r>
          </a:p>
          <a:p>
            <a:pPr lvl="1">
              <a:lnSpc>
                <a:spcPct val="80000"/>
              </a:lnSpc>
              <a:spcAft>
                <a:spcPct val="10000"/>
              </a:spcAft>
              <a:buFontTx/>
              <a:buNone/>
            </a:pPr>
            <a:endParaRPr lang="en-US" sz="2000" dirty="0"/>
          </a:p>
          <a:p>
            <a:pPr>
              <a:lnSpc>
                <a:spcPct val="80000"/>
              </a:lnSpc>
              <a:spcAft>
                <a:spcPct val="10000"/>
              </a:spcAft>
            </a:pPr>
            <a:r>
              <a:rPr lang="en-US" sz="2400" dirty="0">
                <a:solidFill>
                  <a:srgbClr val="FF0000"/>
                </a:solidFill>
              </a:rPr>
              <a:t>Penalty can be as severe as an ‘F’ in CS</a:t>
            </a:r>
            <a:r>
              <a:rPr lang="en-US" sz="2400" dirty="0" smtClean="0">
                <a:solidFill>
                  <a:srgbClr val="FF0000"/>
                </a:solidFill>
              </a:rPr>
              <a:t> 6410</a:t>
            </a:r>
            <a:endParaRPr lang="en-US" sz="2400" dirty="0">
              <a:solidFill>
                <a:srgbClr val="FF0000"/>
              </a:solidFill>
            </a:endParaRPr>
          </a:p>
        </p:txBody>
      </p:sp>
    </p:spTree>
    <p:extLst>
      <p:ext uri="{BB962C8B-B14F-4D97-AF65-F5344CB8AC3E}">
        <p14:creationId xmlns:p14="http://schemas.microsoft.com/office/powerpoint/2010/main" val="3288420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dirty="0" smtClean="0"/>
              <a:t>Stress, Health and Wellness</a:t>
            </a:r>
            <a:endParaRPr lang="en-US" dirty="0"/>
          </a:p>
        </p:txBody>
      </p:sp>
      <p:sp>
        <p:nvSpPr>
          <p:cNvPr id="83971" name="Rectangle 3"/>
          <p:cNvSpPr>
            <a:spLocks noGrp="1" noChangeArrowheads="1"/>
          </p:cNvSpPr>
          <p:nvPr>
            <p:ph type="body" idx="1"/>
          </p:nvPr>
        </p:nvSpPr>
        <p:spPr>
          <a:xfrm>
            <a:off x="457200" y="1219200"/>
            <a:ext cx="8229600" cy="4876800"/>
          </a:xfrm>
        </p:spPr>
        <p:txBody>
          <a:bodyPr/>
          <a:lstStyle/>
          <a:p>
            <a:pPr>
              <a:lnSpc>
                <a:spcPct val="80000"/>
              </a:lnSpc>
              <a:spcAft>
                <a:spcPct val="10000"/>
              </a:spcAft>
            </a:pPr>
            <a:r>
              <a:rPr lang="en-US" sz="2400" dirty="0" smtClean="0"/>
              <a:t>Need to pace yourself to manage stress</a:t>
            </a:r>
          </a:p>
          <a:p>
            <a:pPr lvl="1">
              <a:lnSpc>
                <a:spcPct val="80000"/>
              </a:lnSpc>
              <a:spcAft>
                <a:spcPct val="10000"/>
              </a:spcAft>
            </a:pPr>
            <a:r>
              <a:rPr lang="en-US" sz="2000" dirty="0" smtClean="0"/>
              <a:t>Need regular sleep, eating, and exercising</a:t>
            </a:r>
          </a:p>
          <a:p>
            <a:pPr>
              <a:lnSpc>
                <a:spcPct val="80000"/>
              </a:lnSpc>
              <a:spcAft>
                <a:spcPct val="10000"/>
              </a:spcAft>
            </a:pPr>
            <a:endParaRPr lang="en-US" sz="2400" dirty="0" smtClean="0"/>
          </a:p>
          <a:p>
            <a:pPr>
              <a:lnSpc>
                <a:spcPct val="80000"/>
              </a:lnSpc>
              <a:spcAft>
                <a:spcPct val="10000"/>
              </a:spcAft>
            </a:pPr>
            <a:r>
              <a:rPr lang="en-US" sz="2400" dirty="0" smtClean="0"/>
              <a:t>Do </a:t>
            </a:r>
            <a:r>
              <a:rPr lang="en-US" sz="2400" b="1" i="1" dirty="0" smtClean="0"/>
              <a:t>not</a:t>
            </a:r>
            <a:r>
              <a:rPr lang="en-US" sz="2400" dirty="0" smtClean="0"/>
              <a:t> come to class sick (with the flu)!</a:t>
            </a:r>
          </a:p>
          <a:p>
            <a:pPr lvl="1">
              <a:lnSpc>
                <a:spcPct val="80000"/>
              </a:lnSpc>
              <a:spcAft>
                <a:spcPct val="10000"/>
              </a:spcAft>
            </a:pPr>
            <a:r>
              <a:rPr lang="en-US" sz="2000" dirty="0" smtClean="0"/>
              <a:t>Email me </a:t>
            </a:r>
            <a:r>
              <a:rPr lang="en-US" sz="2000" b="1" i="1" dirty="0" smtClean="0"/>
              <a:t>ahead</a:t>
            </a:r>
            <a:r>
              <a:rPr lang="en-US" sz="2000" dirty="0" smtClean="0"/>
              <a:t> of time that you are not feeling well</a:t>
            </a:r>
          </a:p>
          <a:p>
            <a:pPr lvl="1">
              <a:lnSpc>
                <a:spcPct val="80000"/>
              </a:lnSpc>
              <a:spcAft>
                <a:spcPct val="10000"/>
              </a:spcAft>
            </a:pPr>
            <a:r>
              <a:rPr lang="en-US" sz="2000" dirty="0" smtClean="0"/>
              <a:t>People not usually sick more than once in a semester</a:t>
            </a:r>
          </a:p>
          <a:p>
            <a:pPr lvl="1">
              <a:lnSpc>
                <a:spcPct val="80000"/>
              </a:lnSpc>
              <a:spcAft>
                <a:spcPct val="10000"/>
              </a:spcAft>
            </a:pPr>
            <a:endParaRPr lang="en-US" sz="2000" dirty="0" smtClean="0"/>
          </a:p>
          <a:p>
            <a:pPr>
              <a:lnSpc>
                <a:spcPct val="80000"/>
              </a:lnSpc>
              <a:spcAft>
                <a:spcPct val="10000"/>
              </a:spcAft>
            </a:pPr>
            <a:endParaRPr lang="en-US" sz="2400" dirty="0" smtClean="0"/>
          </a:p>
        </p:txBody>
      </p:sp>
    </p:spTree>
    <p:extLst>
      <p:ext uri="{BB962C8B-B14F-4D97-AF65-F5344CB8AC3E}">
        <p14:creationId xmlns:p14="http://schemas.microsoft.com/office/powerpoint/2010/main" val="2605555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Before</a:t>
            </a:r>
            <a:r>
              <a:rPr lang="en-US" dirty="0" smtClean="0"/>
              <a:t> Next time</a:t>
            </a:r>
            <a:endParaRPr lang="en-US" dirty="0"/>
          </a:p>
        </p:txBody>
      </p:sp>
      <p:sp>
        <p:nvSpPr>
          <p:cNvPr id="3" name="Content Placeholder 2"/>
          <p:cNvSpPr>
            <a:spLocks noGrp="1"/>
          </p:cNvSpPr>
          <p:nvPr>
            <p:ph idx="1"/>
          </p:nvPr>
        </p:nvSpPr>
        <p:spPr>
          <a:xfrm>
            <a:off x="342900" y="1447800"/>
            <a:ext cx="8458200" cy="4525963"/>
          </a:xfrm>
        </p:spPr>
        <p:txBody>
          <a:bodyPr>
            <a:normAutofit/>
          </a:bodyPr>
          <a:lstStyle/>
          <a:p>
            <a:r>
              <a:rPr lang="en-US" sz="2800" smtClean="0"/>
              <a:t>Read </a:t>
            </a:r>
            <a:r>
              <a:rPr lang="en-US" sz="2800" i="1" smtClean="0"/>
              <a:t>one</a:t>
            </a:r>
            <a:r>
              <a:rPr lang="en-US" sz="2800" smtClean="0"/>
              <a:t> paper </a:t>
            </a:r>
            <a:r>
              <a:rPr lang="en-US" sz="2800" dirty="0" smtClean="0"/>
              <a:t>below and write review</a:t>
            </a:r>
          </a:p>
          <a:p>
            <a:pPr lvl="1"/>
            <a:r>
              <a:rPr lang="en-US" sz="2000" i="1" dirty="0" smtClean="0"/>
              <a:t>The </a:t>
            </a:r>
            <a:r>
              <a:rPr lang="en-US" sz="2000" i="1" dirty="0"/>
              <a:t>Cost of a Cloud: Research Problems in Data Center Networks</a:t>
            </a:r>
            <a:r>
              <a:rPr lang="en-US" sz="2000" dirty="0" smtClean="0"/>
              <a:t>, </a:t>
            </a:r>
            <a:r>
              <a:rPr lang="en-US" sz="2000" dirty="0"/>
              <a:t>A. Greenberg, J. Hamilton, D. A. </a:t>
            </a:r>
            <a:r>
              <a:rPr lang="en-US" sz="2000" dirty="0" err="1"/>
              <a:t>Maltz</a:t>
            </a:r>
            <a:r>
              <a:rPr lang="en-US" sz="2000" dirty="0"/>
              <a:t>, P. Patel. ACM SIGCOMM computer communication review, Volume 39, Issue 1 (January 2009), pages 68--</a:t>
            </a:r>
            <a:r>
              <a:rPr lang="en-US" sz="2000" dirty="0" smtClean="0"/>
              <a:t>73. http</a:t>
            </a:r>
            <a:r>
              <a:rPr lang="en-US" sz="2000" dirty="0"/>
              <a:t>://dl.acm.org/citation.cfm?id=1496103 (can only access link within Cornell network</a:t>
            </a:r>
            <a:r>
              <a:rPr lang="en-US" sz="2000" dirty="0" smtClean="0"/>
              <a:t>).                                                       http</a:t>
            </a:r>
            <a:r>
              <a:rPr lang="en-US" sz="2000" dirty="0"/>
              <a:t>://131.107.65.14/en-us/um/people/dmaltz/papers/DC-Costs-CCR-editorial.pdf (can access outside Cornell network)</a:t>
            </a:r>
            <a:endParaRPr lang="en-US" sz="2000" dirty="0" smtClean="0"/>
          </a:p>
          <a:p>
            <a:pPr lvl="1">
              <a:buNone/>
            </a:pPr>
            <a:r>
              <a:rPr lang="en-US" sz="2000" dirty="0" smtClean="0"/>
              <a:t>	</a:t>
            </a:r>
          </a:p>
          <a:p>
            <a:r>
              <a:rPr lang="en-US" sz="2800" dirty="0" smtClean="0"/>
              <a:t>Check </a:t>
            </a:r>
            <a:r>
              <a:rPr lang="en-US" sz="2800" dirty="0" smtClean="0"/>
              <a:t>website for updated schedule</a:t>
            </a:r>
          </a:p>
          <a:p>
            <a:pPr lvl="1"/>
            <a:endParaRPr lang="en-US" sz="2400" dirty="0"/>
          </a:p>
        </p:txBody>
      </p:sp>
    </p:spTree>
    <p:extLst>
      <p:ext uri="{BB962C8B-B14F-4D97-AF65-F5344CB8AC3E}">
        <p14:creationId xmlns:p14="http://schemas.microsoft.com/office/powerpoint/2010/main" val="3458980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2714"/>
            <a:ext cx="9433560" cy="5677755"/>
          </a:xfrm>
        </p:spPr>
        <p:txBody>
          <a:bodyPr>
            <a:normAutofit/>
          </a:bodyPr>
          <a:lstStyle/>
          <a:p>
            <a:r>
              <a:rPr lang="en-US" dirty="0" smtClean="0"/>
              <a:t>The promise of the Cloud</a:t>
            </a:r>
          </a:p>
          <a:p>
            <a:pPr lvl="1"/>
            <a:r>
              <a:rPr lang="en-US" dirty="0"/>
              <a:t>A</a:t>
            </a:r>
            <a:r>
              <a:rPr lang="en-US" dirty="0" smtClean="0"/>
              <a:t> </a:t>
            </a:r>
            <a:r>
              <a:rPr lang="en-US" dirty="0"/>
              <a:t>computer </a:t>
            </a:r>
            <a:r>
              <a:rPr lang="en-US" dirty="0" smtClean="0"/>
              <a:t>utility; a commodity</a:t>
            </a:r>
          </a:p>
          <a:p>
            <a:pPr lvl="1"/>
            <a:r>
              <a:rPr lang="en-US" dirty="0" smtClean="0"/>
              <a:t>Catalyst for technology economy</a:t>
            </a:r>
          </a:p>
          <a:p>
            <a:pPr lvl="1"/>
            <a:r>
              <a:rPr lang="en-US" dirty="0" smtClean="0"/>
              <a:t>Revolutionizing for health care, financial systems, </a:t>
            </a:r>
          </a:p>
          <a:p>
            <a:pPr marL="457200" lvl="1" indent="0">
              <a:buNone/>
            </a:pPr>
            <a:r>
              <a:rPr lang="en-US" dirty="0"/>
              <a:t> </a:t>
            </a:r>
            <a:r>
              <a:rPr lang="en-US" dirty="0" smtClean="0"/>
              <a:t>   scientific research, and society</a:t>
            </a:r>
          </a:p>
          <a:p>
            <a:pPr lvl="1"/>
            <a:endParaRPr lang="en-US" dirty="0" smtClean="0"/>
          </a:p>
          <a:p>
            <a:pPr lvl="1"/>
            <a:endParaRPr lang="en-US" dirty="0"/>
          </a:p>
        </p:txBody>
      </p:sp>
      <p:sp>
        <p:nvSpPr>
          <p:cNvPr id="3" name="Title 2"/>
          <p:cNvSpPr>
            <a:spLocks noGrp="1"/>
          </p:cNvSpPr>
          <p:nvPr>
            <p:ph type="title"/>
          </p:nvPr>
        </p:nvSpPr>
        <p:spPr>
          <a:noFill/>
        </p:spPr>
        <p:txBody>
          <a:bodyPr>
            <a:normAutofit fontScale="90000"/>
          </a:bodyPr>
          <a:lstStyle/>
          <a:p>
            <a:r>
              <a:rPr lang="en-US" dirty="0" smtClean="0"/>
              <a:t>Context</a:t>
            </a:r>
            <a:endParaRPr lang="en-US" dirty="0"/>
          </a:p>
        </p:txBody>
      </p:sp>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76" y="3841939"/>
            <a:ext cx="1857113" cy="190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cornell_logo.png"/>
          <p:cNvPicPr>
            <a:picLocks noChangeAspect="1"/>
          </p:cNvPicPr>
          <p:nvPr/>
        </p:nvPicPr>
        <p:blipFill>
          <a:blip r:embed="rId4" cstate="print"/>
          <a:stretch>
            <a:fillRect/>
          </a:stretch>
        </p:blipFill>
        <p:spPr>
          <a:xfrm>
            <a:off x="7051357" y="3688079"/>
            <a:ext cx="1142999" cy="1142999"/>
          </a:xfrm>
          <a:prstGeom prst="rect">
            <a:avLst/>
          </a:prstGeom>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204" y="4770118"/>
            <a:ext cx="1620734" cy="57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descr="logo_aws.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919" y="4389120"/>
            <a:ext cx="1595297" cy="583645"/>
          </a:xfrm>
          <a:prstGeom prst="rect">
            <a:avLst/>
          </a:prstGeom>
        </p:spPr>
      </p:pic>
      <p:pic>
        <p:nvPicPr>
          <p:cNvPr id="20" name="Picture 19" descr="rackspace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9544" y="5041580"/>
            <a:ext cx="2204838" cy="388417"/>
          </a:xfrm>
          <a:prstGeom prst="rect">
            <a:avLst/>
          </a:prstGeom>
        </p:spPr>
      </p:pic>
      <p:pic>
        <p:nvPicPr>
          <p:cNvPr id="21" name="Picture 20" descr="gogrid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3844" y="5995255"/>
            <a:ext cx="1512436" cy="265542"/>
          </a:xfrm>
          <a:prstGeom prst="rect">
            <a:avLst/>
          </a:prstGeom>
        </p:spPr>
      </p:pic>
      <p:pic>
        <p:nvPicPr>
          <p:cNvPr id="22" name="Picture 21" descr="nirvanix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1360" y="5760681"/>
            <a:ext cx="2697346" cy="500116"/>
          </a:xfrm>
          <a:prstGeom prst="rect">
            <a:avLst/>
          </a:prstGeom>
        </p:spPr>
      </p:pic>
      <p:pic>
        <p:nvPicPr>
          <p:cNvPr id="2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90" y="5041580"/>
            <a:ext cx="28575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 y="3982196"/>
            <a:ext cx="1638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http://cdn.sheknows.com/articles/2011/08/Apple-iClou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8510" y="3884649"/>
            <a:ext cx="955334" cy="10971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1.gstatic.com/images?q=tbn:ANd9GcTI1PI9fcSzmWeVFNfjQ1dsPYo7A2Jq4Qp9sHtBi50wRZHRy2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1147" y="3982196"/>
            <a:ext cx="857771" cy="594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06979" y="4472396"/>
            <a:ext cx="1054263" cy="400110"/>
          </a:xfrm>
          <a:prstGeom prst="rect">
            <a:avLst/>
          </a:prstGeom>
          <a:noFill/>
        </p:spPr>
        <p:txBody>
          <a:bodyPr wrap="none" rtlCol="0">
            <a:spAutoFit/>
          </a:bodyPr>
          <a:lstStyle/>
          <a:p>
            <a:r>
              <a:rPr lang="en-US" sz="2000" b="1" dirty="0" smtClean="0"/>
              <a:t>SEATTLE</a:t>
            </a:r>
            <a:endParaRPr lang="en-US" sz="2000" b="1" dirty="0"/>
          </a:p>
        </p:txBody>
      </p:sp>
    </p:spTree>
    <p:extLst>
      <p:ext uri="{BB962C8B-B14F-4D97-AF65-F5344CB8AC3E}">
        <p14:creationId xmlns:p14="http://schemas.microsoft.com/office/powerpoint/2010/main" val="2620822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2714"/>
            <a:ext cx="9144000" cy="5677755"/>
          </a:xfrm>
        </p:spPr>
        <p:txBody>
          <a:bodyPr>
            <a:normAutofit/>
          </a:bodyPr>
          <a:lstStyle/>
          <a:p>
            <a:r>
              <a:rPr lang="en-US" dirty="0" smtClean="0"/>
              <a:t>The promise of the Cloud</a:t>
            </a:r>
          </a:p>
          <a:p>
            <a:pPr lvl="1"/>
            <a:r>
              <a:rPr lang="en-US" i="1" dirty="0" smtClean="0"/>
              <a:t>ubiquitous</a:t>
            </a:r>
            <a:r>
              <a:rPr lang="en-US" i="1" dirty="0"/>
              <a:t>, convenient, on-demand network access to a shared pool of configurable computing resources (e.g., networks, servers, storage, applications, and services) that can be rapidly provisioned and released with minimal management effort or service provider </a:t>
            </a:r>
            <a:r>
              <a:rPr lang="en-US" i="1" dirty="0" smtClean="0"/>
              <a:t>interaction.</a:t>
            </a:r>
          </a:p>
        </p:txBody>
      </p:sp>
      <p:sp>
        <p:nvSpPr>
          <p:cNvPr id="3" name="Title 2"/>
          <p:cNvSpPr>
            <a:spLocks noGrp="1"/>
          </p:cNvSpPr>
          <p:nvPr>
            <p:ph type="title"/>
          </p:nvPr>
        </p:nvSpPr>
        <p:spPr>
          <a:noFill/>
        </p:spPr>
        <p:txBody>
          <a:bodyPr>
            <a:normAutofit fontScale="90000"/>
          </a:bodyPr>
          <a:lstStyle/>
          <a:p>
            <a:r>
              <a:rPr lang="en-US" dirty="0" smtClean="0"/>
              <a:t>Context</a:t>
            </a:r>
            <a:endParaRPr lang="en-US" dirty="0"/>
          </a:p>
        </p:txBody>
      </p:sp>
      <p:sp>
        <p:nvSpPr>
          <p:cNvPr id="5" name="TextBox 4"/>
          <p:cNvSpPr txBox="1"/>
          <p:nvPr/>
        </p:nvSpPr>
        <p:spPr>
          <a:xfrm>
            <a:off x="2659779" y="3564374"/>
            <a:ext cx="2183162" cy="369332"/>
          </a:xfrm>
          <a:prstGeom prst="rect">
            <a:avLst/>
          </a:prstGeom>
          <a:noFill/>
        </p:spPr>
        <p:txBody>
          <a:bodyPr wrap="none" rtlCol="0">
            <a:spAutoFit/>
          </a:bodyPr>
          <a:lstStyle/>
          <a:p>
            <a:r>
              <a:rPr lang="en-US" dirty="0" smtClean="0"/>
              <a:t>NIST Cloud Definition</a:t>
            </a:r>
            <a:endParaRPr lang="en-US"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76" y="3841939"/>
            <a:ext cx="1857113" cy="190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rnell_logo.png"/>
          <p:cNvPicPr>
            <a:picLocks noChangeAspect="1"/>
          </p:cNvPicPr>
          <p:nvPr/>
        </p:nvPicPr>
        <p:blipFill>
          <a:blip r:embed="rId4" cstate="print"/>
          <a:stretch>
            <a:fillRect/>
          </a:stretch>
        </p:blipFill>
        <p:spPr>
          <a:xfrm>
            <a:off x="7051357" y="3688079"/>
            <a:ext cx="1142999" cy="1142999"/>
          </a:xfrm>
          <a:prstGeom prst="rect">
            <a:avLst/>
          </a:prstGeom>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204" y="4770118"/>
            <a:ext cx="1620734" cy="57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logo_aws.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919" y="4389120"/>
            <a:ext cx="1595297" cy="583645"/>
          </a:xfrm>
          <a:prstGeom prst="rect">
            <a:avLst/>
          </a:prstGeom>
        </p:spPr>
      </p:pic>
      <p:pic>
        <p:nvPicPr>
          <p:cNvPr id="10" name="Picture 9" descr="rackspace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9544" y="5041580"/>
            <a:ext cx="2204838" cy="388417"/>
          </a:xfrm>
          <a:prstGeom prst="rect">
            <a:avLst/>
          </a:prstGeom>
        </p:spPr>
      </p:pic>
      <p:pic>
        <p:nvPicPr>
          <p:cNvPr id="11" name="Picture 10" descr="gogrid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3844" y="5995255"/>
            <a:ext cx="1512436" cy="265542"/>
          </a:xfrm>
          <a:prstGeom prst="rect">
            <a:avLst/>
          </a:prstGeom>
        </p:spPr>
      </p:pic>
      <p:pic>
        <p:nvPicPr>
          <p:cNvPr id="12" name="Picture 11" descr="nirvanix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1360" y="5760681"/>
            <a:ext cx="2697346" cy="500116"/>
          </a:xfrm>
          <a:prstGeom prst="rect">
            <a:avLst/>
          </a:prstGeom>
        </p:spPr>
      </p:pic>
      <p:pic>
        <p:nvPicPr>
          <p:cNvPr id="1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90" y="5041580"/>
            <a:ext cx="28575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 y="3982196"/>
            <a:ext cx="1638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http://cdn.sheknows.com/articles/2011/08/Apple-iClou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8510" y="3884649"/>
            <a:ext cx="955334" cy="10971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encrypted-tbn1.gstatic.com/images?q=tbn:ANd9GcTI1PI9fcSzmWeVFNfjQ1dsPYo7A2Jq4Qp9sHtBi50wRZHRy2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1147" y="3982196"/>
            <a:ext cx="857771" cy="59408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606979" y="4472396"/>
            <a:ext cx="1054263" cy="400110"/>
          </a:xfrm>
          <a:prstGeom prst="rect">
            <a:avLst/>
          </a:prstGeom>
          <a:noFill/>
        </p:spPr>
        <p:txBody>
          <a:bodyPr wrap="none" rtlCol="0">
            <a:spAutoFit/>
          </a:bodyPr>
          <a:lstStyle/>
          <a:p>
            <a:r>
              <a:rPr lang="en-US" sz="2000" b="1" dirty="0" smtClean="0"/>
              <a:t>SEATTLE</a:t>
            </a:r>
            <a:endParaRPr lang="en-US" sz="2000" b="1" dirty="0"/>
          </a:p>
        </p:txBody>
      </p:sp>
    </p:spTree>
    <p:extLst>
      <p:ext uri="{BB962C8B-B14F-4D97-AF65-F5344CB8AC3E}">
        <p14:creationId xmlns:p14="http://schemas.microsoft.com/office/powerpoint/2010/main" val="3379134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2714"/>
            <a:ext cx="9144000" cy="5677755"/>
          </a:xfrm>
        </p:spPr>
        <p:txBody>
          <a:bodyPr>
            <a:normAutofit/>
          </a:bodyPr>
          <a:lstStyle/>
          <a:p>
            <a:r>
              <a:rPr lang="en-US" dirty="0" smtClean="0"/>
              <a:t>The promise of the Cloud</a:t>
            </a:r>
          </a:p>
          <a:p>
            <a:pPr lvl="1"/>
            <a:r>
              <a:rPr lang="en-US" i="1" dirty="0" smtClean="0"/>
              <a:t>ubiquitous</a:t>
            </a:r>
            <a:r>
              <a:rPr lang="en-US" i="1" dirty="0"/>
              <a:t>, convenient, </a:t>
            </a:r>
            <a:r>
              <a:rPr lang="en-US" i="1" dirty="0">
                <a:solidFill>
                  <a:srgbClr val="FF0000"/>
                </a:solidFill>
              </a:rPr>
              <a:t>on-demand</a:t>
            </a:r>
            <a:r>
              <a:rPr lang="en-US" i="1" dirty="0"/>
              <a:t> </a:t>
            </a:r>
            <a:r>
              <a:rPr lang="en-US" i="1" dirty="0">
                <a:solidFill>
                  <a:srgbClr val="FF0000"/>
                </a:solidFill>
              </a:rPr>
              <a:t>network access </a:t>
            </a:r>
            <a:r>
              <a:rPr lang="en-US" i="1" dirty="0"/>
              <a:t>to a </a:t>
            </a:r>
            <a:r>
              <a:rPr lang="en-US" i="1" dirty="0">
                <a:solidFill>
                  <a:srgbClr val="FF0000"/>
                </a:solidFill>
              </a:rPr>
              <a:t>shared pool </a:t>
            </a:r>
            <a:r>
              <a:rPr lang="en-US" i="1" dirty="0"/>
              <a:t>of configurable computing resources (e.g., networks, servers, storage, applications, and services) that can be </a:t>
            </a:r>
            <a:r>
              <a:rPr lang="en-US" i="1" dirty="0">
                <a:solidFill>
                  <a:srgbClr val="FF0000"/>
                </a:solidFill>
              </a:rPr>
              <a:t>rapidly provisioned and released </a:t>
            </a:r>
            <a:r>
              <a:rPr lang="en-US" i="1" dirty="0"/>
              <a:t>with minimal management effort or service provider interaction. </a:t>
            </a:r>
          </a:p>
          <a:p>
            <a:endParaRPr lang="en-US" dirty="0" smtClean="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76" y="3841939"/>
            <a:ext cx="1857113" cy="190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rnell_logo.png"/>
          <p:cNvPicPr>
            <a:picLocks noChangeAspect="1"/>
          </p:cNvPicPr>
          <p:nvPr/>
        </p:nvPicPr>
        <p:blipFill>
          <a:blip r:embed="rId4" cstate="print"/>
          <a:stretch>
            <a:fillRect/>
          </a:stretch>
        </p:blipFill>
        <p:spPr>
          <a:xfrm>
            <a:off x="7051357" y="3688079"/>
            <a:ext cx="1142999" cy="1142999"/>
          </a:xfrm>
          <a:prstGeom prst="rect">
            <a:avLst/>
          </a:prstGeom>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204" y="4770118"/>
            <a:ext cx="1620734" cy="57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logo_aws.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919" y="4389120"/>
            <a:ext cx="1595297" cy="583645"/>
          </a:xfrm>
          <a:prstGeom prst="rect">
            <a:avLst/>
          </a:prstGeom>
        </p:spPr>
      </p:pic>
      <p:pic>
        <p:nvPicPr>
          <p:cNvPr id="10" name="Picture 9" descr="rackspace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9544" y="5041580"/>
            <a:ext cx="2204838" cy="388417"/>
          </a:xfrm>
          <a:prstGeom prst="rect">
            <a:avLst/>
          </a:prstGeom>
        </p:spPr>
      </p:pic>
      <p:pic>
        <p:nvPicPr>
          <p:cNvPr id="11" name="Picture 10" descr="gogrid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3844" y="5995255"/>
            <a:ext cx="1512436" cy="265542"/>
          </a:xfrm>
          <a:prstGeom prst="rect">
            <a:avLst/>
          </a:prstGeom>
        </p:spPr>
      </p:pic>
      <p:pic>
        <p:nvPicPr>
          <p:cNvPr id="12" name="Picture 11" descr="nirvanix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1360" y="5760681"/>
            <a:ext cx="2697346" cy="500116"/>
          </a:xfrm>
          <a:prstGeom prst="rect">
            <a:avLst/>
          </a:prstGeom>
        </p:spPr>
      </p:pic>
      <p:pic>
        <p:nvPicPr>
          <p:cNvPr id="1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90" y="5041580"/>
            <a:ext cx="28575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 y="3982196"/>
            <a:ext cx="1638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659779" y="3564374"/>
            <a:ext cx="2183162" cy="369332"/>
          </a:xfrm>
          <a:prstGeom prst="rect">
            <a:avLst/>
          </a:prstGeom>
          <a:noFill/>
        </p:spPr>
        <p:txBody>
          <a:bodyPr wrap="none" rtlCol="0">
            <a:spAutoFit/>
          </a:bodyPr>
          <a:lstStyle/>
          <a:p>
            <a:r>
              <a:rPr lang="en-US" dirty="0" smtClean="0"/>
              <a:t>NIST Cloud Definition</a:t>
            </a:r>
            <a:endParaRPr lang="en-US" dirty="0"/>
          </a:p>
        </p:txBody>
      </p:sp>
      <p:pic>
        <p:nvPicPr>
          <p:cNvPr id="16" name="Picture 4" descr="http://cdn.sheknows.com/articles/2011/08/Apple-iClou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8510" y="3884649"/>
            <a:ext cx="955334" cy="10971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1.gstatic.com/images?q=tbn:ANd9GcTI1PI9fcSzmWeVFNfjQ1dsPYo7A2Jq4Qp9sHtBi50wRZHRy2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1147" y="3982196"/>
            <a:ext cx="857771" cy="5940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06979" y="4472396"/>
            <a:ext cx="1054263" cy="400110"/>
          </a:xfrm>
          <a:prstGeom prst="rect">
            <a:avLst/>
          </a:prstGeom>
          <a:noFill/>
        </p:spPr>
        <p:txBody>
          <a:bodyPr wrap="none" rtlCol="0">
            <a:spAutoFit/>
          </a:bodyPr>
          <a:lstStyle/>
          <a:p>
            <a:r>
              <a:rPr lang="en-US" sz="2000" b="1" dirty="0" smtClean="0"/>
              <a:t>SEATTLE</a:t>
            </a:r>
            <a:endParaRPr lang="en-US" sz="2000" b="1" dirty="0"/>
          </a:p>
        </p:txBody>
      </p:sp>
      <p:sp>
        <p:nvSpPr>
          <p:cNvPr id="20" name="Oval 19"/>
          <p:cNvSpPr/>
          <p:nvPr/>
        </p:nvSpPr>
        <p:spPr>
          <a:xfrm>
            <a:off x="5935579" y="1411705"/>
            <a:ext cx="1299410" cy="54543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noFill/>
        </p:spPr>
        <p:txBody>
          <a:bodyPr>
            <a:normAutofit fontScale="90000"/>
          </a:bodyPr>
          <a:lstStyle/>
          <a:p>
            <a:r>
              <a:rPr lang="en-US" dirty="0" smtClean="0"/>
              <a:t>Context</a:t>
            </a:r>
            <a:endParaRPr lang="en-US" dirty="0"/>
          </a:p>
        </p:txBody>
      </p:sp>
    </p:spTree>
    <p:extLst>
      <p:ext uri="{BB962C8B-B14F-4D97-AF65-F5344CB8AC3E}">
        <p14:creationId xmlns:p14="http://schemas.microsoft.com/office/powerpoint/2010/main" val="325573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2714"/>
            <a:ext cx="9144000" cy="5677755"/>
          </a:xfrm>
        </p:spPr>
        <p:txBody>
          <a:bodyPr>
            <a:normAutofit/>
          </a:bodyPr>
          <a:lstStyle/>
          <a:p>
            <a:r>
              <a:rPr lang="en-US" dirty="0" smtClean="0"/>
              <a:t>The promise of the Cloud</a:t>
            </a:r>
          </a:p>
          <a:p>
            <a:pPr lvl="1"/>
            <a:r>
              <a:rPr lang="en-US" i="1" dirty="0" smtClean="0"/>
              <a:t>ubiquitous</a:t>
            </a:r>
            <a:r>
              <a:rPr lang="en-US" i="1" dirty="0"/>
              <a:t>, convenient, </a:t>
            </a:r>
            <a:r>
              <a:rPr lang="en-US" i="1" dirty="0">
                <a:solidFill>
                  <a:srgbClr val="FF0000"/>
                </a:solidFill>
              </a:rPr>
              <a:t>on-demand</a:t>
            </a:r>
            <a:r>
              <a:rPr lang="en-US" i="1" dirty="0"/>
              <a:t> </a:t>
            </a:r>
            <a:r>
              <a:rPr lang="en-US" i="1" dirty="0">
                <a:solidFill>
                  <a:srgbClr val="FF0000"/>
                </a:solidFill>
              </a:rPr>
              <a:t>network access </a:t>
            </a:r>
            <a:r>
              <a:rPr lang="en-US" i="1" dirty="0"/>
              <a:t>to a </a:t>
            </a:r>
            <a:r>
              <a:rPr lang="en-US" i="1" dirty="0">
                <a:solidFill>
                  <a:srgbClr val="FF0000"/>
                </a:solidFill>
              </a:rPr>
              <a:t>shared pool </a:t>
            </a:r>
            <a:r>
              <a:rPr lang="en-US" i="1" dirty="0"/>
              <a:t>of configurable computing resources (e.g., networks, servers, storage, applications, and services) that can be </a:t>
            </a:r>
            <a:r>
              <a:rPr lang="en-US" i="1" dirty="0">
                <a:solidFill>
                  <a:srgbClr val="FF0000"/>
                </a:solidFill>
              </a:rPr>
              <a:t>rapidly provisioned and released </a:t>
            </a:r>
            <a:r>
              <a:rPr lang="en-US" i="1" dirty="0"/>
              <a:t>with minimal management effort or service provider interaction. </a:t>
            </a:r>
            <a:endParaRPr lang="en-US" i="1" dirty="0" smtClean="0"/>
          </a:p>
          <a:p>
            <a:r>
              <a:rPr lang="en-US" dirty="0" smtClean="0"/>
              <a:t>Requires fundamentals in distributed systems</a:t>
            </a:r>
          </a:p>
          <a:p>
            <a:pPr lvl="1"/>
            <a:r>
              <a:rPr lang="en-US" dirty="0" smtClean="0">
                <a:solidFill>
                  <a:srgbClr val="FF0000"/>
                </a:solidFill>
              </a:rPr>
              <a:t>Networking</a:t>
            </a:r>
          </a:p>
          <a:p>
            <a:pPr lvl="1"/>
            <a:r>
              <a:rPr lang="en-US" dirty="0" smtClean="0">
                <a:solidFill>
                  <a:srgbClr val="FF0000"/>
                </a:solidFill>
              </a:rPr>
              <a:t>Computation</a:t>
            </a:r>
          </a:p>
          <a:p>
            <a:pPr lvl="1"/>
            <a:r>
              <a:rPr lang="en-US" dirty="0" smtClean="0">
                <a:solidFill>
                  <a:srgbClr val="FF0000"/>
                </a:solidFill>
              </a:rPr>
              <a:t>Storage</a:t>
            </a:r>
          </a:p>
        </p:txBody>
      </p:sp>
      <p:sp>
        <p:nvSpPr>
          <p:cNvPr id="3" name="Title 2"/>
          <p:cNvSpPr>
            <a:spLocks noGrp="1"/>
          </p:cNvSpPr>
          <p:nvPr>
            <p:ph type="title"/>
          </p:nvPr>
        </p:nvSpPr>
        <p:spPr>
          <a:noFill/>
        </p:spPr>
        <p:txBody>
          <a:bodyPr>
            <a:normAutofit fontScale="90000"/>
          </a:bodyPr>
          <a:lstStyle/>
          <a:p>
            <a:r>
              <a:rPr lang="en-US" dirty="0" smtClean="0"/>
              <a:t>Context</a:t>
            </a:r>
            <a:endParaRPr lang="en-US" dirty="0"/>
          </a:p>
        </p:txBody>
      </p:sp>
      <p:sp>
        <p:nvSpPr>
          <p:cNvPr id="4" name="TextBox 3"/>
          <p:cNvSpPr txBox="1"/>
          <p:nvPr/>
        </p:nvSpPr>
        <p:spPr>
          <a:xfrm>
            <a:off x="2659779" y="3564374"/>
            <a:ext cx="2183162" cy="369332"/>
          </a:xfrm>
          <a:prstGeom prst="rect">
            <a:avLst/>
          </a:prstGeom>
          <a:noFill/>
        </p:spPr>
        <p:txBody>
          <a:bodyPr wrap="none" rtlCol="0">
            <a:spAutoFit/>
          </a:bodyPr>
          <a:lstStyle/>
          <a:p>
            <a:r>
              <a:rPr lang="en-US" dirty="0" smtClean="0"/>
              <a:t>NIST Cloud Definition</a:t>
            </a:r>
            <a:endParaRPr lang="en-US" dirty="0"/>
          </a:p>
        </p:txBody>
      </p:sp>
      <p:sp>
        <p:nvSpPr>
          <p:cNvPr id="5" name="Oval 4"/>
          <p:cNvSpPr/>
          <p:nvPr/>
        </p:nvSpPr>
        <p:spPr>
          <a:xfrm>
            <a:off x="5935579" y="1411705"/>
            <a:ext cx="1299410" cy="545432"/>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452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z="3800" dirty="0" smtClean="0"/>
              <a:t>High Performance Networks</a:t>
            </a:r>
            <a:endParaRPr lang="en-US" sz="3800" dirty="0"/>
          </a:p>
        </p:txBody>
      </p:sp>
      <p:sp>
        <p:nvSpPr>
          <p:cNvPr id="12" name="Rectangle 3"/>
          <p:cNvSpPr txBox="1">
            <a:spLocks noChangeArrowheads="1"/>
          </p:cNvSpPr>
          <p:nvPr/>
        </p:nvSpPr>
        <p:spPr>
          <a:xfrm>
            <a:off x="76199" y="872128"/>
            <a:ext cx="8876379" cy="54283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How to optimize a global network of data centers?</a:t>
            </a:r>
          </a:p>
        </p:txBody>
      </p:sp>
      <p:grpSp>
        <p:nvGrpSpPr>
          <p:cNvPr id="40" name="Group 39"/>
          <p:cNvGrpSpPr/>
          <p:nvPr/>
        </p:nvGrpSpPr>
        <p:grpSpPr>
          <a:xfrm>
            <a:off x="949483" y="2880919"/>
            <a:ext cx="6674088" cy="3946100"/>
            <a:chOff x="1124176" y="4223163"/>
            <a:chExt cx="6723063" cy="3112430"/>
          </a:xfrm>
        </p:grpSpPr>
        <p:pic>
          <p:nvPicPr>
            <p:cNvPr id="41" name="Picture 40" descr="MC910216337.PNG"/>
            <p:cNvPicPr>
              <a:picLocks noChangeAspect="1"/>
            </p:cNvPicPr>
            <p:nvPr/>
          </p:nvPicPr>
          <p:blipFill>
            <a:blip r:embed="rId3"/>
            <a:stretch>
              <a:fillRect/>
            </a:stretch>
          </p:blipFill>
          <p:spPr>
            <a:xfrm>
              <a:off x="1192779" y="4223163"/>
              <a:ext cx="6654460" cy="3112430"/>
            </a:xfrm>
            <a:prstGeom prst="rect">
              <a:avLst/>
            </a:prstGeom>
          </p:spPr>
        </p:pic>
        <p:pic>
          <p:nvPicPr>
            <p:cNvPr id="42" name="Picture 41" descr="container.png"/>
            <p:cNvPicPr>
              <a:picLocks noChangeAspect="1"/>
            </p:cNvPicPr>
            <p:nvPr/>
          </p:nvPicPr>
          <p:blipFill>
            <a:blip r:embed="rId4" cstate="print"/>
            <a:stretch>
              <a:fillRect/>
            </a:stretch>
          </p:blipFill>
          <p:spPr>
            <a:xfrm>
              <a:off x="6406583" y="5449019"/>
              <a:ext cx="617424" cy="286119"/>
            </a:xfrm>
            <a:prstGeom prst="rect">
              <a:avLst/>
            </a:prstGeom>
          </p:spPr>
        </p:pic>
        <p:pic>
          <p:nvPicPr>
            <p:cNvPr id="43" name="Picture 42" descr="container.png"/>
            <p:cNvPicPr>
              <a:picLocks noChangeAspect="1"/>
            </p:cNvPicPr>
            <p:nvPr/>
          </p:nvPicPr>
          <p:blipFill>
            <a:blip r:embed="rId4" cstate="print"/>
            <a:stretch>
              <a:fillRect/>
            </a:stretch>
          </p:blipFill>
          <p:spPr>
            <a:xfrm>
              <a:off x="5514748" y="5677694"/>
              <a:ext cx="617424" cy="286119"/>
            </a:xfrm>
            <a:prstGeom prst="rect">
              <a:avLst/>
            </a:prstGeom>
          </p:spPr>
        </p:pic>
        <p:pic>
          <p:nvPicPr>
            <p:cNvPr id="44" name="Picture 43" descr="container.png"/>
            <p:cNvPicPr>
              <a:picLocks noChangeAspect="1"/>
            </p:cNvPicPr>
            <p:nvPr/>
          </p:nvPicPr>
          <p:blipFill>
            <a:blip r:embed="rId4" cstate="print"/>
            <a:stretch>
              <a:fillRect/>
            </a:stretch>
          </p:blipFill>
          <p:spPr>
            <a:xfrm>
              <a:off x="3799681" y="5048836"/>
              <a:ext cx="617424" cy="286119"/>
            </a:xfrm>
            <a:prstGeom prst="rect">
              <a:avLst/>
            </a:prstGeom>
          </p:spPr>
        </p:pic>
        <p:pic>
          <p:nvPicPr>
            <p:cNvPr id="45" name="Picture 44" descr="container.png"/>
            <p:cNvPicPr>
              <a:picLocks noChangeAspect="1"/>
            </p:cNvPicPr>
            <p:nvPr/>
          </p:nvPicPr>
          <p:blipFill>
            <a:blip r:embed="rId4" cstate="print"/>
            <a:stretch>
              <a:fillRect/>
            </a:stretch>
          </p:blipFill>
          <p:spPr>
            <a:xfrm>
              <a:off x="4417105" y="4820161"/>
              <a:ext cx="617424" cy="286119"/>
            </a:xfrm>
            <a:prstGeom prst="rect">
              <a:avLst/>
            </a:prstGeom>
          </p:spPr>
        </p:pic>
        <p:pic>
          <p:nvPicPr>
            <p:cNvPr id="46" name="Picture 45" descr="container.png"/>
            <p:cNvPicPr>
              <a:picLocks noChangeAspect="1"/>
            </p:cNvPicPr>
            <p:nvPr/>
          </p:nvPicPr>
          <p:blipFill>
            <a:blip r:embed="rId4" cstate="print"/>
            <a:stretch>
              <a:fillRect/>
            </a:stretch>
          </p:blipFill>
          <p:spPr>
            <a:xfrm>
              <a:off x="2427627" y="5048836"/>
              <a:ext cx="617424" cy="286119"/>
            </a:xfrm>
            <a:prstGeom prst="rect">
              <a:avLst/>
            </a:prstGeom>
          </p:spPr>
        </p:pic>
        <p:pic>
          <p:nvPicPr>
            <p:cNvPr id="47" name="Picture 46" descr="container.png"/>
            <p:cNvPicPr>
              <a:picLocks noChangeAspect="1"/>
            </p:cNvPicPr>
            <p:nvPr/>
          </p:nvPicPr>
          <p:blipFill>
            <a:blip r:embed="rId4" cstate="print"/>
            <a:stretch>
              <a:fillRect/>
            </a:stretch>
          </p:blipFill>
          <p:spPr>
            <a:xfrm>
              <a:off x="1535792" y="4991667"/>
              <a:ext cx="617424" cy="286119"/>
            </a:xfrm>
            <a:prstGeom prst="rect">
              <a:avLst/>
            </a:prstGeom>
          </p:spPr>
        </p:pic>
        <p:pic>
          <p:nvPicPr>
            <p:cNvPr id="48" name="Picture 47" descr="container.png"/>
            <p:cNvPicPr>
              <a:picLocks noChangeAspect="1"/>
            </p:cNvPicPr>
            <p:nvPr/>
          </p:nvPicPr>
          <p:blipFill>
            <a:blip r:embed="rId4" cstate="print"/>
            <a:stretch>
              <a:fillRect/>
            </a:stretch>
          </p:blipFill>
          <p:spPr>
            <a:xfrm>
              <a:off x="1124176" y="4591485"/>
              <a:ext cx="617424" cy="286119"/>
            </a:xfrm>
            <a:prstGeom prst="rect">
              <a:avLst/>
            </a:prstGeom>
          </p:spPr>
        </p:pic>
        <p:pic>
          <p:nvPicPr>
            <p:cNvPr id="49" name="Picture 48" descr="container.png"/>
            <p:cNvPicPr>
              <a:picLocks noChangeAspect="1"/>
            </p:cNvPicPr>
            <p:nvPr/>
          </p:nvPicPr>
          <p:blipFill>
            <a:blip r:embed="rId4" cstate="print"/>
            <a:stretch>
              <a:fillRect/>
            </a:stretch>
          </p:blipFill>
          <p:spPr>
            <a:xfrm>
              <a:off x="2359024" y="5963539"/>
              <a:ext cx="617424" cy="286119"/>
            </a:xfrm>
            <a:prstGeom prst="rect">
              <a:avLst/>
            </a:prstGeom>
          </p:spPr>
        </p:pic>
        <p:pic>
          <p:nvPicPr>
            <p:cNvPr id="50" name="Picture 49" descr="container.png"/>
            <p:cNvPicPr>
              <a:picLocks noChangeAspect="1"/>
            </p:cNvPicPr>
            <p:nvPr/>
          </p:nvPicPr>
          <p:blipFill>
            <a:blip r:embed="rId4" cstate="print"/>
            <a:stretch>
              <a:fillRect/>
            </a:stretch>
          </p:blipFill>
          <p:spPr>
            <a:xfrm>
              <a:off x="5994966" y="6706735"/>
              <a:ext cx="617424" cy="286119"/>
            </a:xfrm>
            <a:prstGeom prst="rect">
              <a:avLst/>
            </a:prstGeom>
          </p:spPr>
        </p:pic>
        <p:pic>
          <p:nvPicPr>
            <p:cNvPr id="51" name="Picture 50" descr="container.png"/>
            <p:cNvPicPr>
              <a:picLocks noChangeAspect="1"/>
            </p:cNvPicPr>
            <p:nvPr/>
          </p:nvPicPr>
          <p:blipFill>
            <a:blip r:embed="rId4" cstate="print"/>
            <a:stretch>
              <a:fillRect/>
            </a:stretch>
          </p:blipFill>
          <p:spPr>
            <a:xfrm>
              <a:off x="4142694" y="5620526"/>
              <a:ext cx="617424" cy="286119"/>
            </a:xfrm>
            <a:prstGeom prst="rect">
              <a:avLst/>
            </a:prstGeom>
          </p:spPr>
        </p:pic>
        <p:pic>
          <p:nvPicPr>
            <p:cNvPr id="52" name="Picture 51" descr="container.png"/>
            <p:cNvPicPr>
              <a:picLocks noChangeAspect="1"/>
            </p:cNvPicPr>
            <p:nvPr/>
          </p:nvPicPr>
          <p:blipFill>
            <a:blip r:embed="rId4" cstate="print"/>
            <a:stretch>
              <a:fillRect/>
            </a:stretch>
          </p:blipFill>
          <p:spPr>
            <a:xfrm>
              <a:off x="6132172" y="4877330"/>
              <a:ext cx="617424" cy="286119"/>
            </a:xfrm>
            <a:prstGeom prst="rect">
              <a:avLst/>
            </a:prstGeom>
          </p:spPr>
        </p:pic>
        <p:cxnSp>
          <p:nvCxnSpPr>
            <p:cNvPr id="53" name="Straight Connector 52"/>
            <p:cNvCxnSpPr>
              <a:stCxn id="48" idx="2"/>
              <a:endCxn id="47" idx="0"/>
            </p:cNvCxnSpPr>
            <p:nvPr/>
          </p:nvCxnSpPr>
          <p:spPr>
            <a:xfrm rot="16200000" flipH="1">
              <a:off x="1581664" y="4728828"/>
              <a:ext cx="114063"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4" name="Straight Connector 53"/>
            <p:cNvCxnSpPr>
              <a:stCxn id="47" idx="3"/>
              <a:endCxn id="46" idx="1"/>
            </p:cNvCxnSpPr>
            <p:nvPr/>
          </p:nvCxnSpPr>
          <p:spPr>
            <a:xfrm>
              <a:off x="2153216" y="5134727"/>
              <a:ext cx="274411"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5" name="Straight Connector 54"/>
            <p:cNvCxnSpPr>
              <a:stCxn id="47" idx="2"/>
              <a:endCxn id="49" idx="0"/>
            </p:cNvCxnSpPr>
            <p:nvPr/>
          </p:nvCxnSpPr>
          <p:spPr>
            <a:xfrm rot="16200000" flipH="1">
              <a:off x="1913244" y="5209047"/>
              <a:ext cx="685752" cy="823232"/>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6" name="Straight Connector 55"/>
            <p:cNvCxnSpPr>
              <a:stCxn id="46" idx="3"/>
              <a:endCxn id="44" idx="1"/>
            </p:cNvCxnSpPr>
            <p:nvPr/>
          </p:nvCxnSpPr>
          <p:spPr>
            <a:xfrm>
              <a:off x="3045051" y="5191896"/>
              <a:ext cx="754630" cy="119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7" name="Straight Connector 56"/>
            <p:cNvCxnSpPr>
              <a:stCxn id="49" idx="3"/>
              <a:endCxn id="44" idx="1"/>
            </p:cNvCxnSpPr>
            <p:nvPr/>
          </p:nvCxnSpPr>
          <p:spPr>
            <a:xfrm flipV="1">
              <a:off x="2976448" y="5191896"/>
              <a:ext cx="823232" cy="91470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8" name="Straight Connector 57"/>
            <p:cNvCxnSpPr>
              <a:stCxn id="49" idx="3"/>
              <a:endCxn id="51" idx="1"/>
            </p:cNvCxnSpPr>
            <p:nvPr/>
          </p:nvCxnSpPr>
          <p:spPr>
            <a:xfrm flipV="1">
              <a:off x="2976448" y="5763585"/>
              <a:ext cx="1166246" cy="34301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9" name="Straight Connector 58"/>
            <p:cNvCxnSpPr>
              <a:stCxn id="44" idx="3"/>
              <a:endCxn id="45" idx="2"/>
            </p:cNvCxnSpPr>
            <p:nvPr/>
          </p:nvCxnSpPr>
          <p:spPr>
            <a:xfrm flipV="1">
              <a:off x="4417105" y="5106280"/>
              <a:ext cx="308712"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0" name="Straight Connector 59"/>
            <p:cNvCxnSpPr>
              <a:stCxn id="45" idx="3"/>
              <a:endCxn id="52" idx="1"/>
            </p:cNvCxnSpPr>
            <p:nvPr/>
          </p:nvCxnSpPr>
          <p:spPr>
            <a:xfrm>
              <a:off x="5034529" y="4963220"/>
              <a:ext cx="1097643"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1" name="Straight Connector 60"/>
            <p:cNvCxnSpPr>
              <a:stCxn id="43" idx="0"/>
              <a:endCxn id="52" idx="2"/>
            </p:cNvCxnSpPr>
            <p:nvPr/>
          </p:nvCxnSpPr>
          <p:spPr>
            <a:xfrm rot="5400000" flipH="1" flipV="1">
              <a:off x="5875049" y="5111860"/>
              <a:ext cx="514246" cy="617424"/>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2" name="Straight Connector 61"/>
            <p:cNvCxnSpPr>
              <a:stCxn id="52" idx="2"/>
              <a:endCxn id="42" idx="0"/>
            </p:cNvCxnSpPr>
            <p:nvPr/>
          </p:nvCxnSpPr>
          <p:spPr>
            <a:xfrm rot="16200000" flipH="1">
              <a:off x="6435304" y="5169028"/>
              <a:ext cx="285570" cy="27441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3" name="Straight Connector 62"/>
            <p:cNvCxnSpPr>
              <a:stCxn id="42" idx="2"/>
              <a:endCxn id="50" idx="0"/>
            </p:cNvCxnSpPr>
            <p:nvPr/>
          </p:nvCxnSpPr>
          <p:spPr>
            <a:xfrm rot="5400000">
              <a:off x="6023688" y="6015128"/>
              <a:ext cx="971597"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4" name="Straight Connector 63"/>
            <p:cNvCxnSpPr>
              <a:stCxn id="43" idx="2"/>
              <a:endCxn id="50" idx="0"/>
            </p:cNvCxnSpPr>
            <p:nvPr/>
          </p:nvCxnSpPr>
          <p:spPr>
            <a:xfrm rot="16200000" flipH="1">
              <a:off x="5692108" y="6095165"/>
              <a:ext cx="742921" cy="48021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5" name="Straight Connector 64"/>
            <p:cNvCxnSpPr>
              <a:stCxn id="43" idx="3"/>
              <a:endCxn id="42" idx="2"/>
            </p:cNvCxnSpPr>
            <p:nvPr/>
          </p:nvCxnSpPr>
          <p:spPr>
            <a:xfrm flipV="1">
              <a:off x="6132172" y="5735138"/>
              <a:ext cx="583123"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6" name="Straight Connector 65"/>
            <p:cNvCxnSpPr>
              <a:stCxn id="43" idx="1"/>
              <a:endCxn id="51" idx="3"/>
            </p:cNvCxnSpPr>
            <p:nvPr/>
          </p:nvCxnSpPr>
          <p:spPr>
            <a:xfrm rot="10800000">
              <a:off x="4760118" y="5763585"/>
              <a:ext cx="754630"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7" name="Straight Connector 66"/>
            <p:cNvCxnSpPr>
              <a:stCxn id="44" idx="2"/>
              <a:endCxn id="51" idx="0"/>
            </p:cNvCxnSpPr>
            <p:nvPr/>
          </p:nvCxnSpPr>
          <p:spPr>
            <a:xfrm rot="16200000" flipH="1">
              <a:off x="4137114" y="5306234"/>
              <a:ext cx="285570" cy="343013"/>
            </a:xfrm>
            <a:prstGeom prst="line">
              <a:avLst/>
            </a:prstGeom>
            <a:ln w="57150"/>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4205779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z="3800" dirty="0" smtClean="0"/>
              <a:t>High Performance </a:t>
            </a:r>
            <a:r>
              <a:rPr lang="en-US" sz="3800" dirty="0" smtClean="0"/>
              <a:t>Networks</a:t>
            </a:r>
            <a:endParaRPr lang="en-US" sz="3800" dirty="0"/>
          </a:p>
        </p:txBody>
      </p:sp>
      <p:sp>
        <p:nvSpPr>
          <p:cNvPr id="12" name="Rectangle 3"/>
          <p:cNvSpPr txBox="1">
            <a:spLocks noChangeArrowheads="1"/>
          </p:cNvSpPr>
          <p:nvPr/>
        </p:nvSpPr>
        <p:spPr>
          <a:xfrm>
            <a:off x="76199" y="872128"/>
            <a:ext cx="9067801" cy="54283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How to optimize a global network of data centers?</a:t>
            </a:r>
          </a:p>
          <a:p>
            <a:pPr lvl="1"/>
            <a:r>
              <a:rPr lang="en-US" dirty="0" smtClean="0"/>
              <a:t>E.g. Need to optimize movement of data between DCs</a:t>
            </a:r>
            <a:endParaRPr lang="en-US" dirty="0"/>
          </a:p>
          <a:p>
            <a:pPr lvl="1"/>
            <a:r>
              <a:rPr lang="en-US" sz="2600" dirty="0">
                <a:solidFill>
                  <a:schemeClr val="bg1">
                    <a:lumMod val="50000"/>
                  </a:schemeClr>
                </a:solidFill>
              </a:rPr>
              <a:t>[NSDI 2013, NSDI 2008, FAST 2009, IMC 2010, DSN 2010]</a:t>
            </a:r>
          </a:p>
          <a:p>
            <a:pPr lvl="1"/>
            <a:endParaRPr lang="en-US" dirty="0" smtClean="0"/>
          </a:p>
        </p:txBody>
      </p:sp>
      <p:grpSp>
        <p:nvGrpSpPr>
          <p:cNvPr id="11" name="Group 10"/>
          <p:cNvGrpSpPr/>
          <p:nvPr/>
        </p:nvGrpSpPr>
        <p:grpSpPr>
          <a:xfrm>
            <a:off x="949483" y="2880919"/>
            <a:ext cx="6674088" cy="3946100"/>
            <a:chOff x="1124176" y="4223163"/>
            <a:chExt cx="6723063" cy="3112430"/>
          </a:xfrm>
        </p:grpSpPr>
        <p:pic>
          <p:nvPicPr>
            <p:cNvPr id="13" name="Picture 12" descr="MC910216337.PNG"/>
            <p:cNvPicPr>
              <a:picLocks noChangeAspect="1"/>
            </p:cNvPicPr>
            <p:nvPr/>
          </p:nvPicPr>
          <p:blipFill>
            <a:blip r:embed="rId3"/>
            <a:stretch>
              <a:fillRect/>
            </a:stretch>
          </p:blipFill>
          <p:spPr>
            <a:xfrm>
              <a:off x="1192779" y="4223163"/>
              <a:ext cx="6654460" cy="3112430"/>
            </a:xfrm>
            <a:prstGeom prst="rect">
              <a:avLst/>
            </a:prstGeom>
          </p:spPr>
        </p:pic>
        <p:pic>
          <p:nvPicPr>
            <p:cNvPr id="14" name="Picture 13" descr="container.png"/>
            <p:cNvPicPr>
              <a:picLocks noChangeAspect="1"/>
            </p:cNvPicPr>
            <p:nvPr/>
          </p:nvPicPr>
          <p:blipFill>
            <a:blip r:embed="rId4" cstate="print"/>
            <a:stretch>
              <a:fillRect/>
            </a:stretch>
          </p:blipFill>
          <p:spPr>
            <a:xfrm>
              <a:off x="6406583" y="5449019"/>
              <a:ext cx="617424" cy="286119"/>
            </a:xfrm>
            <a:prstGeom prst="rect">
              <a:avLst/>
            </a:prstGeom>
          </p:spPr>
        </p:pic>
        <p:pic>
          <p:nvPicPr>
            <p:cNvPr id="15" name="Picture 14" descr="container.png"/>
            <p:cNvPicPr>
              <a:picLocks noChangeAspect="1"/>
            </p:cNvPicPr>
            <p:nvPr/>
          </p:nvPicPr>
          <p:blipFill>
            <a:blip r:embed="rId4" cstate="print"/>
            <a:stretch>
              <a:fillRect/>
            </a:stretch>
          </p:blipFill>
          <p:spPr>
            <a:xfrm>
              <a:off x="5514748" y="5677694"/>
              <a:ext cx="617424" cy="286119"/>
            </a:xfrm>
            <a:prstGeom prst="rect">
              <a:avLst/>
            </a:prstGeom>
          </p:spPr>
        </p:pic>
        <p:pic>
          <p:nvPicPr>
            <p:cNvPr id="16" name="Picture 15" descr="container.png"/>
            <p:cNvPicPr>
              <a:picLocks noChangeAspect="1"/>
            </p:cNvPicPr>
            <p:nvPr/>
          </p:nvPicPr>
          <p:blipFill>
            <a:blip r:embed="rId4" cstate="print"/>
            <a:stretch>
              <a:fillRect/>
            </a:stretch>
          </p:blipFill>
          <p:spPr>
            <a:xfrm>
              <a:off x="3799681" y="5048836"/>
              <a:ext cx="617424" cy="286119"/>
            </a:xfrm>
            <a:prstGeom prst="rect">
              <a:avLst/>
            </a:prstGeom>
          </p:spPr>
        </p:pic>
        <p:pic>
          <p:nvPicPr>
            <p:cNvPr id="17" name="Picture 16" descr="container.png"/>
            <p:cNvPicPr>
              <a:picLocks noChangeAspect="1"/>
            </p:cNvPicPr>
            <p:nvPr/>
          </p:nvPicPr>
          <p:blipFill>
            <a:blip r:embed="rId4" cstate="print"/>
            <a:stretch>
              <a:fillRect/>
            </a:stretch>
          </p:blipFill>
          <p:spPr>
            <a:xfrm>
              <a:off x="4417105" y="4820161"/>
              <a:ext cx="617424" cy="286119"/>
            </a:xfrm>
            <a:prstGeom prst="rect">
              <a:avLst/>
            </a:prstGeom>
          </p:spPr>
        </p:pic>
        <p:pic>
          <p:nvPicPr>
            <p:cNvPr id="18" name="Picture 17" descr="container.png"/>
            <p:cNvPicPr>
              <a:picLocks noChangeAspect="1"/>
            </p:cNvPicPr>
            <p:nvPr/>
          </p:nvPicPr>
          <p:blipFill>
            <a:blip r:embed="rId4" cstate="print"/>
            <a:stretch>
              <a:fillRect/>
            </a:stretch>
          </p:blipFill>
          <p:spPr>
            <a:xfrm>
              <a:off x="2427627" y="5048836"/>
              <a:ext cx="617424" cy="286119"/>
            </a:xfrm>
            <a:prstGeom prst="rect">
              <a:avLst/>
            </a:prstGeom>
          </p:spPr>
        </p:pic>
        <p:pic>
          <p:nvPicPr>
            <p:cNvPr id="19" name="Picture 18" descr="container.png"/>
            <p:cNvPicPr>
              <a:picLocks noChangeAspect="1"/>
            </p:cNvPicPr>
            <p:nvPr/>
          </p:nvPicPr>
          <p:blipFill>
            <a:blip r:embed="rId4" cstate="print"/>
            <a:stretch>
              <a:fillRect/>
            </a:stretch>
          </p:blipFill>
          <p:spPr>
            <a:xfrm>
              <a:off x="1535792" y="4991667"/>
              <a:ext cx="617424" cy="286119"/>
            </a:xfrm>
            <a:prstGeom prst="rect">
              <a:avLst/>
            </a:prstGeom>
          </p:spPr>
        </p:pic>
        <p:pic>
          <p:nvPicPr>
            <p:cNvPr id="20" name="Picture 19" descr="container.png"/>
            <p:cNvPicPr>
              <a:picLocks noChangeAspect="1"/>
            </p:cNvPicPr>
            <p:nvPr/>
          </p:nvPicPr>
          <p:blipFill>
            <a:blip r:embed="rId4" cstate="print"/>
            <a:stretch>
              <a:fillRect/>
            </a:stretch>
          </p:blipFill>
          <p:spPr>
            <a:xfrm>
              <a:off x="1124176" y="4591485"/>
              <a:ext cx="617424" cy="286119"/>
            </a:xfrm>
            <a:prstGeom prst="rect">
              <a:avLst/>
            </a:prstGeom>
          </p:spPr>
        </p:pic>
        <p:pic>
          <p:nvPicPr>
            <p:cNvPr id="21" name="Picture 20" descr="container.png"/>
            <p:cNvPicPr>
              <a:picLocks noChangeAspect="1"/>
            </p:cNvPicPr>
            <p:nvPr/>
          </p:nvPicPr>
          <p:blipFill>
            <a:blip r:embed="rId4" cstate="print"/>
            <a:stretch>
              <a:fillRect/>
            </a:stretch>
          </p:blipFill>
          <p:spPr>
            <a:xfrm>
              <a:off x="2359024" y="5963539"/>
              <a:ext cx="617424" cy="286119"/>
            </a:xfrm>
            <a:prstGeom prst="rect">
              <a:avLst/>
            </a:prstGeom>
          </p:spPr>
        </p:pic>
        <p:pic>
          <p:nvPicPr>
            <p:cNvPr id="22" name="Picture 21" descr="container.png"/>
            <p:cNvPicPr>
              <a:picLocks noChangeAspect="1"/>
            </p:cNvPicPr>
            <p:nvPr/>
          </p:nvPicPr>
          <p:blipFill>
            <a:blip r:embed="rId4" cstate="print"/>
            <a:stretch>
              <a:fillRect/>
            </a:stretch>
          </p:blipFill>
          <p:spPr>
            <a:xfrm>
              <a:off x="5994966" y="6706735"/>
              <a:ext cx="617424" cy="286119"/>
            </a:xfrm>
            <a:prstGeom prst="rect">
              <a:avLst/>
            </a:prstGeom>
          </p:spPr>
        </p:pic>
        <p:pic>
          <p:nvPicPr>
            <p:cNvPr id="23" name="Picture 22" descr="container.png"/>
            <p:cNvPicPr>
              <a:picLocks noChangeAspect="1"/>
            </p:cNvPicPr>
            <p:nvPr/>
          </p:nvPicPr>
          <p:blipFill>
            <a:blip r:embed="rId4" cstate="print"/>
            <a:stretch>
              <a:fillRect/>
            </a:stretch>
          </p:blipFill>
          <p:spPr>
            <a:xfrm>
              <a:off x="4142694" y="5620526"/>
              <a:ext cx="617424" cy="286119"/>
            </a:xfrm>
            <a:prstGeom prst="rect">
              <a:avLst/>
            </a:prstGeom>
          </p:spPr>
        </p:pic>
        <p:pic>
          <p:nvPicPr>
            <p:cNvPr id="24" name="Picture 23" descr="container.png"/>
            <p:cNvPicPr>
              <a:picLocks noChangeAspect="1"/>
            </p:cNvPicPr>
            <p:nvPr/>
          </p:nvPicPr>
          <p:blipFill>
            <a:blip r:embed="rId4" cstate="print"/>
            <a:stretch>
              <a:fillRect/>
            </a:stretch>
          </p:blipFill>
          <p:spPr>
            <a:xfrm>
              <a:off x="6132172" y="4877330"/>
              <a:ext cx="617424" cy="286119"/>
            </a:xfrm>
            <a:prstGeom prst="rect">
              <a:avLst/>
            </a:prstGeom>
          </p:spPr>
        </p:pic>
        <p:cxnSp>
          <p:nvCxnSpPr>
            <p:cNvPr id="25" name="Straight Connector 24"/>
            <p:cNvCxnSpPr>
              <a:stCxn id="20" idx="2"/>
              <a:endCxn id="19" idx="0"/>
            </p:cNvCxnSpPr>
            <p:nvPr/>
          </p:nvCxnSpPr>
          <p:spPr>
            <a:xfrm rot="16200000" flipH="1">
              <a:off x="1581664" y="4728828"/>
              <a:ext cx="114063"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26" name="Straight Connector 25"/>
            <p:cNvCxnSpPr>
              <a:stCxn id="19" idx="3"/>
              <a:endCxn id="18" idx="1"/>
            </p:cNvCxnSpPr>
            <p:nvPr/>
          </p:nvCxnSpPr>
          <p:spPr>
            <a:xfrm>
              <a:off x="2153216" y="5134727"/>
              <a:ext cx="274411"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27" name="Straight Connector 26"/>
            <p:cNvCxnSpPr>
              <a:stCxn id="19" idx="2"/>
              <a:endCxn id="21" idx="0"/>
            </p:cNvCxnSpPr>
            <p:nvPr/>
          </p:nvCxnSpPr>
          <p:spPr>
            <a:xfrm rot="16200000" flipH="1">
              <a:off x="1913244" y="5209047"/>
              <a:ext cx="685752" cy="823232"/>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28" name="Straight Connector 27"/>
            <p:cNvCxnSpPr>
              <a:stCxn id="18" idx="3"/>
              <a:endCxn id="16" idx="1"/>
            </p:cNvCxnSpPr>
            <p:nvPr/>
          </p:nvCxnSpPr>
          <p:spPr>
            <a:xfrm>
              <a:off x="3045051" y="5191896"/>
              <a:ext cx="754630" cy="119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29" name="Straight Connector 28"/>
            <p:cNvCxnSpPr>
              <a:stCxn id="21" idx="3"/>
              <a:endCxn id="16" idx="1"/>
            </p:cNvCxnSpPr>
            <p:nvPr/>
          </p:nvCxnSpPr>
          <p:spPr>
            <a:xfrm flipV="1">
              <a:off x="2976448" y="5191896"/>
              <a:ext cx="823232" cy="91470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0" name="Straight Connector 29"/>
            <p:cNvCxnSpPr>
              <a:stCxn id="21" idx="3"/>
              <a:endCxn id="23" idx="1"/>
            </p:cNvCxnSpPr>
            <p:nvPr/>
          </p:nvCxnSpPr>
          <p:spPr>
            <a:xfrm flipV="1">
              <a:off x="2976448" y="5763585"/>
              <a:ext cx="1166246" cy="343013"/>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1" name="Straight Connector 30"/>
            <p:cNvCxnSpPr>
              <a:stCxn id="16" idx="3"/>
              <a:endCxn id="17" idx="2"/>
            </p:cNvCxnSpPr>
            <p:nvPr/>
          </p:nvCxnSpPr>
          <p:spPr>
            <a:xfrm flipV="1">
              <a:off x="4417105" y="5106280"/>
              <a:ext cx="308712"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2" name="Straight Connector 31"/>
            <p:cNvCxnSpPr>
              <a:stCxn id="17" idx="3"/>
              <a:endCxn id="24" idx="1"/>
            </p:cNvCxnSpPr>
            <p:nvPr/>
          </p:nvCxnSpPr>
          <p:spPr>
            <a:xfrm>
              <a:off x="5034529" y="4963220"/>
              <a:ext cx="1097643"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3" name="Straight Connector 32"/>
            <p:cNvCxnSpPr>
              <a:stCxn id="15" idx="0"/>
              <a:endCxn id="24" idx="2"/>
            </p:cNvCxnSpPr>
            <p:nvPr/>
          </p:nvCxnSpPr>
          <p:spPr>
            <a:xfrm rot="5400000" flipH="1" flipV="1">
              <a:off x="5875049" y="5111860"/>
              <a:ext cx="514246" cy="617424"/>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4" name="Straight Connector 33"/>
            <p:cNvCxnSpPr>
              <a:stCxn id="24" idx="2"/>
              <a:endCxn id="14" idx="0"/>
            </p:cNvCxnSpPr>
            <p:nvPr/>
          </p:nvCxnSpPr>
          <p:spPr>
            <a:xfrm rot="16200000" flipH="1">
              <a:off x="6435304" y="5169028"/>
              <a:ext cx="285570" cy="274411"/>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5" name="Straight Connector 34"/>
            <p:cNvCxnSpPr>
              <a:stCxn id="14" idx="2"/>
              <a:endCxn id="22" idx="0"/>
            </p:cNvCxnSpPr>
            <p:nvPr/>
          </p:nvCxnSpPr>
          <p:spPr>
            <a:xfrm rot="5400000">
              <a:off x="6023688" y="6015128"/>
              <a:ext cx="971597" cy="411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6" name="Straight Connector 35"/>
            <p:cNvCxnSpPr>
              <a:stCxn id="15" idx="2"/>
              <a:endCxn id="22" idx="0"/>
            </p:cNvCxnSpPr>
            <p:nvPr/>
          </p:nvCxnSpPr>
          <p:spPr>
            <a:xfrm rot="16200000" flipH="1">
              <a:off x="5692108" y="6095165"/>
              <a:ext cx="742921" cy="48021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7" name="Straight Connector 36"/>
            <p:cNvCxnSpPr>
              <a:stCxn id="15" idx="3"/>
              <a:endCxn id="14" idx="2"/>
            </p:cNvCxnSpPr>
            <p:nvPr/>
          </p:nvCxnSpPr>
          <p:spPr>
            <a:xfrm flipV="1">
              <a:off x="6132172" y="5735138"/>
              <a:ext cx="583123" cy="85616"/>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8" name="Straight Connector 37"/>
            <p:cNvCxnSpPr>
              <a:stCxn id="15" idx="1"/>
              <a:endCxn id="23" idx="3"/>
            </p:cNvCxnSpPr>
            <p:nvPr/>
          </p:nvCxnSpPr>
          <p:spPr>
            <a:xfrm rot="10800000">
              <a:off x="4760118" y="5763585"/>
              <a:ext cx="754630" cy="57169"/>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39" name="Straight Connector 38"/>
            <p:cNvCxnSpPr>
              <a:stCxn id="16" idx="2"/>
              <a:endCxn id="23" idx="0"/>
            </p:cNvCxnSpPr>
            <p:nvPr/>
          </p:nvCxnSpPr>
          <p:spPr>
            <a:xfrm rot="16200000" flipH="1">
              <a:off x="4137114" y="5306234"/>
              <a:ext cx="285570" cy="343013"/>
            </a:xfrm>
            <a:prstGeom prst="line">
              <a:avLst/>
            </a:prstGeom>
            <a:ln w="57150"/>
          </p:spPr>
          <p:style>
            <a:lnRef idx="2">
              <a:schemeClr val="accent6"/>
            </a:lnRef>
            <a:fillRef idx="0">
              <a:schemeClr val="accent6"/>
            </a:fillRef>
            <a:effectRef idx="1">
              <a:schemeClr val="accent6"/>
            </a:effectRef>
            <a:fontRef idx="minor">
              <a:schemeClr val="tx1"/>
            </a:fontRef>
          </p:style>
        </p:cxnSp>
      </p:grpSp>
      <p:pic>
        <p:nvPicPr>
          <p:cNvPr id="40" name="Content Placeholder 9" descr="lpath-layer3.pdf"/>
          <p:cNvPicPr>
            <a:picLocks noChangeAspect="1"/>
          </p:cNvPicPr>
          <p:nvPr/>
        </p:nvPicPr>
        <p:blipFill rotWithShape="1">
          <a:blip r:embed="rId5"/>
          <a:srcRect t="10096" r="2498" b="6701"/>
          <a:stretch/>
        </p:blipFill>
        <p:spPr>
          <a:xfrm>
            <a:off x="163285" y="2546017"/>
            <a:ext cx="8579754" cy="3872754"/>
          </a:xfrm>
          <a:prstGeom prst="rect">
            <a:avLst/>
          </a:prstGeom>
        </p:spPr>
      </p:pic>
    </p:spTree>
    <p:extLst>
      <p:ext uri="{BB962C8B-B14F-4D97-AF65-F5344CB8AC3E}">
        <p14:creationId xmlns:p14="http://schemas.microsoft.com/office/powerpoint/2010/main" val="10128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2.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3.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4.xml><?xml version="1.0" encoding="utf-8"?>
<p:tagLst xmlns:a="http://schemas.openxmlformats.org/drawingml/2006/main" xmlns:r="http://schemas.openxmlformats.org/officeDocument/2006/relationships" xmlns:p="http://schemas.openxmlformats.org/presentationml/2006/main">
  <p:tag name="TIMING" val="|44.2|17|9.4|16.4|13.2|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3388</TotalTime>
  <Words>2337</Words>
  <Application>Microsoft Office PowerPoint</Application>
  <PresentationFormat>On-screen Show (4:3)</PresentationFormat>
  <Paragraphs>486</Paragraphs>
  <Slides>38</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(Body)</vt:lpstr>
      <vt:lpstr>Calibri</vt:lpstr>
      <vt:lpstr>Times New Roman</vt:lpstr>
      <vt:lpstr>Office Theme</vt:lpstr>
      <vt:lpstr>CS 5413: High Performance Systems and Networking</vt:lpstr>
      <vt:lpstr>Goals for Today</vt:lpstr>
      <vt:lpstr>Who am I?</vt:lpstr>
      <vt:lpstr>Context</vt:lpstr>
      <vt:lpstr>Context</vt:lpstr>
      <vt:lpstr>Context</vt:lpstr>
      <vt:lpstr>Context</vt:lpstr>
      <vt:lpstr>High Performance Networks</vt:lpstr>
      <vt:lpstr>High Performance Networks</vt:lpstr>
      <vt:lpstr>High Performance Networks</vt:lpstr>
      <vt:lpstr>High Performance Storage</vt:lpstr>
      <vt:lpstr>High Performance Storage</vt:lpstr>
      <vt:lpstr>High Performance Storage</vt:lpstr>
      <vt:lpstr>High Performance Storage</vt:lpstr>
      <vt:lpstr>High Performance Storage</vt:lpstr>
      <vt:lpstr>High Performance Storage</vt:lpstr>
      <vt:lpstr>High Performance Computation</vt:lpstr>
      <vt:lpstr>High Performance Computation</vt:lpstr>
      <vt:lpstr>High Performance Computation</vt:lpstr>
      <vt:lpstr>My Contributions</vt:lpstr>
      <vt:lpstr>Goals for Today</vt:lpstr>
      <vt:lpstr>Why take this course</vt:lpstr>
      <vt:lpstr>Who is the course “for”?</vt:lpstr>
      <vt:lpstr>Goals for Today</vt:lpstr>
      <vt:lpstr>How this class operates</vt:lpstr>
      <vt:lpstr>Course Help</vt:lpstr>
      <vt:lpstr>CS 5413: Overview</vt:lpstr>
      <vt:lpstr>CS 5413: Topics</vt:lpstr>
      <vt:lpstr>CS 5413: Paper Readings</vt:lpstr>
      <vt:lpstr>CS 5413: Writing Reviews</vt:lpstr>
      <vt:lpstr>CS 5413: Lecture Format</vt:lpstr>
      <vt:lpstr>CS 5413: Labs/Homeworks</vt:lpstr>
      <vt:lpstr>CS 5413: Project</vt:lpstr>
      <vt:lpstr>CS 5413: Project Suggestions</vt:lpstr>
      <vt:lpstr>CS 5413: Project Infrastructure</vt:lpstr>
      <vt:lpstr>Academic Integrity</vt:lpstr>
      <vt:lpstr>Stress, Health and Wellness</vt:lpstr>
      <vt:lpstr>Before Next time</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91</cp:revision>
  <dcterms:created xsi:type="dcterms:W3CDTF">2011-03-13T12:50:14Z</dcterms:created>
  <dcterms:modified xsi:type="dcterms:W3CDTF">2014-08-29T10:56:25Z</dcterms:modified>
</cp:coreProperties>
</file>