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4051" r:id="rId2"/>
  </p:sldMasterIdLst>
  <p:notesMasterIdLst>
    <p:notesMasterId r:id="rId10"/>
  </p:notesMasterIdLst>
  <p:handoutMasterIdLst>
    <p:handoutMasterId r:id="rId11"/>
  </p:handoutMasterIdLst>
  <p:sldIdLst>
    <p:sldId id="559" r:id="rId3"/>
    <p:sldId id="374" r:id="rId4"/>
    <p:sldId id="529" r:id="rId5"/>
    <p:sldId id="530" r:id="rId6"/>
    <p:sldId id="554" r:id="rId7"/>
    <p:sldId id="532" r:id="rId8"/>
    <p:sldId id="5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4"/>
    <p:restoredTop sz="93649" autoAdjust="0"/>
  </p:normalViewPr>
  <p:slideViewPr>
    <p:cSldViewPr>
      <p:cViewPr varScale="1">
        <p:scale>
          <a:sx n="89" d="100"/>
          <a:sy n="89" d="100"/>
        </p:scale>
        <p:origin x="11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5DBD01D-6097-B34A-B5EC-E29BF8EC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2825127-C903-8748-B48A-D7FB9D83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46A21-1BED-FB46-A1F2-510BE20D952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68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5391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5416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4932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14176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214438"/>
            <a:ext cx="1143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62000" y="3276600"/>
            <a:ext cx="76200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"/>
              <a:cs typeface=""/>
            </a:endParaRPr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985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1293813" cy="85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038600"/>
            <a:ext cx="4267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24,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D6E5-F9F8-49EA-A600-2C7C567C1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8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32C8-D34E-490C-AB04-43A65F30D2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6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4774-93A4-4CCF-A615-36662C1F7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39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3E93-7E47-4513-8EAE-CE9F26C6E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3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D8BA-7A12-446E-A74B-E5933442B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4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D8F9-7F69-4925-8DB4-7C89E1B6C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09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7B9C-BBD8-4580-BC01-966426B9A2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9107-CE17-47DA-AA71-181F0E91C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3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3261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39F2-9347-48DB-902F-F356F269E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7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B449-F136-45B7-B921-534E15FD0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9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3AC2-360A-491C-B285-492F5DA71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7160-21B0-4235-A215-BCB5BD93E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4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7CA9-1693-431B-9ED4-9FB45028F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3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9144-CDD2-4F4D-9F69-0FF04D728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1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F128-2AE7-4DEB-9BF4-FC1A62C25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36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90C9-CD88-44FA-B943-8A6642A98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4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7486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8714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8144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8506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14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941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8423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ea typeface=""/>
                <a:cs typeface=""/>
              </a:rPr>
              <a:t>Feb 26, 2010</a:t>
            </a:r>
            <a:endParaRPr lang="en-US" dirty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>
                <a:latin typeface="Arial" charset="0"/>
              </a:defRPr>
            </a:lvl1pPr>
          </a:lstStyle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ea typeface=""/>
                <a:cs typeface=""/>
              </a:rPr>
              <a:t>September 24,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 eaLnBrk="0" hangingPunct="0">
              <a:defRPr/>
            </a:pPr>
            <a:fld id="{68DEC2AD-5E24-43A5-9667-8FEEC61FAC45}" type="slidenum">
              <a:rPr lang="en-US">
                <a:solidFill>
                  <a:srgbClr val="000000"/>
                </a:solidFill>
                <a:ea typeface=""/>
                <a:cs typeface="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ea typeface=""/>
              <a:cs typeface=""/>
            </a:endParaRPr>
          </a:p>
        </p:txBody>
      </p:sp>
      <p:pic>
        <p:nvPicPr>
          <p:cNvPr id="1031" name="Picture 9" descr="cornell-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6477000"/>
            <a:ext cx="838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04800" y="914400"/>
            <a:ext cx="50292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5257800" y="952500"/>
            <a:ext cx="3581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"/>
              <a:cs typeface=""/>
            </a:endParaRPr>
          </a:p>
        </p:txBody>
      </p:sp>
      <p:pic>
        <p:nvPicPr>
          <p:cNvPr id="1034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58200" y="228600"/>
            <a:ext cx="49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257175"/>
            <a:ext cx="762000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73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7B9C-BBD8-4580-BC01-966426B9A2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29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758850"/>
            <a:ext cx="5099050" cy="74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803485"/>
            <a:ext cx="3048000" cy="10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CS 4700/5700:</a:t>
            </a:r>
            <a:br>
              <a:rPr lang="en-US" dirty="0">
                <a:solidFill>
                  <a:srgbClr val="FF0000"/>
                </a:solidFill>
                <a:cs typeface="+mj-cs"/>
              </a:rPr>
            </a:br>
            <a:r>
              <a:rPr lang="en-US" dirty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cs typeface="+mn-cs"/>
              </a:rPr>
              <a:t> 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Instructor: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Prof. Selman  </a:t>
            </a:r>
          </a:p>
          <a:p>
            <a:pPr eaLnBrk="1" hangingPunct="1">
              <a:defRPr/>
            </a:pPr>
            <a:r>
              <a:rPr lang="en-US" sz="2400" b="1" dirty="0" err="1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cs typeface="+mn-cs"/>
              </a:rPr>
              <a:t> </a:t>
            </a:r>
            <a:endParaRPr lang="en-US" sz="24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Admin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Course Administration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981200"/>
            <a:ext cx="6934200" cy="4191000"/>
          </a:xfrm>
        </p:spPr>
        <p:txBody>
          <a:bodyPr/>
          <a:lstStyle/>
          <a:p>
            <a:pPr marL="457200" indent="-457200" algn="l">
              <a:buFontTx/>
              <a:buAutoNum type="arabicParenR"/>
              <a:defRPr/>
            </a:pPr>
            <a:r>
              <a:rPr lang="en-US" sz="2800" b="1" dirty="0">
                <a:solidFill>
                  <a:srgbClr val="3333CC"/>
                </a:solidFill>
              </a:rPr>
              <a:t>Hybrid model! </a:t>
            </a:r>
            <a:r>
              <a:rPr lang="en-US" sz="2800" b="1" i="1" dirty="0">
                <a:solidFill>
                  <a:srgbClr val="FF0000"/>
                </a:solidFill>
              </a:rPr>
              <a:t>Stay safe!</a:t>
            </a:r>
          </a:p>
          <a:p>
            <a:pPr marL="457200" indent="-457200" algn="l">
              <a:buFontTx/>
              <a:buAutoNum type="arabicParenR"/>
              <a:defRPr/>
            </a:pPr>
            <a:endParaRPr lang="en-US" sz="2800" b="1" dirty="0">
              <a:solidFill>
                <a:srgbClr val="3333CC"/>
              </a:solidFill>
            </a:endParaRPr>
          </a:p>
          <a:p>
            <a:pPr marL="457200" indent="-457200" algn="l">
              <a:buFontTx/>
              <a:buAutoNum type="arabicParenR"/>
              <a:defRPr/>
            </a:pPr>
            <a:r>
              <a:rPr lang="en-US" sz="2800" b="1" dirty="0">
                <a:solidFill>
                  <a:srgbClr val="3333CC"/>
                </a:solidFill>
              </a:rPr>
              <a:t>Key announcements via email</a:t>
            </a:r>
          </a:p>
          <a:p>
            <a:pPr marL="457200" indent="-457200" algn="l">
              <a:buFontTx/>
              <a:buAutoNum type="arabicParenR"/>
              <a:defRPr/>
            </a:pPr>
            <a:endParaRPr lang="en-US" sz="2800" b="1" dirty="0">
              <a:solidFill>
                <a:srgbClr val="3333CC"/>
              </a:solidFill>
            </a:endParaRPr>
          </a:p>
          <a:p>
            <a:pPr marL="457200" indent="-457200" algn="l">
              <a:buFontTx/>
              <a:buAutoNum type="arabicParenR"/>
              <a:defRPr/>
            </a:pPr>
            <a:r>
              <a:rPr lang="en-US" sz="2800" b="1" dirty="0">
                <a:solidFill>
                  <a:srgbClr val="3333CC"/>
                </a:solidFill>
              </a:rPr>
              <a:t>Web page shortly</a:t>
            </a:r>
          </a:p>
          <a:p>
            <a:pPr marL="457200" indent="-457200" algn="l">
              <a:buFontTx/>
              <a:buAutoNum type="arabicParenR"/>
              <a:defRPr/>
            </a:pPr>
            <a:r>
              <a:rPr lang="en-US" sz="2800" b="1" dirty="0">
                <a:solidFill>
                  <a:srgbClr val="3333CC"/>
                </a:solidFill>
              </a:rPr>
              <a:t>Text book: Russell &amp; </a:t>
            </a:r>
            <a:r>
              <a:rPr lang="en-US" sz="2800" b="1" dirty="0" err="1">
                <a:solidFill>
                  <a:srgbClr val="3333CC"/>
                </a:solidFill>
              </a:rPr>
              <a:t>Norvig</a:t>
            </a:r>
            <a:r>
              <a:rPr lang="en-US" sz="2800" b="1" dirty="0">
                <a:solidFill>
                  <a:srgbClr val="3333CC"/>
                </a:solidFill>
              </a:rPr>
              <a:t> --- Artificial Intelligence: A Modern Approach (AIMA)</a:t>
            </a:r>
          </a:p>
          <a:p>
            <a:pPr marL="457200" indent="-457200" algn="l">
              <a:buFontTx/>
              <a:buAutoNum type="arabicParenR"/>
              <a:defRPr/>
            </a:pPr>
            <a:endParaRPr lang="en-US" sz="2800" b="1" dirty="0">
              <a:solidFill>
                <a:srgbClr val="3333CC"/>
              </a:solidFill>
            </a:endParaRPr>
          </a:p>
          <a:p>
            <a:pPr algn="l">
              <a:defRPr/>
            </a:pPr>
            <a:endParaRPr lang="en-US" sz="2800" b="1" dirty="0">
              <a:solidFill>
                <a:srgbClr val="3333CC"/>
              </a:solidFill>
            </a:endParaRPr>
          </a:p>
          <a:p>
            <a:pPr marL="457200" indent="-457200" algn="l">
              <a:buFontTx/>
              <a:buAutoNum type="arabicParenR"/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Grading</a:t>
            </a: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336550" y="152400"/>
            <a:ext cx="7162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Homework                     (15%)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Prelim/Midterm             (35%)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Final                               (45%)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Participation       	  (5%)</a:t>
            </a: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457200" y="2626816"/>
            <a:ext cx="7924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CS-5700: Additional AI essay, included in </a:t>
            </a:r>
            <a:r>
              <a:rPr lang="en-US" b="1" dirty="0" err="1">
                <a:solidFill>
                  <a:srgbClr val="FF0000"/>
                </a:solidFill>
              </a:rPr>
              <a:t>Hwk</a:t>
            </a:r>
            <a:r>
              <a:rPr lang="en-US" b="1" dirty="0">
                <a:solidFill>
                  <a:srgbClr val="FF0000"/>
                </a:solidFill>
              </a:rPr>
              <a:t>. (5%)</a:t>
            </a: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Late policy: 5 one-day extensions to be used (almost) however you want during the term. (Count weekend as 1 day.) Max of 3 days per assignment.</a:t>
            </a: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Prelim/exam date &amp; time: See university schedule.</a:t>
            </a: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       (Google: “exam roster Cornell”</a:t>
            </a: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       Out mid Sept. or before.)</a:t>
            </a: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Prelim/Exam: </a:t>
            </a:r>
            <a:r>
              <a:rPr lang="en-US" b="1" dirty="0">
                <a:solidFill>
                  <a:srgbClr val="FF0000"/>
                </a:solidFill>
              </a:rPr>
              <a:t>In person! </a:t>
            </a:r>
            <a:r>
              <a:rPr lang="en-US" b="1" i="1" dirty="0">
                <a:solidFill>
                  <a:srgbClr val="FF0000"/>
                </a:solidFill>
              </a:rPr>
              <a:t>Only take class if date/time works for you.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dirty="0"/>
              <a:t>Admin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533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is a large course. </a:t>
            </a:r>
            <a:r>
              <a:rPr lang="en-US" b="1" i="1" dirty="0">
                <a:solidFill>
                  <a:srgbClr val="2D2DB9"/>
                </a:solidFill>
              </a:rPr>
              <a:t>Sadly,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2D2DB9"/>
                </a:solidFill>
              </a:rPr>
              <a:t>that’s why there is much less flexibility than in a small or mid-size course.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0" y="1455837"/>
            <a:ext cx="8035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Before signing up, make sure that</a:t>
            </a:r>
          </a:p>
          <a:p>
            <a:r>
              <a:rPr lang="en-US" b="1" dirty="0"/>
              <a:t>--- you can attend the midterm and final.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There is no make-up</a:t>
            </a:r>
            <a:r>
              <a:rPr lang="en-US" b="1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except for approved medical reasons.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--- you can attend the final exam </a:t>
            </a:r>
            <a:r>
              <a:rPr lang="en-US" b="1" dirty="0">
                <a:solidFill>
                  <a:srgbClr val="FF0000"/>
                </a:solidFill>
              </a:rPr>
              <a:t>(don’t travel home before</a:t>
            </a:r>
          </a:p>
          <a:p>
            <a:r>
              <a:rPr lang="en-US" b="1" dirty="0">
                <a:solidFill>
                  <a:srgbClr val="FF0000"/>
                </a:solidFill>
              </a:rPr>
              <a:t>the final.)</a:t>
            </a:r>
          </a:p>
          <a:p>
            <a:endParaRPr lang="en-US" b="1" dirty="0"/>
          </a:p>
          <a:p>
            <a:r>
              <a:rPr lang="en-US" b="1" dirty="0"/>
              <a:t>--- late days on homework are there to give you the needed</a:t>
            </a:r>
          </a:p>
          <a:p>
            <a:r>
              <a:rPr lang="en-US" b="1" dirty="0"/>
              <a:t>flexibility in your schedule. Use them wisely!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8243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you cannot attend midterm or exam, do not sign up for the</a:t>
            </a:r>
          </a:p>
          <a:p>
            <a:r>
              <a:rPr lang="en-US" b="1" dirty="0">
                <a:solidFill>
                  <a:srgbClr val="FF0000"/>
                </a:solidFill>
              </a:rPr>
              <a:t>course! </a:t>
            </a:r>
            <a:r>
              <a:rPr lang="en-US" b="1" dirty="0"/>
              <a:t>(Otherwise need to withdraw later.)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019800"/>
            <a:ext cx="8167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Exams date &amp; time: See University schedule on web. (Google</a:t>
            </a:r>
          </a:p>
          <a:p>
            <a:r>
              <a:rPr lang="en-US" b="1" dirty="0">
                <a:solidFill>
                  <a:srgbClr val="FF0000"/>
                </a:solidFill>
              </a:rPr>
              <a:t>“Cornell exam calendar”.)</a:t>
            </a:r>
          </a:p>
        </p:txBody>
      </p:sp>
    </p:spTree>
    <p:extLst>
      <p:ext uri="{BB962C8B-B14F-4D97-AF65-F5344CB8AC3E}">
        <p14:creationId xmlns:p14="http://schemas.microsoft.com/office/powerpoint/2010/main" val="150583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467600" cy="2667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Homework is important. It is the best way for you to learn the material. You are encouraged to </a:t>
            </a:r>
            <a:r>
              <a:rPr lang="en-US" sz="2800" b="1" dirty="0">
                <a:solidFill>
                  <a:srgbClr val="FF0000"/>
                </a:solidFill>
              </a:rPr>
              <a:t>discuss</a:t>
            </a:r>
            <a:r>
              <a:rPr lang="en-US" sz="2800" b="1" dirty="0">
                <a:solidFill>
                  <a:schemeClr val="accent2"/>
                </a:solidFill>
              </a:rPr>
              <a:t> the problems with your classmates, </a:t>
            </a:r>
            <a:r>
              <a:rPr lang="en-US" sz="2800" i="1" dirty="0">
                <a:solidFill>
                  <a:srgbClr val="FF0000"/>
                </a:solidFill>
              </a:rPr>
              <a:t>but all work handed in </a:t>
            </a:r>
            <a:r>
              <a:rPr lang="en-US" sz="2800" b="1" i="1" dirty="0">
                <a:solidFill>
                  <a:srgbClr val="FF0000"/>
                </a:solidFill>
              </a:rPr>
              <a:t>should be original, and written by you in your own words</a:t>
            </a:r>
            <a:r>
              <a:rPr lang="en-US" sz="2800" i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15541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Content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72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This is a </a:t>
            </a:r>
            <a:r>
              <a:rPr lang="en-US" sz="2800" b="1" dirty="0">
                <a:solidFill>
                  <a:srgbClr val="FF0000"/>
                </a:solidFill>
              </a:rPr>
              <a:t>general AI </a:t>
            </a:r>
            <a:r>
              <a:rPr lang="en-US" sz="2800" b="1" dirty="0">
                <a:solidFill>
                  <a:schemeClr val="accent2"/>
                </a:solidFill>
              </a:rPr>
              <a:t>course. This is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b="1" dirty="0">
                <a:solidFill>
                  <a:schemeClr val="accent2"/>
                </a:solidFill>
              </a:rPr>
              <a:t> a machine learning (ML) course.</a:t>
            </a:r>
          </a:p>
          <a:p>
            <a:pPr>
              <a:defRPr/>
            </a:pPr>
            <a:endParaRPr lang="en-US" sz="2800" b="1" i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AI is a much broader field than ML. We only do a fairly brief intro to </a:t>
            </a:r>
            <a:r>
              <a:rPr lang="en-US" sz="2800" b="1" i="1">
                <a:solidFill>
                  <a:schemeClr val="accent2"/>
                </a:solidFill>
              </a:rPr>
              <a:t>ML.</a:t>
            </a:r>
            <a:endParaRPr lang="en-US" sz="2800" b="1" i="1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sz="2800" b="1" i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chemeClr val="accent2"/>
                </a:solidFill>
              </a:rPr>
              <a:t>If you are looking for ML, take one of our excellent </a:t>
            </a:r>
            <a:r>
              <a:rPr lang="en-US" sz="2800" b="1" i="1" dirty="0" err="1">
                <a:solidFill>
                  <a:schemeClr val="accent2"/>
                </a:solidFill>
              </a:rPr>
              <a:t>ugrad</a:t>
            </a:r>
            <a:r>
              <a:rPr lang="en-US" sz="2800" b="1" i="1" dirty="0">
                <a:solidFill>
                  <a:schemeClr val="accent2"/>
                </a:solidFill>
              </a:rPr>
              <a:t> ML courses!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375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435C"/>
      </a:hlink>
      <a:folHlink>
        <a:srgbClr val="274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54430</TotalTime>
  <Words>398</Words>
  <Application>Microsoft Macintosh PowerPoint</Application>
  <PresentationFormat>On-screen Show (4:3)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Default Design</vt:lpstr>
      <vt:lpstr>Blank Presentation</vt:lpstr>
      <vt:lpstr>PowerPoint Presentation</vt:lpstr>
      <vt:lpstr>CS 4700/5700: Foundations of  Artificial Intelligence</vt:lpstr>
      <vt:lpstr>Course Administration</vt:lpstr>
      <vt:lpstr>Grading</vt:lpstr>
      <vt:lpstr>Admin details</vt:lpstr>
      <vt:lpstr>Homework</vt:lpstr>
      <vt:lpstr>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1451</cp:revision>
  <dcterms:created xsi:type="dcterms:W3CDTF">1601-01-01T00:00:00Z</dcterms:created>
  <dcterms:modified xsi:type="dcterms:W3CDTF">2021-09-01T19:30:08Z</dcterms:modified>
</cp:coreProperties>
</file>