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  <p:sldMasterId id="2147483769" r:id="rId2"/>
  </p:sldMasterIdLst>
  <p:notesMasterIdLst>
    <p:notesMasterId r:id="rId4"/>
  </p:notesMasterIdLst>
  <p:handoutMasterIdLst>
    <p:handoutMasterId r:id="rId5"/>
  </p:handoutMasterIdLst>
  <p:sldIdLst>
    <p:sldId id="66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CC"/>
    <a:srgbClr val="FFFF00"/>
    <a:srgbClr val="3333CC"/>
    <a:srgbClr val="000000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8"/>
    <p:restoredTop sz="93042"/>
  </p:normalViewPr>
  <p:slideViewPr>
    <p:cSldViewPr>
      <p:cViewPr>
        <p:scale>
          <a:sx n="111" d="100"/>
          <a:sy n="111" d="100"/>
        </p:scale>
        <p:origin x="944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456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113A9788-B701-0F4A-B08D-856A69CC0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04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41531517-99D3-B84B-91FD-1B16B6C42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78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AA71D-AEE5-4F18-A361-E7C0A1042A9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57286-03F0-4F54-8A43-4BCEC5233CE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00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B3E4E-EDE7-419D-87F3-9F3C5CD5BB6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F4D5D-2B91-4E2D-A3F6-87CFDA8620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87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E96A3-94F1-4CBE-B6FC-5C82521CB5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0D777-1934-4AD8-92F6-1A83F42E086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28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A3522-9C75-4A20-BE88-4C0B568127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896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0" y="1306513"/>
            <a:ext cx="4495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06513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67500"/>
            <a:ext cx="5791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364B0DE4-D9AF-4CBE-B405-62B9E184796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303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306513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306513"/>
            <a:ext cx="4495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67500"/>
            <a:ext cx="5791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B726B8B6-B4C3-492B-A75C-39BB0C0493D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891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538" y="284163"/>
            <a:ext cx="7304087" cy="842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143000"/>
            <a:ext cx="3540125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59325" y="1143000"/>
            <a:ext cx="35401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59325" y="3667125"/>
            <a:ext cx="35401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1003C-6DF3-4E5D-BA98-C474502AE9A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307726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538" y="284163"/>
            <a:ext cx="7304087" cy="842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143000"/>
            <a:ext cx="3540125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59325" y="1143000"/>
            <a:ext cx="35401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59325" y="3667125"/>
            <a:ext cx="35401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85D85-2BD4-4E50-843A-BB2C83D8B29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21183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6992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2272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2743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DF1F9-C70F-4335-8A8E-DB703CDFCD4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A993F-381E-4CBE-8C84-A5419FE914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36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0786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3076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1489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193968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911071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12077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5868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304800"/>
            <a:ext cx="19621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304800"/>
            <a:ext cx="57340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5912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F68D8-FF1C-4835-A7E8-C13C0DDB0E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9BAB8-3D43-4A2D-9844-A10EFFA3277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7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29023-4D6C-4C7E-84F2-365D05399DA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7F4A7-4EAE-4FA8-B70F-E7C4842379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76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EAA87-A1A8-4309-BBB5-4CBA7C75BB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7D452-1E11-48A4-870F-7E17833127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31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02CF-F115-490C-BD3C-4FE75B9B8F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9F37C-1432-4334-98BB-367C92DF57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96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22D4F-CDE3-47D5-BD04-C4F450724C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52645-8B56-4852-82E7-C6AA3226A8D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81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715FB-EC8F-4E9C-B68B-A4F4D8C96B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E278-C512-4BF1-B229-E9FA00292E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00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4EAB9-F80C-4578-976C-38E9A5E6A6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11/8/17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37E2D-1382-473A-AF52-90F9DA15183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47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fld id="{164EA966-35E4-46D8-B2A3-866DA46FF4B2}" type="datetimeFigureOut">
              <a:rPr lang="en-US" b="1">
                <a:solidFill>
                  <a:prstClr val="black">
                    <a:tint val="75000"/>
                  </a:prstClr>
                </a:solidFill>
                <a:latin typeface="Comic Sans MS" charset="0"/>
                <a:ea typeface="+mn-ea"/>
                <a:cs typeface="+mn-cs"/>
              </a:rPr>
              <a:pPr eaLnBrk="0" hangingPunct="0">
                <a:defRPr/>
              </a:pPr>
              <a:t>11/8/17</a:t>
            </a:fld>
            <a:endParaRPr lang="en-US" b="1">
              <a:solidFill>
                <a:prstClr val="black">
                  <a:tint val="75000"/>
                </a:prstClr>
              </a:solidFill>
              <a:latin typeface="Comic Sans MS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endParaRPr lang="en-US" b="1">
              <a:solidFill>
                <a:prstClr val="black">
                  <a:tint val="75000"/>
                </a:prstClr>
              </a:solidFill>
              <a:latin typeface="Comic Sans MS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fld id="{17A72267-4B42-494E-BB38-B723FB6482BD}" type="slidenum">
              <a:rPr lang="en-US" b="1">
                <a:solidFill>
                  <a:prstClr val="black">
                    <a:tint val="75000"/>
                  </a:prstClr>
                </a:solidFill>
                <a:latin typeface="Comic Sans MS" charset="0"/>
                <a:ea typeface="+mn-ea"/>
                <a:cs typeface="+mn-cs"/>
              </a:rPr>
              <a:pPr eaLnBrk="0" hangingPunct="0">
                <a:defRPr/>
              </a:pPr>
              <a:t>‹#›</a:t>
            </a:fld>
            <a:endParaRPr lang="en-US" b="1">
              <a:solidFill>
                <a:prstClr val="black">
                  <a:tint val="75000"/>
                </a:prstClr>
              </a:solidFill>
              <a:latin typeface="Comic Sans MS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780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68678" name="Text Box 6"/>
          <p:cNvSpPr txBox="1">
            <a:spLocks noChangeArrowheads="1"/>
          </p:cNvSpPr>
          <p:nvPr userDrawn="1"/>
        </p:nvSpPr>
        <p:spPr bwMode="auto">
          <a:xfrm>
            <a:off x="8561631" y="6181726"/>
            <a:ext cx="409087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fld id="{D6DBCA8B-DB34-D340-84E9-1CE2A0D79EF6}" type="slidenum">
              <a:rPr lang="en-US" sz="1500">
                <a:solidFill>
                  <a:srgbClr val="000000"/>
                </a:solidFill>
                <a:latin typeface="Times New Roman"/>
                <a:ea typeface="ＭＳ Ｐゴシック"/>
                <a:cs typeface=""/>
              </a:rPr>
              <a:pPr algn="ctr">
                <a:defRPr/>
              </a:pPr>
              <a:t>‹#›</a:t>
            </a:fld>
            <a:endParaRPr lang="en-US" sz="1500" dirty="0">
              <a:solidFill>
                <a:srgbClr val="000000"/>
              </a:solidFill>
              <a:latin typeface="Times New Roman"/>
              <a:ea typeface="ＭＳ Ｐゴシック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64908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342900" algn="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685800" algn="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028700" algn="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371600" algn="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defRPr sz="15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eft-Right Arrow 20"/>
          <p:cNvSpPr/>
          <p:nvPr/>
        </p:nvSpPr>
        <p:spPr>
          <a:xfrm rot="3396879">
            <a:off x="4815453" y="3120253"/>
            <a:ext cx="1655064" cy="37945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0" name="Left-Right Arrow 19"/>
          <p:cNvSpPr/>
          <p:nvPr/>
        </p:nvSpPr>
        <p:spPr>
          <a:xfrm rot="18719798">
            <a:off x="2261523" y="3069470"/>
            <a:ext cx="1655064" cy="363474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204" y="537435"/>
            <a:ext cx="2057400" cy="1314450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AI Knowledge-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Data-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Inference </a:t>
            </a:r>
            <a:r>
              <a:rPr lang="en-US" sz="1800">
                <a:solidFill>
                  <a:srgbClr val="FF0000"/>
                </a:solidFill>
              </a:rPr>
              <a:t/>
            </a:r>
            <a:br>
              <a:rPr lang="en-US" sz="1800">
                <a:solidFill>
                  <a:srgbClr val="FF0000"/>
                </a:solidFill>
              </a:rPr>
            </a:br>
            <a:r>
              <a:rPr lang="en-US" sz="1800" smtClean="0">
                <a:solidFill>
                  <a:srgbClr val="FF0000"/>
                </a:solidFill>
              </a:rPr>
              <a:t>Triangle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429000" y="857250"/>
            <a:ext cx="1943100" cy="1543050"/>
          </a:xfrm>
          <a:prstGeom prst="ellipse">
            <a:avLst/>
          </a:prstGeom>
          <a:solidFill>
            <a:schemeClr val="accent3">
              <a:lumMod val="85000"/>
              <a:alpha val="7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Knowledge</a:t>
            </a:r>
          </a:p>
          <a:p>
            <a:pPr algn="ctr"/>
            <a:r>
              <a:rPr lang="en-US" sz="1800" b="1" dirty="0">
                <a:solidFill>
                  <a:srgbClr val="FF0000"/>
                </a:solidFill>
              </a:rPr>
              <a:t>Intensive</a:t>
            </a:r>
          </a:p>
        </p:txBody>
      </p:sp>
      <p:sp>
        <p:nvSpPr>
          <p:cNvPr id="7" name="Oval 6"/>
          <p:cNvSpPr/>
          <p:nvPr/>
        </p:nvSpPr>
        <p:spPr>
          <a:xfrm>
            <a:off x="5600700" y="4457700"/>
            <a:ext cx="1943100" cy="1543050"/>
          </a:xfrm>
          <a:prstGeom prst="ellipse">
            <a:avLst/>
          </a:prstGeom>
          <a:solidFill>
            <a:schemeClr val="accent3">
              <a:lumMod val="85000"/>
              <a:alpha val="7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Data</a:t>
            </a:r>
          </a:p>
          <a:p>
            <a:pPr algn="ctr"/>
            <a:r>
              <a:rPr lang="en-US" sz="1800" b="1" dirty="0" smtClean="0">
                <a:solidFill>
                  <a:srgbClr val="FF0000"/>
                </a:solidFill>
              </a:rPr>
              <a:t>Intensive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71600" y="4457700"/>
            <a:ext cx="1943100" cy="1543050"/>
          </a:xfrm>
          <a:prstGeom prst="ellipse">
            <a:avLst/>
          </a:prstGeom>
          <a:solidFill>
            <a:schemeClr val="accent3">
              <a:lumMod val="85000"/>
              <a:alpha val="7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Reasoning/Search</a:t>
            </a:r>
          </a:p>
          <a:p>
            <a:pPr algn="ctr"/>
            <a:r>
              <a:rPr lang="en-US" sz="1800" b="1" dirty="0">
                <a:solidFill>
                  <a:srgbClr val="FF0000"/>
                </a:solidFill>
              </a:rPr>
              <a:t>Intensive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1943101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660066"/>
                </a:solidFill>
                <a:latin typeface="Times New Roman"/>
                <a:ea typeface="ＭＳ Ｐゴシック"/>
              </a:rPr>
              <a:t>Common Sense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72150" y="3368502"/>
            <a:ext cx="928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3333CC"/>
                </a:solidFill>
                <a:latin typeface="Times New Roman"/>
                <a:ea typeface="ＭＳ Ｐゴシック"/>
              </a:rPr>
              <a:t>Watson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29301" y="4114801"/>
            <a:ext cx="2078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3333CC"/>
                </a:solidFill>
                <a:latin typeface="Times New Roman"/>
                <a:ea typeface="ＭＳ Ｐゴシック"/>
              </a:rPr>
              <a:t>Google Search (IR)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72051" y="3025602"/>
            <a:ext cx="25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3333CC"/>
                </a:solidFill>
                <a:latin typeface="Times New Roman"/>
                <a:ea typeface="ＭＳ Ｐゴシック"/>
              </a:rPr>
              <a:t>Google’s </a:t>
            </a:r>
            <a:r>
              <a:rPr lang="en-US" sz="1800" b="1" dirty="0" err="1">
                <a:solidFill>
                  <a:srgbClr val="3333CC"/>
                </a:solidFill>
                <a:latin typeface="Times New Roman"/>
                <a:ea typeface="ＭＳ Ｐゴシック"/>
              </a:rPr>
              <a:t>Knowl</a:t>
            </a:r>
            <a:r>
              <a:rPr lang="en-US" sz="1800" b="1" dirty="0">
                <a:solidFill>
                  <a:srgbClr val="3333CC"/>
                </a:solidFill>
                <a:latin typeface="Times New Roman"/>
                <a:ea typeface="ＭＳ Ｐゴシック"/>
              </a:rPr>
              <a:t>. Graph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29351" y="3711402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3333CC"/>
                </a:solidFill>
                <a:latin typeface="Times New Roman"/>
                <a:ea typeface="ＭＳ Ｐゴシック"/>
              </a:rPr>
              <a:t>Siri</a:t>
            </a:r>
            <a:endParaRPr lang="en-US" sz="1800" b="1" dirty="0">
              <a:solidFill>
                <a:srgbClr val="3333CC"/>
              </a:solidFill>
              <a:latin typeface="Times New Roman"/>
              <a:ea typeface="ＭＳ Ｐゴシック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1" y="3539952"/>
            <a:ext cx="1343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CC99">
                    <a:lumMod val="50000"/>
                  </a:srgbClr>
                </a:solidFill>
                <a:latin typeface="Times New Roman"/>
                <a:ea typeface="ＭＳ Ｐゴシック"/>
              </a:rPr>
              <a:t>Verification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72101" y="1882602"/>
            <a:ext cx="72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660066"/>
                </a:solidFill>
                <a:latin typeface="Times New Roman"/>
                <a:ea typeface="ＭＳ Ｐゴシック"/>
              </a:rPr>
              <a:t>NLU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72150" y="1585312"/>
            <a:ext cx="19707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660066"/>
                </a:solidFill>
                <a:latin typeface="Times New Roman"/>
                <a:ea typeface="ＭＳ Ｐゴシック"/>
              </a:rPr>
              <a:t>Computer Vision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12528" y="4340052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664D"/>
                </a:solidFill>
                <a:latin typeface="Times New Roman"/>
                <a:ea typeface="ＭＳ Ｐゴシック"/>
              </a:rPr>
              <a:t>Deep Blue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85901" y="3829051"/>
            <a:ext cx="16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00664D"/>
                </a:solidFill>
                <a:latin typeface="Times New Roman"/>
                <a:ea typeface="ＭＳ Ｐゴシック"/>
              </a:rPr>
              <a:t>Robbin’s</a:t>
            </a:r>
            <a:r>
              <a:rPr lang="en-US" sz="1800" b="1" dirty="0">
                <a:solidFill>
                  <a:srgbClr val="00664D"/>
                </a:solidFill>
                <a:latin typeface="Times New Roman"/>
                <a:ea typeface="ＭＳ Ｐゴシック"/>
              </a:rPr>
              <a:t> Conj.</a:t>
            </a:r>
          </a:p>
        </p:txBody>
      </p:sp>
      <p:sp>
        <p:nvSpPr>
          <p:cNvPr id="22" name="Left-Right Arrow 21"/>
          <p:cNvSpPr/>
          <p:nvPr/>
        </p:nvSpPr>
        <p:spPr>
          <a:xfrm rot="10800000">
            <a:off x="3659886" y="5080582"/>
            <a:ext cx="1655064" cy="40581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92217" y="3368502"/>
            <a:ext cx="1597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3333CC"/>
                </a:solidFill>
                <a:latin typeface="Times New Roman"/>
                <a:ea typeface="ＭＳ Ｐゴシック"/>
              </a:rPr>
              <a:t>Semantic Web</a:t>
            </a:r>
            <a:endParaRPr lang="en-US" sz="1800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43451" y="2571751"/>
            <a:ext cx="1348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i="1" dirty="0">
                <a:solidFill>
                  <a:srgbClr val="FF0000"/>
                </a:solidFill>
                <a:latin typeface="Times New Roman"/>
                <a:ea typeface="ＭＳ Ｐゴシック"/>
              </a:rPr>
              <a:t>20+yr GAP!</a:t>
            </a:r>
            <a:endParaRPr lang="en-US" sz="1800" i="1" dirty="0">
              <a:solidFill>
                <a:srgbClr val="FF0000"/>
              </a:solidFill>
              <a:latin typeface="Times New Roman"/>
              <a:ea typeface="ＭＳ Ｐゴシック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15100" y="3539952"/>
            <a:ext cx="1625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3333CC"/>
                </a:solidFill>
                <a:latin typeface="Times New Roman"/>
                <a:ea typeface="ＭＳ Ｐゴシック"/>
              </a:rPr>
              <a:t>Google Transl.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28750" y="4111452"/>
            <a:ext cx="1385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664D"/>
                </a:solidFill>
                <a:latin typeface="Times New Roman"/>
                <a:ea typeface="ＭＳ Ｐゴシック"/>
              </a:rPr>
              <a:t>4-color </a:t>
            </a:r>
            <a:r>
              <a:rPr lang="en-US" sz="1800" b="1" dirty="0" err="1">
                <a:solidFill>
                  <a:srgbClr val="00664D"/>
                </a:solidFill>
                <a:latin typeface="Times New Roman"/>
                <a:ea typeface="ＭＳ Ｐゴシック"/>
              </a:rPr>
              <a:t>thm</a:t>
            </a:r>
            <a:r>
              <a:rPr lang="en-US" sz="1800" b="1" dirty="0">
                <a:solidFill>
                  <a:srgbClr val="00664D"/>
                </a:solidFill>
                <a:latin typeface="Times New Roman"/>
                <a:ea typeface="ＭＳ Ｐゴシック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246704" y="4397202"/>
            <a:ext cx="2371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3333CC"/>
                </a:solidFill>
                <a:latin typeface="Times New Roman"/>
                <a:ea typeface="ＭＳ Ｐゴシック"/>
              </a:rPr>
              <a:t>Speech understanding</a:t>
            </a:r>
            <a:endParaRPr lang="en-US" sz="1800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98087" y="3771901"/>
            <a:ext cx="2020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3333CC"/>
                </a:solidFill>
                <a:latin typeface="Times New Roman"/>
                <a:ea typeface="ＭＳ Ｐゴシック"/>
              </a:rPr>
              <a:t>Object recognition</a:t>
            </a:r>
            <a:endParaRPr lang="en-US" sz="1800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6334" y="4114801"/>
            <a:ext cx="2024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3333CC"/>
                </a:solidFill>
                <a:latin typeface="Times New Roman"/>
                <a:ea typeface="ＭＳ Ｐゴシック"/>
              </a:rPr>
              <a:t>Sentiment analysis</a:t>
            </a:r>
            <a:endParaRPr lang="en-US" sz="1800" dirty="0">
              <a:solidFill>
                <a:srgbClr val="000000"/>
              </a:solidFill>
              <a:latin typeface="Times New Roman"/>
              <a:ea typeface="ＭＳ Ｐゴシック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57600" y="3581400"/>
            <a:ext cx="1204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CC00CC"/>
                </a:solidFill>
                <a:latin typeface="Times New Roman"/>
                <a:ea typeface="ＭＳ Ｐゴシック"/>
              </a:rPr>
              <a:t>Alpha Go</a:t>
            </a:r>
            <a:endParaRPr lang="en-US" sz="2000" b="1" i="1" dirty="0">
              <a:solidFill>
                <a:srgbClr val="CC00CC"/>
              </a:solidFill>
              <a:latin typeface="Times New Roman"/>
              <a:ea typeface="ＭＳ Ｐゴシック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537435"/>
            <a:ext cx="2245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Big Picture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246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12 -0.00486 L 0.03212 -0.00463 C 0.03003 0.02754 0.02934 0.02176 0.03212 0.05926 C 0.03264 0.06458 0.0368 0.08009 0.0375 0.0831 C 0.0375 0.08333 0.04114 0.09745 0.04114 0.09768 C 0.04167 0.10069 0.04097 0.10486 0.04288 0.10694 C 0.04583 0.11041 0.05 0.11018 0.05364 0.1118 L 0.05903 0.11412 C 0.07552 0.12152 0.0625 0.11643 0.1 0.11898 C 0.10052 0.12222 0.10104 0.12523 0.10174 0.12847 C 0.10226 0.13102 0.10312 0.13819 0.10347 0.13564 C 0.10555 0.12083 0.10521 0.10532 0.10712 0.09027 C 0.10764 0.0868 0.10955 0.08402 0.11076 0.08078 C 0.11146 0.07847 0.11128 0.07569 0.1125 0.07361 C 0.11562 0.06828 0.12309 0.05926 0.12309 0.05949 C 0.125 0.0625 0.12708 0.06551 0.12847 0.06898 C 0.13003 0.07268 0.13038 0.07708 0.13212 0.08078 C 0.13351 0.08379 0.13559 0.08564 0.1375 0.08796 C 0.14253 0.12199 0.1368 0.08009 0.14097 0.15717 C 0.14305 0.19259 0.14271 0.15301 0.14271 0.16666 L 0.14271 0.16689 L 0.14271 0.16666 " pathEditMode="relative" rAng="0" ptsTypes="AAAAAAAAAAAAAAAAAAAAAA">
                                      <p:cBhvr>
                                        <p:cTn id="10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4" y="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552 0.01689 0.05104 0.03379 0.06197 0.04027 C 0.07291 0.04676 0.06493 0.0375 0.06579 0.03865 C 0.06666 0.03981 0.06701 0.04722 0.06701 0.04722 C 0.06701 0.04722 0.06666 0.03981 0.06579 0.03865 C 0.06493 0.0375 0.06197 0.03958 0.06197 0.04027 C 0.06197 0.0412 0.0651 0.04351 0.06579 0.04375 C 0.06631 0.04398 0.06614 0.04305 0.06579 0.04213 " pathEditMode="relative" ptsTypes="AAAAAAAA">
                                      <p:cBhvr>
                                        <p:cTn id="1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5" grpId="1"/>
      <p:bldP spid="16" grpId="0"/>
      <p:bldP spid="16" grpId="1"/>
      <p:bldP spid="17" grpId="0"/>
      <p:bldP spid="18" grpId="0"/>
      <p:bldP spid="24" grpId="0"/>
      <p:bldP spid="26" grpId="0"/>
      <p:bldP spid="27" grpId="0"/>
      <p:bldP spid="3" grpId="0"/>
      <p:bldP spid="5" grpId="0"/>
      <p:bldP spid="6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86318</TotalTime>
  <Words>52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Comic Sans MS</vt:lpstr>
      <vt:lpstr>ＭＳ Ｐゴシック</vt:lpstr>
      <vt:lpstr>Times New Roman</vt:lpstr>
      <vt:lpstr>Arial</vt:lpstr>
      <vt:lpstr>Office Theme</vt:lpstr>
      <vt:lpstr>1_Default Design</vt:lpstr>
      <vt:lpstr>AI Knowledge- Data- Inference  Triangle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User</cp:lastModifiedBy>
  <cp:revision>1568</cp:revision>
  <dcterms:created xsi:type="dcterms:W3CDTF">1601-01-01T00:00:00Z</dcterms:created>
  <dcterms:modified xsi:type="dcterms:W3CDTF">2017-11-08T08:15:45Z</dcterms:modified>
</cp:coreProperties>
</file>