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3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34.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Lst>
  <p:notesMasterIdLst>
    <p:notesMasterId r:id="rId59"/>
  </p:notesMasterIdLst>
  <p:handoutMasterIdLst>
    <p:handoutMasterId r:id="rId60"/>
  </p:handoutMasterIdLst>
  <p:sldIdLst>
    <p:sldId id="374" r:id="rId3"/>
    <p:sldId id="375" r:id="rId4"/>
    <p:sldId id="411" r:id="rId5"/>
    <p:sldId id="412" r:id="rId6"/>
    <p:sldId id="463" r:id="rId7"/>
    <p:sldId id="464" r:id="rId8"/>
    <p:sldId id="465" r:id="rId9"/>
    <p:sldId id="466" r:id="rId10"/>
    <p:sldId id="467" r:id="rId11"/>
    <p:sldId id="468" r:id="rId12"/>
    <p:sldId id="469" r:id="rId13"/>
    <p:sldId id="470" r:id="rId14"/>
    <p:sldId id="471" r:id="rId15"/>
    <p:sldId id="472" r:id="rId16"/>
    <p:sldId id="488" r:id="rId17"/>
    <p:sldId id="473" r:id="rId18"/>
    <p:sldId id="474" r:id="rId19"/>
    <p:sldId id="475" r:id="rId20"/>
    <p:sldId id="484" r:id="rId21"/>
    <p:sldId id="487" r:id="rId22"/>
    <p:sldId id="486" r:id="rId23"/>
    <p:sldId id="476" r:id="rId24"/>
    <p:sldId id="477" r:id="rId25"/>
    <p:sldId id="478" r:id="rId26"/>
    <p:sldId id="479" r:id="rId27"/>
    <p:sldId id="480" r:id="rId28"/>
    <p:sldId id="481" r:id="rId29"/>
    <p:sldId id="482" r:id="rId30"/>
    <p:sldId id="483" r:id="rId31"/>
    <p:sldId id="381" r:id="rId32"/>
    <p:sldId id="382" r:id="rId33"/>
    <p:sldId id="384" r:id="rId34"/>
    <p:sldId id="385" r:id="rId35"/>
    <p:sldId id="386" r:id="rId36"/>
    <p:sldId id="387" r:id="rId37"/>
    <p:sldId id="388" r:id="rId38"/>
    <p:sldId id="419" r:id="rId39"/>
    <p:sldId id="392" r:id="rId40"/>
    <p:sldId id="394" r:id="rId41"/>
    <p:sldId id="395" r:id="rId42"/>
    <p:sldId id="396" r:id="rId43"/>
    <p:sldId id="397" r:id="rId44"/>
    <p:sldId id="398" r:id="rId45"/>
    <p:sldId id="425" r:id="rId46"/>
    <p:sldId id="422" r:id="rId47"/>
    <p:sldId id="421" r:id="rId48"/>
    <p:sldId id="428" r:id="rId49"/>
    <p:sldId id="426" r:id="rId50"/>
    <p:sldId id="417" r:id="rId51"/>
    <p:sldId id="427" r:id="rId52"/>
    <p:sldId id="456" r:id="rId53"/>
    <p:sldId id="408" r:id="rId54"/>
    <p:sldId id="457" r:id="rId55"/>
    <p:sldId id="458" r:id="rId56"/>
    <p:sldId id="459" r:id="rId57"/>
    <p:sldId id="489"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009900"/>
    <a:srgbClr val="800000"/>
    <a:srgbClr val="FF3399"/>
    <a:srgbClr val="000000"/>
    <a:srgbClr val="CC00CC"/>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36" autoAdjust="0"/>
  </p:normalViewPr>
  <p:slideViewPr>
    <p:cSldViewPr>
      <p:cViewPr varScale="1">
        <p:scale>
          <a:sx n="83" d="100"/>
          <a:sy n="83" d="100"/>
        </p:scale>
        <p:origin x="-9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31.wmf"/><Relationship Id="rId20" Type="http://schemas.openxmlformats.org/officeDocument/2006/relationships/image" Target="../media/image42.wmf"/><Relationship Id="rId21" Type="http://schemas.openxmlformats.org/officeDocument/2006/relationships/image" Target="../media/image43.wmf"/><Relationship Id="rId22" Type="http://schemas.openxmlformats.org/officeDocument/2006/relationships/image" Target="../media/image44.wmf"/><Relationship Id="rId23" Type="http://schemas.openxmlformats.org/officeDocument/2006/relationships/image" Target="../media/image45.wmf"/><Relationship Id="rId24" Type="http://schemas.openxmlformats.org/officeDocument/2006/relationships/image" Target="../media/image46.wmf"/><Relationship Id="rId25" Type="http://schemas.openxmlformats.org/officeDocument/2006/relationships/image" Target="../media/image47.wmf"/><Relationship Id="rId26" Type="http://schemas.openxmlformats.org/officeDocument/2006/relationships/image" Target="../media/image48.wmf"/><Relationship Id="rId10" Type="http://schemas.openxmlformats.org/officeDocument/2006/relationships/image" Target="../media/image32.wmf"/><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7" Type="http://schemas.openxmlformats.org/officeDocument/2006/relationships/image" Target="../media/image39.wmf"/><Relationship Id="rId18" Type="http://schemas.openxmlformats.org/officeDocument/2006/relationships/image" Target="../media/image40.wmf"/><Relationship Id="rId19" Type="http://schemas.openxmlformats.org/officeDocument/2006/relationships/image" Target="../media/image41.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60.wmf"/><Relationship Id="rId12" Type="http://schemas.openxmlformats.org/officeDocument/2006/relationships/image" Target="../media/image61.emf"/><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image" Target="../media/image58.wmf"/><Relationship Id="rId10"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7" Type="http://schemas.openxmlformats.org/officeDocument/2006/relationships/image" Target="../media/image82.emf"/><Relationship Id="rId18" Type="http://schemas.openxmlformats.org/officeDocument/2006/relationships/image" Target="../media/image83.emf"/><Relationship Id="rId19" Type="http://schemas.openxmlformats.org/officeDocument/2006/relationships/image" Target="../media/image84.emf"/><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921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921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4CECD44-0816-3A4A-8962-0FD5C97F0629}" type="slidenum">
              <a:rPr lang="en-US"/>
              <a:pPr>
                <a:defRPr/>
              </a:pPr>
              <a:t>‹#›</a:t>
            </a:fld>
            <a:endParaRPr lang="en-US"/>
          </a:p>
        </p:txBody>
      </p:sp>
    </p:spTree>
    <p:extLst>
      <p:ext uri="{BB962C8B-B14F-4D97-AF65-F5344CB8AC3E}">
        <p14:creationId xmlns:p14="http://schemas.microsoft.com/office/powerpoint/2010/main" val="352520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A8310E7-3A38-394B-8F24-6888CA1BC021}" type="slidenum">
              <a:rPr lang="en-US"/>
              <a:pPr>
                <a:defRPr/>
              </a:pPr>
              <a:t>‹#›</a:t>
            </a:fld>
            <a:endParaRPr lang="en-US"/>
          </a:p>
        </p:txBody>
      </p:sp>
    </p:spTree>
    <p:extLst>
      <p:ext uri="{BB962C8B-B14F-4D97-AF65-F5344CB8AC3E}">
        <p14:creationId xmlns:p14="http://schemas.microsoft.com/office/powerpoint/2010/main" val="3237369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C32325-3894-374F-9BC4-DEE57E8EEAA9}" type="slidenum">
              <a:rPr lang="en-US"/>
              <a:pPr>
                <a:defRPr/>
              </a:pPr>
              <a:t>1</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1EE7DB6D-57D5-574F-8198-5A87939114BA}"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B771195-8946-094A-A12F-8C697732E18D}"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543C0-7EF6-3040-A8D8-2C74B2545C11}" type="slidenum">
              <a:rPr lang="en-US"/>
              <a:pPr>
                <a:defRPr/>
              </a:pPr>
              <a:t>29</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5DBF9-F1C0-EF46-8516-F60F80FED02A}" type="slidenum">
              <a:rPr lang="en-US"/>
              <a:pPr>
                <a:defRPr/>
              </a:pPr>
              <a:t>30</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pPr>
              <a:defRPr/>
            </a:pPr>
            <a:r>
              <a:rPr lang="en-US" smtClean="0">
                <a:cs typeface="+mn-cs"/>
              </a:rPr>
              <a:t>Crosses and noughts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D0D95-7B51-F047-9965-65E2ED92D23A}" type="slidenum">
              <a:rPr lang="en-US"/>
              <a:pPr>
                <a:defRPr/>
              </a:pPr>
              <a:t>31</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2BA51B-CCE4-4F47-9F45-1C08DE7FCA39}" type="slidenum">
              <a:rPr lang="en-US"/>
              <a:pPr>
                <a:defRPr/>
              </a:pPr>
              <a:t>32</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841475-3411-6049-9EAF-D895011A55F1}" type="slidenum">
              <a:rPr lang="en-US"/>
              <a:pPr>
                <a:defRPr/>
              </a:pPr>
              <a:t>33</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36EEE4-FA6D-BB4B-9FBD-AFA0610E247C}" type="slidenum">
              <a:rPr lang="en-US"/>
              <a:pPr>
                <a:defRPr/>
              </a:pPr>
              <a:t>34</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B5B989-E478-CB40-A4A7-6BD8EE5CB584}" type="slidenum">
              <a:rPr lang="en-US"/>
              <a:pPr>
                <a:defRPr/>
              </a:pPr>
              <a:t>35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7758D4-F80F-7B46-897C-3ACFF04C90E1}" type="slidenum">
              <a:rPr lang="en-US"/>
              <a:pPr>
                <a:defRPr/>
              </a:pPr>
              <a:t>36</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95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8D3423-3EA1-0D42-9E65-034760DA60FF}" type="slidenum">
              <a:rPr lang="en-US"/>
              <a:pPr>
                <a:defRPr/>
              </a:pPr>
              <a:t>3</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931646-7889-6F48-B71F-BA02FB3C6701}" type="slidenum">
              <a:rPr lang="en-US"/>
              <a:pPr>
                <a:defRPr/>
              </a:pPr>
              <a:t>37</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a:defRPr/>
            </a:pPr>
            <a:r>
              <a:rPr lang="en-US" smtClean="0">
                <a:cs typeface="+mn-cs"/>
              </a:rPr>
              <a:t>Similar to heuristic function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A8B90-C91E-8749-A4E6-1FBF2331414C}" type="slidenum">
              <a:rPr lang="en-US"/>
              <a:pPr>
                <a:defRPr/>
              </a:pPr>
              <a:t>38</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23DA97-4937-E144-8514-91188AC06AA5}" type="slidenum">
              <a:rPr lang="en-US"/>
              <a:pPr>
                <a:defRPr/>
              </a:pPr>
              <a:t>39</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C92090-0234-3943-AA86-B8790D02F190}" type="slidenum">
              <a:rPr lang="en-US"/>
              <a:pPr>
                <a:defRPr/>
              </a:pPr>
              <a:t>40</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AAB95A-B323-4243-98E6-3C11342C3538}" type="slidenum">
              <a:rPr lang="en-US"/>
              <a:pPr>
                <a:defRPr/>
              </a:pPr>
              <a:t>41</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46442B-08BD-554A-B604-35E85BC6123A}" type="slidenum">
              <a:rPr lang="en-US"/>
              <a:pPr>
                <a:defRPr/>
              </a:pPr>
              <a:t>42</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06CAC-F702-3D4F-93E9-0E76BE367144}" type="slidenum">
              <a:rPr lang="en-US"/>
              <a:pPr>
                <a:defRPr/>
              </a:pPr>
              <a:t>43</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FB988A-10AB-7848-9E2D-F40D2026AD46}" type="slidenum">
              <a:rPr lang="en-US"/>
              <a:pPr>
                <a:defRPr/>
              </a:pPr>
              <a:t>44</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1309E5-C0A2-FE40-B62F-67E4B6D1976E}" type="slidenum">
              <a:rPr lang="en-US"/>
              <a:pPr>
                <a:defRPr/>
              </a:pPr>
              <a:t>46</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6ABA16-9DD5-D843-AA87-DA791C66F21E}" type="slidenum">
              <a:rPr lang="en-US"/>
              <a:pPr>
                <a:defRPr/>
              </a:pPr>
              <a:t>49</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563B2-1349-8D4A-A815-63300886720C}" type="slidenum">
              <a:rPr lang="en-US"/>
              <a:pPr>
                <a:defRPr/>
              </a:pPr>
              <a:t>4</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58AA4-224F-4A47-B93C-6BC195DCD8B1}" type="slidenum">
              <a:rPr lang="en-US"/>
              <a:pPr>
                <a:defRPr/>
              </a:pPr>
              <a:t>51</a:t>
            </a:fld>
            <a:endParaRPr lang="en-US"/>
          </a:p>
        </p:txBody>
      </p:sp>
      <p:sp>
        <p:nvSpPr>
          <p:cNvPr id="1678338"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a:xfrm>
            <a:off x="914400" y="4343400"/>
            <a:ext cx="5029200" cy="4116388"/>
          </a:xfrm>
        </p:spPr>
        <p:txBody>
          <a:bodyPr/>
          <a:lstStyle/>
          <a:p>
            <a:pPr>
              <a:lnSpc>
                <a:spcPct val="80000"/>
              </a:lnSpc>
              <a:defRPr/>
            </a:pPr>
            <a:endParaRPr lang="en-US" sz="80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991455-189A-6C41-91E6-06BE9DD6C26C}" type="slidenum">
              <a:rPr lang="en-US"/>
              <a:pPr>
                <a:defRPr/>
              </a:pPr>
              <a:t>52</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176F6-4F16-9740-9C83-CAE31A0E2846}" type="slidenum">
              <a:rPr lang="en-US"/>
              <a:pPr>
                <a:defRPr/>
              </a:pPr>
              <a:t>53</a:t>
            </a:fld>
            <a:endParaRPr lang="en-US"/>
          </a:p>
        </p:txBody>
      </p:sp>
      <p:sp>
        <p:nvSpPr>
          <p:cNvPr id="1680386"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Have to include chance nodes in addition to MIN and MAX nodes.</a:t>
            </a:r>
          </a:p>
          <a:p>
            <a:pPr>
              <a:lnSpc>
                <a:spcPct val="80000"/>
              </a:lnSpc>
              <a:buFontTx/>
              <a:buChar char="•"/>
              <a:defRPr/>
            </a:pPr>
            <a:r>
              <a:rPr lang="en-US" smtClean="0">
                <a:cs typeface="+mn-cs"/>
              </a:rPr>
              <a:t>Branches leading from chance nodes denote possible dice rolls and each is labeled with the probability that it will occur (36 ways to roll the dice, but only 21 distinct rolls 6-5 is the same as 5-6)</a:t>
            </a:r>
          </a:p>
          <a:p>
            <a:pPr>
              <a:lnSpc>
                <a:spcPct val="80000"/>
              </a:lnSpc>
              <a:buFontTx/>
              <a:buChar char="•"/>
              <a:defRPr/>
            </a:pPr>
            <a:r>
              <a:rPr lang="en-US" smtClean="0">
                <a:cs typeface="+mn-cs"/>
              </a:rPr>
              <a:t>How should we calculate MINIMAX value?  Can only calculate the average or expected value taken over all possible dice rolls.</a:t>
            </a:r>
          </a:p>
          <a:p>
            <a:pPr>
              <a:lnSpc>
                <a:spcPct val="80000"/>
              </a:lnSpc>
              <a:buFontTx/>
              <a:buChar char="•"/>
              <a:defRPr/>
            </a:pPr>
            <a:r>
              <a:rPr lang="en-US" smtClean="0">
                <a:cs typeface="+mn-cs"/>
              </a:rPr>
              <a:t>Lots more about this, if interested send me email for references.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0C9DA-2FA8-F746-AC92-3EFD19D0EAFF}" type="slidenum">
              <a:rPr lang="en-US"/>
              <a:pPr>
                <a:defRPr/>
              </a:pPr>
              <a:t>54</a:t>
            </a:fld>
            <a:endParaRPr lang="en-US"/>
          </a:p>
        </p:txBody>
      </p:sp>
      <p:sp>
        <p:nvSpPr>
          <p:cNvPr id="168243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a:xfrm>
            <a:off x="914400" y="4343400"/>
            <a:ext cx="5029200" cy="4116388"/>
          </a:xfrm>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8555D6-9A51-CD42-A4F1-6AAFC8C74945}" type="slidenum">
              <a:rPr lang="en-US"/>
              <a:pPr>
                <a:defRPr/>
              </a:pPr>
              <a:t>55</a:t>
            </a:fld>
            <a:endParaRPr lang="en-US"/>
          </a:p>
        </p:txBody>
      </p:sp>
      <p:sp>
        <p:nvSpPr>
          <p:cNvPr id="1684482"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Obvious extension to the algorithm, as in minimax, is to cut off the search at some depth, and apply an evaluation function to each leaf.</a:t>
            </a:r>
          </a:p>
          <a:p>
            <a:pPr>
              <a:lnSpc>
                <a:spcPct val="80000"/>
              </a:lnSpc>
              <a:buFontTx/>
              <a:buChar char="•"/>
              <a:defRPr/>
            </a:pPr>
            <a:r>
              <a:rPr lang="en-US" smtClean="0">
                <a:cs typeface="+mn-cs"/>
              </a:rPr>
              <a:t>Unlike minimax, however, it is not enough for the evaluation function to just give higher scores to better positions.  The presence of chance nodes means that one has to be more careful...</a:t>
            </a:r>
          </a:p>
          <a:p>
            <a:pPr>
              <a:lnSpc>
                <a:spcPct val="80000"/>
              </a:lnSpc>
              <a:buFontTx/>
              <a:buChar char="•"/>
              <a:defRPr/>
            </a:pPr>
            <a:r>
              <a:rPr lang="en-US" smtClean="0">
                <a:cs typeface="+mn-cs"/>
              </a:rPr>
              <a:t>Evaluation function assigns values of 1, 2, 3, 4 to the leaves: move a-1 is best.  Evaluation function that preserves the ordering of the leaves (values of 1, 20, 30, 400) will select a-2. The algorithm behaves completely differently if we make a change in the scale of some evaluation values.</a:t>
            </a:r>
          </a:p>
          <a:p>
            <a:pPr>
              <a:lnSpc>
                <a:spcPct val="80000"/>
              </a:lnSpc>
              <a:buFontTx/>
              <a:buChar char="•"/>
              <a:defRPr/>
            </a:pPr>
            <a:r>
              <a:rPr lang="en-US" smtClean="0">
                <a:cs typeface="+mn-cs"/>
              </a:rPr>
              <a:t>To avoid this behavior, the evaluation function must be a positive linear transformation of the probability of winning from a  position.</a:t>
            </a:r>
          </a:p>
          <a:p>
            <a:pPr>
              <a:lnSpc>
                <a:spcPct val="80000"/>
              </a:lnSpc>
              <a:buFontTx/>
              <a:buChar char="•"/>
              <a:defRPr/>
            </a:pPr>
            <a:r>
              <a:rPr lang="en-US" smtClean="0">
                <a:cs typeface="+mn-cs"/>
              </a:rPr>
              <a:t>Another problem with expectiminimax: very expensive!! Where minimax is O(b</a:t>
            </a:r>
            <a:r>
              <a:rPr lang="en-US" baseline="30000" smtClean="0">
                <a:cs typeface="+mn-cs"/>
              </a:rPr>
              <a:t>m</a:t>
            </a:r>
            <a:r>
              <a:rPr lang="en-US" smtClean="0">
                <a:cs typeface="+mn-cs"/>
              </a:rPr>
              <a:t>), expectiminimax is O(b</a:t>
            </a:r>
            <a:r>
              <a:rPr lang="en-US" baseline="30000" smtClean="0">
                <a:cs typeface="+mn-cs"/>
              </a:rPr>
              <a:t>m </a:t>
            </a:r>
            <a:r>
              <a:rPr lang="en-US" smtClean="0">
                <a:cs typeface="+mn-cs"/>
              </a:rPr>
              <a:t>n</a:t>
            </a:r>
            <a:r>
              <a:rPr lang="en-US" baseline="30000" smtClean="0">
                <a:cs typeface="+mn-cs"/>
              </a:rPr>
              <a:t>m</a:t>
            </a:r>
            <a:r>
              <a:rPr lang="en-US" smtClean="0">
                <a:cs typeface="+mn-cs"/>
              </a:rPr>
              <a:t>) where n is the number of distinct rolls.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 field of game theory deals with games in a very general sense</a:t>
            </a:r>
          </a:p>
          <a:p>
            <a:pPr>
              <a:defRPr/>
            </a:pPr>
            <a:endParaRPr lang="en-US" dirty="0" smtClean="0"/>
          </a:p>
          <a:p>
            <a:pPr>
              <a:defRPr/>
            </a:pPr>
            <a:r>
              <a:rPr lang="en-US" dirty="0" smtClean="0"/>
              <a:t>In this talk, we will focus on the “classic” board games that fit the above criteria, which already throw up some interesting challenges</a:t>
            </a:r>
            <a:endParaRPr lang="en-US" dirty="0"/>
          </a:p>
        </p:txBody>
      </p:sp>
      <p:sp>
        <p:nvSpPr>
          <p:cNvPr id="4" name="Slide Number Placeholder 3"/>
          <p:cNvSpPr>
            <a:spLocks noGrp="1"/>
          </p:cNvSpPr>
          <p:nvPr>
            <p:ph type="sldNum" sz="quarter" idx="5"/>
          </p:nvPr>
        </p:nvSpPr>
        <p:spPr/>
        <p:txBody>
          <a:bodyPr/>
          <a:lstStyle/>
          <a:p>
            <a:pPr>
              <a:defRPr/>
            </a:pPr>
            <a:fld id="{CDF7ABA9-547E-D649-89A3-0F4AB7E0148D}"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Idea was proposed by Shannon and Turing in the 50s, took till 1997 for hardware to catch up so Kasparov could be beaten</a:t>
            </a:r>
          </a:p>
          <a:p>
            <a:pPr>
              <a:defRPr/>
            </a:pPr>
            <a:endParaRPr lang="en-US" dirty="0" smtClean="0"/>
          </a:p>
          <a:p>
            <a:pPr>
              <a:defRPr/>
            </a:pPr>
            <a:r>
              <a:rPr lang="en-US" dirty="0" smtClean="0"/>
              <a:t>Today – Chess software running on smart phones play at GM level</a:t>
            </a:r>
            <a:endParaRPr lang="en-US" dirty="0"/>
          </a:p>
        </p:txBody>
      </p:sp>
      <p:sp>
        <p:nvSpPr>
          <p:cNvPr id="4" name="Slide Number Placeholder 3"/>
          <p:cNvSpPr>
            <a:spLocks noGrp="1"/>
          </p:cNvSpPr>
          <p:nvPr>
            <p:ph type="sldNum" sz="quarter" idx="5"/>
          </p:nvPr>
        </p:nvSpPr>
        <p:spPr/>
        <p:txBody>
          <a:bodyPr/>
          <a:lstStyle/>
          <a:p>
            <a:pPr>
              <a:defRPr/>
            </a:pPr>
            <a:fld id="{6548A889-3009-4949-98E7-B8C34671ADCD}"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8310E7-3A38-394B-8F24-6888CA1BC021}" type="slidenum">
              <a:rPr lang="en-US" smtClean="0"/>
              <a:pPr>
                <a:defRPr/>
              </a:pPr>
              <a:t>20</a:t>
            </a:fld>
            <a:endParaRPr lang="en-US"/>
          </a:p>
        </p:txBody>
      </p:sp>
    </p:spTree>
    <p:extLst>
      <p:ext uri="{BB962C8B-B14F-4D97-AF65-F5344CB8AC3E}">
        <p14:creationId xmlns:p14="http://schemas.microsoft.com/office/powerpoint/2010/main" val="78159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3974095-F338-284B-8D19-47DB9716CF94}"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9EEDC4D-F6DF-B346-A9D0-B84668B8C30E}"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8CD8D97-7A95-F543-896B-797151959372}"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628352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7457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823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2553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E276D-BB4E-9E47-9BAC-834298398C75}" type="slidenum">
              <a:rPr lang="en-US"/>
              <a:pPr>
                <a:defRPr/>
              </a:pPr>
              <a:t>‹#›</a:t>
            </a:fld>
            <a:endParaRPr lang="en-US"/>
          </a:p>
        </p:txBody>
      </p:sp>
    </p:spTree>
    <p:extLst>
      <p:ext uri="{BB962C8B-B14F-4D97-AF65-F5344CB8AC3E}">
        <p14:creationId xmlns:p14="http://schemas.microsoft.com/office/powerpoint/2010/main" val="190843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9D9DF-168F-D34D-A3F3-F2CA0ABF87BB}" type="slidenum">
              <a:rPr lang="en-US"/>
              <a:pPr>
                <a:defRPr/>
              </a:pPr>
              <a:t>‹#›</a:t>
            </a:fld>
            <a:endParaRPr lang="en-US"/>
          </a:p>
        </p:txBody>
      </p:sp>
    </p:spTree>
    <p:extLst>
      <p:ext uri="{BB962C8B-B14F-4D97-AF65-F5344CB8AC3E}">
        <p14:creationId xmlns:p14="http://schemas.microsoft.com/office/powerpoint/2010/main" val="101959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36868-AD5A-F748-9CDA-87714C85FCFE}" type="slidenum">
              <a:rPr lang="en-US"/>
              <a:pPr>
                <a:defRPr/>
              </a:pPr>
              <a:t>‹#›</a:t>
            </a:fld>
            <a:endParaRPr lang="en-US"/>
          </a:p>
        </p:txBody>
      </p:sp>
    </p:spTree>
    <p:extLst>
      <p:ext uri="{BB962C8B-B14F-4D97-AF65-F5344CB8AC3E}">
        <p14:creationId xmlns:p14="http://schemas.microsoft.com/office/powerpoint/2010/main" val="39400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094C4-611B-C04B-BF24-74966DAA1FA0}" type="slidenum">
              <a:rPr lang="en-US"/>
              <a:pPr>
                <a:defRPr/>
              </a:pPr>
              <a:t>‹#›</a:t>
            </a:fld>
            <a:endParaRPr lang="en-US"/>
          </a:p>
        </p:txBody>
      </p:sp>
    </p:spTree>
    <p:extLst>
      <p:ext uri="{BB962C8B-B14F-4D97-AF65-F5344CB8AC3E}">
        <p14:creationId xmlns:p14="http://schemas.microsoft.com/office/powerpoint/2010/main" val="245805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4964B8-2997-0C4E-9F0C-D10609255349}" type="slidenum">
              <a:rPr lang="en-US"/>
              <a:pPr>
                <a:defRPr/>
              </a:pPr>
              <a:t>‹#›</a:t>
            </a:fld>
            <a:endParaRPr lang="en-US"/>
          </a:p>
        </p:txBody>
      </p:sp>
    </p:spTree>
    <p:extLst>
      <p:ext uri="{BB962C8B-B14F-4D97-AF65-F5344CB8AC3E}">
        <p14:creationId xmlns:p14="http://schemas.microsoft.com/office/powerpoint/2010/main" val="281347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B2904A-E072-0842-A46E-ACE7D2884DD6}" type="slidenum">
              <a:rPr lang="en-US"/>
              <a:pPr>
                <a:defRPr/>
              </a:pPr>
              <a:t>‹#›</a:t>
            </a:fld>
            <a:endParaRPr lang="en-US"/>
          </a:p>
        </p:txBody>
      </p:sp>
    </p:spTree>
    <p:extLst>
      <p:ext uri="{BB962C8B-B14F-4D97-AF65-F5344CB8AC3E}">
        <p14:creationId xmlns:p14="http://schemas.microsoft.com/office/powerpoint/2010/main" val="34478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31A9EC-1E27-5B43-8313-D5065C900CD3}" type="slidenum">
              <a:rPr lang="en-US"/>
              <a:pPr>
                <a:defRPr/>
              </a:pPr>
              <a:t>‹#›</a:t>
            </a:fld>
            <a:endParaRPr lang="en-US"/>
          </a:p>
        </p:txBody>
      </p:sp>
    </p:spTree>
    <p:extLst>
      <p:ext uri="{BB962C8B-B14F-4D97-AF65-F5344CB8AC3E}">
        <p14:creationId xmlns:p14="http://schemas.microsoft.com/office/powerpoint/2010/main" val="31631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5333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65850-422D-2640-A547-74C379A4EB2A}" type="slidenum">
              <a:rPr lang="en-US"/>
              <a:pPr>
                <a:defRPr/>
              </a:pPr>
              <a:t>‹#›</a:t>
            </a:fld>
            <a:endParaRPr lang="en-US"/>
          </a:p>
        </p:txBody>
      </p:sp>
    </p:spTree>
    <p:extLst>
      <p:ext uri="{BB962C8B-B14F-4D97-AF65-F5344CB8AC3E}">
        <p14:creationId xmlns:p14="http://schemas.microsoft.com/office/powerpoint/2010/main" val="345003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CE5FB-5EC9-EA4B-B0A7-C98F407382F0}" type="slidenum">
              <a:rPr lang="en-US"/>
              <a:pPr>
                <a:defRPr/>
              </a:pPr>
              <a:t>‹#›</a:t>
            </a:fld>
            <a:endParaRPr lang="en-US"/>
          </a:p>
        </p:txBody>
      </p:sp>
    </p:spTree>
    <p:extLst>
      <p:ext uri="{BB962C8B-B14F-4D97-AF65-F5344CB8AC3E}">
        <p14:creationId xmlns:p14="http://schemas.microsoft.com/office/powerpoint/2010/main" val="268925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1DF40-A97B-E349-9131-8139276ED226}" type="slidenum">
              <a:rPr lang="en-US"/>
              <a:pPr>
                <a:defRPr/>
              </a:pPr>
              <a:t>‹#›</a:t>
            </a:fld>
            <a:endParaRPr lang="en-US"/>
          </a:p>
        </p:txBody>
      </p:sp>
    </p:spTree>
    <p:extLst>
      <p:ext uri="{BB962C8B-B14F-4D97-AF65-F5344CB8AC3E}">
        <p14:creationId xmlns:p14="http://schemas.microsoft.com/office/powerpoint/2010/main" val="3590617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6B7B4-C319-504F-A9E7-11FC7CEC0360}" type="slidenum">
              <a:rPr lang="en-US"/>
              <a:pPr>
                <a:defRPr/>
              </a:pPr>
              <a:t>‹#›</a:t>
            </a:fld>
            <a:endParaRPr lang="en-US"/>
          </a:p>
        </p:txBody>
      </p:sp>
    </p:spTree>
    <p:extLst>
      <p:ext uri="{BB962C8B-B14F-4D97-AF65-F5344CB8AC3E}">
        <p14:creationId xmlns:p14="http://schemas.microsoft.com/office/powerpoint/2010/main" val="296701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54866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4369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3259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32472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3941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33688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96361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8675" name="Rectangle 3"/>
          <p:cNvSpPr>
            <a:spLocks noGrp="1" noChangeArrowheads="1"/>
          </p:cNvSpPr>
          <p:nvPr>
            <p:ph type="body" idx="1"/>
          </p:nvPr>
        </p:nvSpPr>
        <p:spPr bwMode="auto">
          <a:xfrm>
            <a:off x="990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68678" name="Text Box 6"/>
          <p:cNvSpPr txBox="1">
            <a:spLocks noChangeArrowheads="1"/>
          </p:cNvSpPr>
          <p:nvPr userDrawn="1"/>
        </p:nvSpPr>
        <p:spPr bwMode="auto">
          <a:xfrm>
            <a:off x="7589838" y="6473825"/>
            <a:ext cx="76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900" dirty="0">
                <a:cs typeface="+mn-cs"/>
              </a:rPr>
              <a:t>Bart Selman</a:t>
            </a:r>
          </a:p>
          <a:p>
            <a:pPr algn="ctr">
              <a:defRPr/>
            </a:pPr>
            <a:r>
              <a:rPr lang="en-US" sz="900" dirty="0">
                <a:cs typeface="+mn-cs"/>
              </a:rPr>
              <a:t>CS4700</a:t>
            </a:r>
          </a:p>
        </p:txBody>
      </p:sp>
      <p:sp>
        <p:nvSpPr>
          <p:cNvPr id="1029" name="TextBox 1"/>
          <p:cNvSpPr txBox="1">
            <a:spLocks noChangeArrowheads="1"/>
          </p:cNvSpPr>
          <p:nvPr userDrawn="1"/>
        </p:nvSpPr>
        <p:spPr bwMode="auto">
          <a:xfrm>
            <a:off x="8534400" y="62484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F215B76-6524-9445-AB0B-1B1F4F5ECAD7}" type="slidenum">
              <a:rPr lang="en-US" sz="1800" smtClean="0"/>
              <a:pPr eaLnBrk="1" hangingPunct="1">
                <a:defRPr/>
              </a:pPr>
              <a:t>‹#›</a:t>
            </a:fld>
            <a:endParaRPr lang="en-US" smtClean="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Lst>
  <p:transition xmlns:p14="http://schemas.microsoft.com/office/powerpoint/2010/main"/>
  <p:txStyles>
    <p:titleStyle>
      <a:lvl1pPr algn="r" rtl="0" eaLnBrk="0" fontAlgn="base" hangingPunct="0">
        <a:spcBef>
          <a:spcPct val="0"/>
        </a:spcBef>
        <a:spcAft>
          <a:spcPct val="0"/>
        </a:spcAft>
        <a:defRPr sz="3200" b="1">
          <a:solidFill>
            <a:schemeClr val="tx2"/>
          </a:solidFill>
          <a:latin typeface="+mj-lt"/>
          <a:ea typeface="+mj-ea"/>
          <a:cs typeface="ＭＳ Ｐゴシック" charset="0"/>
        </a:defRPr>
      </a:lvl1pPr>
      <a:lvl2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3200" b="1">
          <a:solidFill>
            <a:schemeClr val="tx2"/>
          </a:solidFill>
          <a:latin typeface="Times New Roman" charset="0"/>
          <a:ea typeface="ＭＳ Ｐゴシック" charset="0"/>
        </a:defRPr>
      </a:lvl6pPr>
      <a:lvl7pPr marL="914400" algn="r" rtl="0" fontAlgn="base">
        <a:spcBef>
          <a:spcPct val="0"/>
        </a:spcBef>
        <a:spcAft>
          <a:spcPct val="0"/>
        </a:spcAft>
        <a:defRPr sz="3200" b="1">
          <a:solidFill>
            <a:schemeClr val="tx2"/>
          </a:solidFill>
          <a:latin typeface="Times New Roman" charset="0"/>
          <a:ea typeface="ＭＳ Ｐゴシック" charset="0"/>
        </a:defRPr>
      </a:lvl7pPr>
      <a:lvl8pPr marL="1371600" algn="r" rtl="0" fontAlgn="base">
        <a:spcBef>
          <a:spcPct val="0"/>
        </a:spcBef>
        <a:spcAft>
          <a:spcPct val="0"/>
        </a:spcAft>
        <a:defRPr sz="3200" b="1">
          <a:solidFill>
            <a:schemeClr val="tx2"/>
          </a:solidFill>
          <a:latin typeface="Times New Roman" charset="0"/>
          <a:ea typeface="ＭＳ Ｐゴシック" charset="0"/>
        </a:defRPr>
      </a:lvl8pPr>
      <a:lvl9pPr marL="1828800" algn="r" rtl="0" fontAlgn="base">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bwMode="auto">
          <a:xfrm>
            <a:off x="685800" y="38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76291" name="Rectangle 3"/>
          <p:cNvSpPr>
            <a:spLocks noGrp="1" noChangeArrowheads="1"/>
          </p:cNvSpPr>
          <p:nvPr>
            <p:ph type="body" idx="1"/>
          </p:nvPr>
        </p:nvSpPr>
        <p:spPr bwMode="auto">
          <a:xfrm>
            <a:off x="6858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76292" name="Rectangle 4"/>
          <p:cNvSpPr>
            <a:spLocks noGrp="1" noChangeArrowheads="1"/>
          </p:cNvSpPr>
          <p:nvPr>
            <p:ph type="dt" sz="half" idx="2"/>
          </p:nvPr>
        </p:nvSpPr>
        <p:spPr bwMode="auto">
          <a:xfrm>
            <a:off x="6858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76293" name="Rectangle 5"/>
          <p:cNvSpPr>
            <a:spLocks noGrp="1" noChangeArrowheads="1"/>
          </p:cNvSpPr>
          <p:nvPr>
            <p:ph type="ftr" sz="quarter" idx="3"/>
          </p:nvPr>
        </p:nvSpPr>
        <p:spPr bwMode="auto">
          <a:xfrm>
            <a:off x="3124200" y="62484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676294" name="Rectangle 6"/>
          <p:cNvSpPr>
            <a:spLocks noGrp="1" noChangeArrowheads="1"/>
          </p:cNvSpPr>
          <p:nvPr>
            <p:ph type="sldNum" sz="quarter" idx="4"/>
          </p:nvPr>
        </p:nvSpPr>
        <p:spPr bwMode="auto">
          <a:xfrm>
            <a:off x="65532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C23CBA0-4688-A94C-B7AB-599CE84CD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2800">
          <a:solidFill>
            <a:schemeClr val="tx1"/>
          </a:solidFill>
          <a:latin typeface="+mj-lt"/>
          <a:ea typeface="+mj-ea"/>
          <a:cs typeface="ＭＳ Ｐゴシック" charset="0"/>
        </a:defRPr>
      </a:lvl1pPr>
      <a:lvl2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5pPr>
      <a:lvl6pPr marL="457200" algn="r" rtl="0" fontAlgn="base">
        <a:spcBef>
          <a:spcPct val="0"/>
        </a:spcBef>
        <a:spcAft>
          <a:spcPct val="0"/>
        </a:spcAft>
        <a:defRPr sz="2800">
          <a:solidFill>
            <a:schemeClr val="tx1"/>
          </a:solidFill>
          <a:latin typeface="Times New Roman" charset="0"/>
          <a:ea typeface="ＭＳ Ｐゴシック" charset="0"/>
        </a:defRPr>
      </a:lvl6pPr>
      <a:lvl7pPr marL="914400" algn="r" rtl="0" fontAlgn="base">
        <a:spcBef>
          <a:spcPct val="0"/>
        </a:spcBef>
        <a:spcAft>
          <a:spcPct val="0"/>
        </a:spcAft>
        <a:defRPr sz="2800">
          <a:solidFill>
            <a:schemeClr val="tx1"/>
          </a:solidFill>
          <a:latin typeface="Times New Roman" charset="0"/>
          <a:ea typeface="ＭＳ Ｐゴシック" charset="0"/>
        </a:defRPr>
      </a:lvl7pPr>
      <a:lvl8pPr marL="1371600" algn="r" rtl="0" fontAlgn="base">
        <a:spcBef>
          <a:spcPct val="0"/>
        </a:spcBef>
        <a:spcAft>
          <a:spcPct val="0"/>
        </a:spcAft>
        <a:defRPr sz="2800">
          <a:solidFill>
            <a:schemeClr val="tx1"/>
          </a:solidFill>
          <a:latin typeface="Times New Roman" charset="0"/>
          <a:ea typeface="ＭＳ Ｐゴシック" charset="0"/>
        </a:defRPr>
      </a:lvl8pPr>
      <a:lvl9pPr marL="1828800" algn="r" rtl="0" fontAlgn="base">
        <a:spcBef>
          <a:spcPct val="0"/>
        </a:spcBef>
        <a:spcAft>
          <a:spcPct val="0"/>
        </a:spcAft>
        <a:defRPr sz="2800">
          <a:solidFill>
            <a:schemeClr val="tx1"/>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rchive.ics.uci.edu%5Cml%5Cdatasets%5CTic-Tac-Toe+Endgame%E2%80%8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27.wmf"/><Relationship Id="rId14" Type="http://schemas.openxmlformats.org/officeDocument/2006/relationships/oleObject" Target="../embeddings/oleObject6.bin"/><Relationship Id="rId15" Type="http://schemas.openxmlformats.org/officeDocument/2006/relationships/image" Target="../media/image28.wmf"/><Relationship Id="rId16" Type="http://schemas.openxmlformats.org/officeDocument/2006/relationships/oleObject" Target="../embeddings/oleObject7.bin"/><Relationship Id="rId17" Type="http://schemas.openxmlformats.org/officeDocument/2006/relationships/image" Target="../media/image29.wmf"/><Relationship Id="rId18" Type="http://schemas.openxmlformats.org/officeDocument/2006/relationships/oleObject" Target="../embeddings/oleObject8.bin"/><Relationship Id="rId19" Type="http://schemas.openxmlformats.org/officeDocument/2006/relationships/image" Target="../media/image30.wmf"/><Relationship Id="rId50" Type="http://schemas.openxmlformats.org/officeDocument/2006/relationships/oleObject" Target="../embeddings/oleObject24.bin"/><Relationship Id="rId51" Type="http://schemas.openxmlformats.org/officeDocument/2006/relationships/image" Target="../media/image46.wmf"/><Relationship Id="rId52" Type="http://schemas.openxmlformats.org/officeDocument/2006/relationships/oleObject" Target="../embeddings/oleObject25.bin"/><Relationship Id="rId53" Type="http://schemas.openxmlformats.org/officeDocument/2006/relationships/image" Target="../media/image47.wmf"/><Relationship Id="rId54" Type="http://schemas.openxmlformats.org/officeDocument/2006/relationships/oleObject" Target="../embeddings/oleObject26.bin"/><Relationship Id="rId55" Type="http://schemas.openxmlformats.org/officeDocument/2006/relationships/image" Target="../media/image48.wmf"/><Relationship Id="rId56" Type="http://schemas.openxmlformats.org/officeDocument/2006/relationships/image" Target="../media/image49.png"/><Relationship Id="rId40" Type="http://schemas.openxmlformats.org/officeDocument/2006/relationships/oleObject" Target="../embeddings/oleObject19.bin"/><Relationship Id="rId41" Type="http://schemas.openxmlformats.org/officeDocument/2006/relationships/image" Target="../media/image41.wmf"/><Relationship Id="rId42" Type="http://schemas.openxmlformats.org/officeDocument/2006/relationships/oleObject" Target="../embeddings/oleObject20.bin"/><Relationship Id="rId43" Type="http://schemas.openxmlformats.org/officeDocument/2006/relationships/image" Target="../media/image42.wmf"/><Relationship Id="rId44" Type="http://schemas.openxmlformats.org/officeDocument/2006/relationships/oleObject" Target="../embeddings/oleObject21.bin"/><Relationship Id="rId45" Type="http://schemas.openxmlformats.org/officeDocument/2006/relationships/image" Target="../media/image43.wmf"/><Relationship Id="rId46" Type="http://schemas.openxmlformats.org/officeDocument/2006/relationships/oleObject" Target="../embeddings/oleObject22.bin"/><Relationship Id="rId47" Type="http://schemas.openxmlformats.org/officeDocument/2006/relationships/image" Target="../media/image44.wmf"/><Relationship Id="rId48" Type="http://schemas.openxmlformats.org/officeDocument/2006/relationships/oleObject" Target="../embeddings/oleObject23.bin"/><Relationship Id="rId49" Type="http://schemas.openxmlformats.org/officeDocument/2006/relationships/image" Target="../media/image45.w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30.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30" Type="http://schemas.openxmlformats.org/officeDocument/2006/relationships/oleObject" Target="../embeddings/oleObject14.bin"/><Relationship Id="rId31" Type="http://schemas.openxmlformats.org/officeDocument/2006/relationships/image" Target="../media/image36.wmf"/><Relationship Id="rId32" Type="http://schemas.openxmlformats.org/officeDocument/2006/relationships/oleObject" Target="../embeddings/oleObject15.bin"/><Relationship Id="rId33" Type="http://schemas.openxmlformats.org/officeDocument/2006/relationships/image" Target="../media/image37.wmf"/><Relationship Id="rId34" Type="http://schemas.openxmlformats.org/officeDocument/2006/relationships/oleObject" Target="../embeddings/oleObject16.bin"/><Relationship Id="rId35" Type="http://schemas.openxmlformats.org/officeDocument/2006/relationships/image" Target="../media/image38.wmf"/><Relationship Id="rId36" Type="http://schemas.openxmlformats.org/officeDocument/2006/relationships/oleObject" Target="../embeddings/oleObject17.bin"/><Relationship Id="rId37" Type="http://schemas.openxmlformats.org/officeDocument/2006/relationships/image" Target="../media/image39.wmf"/><Relationship Id="rId38" Type="http://schemas.openxmlformats.org/officeDocument/2006/relationships/oleObject" Target="../embeddings/oleObject18.bin"/><Relationship Id="rId39" Type="http://schemas.openxmlformats.org/officeDocument/2006/relationships/image" Target="../media/image40.wmf"/><Relationship Id="rId20" Type="http://schemas.openxmlformats.org/officeDocument/2006/relationships/oleObject" Target="../embeddings/oleObject9.bin"/><Relationship Id="rId21" Type="http://schemas.openxmlformats.org/officeDocument/2006/relationships/image" Target="../media/image31.wmf"/><Relationship Id="rId22" Type="http://schemas.openxmlformats.org/officeDocument/2006/relationships/oleObject" Target="../embeddings/oleObject10.bin"/><Relationship Id="rId23" Type="http://schemas.openxmlformats.org/officeDocument/2006/relationships/image" Target="../media/image32.wmf"/><Relationship Id="rId24" Type="http://schemas.openxmlformats.org/officeDocument/2006/relationships/oleObject" Target="../embeddings/oleObject11.bin"/><Relationship Id="rId25" Type="http://schemas.openxmlformats.org/officeDocument/2006/relationships/image" Target="../media/image33.wmf"/><Relationship Id="rId26" Type="http://schemas.openxmlformats.org/officeDocument/2006/relationships/oleObject" Target="../embeddings/oleObject12.bin"/><Relationship Id="rId27" Type="http://schemas.openxmlformats.org/officeDocument/2006/relationships/image" Target="../media/image34.wmf"/><Relationship Id="rId28" Type="http://schemas.openxmlformats.org/officeDocument/2006/relationships/oleObject" Target="../embeddings/oleObject13.bin"/><Relationship Id="rId29" Type="http://schemas.openxmlformats.org/officeDocument/2006/relationships/image" Target="../media/image35.wmf"/><Relationship Id="rId10" Type="http://schemas.openxmlformats.org/officeDocument/2006/relationships/oleObject" Target="../embeddings/oleObject4.bin"/><Relationship Id="rId11" Type="http://schemas.openxmlformats.org/officeDocument/2006/relationships/image" Target="../media/image26.wmf"/><Relationship Id="rId12"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oleObject" Target="../embeddings/oleObject35.bin"/><Relationship Id="rId21" Type="http://schemas.openxmlformats.org/officeDocument/2006/relationships/image" Target="../media/image57.wmf"/><Relationship Id="rId22" Type="http://schemas.openxmlformats.org/officeDocument/2006/relationships/oleObject" Target="../embeddings/oleObject36.bin"/><Relationship Id="rId23" Type="http://schemas.openxmlformats.org/officeDocument/2006/relationships/image" Target="../media/image58.wmf"/><Relationship Id="rId24" Type="http://schemas.openxmlformats.org/officeDocument/2006/relationships/oleObject" Target="../embeddings/oleObject37.bin"/><Relationship Id="rId25" Type="http://schemas.openxmlformats.org/officeDocument/2006/relationships/image" Target="../media/image59.wmf"/><Relationship Id="rId26" Type="http://schemas.openxmlformats.org/officeDocument/2006/relationships/oleObject" Target="../embeddings/oleObject38.bin"/><Relationship Id="rId27" Type="http://schemas.openxmlformats.org/officeDocument/2006/relationships/image" Target="../media/image60.wmf"/><Relationship Id="rId28" Type="http://schemas.openxmlformats.org/officeDocument/2006/relationships/oleObject" Target="../embeddings/oleObject39.bin"/><Relationship Id="rId29" Type="http://schemas.openxmlformats.org/officeDocument/2006/relationships/oleObject" Target="../embeddings/oleObject40.bin"/><Relationship Id="rId30" Type="http://schemas.openxmlformats.org/officeDocument/2006/relationships/image" Target="../media/image61.emf"/><Relationship Id="rId10" Type="http://schemas.openxmlformats.org/officeDocument/2006/relationships/image" Target="../media/image52.wmf"/><Relationship Id="rId11" Type="http://schemas.openxmlformats.org/officeDocument/2006/relationships/oleObject" Target="../embeddings/oleObject30.bin"/><Relationship Id="rId12" Type="http://schemas.openxmlformats.org/officeDocument/2006/relationships/image" Target="../media/image53.wmf"/><Relationship Id="rId13" Type="http://schemas.openxmlformats.org/officeDocument/2006/relationships/oleObject" Target="../embeddings/oleObject31.bin"/><Relationship Id="rId14" Type="http://schemas.openxmlformats.org/officeDocument/2006/relationships/oleObject" Target="../embeddings/oleObject32.bin"/><Relationship Id="rId15" Type="http://schemas.openxmlformats.org/officeDocument/2006/relationships/image" Target="../media/image54.wmf"/><Relationship Id="rId16" Type="http://schemas.openxmlformats.org/officeDocument/2006/relationships/oleObject" Target="../embeddings/oleObject33.bin"/><Relationship Id="rId17" Type="http://schemas.openxmlformats.org/officeDocument/2006/relationships/image" Target="../media/image55.wmf"/><Relationship Id="rId18" Type="http://schemas.openxmlformats.org/officeDocument/2006/relationships/oleObject" Target="../embeddings/oleObject34.bin"/><Relationship Id="rId19" Type="http://schemas.openxmlformats.org/officeDocument/2006/relationships/image" Target="../media/image5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62.wmf"/><Relationship Id="rId5" Type="http://schemas.openxmlformats.org/officeDocument/2006/relationships/oleObject" Target="../embeddings/oleObject27.bin"/><Relationship Id="rId6" Type="http://schemas.openxmlformats.org/officeDocument/2006/relationships/image" Target="../media/image50.wmf"/><Relationship Id="rId7" Type="http://schemas.openxmlformats.org/officeDocument/2006/relationships/oleObject" Target="../embeddings/oleObject28.bin"/><Relationship Id="rId8"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1.bin"/><Relationship Id="rId5" Type="http://schemas.openxmlformats.org/officeDocument/2006/relationships/image" Target="../media/image63.wmf"/><Relationship Id="rId6" Type="http://schemas.openxmlformats.org/officeDocument/2006/relationships/oleObject" Target="../embeddings/oleObject42.bin"/><Relationship Id="rId7" Type="http://schemas.openxmlformats.org/officeDocument/2006/relationships/image" Target="../media/image64.wmf"/><Relationship Id="rId8" Type="http://schemas.openxmlformats.org/officeDocument/2006/relationships/oleObject" Target="../embeddings/oleObject43.bin"/><Relationship Id="rId9"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3" Type="http://schemas.openxmlformats.org/officeDocument/2006/relationships/oleObject" Target="../embeddings/oleObject48.bin"/><Relationship Id="rId14" Type="http://schemas.openxmlformats.org/officeDocument/2006/relationships/image" Target="../media/image70.wmf"/><Relationship Id="rId15" Type="http://schemas.openxmlformats.org/officeDocument/2006/relationships/oleObject" Target="../embeddings/oleObject49.bin"/><Relationship Id="rId16" Type="http://schemas.openxmlformats.org/officeDocument/2006/relationships/image" Target="../media/image71.wmf"/><Relationship Id="rId17" Type="http://schemas.openxmlformats.org/officeDocument/2006/relationships/oleObject" Target="../embeddings/oleObject50.bin"/><Relationship Id="rId18" Type="http://schemas.openxmlformats.org/officeDocument/2006/relationships/image" Target="../media/image72.wmf"/><Relationship Id="rId19" Type="http://schemas.openxmlformats.org/officeDocument/2006/relationships/oleObject" Target="../embeddings/oleObject51.bin"/><Relationship Id="rId63" Type="http://schemas.openxmlformats.org/officeDocument/2006/relationships/oleObject" Target="../embeddings/oleObject83.bin"/><Relationship Id="rId64" Type="http://schemas.openxmlformats.org/officeDocument/2006/relationships/oleObject" Target="../embeddings/oleObject84.bin"/><Relationship Id="rId65" Type="http://schemas.openxmlformats.org/officeDocument/2006/relationships/oleObject" Target="../embeddings/oleObject85.bin"/><Relationship Id="rId50" Type="http://schemas.openxmlformats.org/officeDocument/2006/relationships/oleObject" Target="../embeddings/oleObject74.bin"/><Relationship Id="rId51" Type="http://schemas.openxmlformats.org/officeDocument/2006/relationships/oleObject" Target="../embeddings/oleObject75.bin"/><Relationship Id="rId52" Type="http://schemas.openxmlformats.org/officeDocument/2006/relationships/oleObject" Target="../embeddings/oleObject76.bin"/><Relationship Id="rId53" Type="http://schemas.openxmlformats.org/officeDocument/2006/relationships/image" Target="../media/image81.wmf"/><Relationship Id="rId54" Type="http://schemas.openxmlformats.org/officeDocument/2006/relationships/oleObject" Target="../embeddings/oleObject77.bin"/><Relationship Id="rId55" Type="http://schemas.openxmlformats.org/officeDocument/2006/relationships/oleObject" Target="../embeddings/oleObject78.bin"/><Relationship Id="rId56" Type="http://schemas.openxmlformats.org/officeDocument/2006/relationships/oleObject" Target="../embeddings/oleObject79.bin"/><Relationship Id="rId57" Type="http://schemas.openxmlformats.org/officeDocument/2006/relationships/image" Target="../media/image82.emf"/><Relationship Id="rId58" Type="http://schemas.openxmlformats.org/officeDocument/2006/relationships/oleObject" Target="../embeddings/oleObject80.bin"/><Relationship Id="rId59" Type="http://schemas.openxmlformats.org/officeDocument/2006/relationships/image" Target="../media/image83.emf"/><Relationship Id="rId40" Type="http://schemas.openxmlformats.org/officeDocument/2006/relationships/image" Target="../media/image80.wmf"/><Relationship Id="rId41" Type="http://schemas.openxmlformats.org/officeDocument/2006/relationships/oleObject" Target="../embeddings/oleObject65.bin"/><Relationship Id="rId42" Type="http://schemas.openxmlformats.org/officeDocument/2006/relationships/oleObject" Target="../embeddings/oleObject66.bin"/><Relationship Id="rId43" Type="http://schemas.openxmlformats.org/officeDocument/2006/relationships/oleObject" Target="../embeddings/oleObject67.bin"/><Relationship Id="rId44" Type="http://schemas.openxmlformats.org/officeDocument/2006/relationships/oleObject" Target="../embeddings/oleObject68.bin"/><Relationship Id="rId45" Type="http://schemas.openxmlformats.org/officeDocument/2006/relationships/oleObject" Target="../embeddings/oleObject69.bin"/><Relationship Id="rId46" Type="http://schemas.openxmlformats.org/officeDocument/2006/relationships/oleObject" Target="../embeddings/oleObject70.bin"/><Relationship Id="rId47" Type="http://schemas.openxmlformats.org/officeDocument/2006/relationships/oleObject" Target="../embeddings/oleObject71.bin"/><Relationship Id="rId48" Type="http://schemas.openxmlformats.org/officeDocument/2006/relationships/oleObject" Target="../embeddings/oleObject72.bin"/><Relationship Id="rId49" Type="http://schemas.openxmlformats.org/officeDocument/2006/relationships/oleObject" Target="../embeddings/oleObject7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34.xml"/><Relationship Id="rId4" Type="http://schemas.openxmlformats.org/officeDocument/2006/relationships/image" Target="../media/image62.wmf"/><Relationship Id="rId5" Type="http://schemas.openxmlformats.org/officeDocument/2006/relationships/oleObject" Target="../embeddings/oleObject44.bin"/><Relationship Id="rId6" Type="http://schemas.openxmlformats.org/officeDocument/2006/relationships/image" Target="../media/image66.wmf"/><Relationship Id="rId7" Type="http://schemas.openxmlformats.org/officeDocument/2006/relationships/oleObject" Target="../embeddings/oleObject45.bin"/><Relationship Id="rId8" Type="http://schemas.openxmlformats.org/officeDocument/2006/relationships/image" Target="../media/image67.wmf"/><Relationship Id="rId9" Type="http://schemas.openxmlformats.org/officeDocument/2006/relationships/oleObject" Target="../embeddings/oleObject46.bin"/><Relationship Id="rId30" Type="http://schemas.openxmlformats.org/officeDocument/2006/relationships/oleObject" Target="../embeddings/oleObject57.bin"/><Relationship Id="rId31" Type="http://schemas.openxmlformats.org/officeDocument/2006/relationships/oleObject" Target="../embeddings/oleObject58.bin"/><Relationship Id="rId32" Type="http://schemas.openxmlformats.org/officeDocument/2006/relationships/oleObject" Target="../embeddings/oleObject59.bin"/><Relationship Id="rId33" Type="http://schemas.openxmlformats.org/officeDocument/2006/relationships/oleObject" Target="../embeddings/oleObject60.bin"/><Relationship Id="rId34" Type="http://schemas.openxmlformats.org/officeDocument/2006/relationships/oleObject" Target="../embeddings/oleObject61.bin"/><Relationship Id="rId35" Type="http://schemas.openxmlformats.org/officeDocument/2006/relationships/oleObject" Target="../embeddings/oleObject62.bin"/><Relationship Id="rId36" Type="http://schemas.openxmlformats.org/officeDocument/2006/relationships/image" Target="../media/image78.wmf"/><Relationship Id="rId37" Type="http://schemas.openxmlformats.org/officeDocument/2006/relationships/oleObject" Target="../embeddings/oleObject63.bin"/><Relationship Id="rId38" Type="http://schemas.openxmlformats.org/officeDocument/2006/relationships/image" Target="../media/image79.wmf"/><Relationship Id="rId39" Type="http://schemas.openxmlformats.org/officeDocument/2006/relationships/oleObject" Target="../embeddings/oleObject64.bin"/><Relationship Id="rId20" Type="http://schemas.openxmlformats.org/officeDocument/2006/relationships/image" Target="../media/image73.wmf"/><Relationship Id="rId21" Type="http://schemas.openxmlformats.org/officeDocument/2006/relationships/oleObject" Target="../embeddings/oleObject52.bin"/><Relationship Id="rId22" Type="http://schemas.openxmlformats.org/officeDocument/2006/relationships/image" Target="../media/image74.wmf"/><Relationship Id="rId23" Type="http://schemas.openxmlformats.org/officeDocument/2006/relationships/oleObject" Target="../embeddings/oleObject53.bin"/><Relationship Id="rId24" Type="http://schemas.openxmlformats.org/officeDocument/2006/relationships/image" Target="../media/image75.wmf"/><Relationship Id="rId25" Type="http://schemas.openxmlformats.org/officeDocument/2006/relationships/oleObject" Target="../embeddings/oleObject54.bin"/><Relationship Id="rId26" Type="http://schemas.openxmlformats.org/officeDocument/2006/relationships/image" Target="../media/image76.wmf"/><Relationship Id="rId27" Type="http://schemas.openxmlformats.org/officeDocument/2006/relationships/oleObject" Target="../embeddings/oleObject55.bin"/><Relationship Id="rId28" Type="http://schemas.openxmlformats.org/officeDocument/2006/relationships/image" Target="../media/image77.wmf"/><Relationship Id="rId29" Type="http://schemas.openxmlformats.org/officeDocument/2006/relationships/oleObject" Target="../embeddings/oleObject56.bin"/><Relationship Id="rId60" Type="http://schemas.openxmlformats.org/officeDocument/2006/relationships/oleObject" Target="../embeddings/oleObject81.bin"/><Relationship Id="rId61" Type="http://schemas.openxmlformats.org/officeDocument/2006/relationships/image" Target="../media/image84.emf"/><Relationship Id="rId62" Type="http://schemas.openxmlformats.org/officeDocument/2006/relationships/oleObject" Target="../embeddings/oleObject82.bin"/><Relationship Id="rId10" Type="http://schemas.openxmlformats.org/officeDocument/2006/relationships/image" Target="../media/image68.wmf"/><Relationship Id="rId11" Type="http://schemas.openxmlformats.org/officeDocument/2006/relationships/oleObject" Target="../embeddings/oleObject47.bin"/><Relationship Id="rId12" Type="http://schemas.openxmlformats.org/officeDocument/2006/relationships/image" Target="../media/image6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huffingtonpost.com/2012/09/12/darpas-new-mind-reading-b_n_1904200.html?utm_hp_ref=technolog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a:xfrm>
            <a:off x="685800" y="1447800"/>
            <a:ext cx="7772400" cy="1470025"/>
          </a:xfrm>
        </p:spPr>
        <p:txBody>
          <a:bodyPr/>
          <a:lstStyle/>
          <a:p>
            <a:pPr eaLnBrk="1" hangingPunct="1">
              <a:defRPr/>
            </a:pPr>
            <a:r>
              <a:rPr lang="en-US" dirty="0" smtClean="0">
                <a:solidFill>
                  <a:srgbClr val="FF0000"/>
                </a:solidFill>
                <a:cs typeface="+mj-cs"/>
              </a:rPr>
              <a:t>CS 4700:</a:t>
            </a:r>
            <a:br>
              <a:rPr lang="en-US" dirty="0" smtClean="0">
                <a:solidFill>
                  <a:srgbClr val="FF0000"/>
                </a:solidFill>
                <a:cs typeface="+mj-cs"/>
              </a:rPr>
            </a:br>
            <a:r>
              <a:rPr lang="en-US" dirty="0" smtClean="0">
                <a:solidFill>
                  <a:srgbClr val="FF0000"/>
                </a:solidFill>
                <a:cs typeface="+mj-cs"/>
              </a:rPr>
              <a:t>Foundations of  Artificial Intelligence</a:t>
            </a:r>
          </a:p>
        </p:txBody>
      </p:sp>
      <p:sp>
        <p:nvSpPr>
          <p:cNvPr id="190469" name="Rectangle 5"/>
          <p:cNvSpPr>
            <a:spLocks noGrp="1" noChangeArrowheads="1"/>
          </p:cNvSpPr>
          <p:nvPr>
            <p:ph type="subTitle" idx="1"/>
          </p:nvPr>
        </p:nvSpPr>
        <p:spPr>
          <a:xfrm>
            <a:off x="1371600" y="3352800"/>
            <a:ext cx="6400800" cy="1752600"/>
          </a:xfrm>
        </p:spPr>
        <p:txBody>
          <a:bodyPr/>
          <a:lstStyle/>
          <a:p>
            <a:pPr eaLnBrk="1" hangingPunct="1">
              <a:lnSpc>
                <a:spcPct val="80000"/>
              </a:lnSpc>
              <a:defRPr/>
            </a:pPr>
            <a:r>
              <a:rPr lang="en-US" sz="1800" b="1" dirty="0" smtClean="0">
                <a:solidFill>
                  <a:srgbClr val="3333CC"/>
                </a:solidFill>
                <a:cs typeface="+mn-cs"/>
              </a:rPr>
              <a:t>Bart Selman</a:t>
            </a:r>
          </a:p>
          <a:p>
            <a:pPr eaLnBrk="1" hangingPunct="1">
              <a:lnSpc>
                <a:spcPct val="80000"/>
              </a:lnSpc>
              <a:defRPr/>
            </a:pPr>
            <a:r>
              <a:rPr lang="en-US" sz="1800" b="1" dirty="0" err="1" smtClean="0">
                <a:solidFill>
                  <a:srgbClr val="3333CC"/>
                </a:solidFill>
                <a:cs typeface="+mn-cs"/>
              </a:rPr>
              <a:t>selman@cs.cornell.edu</a:t>
            </a:r>
            <a:endParaRPr lang="en-US" sz="1800" b="1" dirty="0" smtClean="0">
              <a:solidFill>
                <a:srgbClr val="3333CC"/>
              </a:solidFill>
              <a:cs typeface="+mn-cs"/>
            </a:endParaRPr>
          </a:p>
          <a:p>
            <a:pPr eaLnBrk="1" hangingPunct="1">
              <a:lnSpc>
                <a:spcPct val="80000"/>
              </a:lnSpc>
              <a:defRPr/>
            </a:pPr>
            <a:endParaRPr lang="en-US" sz="1800" dirty="0" smtClean="0">
              <a:cs typeface="+mn-cs"/>
            </a:endParaRPr>
          </a:p>
          <a:p>
            <a:pPr eaLnBrk="1" hangingPunct="1">
              <a:lnSpc>
                <a:spcPct val="80000"/>
              </a:lnSpc>
              <a:defRPr/>
            </a:pPr>
            <a:r>
              <a:rPr lang="en-US" b="1" dirty="0" smtClean="0">
                <a:solidFill>
                  <a:srgbClr val="3366FF"/>
                </a:solidFill>
                <a:cs typeface="+mn-cs"/>
              </a:rPr>
              <a:t>Module: </a:t>
            </a:r>
          </a:p>
          <a:p>
            <a:pPr eaLnBrk="1" hangingPunct="1">
              <a:lnSpc>
                <a:spcPct val="80000"/>
              </a:lnSpc>
              <a:defRPr/>
            </a:pPr>
            <a:r>
              <a:rPr lang="en-US" b="1" dirty="0" smtClean="0">
                <a:solidFill>
                  <a:schemeClr val="accent2"/>
                </a:solidFill>
                <a:cs typeface="+mn-cs"/>
              </a:rPr>
              <a:t>Adversarial Search </a:t>
            </a:r>
          </a:p>
          <a:p>
            <a:pPr eaLnBrk="1" hangingPunct="1">
              <a:lnSpc>
                <a:spcPct val="80000"/>
              </a:lnSpc>
              <a:defRPr/>
            </a:pPr>
            <a:r>
              <a:rPr lang="en-US" b="1" dirty="0" smtClean="0">
                <a:solidFill>
                  <a:srgbClr val="3366FF"/>
                </a:solidFill>
                <a:cs typeface="+mn-cs"/>
              </a:rPr>
              <a:t>R&amp;N: Chapter 5</a:t>
            </a:r>
          </a:p>
          <a:p>
            <a:pPr eaLnBrk="1" hangingPunct="1">
              <a:lnSpc>
                <a:spcPct val="80000"/>
              </a:lnSpc>
              <a:defRPr/>
            </a:pPr>
            <a:endParaRPr lang="en-US" b="1" dirty="0">
              <a:solidFill>
                <a:srgbClr val="3366FF"/>
              </a:solidFill>
              <a:cs typeface="+mn-cs"/>
            </a:endParaRPr>
          </a:p>
          <a:p>
            <a:pPr eaLnBrk="1" hangingPunct="1">
              <a:lnSpc>
                <a:spcPct val="80000"/>
              </a:lnSpc>
              <a:defRPr/>
            </a:pPr>
            <a:r>
              <a:rPr lang="en-US" b="1" dirty="0" smtClean="0">
                <a:solidFill>
                  <a:srgbClr val="FF0000"/>
                </a:solidFill>
                <a:cs typeface="+mn-cs"/>
              </a:rPr>
              <a:t>Part 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29698"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69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1"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3"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42" name="TextBox 41"/>
          <p:cNvSpPr txBox="1"/>
          <p:nvPr/>
        </p:nvSpPr>
        <p:spPr>
          <a:xfrm>
            <a:off x="30163" y="1890713"/>
            <a:ext cx="104933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X’s turn</a:t>
            </a:r>
          </a:p>
        </p:txBody>
      </p:sp>
      <p:grpSp>
        <p:nvGrpSpPr>
          <p:cNvPr id="29706"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07"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9"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1"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3"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14"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6"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8"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0"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1"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3"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5"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94" name="TextBox 93"/>
          <p:cNvSpPr txBox="1"/>
          <p:nvPr/>
        </p:nvSpPr>
        <p:spPr>
          <a:xfrm>
            <a:off x="30163" y="3370263"/>
            <a:ext cx="1077912"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O’s turn</a:t>
            </a:r>
          </a:p>
        </p:txBody>
      </p:sp>
      <p:grpSp>
        <p:nvGrpSpPr>
          <p:cNvPr id="29728"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9"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0"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1"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2"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4"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6"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8"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9"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0"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2"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4"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6"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7"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8"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0"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2"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4"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5"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6"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8"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0"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2"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3"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4"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6"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8"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0"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1"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2"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4"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6"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8"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p:nvPr/>
        </p:nvSpPr>
        <p:spPr>
          <a:xfrm>
            <a:off x="103188" y="4730750"/>
            <a:ext cx="35718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a:t>
            </a:r>
          </a:p>
        </p:txBody>
      </p:sp>
      <p:sp>
        <p:nvSpPr>
          <p:cNvPr id="225" name="Oval 224"/>
          <p:cNvSpPr/>
          <p:nvPr/>
        </p:nvSpPr>
        <p:spPr>
          <a:xfrm>
            <a:off x="1493838" y="4794250"/>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6" name="Oval 225"/>
          <p:cNvSpPr/>
          <p:nvPr/>
        </p:nvSpPr>
        <p:spPr>
          <a:xfrm>
            <a:off x="2513013" y="51466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7" name="Oval 226"/>
          <p:cNvSpPr/>
          <p:nvPr/>
        </p:nvSpPr>
        <p:spPr>
          <a:xfrm>
            <a:off x="3703638" y="44973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8" name="Oval 227"/>
          <p:cNvSpPr/>
          <p:nvPr/>
        </p:nvSpPr>
        <p:spPr>
          <a:xfrm>
            <a:off x="5070475" y="514667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9" name="Oval 228"/>
          <p:cNvSpPr/>
          <p:nvPr/>
        </p:nvSpPr>
        <p:spPr>
          <a:xfrm>
            <a:off x="6350000" y="448310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30" name="Oval 229"/>
          <p:cNvSpPr/>
          <p:nvPr/>
        </p:nvSpPr>
        <p:spPr>
          <a:xfrm>
            <a:off x="8066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cxnSp>
        <p:nvCxnSpPr>
          <p:cNvPr id="231" name="Straight Connector 230"/>
          <p:cNvCxnSpPr/>
          <p:nvPr/>
        </p:nvCxnSpPr>
        <p:spPr>
          <a:xfrm>
            <a:off x="1603375" y="4451350"/>
            <a:ext cx="0" cy="9286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345" name="TextBox 344"/>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6" name="TextBox 345"/>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7" name="TextBox 346"/>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8" name="TextBox 347"/>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3"/>
                                        </p:tgtEl>
                                      </p:cBhvr>
                                    </p:animEffect>
                                    <p:set>
                                      <p:cBhvr>
                                        <p:cTn id="7" dur="1" fill="hold">
                                          <p:stCondLst>
                                            <p:cond delay="499"/>
                                          </p:stCondLst>
                                        </p:cTn>
                                        <p:tgtEl>
                                          <p:spTgt spid="23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8"/>
                                        </p:tgtEl>
                                      </p:cBhvr>
                                    </p:animEffect>
                                    <p:set>
                                      <p:cBhvr>
                                        <p:cTn id="10" dur="1" fill="hold">
                                          <p:stCondLst>
                                            <p:cond delay="499"/>
                                          </p:stCondLst>
                                        </p:cTn>
                                        <p:tgtEl>
                                          <p:spTgt spid="23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1"/>
                                        </p:tgtEl>
                                      </p:cBhvr>
                                    </p:animEffect>
                                    <p:set>
                                      <p:cBhvr>
                                        <p:cTn id="13" dur="1" fill="hold">
                                          <p:stCondLst>
                                            <p:cond delay="499"/>
                                          </p:stCondLst>
                                        </p:cTn>
                                        <p:tgtEl>
                                          <p:spTgt spid="24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2"/>
                                        </p:tgtEl>
                                      </p:cBhvr>
                                    </p:animEffect>
                                    <p:set>
                                      <p:cBhvr>
                                        <p:cTn id="16" dur="1" fill="hold">
                                          <p:stCondLst>
                                            <p:cond delay="499"/>
                                          </p:stCondLst>
                                        </p:cTn>
                                        <p:tgtEl>
                                          <p:spTgt spid="24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6"/>
                                        </p:tgtEl>
                                      </p:cBhvr>
                                    </p:animEffect>
                                    <p:set>
                                      <p:cBhvr>
                                        <p:cTn id="22" dur="1" fill="hold">
                                          <p:stCondLst>
                                            <p:cond delay="499"/>
                                          </p:stCondLst>
                                        </p:cTn>
                                        <p:tgtEl>
                                          <p:spTgt spid="24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49"/>
                                        </p:tgtEl>
                                      </p:cBhvr>
                                    </p:animEffect>
                                    <p:set>
                                      <p:cBhvr>
                                        <p:cTn id="25" dur="1" fill="hold">
                                          <p:stCondLst>
                                            <p:cond delay="499"/>
                                          </p:stCondLst>
                                        </p:cTn>
                                        <p:tgtEl>
                                          <p:spTgt spid="24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0"/>
                                        </p:tgtEl>
                                      </p:cBhvr>
                                    </p:animEffect>
                                    <p:set>
                                      <p:cBhvr>
                                        <p:cTn id="28" dur="1" fill="hold">
                                          <p:stCondLst>
                                            <p:cond delay="499"/>
                                          </p:stCondLst>
                                        </p:cTn>
                                        <p:tgtEl>
                                          <p:spTgt spid="25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53"/>
                                        </p:tgtEl>
                                      </p:cBhvr>
                                    </p:animEffect>
                                    <p:set>
                                      <p:cBhvr>
                                        <p:cTn id="31" dur="1" fill="hold">
                                          <p:stCondLst>
                                            <p:cond delay="499"/>
                                          </p:stCondLst>
                                        </p:cTn>
                                        <p:tgtEl>
                                          <p:spTgt spid="253"/>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54"/>
                                        </p:tgtEl>
                                      </p:cBhvr>
                                    </p:animEffect>
                                    <p:set>
                                      <p:cBhvr>
                                        <p:cTn id="34" dur="1" fill="hold">
                                          <p:stCondLst>
                                            <p:cond delay="499"/>
                                          </p:stCondLst>
                                        </p:cTn>
                                        <p:tgtEl>
                                          <p:spTgt spid="254"/>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59"/>
                                        </p:tgtEl>
                                      </p:cBhvr>
                                    </p:animEffect>
                                    <p:set>
                                      <p:cBhvr>
                                        <p:cTn id="37" dur="1" fill="hold">
                                          <p:stCondLst>
                                            <p:cond delay="499"/>
                                          </p:stCondLst>
                                        </p:cTn>
                                        <p:tgtEl>
                                          <p:spTgt spid="25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62"/>
                                        </p:tgtEl>
                                      </p:cBhvr>
                                    </p:animEffect>
                                    <p:set>
                                      <p:cBhvr>
                                        <p:cTn id="40" dur="1" fill="hold">
                                          <p:stCondLst>
                                            <p:cond delay="499"/>
                                          </p:stCondLst>
                                        </p:cTn>
                                        <p:tgtEl>
                                          <p:spTgt spid="262"/>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63"/>
                                        </p:tgtEl>
                                      </p:cBhvr>
                                    </p:animEffect>
                                    <p:set>
                                      <p:cBhvr>
                                        <p:cTn id="43" dur="1" fill="hold">
                                          <p:stCondLst>
                                            <p:cond delay="499"/>
                                          </p:stCondLst>
                                        </p:cTn>
                                        <p:tgtEl>
                                          <p:spTgt spid="263"/>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6"/>
                                        </p:tgtEl>
                                      </p:cBhvr>
                                    </p:animEffect>
                                    <p:set>
                                      <p:cBhvr>
                                        <p:cTn id="46" dur="1" fill="hold">
                                          <p:stCondLst>
                                            <p:cond delay="499"/>
                                          </p:stCondLst>
                                        </p:cTn>
                                        <p:tgtEl>
                                          <p:spTgt spid="266"/>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67"/>
                                        </p:tgtEl>
                                      </p:cBhvr>
                                    </p:animEffect>
                                    <p:set>
                                      <p:cBhvr>
                                        <p:cTn id="49" dur="1" fill="hold">
                                          <p:stCondLst>
                                            <p:cond delay="499"/>
                                          </p:stCondLst>
                                        </p:cTn>
                                        <p:tgtEl>
                                          <p:spTgt spid="267"/>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270"/>
                                        </p:tgtEl>
                                      </p:cBhvr>
                                    </p:animEffect>
                                    <p:set>
                                      <p:cBhvr>
                                        <p:cTn id="52" dur="1" fill="hold">
                                          <p:stCondLst>
                                            <p:cond delay="499"/>
                                          </p:stCondLst>
                                        </p:cTn>
                                        <p:tgtEl>
                                          <p:spTgt spid="270"/>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71"/>
                                        </p:tgtEl>
                                      </p:cBhvr>
                                    </p:animEffect>
                                    <p:set>
                                      <p:cBhvr>
                                        <p:cTn id="55" dur="1" fill="hold">
                                          <p:stCondLst>
                                            <p:cond delay="499"/>
                                          </p:stCondLst>
                                        </p:cTn>
                                        <p:tgtEl>
                                          <p:spTgt spid="271"/>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274"/>
                                        </p:tgtEl>
                                      </p:cBhvr>
                                    </p:animEffect>
                                    <p:set>
                                      <p:cBhvr>
                                        <p:cTn id="58" dur="1" fill="hold">
                                          <p:stCondLst>
                                            <p:cond delay="499"/>
                                          </p:stCondLst>
                                        </p:cTn>
                                        <p:tgtEl>
                                          <p:spTgt spid="274"/>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75"/>
                                        </p:tgtEl>
                                      </p:cBhvr>
                                    </p:animEffect>
                                    <p:set>
                                      <p:cBhvr>
                                        <p:cTn id="61" dur="1" fill="hold">
                                          <p:stCondLst>
                                            <p:cond delay="499"/>
                                          </p:stCondLst>
                                        </p:cTn>
                                        <p:tgtEl>
                                          <p:spTgt spid="275"/>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80"/>
                                        </p:tgtEl>
                                      </p:cBhvr>
                                    </p:animEffect>
                                    <p:set>
                                      <p:cBhvr>
                                        <p:cTn id="64" dur="1" fill="hold">
                                          <p:stCondLst>
                                            <p:cond delay="499"/>
                                          </p:stCondLst>
                                        </p:cTn>
                                        <p:tgtEl>
                                          <p:spTgt spid="280"/>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283"/>
                                        </p:tgtEl>
                                      </p:cBhvr>
                                    </p:animEffect>
                                    <p:set>
                                      <p:cBhvr>
                                        <p:cTn id="67" dur="1" fill="hold">
                                          <p:stCondLst>
                                            <p:cond delay="499"/>
                                          </p:stCondLst>
                                        </p:cTn>
                                        <p:tgtEl>
                                          <p:spTgt spid="28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84"/>
                                        </p:tgtEl>
                                      </p:cBhvr>
                                    </p:animEffect>
                                    <p:set>
                                      <p:cBhvr>
                                        <p:cTn id="70" dur="1" fill="hold">
                                          <p:stCondLst>
                                            <p:cond delay="499"/>
                                          </p:stCondLst>
                                        </p:cTn>
                                        <p:tgtEl>
                                          <p:spTgt spid="284"/>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287"/>
                                        </p:tgtEl>
                                      </p:cBhvr>
                                    </p:animEffect>
                                    <p:set>
                                      <p:cBhvr>
                                        <p:cTn id="73" dur="1" fill="hold">
                                          <p:stCondLst>
                                            <p:cond delay="499"/>
                                          </p:stCondLst>
                                        </p:cTn>
                                        <p:tgtEl>
                                          <p:spTgt spid="287"/>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88"/>
                                        </p:tgtEl>
                                      </p:cBhvr>
                                    </p:animEffect>
                                    <p:set>
                                      <p:cBhvr>
                                        <p:cTn id="76" dur="1" fill="hold">
                                          <p:stCondLst>
                                            <p:cond delay="499"/>
                                          </p:stCondLst>
                                        </p:cTn>
                                        <p:tgtEl>
                                          <p:spTgt spid="288"/>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291"/>
                                        </p:tgtEl>
                                      </p:cBhvr>
                                    </p:animEffect>
                                    <p:set>
                                      <p:cBhvr>
                                        <p:cTn id="79" dur="1" fill="hold">
                                          <p:stCondLst>
                                            <p:cond delay="499"/>
                                          </p:stCondLst>
                                        </p:cTn>
                                        <p:tgtEl>
                                          <p:spTgt spid="291"/>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92"/>
                                        </p:tgtEl>
                                      </p:cBhvr>
                                    </p:animEffect>
                                    <p:set>
                                      <p:cBhvr>
                                        <p:cTn id="82" dur="1" fill="hold">
                                          <p:stCondLst>
                                            <p:cond delay="499"/>
                                          </p:stCondLst>
                                        </p:cTn>
                                        <p:tgtEl>
                                          <p:spTgt spid="292"/>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295"/>
                                        </p:tgtEl>
                                      </p:cBhvr>
                                    </p:animEffect>
                                    <p:set>
                                      <p:cBhvr>
                                        <p:cTn id="85" dur="1" fill="hold">
                                          <p:stCondLst>
                                            <p:cond delay="499"/>
                                          </p:stCondLst>
                                        </p:cTn>
                                        <p:tgtEl>
                                          <p:spTgt spid="29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12"/>
                                        </p:tgtEl>
                                      </p:cBhvr>
                                    </p:animEffect>
                                    <p:set>
                                      <p:cBhvr>
                                        <p:cTn id="88" dur="1" fill="hold">
                                          <p:stCondLst>
                                            <p:cond delay="499"/>
                                          </p:stCondLst>
                                        </p:cTn>
                                        <p:tgtEl>
                                          <p:spTgt spid="312"/>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17"/>
                                        </p:tgtEl>
                                      </p:cBhvr>
                                    </p:animEffect>
                                    <p:set>
                                      <p:cBhvr>
                                        <p:cTn id="91" dur="1" fill="hold">
                                          <p:stCondLst>
                                            <p:cond delay="499"/>
                                          </p:stCondLst>
                                        </p:cTn>
                                        <p:tgtEl>
                                          <p:spTgt spid="31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20"/>
                                        </p:tgtEl>
                                      </p:cBhvr>
                                    </p:animEffect>
                                    <p:set>
                                      <p:cBhvr>
                                        <p:cTn id="94" dur="1" fill="hold">
                                          <p:stCondLst>
                                            <p:cond delay="499"/>
                                          </p:stCondLst>
                                        </p:cTn>
                                        <p:tgtEl>
                                          <p:spTgt spid="32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21"/>
                                        </p:tgtEl>
                                      </p:cBhvr>
                                    </p:animEffect>
                                    <p:set>
                                      <p:cBhvr>
                                        <p:cTn id="97" dur="1" fill="hold">
                                          <p:stCondLst>
                                            <p:cond delay="499"/>
                                          </p:stCondLst>
                                        </p:cTn>
                                        <p:tgtEl>
                                          <p:spTgt spid="321"/>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24"/>
                                        </p:tgtEl>
                                      </p:cBhvr>
                                    </p:animEffect>
                                    <p:set>
                                      <p:cBhvr>
                                        <p:cTn id="100" dur="1" fill="hold">
                                          <p:stCondLst>
                                            <p:cond delay="499"/>
                                          </p:stCondLst>
                                        </p:cTn>
                                        <p:tgtEl>
                                          <p:spTgt spid="324"/>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325"/>
                                        </p:tgtEl>
                                      </p:cBhvr>
                                    </p:animEffect>
                                    <p:set>
                                      <p:cBhvr>
                                        <p:cTn id="103" dur="1" fill="hold">
                                          <p:stCondLst>
                                            <p:cond delay="499"/>
                                          </p:stCondLst>
                                        </p:cTn>
                                        <p:tgtEl>
                                          <p:spTgt spid="325"/>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500"/>
                                        <p:tgtEl>
                                          <p:spTgt spid="328"/>
                                        </p:tgtEl>
                                      </p:cBhvr>
                                    </p:animEffect>
                                    <p:set>
                                      <p:cBhvr>
                                        <p:cTn id="106" dur="1" fill="hold">
                                          <p:stCondLst>
                                            <p:cond delay="499"/>
                                          </p:stCondLst>
                                        </p:cTn>
                                        <p:tgtEl>
                                          <p:spTgt spid="328"/>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329"/>
                                        </p:tgtEl>
                                      </p:cBhvr>
                                    </p:animEffect>
                                    <p:set>
                                      <p:cBhvr>
                                        <p:cTn id="109" dur="1" fill="hold">
                                          <p:stCondLst>
                                            <p:cond delay="499"/>
                                          </p:stCondLst>
                                        </p:cTn>
                                        <p:tgtEl>
                                          <p:spTgt spid="329"/>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500"/>
                                        <p:tgtEl>
                                          <p:spTgt spid="332"/>
                                        </p:tgtEl>
                                      </p:cBhvr>
                                    </p:animEffect>
                                    <p:set>
                                      <p:cBhvr>
                                        <p:cTn id="112" dur="1" fill="hold">
                                          <p:stCondLst>
                                            <p:cond delay="499"/>
                                          </p:stCondLst>
                                        </p:cTn>
                                        <p:tgtEl>
                                          <p:spTgt spid="332"/>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333"/>
                                        </p:tgtEl>
                                      </p:cBhvr>
                                    </p:animEffect>
                                    <p:set>
                                      <p:cBhvr>
                                        <p:cTn id="115" dur="1" fill="hold">
                                          <p:stCondLst>
                                            <p:cond delay="499"/>
                                          </p:stCondLst>
                                        </p:cTn>
                                        <p:tgtEl>
                                          <p:spTgt spid="333"/>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336"/>
                                        </p:tgtEl>
                                      </p:cBhvr>
                                    </p:animEffect>
                                    <p:set>
                                      <p:cBhvr>
                                        <p:cTn id="118" dur="1" fill="hold">
                                          <p:stCondLst>
                                            <p:cond delay="499"/>
                                          </p:stCondLst>
                                        </p:cTn>
                                        <p:tgtEl>
                                          <p:spTgt spid="336"/>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339"/>
                                        </p:tgtEl>
                                      </p:cBhvr>
                                    </p:animEffect>
                                    <p:set>
                                      <p:cBhvr>
                                        <p:cTn id="121" dur="1" fill="hold">
                                          <p:stCondLst>
                                            <p:cond delay="499"/>
                                          </p:stCondLst>
                                        </p:cTn>
                                        <p:tgtEl>
                                          <p:spTgt spid="339"/>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342"/>
                                        </p:tgtEl>
                                      </p:cBhvr>
                                    </p:animEffect>
                                    <p:set>
                                      <p:cBhvr>
                                        <p:cTn id="124" dur="1" fill="hold">
                                          <p:stCondLst>
                                            <p:cond delay="499"/>
                                          </p:stCondLst>
                                        </p:cTn>
                                        <p:tgtEl>
                                          <p:spTgt spid="342"/>
                                        </p:tgtEl>
                                        <p:attrNameLst>
                                          <p:attrName>style.visibility</p:attrName>
                                        </p:attrNameLst>
                                      </p:cBhvr>
                                      <p:to>
                                        <p:strVal val="hidden"/>
                                      </p:to>
                                    </p:set>
                                  </p:childTnLst>
                                </p:cTn>
                              </p:par>
                            </p:childTnLst>
                          </p:cTn>
                        </p:par>
                        <p:par>
                          <p:cTn id="125" fill="hold" nodeType="after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345"/>
                                        </p:tgtEl>
                                        <p:attrNameLst>
                                          <p:attrName>style.visibility</p:attrName>
                                        </p:attrNameLst>
                                      </p:cBhvr>
                                      <p:to>
                                        <p:strVal val="visible"/>
                                      </p:to>
                                    </p:set>
                                    <p:animEffect transition="in" filter="dissolve">
                                      <p:cBhvr>
                                        <p:cTn id="128" dur="500"/>
                                        <p:tgtEl>
                                          <p:spTgt spid="34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346"/>
                                        </p:tgtEl>
                                        <p:attrNameLst>
                                          <p:attrName>style.visibility</p:attrName>
                                        </p:attrNameLst>
                                      </p:cBhvr>
                                      <p:to>
                                        <p:strVal val="visible"/>
                                      </p:to>
                                    </p:set>
                                    <p:animEffect transition="in" filter="dissolve">
                                      <p:cBhvr>
                                        <p:cTn id="131" dur="500"/>
                                        <p:tgtEl>
                                          <p:spTgt spid="34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47"/>
                                        </p:tgtEl>
                                        <p:attrNameLst>
                                          <p:attrName>style.visibility</p:attrName>
                                        </p:attrNameLst>
                                      </p:cBhvr>
                                      <p:to>
                                        <p:strVal val="visible"/>
                                      </p:to>
                                    </p:set>
                                    <p:animEffect transition="in" filter="dissolve">
                                      <p:cBhvr>
                                        <p:cTn id="134" dur="500"/>
                                        <p:tgtEl>
                                          <p:spTgt spid="34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348"/>
                                        </p:tgtEl>
                                        <p:attrNameLst>
                                          <p:attrName>style.visibility</p:attrName>
                                        </p:attrNameLst>
                                      </p:cBhvr>
                                      <p:to>
                                        <p:strVal val="visible"/>
                                      </p:to>
                                    </p:set>
                                    <p:animEffect transition="in" filter="dissolve">
                                      <p:cBhvr>
                                        <p:cTn id="13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45" grpId="0" animBg="1"/>
      <p:bldP spid="346" grpId="0" animBg="1"/>
      <p:bldP spid="347" grpId="0" animBg="1"/>
      <p:bldP spid="3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0722"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23"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5"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7"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29"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0730"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1"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3"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5"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7"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8"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0"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2"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4"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45"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7"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9"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51"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0752"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3"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4"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763"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64"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6"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8"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0"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1"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2"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4"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6"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8"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9"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0"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2"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4"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6"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7"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8"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0"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2"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4"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824"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5"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6"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7"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2" name="TextBox 461"/>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64" name="TextBox 46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25"/>
                                        </p:tgtEl>
                                      </p:cBhvr>
                                    </p:animEffect>
                                    <p:set>
                                      <p:cBhvr>
                                        <p:cTn id="31" dur="1" fill="hold">
                                          <p:stCondLst>
                                            <p:cond delay="499"/>
                                          </p:stCondLst>
                                        </p:cTn>
                                        <p:tgtEl>
                                          <p:spTgt spid="22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31"/>
                                        </p:tgtEl>
                                      </p:cBhvr>
                                    </p:animEffect>
                                    <p:set>
                                      <p:cBhvr>
                                        <p:cTn id="34" dur="1" fill="hold">
                                          <p:stCondLst>
                                            <p:cond delay="499"/>
                                          </p:stCondLst>
                                        </p:cTn>
                                        <p:tgtEl>
                                          <p:spTgt spid="23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04"/>
                                        </p:tgtEl>
                                      </p:cBhvr>
                                    </p:animEffect>
                                    <p:set>
                                      <p:cBhvr>
                                        <p:cTn id="37" dur="1" fill="hold">
                                          <p:stCondLst>
                                            <p:cond delay="499"/>
                                          </p:stCondLst>
                                        </p:cTn>
                                        <p:tgtEl>
                                          <p:spTgt spid="20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209"/>
                                        </p:tgtEl>
                                      </p:cBhvr>
                                    </p:animEffect>
                                    <p:set>
                                      <p:cBhvr>
                                        <p:cTn id="40" dur="1" fill="hold">
                                          <p:stCondLst>
                                            <p:cond delay="499"/>
                                          </p:stCondLst>
                                        </p:cTn>
                                        <p:tgtEl>
                                          <p:spTgt spid="20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13"/>
                                        </p:tgtEl>
                                      </p:cBhvr>
                                    </p:animEffect>
                                    <p:set>
                                      <p:cBhvr>
                                        <p:cTn id="46" dur="1" fill="hold">
                                          <p:stCondLst>
                                            <p:cond delay="499"/>
                                          </p:stCondLst>
                                        </p:cTn>
                                        <p:tgtEl>
                                          <p:spTgt spid="213"/>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16"/>
                                        </p:tgtEl>
                                      </p:cBhvr>
                                    </p:animEffect>
                                    <p:set>
                                      <p:cBhvr>
                                        <p:cTn id="49" dur="1" fill="hold">
                                          <p:stCondLst>
                                            <p:cond delay="499"/>
                                          </p:stCondLst>
                                        </p:cTn>
                                        <p:tgtEl>
                                          <p:spTgt spid="21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17"/>
                                        </p:tgtEl>
                                      </p:cBhvr>
                                    </p:animEffect>
                                    <p:set>
                                      <p:cBhvr>
                                        <p:cTn id="52" dur="1" fill="hold">
                                          <p:stCondLst>
                                            <p:cond delay="499"/>
                                          </p:stCondLst>
                                        </p:cTn>
                                        <p:tgtEl>
                                          <p:spTgt spid="217"/>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220"/>
                                        </p:tgtEl>
                                      </p:cBhvr>
                                    </p:animEffect>
                                    <p:set>
                                      <p:cBhvr>
                                        <p:cTn id="55" dur="1" fill="hold">
                                          <p:stCondLst>
                                            <p:cond delay="499"/>
                                          </p:stCondLst>
                                        </p:cTn>
                                        <p:tgtEl>
                                          <p:spTgt spid="22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21"/>
                                        </p:tgtEl>
                                      </p:cBhvr>
                                    </p:animEffect>
                                    <p:set>
                                      <p:cBhvr>
                                        <p:cTn id="58" dur="1" fill="hold">
                                          <p:stCondLst>
                                            <p:cond delay="499"/>
                                          </p:stCondLst>
                                        </p:cTn>
                                        <p:tgtEl>
                                          <p:spTgt spid="221"/>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30"/>
                                        </p:tgtEl>
                                      </p:cBhvr>
                                    </p:animEffect>
                                    <p:set>
                                      <p:cBhvr>
                                        <p:cTn id="61" dur="1" fill="hold">
                                          <p:stCondLst>
                                            <p:cond delay="499"/>
                                          </p:stCondLst>
                                        </p:cTn>
                                        <p:tgtEl>
                                          <p:spTgt spid="23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32"/>
                                        </p:tgtEl>
                                      </p:cBhvr>
                                    </p:animEffect>
                                    <p:set>
                                      <p:cBhvr>
                                        <p:cTn id="64" dur="1" fill="hold">
                                          <p:stCondLst>
                                            <p:cond delay="499"/>
                                          </p:stCondLst>
                                        </p:cTn>
                                        <p:tgtEl>
                                          <p:spTgt spid="232"/>
                                        </p:tgtEl>
                                        <p:attrNameLst>
                                          <p:attrName>style.visibility</p:attrName>
                                        </p:attrNameLst>
                                      </p:cBhvr>
                                      <p:to>
                                        <p:strVal val="hidden"/>
                                      </p:to>
                                    </p:set>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62"/>
                                        </p:tgtEl>
                                        <p:attrNameLst>
                                          <p:attrName>style.visibility</p:attrName>
                                        </p:attrNameLst>
                                      </p:cBhvr>
                                      <p:to>
                                        <p:strVal val="visible"/>
                                      </p:to>
                                    </p:set>
                                    <p:animEffect transition="in" filter="dissolve">
                                      <p:cBhvr>
                                        <p:cTn id="68" dur="500"/>
                                        <p:tgtEl>
                                          <p:spTgt spid="46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64"/>
                                        </p:tgtEl>
                                        <p:attrNameLst>
                                          <p:attrName>style.visibility</p:attrName>
                                        </p:attrNameLst>
                                      </p:cBhvr>
                                      <p:to>
                                        <p:strVal val="visible"/>
                                      </p:to>
                                    </p:set>
                                    <p:animEffect transition="in" filter="dissolve">
                                      <p:cBhvr>
                                        <p:cTn id="7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6" grpId="0" animBg="1"/>
      <p:bldP spid="120" grpId="0" animBg="1"/>
      <p:bldP spid="212" grpId="0" animBg="1"/>
      <p:bldP spid="216" grpId="0" animBg="1"/>
      <p:bldP spid="220" grpId="0" animBg="1"/>
      <p:bldP spid="225" grpId="0" animBg="1"/>
      <p:bldP spid="230" grpId="0" animBg="1"/>
      <p:bldP spid="462" grpId="0" animBg="1"/>
      <p:bldP spid="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1746"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47"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49"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1"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3"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1754"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55"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7"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9"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1"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2"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4"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6"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8"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9"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1"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3"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75"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1776"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7"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8"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1796"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31797"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235" name="Group 234"/>
          <p:cNvGrpSpPr>
            <a:grpSpLocks/>
          </p:cNvGrpSpPr>
          <p:nvPr/>
        </p:nvGrpSpPr>
        <p:grpSpPr bwMode="auto">
          <a:xfrm>
            <a:off x="2087563" y="4478338"/>
            <a:ext cx="1025525" cy="927100"/>
            <a:chOff x="3764286" y="1902436"/>
            <a:chExt cx="1646559" cy="1491592"/>
          </a:xfrm>
        </p:grpSpPr>
        <p:cxnSp>
          <p:nvCxnSpPr>
            <p:cNvPr id="236" name="Straight Connector 23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0" name="Group 239"/>
          <p:cNvGrpSpPr>
            <a:grpSpLocks/>
          </p:cNvGrpSpPr>
          <p:nvPr/>
        </p:nvGrpSpPr>
        <p:grpSpPr bwMode="auto">
          <a:xfrm>
            <a:off x="2511425" y="4840288"/>
            <a:ext cx="220663" cy="196850"/>
            <a:chOff x="6497150" y="2569673"/>
            <a:chExt cx="354390" cy="316901"/>
          </a:xfrm>
        </p:grpSpPr>
        <p:cxnSp>
          <p:nvCxnSpPr>
            <p:cNvPr id="241" name="Straight Connector 24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3" name="Oval 242"/>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4" name="Group 243"/>
          <p:cNvGrpSpPr>
            <a:grpSpLocks/>
          </p:cNvGrpSpPr>
          <p:nvPr/>
        </p:nvGrpSpPr>
        <p:grpSpPr bwMode="auto">
          <a:xfrm>
            <a:off x="2162175" y="5168900"/>
            <a:ext cx="220663" cy="196850"/>
            <a:chOff x="6497150" y="2569673"/>
            <a:chExt cx="354390" cy="316901"/>
          </a:xfrm>
        </p:grpSpPr>
        <p:cxnSp>
          <p:nvCxnSpPr>
            <p:cNvPr id="245" name="Straight Connector 24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7" name="Oval 246"/>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8" name="Group 247"/>
          <p:cNvGrpSpPr>
            <a:grpSpLocks/>
          </p:cNvGrpSpPr>
          <p:nvPr/>
        </p:nvGrpSpPr>
        <p:grpSpPr bwMode="auto">
          <a:xfrm>
            <a:off x="2190750" y="4527550"/>
            <a:ext cx="220663" cy="196850"/>
            <a:chOff x="6497150" y="2569673"/>
            <a:chExt cx="354390" cy="316901"/>
          </a:xfrm>
        </p:grpSpPr>
        <p:cxnSp>
          <p:nvCxnSpPr>
            <p:cNvPr id="249" name="Straight Connector 2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1" name="Oval 250"/>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2" name="Group 251"/>
          <p:cNvGrpSpPr>
            <a:grpSpLocks/>
          </p:cNvGrpSpPr>
          <p:nvPr/>
        </p:nvGrpSpPr>
        <p:grpSpPr bwMode="auto">
          <a:xfrm>
            <a:off x="2519363" y="4522788"/>
            <a:ext cx="219075" cy="196850"/>
            <a:chOff x="6497150" y="2569673"/>
            <a:chExt cx="354390" cy="316901"/>
          </a:xfrm>
        </p:grpSpPr>
        <p:cxnSp>
          <p:nvCxnSpPr>
            <p:cNvPr id="253" name="Straight Connector 2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a:grpSpLocks/>
          </p:cNvGrpSpPr>
          <p:nvPr/>
        </p:nvGrpSpPr>
        <p:grpSpPr bwMode="auto">
          <a:xfrm>
            <a:off x="3279775" y="4483100"/>
            <a:ext cx="1023938" cy="927100"/>
            <a:chOff x="3764286" y="1902436"/>
            <a:chExt cx="1646559" cy="1491592"/>
          </a:xfrm>
        </p:grpSpPr>
        <p:cxnSp>
          <p:nvCxnSpPr>
            <p:cNvPr id="256" name="Straight Connector 255"/>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a:grpSpLocks/>
          </p:cNvGrpSpPr>
          <p:nvPr/>
        </p:nvGrpSpPr>
        <p:grpSpPr bwMode="auto">
          <a:xfrm>
            <a:off x="3702050" y="4845050"/>
            <a:ext cx="220663" cy="196850"/>
            <a:chOff x="6497150" y="2569673"/>
            <a:chExt cx="354390" cy="316901"/>
          </a:xfrm>
        </p:grpSpPr>
        <p:cxnSp>
          <p:nvCxnSpPr>
            <p:cNvPr id="261" name="Straight Connector 26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3" name="Oval 262"/>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4" name="Group 263"/>
          <p:cNvGrpSpPr>
            <a:grpSpLocks/>
          </p:cNvGrpSpPr>
          <p:nvPr/>
        </p:nvGrpSpPr>
        <p:grpSpPr bwMode="auto">
          <a:xfrm>
            <a:off x="3352800" y="5173663"/>
            <a:ext cx="220663" cy="196850"/>
            <a:chOff x="6497150" y="2569673"/>
            <a:chExt cx="354390" cy="316901"/>
          </a:xfrm>
        </p:grpSpPr>
        <p:cxnSp>
          <p:nvCxnSpPr>
            <p:cNvPr id="265" name="Straight Connector 26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7" name="Oval 266"/>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8" name="Group 267"/>
          <p:cNvGrpSpPr>
            <a:grpSpLocks/>
          </p:cNvGrpSpPr>
          <p:nvPr/>
        </p:nvGrpSpPr>
        <p:grpSpPr bwMode="auto">
          <a:xfrm>
            <a:off x="3382963" y="4532313"/>
            <a:ext cx="220662" cy="196850"/>
            <a:chOff x="6497150" y="2569673"/>
            <a:chExt cx="354390" cy="316901"/>
          </a:xfrm>
        </p:grpSpPr>
        <p:cxnSp>
          <p:nvCxnSpPr>
            <p:cNvPr id="269" name="Straight Connector 26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1" name="Oval 270"/>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2" name="Group 271"/>
          <p:cNvGrpSpPr>
            <a:grpSpLocks/>
          </p:cNvGrpSpPr>
          <p:nvPr/>
        </p:nvGrpSpPr>
        <p:grpSpPr bwMode="auto">
          <a:xfrm>
            <a:off x="4052888" y="4845050"/>
            <a:ext cx="220662" cy="196850"/>
            <a:chOff x="6497150" y="2569673"/>
            <a:chExt cx="354390" cy="316901"/>
          </a:xfrm>
        </p:grpSpPr>
        <p:cxnSp>
          <p:nvCxnSpPr>
            <p:cNvPr id="273" name="Straight Connector 27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a:grpSpLocks/>
          </p:cNvGrpSpPr>
          <p:nvPr/>
        </p:nvGrpSpPr>
        <p:grpSpPr bwMode="auto">
          <a:xfrm>
            <a:off x="4646613" y="4478338"/>
            <a:ext cx="1025525" cy="927100"/>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48402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5168900"/>
            <a:ext cx="220663" cy="196850"/>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4527550"/>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48402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5" name="Group 294"/>
          <p:cNvGrpSpPr>
            <a:grpSpLocks/>
          </p:cNvGrpSpPr>
          <p:nvPr/>
        </p:nvGrpSpPr>
        <p:grpSpPr bwMode="auto">
          <a:xfrm>
            <a:off x="5919788" y="4473575"/>
            <a:ext cx="1023937" cy="928688"/>
            <a:chOff x="3764286" y="1902436"/>
            <a:chExt cx="1646559" cy="1491592"/>
          </a:xfrm>
        </p:grpSpPr>
        <p:cxnSp>
          <p:nvCxnSpPr>
            <p:cNvPr id="296" name="Straight Connector 295"/>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0" name="Group 299"/>
          <p:cNvGrpSpPr>
            <a:grpSpLocks/>
          </p:cNvGrpSpPr>
          <p:nvPr/>
        </p:nvGrpSpPr>
        <p:grpSpPr bwMode="auto">
          <a:xfrm>
            <a:off x="6343650" y="4837113"/>
            <a:ext cx="220663" cy="196850"/>
            <a:chOff x="6497150" y="2569673"/>
            <a:chExt cx="354390" cy="316901"/>
          </a:xfrm>
        </p:grpSpPr>
        <p:cxnSp>
          <p:nvCxnSpPr>
            <p:cNvPr id="301" name="Straight Connector 30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3" name="Oval 302"/>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4" name="Group 303"/>
          <p:cNvGrpSpPr>
            <a:grpSpLocks/>
          </p:cNvGrpSpPr>
          <p:nvPr/>
        </p:nvGrpSpPr>
        <p:grpSpPr bwMode="auto">
          <a:xfrm>
            <a:off x="5994400" y="5164138"/>
            <a:ext cx="219075" cy="198437"/>
            <a:chOff x="6497150" y="2569673"/>
            <a:chExt cx="354390" cy="316901"/>
          </a:xfrm>
        </p:grpSpPr>
        <p:cxnSp>
          <p:nvCxnSpPr>
            <p:cNvPr id="305" name="Straight Connector 30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7" name="Oval 306"/>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8" name="Group 307"/>
          <p:cNvGrpSpPr>
            <a:grpSpLocks/>
          </p:cNvGrpSpPr>
          <p:nvPr/>
        </p:nvGrpSpPr>
        <p:grpSpPr bwMode="auto">
          <a:xfrm>
            <a:off x="6022975" y="4522788"/>
            <a:ext cx="220663" cy="196850"/>
            <a:chOff x="6497150" y="2569673"/>
            <a:chExt cx="354390" cy="316901"/>
          </a:xfrm>
        </p:grpSpPr>
        <p:cxnSp>
          <p:nvCxnSpPr>
            <p:cNvPr id="309" name="Straight Connector 30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1" name="Oval 310"/>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6350000" y="5172075"/>
            <a:ext cx="220663" cy="196850"/>
            <a:chOff x="6497150" y="2569673"/>
            <a:chExt cx="354390" cy="316901"/>
          </a:xfrm>
        </p:grpSpPr>
        <p:cxnSp>
          <p:nvCxnSpPr>
            <p:cNvPr id="313" name="Straight Connector 31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5" name="Oval 314"/>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6" name="Oval 315"/>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 name="Oval 316"/>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5"/>
                                        </p:tgtEl>
                                      </p:cBhvr>
                                    </p:animEffect>
                                    <p:set>
                                      <p:cBhvr>
                                        <p:cTn id="7" dur="1" fill="hold">
                                          <p:stCondLst>
                                            <p:cond delay="499"/>
                                          </p:stCondLst>
                                        </p:cTn>
                                        <p:tgtEl>
                                          <p:spTgt spid="23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0"/>
                                        </p:tgtEl>
                                      </p:cBhvr>
                                    </p:animEffect>
                                    <p:set>
                                      <p:cBhvr>
                                        <p:cTn id="10" dur="1" fill="hold">
                                          <p:stCondLst>
                                            <p:cond delay="499"/>
                                          </p:stCondLst>
                                        </p:cTn>
                                        <p:tgtEl>
                                          <p:spTgt spid="24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3"/>
                                        </p:tgtEl>
                                      </p:cBhvr>
                                    </p:animEffect>
                                    <p:set>
                                      <p:cBhvr>
                                        <p:cTn id="13" dur="1" fill="hold">
                                          <p:stCondLst>
                                            <p:cond delay="499"/>
                                          </p:stCondLst>
                                        </p:cTn>
                                        <p:tgtEl>
                                          <p:spTgt spid="24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4"/>
                                        </p:tgtEl>
                                      </p:cBhvr>
                                    </p:animEffect>
                                    <p:set>
                                      <p:cBhvr>
                                        <p:cTn id="16" dur="1" fill="hold">
                                          <p:stCondLst>
                                            <p:cond delay="499"/>
                                          </p:stCondLst>
                                        </p:cTn>
                                        <p:tgtEl>
                                          <p:spTgt spid="24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7"/>
                                        </p:tgtEl>
                                      </p:cBhvr>
                                    </p:animEffect>
                                    <p:set>
                                      <p:cBhvr>
                                        <p:cTn id="19" dur="1" fill="hold">
                                          <p:stCondLst>
                                            <p:cond delay="499"/>
                                          </p:stCondLst>
                                        </p:cTn>
                                        <p:tgtEl>
                                          <p:spTgt spid="24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8"/>
                                        </p:tgtEl>
                                      </p:cBhvr>
                                    </p:animEffect>
                                    <p:set>
                                      <p:cBhvr>
                                        <p:cTn id="22" dur="1" fill="hold">
                                          <p:stCondLst>
                                            <p:cond delay="499"/>
                                          </p:stCondLst>
                                        </p:cTn>
                                        <p:tgtEl>
                                          <p:spTgt spid="24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51"/>
                                        </p:tgtEl>
                                      </p:cBhvr>
                                    </p:animEffect>
                                    <p:set>
                                      <p:cBhvr>
                                        <p:cTn id="25" dur="1" fill="hold">
                                          <p:stCondLst>
                                            <p:cond delay="499"/>
                                          </p:stCondLst>
                                        </p:cTn>
                                        <p:tgtEl>
                                          <p:spTgt spid="251"/>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2"/>
                                        </p:tgtEl>
                                      </p:cBhvr>
                                    </p:animEffect>
                                    <p:set>
                                      <p:cBhvr>
                                        <p:cTn id="28" dur="1" fill="hold">
                                          <p:stCondLst>
                                            <p:cond delay="499"/>
                                          </p:stCondLst>
                                        </p:cTn>
                                        <p:tgtEl>
                                          <p:spTgt spid="252"/>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315"/>
                                        </p:tgtEl>
                                      </p:cBhvr>
                                    </p:animEffect>
                                    <p:set>
                                      <p:cBhvr>
                                        <p:cTn id="31" dur="1" fill="hold">
                                          <p:stCondLst>
                                            <p:cond delay="499"/>
                                          </p:stCondLst>
                                        </p:cTn>
                                        <p:tgtEl>
                                          <p:spTgt spid="31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95"/>
                                        </p:tgtEl>
                                      </p:cBhvr>
                                    </p:animEffect>
                                    <p:set>
                                      <p:cBhvr>
                                        <p:cTn id="34" dur="1" fill="hold">
                                          <p:stCondLst>
                                            <p:cond delay="499"/>
                                          </p:stCondLst>
                                        </p:cTn>
                                        <p:tgtEl>
                                          <p:spTgt spid="395"/>
                                        </p:tgtEl>
                                        <p:attrNameLst>
                                          <p:attrName>style.visibility</p:attrName>
                                        </p:attrNameLst>
                                      </p:cBhvr>
                                      <p:to>
                                        <p:strVal val="hidden"/>
                                      </p:to>
                                    </p:set>
                                  </p:childTnLst>
                                </p:cTn>
                              </p:par>
                            </p:childTnLst>
                          </p:cTn>
                        </p:par>
                        <p:par>
                          <p:cTn id="35" fill="hold" nodeType="afterGroup">
                            <p:stCondLst>
                              <p:cond delay="500"/>
                            </p:stCondLst>
                            <p:childTnLst>
                              <p:par>
                                <p:cTn id="36" presetID="42" presetClass="path" presetSubtype="0" accel="50000" decel="50000" fill="hold" grpId="0" nodeType="afterEffect">
                                  <p:stCondLst>
                                    <p:cond delay="0"/>
                                  </p:stCondLst>
                                  <p:childTnLst>
                                    <p:animMotion origin="layout" path="M 2.16742E-6 2.04772E-6 L 2.16742E-6 -0.20732 " pathEditMode="relative" rAng="0" ptsTypes="AA">
                                      <p:cBhvr>
                                        <p:cTn id="37" dur="2000" fill="hold"/>
                                        <p:tgtEl>
                                          <p:spTgt spid="461"/>
                                        </p:tgtEl>
                                        <p:attrNameLst>
                                          <p:attrName>ppt_x</p:attrName>
                                          <p:attrName>ppt_y</p:attrName>
                                        </p:attrNameLst>
                                      </p:cBhvr>
                                      <p:rCtr x="0" y="-1037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97"/>
                                        </p:tgtEl>
                                      </p:cBhvr>
                                    </p:animEffect>
                                    <p:set>
                                      <p:cBhvr>
                                        <p:cTn id="42" dur="1" fill="hold">
                                          <p:stCondLst>
                                            <p:cond delay="499"/>
                                          </p:stCondLst>
                                        </p:cTn>
                                        <p:tgtEl>
                                          <p:spTgt spid="39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398"/>
                                        </p:tgtEl>
                                      </p:cBhvr>
                                    </p:animEffect>
                                    <p:set>
                                      <p:cBhvr>
                                        <p:cTn id="45" dur="1" fill="hold">
                                          <p:stCondLst>
                                            <p:cond delay="499"/>
                                          </p:stCondLst>
                                        </p:cTn>
                                        <p:tgtEl>
                                          <p:spTgt spid="398"/>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399"/>
                                        </p:tgtEl>
                                      </p:cBhvr>
                                    </p:animEffect>
                                    <p:set>
                                      <p:cBhvr>
                                        <p:cTn id="48" dur="1" fill="hold">
                                          <p:stCondLst>
                                            <p:cond delay="499"/>
                                          </p:stCondLst>
                                        </p:cTn>
                                        <p:tgtEl>
                                          <p:spTgt spid="39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55"/>
                                        </p:tgtEl>
                                      </p:cBhvr>
                                    </p:animEffect>
                                    <p:set>
                                      <p:cBhvr>
                                        <p:cTn id="51" dur="1" fill="hold">
                                          <p:stCondLst>
                                            <p:cond delay="499"/>
                                          </p:stCondLst>
                                        </p:cTn>
                                        <p:tgtEl>
                                          <p:spTgt spid="25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60"/>
                                        </p:tgtEl>
                                      </p:cBhvr>
                                    </p:animEffect>
                                    <p:set>
                                      <p:cBhvr>
                                        <p:cTn id="54" dur="1" fill="hold">
                                          <p:stCondLst>
                                            <p:cond delay="499"/>
                                          </p:stCondLst>
                                        </p:cTn>
                                        <p:tgtEl>
                                          <p:spTgt spid="260"/>
                                        </p:tgtEl>
                                        <p:attrNameLst>
                                          <p:attrName>style.visibility</p:attrName>
                                        </p:attrNameLst>
                                      </p:cBhvr>
                                      <p:to>
                                        <p:strVal val="hidden"/>
                                      </p:to>
                                    </p:set>
                                  </p:childTnLst>
                                </p:cTn>
                              </p:par>
                              <p:par>
                                <p:cTn id="55" presetID="9" presetClass="exit" presetSubtype="0" fill="hold" grpId="0" nodeType="withEffect">
                                  <p:stCondLst>
                                    <p:cond delay="0"/>
                                  </p:stCondLst>
                                  <p:childTnLst>
                                    <p:animEffect transition="out" filter="dissolve">
                                      <p:cBhvr>
                                        <p:cTn id="56" dur="500"/>
                                        <p:tgtEl>
                                          <p:spTgt spid="263"/>
                                        </p:tgtEl>
                                      </p:cBhvr>
                                    </p:animEffect>
                                    <p:set>
                                      <p:cBhvr>
                                        <p:cTn id="57" dur="1" fill="hold">
                                          <p:stCondLst>
                                            <p:cond delay="499"/>
                                          </p:stCondLst>
                                        </p:cTn>
                                        <p:tgtEl>
                                          <p:spTgt spid="26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64"/>
                                        </p:tgtEl>
                                      </p:cBhvr>
                                    </p:animEffect>
                                    <p:set>
                                      <p:cBhvr>
                                        <p:cTn id="60" dur="1" fill="hold">
                                          <p:stCondLst>
                                            <p:cond delay="499"/>
                                          </p:stCondLst>
                                        </p:cTn>
                                        <p:tgtEl>
                                          <p:spTgt spid="264"/>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67"/>
                                        </p:tgtEl>
                                      </p:cBhvr>
                                    </p:animEffect>
                                    <p:set>
                                      <p:cBhvr>
                                        <p:cTn id="63" dur="1" fill="hold">
                                          <p:stCondLst>
                                            <p:cond delay="499"/>
                                          </p:stCondLst>
                                        </p:cTn>
                                        <p:tgtEl>
                                          <p:spTgt spid="267"/>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68"/>
                                        </p:tgtEl>
                                      </p:cBhvr>
                                    </p:animEffect>
                                    <p:set>
                                      <p:cBhvr>
                                        <p:cTn id="66" dur="1" fill="hold">
                                          <p:stCondLst>
                                            <p:cond delay="499"/>
                                          </p:stCondLst>
                                        </p:cTn>
                                        <p:tgtEl>
                                          <p:spTgt spid="268"/>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71"/>
                                        </p:tgtEl>
                                      </p:cBhvr>
                                    </p:animEffect>
                                    <p:set>
                                      <p:cBhvr>
                                        <p:cTn id="69" dur="1" fill="hold">
                                          <p:stCondLst>
                                            <p:cond delay="499"/>
                                          </p:stCondLst>
                                        </p:cTn>
                                        <p:tgtEl>
                                          <p:spTgt spid="271"/>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272"/>
                                        </p:tgtEl>
                                      </p:cBhvr>
                                    </p:animEffect>
                                    <p:set>
                                      <p:cBhvr>
                                        <p:cTn id="72" dur="1" fill="hold">
                                          <p:stCondLst>
                                            <p:cond delay="499"/>
                                          </p:stCondLst>
                                        </p:cTn>
                                        <p:tgtEl>
                                          <p:spTgt spid="272"/>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275"/>
                                        </p:tgtEl>
                                      </p:cBhvr>
                                    </p:animEffect>
                                    <p:set>
                                      <p:cBhvr>
                                        <p:cTn id="75" dur="1" fill="hold">
                                          <p:stCondLst>
                                            <p:cond delay="499"/>
                                          </p:stCondLst>
                                        </p:cTn>
                                        <p:tgtEl>
                                          <p:spTgt spid="275"/>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280"/>
                                        </p:tgtEl>
                                      </p:cBhvr>
                                    </p:animEffect>
                                    <p:set>
                                      <p:cBhvr>
                                        <p:cTn id="78" dur="1" fill="hold">
                                          <p:stCondLst>
                                            <p:cond delay="499"/>
                                          </p:stCondLst>
                                        </p:cTn>
                                        <p:tgtEl>
                                          <p:spTgt spid="280"/>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283"/>
                                        </p:tgtEl>
                                      </p:cBhvr>
                                    </p:animEffect>
                                    <p:set>
                                      <p:cBhvr>
                                        <p:cTn id="81" dur="1" fill="hold">
                                          <p:stCondLst>
                                            <p:cond delay="499"/>
                                          </p:stCondLst>
                                        </p:cTn>
                                        <p:tgtEl>
                                          <p:spTgt spid="283"/>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284"/>
                                        </p:tgtEl>
                                      </p:cBhvr>
                                    </p:animEffect>
                                    <p:set>
                                      <p:cBhvr>
                                        <p:cTn id="84" dur="1" fill="hold">
                                          <p:stCondLst>
                                            <p:cond delay="499"/>
                                          </p:stCondLst>
                                        </p:cTn>
                                        <p:tgtEl>
                                          <p:spTgt spid="284"/>
                                        </p:tgtEl>
                                        <p:attrNameLst>
                                          <p:attrName>style.visibility</p:attrName>
                                        </p:attrNameLst>
                                      </p:cBhvr>
                                      <p:to>
                                        <p:strVal val="hidden"/>
                                      </p:to>
                                    </p:set>
                                  </p:childTnLst>
                                </p:cTn>
                              </p:par>
                              <p:par>
                                <p:cTn id="85" presetID="9" presetClass="exit" presetSubtype="0" fill="hold" grpId="0" nodeType="withEffect">
                                  <p:stCondLst>
                                    <p:cond delay="0"/>
                                  </p:stCondLst>
                                  <p:childTnLst>
                                    <p:animEffect transition="out" filter="dissolve">
                                      <p:cBhvr>
                                        <p:cTn id="86" dur="500"/>
                                        <p:tgtEl>
                                          <p:spTgt spid="287"/>
                                        </p:tgtEl>
                                      </p:cBhvr>
                                    </p:animEffect>
                                    <p:set>
                                      <p:cBhvr>
                                        <p:cTn id="87" dur="1" fill="hold">
                                          <p:stCondLst>
                                            <p:cond delay="499"/>
                                          </p:stCondLst>
                                        </p:cTn>
                                        <p:tgtEl>
                                          <p:spTgt spid="287"/>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88"/>
                                        </p:tgtEl>
                                      </p:cBhvr>
                                    </p:animEffect>
                                    <p:set>
                                      <p:cBhvr>
                                        <p:cTn id="90" dur="1" fill="hold">
                                          <p:stCondLst>
                                            <p:cond delay="499"/>
                                          </p:stCondLst>
                                        </p:cTn>
                                        <p:tgtEl>
                                          <p:spTgt spid="288"/>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91"/>
                                        </p:tgtEl>
                                      </p:cBhvr>
                                    </p:animEffect>
                                    <p:set>
                                      <p:cBhvr>
                                        <p:cTn id="93" dur="1" fill="hold">
                                          <p:stCondLst>
                                            <p:cond delay="499"/>
                                          </p:stCondLst>
                                        </p:cTn>
                                        <p:tgtEl>
                                          <p:spTgt spid="291"/>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92"/>
                                        </p:tgtEl>
                                      </p:cBhvr>
                                    </p:animEffect>
                                    <p:set>
                                      <p:cBhvr>
                                        <p:cTn id="96" dur="1" fill="hold">
                                          <p:stCondLst>
                                            <p:cond delay="499"/>
                                          </p:stCondLst>
                                        </p:cTn>
                                        <p:tgtEl>
                                          <p:spTgt spid="292"/>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295"/>
                                        </p:tgtEl>
                                      </p:cBhvr>
                                    </p:animEffect>
                                    <p:set>
                                      <p:cBhvr>
                                        <p:cTn id="99" dur="1" fill="hold">
                                          <p:stCondLst>
                                            <p:cond delay="499"/>
                                          </p:stCondLst>
                                        </p:cTn>
                                        <p:tgtEl>
                                          <p:spTgt spid="295"/>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300"/>
                                        </p:tgtEl>
                                      </p:cBhvr>
                                    </p:animEffect>
                                    <p:set>
                                      <p:cBhvr>
                                        <p:cTn id="102" dur="1" fill="hold">
                                          <p:stCondLst>
                                            <p:cond delay="499"/>
                                          </p:stCondLst>
                                        </p:cTn>
                                        <p:tgtEl>
                                          <p:spTgt spid="300"/>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303"/>
                                        </p:tgtEl>
                                      </p:cBhvr>
                                    </p:animEffect>
                                    <p:set>
                                      <p:cBhvr>
                                        <p:cTn id="105" dur="1" fill="hold">
                                          <p:stCondLst>
                                            <p:cond delay="499"/>
                                          </p:stCondLst>
                                        </p:cTn>
                                        <p:tgtEl>
                                          <p:spTgt spid="303"/>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304"/>
                                        </p:tgtEl>
                                      </p:cBhvr>
                                    </p:animEffect>
                                    <p:set>
                                      <p:cBhvr>
                                        <p:cTn id="108" dur="1" fill="hold">
                                          <p:stCondLst>
                                            <p:cond delay="499"/>
                                          </p:stCondLst>
                                        </p:cTn>
                                        <p:tgtEl>
                                          <p:spTgt spid="304"/>
                                        </p:tgtEl>
                                        <p:attrNameLst>
                                          <p:attrName>style.visibility</p:attrName>
                                        </p:attrNameLst>
                                      </p:cBhvr>
                                      <p:to>
                                        <p:strVal val="hidden"/>
                                      </p:to>
                                    </p:set>
                                  </p:childTnLst>
                                </p:cTn>
                              </p:par>
                              <p:par>
                                <p:cTn id="109" presetID="9" presetClass="exit" presetSubtype="0" fill="hold" grpId="0" nodeType="withEffect">
                                  <p:stCondLst>
                                    <p:cond delay="0"/>
                                  </p:stCondLst>
                                  <p:childTnLst>
                                    <p:animEffect transition="out" filter="dissolve">
                                      <p:cBhvr>
                                        <p:cTn id="110" dur="500"/>
                                        <p:tgtEl>
                                          <p:spTgt spid="307"/>
                                        </p:tgtEl>
                                      </p:cBhvr>
                                    </p:animEffect>
                                    <p:set>
                                      <p:cBhvr>
                                        <p:cTn id="111" dur="1" fill="hold">
                                          <p:stCondLst>
                                            <p:cond delay="499"/>
                                          </p:stCondLst>
                                        </p:cTn>
                                        <p:tgtEl>
                                          <p:spTgt spid="307"/>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308"/>
                                        </p:tgtEl>
                                      </p:cBhvr>
                                    </p:animEffect>
                                    <p:set>
                                      <p:cBhvr>
                                        <p:cTn id="114" dur="1" fill="hold">
                                          <p:stCondLst>
                                            <p:cond delay="499"/>
                                          </p:stCondLst>
                                        </p:cTn>
                                        <p:tgtEl>
                                          <p:spTgt spid="308"/>
                                        </p:tgtEl>
                                        <p:attrNameLst>
                                          <p:attrName>style.visibility</p:attrName>
                                        </p:attrNameLst>
                                      </p:cBhvr>
                                      <p:to>
                                        <p:strVal val="hidden"/>
                                      </p:to>
                                    </p:set>
                                  </p:childTnLst>
                                </p:cTn>
                              </p:par>
                              <p:par>
                                <p:cTn id="115" presetID="9" presetClass="exit" presetSubtype="0" fill="hold" grpId="0" nodeType="withEffect">
                                  <p:stCondLst>
                                    <p:cond delay="0"/>
                                  </p:stCondLst>
                                  <p:childTnLst>
                                    <p:animEffect transition="out" filter="dissolve">
                                      <p:cBhvr>
                                        <p:cTn id="116" dur="500"/>
                                        <p:tgtEl>
                                          <p:spTgt spid="311"/>
                                        </p:tgtEl>
                                      </p:cBhvr>
                                    </p:animEffect>
                                    <p:set>
                                      <p:cBhvr>
                                        <p:cTn id="117" dur="1" fill="hold">
                                          <p:stCondLst>
                                            <p:cond delay="499"/>
                                          </p:stCondLst>
                                        </p:cTn>
                                        <p:tgtEl>
                                          <p:spTgt spid="311"/>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12"/>
                                        </p:tgtEl>
                                      </p:cBhvr>
                                    </p:animEffect>
                                    <p:set>
                                      <p:cBhvr>
                                        <p:cTn id="120" dur="1" fill="hold">
                                          <p:stCondLst>
                                            <p:cond delay="499"/>
                                          </p:stCondLst>
                                        </p:cTn>
                                        <p:tgtEl>
                                          <p:spTgt spid="312"/>
                                        </p:tgtEl>
                                        <p:attrNameLst>
                                          <p:attrName>style.visibility</p:attrName>
                                        </p:attrNameLst>
                                      </p:cBhvr>
                                      <p:to>
                                        <p:strVal val="hidden"/>
                                      </p:to>
                                    </p:set>
                                  </p:childTnLst>
                                </p:cTn>
                              </p:par>
                              <p:par>
                                <p:cTn id="121" presetID="9" presetClass="exit" presetSubtype="0" fill="hold" grpId="0" nodeType="withEffect">
                                  <p:stCondLst>
                                    <p:cond delay="0"/>
                                  </p:stCondLst>
                                  <p:childTnLst>
                                    <p:animEffect transition="out" filter="dissolve">
                                      <p:cBhvr>
                                        <p:cTn id="122" dur="500"/>
                                        <p:tgtEl>
                                          <p:spTgt spid="316"/>
                                        </p:tgtEl>
                                      </p:cBhvr>
                                    </p:animEffect>
                                    <p:set>
                                      <p:cBhvr>
                                        <p:cTn id="123" dur="1" fill="hold">
                                          <p:stCondLst>
                                            <p:cond delay="499"/>
                                          </p:stCondLst>
                                        </p:cTn>
                                        <p:tgtEl>
                                          <p:spTgt spid="316"/>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17"/>
                                        </p:tgtEl>
                                      </p:cBhvr>
                                    </p:animEffect>
                                    <p:set>
                                      <p:cBhvr>
                                        <p:cTn id="126" dur="1" fill="hold">
                                          <p:stCondLst>
                                            <p:cond delay="499"/>
                                          </p:stCondLst>
                                        </p:cTn>
                                        <p:tgtEl>
                                          <p:spTgt spid="317"/>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18"/>
                                        </p:tgtEl>
                                      </p:cBhvr>
                                    </p:animEffect>
                                    <p:set>
                                      <p:cBhvr>
                                        <p:cTn id="129" dur="1" fill="hold">
                                          <p:stCondLst>
                                            <p:cond delay="499"/>
                                          </p:stCondLst>
                                        </p:cTn>
                                        <p:tgtEl>
                                          <p:spTgt spid="318"/>
                                        </p:tgtEl>
                                        <p:attrNameLst>
                                          <p:attrName>style.visibility</p:attrName>
                                        </p:attrNameLst>
                                      </p:cBhvr>
                                      <p:to>
                                        <p:strVal val="hidden"/>
                                      </p:to>
                                    </p:set>
                                  </p:childTnLst>
                                </p:cTn>
                              </p:par>
                            </p:childTnLst>
                          </p:cTn>
                        </p:par>
                        <p:par>
                          <p:cTn id="130" fill="hold" nodeType="afterGroup">
                            <p:stCondLst>
                              <p:cond delay="500"/>
                            </p:stCondLst>
                            <p:childTnLst>
                              <p:par>
                                <p:cTn id="131" presetID="0" presetClass="path" presetSubtype="0" accel="50000" decel="50000" fill="hold" grpId="0" nodeType="afterEffect">
                                  <p:stCondLst>
                                    <p:cond delay="0"/>
                                  </p:stCondLst>
                                  <p:childTnLst>
                                    <p:animMotion origin="layout" path="M -0.00035 -0.00069 L -0.00035 -0.20824 " pathEditMode="relative" ptsTypes="AA">
                                      <p:cBhvr>
                                        <p:cTn id="132" dur="2000" fill="hold"/>
                                        <p:tgtEl>
                                          <p:spTgt spid="460"/>
                                        </p:tgtEl>
                                        <p:attrNameLst>
                                          <p:attrName>ppt_x</p:attrName>
                                          <p:attrName>ppt_y</p:attrName>
                                        </p:attrNameLst>
                                      </p:cBhvr>
                                    </p:animMotion>
                                  </p:childTnLst>
                                </p:cTn>
                              </p:par>
                              <p:par>
                                <p:cTn id="133" presetID="0" presetClass="path" presetSubtype="0" accel="50000" decel="50000" fill="hold" grpId="0" nodeType="withEffect">
                                  <p:stCondLst>
                                    <p:cond delay="0"/>
                                  </p:stCondLst>
                                  <p:childTnLst>
                                    <p:animMotion origin="layout" path="M -2.65717E-6 -1.78828E-6 L 0.00157 -0.20755 " pathEditMode="relative" ptsTypes="AA">
                                      <p:cBhvr>
                                        <p:cTn id="134" dur="2000" fill="hold"/>
                                        <p:tgtEl>
                                          <p:spTgt spid="459"/>
                                        </p:tgtEl>
                                        <p:attrNameLst>
                                          <p:attrName>ppt_x</p:attrName>
                                          <p:attrName>ppt_y</p:attrName>
                                        </p:attrNameLst>
                                      </p:cBhvr>
                                    </p:animMotion>
                                  </p:childTnLst>
                                </p:cTn>
                              </p:par>
                              <p:par>
                                <p:cTn id="135" presetID="0" presetClass="path" presetSubtype="0" accel="50000" decel="50000" fill="hold" grpId="0" nodeType="withEffect">
                                  <p:stCondLst>
                                    <p:cond delay="0"/>
                                  </p:stCondLst>
                                  <p:childTnLst>
                                    <p:animMotion origin="layout" path="M -6.28691E-7 4.92703E-6 L -6.28691E-7 -0.20755 " pathEditMode="relative" ptsTypes="AA">
                                      <p:cBhvr>
                                        <p:cTn id="136" dur="2000" fill="hold"/>
                                        <p:tgtEl>
                                          <p:spTgt spid="4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9" grpId="0" animBg="1"/>
      <p:bldP spid="460" grpId="0" animBg="1"/>
      <p:bldP spid="461" grpId="0" animBg="1"/>
      <p:bldP spid="243" grpId="0" animBg="1"/>
      <p:bldP spid="247" grpId="0" animBg="1"/>
      <p:bldP spid="251" grpId="0" animBg="1"/>
      <p:bldP spid="263" grpId="0" animBg="1"/>
      <p:bldP spid="267" grpId="0" animBg="1"/>
      <p:bldP spid="271" grpId="0" animBg="1"/>
      <p:bldP spid="283" grpId="0" animBg="1"/>
      <p:bldP spid="287" grpId="0" animBg="1"/>
      <p:bldP spid="291" grpId="0" animBg="1"/>
      <p:bldP spid="303" grpId="0" animBg="1"/>
      <p:bldP spid="307" grpId="0" animBg="1"/>
      <p:bldP spid="311" grpId="0" animBg="1"/>
      <p:bldP spid="315" grpId="0" animBg="1"/>
      <p:bldP spid="316" grpId="0" animBg="1"/>
      <p:bldP spid="317" grpId="0" animBg="1"/>
      <p:bldP spid="3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pPr>
              <a:defRPr/>
            </a:pPr>
            <a:r>
              <a:rPr lang="en-US" sz="2800" dirty="0" smtClean="0"/>
              <a:t>Look-ahead based Tic-Tac-Toe</a:t>
            </a:r>
            <a:endParaRPr lang="en-US" sz="2800" dirty="0"/>
          </a:p>
        </p:txBody>
      </p:sp>
      <p:grpSp>
        <p:nvGrpSpPr>
          <p:cNvPr id="32770"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2771"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5"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2777"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5473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876800" y="44783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3218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24100" y="44688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233"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234"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185" name="Group 184"/>
          <p:cNvGrpSpPr>
            <a:grpSpLocks/>
          </p:cNvGrpSpPr>
          <p:nvPr/>
        </p:nvGrpSpPr>
        <p:grpSpPr bwMode="auto">
          <a:xfrm>
            <a:off x="3932238" y="3154363"/>
            <a:ext cx="1025525" cy="927100"/>
            <a:chOff x="3764286" y="1902436"/>
            <a:chExt cx="1646559" cy="1491592"/>
          </a:xfrm>
        </p:grpSpPr>
        <p:cxnSp>
          <p:nvCxnSpPr>
            <p:cNvPr id="186" name="Straight Connector 18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0" name="Group 189"/>
          <p:cNvGrpSpPr>
            <a:grpSpLocks/>
          </p:cNvGrpSpPr>
          <p:nvPr/>
        </p:nvGrpSpPr>
        <p:grpSpPr bwMode="auto">
          <a:xfrm>
            <a:off x="4356100" y="3516313"/>
            <a:ext cx="220663" cy="196850"/>
            <a:chOff x="6497150" y="2569673"/>
            <a:chExt cx="354390" cy="316901"/>
          </a:xfrm>
        </p:grpSpPr>
        <p:cxnSp>
          <p:nvCxnSpPr>
            <p:cNvPr id="191" name="Straight Connector 1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3" name="Oval 192"/>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4" name="Group 193"/>
          <p:cNvGrpSpPr>
            <a:grpSpLocks/>
          </p:cNvGrpSpPr>
          <p:nvPr/>
        </p:nvGrpSpPr>
        <p:grpSpPr bwMode="auto">
          <a:xfrm>
            <a:off x="4006850" y="3844925"/>
            <a:ext cx="220663" cy="196850"/>
            <a:chOff x="6497150" y="2569673"/>
            <a:chExt cx="354390" cy="316901"/>
          </a:xfrm>
        </p:grpSpPr>
        <p:cxnSp>
          <p:nvCxnSpPr>
            <p:cNvPr id="195" name="Straight Connector 19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7" name="Oval 196"/>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8" name="Group 197"/>
          <p:cNvGrpSpPr>
            <a:grpSpLocks/>
          </p:cNvGrpSpPr>
          <p:nvPr/>
        </p:nvGrpSpPr>
        <p:grpSpPr bwMode="auto">
          <a:xfrm>
            <a:off x="4035425" y="3203575"/>
            <a:ext cx="220663" cy="196850"/>
            <a:chOff x="6497150" y="2569673"/>
            <a:chExt cx="354390" cy="316901"/>
          </a:xfrm>
        </p:grpSpPr>
        <p:cxnSp>
          <p:nvCxnSpPr>
            <p:cNvPr id="199" name="Straight Connector 1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1" name="Oval 200"/>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2" name="Group 201"/>
          <p:cNvGrpSpPr>
            <a:grpSpLocks/>
          </p:cNvGrpSpPr>
          <p:nvPr/>
        </p:nvGrpSpPr>
        <p:grpSpPr bwMode="auto">
          <a:xfrm>
            <a:off x="1352550" y="3159125"/>
            <a:ext cx="1025525" cy="927100"/>
            <a:chOff x="3764286" y="1902436"/>
            <a:chExt cx="1646559" cy="1491592"/>
          </a:xfrm>
        </p:grpSpPr>
        <p:cxnSp>
          <p:nvCxnSpPr>
            <p:cNvPr id="203" name="Straight Connector 20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7" name="Group 206"/>
          <p:cNvGrpSpPr>
            <a:grpSpLocks/>
          </p:cNvGrpSpPr>
          <p:nvPr/>
        </p:nvGrpSpPr>
        <p:grpSpPr bwMode="auto">
          <a:xfrm>
            <a:off x="1776413" y="3521075"/>
            <a:ext cx="220662" cy="196850"/>
            <a:chOff x="6497150" y="2569673"/>
            <a:chExt cx="354390" cy="316901"/>
          </a:xfrm>
        </p:grpSpPr>
        <p:cxnSp>
          <p:nvCxnSpPr>
            <p:cNvPr id="208" name="Straight Connector 20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0" name="Oval 209"/>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1" name="Group 210"/>
          <p:cNvGrpSpPr>
            <a:grpSpLocks/>
          </p:cNvGrpSpPr>
          <p:nvPr/>
        </p:nvGrpSpPr>
        <p:grpSpPr bwMode="auto">
          <a:xfrm>
            <a:off x="1427163" y="3849688"/>
            <a:ext cx="220662" cy="196850"/>
            <a:chOff x="6497150" y="2569673"/>
            <a:chExt cx="354390" cy="316901"/>
          </a:xfrm>
        </p:grpSpPr>
        <p:cxnSp>
          <p:nvCxnSpPr>
            <p:cNvPr id="212" name="Straight Connector 21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4" name="Oval 213"/>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5" name="Group 214"/>
          <p:cNvGrpSpPr>
            <a:grpSpLocks/>
          </p:cNvGrpSpPr>
          <p:nvPr/>
        </p:nvGrpSpPr>
        <p:grpSpPr bwMode="auto">
          <a:xfrm>
            <a:off x="1455738" y="3208338"/>
            <a:ext cx="220662" cy="196850"/>
            <a:chOff x="6497150" y="2569673"/>
            <a:chExt cx="354390" cy="316901"/>
          </a:xfrm>
        </p:grpSpPr>
        <p:cxnSp>
          <p:nvCxnSpPr>
            <p:cNvPr id="216" name="Straight Connector 21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8" name="Oval 217"/>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9" name="Group 218"/>
          <p:cNvGrpSpPr>
            <a:grpSpLocks/>
          </p:cNvGrpSpPr>
          <p:nvPr/>
        </p:nvGrpSpPr>
        <p:grpSpPr bwMode="auto">
          <a:xfrm>
            <a:off x="6545263" y="3154363"/>
            <a:ext cx="1023937" cy="927100"/>
            <a:chOff x="3764286" y="1902436"/>
            <a:chExt cx="1646559" cy="1491592"/>
          </a:xfrm>
        </p:grpSpPr>
        <p:cxnSp>
          <p:nvCxnSpPr>
            <p:cNvPr id="220" name="Straight Connector 219"/>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4" name="Group 223"/>
          <p:cNvGrpSpPr>
            <a:grpSpLocks/>
          </p:cNvGrpSpPr>
          <p:nvPr/>
        </p:nvGrpSpPr>
        <p:grpSpPr bwMode="auto">
          <a:xfrm>
            <a:off x="6969125" y="3516313"/>
            <a:ext cx="220663" cy="196850"/>
            <a:chOff x="6497150" y="2569673"/>
            <a:chExt cx="354390" cy="316901"/>
          </a:xfrm>
        </p:grpSpPr>
        <p:cxnSp>
          <p:nvCxnSpPr>
            <p:cNvPr id="225" name="Straight Connector 22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7" name="Oval 226"/>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8" name="Group 227"/>
          <p:cNvGrpSpPr>
            <a:grpSpLocks/>
          </p:cNvGrpSpPr>
          <p:nvPr/>
        </p:nvGrpSpPr>
        <p:grpSpPr bwMode="auto">
          <a:xfrm>
            <a:off x="6619875" y="3844925"/>
            <a:ext cx="220663" cy="196850"/>
            <a:chOff x="6497150" y="2569673"/>
            <a:chExt cx="354390" cy="316901"/>
          </a:xfrm>
        </p:grpSpPr>
        <p:cxnSp>
          <p:nvCxnSpPr>
            <p:cNvPr id="229" name="Straight Connector 22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31" name="Oval 230"/>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2" name="Group 231"/>
          <p:cNvGrpSpPr>
            <a:grpSpLocks/>
          </p:cNvGrpSpPr>
          <p:nvPr/>
        </p:nvGrpSpPr>
        <p:grpSpPr bwMode="auto">
          <a:xfrm>
            <a:off x="6648450" y="3203575"/>
            <a:ext cx="220663" cy="196850"/>
            <a:chOff x="6497150" y="2569673"/>
            <a:chExt cx="354390" cy="316901"/>
          </a:xfrm>
        </p:grpSpPr>
        <p:cxnSp>
          <p:nvCxnSpPr>
            <p:cNvPr id="319" name="Straight Connector 31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1" name="Oval 320"/>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TextBox 321"/>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323" name="Group 322"/>
          <p:cNvGrpSpPr>
            <a:grpSpLocks/>
          </p:cNvGrpSpPr>
          <p:nvPr/>
        </p:nvGrpSpPr>
        <p:grpSpPr bwMode="auto">
          <a:xfrm>
            <a:off x="1782763" y="3203575"/>
            <a:ext cx="220662" cy="196850"/>
            <a:chOff x="6497150" y="2569673"/>
            <a:chExt cx="354390" cy="316901"/>
          </a:xfrm>
        </p:grpSpPr>
        <p:cxnSp>
          <p:nvCxnSpPr>
            <p:cNvPr id="324" name="Straight Connector 32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a:grpSpLocks/>
          </p:cNvGrpSpPr>
          <p:nvPr/>
        </p:nvGrpSpPr>
        <p:grpSpPr bwMode="auto">
          <a:xfrm>
            <a:off x="4706938" y="3516313"/>
            <a:ext cx="220662" cy="196850"/>
            <a:chOff x="6497150" y="2569673"/>
            <a:chExt cx="354390" cy="316901"/>
          </a:xfrm>
        </p:grpSpPr>
        <p:cxnSp>
          <p:nvCxnSpPr>
            <p:cNvPr id="327" name="Straight Connector 32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a:grpSpLocks/>
          </p:cNvGrpSpPr>
          <p:nvPr/>
        </p:nvGrpSpPr>
        <p:grpSpPr bwMode="auto">
          <a:xfrm>
            <a:off x="6975475" y="385286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32" name="Straight Arrow Connector 331"/>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3" name="Straight Arrow Connector 332"/>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4" name="Straight Arrow Connector 333"/>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19" name="TextBox 418"/>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
                                        </p:tgtEl>
                                      </p:cBhvr>
                                    </p:animEffect>
                                    <p:set>
                                      <p:cBhvr>
                                        <p:cTn id="7" dur="1" fill="hold">
                                          <p:stCondLst>
                                            <p:cond delay="499"/>
                                          </p:stCondLst>
                                        </p:cTn>
                                        <p:tgtEl>
                                          <p:spTgt spid="33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33"/>
                                        </p:tgtEl>
                                      </p:cBhvr>
                                    </p:animEffect>
                                    <p:set>
                                      <p:cBhvr>
                                        <p:cTn id="10" dur="1" fill="hold">
                                          <p:stCondLst>
                                            <p:cond delay="499"/>
                                          </p:stCondLst>
                                        </p:cTn>
                                        <p:tgtEl>
                                          <p:spTgt spid="333"/>
                                        </p:tgtEl>
                                        <p:attrNameLst>
                                          <p:attrName>style.visibility</p:attrName>
                                        </p:attrNameLst>
                                      </p:cBhvr>
                                      <p:to>
                                        <p:strVal val="hidden"/>
                                      </p:to>
                                    </p:set>
                                  </p:childTnLst>
                                </p:cTn>
                              </p:par>
                              <p:par>
                                <p:cTn id="11" presetID="0" presetClass="path" presetSubtype="0" accel="50000" decel="50000" fill="hold" grpId="0" nodeType="withEffect">
                                  <p:stCondLst>
                                    <p:cond delay="0"/>
                                  </p:stCondLst>
                                  <p:childTnLst>
                                    <p:animMotion origin="layout" path="M 8.82251E-7 1.50799E-6 L 0.0646 1.50799E-6 " pathEditMode="relative" rAng="0" ptsTypes="AA">
                                      <p:cBhvr>
                                        <p:cTn id="12" dur="2000" fill="hold"/>
                                        <p:tgtEl>
                                          <p:spTgt spid="234"/>
                                        </p:tgtEl>
                                        <p:attrNameLst>
                                          <p:attrName>ppt_x</p:attrName>
                                          <p:attrName>ppt_y</p:attrName>
                                        </p:attrNameLst>
                                      </p:cBhvr>
                                      <p:rCtr x="3230" y="0"/>
                                    </p:animMotion>
                                  </p:childTnLst>
                                </p:cTn>
                              </p:par>
                            </p:childTnLst>
                          </p:cTn>
                        </p:par>
                        <p:par>
                          <p:cTn id="13" fill="hold" nodeType="afterGroup">
                            <p:stCondLst>
                              <p:cond delay="2000"/>
                            </p:stCondLst>
                            <p:childTnLst>
                              <p:par>
                                <p:cTn id="14" presetID="10" presetClass="exit" presetSubtype="0" fill="hold" grpId="0" nodeType="afterEffect">
                                  <p:stCondLst>
                                    <p:cond delay="0"/>
                                  </p:stCondLst>
                                  <p:childTnLst>
                                    <p:animEffect transition="out" filter="fade">
                                      <p:cBhvr>
                                        <p:cTn id="15" dur="500"/>
                                        <p:tgtEl>
                                          <p:spTgt spid="461"/>
                                        </p:tgtEl>
                                      </p:cBhvr>
                                    </p:animEffect>
                                    <p:set>
                                      <p:cBhvr>
                                        <p:cTn id="16" dur="1" fill="hold">
                                          <p:stCondLst>
                                            <p:cond delay="499"/>
                                          </p:stCondLst>
                                        </p:cTn>
                                        <p:tgtEl>
                                          <p:spTgt spid="46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334"/>
                                        </p:tgtEl>
                                      </p:cBhvr>
                                    </p:animEffect>
                                    <p:set>
                                      <p:cBhvr>
                                        <p:cTn id="21" dur="1" fill="hold">
                                          <p:stCondLst>
                                            <p:cond delay="499"/>
                                          </p:stCondLst>
                                        </p:cTn>
                                        <p:tgtEl>
                                          <p:spTgt spid="33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35"/>
                                        </p:tgtEl>
                                      </p:cBhvr>
                                    </p:animEffect>
                                    <p:set>
                                      <p:cBhvr>
                                        <p:cTn id="24" dur="1" fill="hold">
                                          <p:stCondLst>
                                            <p:cond delay="499"/>
                                          </p:stCondLst>
                                        </p:cTn>
                                        <p:tgtEl>
                                          <p:spTgt spid="335"/>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66447E-6 1.65393E-6 L 0.07277 -0.00116 " pathEditMode="relative" rAng="0" ptsTypes="AA">
                                      <p:cBhvr>
                                        <p:cTn id="26" dur="2000" fill="hold"/>
                                        <p:tgtEl>
                                          <p:spTgt spid="460"/>
                                        </p:tgtEl>
                                        <p:attrNameLst>
                                          <p:attrName>ppt_x</p:attrName>
                                          <p:attrName>ppt_y</p:attrName>
                                        </p:attrNameLst>
                                      </p:cBhvr>
                                      <p:rCtr x="3630" y="-69"/>
                                    </p:animMotion>
                                  </p:childTnLst>
                                </p:cTn>
                              </p:par>
                              <p:par>
                                <p:cTn id="27" presetID="0" presetClass="path" presetSubtype="0" accel="50000" decel="50000" fill="hold" grpId="0" nodeType="withEffect">
                                  <p:stCondLst>
                                    <p:cond delay="0"/>
                                  </p:stCondLst>
                                  <p:childTnLst>
                                    <p:animMotion origin="layout" path="M 2.02848E-6 1.49641E-6 L -0.07311 1.49641E-6 " pathEditMode="relative" ptsTypes="AA">
                                      <p:cBhvr>
                                        <p:cTn id="28" dur="2000" fill="hold"/>
                                        <p:tgtEl>
                                          <p:spTgt spid="459"/>
                                        </p:tgtEl>
                                        <p:attrNameLst>
                                          <p:attrName>ppt_x</p:attrName>
                                          <p:attrName>ppt_y</p:attrName>
                                        </p:attrNameLst>
                                      </p:cBhvr>
                                    </p:animMotion>
                                  </p:childTnLst>
                                </p:cTn>
                              </p:par>
                              <p:par>
                                <p:cTn id="29" presetID="9" presetClass="exit" presetSubtype="0" fill="hold" nodeType="withEffect">
                                  <p:stCondLst>
                                    <p:cond delay="0"/>
                                  </p:stCondLst>
                                  <p:childTnLst>
                                    <p:animEffect transition="out" filter="dissolve">
                                      <p:cBhvr>
                                        <p:cTn id="30" dur="500"/>
                                        <p:tgtEl>
                                          <p:spTgt spid="336"/>
                                        </p:tgtEl>
                                      </p:cBhvr>
                                    </p:animEffect>
                                    <p:set>
                                      <p:cBhvr>
                                        <p:cTn id="31" dur="1" fill="hold">
                                          <p:stCondLst>
                                            <p:cond delay="499"/>
                                          </p:stCondLst>
                                        </p:cTn>
                                        <p:tgtEl>
                                          <p:spTgt spid="336"/>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37"/>
                                        </p:tgtEl>
                                      </p:cBhvr>
                                    </p:animEffect>
                                    <p:set>
                                      <p:cBhvr>
                                        <p:cTn id="34" dur="1" fill="hold">
                                          <p:stCondLst>
                                            <p:cond delay="499"/>
                                          </p:stCondLst>
                                        </p:cTn>
                                        <p:tgtEl>
                                          <p:spTgt spid="337"/>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0.00052 0.00023 L -0.06582 0.00023 " pathEditMode="relative" ptsTypes="AA">
                                      <p:cBhvr>
                                        <p:cTn id="36" dur="2000" fill="hold"/>
                                        <p:tgtEl>
                                          <p:spTgt spid="233"/>
                                        </p:tgtEl>
                                        <p:attrNameLst>
                                          <p:attrName>ppt_x</p:attrName>
                                          <p:attrName>ppt_y</p:attrName>
                                        </p:attrNameLst>
                                      </p:cBhvr>
                                    </p:animMotion>
                                  </p:childTnLst>
                                </p:cTn>
                              </p:par>
                            </p:childTnLst>
                          </p:cTn>
                        </p:par>
                        <p:par>
                          <p:cTn id="37" fill="hold" nodeType="afterGroup">
                            <p:stCondLst>
                              <p:cond delay="2000"/>
                            </p:stCondLst>
                            <p:childTnLst>
                              <p:par>
                                <p:cTn id="38" presetID="9" presetClass="exit" presetSubtype="0" fill="hold" grpId="0" nodeType="afterEffect">
                                  <p:stCondLst>
                                    <p:cond delay="0"/>
                                  </p:stCondLst>
                                  <p:iterate type="lt">
                                    <p:tmPct val="0"/>
                                  </p:iterate>
                                  <p:childTnLst>
                                    <p:animEffect transition="out" filter="dissolve">
                                      <p:cBhvr>
                                        <p:cTn id="39" dur="500"/>
                                        <p:tgtEl>
                                          <p:spTgt spid="458"/>
                                        </p:tgtEl>
                                      </p:cBhvr>
                                    </p:animEffect>
                                    <p:set>
                                      <p:cBhvr>
                                        <p:cTn id="40" dur="1" fill="hold">
                                          <p:stCondLst>
                                            <p:cond delay="499"/>
                                          </p:stCondLst>
                                        </p:cTn>
                                        <p:tgtEl>
                                          <p:spTgt spid="45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459"/>
                                        </p:tgtEl>
                                      </p:cBhvr>
                                    </p:animEffect>
                                    <p:set>
                                      <p:cBhvr>
                                        <p:cTn id="43" dur="1" fill="hold">
                                          <p:stCondLst>
                                            <p:cond delay="499"/>
                                          </p:stCondLst>
                                        </p:cTn>
                                        <p:tgtEl>
                                          <p:spTgt spid="45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iterate type="lt">
                                    <p:tmPct val="0"/>
                                  </p:iterate>
                                  <p:childTnLst>
                                    <p:animEffect transition="out" filter="dissolve">
                                      <p:cBhvr>
                                        <p:cTn id="47" dur="500"/>
                                        <p:tgtEl>
                                          <p:spTgt spid="458"/>
                                        </p:tgtEl>
                                      </p:cBhvr>
                                    </p:animEffect>
                                    <p:set>
                                      <p:cBhvr>
                                        <p:cTn id="48" dur="1" fill="hold">
                                          <p:stCondLst>
                                            <p:cond delay="499"/>
                                          </p:stCondLst>
                                        </p:cTn>
                                        <p:tgtEl>
                                          <p:spTgt spid="458"/>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459"/>
                                        </p:tgtEl>
                                      </p:cBhvr>
                                    </p:animEffect>
                                    <p:set>
                                      <p:cBhvr>
                                        <p:cTn id="51" dur="1" fill="hold">
                                          <p:stCondLst>
                                            <p:cond delay="499"/>
                                          </p:stCondLst>
                                        </p:cTn>
                                        <p:tgtEl>
                                          <p:spTgt spid="459"/>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460"/>
                                        </p:tgtEl>
                                      </p:cBhvr>
                                    </p:animEffect>
                                    <p:set>
                                      <p:cBhvr>
                                        <p:cTn id="54" dur="1" fill="hold">
                                          <p:stCondLst>
                                            <p:cond delay="499"/>
                                          </p:stCondLst>
                                        </p:cTn>
                                        <p:tgtEl>
                                          <p:spTgt spid="46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461"/>
                                        </p:tgtEl>
                                      </p:cBhvr>
                                    </p:animEffect>
                                    <p:set>
                                      <p:cBhvr>
                                        <p:cTn id="57" dur="1" fill="hold">
                                          <p:stCondLst>
                                            <p:cond delay="499"/>
                                          </p:stCondLst>
                                        </p:cTn>
                                        <p:tgtEl>
                                          <p:spTgt spid="46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33"/>
                                        </p:tgtEl>
                                      </p:cBhvr>
                                    </p:animEffect>
                                    <p:set>
                                      <p:cBhvr>
                                        <p:cTn id="60" dur="1" fill="hold">
                                          <p:stCondLst>
                                            <p:cond delay="499"/>
                                          </p:stCondLst>
                                        </p:cTn>
                                        <p:tgtEl>
                                          <p:spTgt spid="233"/>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34"/>
                                        </p:tgtEl>
                                      </p:cBhvr>
                                    </p:animEffect>
                                    <p:set>
                                      <p:cBhvr>
                                        <p:cTn id="63" dur="1" fill="hold">
                                          <p:stCondLst>
                                            <p:cond delay="499"/>
                                          </p:stCondLst>
                                        </p:cTn>
                                        <p:tgtEl>
                                          <p:spTgt spid="234"/>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5"/>
                                        </p:tgtEl>
                                      </p:cBhvr>
                                    </p:animEffect>
                                    <p:set>
                                      <p:cBhvr>
                                        <p:cTn id="66" dur="1" fill="hold">
                                          <p:stCondLst>
                                            <p:cond delay="499"/>
                                          </p:stCondLst>
                                        </p:cTn>
                                        <p:tgtEl>
                                          <p:spTgt spid="185"/>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90"/>
                                        </p:tgtEl>
                                      </p:cBhvr>
                                    </p:animEffect>
                                    <p:set>
                                      <p:cBhvr>
                                        <p:cTn id="69" dur="1" fill="hold">
                                          <p:stCondLst>
                                            <p:cond delay="499"/>
                                          </p:stCondLst>
                                        </p:cTn>
                                        <p:tgtEl>
                                          <p:spTgt spid="190"/>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193"/>
                                        </p:tgtEl>
                                      </p:cBhvr>
                                    </p:animEffect>
                                    <p:set>
                                      <p:cBhvr>
                                        <p:cTn id="72" dur="1" fill="hold">
                                          <p:stCondLst>
                                            <p:cond delay="499"/>
                                          </p:stCondLst>
                                        </p:cTn>
                                        <p:tgtEl>
                                          <p:spTgt spid="193"/>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94"/>
                                        </p:tgtEl>
                                      </p:cBhvr>
                                    </p:animEffect>
                                    <p:set>
                                      <p:cBhvr>
                                        <p:cTn id="75" dur="1" fill="hold">
                                          <p:stCondLst>
                                            <p:cond delay="499"/>
                                          </p:stCondLst>
                                        </p:cTn>
                                        <p:tgtEl>
                                          <p:spTgt spid="194"/>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197"/>
                                        </p:tgtEl>
                                      </p:cBhvr>
                                    </p:animEffect>
                                    <p:set>
                                      <p:cBhvr>
                                        <p:cTn id="78" dur="1" fill="hold">
                                          <p:stCondLst>
                                            <p:cond delay="499"/>
                                          </p:stCondLst>
                                        </p:cTn>
                                        <p:tgtEl>
                                          <p:spTgt spid="197"/>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98"/>
                                        </p:tgtEl>
                                      </p:cBhvr>
                                    </p:animEffect>
                                    <p:set>
                                      <p:cBhvr>
                                        <p:cTn id="81" dur="1" fill="hold">
                                          <p:stCondLst>
                                            <p:cond delay="499"/>
                                          </p:stCondLst>
                                        </p:cTn>
                                        <p:tgtEl>
                                          <p:spTgt spid="198"/>
                                        </p:tgtEl>
                                        <p:attrNameLst>
                                          <p:attrName>style.visibility</p:attrName>
                                        </p:attrNameLst>
                                      </p:cBhvr>
                                      <p:to>
                                        <p:strVal val="hidden"/>
                                      </p:to>
                                    </p:set>
                                  </p:childTnLst>
                                </p:cTn>
                              </p:par>
                              <p:par>
                                <p:cTn id="82" presetID="9" presetClass="exit" presetSubtype="0" fill="hold" grpId="0" nodeType="withEffect">
                                  <p:stCondLst>
                                    <p:cond delay="0"/>
                                  </p:stCondLst>
                                  <p:childTnLst>
                                    <p:animEffect transition="out" filter="dissolve">
                                      <p:cBhvr>
                                        <p:cTn id="83" dur="500"/>
                                        <p:tgtEl>
                                          <p:spTgt spid="201"/>
                                        </p:tgtEl>
                                      </p:cBhvr>
                                    </p:animEffect>
                                    <p:set>
                                      <p:cBhvr>
                                        <p:cTn id="84" dur="1" fill="hold">
                                          <p:stCondLst>
                                            <p:cond delay="499"/>
                                          </p:stCondLst>
                                        </p:cTn>
                                        <p:tgtEl>
                                          <p:spTgt spid="20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202"/>
                                        </p:tgtEl>
                                      </p:cBhvr>
                                    </p:animEffect>
                                    <p:set>
                                      <p:cBhvr>
                                        <p:cTn id="87" dur="1" fill="hold">
                                          <p:stCondLst>
                                            <p:cond delay="499"/>
                                          </p:stCondLst>
                                        </p:cTn>
                                        <p:tgtEl>
                                          <p:spTgt spid="202"/>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07"/>
                                        </p:tgtEl>
                                      </p:cBhvr>
                                    </p:animEffect>
                                    <p:set>
                                      <p:cBhvr>
                                        <p:cTn id="90" dur="1" fill="hold">
                                          <p:stCondLst>
                                            <p:cond delay="499"/>
                                          </p:stCondLst>
                                        </p:cTn>
                                        <p:tgtEl>
                                          <p:spTgt spid="207"/>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10"/>
                                        </p:tgtEl>
                                      </p:cBhvr>
                                    </p:animEffect>
                                    <p:set>
                                      <p:cBhvr>
                                        <p:cTn id="93" dur="1" fill="hold">
                                          <p:stCondLst>
                                            <p:cond delay="499"/>
                                          </p:stCondLst>
                                        </p:cTn>
                                        <p:tgtEl>
                                          <p:spTgt spid="210"/>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11"/>
                                        </p:tgtEl>
                                      </p:cBhvr>
                                    </p:animEffect>
                                    <p:set>
                                      <p:cBhvr>
                                        <p:cTn id="96" dur="1" fill="hold">
                                          <p:stCondLst>
                                            <p:cond delay="499"/>
                                          </p:stCondLst>
                                        </p:cTn>
                                        <p:tgtEl>
                                          <p:spTgt spid="211"/>
                                        </p:tgtEl>
                                        <p:attrNameLst>
                                          <p:attrName>style.visibility</p:attrName>
                                        </p:attrNameLst>
                                      </p:cBhvr>
                                      <p:to>
                                        <p:strVal val="hidden"/>
                                      </p:to>
                                    </p:set>
                                  </p:childTnLst>
                                </p:cTn>
                              </p:par>
                              <p:par>
                                <p:cTn id="97" presetID="9" presetClass="exit" presetSubtype="0" fill="hold" grpId="0" nodeType="withEffect">
                                  <p:stCondLst>
                                    <p:cond delay="0"/>
                                  </p:stCondLst>
                                  <p:childTnLst>
                                    <p:animEffect transition="out" filter="dissolve">
                                      <p:cBhvr>
                                        <p:cTn id="98" dur="500"/>
                                        <p:tgtEl>
                                          <p:spTgt spid="214"/>
                                        </p:tgtEl>
                                      </p:cBhvr>
                                    </p:animEffect>
                                    <p:set>
                                      <p:cBhvr>
                                        <p:cTn id="99" dur="1" fill="hold">
                                          <p:stCondLst>
                                            <p:cond delay="499"/>
                                          </p:stCondLst>
                                        </p:cTn>
                                        <p:tgtEl>
                                          <p:spTgt spid="214"/>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215"/>
                                        </p:tgtEl>
                                      </p:cBhvr>
                                    </p:animEffect>
                                    <p:set>
                                      <p:cBhvr>
                                        <p:cTn id="102" dur="1" fill="hold">
                                          <p:stCondLst>
                                            <p:cond delay="499"/>
                                          </p:stCondLst>
                                        </p:cTn>
                                        <p:tgtEl>
                                          <p:spTgt spid="215"/>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218"/>
                                        </p:tgtEl>
                                      </p:cBhvr>
                                    </p:animEffect>
                                    <p:set>
                                      <p:cBhvr>
                                        <p:cTn id="105" dur="1" fill="hold">
                                          <p:stCondLst>
                                            <p:cond delay="499"/>
                                          </p:stCondLst>
                                        </p:cTn>
                                        <p:tgtEl>
                                          <p:spTgt spid="21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219"/>
                                        </p:tgtEl>
                                      </p:cBhvr>
                                    </p:animEffect>
                                    <p:set>
                                      <p:cBhvr>
                                        <p:cTn id="108" dur="1" fill="hold">
                                          <p:stCondLst>
                                            <p:cond delay="499"/>
                                          </p:stCondLst>
                                        </p:cTn>
                                        <p:tgtEl>
                                          <p:spTgt spid="21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24"/>
                                        </p:tgtEl>
                                      </p:cBhvr>
                                    </p:animEffect>
                                    <p:set>
                                      <p:cBhvr>
                                        <p:cTn id="111" dur="1" fill="hold">
                                          <p:stCondLst>
                                            <p:cond delay="499"/>
                                          </p:stCondLst>
                                        </p:cTn>
                                        <p:tgtEl>
                                          <p:spTgt spid="224"/>
                                        </p:tgtEl>
                                        <p:attrNameLst>
                                          <p:attrName>style.visibility</p:attrName>
                                        </p:attrNameLst>
                                      </p:cBhvr>
                                      <p:to>
                                        <p:strVal val="hidden"/>
                                      </p:to>
                                    </p:set>
                                  </p:childTnLst>
                                </p:cTn>
                              </p:par>
                              <p:par>
                                <p:cTn id="112" presetID="9" presetClass="exit" presetSubtype="0" fill="hold" grpId="0" nodeType="withEffect">
                                  <p:stCondLst>
                                    <p:cond delay="0"/>
                                  </p:stCondLst>
                                  <p:childTnLst>
                                    <p:animEffect transition="out" filter="dissolve">
                                      <p:cBhvr>
                                        <p:cTn id="113" dur="500"/>
                                        <p:tgtEl>
                                          <p:spTgt spid="227"/>
                                        </p:tgtEl>
                                      </p:cBhvr>
                                    </p:animEffect>
                                    <p:set>
                                      <p:cBhvr>
                                        <p:cTn id="114" dur="1" fill="hold">
                                          <p:stCondLst>
                                            <p:cond delay="499"/>
                                          </p:stCondLst>
                                        </p:cTn>
                                        <p:tgtEl>
                                          <p:spTgt spid="227"/>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228"/>
                                        </p:tgtEl>
                                      </p:cBhvr>
                                    </p:animEffect>
                                    <p:set>
                                      <p:cBhvr>
                                        <p:cTn id="117" dur="1" fill="hold">
                                          <p:stCondLst>
                                            <p:cond delay="499"/>
                                          </p:stCondLst>
                                        </p:cTn>
                                        <p:tgtEl>
                                          <p:spTgt spid="228"/>
                                        </p:tgtEl>
                                        <p:attrNameLst>
                                          <p:attrName>style.visibility</p:attrName>
                                        </p:attrNameLst>
                                      </p:cBhvr>
                                      <p:to>
                                        <p:strVal val="hidden"/>
                                      </p:to>
                                    </p:set>
                                  </p:childTnLst>
                                </p:cTn>
                              </p:par>
                              <p:par>
                                <p:cTn id="118" presetID="9" presetClass="exit" presetSubtype="0" fill="hold" grpId="0" nodeType="withEffect">
                                  <p:stCondLst>
                                    <p:cond delay="0"/>
                                  </p:stCondLst>
                                  <p:childTnLst>
                                    <p:animEffect transition="out" filter="dissolve">
                                      <p:cBhvr>
                                        <p:cTn id="119" dur="500"/>
                                        <p:tgtEl>
                                          <p:spTgt spid="231"/>
                                        </p:tgtEl>
                                      </p:cBhvr>
                                    </p:animEffect>
                                    <p:set>
                                      <p:cBhvr>
                                        <p:cTn id="120" dur="1" fill="hold">
                                          <p:stCondLst>
                                            <p:cond delay="499"/>
                                          </p:stCondLst>
                                        </p:cTn>
                                        <p:tgtEl>
                                          <p:spTgt spid="231"/>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232"/>
                                        </p:tgtEl>
                                      </p:cBhvr>
                                    </p:animEffect>
                                    <p:set>
                                      <p:cBhvr>
                                        <p:cTn id="123" dur="1" fill="hold">
                                          <p:stCondLst>
                                            <p:cond delay="499"/>
                                          </p:stCondLst>
                                        </p:cTn>
                                        <p:tgtEl>
                                          <p:spTgt spid="232"/>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21"/>
                                        </p:tgtEl>
                                      </p:cBhvr>
                                    </p:animEffect>
                                    <p:set>
                                      <p:cBhvr>
                                        <p:cTn id="126" dur="1" fill="hold">
                                          <p:stCondLst>
                                            <p:cond delay="499"/>
                                          </p:stCondLst>
                                        </p:cTn>
                                        <p:tgtEl>
                                          <p:spTgt spid="321"/>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22"/>
                                        </p:tgtEl>
                                      </p:cBhvr>
                                    </p:animEffect>
                                    <p:set>
                                      <p:cBhvr>
                                        <p:cTn id="129" dur="1" fill="hold">
                                          <p:stCondLst>
                                            <p:cond delay="499"/>
                                          </p:stCondLst>
                                        </p:cTn>
                                        <p:tgtEl>
                                          <p:spTgt spid="322"/>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23"/>
                                        </p:tgtEl>
                                      </p:cBhvr>
                                    </p:animEffect>
                                    <p:set>
                                      <p:cBhvr>
                                        <p:cTn id="132" dur="1" fill="hold">
                                          <p:stCondLst>
                                            <p:cond delay="499"/>
                                          </p:stCondLst>
                                        </p:cTn>
                                        <p:tgtEl>
                                          <p:spTgt spid="323"/>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26"/>
                                        </p:tgtEl>
                                      </p:cBhvr>
                                    </p:animEffect>
                                    <p:set>
                                      <p:cBhvr>
                                        <p:cTn id="135" dur="1" fill="hold">
                                          <p:stCondLst>
                                            <p:cond delay="499"/>
                                          </p:stCondLst>
                                        </p:cTn>
                                        <p:tgtEl>
                                          <p:spTgt spid="32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29"/>
                                        </p:tgtEl>
                                      </p:cBhvr>
                                    </p:animEffect>
                                    <p:set>
                                      <p:cBhvr>
                                        <p:cTn id="138" dur="1" fill="hold">
                                          <p:stCondLst>
                                            <p:cond delay="499"/>
                                          </p:stCondLst>
                                        </p:cTn>
                                        <p:tgtEl>
                                          <p:spTgt spid="32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32"/>
                                        </p:tgtEl>
                                      </p:cBhvr>
                                    </p:animEffect>
                                    <p:set>
                                      <p:cBhvr>
                                        <p:cTn id="141" dur="1" fill="hold">
                                          <p:stCondLst>
                                            <p:cond delay="499"/>
                                          </p:stCondLst>
                                        </p:cTn>
                                        <p:tgtEl>
                                          <p:spTgt spid="332"/>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333"/>
                                        </p:tgtEl>
                                      </p:cBhvr>
                                    </p:animEffect>
                                    <p:set>
                                      <p:cBhvr>
                                        <p:cTn id="144" dur="1" fill="hold">
                                          <p:stCondLst>
                                            <p:cond delay="499"/>
                                          </p:stCondLst>
                                        </p:cTn>
                                        <p:tgtEl>
                                          <p:spTgt spid="333"/>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334"/>
                                        </p:tgtEl>
                                      </p:cBhvr>
                                    </p:animEffect>
                                    <p:set>
                                      <p:cBhvr>
                                        <p:cTn id="147" dur="1" fill="hold">
                                          <p:stCondLst>
                                            <p:cond delay="499"/>
                                          </p:stCondLst>
                                        </p:cTn>
                                        <p:tgtEl>
                                          <p:spTgt spid="334"/>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335"/>
                                        </p:tgtEl>
                                      </p:cBhvr>
                                    </p:animEffect>
                                    <p:set>
                                      <p:cBhvr>
                                        <p:cTn id="150" dur="1" fill="hold">
                                          <p:stCondLst>
                                            <p:cond delay="499"/>
                                          </p:stCondLst>
                                        </p:cTn>
                                        <p:tgtEl>
                                          <p:spTgt spid="335"/>
                                        </p:tgtEl>
                                        <p:attrNameLst>
                                          <p:attrName>style.visibility</p:attrName>
                                        </p:attrNameLst>
                                      </p:cBhvr>
                                      <p:to>
                                        <p:strVal val="hidden"/>
                                      </p:to>
                                    </p:set>
                                  </p:childTnLst>
                                </p:cTn>
                              </p:par>
                              <p:par>
                                <p:cTn id="151" presetID="9" presetClass="exit" presetSubtype="0" fill="hold" nodeType="withEffect">
                                  <p:stCondLst>
                                    <p:cond delay="0"/>
                                  </p:stCondLst>
                                  <p:childTnLst>
                                    <p:animEffect transition="out" filter="dissolve">
                                      <p:cBhvr>
                                        <p:cTn id="152" dur="500"/>
                                        <p:tgtEl>
                                          <p:spTgt spid="336"/>
                                        </p:tgtEl>
                                      </p:cBhvr>
                                    </p:animEffect>
                                    <p:set>
                                      <p:cBhvr>
                                        <p:cTn id="153" dur="1" fill="hold">
                                          <p:stCondLst>
                                            <p:cond delay="499"/>
                                          </p:stCondLst>
                                        </p:cTn>
                                        <p:tgtEl>
                                          <p:spTgt spid="336"/>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500"/>
                                        <p:tgtEl>
                                          <p:spTgt spid="337"/>
                                        </p:tgtEl>
                                      </p:cBhvr>
                                    </p:animEffect>
                                    <p:set>
                                      <p:cBhvr>
                                        <p:cTn id="156" dur="1" fill="hold">
                                          <p:stCondLst>
                                            <p:cond delay="499"/>
                                          </p:stCondLst>
                                        </p:cTn>
                                        <p:tgtEl>
                                          <p:spTgt spid="337"/>
                                        </p:tgtEl>
                                        <p:attrNameLst>
                                          <p:attrName>style.visibility</p:attrName>
                                        </p:attrNameLst>
                                      </p:cBhvr>
                                      <p:to>
                                        <p:strVal val="hidden"/>
                                      </p:to>
                                    </p:set>
                                  </p:childTnLst>
                                </p:cTn>
                              </p:par>
                              <p:par>
                                <p:cTn id="157" presetID="9" presetClass="entr" presetSubtype="0" fill="hold" grpId="0" nodeType="withEffect">
                                  <p:stCondLst>
                                    <p:cond delay="0"/>
                                  </p:stCondLst>
                                  <p:childTnLst>
                                    <p:set>
                                      <p:cBhvr>
                                        <p:cTn id="158" dur="1" fill="hold">
                                          <p:stCondLst>
                                            <p:cond delay="0"/>
                                          </p:stCondLst>
                                        </p:cTn>
                                        <p:tgtEl>
                                          <p:spTgt spid="418"/>
                                        </p:tgtEl>
                                        <p:attrNameLst>
                                          <p:attrName>style.visibility</p:attrName>
                                        </p:attrNameLst>
                                      </p:cBhvr>
                                      <p:to>
                                        <p:strVal val="visible"/>
                                      </p:to>
                                    </p:set>
                                    <p:animEffect transition="in" filter="dissolve">
                                      <p:cBhvr>
                                        <p:cTn id="159" dur="500"/>
                                        <p:tgtEl>
                                          <p:spTgt spid="418"/>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20"/>
                                        </p:tgtEl>
                                        <p:attrNameLst>
                                          <p:attrName>style.visibility</p:attrName>
                                        </p:attrNameLst>
                                      </p:cBhvr>
                                      <p:to>
                                        <p:strVal val="visible"/>
                                      </p:to>
                                    </p:set>
                                    <p:animEffect transition="in" filter="dissolve">
                                      <p:cBhvr>
                                        <p:cTn id="162" dur="500"/>
                                        <p:tgtEl>
                                          <p:spTgt spid="42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419"/>
                                        </p:tgtEl>
                                        <p:attrNameLst>
                                          <p:attrName>style.visibility</p:attrName>
                                        </p:attrNameLst>
                                      </p:cBhvr>
                                      <p:to>
                                        <p:strVal val="visible"/>
                                      </p:to>
                                    </p:set>
                                    <p:animEffect transition="in" filter="dissolve">
                                      <p:cBhvr>
                                        <p:cTn id="16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8" grpId="1" animBg="1"/>
      <p:bldP spid="459" grpId="0" animBg="1"/>
      <p:bldP spid="459" grpId="1" animBg="1"/>
      <p:bldP spid="459" grpId="2" animBg="1"/>
      <p:bldP spid="460" grpId="0" animBg="1"/>
      <p:bldP spid="460" grpId="1" animBg="1"/>
      <p:bldP spid="461" grpId="0" animBg="1"/>
      <p:bldP spid="461" grpId="1" animBg="1"/>
      <p:bldP spid="233" grpId="0" animBg="1"/>
      <p:bldP spid="233" grpId="1" animBg="1"/>
      <p:bldP spid="234" grpId="0" animBg="1"/>
      <p:bldP spid="234" grpId="1" animBg="1"/>
      <p:bldP spid="193" grpId="0" animBg="1"/>
      <p:bldP spid="197" grpId="0" animBg="1"/>
      <p:bldP spid="201" grpId="0" animBg="1"/>
      <p:bldP spid="210" grpId="0" animBg="1"/>
      <p:bldP spid="214" grpId="0" animBg="1"/>
      <p:bldP spid="218" grpId="0" animBg="1"/>
      <p:bldP spid="227" grpId="0" animBg="1"/>
      <p:bldP spid="231" grpId="0" animBg="1"/>
      <p:bldP spid="321" grpId="0" animBg="1"/>
      <p:bldP spid="322" grpId="0" animBg="1"/>
      <p:bldP spid="418" grpId="0" animBg="1"/>
      <p:bldP spid="419" grpId="0" animBg="1"/>
      <p:bldP spid="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100" name="TextBox 99"/>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grpSp>
        <p:nvGrpSpPr>
          <p:cNvPr id="33796" name="Group 100"/>
          <p:cNvGrpSpPr>
            <a:grpSpLocks/>
          </p:cNvGrpSpPr>
          <p:nvPr/>
        </p:nvGrpSpPr>
        <p:grpSpPr bwMode="auto">
          <a:xfrm>
            <a:off x="3932238" y="1627188"/>
            <a:ext cx="1025525" cy="927100"/>
            <a:chOff x="3764286" y="1902436"/>
            <a:chExt cx="1646559" cy="1491592"/>
          </a:xfrm>
        </p:grpSpPr>
        <p:cxnSp>
          <p:nvCxnSpPr>
            <p:cNvPr id="102" name="Straight Connector 101"/>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797" name="Group 105"/>
          <p:cNvGrpSpPr>
            <a:grpSpLocks/>
          </p:cNvGrpSpPr>
          <p:nvPr/>
        </p:nvGrpSpPr>
        <p:grpSpPr bwMode="auto">
          <a:xfrm>
            <a:off x="4356100" y="1989138"/>
            <a:ext cx="220663" cy="196850"/>
            <a:chOff x="6497150" y="2569673"/>
            <a:chExt cx="354390" cy="316901"/>
          </a:xfrm>
        </p:grpSpPr>
        <p:cxnSp>
          <p:nvCxnSpPr>
            <p:cNvPr id="107" name="Straight Connector 10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9" name="Oval 108"/>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799" name="Group 109"/>
          <p:cNvGrpSpPr>
            <a:grpSpLocks/>
          </p:cNvGrpSpPr>
          <p:nvPr/>
        </p:nvGrpSpPr>
        <p:grpSpPr bwMode="auto">
          <a:xfrm>
            <a:off x="4006850" y="2317750"/>
            <a:ext cx="220663" cy="196850"/>
            <a:chOff x="6497150" y="2569673"/>
            <a:chExt cx="354390" cy="316901"/>
          </a:xfrm>
        </p:grpSpPr>
        <p:cxnSp>
          <p:nvCxnSpPr>
            <p:cNvPr id="111" name="Straight Connector 11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3" name="Oval 112"/>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801" name="Group 113"/>
          <p:cNvGrpSpPr>
            <a:grpSpLocks/>
          </p:cNvGrpSpPr>
          <p:nvPr/>
        </p:nvGrpSpPr>
        <p:grpSpPr bwMode="auto">
          <a:xfrm>
            <a:off x="4035425" y="1676400"/>
            <a:ext cx="220663" cy="196850"/>
            <a:chOff x="6497150" y="2569673"/>
            <a:chExt cx="354390" cy="316901"/>
          </a:xfrm>
        </p:grpSpPr>
        <p:cxnSp>
          <p:nvCxnSpPr>
            <p:cNvPr id="115" name="Straight Connector 11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7" name="Oval 116"/>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117"/>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cxnSp>
        <p:nvCxnSpPr>
          <p:cNvPr id="119" name="Straight Arrow Connector 118"/>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a:grpSpLocks/>
          </p:cNvGrpSpPr>
          <p:nvPr/>
        </p:nvGrpSpPr>
        <p:grpSpPr bwMode="auto">
          <a:xfrm>
            <a:off x="3932238" y="3154363"/>
            <a:ext cx="1025525" cy="927100"/>
            <a:chOff x="3764286" y="1902436"/>
            <a:chExt cx="1646559" cy="1491592"/>
          </a:xfrm>
        </p:grpSpPr>
        <p:cxnSp>
          <p:nvCxnSpPr>
            <p:cNvPr id="123" name="Straight Connector 12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7" name="Group 126"/>
          <p:cNvGrpSpPr>
            <a:grpSpLocks/>
          </p:cNvGrpSpPr>
          <p:nvPr/>
        </p:nvGrpSpPr>
        <p:grpSpPr bwMode="auto">
          <a:xfrm>
            <a:off x="4356100" y="3516313"/>
            <a:ext cx="220663" cy="196850"/>
            <a:chOff x="6497150" y="2569673"/>
            <a:chExt cx="354390" cy="316901"/>
          </a:xfrm>
        </p:grpSpPr>
        <p:cxnSp>
          <p:nvCxnSpPr>
            <p:cNvPr id="128" name="Straight Connector 12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0" name="Oval 129"/>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1" name="Group 130"/>
          <p:cNvGrpSpPr>
            <a:grpSpLocks/>
          </p:cNvGrpSpPr>
          <p:nvPr/>
        </p:nvGrpSpPr>
        <p:grpSpPr bwMode="auto">
          <a:xfrm>
            <a:off x="4006850" y="3844925"/>
            <a:ext cx="220663" cy="196850"/>
            <a:chOff x="6497150" y="2569673"/>
            <a:chExt cx="354390" cy="316901"/>
          </a:xfrm>
        </p:grpSpPr>
        <p:cxnSp>
          <p:nvCxnSpPr>
            <p:cNvPr id="132" name="Straight Connector 13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Oval 133"/>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5" name="Group 134"/>
          <p:cNvGrpSpPr>
            <a:grpSpLocks/>
          </p:cNvGrpSpPr>
          <p:nvPr/>
        </p:nvGrpSpPr>
        <p:grpSpPr bwMode="auto">
          <a:xfrm>
            <a:off x="4035425" y="3203575"/>
            <a:ext cx="220663" cy="196850"/>
            <a:chOff x="6497150" y="2569673"/>
            <a:chExt cx="354390" cy="316901"/>
          </a:xfrm>
        </p:grpSpPr>
        <p:cxnSp>
          <p:nvCxnSpPr>
            <p:cNvPr id="136" name="Straight Connector 13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8" name="Oval 137"/>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9" name="Group 138"/>
          <p:cNvGrpSpPr>
            <a:grpSpLocks/>
          </p:cNvGrpSpPr>
          <p:nvPr/>
        </p:nvGrpSpPr>
        <p:grpSpPr bwMode="auto">
          <a:xfrm>
            <a:off x="4706938" y="3516313"/>
            <a:ext cx="220662" cy="196850"/>
            <a:chOff x="6497150" y="2569673"/>
            <a:chExt cx="354390" cy="316901"/>
          </a:xfrm>
        </p:grpSpPr>
        <p:cxnSp>
          <p:nvCxnSpPr>
            <p:cNvPr id="140" name="Straight Connector 1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2" name="Content Placeholder 2"/>
          <p:cNvSpPr>
            <a:spLocks noGrp="1"/>
          </p:cNvSpPr>
          <p:nvPr>
            <p:ph idx="1"/>
          </p:nvPr>
        </p:nvSpPr>
        <p:spPr>
          <a:xfrm>
            <a:off x="457200" y="4341813"/>
            <a:ext cx="8229600" cy="2058987"/>
          </a:xfrm>
        </p:spPr>
        <p:txBody>
          <a:bodyPr>
            <a:normAutofit/>
          </a:bodyPr>
          <a:lstStyle/>
          <a:p>
            <a:pPr>
              <a:defRPr/>
            </a:pPr>
            <a:r>
              <a:rPr lang="en-US" b="1" dirty="0" smtClean="0">
                <a:solidFill>
                  <a:schemeClr val="accent2"/>
                </a:solidFill>
              </a:rPr>
              <a:t>Approach: Look first at bottom tree. Label bottom-most boards.</a:t>
            </a:r>
          </a:p>
          <a:p>
            <a:pPr>
              <a:defRPr/>
            </a:pPr>
            <a:r>
              <a:rPr lang="en-US" b="1" dirty="0" smtClean="0">
                <a:solidFill>
                  <a:schemeClr val="accent2"/>
                </a:solidFill>
              </a:rPr>
              <a:t>     Then label boards one level up, according result of </a:t>
            </a:r>
            <a:r>
              <a:rPr lang="en-US" b="1" dirty="0" smtClean="0">
                <a:solidFill>
                  <a:srgbClr val="FF0000"/>
                </a:solidFill>
              </a:rPr>
              <a:t>best possible move.</a:t>
            </a:r>
          </a:p>
          <a:p>
            <a:pPr>
              <a:defRPr/>
            </a:pPr>
            <a:r>
              <a:rPr lang="en-US" b="1" dirty="0" smtClean="0">
                <a:solidFill>
                  <a:schemeClr val="accent2"/>
                </a:solidFill>
              </a:rPr>
              <a:t>     … and so on. Moving up layer by layer.</a:t>
            </a:r>
          </a:p>
          <a:p>
            <a:pPr>
              <a:defRPr/>
            </a:pPr>
            <a:r>
              <a:rPr lang="en-US" b="1" dirty="0" smtClean="0"/>
              <a:t>Termed the </a:t>
            </a:r>
            <a:r>
              <a:rPr lang="en-US" b="1" dirty="0" err="1" smtClean="0">
                <a:solidFill>
                  <a:srgbClr val="0000FF"/>
                </a:solidFill>
              </a:rPr>
              <a:t>Minimax</a:t>
            </a:r>
            <a:r>
              <a:rPr lang="en-US" b="1" dirty="0" smtClean="0">
                <a:solidFill>
                  <a:srgbClr val="0000FF"/>
                </a:solidFill>
              </a:rPr>
              <a:t> Algorithm</a:t>
            </a:r>
          </a:p>
          <a:p>
            <a:pPr lvl="1">
              <a:defRPr/>
            </a:pPr>
            <a:r>
              <a:rPr lang="en-US" b="1" dirty="0" smtClean="0"/>
              <a:t>Implemented as a depth-first search</a:t>
            </a:r>
            <a:endParaRPr lang="en-US" b="1" dirty="0"/>
          </a:p>
        </p:txBody>
      </p:sp>
      <p:sp>
        <p:nvSpPr>
          <p:cNvPr id="3" name="TextBox 2"/>
          <p:cNvSpPr txBox="1">
            <a:spLocks noChangeArrowheads="1"/>
          </p:cNvSpPr>
          <p:nvPr/>
        </p:nvSpPr>
        <p:spPr bwMode="auto">
          <a:xfrm>
            <a:off x="38100" y="12700"/>
            <a:ext cx="4983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Each board in game tree gets unique</a:t>
            </a:r>
          </a:p>
          <a:p>
            <a:pPr eaLnBrk="1" hangingPunct="1"/>
            <a:r>
              <a:rPr lang="en-US" b="1">
                <a:solidFill>
                  <a:srgbClr val="FF0000"/>
                </a:solidFill>
              </a:rPr>
              <a:t>game tree value (utility; -1/0/+1)</a:t>
            </a:r>
          </a:p>
          <a:p>
            <a:pPr eaLnBrk="1" hangingPunct="1"/>
            <a:r>
              <a:rPr lang="en-US" b="1">
                <a:solidFill>
                  <a:srgbClr val="FF0000"/>
                </a:solidFill>
              </a:rPr>
              <a:t>under optimal rational play.</a:t>
            </a:r>
          </a:p>
          <a:p>
            <a:pPr eaLnBrk="1" hangingPunct="1"/>
            <a:r>
              <a:rPr lang="en-US" b="1">
                <a:solidFill>
                  <a:srgbClr val="FF0000"/>
                </a:solidFill>
              </a:rPr>
              <a:t>(Convince yourself.)</a:t>
            </a:r>
          </a:p>
        </p:txBody>
      </p:sp>
      <p:sp>
        <p:nvSpPr>
          <p:cNvPr id="33817" name="TextBox 4"/>
          <p:cNvSpPr txBox="1">
            <a:spLocks noChangeArrowheads="1"/>
          </p:cNvSpPr>
          <p:nvPr/>
        </p:nvSpPr>
        <p:spPr bwMode="auto">
          <a:xfrm>
            <a:off x="6781800" y="533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6" name="TextBox 5"/>
          <p:cNvSpPr txBox="1">
            <a:spLocks noChangeArrowheads="1"/>
          </p:cNvSpPr>
          <p:nvPr/>
        </p:nvSpPr>
        <p:spPr bwMode="auto">
          <a:xfrm>
            <a:off x="6172200" y="228600"/>
            <a:ext cx="283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E.g. 0 for top board.</a:t>
            </a:r>
          </a:p>
        </p:txBody>
      </p:sp>
      <p:sp>
        <p:nvSpPr>
          <p:cNvPr id="7" name="TextBox 6"/>
          <p:cNvSpPr txBox="1">
            <a:spLocks noChangeArrowheads="1"/>
          </p:cNvSpPr>
          <p:nvPr/>
        </p:nvSpPr>
        <p:spPr bwMode="auto">
          <a:xfrm>
            <a:off x="5856288" y="990600"/>
            <a:ext cx="340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What if our opponent</a:t>
            </a:r>
          </a:p>
          <a:p>
            <a:pPr eaLnBrk="1" hangingPunct="1"/>
            <a:r>
              <a:rPr lang="en-US" b="1"/>
              <a:t>does not play optimally?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18"/>
                                        </p:tgtEl>
                                      </p:cBhvr>
                                    </p:animEffect>
                                    <p:set>
                                      <p:cBhvr>
                                        <p:cTn id="10" dur="1" fill="hold">
                                          <p:stCondLst>
                                            <p:cond delay="499"/>
                                          </p:stCondLst>
                                        </p:cTn>
                                        <p:tgtEl>
                                          <p:spTgt spid="41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21"/>
                                        </p:tgtEl>
                                      </p:cBhvr>
                                    </p:animEffect>
                                    <p:set>
                                      <p:cBhvr>
                                        <p:cTn id="13" dur="1" fill="hold">
                                          <p:stCondLst>
                                            <p:cond delay="499"/>
                                          </p:stCondLst>
                                        </p:cTn>
                                        <p:tgtEl>
                                          <p:spTgt spid="12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20"/>
                                        </p:tgtEl>
                                      </p:cBhvr>
                                    </p:animEffect>
                                    <p:set>
                                      <p:cBhvr>
                                        <p:cTn id="16" dur="1" fill="hold">
                                          <p:stCondLst>
                                            <p:cond delay="499"/>
                                          </p:stCondLst>
                                        </p:cTn>
                                        <p:tgtEl>
                                          <p:spTgt spid="42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100"/>
                                        </p:tgtEl>
                                      </p:cBhvr>
                                    </p:animEffect>
                                    <p:set>
                                      <p:cBhvr>
                                        <p:cTn id="21" dur="1" fill="hold">
                                          <p:stCondLst>
                                            <p:cond delay="499"/>
                                          </p:stCondLst>
                                        </p:cTn>
                                        <p:tgtEl>
                                          <p:spTgt spid="100"/>
                                        </p:tgtEl>
                                        <p:attrNameLst>
                                          <p:attrName>style.visibility</p:attrName>
                                        </p:attrNameLst>
                                      </p:cBhvr>
                                      <p:to>
                                        <p:strVal val="hidden"/>
                                      </p:to>
                                    </p:se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dissolve">
                                      <p:cBhvr>
                                        <p:cTn id="25" dur="500"/>
                                        <p:tgtEl>
                                          <p:spTgt spid="122"/>
                                        </p:tgtEl>
                                      </p:cBhvr>
                                    </p:animEffect>
                                  </p:childTnLst>
                                </p:cTn>
                              </p:par>
                              <p:par>
                                <p:cTn id="26" presetID="9"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dissolve">
                                      <p:cBhvr>
                                        <p:cTn id="28" dur="500"/>
                                        <p:tgtEl>
                                          <p:spTgt spid="12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dissolve">
                                      <p:cBhvr>
                                        <p:cTn id="31" dur="500"/>
                                        <p:tgtEl>
                                          <p:spTgt spid="130"/>
                                        </p:tgtEl>
                                      </p:cBhvr>
                                    </p:animEffect>
                                  </p:childTnLst>
                                </p:cTn>
                              </p:par>
                              <p:par>
                                <p:cTn id="32" presetID="9" presetClass="entr" presetSubtype="0"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dissolve">
                                      <p:cBhvr>
                                        <p:cTn id="34" dur="500"/>
                                        <p:tgtEl>
                                          <p:spTgt spid="1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dissolve">
                                      <p:cBhvr>
                                        <p:cTn id="37" dur="500"/>
                                        <p:tgtEl>
                                          <p:spTgt spid="134"/>
                                        </p:tgtEl>
                                      </p:cBhvr>
                                    </p:animEffect>
                                  </p:childTnLst>
                                </p:cTn>
                              </p:par>
                              <p:par>
                                <p:cTn id="38" presetID="9" presetClass="entr" presetSubtype="0"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dissolve">
                                      <p:cBhvr>
                                        <p:cTn id="40" dur="500"/>
                                        <p:tgtEl>
                                          <p:spTgt spid="13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dissolve">
                                      <p:cBhvr>
                                        <p:cTn id="43" dur="500"/>
                                        <p:tgtEl>
                                          <p:spTgt spid="138"/>
                                        </p:tgtEl>
                                      </p:cBhvr>
                                    </p:animEffect>
                                  </p:childTnLst>
                                </p:cTn>
                              </p:par>
                              <p:par>
                                <p:cTn id="44" presetID="9" presetClass="entr" presetSubtype="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42">
                                            <p:txEl>
                                              <p:pRg st="0" end="0"/>
                                            </p:txEl>
                                          </p:spTgt>
                                        </p:tgtEl>
                                        <p:attrNameLst>
                                          <p:attrName>style.visibility</p:attrName>
                                        </p:attrNameLst>
                                      </p:cBhvr>
                                      <p:to>
                                        <p:strVal val="visible"/>
                                      </p:to>
                                    </p:set>
                                    <p:animEffect transition="in" filter="dissolve">
                                      <p:cBhvr>
                                        <p:cTn id="51" dur="500"/>
                                        <p:tgtEl>
                                          <p:spTgt spid="14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42">
                                            <p:txEl>
                                              <p:pRg st="1" end="1"/>
                                            </p:txEl>
                                          </p:spTgt>
                                        </p:tgtEl>
                                        <p:attrNameLst>
                                          <p:attrName>style.visibility</p:attrName>
                                        </p:attrNameLst>
                                      </p:cBhvr>
                                      <p:to>
                                        <p:strVal val="visible"/>
                                      </p:to>
                                    </p:set>
                                    <p:animEffect transition="in" filter="dissolve">
                                      <p:cBhvr>
                                        <p:cTn id="56" dur="500"/>
                                        <p:tgtEl>
                                          <p:spTgt spid="142">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142">
                                            <p:txEl>
                                              <p:pRg st="2" end="2"/>
                                            </p:txEl>
                                          </p:spTgt>
                                        </p:tgtEl>
                                        <p:attrNameLst>
                                          <p:attrName>style.visibility</p:attrName>
                                        </p:attrNameLst>
                                      </p:cBhvr>
                                      <p:to>
                                        <p:strVal val="visible"/>
                                      </p:to>
                                    </p:set>
                                    <p:animEffect transition="in" filter="dissolve">
                                      <p:cBhvr>
                                        <p:cTn id="59" dur="500"/>
                                        <p:tgtEl>
                                          <p:spTgt spid="142">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142">
                                            <p:txEl>
                                              <p:pRg st="3" end="3"/>
                                            </p:txEl>
                                          </p:spTgt>
                                        </p:tgtEl>
                                        <p:attrNameLst>
                                          <p:attrName>style.visibility</p:attrName>
                                        </p:attrNameLst>
                                      </p:cBhvr>
                                      <p:to>
                                        <p:strVal val="visible"/>
                                      </p:to>
                                    </p:set>
                                    <p:animEffect transition="in" filter="dissolve">
                                      <p:cBhvr>
                                        <p:cTn id="64" dur="500"/>
                                        <p:tgtEl>
                                          <p:spTgt spid="142">
                                            <p:txEl>
                                              <p:pRg st="3" end="3"/>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42">
                                            <p:txEl>
                                              <p:pRg st="4" end="4"/>
                                            </p:txEl>
                                          </p:spTgt>
                                        </p:tgtEl>
                                        <p:attrNameLst>
                                          <p:attrName>style.visibility</p:attrName>
                                        </p:attrNameLst>
                                      </p:cBhvr>
                                      <p:to>
                                        <p:strVal val="visible"/>
                                      </p:to>
                                    </p:set>
                                    <p:animEffect transition="in" filter="dissolve">
                                      <p:cBhvr>
                                        <p:cTn id="67" dur="500"/>
                                        <p:tgtEl>
                                          <p:spTgt spid="142">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20" grpId="0" animBg="1"/>
      <p:bldP spid="100" grpId="0" animBg="1"/>
      <p:bldP spid="130" grpId="0" animBg="1"/>
      <p:bldP spid="134" grpId="0" animBg="1"/>
      <p:bldP spid="138" grpId="0" animBg="1"/>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0"/>
            <a:ext cx="2667000" cy="1066800"/>
          </a:xfrm>
        </p:spPr>
        <p:txBody>
          <a:bodyPr/>
          <a:lstStyle/>
          <a:p>
            <a:pPr>
              <a:defRPr/>
            </a:pPr>
            <a:r>
              <a:rPr lang="en-US" dirty="0" smtClean="0">
                <a:solidFill>
                  <a:srgbClr val="FF0000"/>
                </a:solidFill>
              </a:rPr>
              <a:t>Aside: Game tree learning</a:t>
            </a:r>
            <a:endParaRPr lang="en-US" dirty="0">
              <a:solidFill>
                <a:srgbClr val="FF0000"/>
              </a:solidFill>
            </a:endParaRPr>
          </a:p>
        </p:txBody>
      </p:sp>
      <p:sp>
        <p:nvSpPr>
          <p:cNvPr id="3" name="Content Placeholder 2"/>
          <p:cNvSpPr>
            <a:spLocks noGrp="1"/>
          </p:cNvSpPr>
          <p:nvPr>
            <p:ph idx="1"/>
          </p:nvPr>
        </p:nvSpPr>
        <p:spPr>
          <a:xfrm>
            <a:off x="381000" y="1447800"/>
            <a:ext cx="8610600" cy="4953000"/>
          </a:xfrm>
        </p:spPr>
        <p:txBody>
          <a:bodyPr/>
          <a:lstStyle/>
          <a:p>
            <a:pPr>
              <a:defRPr/>
            </a:pPr>
            <a:r>
              <a:rPr lang="en-US" b="1" dirty="0" smtClean="0">
                <a:solidFill>
                  <a:schemeClr val="accent2"/>
                </a:solidFill>
              </a:rPr>
              <a:t>Can </a:t>
            </a:r>
            <a:r>
              <a:rPr lang="en-US" b="1" dirty="0" smtClean="0">
                <a:solidFill>
                  <a:srgbClr val="FF0000"/>
                </a:solidFill>
              </a:rPr>
              <a:t>(in principle</a:t>
            </a:r>
            <a:r>
              <a:rPr lang="en-US" b="1" dirty="0" smtClean="0">
                <a:solidFill>
                  <a:schemeClr val="accent2"/>
                </a:solidFill>
              </a:rPr>
              <a:t>) store all board values in large table. 3^19 = 19,683</a:t>
            </a:r>
          </a:p>
          <a:p>
            <a:pPr>
              <a:defRPr/>
            </a:pPr>
            <a:r>
              <a:rPr lang="en-US" b="1" dirty="0" smtClean="0">
                <a:solidFill>
                  <a:schemeClr val="accent2"/>
                </a:solidFill>
              </a:rPr>
              <a:t>for tic-tac-toe.</a:t>
            </a:r>
          </a:p>
          <a:p>
            <a:pPr>
              <a:defRPr/>
            </a:pPr>
            <a:endParaRPr lang="en-US" b="1" dirty="0">
              <a:solidFill>
                <a:schemeClr val="accent2"/>
              </a:solidFill>
            </a:endParaRPr>
          </a:p>
          <a:p>
            <a:pPr>
              <a:defRPr/>
            </a:pPr>
            <a:r>
              <a:rPr lang="en-US" b="1" i="1" dirty="0" smtClean="0">
                <a:solidFill>
                  <a:schemeClr val="accent2"/>
                </a:solidFill>
              </a:rPr>
              <a:t>Can use table to try to train classifier to predict “win”, “loss”, or “draw.”</a:t>
            </a:r>
          </a:p>
          <a:p>
            <a:pPr>
              <a:defRPr/>
            </a:pPr>
            <a:endParaRPr lang="en-US" b="1" dirty="0">
              <a:solidFill>
                <a:schemeClr val="accent2"/>
              </a:solidFill>
            </a:endParaRPr>
          </a:p>
          <a:p>
            <a:pPr>
              <a:defRPr/>
            </a:pPr>
            <a:r>
              <a:rPr lang="en-US" b="1" dirty="0" smtClean="0">
                <a:solidFill>
                  <a:schemeClr val="accent1">
                    <a:lumMod val="50000"/>
                  </a:schemeClr>
                </a:solidFill>
              </a:rPr>
              <a:t>Issue: For real games, one can only look at tiny, tiny fragment of </a:t>
            </a:r>
          </a:p>
          <a:p>
            <a:pPr>
              <a:defRPr/>
            </a:pPr>
            <a:r>
              <a:rPr lang="en-US" b="1" dirty="0" smtClean="0">
                <a:solidFill>
                  <a:schemeClr val="accent1">
                    <a:lumMod val="50000"/>
                  </a:schemeClr>
                </a:solidFill>
              </a:rPr>
              <a:t>table.</a:t>
            </a:r>
          </a:p>
          <a:p>
            <a:pPr>
              <a:defRPr/>
            </a:pPr>
            <a:endParaRPr lang="en-US" b="1" dirty="0">
              <a:solidFill>
                <a:schemeClr val="accent2"/>
              </a:solidFill>
            </a:endParaRPr>
          </a:p>
          <a:p>
            <a:pPr>
              <a:defRPr/>
            </a:pPr>
            <a:r>
              <a:rPr lang="en-US" b="1" dirty="0" smtClean="0">
                <a:solidFill>
                  <a:schemeClr val="accent2"/>
                </a:solidFill>
              </a:rPr>
              <a:t>Reinforcement learning builds on this idea.</a:t>
            </a:r>
            <a:endParaRPr lang="en-US" b="1" dirty="0">
              <a:solidFill>
                <a:schemeClr val="accent2"/>
              </a:solidFill>
            </a:endParaRPr>
          </a:p>
        </p:txBody>
      </p:sp>
      <p:sp>
        <p:nvSpPr>
          <p:cNvPr id="4" name="TextBox 3"/>
          <p:cNvSpPr txBox="1">
            <a:spLocks noChangeArrowheads="1"/>
          </p:cNvSpPr>
          <p:nvPr/>
        </p:nvSpPr>
        <p:spPr bwMode="auto">
          <a:xfrm>
            <a:off x="1295400" y="5562600"/>
            <a:ext cx="589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See eg Irvine Machine Learning archive.</a:t>
            </a:r>
            <a:endParaRPr lang="en-US"/>
          </a:p>
          <a:p>
            <a:pPr eaLnBrk="1" hangingPunct="1"/>
            <a:r>
              <a:rPr lang="en-US" sz="2000" i="1">
                <a:hlinkClick r:id="rId2" action="ppaction://hlinkfile"/>
              </a:rPr>
              <a:t>archive.ics.uci.edu/ml/</a:t>
            </a:r>
            <a:r>
              <a:rPr lang="en-US" sz="2000" b="1" i="1">
                <a:hlinkClick r:id="rId2" action="ppaction://hlinkfile"/>
              </a:rPr>
              <a:t>datasets</a:t>
            </a:r>
            <a:r>
              <a:rPr lang="en-US" sz="2000" i="1">
                <a:hlinkClick r:id="rId2" action="ppaction://hlinkfile"/>
              </a:rPr>
              <a:t>/</a:t>
            </a:r>
            <a:r>
              <a:rPr lang="en-US" sz="2000" b="1" i="1">
                <a:hlinkClick r:id="rId2" action="ppaction://hlinkfile"/>
              </a:rPr>
              <a:t>Tic</a:t>
            </a:r>
            <a:r>
              <a:rPr lang="en-US" sz="2000" i="1">
                <a:hlinkClick r:id="rId2" action="ppaction://hlinkfile"/>
              </a:rPr>
              <a:t>-</a:t>
            </a:r>
            <a:r>
              <a:rPr lang="en-US" sz="2000" b="1" i="1">
                <a:hlinkClick r:id="rId2" action="ppaction://hlinkfile"/>
              </a:rPr>
              <a:t>Tac</a:t>
            </a:r>
            <a:r>
              <a:rPr lang="en-US" sz="2000" i="1">
                <a:hlinkClick r:id="rId2" action="ppaction://hlinkfile"/>
              </a:rPr>
              <a:t>-</a:t>
            </a:r>
            <a:r>
              <a:rPr lang="en-US" sz="2000" b="1" i="1">
                <a:hlinkClick r:id="rId2" action="ppaction://hlinkfile"/>
              </a:rPr>
              <a:t>Toe</a:t>
            </a:r>
            <a:r>
              <a:rPr lang="en-US" sz="2000" i="1">
                <a:hlinkClick r:id="rId2" action="ppaction://hlinkfile"/>
              </a:rPr>
              <a:t>+Endgame</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Chess</a:t>
            </a:r>
            <a:endParaRPr lang="en-US" dirty="0"/>
          </a:p>
        </p:txBody>
      </p:sp>
      <p:grpSp>
        <p:nvGrpSpPr>
          <p:cNvPr id="2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8"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TextBox 41"/>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30750"/>
            <a:ext cx="3397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45" name="Picture 34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1625600"/>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34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316388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Picture 34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315753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34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315912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348"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349"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449897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350"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448786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351"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352"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4831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35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4263" y="4473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35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58928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35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5870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35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5876925"/>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35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5865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a:spLocks noChangeArrowheads="1"/>
          </p:cNvSpPr>
          <p:nvPr/>
        </p:nvSpPr>
        <p:spPr bwMode="auto">
          <a:xfrm>
            <a:off x="53975" y="1901825"/>
            <a:ext cx="14700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00"/>
                </a:solidFill>
              </a:rPr>
              <a:t>White’s turn</a:t>
            </a:r>
          </a:p>
        </p:txBody>
      </p:sp>
      <p:sp>
        <p:nvSpPr>
          <p:cNvPr id="360" name="TextBox 359"/>
          <p:cNvSpPr txBox="1">
            <a:spLocks noChangeArrowheads="1"/>
          </p:cNvSpPr>
          <p:nvPr/>
        </p:nvSpPr>
        <p:spPr bwMode="auto">
          <a:xfrm>
            <a:off x="34925" y="3278188"/>
            <a:ext cx="1012825"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Black’s turn</a:t>
            </a:r>
          </a:p>
        </p:txBody>
      </p:sp>
      <p:sp>
        <p:nvSpPr>
          <p:cNvPr id="3" name="TextBox 2"/>
          <p:cNvSpPr txBox="1">
            <a:spLocks noChangeArrowheads="1"/>
          </p:cNvSpPr>
          <p:nvPr/>
        </p:nvSpPr>
        <p:spPr bwMode="auto">
          <a:xfrm>
            <a:off x="6111875" y="1749425"/>
            <a:ext cx="2916238" cy="447675"/>
          </a:xfrm>
          <a:prstGeom prst="rect">
            <a:avLst/>
          </a:prstGeom>
          <a:noFill/>
          <a:ln w="19050">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300">
                <a:solidFill>
                  <a:srgbClr val="0000FF"/>
                </a:solidFill>
              </a:rPr>
              <a:t>But there’s a catch…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24"/>
                                        </p:tgtEl>
                                      </p:cBhvr>
                                    </p:animEffect>
                                    <p:set>
                                      <p:cBhvr>
                                        <p:cTn id="31" dur="1" fill="hold">
                                          <p:stCondLst>
                                            <p:cond delay="499"/>
                                          </p:stCondLst>
                                        </p:cTn>
                                        <p:tgtEl>
                                          <p:spTgt spid="12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32"/>
                                        </p:tgtEl>
                                      </p:cBhvr>
                                    </p:animEffect>
                                    <p:set>
                                      <p:cBhvr>
                                        <p:cTn id="37" dur="1" fill="hold">
                                          <p:stCondLst>
                                            <p:cond delay="499"/>
                                          </p:stCondLst>
                                        </p:cTn>
                                        <p:tgtEl>
                                          <p:spTgt spid="13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136"/>
                                        </p:tgtEl>
                                      </p:cBhvr>
                                    </p:animEffect>
                                    <p:set>
                                      <p:cBhvr>
                                        <p:cTn id="43" dur="1" fill="hold">
                                          <p:stCondLst>
                                            <p:cond delay="499"/>
                                          </p:stCondLst>
                                        </p:cTn>
                                        <p:tgtEl>
                                          <p:spTgt spid="13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7"/>
                                        </p:tgtEl>
                                      </p:cBhvr>
                                    </p:animEffect>
                                    <p:set>
                                      <p:cBhvr>
                                        <p:cTn id="46" dur="1" fill="hold">
                                          <p:stCondLst>
                                            <p:cond delay="499"/>
                                          </p:stCondLst>
                                        </p:cTn>
                                        <p:tgtEl>
                                          <p:spTgt spid="137"/>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41"/>
                                        </p:tgtEl>
                                      </p:cBhvr>
                                    </p:animEffect>
                                    <p:set>
                                      <p:cBhvr>
                                        <p:cTn id="52" dur="1" fill="hold">
                                          <p:stCondLst>
                                            <p:cond delay="499"/>
                                          </p:stCondLst>
                                        </p:cTn>
                                        <p:tgtEl>
                                          <p:spTgt spid="141"/>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44"/>
                                        </p:tgtEl>
                                      </p:cBhvr>
                                    </p:animEffect>
                                    <p:set>
                                      <p:cBhvr>
                                        <p:cTn id="55" dur="1" fill="hold">
                                          <p:stCondLst>
                                            <p:cond delay="499"/>
                                          </p:stCondLst>
                                        </p:cTn>
                                        <p:tgtEl>
                                          <p:spTgt spid="14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49"/>
                                        </p:tgtEl>
                                      </p:cBhvr>
                                    </p:animEffect>
                                    <p:set>
                                      <p:cBhvr>
                                        <p:cTn id="58" dur="1" fill="hold">
                                          <p:stCondLst>
                                            <p:cond delay="499"/>
                                          </p:stCondLst>
                                        </p:cTn>
                                        <p:tgtEl>
                                          <p:spTgt spid="149"/>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52"/>
                                        </p:tgtEl>
                                      </p:cBhvr>
                                    </p:animEffect>
                                    <p:set>
                                      <p:cBhvr>
                                        <p:cTn id="61" dur="1" fill="hold">
                                          <p:stCondLst>
                                            <p:cond delay="499"/>
                                          </p:stCondLst>
                                        </p:cTn>
                                        <p:tgtEl>
                                          <p:spTgt spid="15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53"/>
                                        </p:tgtEl>
                                      </p:cBhvr>
                                    </p:animEffect>
                                    <p:set>
                                      <p:cBhvr>
                                        <p:cTn id="64" dur="1" fill="hold">
                                          <p:stCondLst>
                                            <p:cond delay="499"/>
                                          </p:stCondLst>
                                        </p:cTn>
                                        <p:tgtEl>
                                          <p:spTgt spid="153"/>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156"/>
                                        </p:tgtEl>
                                      </p:cBhvr>
                                    </p:animEffect>
                                    <p:set>
                                      <p:cBhvr>
                                        <p:cTn id="67" dur="1" fill="hold">
                                          <p:stCondLst>
                                            <p:cond delay="499"/>
                                          </p:stCondLst>
                                        </p:cTn>
                                        <p:tgtEl>
                                          <p:spTgt spid="15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57"/>
                                        </p:tgtEl>
                                      </p:cBhvr>
                                    </p:animEffect>
                                    <p:set>
                                      <p:cBhvr>
                                        <p:cTn id="70" dur="1" fill="hold">
                                          <p:stCondLst>
                                            <p:cond delay="499"/>
                                          </p:stCondLst>
                                        </p:cTn>
                                        <p:tgtEl>
                                          <p:spTgt spid="157"/>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160"/>
                                        </p:tgtEl>
                                      </p:cBhvr>
                                    </p:animEffect>
                                    <p:set>
                                      <p:cBhvr>
                                        <p:cTn id="73" dur="1" fill="hold">
                                          <p:stCondLst>
                                            <p:cond delay="499"/>
                                          </p:stCondLst>
                                        </p:cTn>
                                        <p:tgtEl>
                                          <p:spTgt spid="160"/>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61"/>
                                        </p:tgtEl>
                                      </p:cBhvr>
                                    </p:animEffect>
                                    <p:set>
                                      <p:cBhvr>
                                        <p:cTn id="76" dur="1" fill="hold">
                                          <p:stCondLst>
                                            <p:cond delay="499"/>
                                          </p:stCondLst>
                                        </p:cTn>
                                        <p:tgtEl>
                                          <p:spTgt spid="161"/>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64"/>
                                        </p:tgtEl>
                                      </p:cBhvr>
                                    </p:animEffect>
                                    <p:set>
                                      <p:cBhvr>
                                        <p:cTn id="79" dur="1" fill="hold">
                                          <p:stCondLst>
                                            <p:cond delay="499"/>
                                          </p:stCondLst>
                                        </p:cTn>
                                        <p:tgtEl>
                                          <p:spTgt spid="16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69"/>
                                        </p:tgtEl>
                                      </p:cBhvr>
                                    </p:animEffect>
                                    <p:set>
                                      <p:cBhvr>
                                        <p:cTn id="82" dur="1" fill="hold">
                                          <p:stCondLst>
                                            <p:cond delay="499"/>
                                          </p:stCondLst>
                                        </p:cTn>
                                        <p:tgtEl>
                                          <p:spTgt spid="169"/>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172"/>
                                        </p:tgtEl>
                                      </p:cBhvr>
                                    </p:animEffect>
                                    <p:set>
                                      <p:cBhvr>
                                        <p:cTn id="85" dur="1" fill="hold">
                                          <p:stCondLst>
                                            <p:cond delay="499"/>
                                          </p:stCondLst>
                                        </p:cTn>
                                        <p:tgtEl>
                                          <p:spTgt spid="17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173"/>
                                        </p:tgtEl>
                                      </p:cBhvr>
                                    </p:animEffect>
                                    <p:set>
                                      <p:cBhvr>
                                        <p:cTn id="88" dur="1" fill="hold">
                                          <p:stCondLst>
                                            <p:cond delay="499"/>
                                          </p:stCondLst>
                                        </p:cTn>
                                        <p:tgtEl>
                                          <p:spTgt spid="173"/>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176"/>
                                        </p:tgtEl>
                                      </p:cBhvr>
                                    </p:animEffect>
                                    <p:set>
                                      <p:cBhvr>
                                        <p:cTn id="91" dur="1" fill="hold">
                                          <p:stCondLst>
                                            <p:cond delay="499"/>
                                          </p:stCondLst>
                                        </p:cTn>
                                        <p:tgtEl>
                                          <p:spTgt spid="17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77"/>
                                        </p:tgtEl>
                                      </p:cBhvr>
                                    </p:animEffect>
                                    <p:set>
                                      <p:cBhvr>
                                        <p:cTn id="94" dur="1" fill="hold">
                                          <p:stCondLst>
                                            <p:cond delay="499"/>
                                          </p:stCondLst>
                                        </p:cTn>
                                        <p:tgtEl>
                                          <p:spTgt spid="177"/>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180"/>
                                        </p:tgtEl>
                                      </p:cBhvr>
                                    </p:animEffect>
                                    <p:set>
                                      <p:cBhvr>
                                        <p:cTn id="97" dur="1" fill="hold">
                                          <p:stCondLst>
                                            <p:cond delay="499"/>
                                          </p:stCondLst>
                                        </p:cTn>
                                        <p:tgtEl>
                                          <p:spTgt spid="180"/>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81"/>
                                        </p:tgtEl>
                                      </p:cBhvr>
                                    </p:animEffect>
                                    <p:set>
                                      <p:cBhvr>
                                        <p:cTn id="100" dur="1" fill="hold">
                                          <p:stCondLst>
                                            <p:cond delay="499"/>
                                          </p:stCondLst>
                                        </p:cTn>
                                        <p:tgtEl>
                                          <p:spTgt spid="181"/>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184"/>
                                        </p:tgtEl>
                                      </p:cBhvr>
                                    </p:animEffect>
                                    <p:set>
                                      <p:cBhvr>
                                        <p:cTn id="103" dur="1" fill="hold">
                                          <p:stCondLst>
                                            <p:cond delay="499"/>
                                          </p:stCondLst>
                                        </p:cTn>
                                        <p:tgtEl>
                                          <p:spTgt spid="18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89"/>
                                        </p:tgtEl>
                                      </p:cBhvr>
                                    </p:animEffect>
                                    <p:set>
                                      <p:cBhvr>
                                        <p:cTn id="106" dur="1" fill="hold">
                                          <p:stCondLst>
                                            <p:cond delay="499"/>
                                          </p:stCondLst>
                                        </p:cTn>
                                        <p:tgtEl>
                                          <p:spTgt spid="189"/>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500"/>
                                        <p:tgtEl>
                                          <p:spTgt spid="192"/>
                                        </p:tgtEl>
                                      </p:cBhvr>
                                    </p:animEffect>
                                    <p:set>
                                      <p:cBhvr>
                                        <p:cTn id="109" dur="1" fill="hold">
                                          <p:stCondLst>
                                            <p:cond delay="499"/>
                                          </p:stCondLst>
                                        </p:cTn>
                                        <p:tgtEl>
                                          <p:spTgt spid="192"/>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93"/>
                                        </p:tgtEl>
                                      </p:cBhvr>
                                    </p:animEffect>
                                    <p:set>
                                      <p:cBhvr>
                                        <p:cTn id="112" dur="1" fill="hold">
                                          <p:stCondLst>
                                            <p:cond delay="499"/>
                                          </p:stCondLst>
                                        </p:cTn>
                                        <p:tgtEl>
                                          <p:spTgt spid="193"/>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500"/>
                                        <p:tgtEl>
                                          <p:spTgt spid="196"/>
                                        </p:tgtEl>
                                      </p:cBhvr>
                                    </p:animEffect>
                                    <p:set>
                                      <p:cBhvr>
                                        <p:cTn id="115" dur="1" fill="hold">
                                          <p:stCondLst>
                                            <p:cond delay="499"/>
                                          </p:stCondLst>
                                        </p:cTn>
                                        <p:tgtEl>
                                          <p:spTgt spid="196"/>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97"/>
                                        </p:tgtEl>
                                      </p:cBhvr>
                                    </p:animEffect>
                                    <p:set>
                                      <p:cBhvr>
                                        <p:cTn id="118" dur="1" fill="hold">
                                          <p:stCondLst>
                                            <p:cond delay="499"/>
                                          </p:stCondLst>
                                        </p:cTn>
                                        <p:tgtEl>
                                          <p:spTgt spid="197"/>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500"/>
                                        <p:tgtEl>
                                          <p:spTgt spid="200"/>
                                        </p:tgtEl>
                                      </p:cBhvr>
                                    </p:animEffect>
                                    <p:set>
                                      <p:cBhvr>
                                        <p:cTn id="121" dur="1" fill="hold">
                                          <p:stCondLst>
                                            <p:cond delay="499"/>
                                          </p:stCondLst>
                                        </p:cTn>
                                        <p:tgtEl>
                                          <p:spTgt spid="200"/>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01"/>
                                        </p:tgtEl>
                                      </p:cBhvr>
                                    </p:animEffect>
                                    <p:set>
                                      <p:cBhvr>
                                        <p:cTn id="124" dur="1" fill="hold">
                                          <p:stCondLst>
                                            <p:cond delay="499"/>
                                          </p:stCondLst>
                                        </p:cTn>
                                        <p:tgtEl>
                                          <p:spTgt spid="201"/>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04"/>
                                        </p:tgtEl>
                                      </p:cBhvr>
                                    </p:animEffect>
                                    <p:set>
                                      <p:cBhvr>
                                        <p:cTn id="127" dur="1" fill="hold">
                                          <p:stCondLst>
                                            <p:cond delay="499"/>
                                          </p:stCondLst>
                                        </p:cTn>
                                        <p:tgtEl>
                                          <p:spTgt spid="204"/>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209"/>
                                        </p:tgtEl>
                                      </p:cBhvr>
                                    </p:animEffect>
                                    <p:set>
                                      <p:cBhvr>
                                        <p:cTn id="130" dur="1" fill="hold">
                                          <p:stCondLst>
                                            <p:cond delay="499"/>
                                          </p:stCondLst>
                                        </p:cTn>
                                        <p:tgtEl>
                                          <p:spTgt spid="209"/>
                                        </p:tgtEl>
                                        <p:attrNameLst>
                                          <p:attrName>style.visibility</p:attrName>
                                        </p:attrNameLst>
                                      </p:cBhvr>
                                      <p:to>
                                        <p:strVal val="hidden"/>
                                      </p:to>
                                    </p:set>
                                  </p:childTnLst>
                                </p:cTn>
                              </p:par>
                              <p:par>
                                <p:cTn id="131" presetID="9" presetClass="exit" presetSubtype="0" fill="hold" grpId="0" nodeType="withEffect">
                                  <p:stCondLst>
                                    <p:cond delay="0"/>
                                  </p:stCondLst>
                                  <p:childTnLst>
                                    <p:animEffect transition="out" filter="dissolve">
                                      <p:cBhvr>
                                        <p:cTn id="132" dur="500"/>
                                        <p:tgtEl>
                                          <p:spTgt spid="212"/>
                                        </p:tgtEl>
                                      </p:cBhvr>
                                    </p:animEffect>
                                    <p:set>
                                      <p:cBhvr>
                                        <p:cTn id="133" dur="1" fill="hold">
                                          <p:stCondLst>
                                            <p:cond delay="499"/>
                                          </p:stCondLst>
                                        </p:cTn>
                                        <p:tgtEl>
                                          <p:spTgt spid="212"/>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213"/>
                                        </p:tgtEl>
                                      </p:cBhvr>
                                    </p:animEffect>
                                    <p:set>
                                      <p:cBhvr>
                                        <p:cTn id="136" dur="1" fill="hold">
                                          <p:stCondLst>
                                            <p:cond delay="499"/>
                                          </p:stCondLst>
                                        </p:cTn>
                                        <p:tgtEl>
                                          <p:spTgt spid="213"/>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216"/>
                                        </p:tgtEl>
                                      </p:cBhvr>
                                    </p:animEffect>
                                    <p:set>
                                      <p:cBhvr>
                                        <p:cTn id="139" dur="1" fill="hold">
                                          <p:stCondLst>
                                            <p:cond delay="499"/>
                                          </p:stCondLst>
                                        </p:cTn>
                                        <p:tgtEl>
                                          <p:spTgt spid="216"/>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217"/>
                                        </p:tgtEl>
                                      </p:cBhvr>
                                    </p:animEffect>
                                    <p:set>
                                      <p:cBhvr>
                                        <p:cTn id="142" dur="1" fill="hold">
                                          <p:stCondLst>
                                            <p:cond delay="499"/>
                                          </p:stCondLst>
                                        </p:cTn>
                                        <p:tgtEl>
                                          <p:spTgt spid="217"/>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500"/>
                                        <p:tgtEl>
                                          <p:spTgt spid="220"/>
                                        </p:tgtEl>
                                      </p:cBhvr>
                                    </p:animEffect>
                                    <p:set>
                                      <p:cBhvr>
                                        <p:cTn id="145" dur="1" fill="hold">
                                          <p:stCondLst>
                                            <p:cond delay="499"/>
                                          </p:stCondLst>
                                        </p:cTn>
                                        <p:tgtEl>
                                          <p:spTgt spid="220"/>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221"/>
                                        </p:tgtEl>
                                      </p:cBhvr>
                                    </p:animEffect>
                                    <p:set>
                                      <p:cBhvr>
                                        <p:cTn id="148" dur="1" fill="hold">
                                          <p:stCondLst>
                                            <p:cond delay="499"/>
                                          </p:stCondLst>
                                        </p:cTn>
                                        <p:tgtEl>
                                          <p:spTgt spid="221"/>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224"/>
                                        </p:tgtEl>
                                      </p:cBhvr>
                                    </p:animEffect>
                                    <p:set>
                                      <p:cBhvr>
                                        <p:cTn id="151" dur="1" fill="hold">
                                          <p:stCondLst>
                                            <p:cond delay="499"/>
                                          </p:stCondLst>
                                        </p:cTn>
                                        <p:tgtEl>
                                          <p:spTgt spid="224"/>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225"/>
                                        </p:tgtEl>
                                      </p:cBhvr>
                                    </p:animEffect>
                                    <p:set>
                                      <p:cBhvr>
                                        <p:cTn id="154" dur="1" fill="hold">
                                          <p:stCondLst>
                                            <p:cond delay="499"/>
                                          </p:stCondLst>
                                        </p:cTn>
                                        <p:tgtEl>
                                          <p:spTgt spid="225"/>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226"/>
                                        </p:tgtEl>
                                      </p:cBhvr>
                                    </p:animEffect>
                                    <p:set>
                                      <p:cBhvr>
                                        <p:cTn id="157" dur="1" fill="hold">
                                          <p:stCondLst>
                                            <p:cond delay="499"/>
                                          </p:stCondLst>
                                        </p:cTn>
                                        <p:tgtEl>
                                          <p:spTgt spid="226"/>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227"/>
                                        </p:tgtEl>
                                      </p:cBhvr>
                                    </p:animEffect>
                                    <p:set>
                                      <p:cBhvr>
                                        <p:cTn id="160" dur="1" fill="hold">
                                          <p:stCondLst>
                                            <p:cond delay="499"/>
                                          </p:stCondLst>
                                        </p:cTn>
                                        <p:tgtEl>
                                          <p:spTgt spid="227"/>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228"/>
                                        </p:tgtEl>
                                      </p:cBhvr>
                                    </p:animEffect>
                                    <p:set>
                                      <p:cBhvr>
                                        <p:cTn id="163" dur="1" fill="hold">
                                          <p:stCondLst>
                                            <p:cond delay="499"/>
                                          </p:stCondLst>
                                        </p:cTn>
                                        <p:tgtEl>
                                          <p:spTgt spid="228"/>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229"/>
                                        </p:tgtEl>
                                      </p:cBhvr>
                                    </p:animEffect>
                                    <p:set>
                                      <p:cBhvr>
                                        <p:cTn id="166" dur="1" fill="hold">
                                          <p:stCondLst>
                                            <p:cond delay="499"/>
                                          </p:stCondLst>
                                        </p:cTn>
                                        <p:tgtEl>
                                          <p:spTgt spid="229"/>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230"/>
                                        </p:tgtEl>
                                      </p:cBhvr>
                                    </p:animEffect>
                                    <p:set>
                                      <p:cBhvr>
                                        <p:cTn id="169" dur="1" fill="hold">
                                          <p:stCondLst>
                                            <p:cond delay="499"/>
                                          </p:stCondLst>
                                        </p:cTn>
                                        <p:tgtEl>
                                          <p:spTgt spid="230"/>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500"/>
                                        <p:tgtEl>
                                          <p:spTgt spid="231"/>
                                        </p:tgtEl>
                                      </p:cBhvr>
                                    </p:animEffect>
                                    <p:set>
                                      <p:cBhvr>
                                        <p:cTn id="172" dur="1" fill="hold">
                                          <p:stCondLst>
                                            <p:cond delay="499"/>
                                          </p:stCondLst>
                                        </p:cTn>
                                        <p:tgtEl>
                                          <p:spTgt spid="231"/>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232"/>
                                        </p:tgtEl>
                                      </p:cBhvr>
                                    </p:animEffect>
                                    <p:set>
                                      <p:cBhvr>
                                        <p:cTn id="175" dur="1" fill="hold">
                                          <p:stCondLst>
                                            <p:cond delay="499"/>
                                          </p:stCondLst>
                                        </p:cTn>
                                        <p:tgtEl>
                                          <p:spTgt spid="232"/>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500"/>
                                        <p:tgtEl>
                                          <p:spTgt spid="233"/>
                                        </p:tgtEl>
                                      </p:cBhvr>
                                    </p:animEffect>
                                    <p:set>
                                      <p:cBhvr>
                                        <p:cTn id="178" dur="1" fill="hold">
                                          <p:stCondLst>
                                            <p:cond delay="499"/>
                                          </p:stCondLst>
                                        </p:cTn>
                                        <p:tgtEl>
                                          <p:spTgt spid="233"/>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238"/>
                                        </p:tgtEl>
                                      </p:cBhvr>
                                    </p:animEffect>
                                    <p:set>
                                      <p:cBhvr>
                                        <p:cTn id="181" dur="1" fill="hold">
                                          <p:stCondLst>
                                            <p:cond delay="499"/>
                                          </p:stCondLst>
                                        </p:cTn>
                                        <p:tgtEl>
                                          <p:spTgt spid="238"/>
                                        </p:tgtEl>
                                        <p:attrNameLst>
                                          <p:attrName>style.visibility</p:attrName>
                                        </p:attrNameLst>
                                      </p:cBhvr>
                                      <p:to>
                                        <p:strVal val="hidden"/>
                                      </p:to>
                                    </p:set>
                                  </p:childTnLst>
                                </p:cTn>
                              </p:par>
                              <p:par>
                                <p:cTn id="182" presetID="9" presetClass="exit" presetSubtype="0" fill="hold" grpId="0" nodeType="withEffect">
                                  <p:stCondLst>
                                    <p:cond delay="0"/>
                                  </p:stCondLst>
                                  <p:childTnLst>
                                    <p:animEffect transition="out" filter="dissolve">
                                      <p:cBhvr>
                                        <p:cTn id="183" dur="500"/>
                                        <p:tgtEl>
                                          <p:spTgt spid="241"/>
                                        </p:tgtEl>
                                      </p:cBhvr>
                                    </p:animEffect>
                                    <p:set>
                                      <p:cBhvr>
                                        <p:cTn id="184" dur="1" fill="hold">
                                          <p:stCondLst>
                                            <p:cond delay="499"/>
                                          </p:stCondLst>
                                        </p:cTn>
                                        <p:tgtEl>
                                          <p:spTgt spid="241"/>
                                        </p:tgtEl>
                                        <p:attrNameLst>
                                          <p:attrName>style.visibility</p:attrName>
                                        </p:attrNameLst>
                                      </p:cBhvr>
                                      <p:to>
                                        <p:strVal val="hidden"/>
                                      </p:to>
                                    </p:set>
                                  </p:childTnLst>
                                </p:cTn>
                              </p:par>
                              <p:par>
                                <p:cTn id="185" presetID="9" presetClass="exit" presetSubtype="0" fill="hold" nodeType="withEffect">
                                  <p:stCondLst>
                                    <p:cond delay="0"/>
                                  </p:stCondLst>
                                  <p:childTnLst>
                                    <p:animEffect transition="out" filter="dissolve">
                                      <p:cBhvr>
                                        <p:cTn id="186" dur="500"/>
                                        <p:tgtEl>
                                          <p:spTgt spid="242"/>
                                        </p:tgtEl>
                                      </p:cBhvr>
                                    </p:animEffect>
                                    <p:set>
                                      <p:cBhvr>
                                        <p:cTn id="187" dur="1" fill="hold">
                                          <p:stCondLst>
                                            <p:cond delay="499"/>
                                          </p:stCondLst>
                                        </p:cTn>
                                        <p:tgtEl>
                                          <p:spTgt spid="242"/>
                                        </p:tgtEl>
                                        <p:attrNameLst>
                                          <p:attrName>style.visibility</p:attrName>
                                        </p:attrNameLst>
                                      </p:cBhvr>
                                      <p:to>
                                        <p:strVal val="hidden"/>
                                      </p:to>
                                    </p:set>
                                  </p:childTnLst>
                                </p:cTn>
                              </p:par>
                              <p:par>
                                <p:cTn id="188" presetID="9" presetClass="exit" presetSubtype="0" fill="hold" grpId="0" nodeType="withEffect">
                                  <p:stCondLst>
                                    <p:cond delay="0"/>
                                  </p:stCondLst>
                                  <p:childTnLst>
                                    <p:animEffect transition="out" filter="dissolve">
                                      <p:cBhvr>
                                        <p:cTn id="189" dur="500"/>
                                        <p:tgtEl>
                                          <p:spTgt spid="245"/>
                                        </p:tgtEl>
                                      </p:cBhvr>
                                    </p:animEffect>
                                    <p:set>
                                      <p:cBhvr>
                                        <p:cTn id="190" dur="1" fill="hold">
                                          <p:stCondLst>
                                            <p:cond delay="499"/>
                                          </p:stCondLst>
                                        </p:cTn>
                                        <p:tgtEl>
                                          <p:spTgt spid="245"/>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246"/>
                                        </p:tgtEl>
                                      </p:cBhvr>
                                    </p:animEffect>
                                    <p:set>
                                      <p:cBhvr>
                                        <p:cTn id="193" dur="1" fill="hold">
                                          <p:stCondLst>
                                            <p:cond delay="499"/>
                                          </p:stCondLst>
                                        </p:cTn>
                                        <p:tgtEl>
                                          <p:spTgt spid="246"/>
                                        </p:tgtEl>
                                        <p:attrNameLst>
                                          <p:attrName>style.visibility</p:attrName>
                                        </p:attrNameLst>
                                      </p:cBhvr>
                                      <p:to>
                                        <p:strVal val="hidden"/>
                                      </p:to>
                                    </p:set>
                                  </p:childTnLst>
                                </p:cTn>
                              </p:par>
                              <p:par>
                                <p:cTn id="194" presetID="9" presetClass="exit" presetSubtype="0" fill="hold" grpId="0" nodeType="withEffect">
                                  <p:stCondLst>
                                    <p:cond delay="0"/>
                                  </p:stCondLst>
                                  <p:childTnLst>
                                    <p:animEffect transition="out" filter="dissolve">
                                      <p:cBhvr>
                                        <p:cTn id="195" dur="500"/>
                                        <p:tgtEl>
                                          <p:spTgt spid="249"/>
                                        </p:tgtEl>
                                      </p:cBhvr>
                                    </p:animEffect>
                                    <p:set>
                                      <p:cBhvr>
                                        <p:cTn id="196" dur="1" fill="hold">
                                          <p:stCondLst>
                                            <p:cond delay="499"/>
                                          </p:stCondLst>
                                        </p:cTn>
                                        <p:tgtEl>
                                          <p:spTgt spid="249"/>
                                        </p:tgtEl>
                                        <p:attrNameLst>
                                          <p:attrName>style.visibility</p:attrName>
                                        </p:attrNameLst>
                                      </p:cBhvr>
                                      <p:to>
                                        <p:strVal val="hidden"/>
                                      </p:to>
                                    </p:set>
                                  </p:childTnLst>
                                </p:cTn>
                              </p:par>
                              <p:par>
                                <p:cTn id="197" presetID="9" presetClass="exit" presetSubtype="0" fill="hold" nodeType="withEffect">
                                  <p:stCondLst>
                                    <p:cond delay="0"/>
                                  </p:stCondLst>
                                  <p:childTnLst>
                                    <p:animEffect transition="out" filter="dissolve">
                                      <p:cBhvr>
                                        <p:cTn id="198" dur="500"/>
                                        <p:tgtEl>
                                          <p:spTgt spid="250"/>
                                        </p:tgtEl>
                                      </p:cBhvr>
                                    </p:animEffect>
                                    <p:set>
                                      <p:cBhvr>
                                        <p:cTn id="199" dur="1" fill="hold">
                                          <p:stCondLst>
                                            <p:cond delay="499"/>
                                          </p:stCondLst>
                                        </p:cTn>
                                        <p:tgtEl>
                                          <p:spTgt spid="250"/>
                                        </p:tgtEl>
                                        <p:attrNameLst>
                                          <p:attrName>style.visibility</p:attrName>
                                        </p:attrNameLst>
                                      </p:cBhvr>
                                      <p:to>
                                        <p:strVal val="hidden"/>
                                      </p:to>
                                    </p:set>
                                  </p:childTnLst>
                                </p:cTn>
                              </p:par>
                              <p:par>
                                <p:cTn id="200" presetID="9" presetClass="exit" presetSubtype="0" fill="hold" grpId="0" nodeType="withEffect">
                                  <p:stCondLst>
                                    <p:cond delay="0"/>
                                  </p:stCondLst>
                                  <p:childTnLst>
                                    <p:animEffect transition="out" filter="dissolve">
                                      <p:cBhvr>
                                        <p:cTn id="201" dur="500"/>
                                        <p:tgtEl>
                                          <p:spTgt spid="253"/>
                                        </p:tgtEl>
                                      </p:cBhvr>
                                    </p:animEffect>
                                    <p:set>
                                      <p:cBhvr>
                                        <p:cTn id="202" dur="1" fill="hold">
                                          <p:stCondLst>
                                            <p:cond delay="499"/>
                                          </p:stCondLst>
                                        </p:cTn>
                                        <p:tgtEl>
                                          <p:spTgt spid="253"/>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254"/>
                                        </p:tgtEl>
                                      </p:cBhvr>
                                    </p:animEffect>
                                    <p:set>
                                      <p:cBhvr>
                                        <p:cTn id="205" dur="1" fill="hold">
                                          <p:stCondLst>
                                            <p:cond delay="499"/>
                                          </p:stCondLst>
                                        </p:cTn>
                                        <p:tgtEl>
                                          <p:spTgt spid="254"/>
                                        </p:tgtEl>
                                        <p:attrNameLst>
                                          <p:attrName>style.visibility</p:attrName>
                                        </p:attrNameLst>
                                      </p:cBhvr>
                                      <p:to>
                                        <p:strVal val="hidden"/>
                                      </p:to>
                                    </p:set>
                                  </p:childTnLst>
                                </p:cTn>
                              </p:par>
                              <p:par>
                                <p:cTn id="206" presetID="9" presetClass="exit" presetSubtype="0" fill="hold" nodeType="withEffect">
                                  <p:stCondLst>
                                    <p:cond delay="0"/>
                                  </p:stCondLst>
                                  <p:childTnLst>
                                    <p:animEffect transition="out" filter="dissolve">
                                      <p:cBhvr>
                                        <p:cTn id="207" dur="500"/>
                                        <p:tgtEl>
                                          <p:spTgt spid="259"/>
                                        </p:tgtEl>
                                      </p:cBhvr>
                                    </p:animEffect>
                                    <p:set>
                                      <p:cBhvr>
                                        <p:cTn id="208" dur="1" fill="hold">
                                          <p:stCondLst>
                                            <p:cond delay="499"/>
                                          </p:stCondLst>
                                        </p:cTn>
                                        <p:tgtEl>
                                          <p:spTgt spid="259"/>
                                        </p:tgtEl>
                                        <p:attrNameLst>
                                          <p:attrName>style.visibility</p:attrName>
                                        </p:attrNameLst>
                                      </p:cBhvr>
                                      <p:to>
                                        <p:strVal val="hidden"/>
                                      </p:to>
                                    </p:set>
                                  </p:childTnLst>
                                </p:cTn>
                              </p:par>
                              <p:par>
                                <p:cTn id="209" presetID="9" presetClass="exit" presetSubtype="0" fill="hold" grpId="0" nodeType="withEffect">
                                  <p:stCondLst>
                                    <p:cond delay="0"/>
                                  </p:stCondLst>
                                  <p:childTnLst>
                                    <p:animEffect transition="out" filter="dissolve">
                                      <p:cBhvr>
                                        <p:cTn id="210" dur="500"/>
                                        <p:tgtEl>
                                          <p:spTgt spid="262"/>
                                        </p:tgtEl>
                                      </p:cBhvr>
                                    </p:animEffect>
                                    <p:set>
                                      <p:cBhvr>
                                        <p:cTn id="211" dur="1" fill="hold">
                                          <p:stCondLst>
                                            <p:cond delay="499"/>
                                          </p:stCondLst>
                                        </p:cTn>
                                        <p:tgtEl>
                                          <p:spTgt spid="262"/>
                                        </p:tgtEl>
                                        <p:attrNameLst>
                                          <p:attrName>style.visibility</p:attrName>
                                        </p:attrNameLst>
                                      </p:cBhvr>
                                      <p:to>
                                        <p:strVal val="hidden"/>
                                      </p:to>
                                    </p:set>
                                  </p:childTnLst>
                                </p:cTn>
                              </p:par>
                              <p:par>
                                <p:cTn id="212" presetID="9" presetClass="exit" presetSubtype="0" fill="hold" nodeType="withEffect">
                                  <p:stCondLst>
                                    <p:cond delay="0"/>
                                  </p:stCondLst>
                                  <p:childTnLst>
                                    <p:animEffect transition="out" filter="dissolve">
                                      <p:cBhvr>
                                        <p:cTn id="213" dur="500"/>
                                        <p:tgtEl>
                                          <p:spTgt spid="263"/>
                                        </p:tgtEl>
                                      </p:cBhvr>
                                    </p:animEffect>
                                    <p:set>
                                      <p:cBhvr>
                                        <p:cTn id="214" dur="1" fill="hold">
                                          <p:stCondLst>
                                            <p:cond delay="499"/>
                                          </p:stCondLst>
                                        </p:cTn>
                                        <p:tgtEl>
                                          <p:spTgt spid="263"/>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266"/>
                                        </p:tgtEl>
                                      </p:cBhvr>
                                    </p:animEffect>
                                    <p:set>
                                      <p:cBhvr>
                                        <p:cTn id="217" dur="1" fill="hold">
                                          <p:stCondLst>
                                            <p:cond delay="499"/>
                                          </p:stCondLst>
                                        </p:cTn>
                                        <p:tgtEl>
                                          <p:spTgt spid="266"/>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267"/>
                                        </p:tgtEl>
                                      </p:cBhvr>
                                    </p:animEffect>
                                    <p:set>
                                      <p:cBhvr>
                                        <p:cTn id="220" dur="1" fill="hold">
                                          <p:stCondLst>
                                            <p:cond delay="499"/>
                                          </p:stCondLst>
                                        </p:cTn>
                                        <p:tgtEl>
                                          <p:spTgt spid="267"/>
                                        </p:tgtEl>
                                        <p:attrNameLst>
                                          <p:attrName>style.visibility</p:attrName>
                                        </p:attrNameLst>
                                      </p:cBhvr>
                                      <p:to>
                                        <p:strVal val="hidden"/>
                                      </p:to>
                                    </p:set>
                                  </p:childTnLst>
                                </p:cTn>
                              </p:par>
                              <p:par>
                                <p:cTn id="221" presetID="9" presetClass="exit" presetSubtype="0" fill="hold" grpId="0" nodeType="withEffect">
                                  <p:stCondLst>
                                    <p:cond delay="0"/>
                                  </p:stCondLst>
                                  <p:childTnLst>
                                    <p:animEffect transition="out" filter="dissolve">
                                      <p:cBhvr>
                                        <p:cTn id="222" dur="500"/>
                                        <p:tgtEl>
                                          <p:spTgt spid="270"/>
                                        </p:tgtEl>
                                      </p:cBhvr>
                                    </p:animEffect>
                                    <p:set>
                                      <p:cBhvr>
                                        <p:cTn id="223" dur="1" fill="hold">
                                          <p:stCondLst>
                                            <p:cond delay="499"/>
                                          </p:stCondLst>
                                        </p:cTn>
                                        <p:tgtEl>
                                          <p:spTgt spid="27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271"/>
                                        </p:tgtEl>
                                      </p:cBhvr>
                                    </p:animEffect>
                                    <p:set>
                                      <p:cBhvr>
                                        <p:cTn id="226" dur="1" fill="hold">
                                          <p:stCondLst>
                                            <p:cond delay="499"/>
                                          </p:stCondLst>
                                        </p:cTn>
                                        <p:tgtEl>
                                          <p:spTgt spid="271"/>
                                        </p:tgtEl>
                                        <p:attrNameLst>
                                          <p:attrName>style.visibility</p:attrName>
                                        </p:attrNameLst>
                                      </p:cBhvr>
                                      <p:to>
                                        <p:strVal val="hidden"/>
                                      </p:to>
                                    </p:set>
                                  </p:childTnLst>
                                </p:cTn>
                              </p:par>
                              <p:par>
                                <p:cTn id="227" presetID="9" presetClass="exit" presetSubtype="0" fill="hold" grpId="0" nodeType="withEffect">
                                  <p:stCondLst>
                                    <p:cond delay="0"/>
                                  </p:stCondLst>
                                  <p:childTnLst>
                                    <p:animEffect transition="out" filter="dissolve">
                                      <p:cBhvr>
                                        <p:cTn id="228" dur="500"/>
                                        <p:tgtEl>
                                          <p:spTgt spid="274"/>
                                        </p:tgtEl>
                                      </p:cBhvr>
                                    </p:animEffect>
                                    <p:set>
                                      <p:cBhvr>
                                        <p:cTn id="229" dur="1" fill="hold">
                                          <p:stCondLst>
                                            <p:cond delay="499"/>
                                          </p:stCondLst>
                                        </p:cTn>
                                        <p:tgtEl>
                                          <p:spTgt spid="274"/>
                                        </p:tgtEl>
                                        <p:attrNameLst>
                                          <p:attrName>style.visibility</p:attrName>
                                        </p:attrNameLst>
                                      </p:cBhvr>
                                      <p:to>
                                        <p:strVal val="hidden"/>
                                      </p:to>
                                    </p:set>
                                  </p:childTnLst>
                                </p:cTn>
                              </p:par>
                              <p:par>
                                <p:cTn id="230" presetID="9" presetClass="exit" presetSubtype="0" fill="hold" nodeType="withEffect">
                                  <p:stCondLst>
                                    <p:cond delay="0"/>
                                  </p:stCondLst>
                                  <p:childTnLst>
                                    <p:animEffect transition="out" filter="dissolve">
                                      <p:cBhvr>
                                        <p:cTn id="231" dur="500"/>
                                        <p:tgtEl>
                                          <p:spTgt spid="275"/>
                                        </p:tgtEl>
                                      </p:cBhvr>
                                    </p:animEffect>
                                    <p:set>
                                      <p:cBhvr>
                                        <p:cTn id="232" dur="1" fill="hold">
                                          <p:stCondLst>
                                            <p:cond delay="499"/>
                                          </p:stCondLst>
                                        </p:cTn>
                                        <p:tgtEl>
                                          <p:spTgt spid="275"/>
                                        </p:tgtEl>
                                        <p:attrNameLst>
                                          <p:attrName>style.visibility</p:attrName>
                                        </p:attrNameLst>
                                      </p:cBhvr>
                                      <p:to>
                                        <p:strVal val="hidden"/>
                                      </p:to>
                                    </p:set>
                                  </p:childTnLst>
                                </p:cTn>
                              </p:par>
                              <p:par>
                                <p:cTn id="233" presetID="9" presetClass="exit" presetSubtype="0" fill="hold" nodeType="withEffect">
                                  <p:stCondLst>
                                    <p:cond delay="0"/>
                                  </p:stCondLst>
                                  <p:childTnLst>
                                    <p:animEffect transition="out" filter="dissolve">
                                      <p:cBhvr>
                                        <p:cTn id="234" dur="500"/>
                                        <p:tgtEl>
                                          <p:spTgt spid="280"/>
                                        </p:tgtEl>
                                      </p:cBhvr>
                                    </p:animEffect>
                                    <p:set>
                                      <p:cBhvr>
                                        <p:cTn id="235" dur="1" fill="hold">
                                          <p:stCondLst>
                                            <p:cond delay="499"/>
                                          </p:stCondLst>
                                        </p:cTn>
                                        <p:tgtEl>
                                          <p:spTgt spid="280"/>
                                        </p:tgtEl>
                                        <p:attrNameLst>
                                          <p:attrName>style.visibility</p:attrName>
                                        </p:attrNameLst>
                                      </p:cBhvr>
                                      <p:to>
                                        <p:strVal val="hidden"/>
                                      </p:to>
                                    </p:set>
                                  </p:childTnLst>
                                </p:cTn>
                              </p:par>
                              <p:par>
                                <p:cTn id="236" presetID="9" presetClass="exit" presetSubtype="0" fill="hold" grpId="0" nodeType="withEffect">
                                  <p:stCondLst>
                                    <p:cond delay="0"/>
                                  </p:stCondLst>
                                  <p:childTnLst>
                                    <p:animEffect transition="out" filter="dissolve">
                                      <p:cBhvr>
                                        <p:cTn id="237" dur="500"/>
                                        <p:tgtEl>
                                          <p:spTgt spid="283"/>
                                        </p:tgtEl>
                                      </p:cBhvr>
                                    </p:animEffect>
                                    <p:set>
                                      <p:cBhvr>
                                        <p:cTn id="238" dur="1" fill="hold">
                                          <p:stCondLst>
                                            <p:cond delay="499"/>
                                          </p:stCondLst>
                                        </p:cTn>
                                        <p:tgtEl>
                                          <p:spTgt spid="283"/>
                                        </p:tgtEl>
                                        <p:attrNameLst>
                                          <p:attrName>style.visibility</p:attrName>
                                        </p:attrNameLst>
                                      </p:cBhvr>
                                      <p:to>
                                        <p:strVal val="hidden"/>
                                      </p:to>
                                    </p:set>
                                  </p:childTnLst>
                                </p:cTn>
                              </p:par>
                              <p:par>
                                <p:cTn id="239" presetID="9" presetClass="exit" presetSubtype="0" fill="hold" nodeType="withEffect">
                                  <p:stCondLst>
                                    <p:cond delay="0"/>
                                  </p:stCondLst>
                                  <p:childTnLst>
                                    <p:animEffect transition="out" filter="dissolve">
                                      <p:cBhvr>
                                        <p:cTn id="240" dur="500"/>
                                        <p:tgtEl>
                                          <p:spTgt spid="284"/>
                                        </p:tgtEl>
                                      </p:cBhvr>
                                    </p:animEffect>
                                    <p:set>
                                      <p:cBhvr>
                                        <p:cTn id="241" dur="1" fill="hold">
                                          <p:stCondLst>
                                            <p:cond delay="499"/>
                                          </p:stCondLst>
                                        </p:cTn>
                                        <p:tgtEl>
                                          <p:spTgt spid="284"/>
                                        </p:tgtEl>
                                        <p:attrNameLst>
                                          <p:attrName>style.visibility</p:attrName>
                                        </p:attrNameLst>
                                      </p:cBhvr>
                                      <p:to>
                                        <p:strVal val="hidden"/>
                                      </p:to>
                                    </p:set>
                                  </p:childTnLst>
                                </p:cTn>
                              </p:par>
                              <p:par>
                                <p:cTn id="242" presetID="9" presetClass="exit" presetSubtype="0" fill="hold" grpId="0" nodeType="withEffect">
                                  <p:stCondLst>
                                    <p:cond delay="0"/>
                                  </p:stCondLst>
                                  <p:childTnLst>
                                    <p:animEffect transition="out" filter="dissolve">
                                      <p:cBhvr>
                                        <p:cTn id="243" dur="500"/>
                                        <p:tgtEl>
                                          <p:spTgt spid="287"/>
                                        </p:tgtEl>
                                      </p:cBhvr>
                                    </p:animEffect>
                                    <p:set>
                                      <p:cBhvr>
                                        <p:cTn id="244" dur="1" fill="hold">
                                          <p:stCondLst>
                                            <p:cond delay="499"/>
                                          </p:stCondLst>
                                        </p:cTn>
                                        <p:tgtEl>
                                          <p:spTgt spid="287"/>
                                        </p:tgtEl>
                                        <p:attrNameLst>
                                          <p:attrName>style.visibility</p:attrName>
                                        </p:attrNameLst>
                                      </p:cBhvr>
                                      <p:to>
                                        <p:strVal val="hidden"/>
                                      </p:to>
                                    </p:set>
                                  </p:childTnLst>
                                </p:cTn>
                              </p:par>
                              <p:par>
                                <p:cTn id="245" presetID="9" presetClass="exit" presetSubtype="0" fill="hold" nodeType="withEffect">
                                  <p:stCondLst>
                                    <p:cond delay="0"/>
                                  </p:stCondLst>
                                  <p:childTnLst>
                                    <p:animEffect transition="out" filter="dissolve">
                                      <p:cBhvr>
                                        <p:cTn id="246" dur="500"/>
                                        <p:tgtEl>
                                          <p:spTgt spid="288"/>
                                        </p:tgtEl>
                                      </p:cBhvr>
                                    </p:animEffect>
                                    <p:set>
                                      <p:cBhvr>
                                        <p:cTn id="247" dur="1" fill="hold">
                                          <p:stCondLst>
                                            <p:cond delay="499"/>
                                          </p:stCondLst>
                                        </p:cTn>
                                        <p:tgtEl>
                                          <p:spTgt spid="288"/>
                                        </p:tgtEl>
                                        <p:attrNameLst>
                                          <p:attrName>style.visibility</p:attrName>
                                        </p:attrNameLst>
                                      </p:cBhvr>
                                      <p:to>
                                        <p:strVal val="hidden"/>
                                      </p:to>
                                    </p:set>
                                  </p:childTnLst>
                                </p:cTn>
                              </p:par>
                              <p:par>
                                <p:cTn id="248" presetID="9" presetClass="exit" presetSubtype="0" fill="hold" grpId="0" nodeType="withEffect">
                                  <p:stCondLst>
                                    <p:cond delay="0"/>
                                  </p:stCondLst>
                                  <p:childTnLst>
                                    <p:animEffect transition="out" filter="dissolve">
                                      <p:cBhvr>
                                        <p:cTn id="249" dur="500"/>
                                        <p:tgtEl>
                                          <p:spTgt spid="291"/>
                                        </p:tgtEl>
                                      </p:cBhvr>
                                    </p:animEffect>
                                    <p:set>
                                      <p:cBhvr>
                                        <p:cTn id="250" dur="1" fill="hold">
                                          <p:stCondLst>
                                            <p:cond delay="499"/>
                                          </p:stCondLst>
                                        </p:cTn>
                                        <p:tgtEl>
                                          <p:spTgt spid="291"/>
                                        </p:tgtEl>
                                        <p:attrNameLst>
                                          <p:attrName>style.visibility</p:attrName>
                                        </p:attrNameLst>
                                      </p:cBhvr>
                                      <p:to>
                                        <p:strVal val="hidden"/>
                                      </p:to>
                                    </p:set>
                                  </p:childTnLst>
                                </p:cTn>
                              </p:par>
                              <p:par>
                                <p:cTn id="251" presetID="9" presetClass="exit" presetSubtype="0" fill="hold" nodeType="withEffect">
                                  <p:stCondLst>
                                    <p:cond delay="0"/>
                                  </p:stCondLst>
                                  <p:childTnLst>
                                    <p:animEffect transition="out" filter="dissolve">
                                      <p:cBhvr>
                                        <p:cTn id="252" dur="500"/>
                                        <p:tgtEl>
                                          <p:spTgt spid="292"/>
                                        </p:tgtEl>
                                      </p:cBhvr>
                                    </p:animEffect>
                                    <p:set>
                                      <p:cBhvr>
                                        <p:cTn id="253" dur="1" fill="hold">
                                          <p:stCondLst>
                                            <p:cond delay="499"/>
                                          </p:stCondLst>
                                        </p:cTn>
                                        <p:tgtEl>
                                          <p:spTgt spid="292"/>
                                        </p:tgtEl>
                                        <p:attrNameLst>
                                          <p:attrName>style.visibility</p:attrName>
                                        </p:attrNameLst>
                                      </p:cBhvr>
                                      <p:to>
                                        <p:strVal val="hidden"/>
                                      </p:to>
                                    </p:set>
                                  </p:childTnLst>
                                </p:cTn>
                              </p:par>
                              <p:par>
                                <p:cTn id="254" presetID="9" presetClass="exit" presetSubtype="0" fill="hold" grpId="0" nodeType="withEffect">
                                  <p:stCondLst>
                                    <p:cond delay="0"/>
                                  </p:stCondLst>
                                  <p:childTnLst>
                                    <p:animEffect transition="out" filter="dissolve">
                                      <p:cBhvr>
                                        <p:cTn id="255" dur="500"/>
                                        <p:tgtEl>
                                          <p:spTgt spid="295"/>
                                        </p:tgtEl>
                                      </p:cBhvr>
                                    </p:animEffect>
                                    <p:set>
                                      <p:cBhvr>
                                        <p:cTn id="256" dur="1" fill="hold">
                                          <p:stCondLst>
                                            <p:cond delay="499"/>
                                          </p:stCondLst>
                                        </p:cTn>
                                        <p:tgtEl>
                                          <p:spTgt spid="295"/>
                                        </p:tgtEl>
                                        <p:attrNameLst>
                                          <p:attrName>style.visibility</p:attrName>
                                        </p:attrNameLst>
                                      </p:cBhvr>
                                      <p:to>
                                        <p:strVal val="hidden"/>
                                      </p:to>
                                    </p:set>
                                  </p:childTnLst>
                                </p:cTn>
                              </p:par>
                              <p:par>
                                <p:cTn id="257" presetID="9" presetClass="exit" presetSubtype="0" fill="hold" nodeType="withEffect">
                                  <p:stCondLst>
                                    <p:cond delay="0"/>
                                  </p:stCondLst>
                                  <p:childTnLst>
                                    <p:animEffect transition="out" filter="dissolve">
                                      <p:cBhvr>
                                        <p:cTn id="258" dur="500"/>
                                        <p:tgtEl>
                                          <p:spTgt spid="312"/>
                                        </p:tgtEl>
                                      </p:cBhvr>
                                    </p:animEffect>
                                    <p:set>
                                      <p:cBhvr>
                                        <p:cTn id="259" dur="1" fill="hold">
                                          <p:stCondLst>
                                            <p:cond delay="499"/>
                                          </p:stCondLst>
                                        </p:cTn>
                                        <p:tgtEl>
                                          <p:spTgt spid="312"/>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500"/>
                                        <p:tgtEl>
                                          <p:spTgt spid="317"/>
                                        </p:tgtEl>
                                      </p:cBhvr>
                                    </p:animEffect>
                                    <p:set>
                                      <p:cBhvr>
                                        <p:cTn id="262" dur="1" fill="hold">
                                          <p:stCondLst>
                                            <p:cond delay="499"/>
                                          </p:stCondLst>
                                        </p:cTn>
                                        <p:tgtEl>
                                          <p:spTgt spid="317"/>
                                        </p:tgtEl>
                                        <p:attrNameLst>
                                          <p:attrName>style.visibility</p:attrName>
                                        </p:attrNameLst>
                                      </p:cBhvr>
                                      <p:to>
                                        <p:strVal val="hidden"/>
                                      </p:to>
                                    </p:set>
                                  </p:childTnLst>
                                </p:cTn>
                              </p:par>
                              <p:par>
                                <p:cTn id="263" presetID="9" presetClass="exit" presetSubtype="0" fill="hold" grpId="0" nodeType="withEffect">
                                  <p:stCondLst>
                                    <p:cond delay="0"/>
                                  </p:stCondLst>
                                  <p:childTnLst>
                                    <p:animEffect transition="out" filter="dissolve">
                                      <p:cBhvr>
                                        <p:cTn id="264" dur="500"/>
                                        <p:tgtEl>
                                          <p:spTgt spid="320"/>
                                        </p:tgtEl>
                                      </p:cBhvr>
                                    </p:animEffect>
                                    <p:set>
                                      <p:cBhvr>
                                        <p:cTn id="265" dur="1" fill="hold">
                                          <p:stCondLst>
                                            <p:cond delay="499"/>
                                          </p:stCondLst>
                                        </p:cTn>
                                        <p:tgtEl>
                                          <p:spTgt spid="320"/>
                                        </p:tgtEl>
                                        <p:attrNameLst>
                                          <p:attrName>style.visibility</p:attrName>
                                        </p:attrNameLst>
                                      </p:cBhvr>
                                      <p:to>
                                        <p:strVal val="hidden"/>
                                      </p:to>
                                    </p:set>
                                  </p:childTnLst>
                                </p:cTn>
                              </p:par>
                              <p:par>
                                <p:cTn id="266" presetID="9" presetClass="exit" presetSubtype="0" fill="hold" nodeType="withEffect">
                                  <p:stCondLst>
                                    <p:cond delay="0"/>
                                  </p:stCondLst>
                                  <p:childTnLst>
                                    <p:animEffect transition="out" filter="dissolve">
                                      <p:cBhvr>
                                        <p:cTn id="267" dur="500"/>
                                        <p:tgtEl>
                                          <p:spTgt spid="321"/>
                                        </p:tgtEl>
                                      </p:cBhvr>
                                    </p:animEffect>
                                    <p:set>
                                      <p:cBhvr>
                                        <p:cTn id="268" dur="1" fill="hold">
                                          <p:stCondLst>
                                            <p:cond delay="499"/>
                                          </p:stCondLst>
                                        </p:cTn>
                                        <p:tgtEl>
                                          <p:spTgt spid="321"/>
                                        </p:tgtEl>
                                        <p:attrNameLst>
                                          <p:attrName>style.visibility</p:attrName>
                                        </p:attrNameLst>
                                      </p:cBhvr>
                                      <p:to>
                                        <p:strVal val="hidden"/>
                                      </p:to>
                                    </p:set>
                                  </p:childTnLst>
                                </p:cTn>
                              </p:par>
                              <p:par>
                                <p:cTn id="269" presetID="9" presetClass="exit" presetSubtype="0" fill="hold" grpId="0" nodeType="withEffect">
                                  <p:stCondLst>
                                    <p:cond delay="0"/>
                                  </p:stCondLst>
                                  <p:childTnLst>
                                    <p:animEffect transition="out" filter="dissolve">
                                      <p:cBhvr>
                                        <p:cTn id="270" dur="500"/>
                                        <p:tgtEl>
                                          <p:spTgt spid="324"/>
                                        </p:tgtEl>
                                      </p:cBhvr>
                                    </p:animEffect>
                                    <p:set>
                                      <p:cBhvr>
                                        <p:cTn id="271" dur="1" fill="hold">
                                          <p:stCondLst>
                                            <p:cond delay="499"/>
                                          </p:stCondLst>
                                        </p:cTn>
                                        <p:tgtEl>
                                          <p:spTgt spid="324"/>
                                        </p:tgtEl>
                                        <p:attrNameLst>
                                          <p:attrName>style.visibility</p:attrName>
                                        </p:attrNameLst>
                                      </p:cBhvr>
                                      <p:to>
                                        <p:strVal val="hidden"/>
                                      </p:to>
                                    </p:set>
                                  </p:childTnLst>
                                </p:cTn>
                              </p:par>
                              <p:par>
                                <p:cTn id="272" presetID="9" presetClass="exit" presetSubtype="0" fill="hold" nodeType="withEffect">
                                  <p:stCondLst>
                                    <p:cond delay="0"/>
                                  </p:stCondLst>
                                  <p:childTnLst>
                                    <p:animEffect transition="out" filter="dissolve">
                                      <p:cBhvr>
                                        <p:cTn id="273" dur="500"/>
                                        <p:tgtEl>
                                          <p:spTgt spid="325"/>
                                        </p:tgtEl>
                                      </p:cBhvr>
                                    </p:animEffect>
                                    <p:set>
                                      <p:cBhvr>
                                        <p:cTn id="274" dur="1" fill="hold">
                                          <p:stCondLst>
                                            <p:cond delay="499"/>
                                          </p:stCondLst>
                                        </p:cTn>
                                        <p:tgtEl>
                                          <p:spTgt spid="325"/>
                                        </p:tgtEl>
                                        <p:attrNameLst>
                                          <p:attrName>style.visibility</p:attrName>
                                        </p:attrNameLst>
                                      </p:cBhvr>
                                      <p:to>
                                        <p:strVal val="hidden"/>
                                      </p:to>
                                    </p:set>
                                  </p:childTnLst>
                                </p:cTn>
                              </p:par>
                              <p:par>
                                <p:cTn id="275" presetID="9" presetClass="exit" presetSubtype="0" fill="hold" grpId="0" nodeType="withEffect">
                                  <p:stCondLst>
                                    <p:cond delay="0"/>
                                  </p:stCondLst>
                                  <p:childTnLst>
                                    <p:animEffect transition="out" filter="dissolve">
                                      <p:cBhvr>
                                        <p:cTn id="276" dur="500"/>
                                        <p:tgtEl>
                                          <p:spTgt spid="328"/>
                                        </p:tgtEl>
                                      </p:cBhvr>
                                    </p:animEffect>
                                    <p:set>
                                      <p:cBhvr>
                                        <p:cTn id="277" dur="1" fill="hold">
                                          <p:stCondLst>
                                            <p:cond delay="499"/>
                                          </p:stCondLst>
                                        </p:cTn>
                                        <p:tgtEl>
                                          <p:spTgt spid="328"/>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329"/>
                                        </p:tgtEl>
                                      </p:cBhvr>
                                    </p:animEffect>
                                    <p:set>
                                      <p:cBhvr>
                                        <p:cTn id="280" dur="1" fill="hold">
                                          <p:stCondLst>
                                            <p:cond delay="499"/>
                                          </p:stCondLst>
                                        </p:cTn>
                                        <p:tgtEl>
                                          <p:spTgt spid="329"/>
                                        </p:tgtEl>
                                        <p:attrNameLst>
                                          <p:attrName>style.visibility</p:attrName>
                                        </p:attrNameLst>
                                      </p:cBhvr>
                                      <p:to>
                                        <p:strVal val="hidden"/>
                                      </p:to>
                                    </p:set>
                                  </p:childTnLst>
                                </p:cTn>
                              </p:par>
                              <p:par>
                                <p:cTn id="281" presetID="9" presetClass="exit" presetSubtype="0" fill="hold" grpId="0" nodeType="withEffect">
                                  <p:stCondLst>
                                    <p:cond delay="0"/>
                                  </p:stCondLst>
                                  <p:childTnLst>
                                    <p:animEffect transition="out" filter="dissolve">
                                      <p:cBhvr>
                                        <p:cTn id="282" dur="500"/>
                                        <p:tgtEl>
                                          <p:spTgt spid="332"/>
                                        </p:tgtEl>
                                      </p:cBhvr>
                                    </p:animEffect>
                                    <p:set>
                                      <p:cBhvr>
                                        <p:cTn id="283" dur="1" fill="hold">
                                          <p:stCondLst>
                                            <p:cond delay="499"/>
                                          </p:stCondLst>
                                        </p:cTn>
                                        <p:tgtEl>
                                          <p:spTgt spid="332"/>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333"/>
                                        </p:tgtEl>
                                      </p:cBhvr>
                                    </p:animEffect>
                                    <p:set>
                                      <p:cBhvr>
                                        <p:cTn id="286" dur="1" fill="hold">
                                          <p:stCondLst>
                                            <p:cond delay="499"/>
                                          </p:stCondLst>
                                        </p:cTn>
                                        <p:tgtEl>
                                          <p:spTgt spid="333"/>
                                        </p:tgtEl>
                                        <p:attrNameLst>
                                          <p:attrName>style.visibility</p:attrName>
                                        </p:attrNameLst>
                                      </p:cBhvr>
                                      <p:to>
                                        <p:strVal val="hidden"/>
                                      </p:to>
                                    </p:set>
                                  </p:childTnLst>
                                </p:cTn>
                              </p:par>
                              <p:par>
                                <p:cTn id="287" presetID="9" presetClass="exit" presetSubtype="0" fill="hold" nodeType="withEffect">
                                  <p:stCondLst>
                                    <p:cond delay="0"/>
                                  </p:stCondLst>
                                  <p:childTnLst>
                                    <p:animEffect transition="out" filter="dissolve">
                                      <p:cBhvr>
                                        <p:cTn id="288" dur="500"/>
                                        <p:tgtEl>
                                          <p:spTgt spid="336"/>
                                        </p:tgtEl>
                                      </p:cBhvr>
                                    </p:animEffect>
                                    <p:set>
                                      <p:cBhvr>
                                        <p:cTn id="289" dur="1" fill="hold">
                                          <p:stCondLst>
                                            <p:cond delay="499"/>
                                          </p:stCondLst>
                                        </p:cTn>
                                        <p:tgtEl>
                                          <p:spTgt spid="336"/>
                                        </p:tgtEl>
                                        <p:attrNameLst>
                                          <p:attrName>style.visibility</p:attrName>
                                        </p:attrNameLst>
                                      </p:cBhvr>
                                      <p:to>
                                        <p:strVal val="hidden"/>
                                      </p:to>
                                    </p:set>
                                  </p:childTnLst>
                                </p:cTn>
                              </p:par>
                              <p:par>
                                <p:cTn id="290" presetID="9" presetClass="exit" presetSubtype="0" fill="hold" nodeType="withEffect">
                                  <p:stCondLst>
                                    <p:cond delay="0"/>
                                  </p:stCondLst>
                                  <p:childTnLst>
                                    <p:animEffect transition="out" filter="dissolve">
                                      <p:cBhvr>
                                        <p:cTn id="291" dur="500"/>
                                        <p:tgtEl>
                                          <p:spTgt spid="339"/>
                                        </p:tgtEl>
                                      </p:cBhvr>
                                    </p:animEffect>
                                    <p:set>
                                      <p:cBhvr>
                                        <p:cTn id="292" dur="1" fill="hold">
                                          <p:stCondLst>
                                            <p:cond delay="499"/>
                                          </p:stCondLst>
                                        </p:cTn>
                                        <p:tgtEl>
                                          <p:spTgt spid="339"/>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342"/>
                                        </p:tgtEl>
                                      </p:cBhvr>
                                    </p:animEffect>
                                    <p:set>
                                      <p:cBhvr>
                                        <p:cTn id="295" dur="1" fill="hold">
                                          <p:stCondLst>
                                            <p:cond delay="499"/>
                                          </p:stCondLst>
                                        </p:cTn>
                                        <p:tgtEl>
                                          <p:spTgt spid="342"/>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3"/>
                                        </p:tgtEl>
                                      </p:cBhvr>
                                    </p:animEffect>
                                    <p:set>
                                      <p:cBhvr>
                                        <p:cTn id="298" dur="1" fill="hold">
                                          <p:stCondLst>
                                            <p:cond delay="499"/>
                                          </p:stCondLst>
                                        </p:cTn>
                                        <p:tgtEl>
                                          <p:spTgt spid="43"/>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8"/>
                                        </p:tgtEl>
                                      </p:cBhvr>
                                    </p:animEffect>
                                    <p:set>
                                      <p:cBhvr>
                                        <p:cTn id="301" dur="1" fill="hold">
                                          <p:stCondLst>
                                            <p:cond delay="499"/>
                                          </p:stCondLst>
                                        </p:cTn>
                                        <p:tgtEl>
                                          <p:spTgt spid="48"/>
                                        </p:tgtEl>
                                        <p:attrNameLst>
                                          <p:attrName>style.visibility</p:attrName>
                                        </p:attrNameLst>
                                      </p:cBhvr>
                                      <p:to>
                                        <p:strVal val="hidden"/>
                                      </p:to>
                                    </p:set>
                                  </p:childTnLst>
                                </p:cTn>
                              </p:par>
                              <p:par>
                                <p:cTn id="302" presetID="9" presetClass="exit" presetSubtype="0" fill="hold" grpId="0" nodeType="withEffect">
                                  <p:stCondLst>
                                    <p:cond delay="0"/>
                                  </p:stCondLst>
                                  <p:childTnLst>
                                    <p:animEffect transition="out" filter="dissolve">
                                      <p:cBhvr>
                                        <p:cTn id="303" dur="500"/>
                                        <p:tgtEl>
                                          <p:spTgt spid="51"/>
                                        </p:tgtEl>
                                      </p:cBhvr>
                                    </p:animEffect>
                                    <p:set>
                                      <p:cBhvr>
                                        <p:cTn id="304" dur="1" fill="hold">
                                          <p:stCondLst>
                                            <p:cond delay="499"/>
                                          </p:stCondLst>
                                        </p:cTn>
                                        <p:tgtEl>
                                          <p:spTgt spid="51"/>
                                        </p:tgtEl>
                                        <p:attrNameLst>
                                          <p:attrName>style.visibility</p:attrName>
                                        </p:attrNameLst>
                                      </p:cBhvr>
                                      <p:to>
                                        <p:strVal val="hidden"/>
                                      </p:to>
                                    </p:set>
                                  </p:childTnLst>
                                </p:cTn>
                              </p:par>
                              <p:par>
                                <p:cTn id="305" presetID="9" presetClass="exit" presetSubtype="0" fill="hold" nodeType="withEffect">
                                  <p:stCondLst>
                                    <p:cond delay="0"/>
                                  </p:stCondLst>
                                  <p:childTnLst>
                                    <p:animEffect transition="out" filter="dissolve">
                                      <p:cBhvr>
                                        <p:cTn id="306" dur="500"/>
                                        <p:tgtEl>
                                          <p:spTgt spid="52"/>
                                        </p:tgtEl>
                                      </p:cBhvr>
                                    </p:animEffect>
                                    <p:set>
                                      <p:cBhvr>
                                        <p:cTn id="307" dur="1" fill="hold">
                                          <p:stCondLst>
                                            <p:cond delay="499"/>
                                          </p:stCondLst>
                                        </p:cTn>
                                        <p:tgtEl>
                                          <p:spTgt spid="52"/>
                                        </p:tgtEl>
                                        <p:attrNameLst>
                                          <p:attrName>style.visibility</p:attrName>
                                        </p:attrNameLst>
                                      </p:cBhvr>
                                      <p:to>
                                        <p:strVal val="hidden"/>
                                      </p:to>
                                    </p:set>
                                  </p:childTnLst>
                                </p:cTn>
                              </p:par>
                              <p:par>
                                <p:cTn id="308" presetID="9" presetClass="exit" presetSubtype="0" fill="hold" grpId="0" nodeType="withEffect">
                                  <p:stCondLst>
                                    <p:cond delay="0"/>
                                  </p:stCondLst>
                                  <p:childTnLst>
                                    <p:animEffect transition="out" filter="dissolv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9" presetClass="exit" presetSubtype="0" fill="hold" grpId="0" nodeType="withEffect">
                                  <p:stCondLst>
                                    <p:cond delay="0"/>
                                  </p:stCondLst>
                                  <p:childTnLst>
                                    <p:animEffect transition="out" filter="dissolve">
                                      <p:cBhvr>
                                        <p:cTn id="315" dur="500"/>
                                        <p:tgtEl>
                                          <p:spTgt spid="59"/>
                                        </p:tgtEl>
                                      </p:cBhvr>
                                    </p:animEffect>
                                    <p:set>
                                      <p:cBhvr>
                                        <p:cTn id="316" dur="1" fill="hold">
                                          <p:stCondLst>
                                            <p:cond delay="499"/>
                                          </p:stCondLst>
                                        </p:cTn>
                                        <p:tgtEl>
                                          <p:spTgt spid="5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500"/>
                                        <p:tgtEl>
                                          <p:spTgt spid="60"/>
                                        </p:tgtEl>
                                      </p:cBhvr>
                                    </p:animEffect>
                                    <p:set>
                                      <p:cBhvr>
                                        <p:cTn id="319" dur="1" fill="hold">
                                          <p:stCondLst>
                                            <p:cond delay="499"/>
                                          </p:stCondLst>
                                        </p:cTn>
                                        <p:tgtEl>
                                          <p:spTgt spid="60"/>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500"/>
                                        <p:tgtEl>
                                          <p:spTgt spid="65"/>
                                        </p:tgtEl>
                                      </p:cBhvr>
                                    </p:animEffect>
                                    <p:set>
                                      <p:cBhvr>
                                        <p:cTn id="322" dur="1" fill="hold">
                                          <p:stCondLst>
                                            <p:cond delay="499"/>
                                          </p:stCondLst>
                                        </p:cTn>
                                        <p:tgtEl>
                                          <p:spTgt spid="65"/>
                                        </p:tgtEl>
                                        <p:attrNameLst>
                                          <p:attrName>style.visibility</p:attrName>
                                        </p:attrNameLst>
                                      </p:cBhvr>
                                      <p:to>
                                        <p:strVal val="hidden"/>
                                      </p:to>
                                    </p:set>
                                  </p:childTnLst>
                                </p:cTn>
                              </p:par>
                              <p:par>
                                <p:cTn id="323" presetID="9" presetClass="exit" presetSubtype="0" fill="hold" grpId="0" nodeType="withEffect">
                                  <p:stCondLst>
                                    <p:cond delay="0"/>
                                  </p:stCondLst>
                                  <p:childTnLst>
                                    <p:animEffect transition="out" filter="dissolve">
                                      <p:cBhvr>
                                        <p:cTn id="324" dur="500"/>
                                        <p:tgtEl>
                                          <p:spTgt spid="68"/>
                                        </p:tgtEl>
                                      </p:cBhvr>
                                    </p:animEffect>
                                    <p:set>
                                      <p:cBhvr>
                                        <p:cTn id="325" dur="1" fill="hold">
                                          <p:stCondLst>
                                            <p:cond delay="499"/>
                                          </p:stCondLst>
                                        </p:cTn>
                                        <p:tgtEl>
                                          <p:spTgt spid="68"/>
                                        </p:tgtEl>
                                        <p:attrNameLst>
                                          <p:attrName>style.visibility</p:attrName>
                                        </p:attrNameLst>
                                      </p:cBhvr>
                                      <p:to>
                                        <p:strVal val="hidden"/>
                                      </p:to>
                                    </p:set>
                                  </p:childTnLst>
                                </p:cTn>
                              </p:par>
                              <p:par>
                                <p:cTn id="326" presetID="9" presetClass="exit" presetSubtype="0" fill="hold" nodeType="withEffect">
                                  <p:stCondLst>
                                    <p:cond delay="0"/>
                                  </p:stCondLst>
                                  <p:childTnLst>
                                    <p:animEffect transition="out" filter="dissolve">
                                      <p:cBhvr>
                                        <p:cTn id="327" dur="500"/>
                                        <p:tgtEl>
                                          <p:spTgt spid="69"/>
                                        </p:tgtEl>
                                      </p:cBhvr>
                                    </p:animEffect>
                                    <p:set>
                                      <p:cBhvr>
                                        <p:cTn id="328" dur="1" fill="hold">
                                          <p:stCondLst>
                                            <p:cond delay="499"/>
                                          </p:stCondLst>
                                        </p:cTn>
                                        <p:tgtEl>
                                          <p:spTgt spid="69"/>
                                        </p:tgtEl>
                                        <p:attrNameLst>
                                          <p:attrName>style.visibility</p:attrName>
                                        </p:attrNameLst>
                                      </p:cBhvr>
                                      <p:to>
                                        <p:strVal val="hidden"/>
                                      </p:to>
                                    </p:set>
                                  </p:childTnLst>
                                </p:cTn>
                              </p:par>
                              <p:par>
                                <p:cTn id="329" presetID="9" presetClass="exit" presetSubtype="0" fill="hold" grpId="0" nodeType="withEffect">
                                  <p:stCondLst>
                                    <p:cond delay="0"/>
                                  </p:stCondLst>
                                  <p:childTnLst>
                                    <p:animEffect transition="out" filter="dissolve">
                                      <p:cBhvr>
                                        <p:cTn id="330" dur="500"/>
                                        <p:tgtEl>
                                          <p:spTgt spid="72"/>
                                        </p:tgtEl>
                                      </p:cBhvr>
                                    </p:animEffect>
                                    <p:set>
                                      <p:cBhvr>
                                        <p:cTn id="331" dur="1" fill="hold">
                                          <p:stCondLst>
                                            <p:cond delay="499"/>
                                          </p:stCondLst>
                                        </p:cTn>
                                        <p:tgtEl>
                                          <p:spTgt spid="72"/>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73"/>
                                        </p:tgtEl>
                                      </p:cBhvr>
                                    </p:animEffect>
                                    <p:set>
                                      <p:cBhvr>
                                        <p:cTn id="334" dur="1" fill="hold">
                                          <p:stCondLst>
                                            <p:cond delay="499"/>
                                          </p:stCondLst>
                                        </p:cTn>
                                        <p:tgtEl>
                                          <p:spTgt spid="73"/>
                                        </p:tgtEl>
                                        <p:attrNameLst>
                                          <p:attrName>style.visibility</p:attrName>
                                        </p:attrNameLst>
                                      </p:cBhvr>
                                      <p:to>
                                        <p:strVal val="hidden"/>
                                      </p:to>
                                    </p:set>
                                  </p:childTnLst>
                                </p:cTn>
                              </p:par>
                              <p:par>
                                <p:cTn id="335" presetID="9" presetClass="exit" presetSubtype="0" fill="hold" grpId="0" nodeType="withEffect">
                                  <p:stCondLst>
                                    <p:cond delay="0"/>
                                  </p:stCondLst>
                                  <p:childTnLst>
                                    <p:animEffect transition="out" filter="dissolve">
                                      <p:cBhvr>
                                        <p:cTn id="336" dur="500"/>
                                        <p:tgtEl>
                                          <p:spTgt spid="76"/>
                                        </p:tgtEl>
                                      </p:cBhvr>
                                    </p:animEffect>
                                    <p:set>
                                      <p:cBhvr>
                                        <p:cTn id="337" dur="1" fill="hold">
                                          <p:stCondLst>
                                            <p:cond delay="499"/>
                                          </p:stCondLst>
                                        </p:cTn>
                                        <p:tgtEl>
                                          <p:spTgt spid="76"/>
                                        </p:tgtEl>
                                        <p:attrNameLst>
                                          <p:attrName>style.visibility</p:attrName>
                                        </p:attrNameLst>
                                      </p:cBhvr>
                                      <p:to>
                                        <p:strVal val="hidden"/>
                                      </p:to>
                                    </p:set>
                                  </p:childTnLst>
                                </p:cTn>
                              </p:par>
                              <p:par>
                                <p:cTn id="338" presetID="9" presetClass="exit" presetSubtype="0" fill="hold" nodeType="withEffect">
                                  <p:stCondLst>
                                    <p:cond delay="0"/>
                                  </p:stCondLst>
                                  <p:childTnLst>
                                    <p:animEffect transition="out" filter="dissolve">
                                      <p:cBhvr>
                                        <p:cTn id="339" dur="500"/>
                                        <p:tgtEl>
                                          <p:spTgt spid="77"/>
                                        </p:tgtEl>
                                      </p:cBhvr>
                                    </p:animEffect>
                                    <p:set>
                                      <p:cBhvr>
                                        <p:cTn id="340" dur="1" fill="hold">
                                          <p:stCondLst>
                                            <p:cond delay="499"/>
                                          </p:stCondLst>
                                        </p:cTn>
                                        <p:tgtEl>
                                          <p:spTgt spid="77"/>
                                        </p:tgtEl>
                                        <p:attrNameLst>
                                          <p:attrName>style.visibility</p:attrName>
                                        </p:attrNameLst>
                                      </p:cBhvr>
                                      <p:to>
                                        <p:strVal val="hidden"/>
                                      </p:to>
                                    </p:set>
                                  </p:childTnLst>
                                </p:cTn>
                              </p:par>
                              <p:par>
                                <p:cTn id="341" presetID="9" presetClass="exit" presetSubtype="0" fill="hold" nodeType="withEffect">
                                  <p:stCondLst>
                                    <p:cond delay="0"/>
                                  </p:stCondLst>
                                  <p:childTnLst>
                                    <p:animEffect transition="out" filter="dissolve">
                                      <p:cBhvr>
                                        <p:cTn id="342" dur="500"/>
                                        <p:tgtEl>
                                          <p:spTgt spid="82"/>
                                        </p:tgtEl>
                                      </p:cBhvr>
                                    </p:animEffect>
                                    <p:set>
                                      <p:cBhvr>
                                        <p:cTn id="343" dur="1" fill="hold">
                                          <p:stCondLst>
                                            <p:cond delay="499"/>
                                          </p:stCondLst>
                                        </p:cTn>
                                        <p:tgtEl>
                                          <p:spTgt spid="82"/>
                                        </p:tgtEl>
                                        <p:attrNameLst>
                                          <p:attrName>style.visibility</p:attrName>
                                        </p:attrNameLst>
                                      </p:cBhvr>
                                      <p:to>
                                        <p:strVal val="hidden"/>
                                      </p:to>
                                    </p:set>
                                  </p:childTnLst>
                                </p:cTn>
                              </p:par>
                              <p:par>
                                <p:cTn id="344" presetID="9" presetClass="exit" presetSubtype="0" fill="hold" grpId="0" nodeType="withEffect">
                                  <p:stCondLst>
                                    <p:cond delay="0"/>
                                  </p:stCondLst>
                                  <p:childTnLst>
                                    <p:animEffect transition="out" filter="dissolve">
                                      <p:cBhvr>
                                        <p:cTn id="345" dur="500"/>
                                        <p:tgtEl>
                                          <p:spTgt spid="85"/>
                                        </p:tgtEl>
                                      </p:cBhvr>
                                    </p:animEffect>
                                    <p:set>
                                      <p:cBhvr>
                                        <p:cTn id="346" dur="1" fill="hold">
                                          <p:stCondLst>
                                            <p:cond delay="499"/>
                                          </p:stCondLst>
                                        </p:cTn>
                                        <p:tgtEl>
                                          <p:spTgt spid="85"/>
                                        </p:tgtEl>
                                        <p:attrNameLst>
                                          <p:attrName>style.visibility</p:attrName>
                                        </p:attrNameLst>
                                      </p:cBhvr>
                                      <p:to>
                                        <p:strVal val="hidden"/>
                                      </p:to>
                                    </p:set>
                                  </p:childTnLst>
                                </p:cTn>
                              </p:par>
                              <p:par>
                                <p:cTn id="347" presetID="9" presetClass="exit" presetSubtype="0" fill="hold" nodeType="withEffect">
                                  <p:stCondLst>
                                    <p:cond delay="0"/>
                                  </p:stCondLst>
                                  <p:childTnLst>
                                    <p:animEffect transition="out" filter="dissolve">
                                      <p:cBhvr>
                                        <p:cTn id="348" dur="500"/>
                                        <p:tgtEl>
                                          <p:spTgt spid="86"/>
                                        </p:tgtEl>
                                      </p:cBhvr>
                                    </p:animEffect>
                                    <p:set>
                                      <p:cBhvr>
                                        <p:cTn id="349" dur="1" fill="hold">
                                          <p:stCondLst>
                                            <p:cond delay="499"/>
                                          </p:stCondLst>
                                        </p:cTn>
                                        <p:tgtEl>
                                          <p:spTgt spid="86"/>
                                        </p:tgtEl>
                                        <p:attrNameLst>
                                          <p:attrName>style.visibility</p:attrName>
                                        </p:attrNameLst>
                                      </p:cBhvr>
                                      <p:to>
                                        <p:strVal val="hidden"/>
                                      </p:to>
                                    </p:set>
                                  </p:childTnLst>
                                </p:cTn>
                              </p:par>
                              <p:par>
                                <p:cTn id="350" presetID="9" presetClass="exit" presetSubtype="0" fill="hold" grpId="0" nodeType="withEffect">
                                  <p:stCondLst>
                                    <p:cond delay="0"/>
                                  </p:stCondLst>
                                  <p:childTnLst>
                                    <p:animEffect transition="out" filter="dissolve">
                                      <p:cBhvr>
                                        <p:cTn id="351" dur="500"/>
                                        <p:tgtEl>
                                          <p:spTgt spid="89"/>
                                        </p:tgtEl>
                                      </p:cBhvr>
                                    </p:animEffect>
                                    <p:set>
                                      <p:cBhvr>
                                        <p:cTn id="352" dur="1" fill="hold">
                                          <p:stCondLst>
                                            <p:cond delay="499"/>
                                          </p:stCondLst>
                                        </p:cTn>
                                        <p:tgtEl>
                                          <p:spTgt spid="89"/>
                                        </p:tgtEl>
                                        <p:attrNameLst>
                                          <p:attrName>style.visibility</p:attrName>
                                        </p:attrNameLst>
                                      </p:cBhvr>
                                      <p:to>
                                        <p:strVal val="hidden"/>
                                      </p:to>
                                    </p:set>
                                  </p:childTnLst>
                                </p:cTn>
                              </p:par>
                              <p:par>
                                <p:cTn id="353" presetID="9" presetClass="exit" presetSubtype="0" fill="hold" nodeType="withEffect">
                                  <p:stCondLst>
                                    <p:cond delay="0"/>
                                  </p:stCondLst>
                                  <p:childTnLst>
                                    <p:animEffect transition="out" filter="dissolve">
                                      <p:cBhvr>
                                        <p:cTn id="354" dur="500"/>
                                        <p:tgtEl>
                                          <p:spTgt spid="90"/>
                                        </p:tgtEl>
                                      </p:cBhvr>
                                    </p:animEffect>
                                    <p:set>
                                      <p:cBhvr>
                                        <p:cTn id="355" dur="1" fill="hold">
                                          <p:stCondLst>
                                            <p:cond delay="499"/>
                                          </p:stCondLst>
                                        </p:cTn>
                                        <p:tgtEl>
                                          <p:spTgt spid="90"/>
                                        </p:tgtEl>
                                        <p:attrNameLst>
                                          <p:attrName>style.visibility</p:attrName>
                                        </p:attrNameLst>
                                      </p:cBhvr>
                                      <p:to>
                                        <p:strVal val="hidden"/>
                                      </p:to>
                                    </p:set>
                                  </p:childTnLst>
                                </p:cTn>
                              </p:par>
                              <p:par>
                                <p:cTn id="356" presetID="9" presetClass="exit" presetSubtype="0" fill="hold" grpId="0" nodeType="withEffect">
                                  <p:stCondLst>
                                    <p:cond delay="0"/>
                                  </p:stCondLst>
                                  <p:childTnLst>
                                    <p:animEffect transition="out" filter="dissolve">
                                      <p:cBhvr>
                                        <p:cTn id="357" dur="500"/>
                                        <p:tgtEl>
                                          <p:spTgt spid="93"/>
                                        </p:tgtEl>
                                      </p:cBhvr>
                                    </p:animEffect>
                                    <p:set>
                                      <p:cBhvr>
                                        <p:cTn id="358" dur="1" fill="hold">
                                          <p:stCondLst>
                                            <p:cond delay="499"/>
                                          </p:stCondLst>
                                        </p:cTn>
                                        <p:tgtEl>
                                          <p:spTgt spid="93"/>
                                        </p:tgtEl>
                                        <p:attrNameLst>
                                          <p:attrName>style.visibility</p:attrName>
                                        </p:attrNameLst>
                                      </p:cBhvr>
                                      <p:to>
                                        <p:strVal val="hidden"/>
                                      </p:to>
                                    </p:set>
                                  </p:childTnLst>
                                </p:cTn>
                              </p:par>
                              <p:par>
                                <p:cTn id="359" presetID="9" presetClass="exit" presetSubtype="0" fill="hold" grpId="0" nodeType="withEffect">
                                  <p:stCondLst>
                                    <p:cond delay="0"/>
                                  </p:stCondLst>
                                  <p:childTnLst>
                                    <p:animEffect transition="out" filter="dissolve">
                                      <p:cBhvr>
                                        <p:cTn id="360" dur="500"/>
                                        <p:tgtEl>
                                          <p:spTgt spid="94"/>
                                        </p:tgtEl>
                                      </p:cBhvr>
                                    </p:animEffect>
                                    <p:set>
                                      <p:cBhvr>
                                        <p:cTn id="361" dur="1" fill="hold">
                                          <p:stCondLst>
                                            <p:cond delay="499"/>
                                          </p:stCondLst>
                                        </p:cTn>
                                        <p:tgtEl>
                                          <p:spTgt spid="94"/>
                                        </p:tgtEl>
                                        <p:attrNameLst>
                                          <p:attrName>style.visibility</p:attrName>
                                        </p:attrNameLst>
                                      </p:cBhvr>
                                      <p:to>
                                        <p:strVal val="hidden"/>
                                      </p:to>
                                    </p:set>
                                  </p:childTnLst>
                                </p:cTn>
                              </p:par>
                              <p:par>
                                <p:cTn id="362" presetID="9" presetClass="exit" presetSubtype="0" fill="hold" nodeType="withEffect">
                                  <p:stCondLst>
                                    <p:cond delay="0"/>
                                  </p:stCondLst>
                                  <p:childTnLst>
                                    <p:animEffect transition="out" filter="dissolve">
                                      <p:cBhvr>
                                        <p:cTn id="363" dur="500"/>
                                        <p:tgtEl>
                                          <p:spTgt spid="95"/>
                                        </p:tgtEl>
                                      </p:cBhvr>
                                    </p:animEffect>
                                    <p:set>
                                      <p:cBhvr>
                                        <p:cTn id="364" dur="1" fill="hold">
                                          <p:stCondLst>
                                            <p:cond delay="499"/>
                                          </p:stCondLst>
                                        </p:cTn>
                                        <p:tgtEl>
                                          <p:spTgt spid="95"/>
                                        </p:tgtEl>
                                        <p:attrNameLst>
                                          <p:attrName>style.visibility</p:attrName>
                                        </p:attrNameLst>
                                      </p:cBhvr>
                                      <p:to>
                                        <p:strVal val="hidden"/>
                                      </p:to>
                                    </p:set>
                                  </p:childTnLst>
                                </p:cTn>
                              </p:par>
                              <p:par>
                                <p:cTn id="365" presetID="9" presetClass="exit" presetSubtype="0" fill="hold" nodeType="withEffect">
                                  <p:stCondLst>
                                    <p:cond delay="0"/>
                                  </p:stCondLst>
                                  <p:childTnLst>
                                    <p:animEffect transition="out" filter="dissolve">
                                      <p:cBhvr>
                                        <p:cTn id="366" dur="500"/>
                                        <p:tgtEl>
                                          <p:spTgt spid="98"/>
                                        </p:tgtEl>
                                      </p:cBhvr>
                                    </p:animEffect>
                                    <p:set>
                                      <p:cBhvr>
                                        <p:cTn id="367" dur="1" fill="hold">
                                          <p:stCondLst>
                                            <p:cond delay="499"/>
                                          </p:stCondLst>
                                        </p:cTn>
                                        <p:tgtEl>
                                          <p:spTgt spid="98"/>
                                        </p:tgtEl>
                                        <p:attrNameLst>
                                          <p:attrName>style.visibility</p:attrName>
                                        </p:attrNameLst>
                                      </p:cBhvr>
                                      <p:to>
                                        <p:strVal val="hidden"/>
                                      </p:to>
                                    </p:set>
                                  </p:childTnLst>
                                </p:cTn>
                              </p:par>
                              <p:par>
                                <p:cTn id="368" presetID="9" presetClass="exit" presetSubtype="0" fill="hold" nodeType="withEffect">
                                  <p:stCondLst>
                                    <p:cond delay="0"/>
                                  </p:stCondLst>
                                  <p:childTnLst>
                                    <p:animEffect transition="out" filter="dissolve">
                                      <p:cBhvr>
                                        <p:cTn id="369" dur="500"/>
                                        <p:tgtEl>
                                          <p:spTgt spid="101"/>
                                        </p:tgtEl>
                                      </p:cBhvr>
                                    </p:animEffect>
                                    <p:set>
                                      <p:cBhvr>
                                        <p:cTn id="370" dur="1" fill="hold">
                                          <p:stCondLst>
                                            <p:cond delay="499"/>
                                          </p:stCondLst>
                                        </p:cTn>
                                        <p:tgtEl>
                                          <p:spTgt spid="101"/>
                                        </p:tgtEl>
                                        <p:attrNameLst>
                                          <p:attrName>style.visibility</p:attrName>
                                        </p:attrNameLst>
                                      </p:cBhvr>
                                      <p:to>
                                        <p:strVal val="hidden"/>
                                      </p:to>
                                    </p:set>
                                  </p:childTnLst>
                                </p:cTn>
                              </p:par>
                              <p:par>
                                <p:cTn id="371" presetID="9" presetClass="exit" presetSubtype="0" fill="hold" nodeType="withEffect">
                                  <p:stCondLst>
                                    <p:cond delay="0"/>
                                  </p:stCondLst>
                                  <p:childTnLst>
                                    <p:animEffect transition="out" filter="dissolve">
                                      <p:cBhvr>
                                        <p:cTn id="372" dur="500"/>
                                        <p:tgtEl>
                                          <p:spTgt spid="24"/>
                                        </p:tgtEl>
                                      </p:cBhvr>
                                    </p:animEffect>
                                    <p:set>
                                      <p:cBhvr>
                                        <p:cTn id="373" dur="1" fill="hold">
                                          <p:stCondLst>
                                            <p:cond delay="499"/>
                                          </p:stCondLst>
                                        </p:cTn>
                                        <p:tgtEl>
                                          <p:spTgt spid="24"/>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29"/>
                                        </p:tgtEl>
                                      </p:cBhvr>
                                    </p:animEffect>
                                    <p:set>
                                      <p:cBhvr>
                                        <p:cTn id="376" dur="1" fill="hold">
                                          <p:stCondLst>
                                            <p:cond delay="499"/>
                                          </p:stCondLst>
                                        </p:cTn>
                                        <p:tgtEl>
                                          <p:spTgt spid="29"/>
                                        </p:tgtEl>
                                        <p:attrNameLst>
                                          <p:attrName>style.visibility</p:attrName>
                                        </p:attrNameLst>
                                      </p:cBhvr>
                                      <p:to>
                                        <p:strVal val="hidden"/>
                                      </p:to>
                                    </p:set>
                                  </p:childTnLst>
                                </p:cTn>
                              </p:par>
                              <p:par>
                                <p:cTn id="377" presetID="9" presetClass="exit" presetSubtype="0" fill="hold" grpId="0" nodeType="withEffect">
                                  <p:stCondLst>
                                    <p:cond delay="0"/>
                                  </p:stCondLst>
                                  <p:childTnLst>
                                    <p:animEffect transition="out" filter="dissolv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9" presetClass="exit" presetSubtype="0" fill="hold" nodeType="withEffect">
                                  <p:stCondLst>
                                    <p:cond delay="0"/>
                                  </p:stCondLst>
                                  <p:childTnLst>
                                    <p:animEffect transition="out" filter="dissolve">
                                      <p:cBhvr>
                                        <p:cTn id="381" dur="500"/>
                                        <p:tgtEl>
                                          <p:spTgt spid="33"/>
                                        </p:tgtEl>
                                      </p:cBhvr>
                                    </p:animEffect>
                                    <p:set>
                                      <p:cBhvr>
                                        <p:cTn id="382" dur="1" fill="hold">
                                          <p:stCondLst>
                                            <p:cond delay="499"/>
                                          </p:stCondLst>
                                        </p:cTn>
                                        <p:tgtEl>
                                          <p:spTgt spid="33"/>
                                        </p:tgtEl>
                                        <p:attrNameLst>
                                          <p:attrName>style.visibility</p:attrName>
                                        </p:attrNameLst>
                                      </p:cBhvr>
                                      <p:to>
                                        <p:strVal val="hidden"/>
                                      </p:to>
                                    </p:set>
                                  </p:childTnLst>
                                </p:cTn>
                              </p:par>
                              <p:par>
                                <p:cTn id="383" presetID="9" presetClass="exit" presetSubtype="0" fill="hold" grpId="0" nodeType="withEffect">
                                  <p:stCondLst>
                                    <p:cond delay="0"/>
                                  </p:stCondLst>
                                  <p:childTnLst>
                                    <p:animEffect transition="out" filter="dissolve">
                                      <p:cBhvr>
                                        <p:cTn id="384" dur="500"/>
                                        <p:tgtEl>
                                          <p:spTgt spid="36"/>
                                        </p:tgtEl>
                                      </p:cBhvr>
                                    </p:animEffect>
                                    <p:set>
                                      <p:cBhvr>
                                        <p:cTn id="385" dur="1" fill="hold">
                                          <p:stCondLst>
                                            <p:cond delay="499"/>
                                          </p:stCondLst>
                                        </p:cTn>
                                        <p:tgtEl>
                                          <p:spTgt spid="36"/>
                                        </p:tgtEl>
                                        <p:attrNameLst>
                                          <p:attrName>style.visibility</p:attrName>
                                        </p:attrNameLst>
                                      </p:cBhvr>
                                      <p:to>
                                        <p:strVal val="hidden"/>
                                      </p:to>
                                    </p:set>
                                  </p:childTnLst>
                                </p:cTn>
                              </p:par>
                              <p:par>
                                <p:cTn id="386" presetID="9" presetClass="exit" presetSubtype="0" fill="hold" nodeType="withEffect">
                                  <p:stCondLst>
                                    <p:cond delay="0"/>
                                  </p:stCondLst>
                                  <p:childTnLst>
                                    <p:animEffect transition="out" filter="dissolve">
                                      <p:cBhvr>
                                        <p:cTn id="387" dur="500"/>
                                        <p:tgtEl>
                                          <p:spTgt spid="38"/>
                                        </p:tgtEl>
                                      </p:cBhvr>
                                    </p:animEffect>
                                    <p:set>
                                      <p:cBhvr>
                                        <p:cTn id="388" dur="1" fill="hold">
                                          <p:stCondLst>
                                            <p:cond delay="499"/>
                                          </p:stCondLst>
                                        </p:cTn>
                                        <p:tgtEl>
                                          <p:spTgt spid="38"/>
                                        </p:tgtEl>
                                        <p:attrNameLst>
                                          <p:attrName>style.visibility</p:attrName>
                                        </p:attrNameLst>
                                      </p:cBhvr>
                                      <p:to>
                                        <p:strVal val="hidden"/>
                                      </p:to>
                                    </p:set>
                                  </p:childTnLst>
                                </p:cTn>
                              </p:par>
                              <p:par>
                                <p:cTn id="389" presetID="9" presetClass="exit" presetSubtype="0" fill="hold" grpId="0" nodeType="withEffect">
                                  <p:stCondLst>
                                    <p:cond delay="0"/>
                                  </p:stCondLst>
                                  <p:childTnLst>
                                    <p:animEffect transition="out" filter="dissolve">
                                      <p:cBhvr>
                                        <p:cTn id="390" dur="500"/>
                                        <p:tgtEl>
                                          <p:spTgt spid="41"/>
                                        </p:tgtEl>
                                      </p:cBhvr>
                                    </p:animEffect>
                                    <p:set>
                                      <p:cBhvr>
                                        <p:cTn id="391" dur="1" fill="hold">
                                          <p:stCondLst>
                                            <p:cond delay="499"/>
                                          </p:stCondLst>
                                        </p:cTn>
                                        <p:tgtEl>
                                          <p:spTgt spid="41"/>
                                        </p:tgtEl>
                                        <p:attrNameLst>
                                          <p:attrName>style.visibility</p:attrName>
                                        </p:attrNameLst>
                                      </p:cBhvr>
                                      <p:to>
                                        <p:strVal val="hidden"/>
                                      </p:to>
                                    </p:set>
                                  </p:childTnLst>
                                </p:cTn>
                              </p:par>
                              <p:par>
                                <p:cTn id="392" presetID="9" presetClass="exit" presetSubtype="0" fill="hold" grpId="0" nodeType="withEffect">
                                  <p:stCondLst>
                                    <p:cond delay="0"/>
                                  </p:stCondLst>
                                  <p:childTnLst>
                                    <p:animEffect transition="out" filter="dissolve">
                                      <p:cBhvr>
                                        <p:cTn id="393" dur="500"/>
                                        <p:tgtEl>
                                          <p:spTgt spid="42"/>
                                        </p:tgtEl>
                                      </p:cBhvr>
                                    </p:animEffect>
                                    <p:set>
                                      <p:cBhvr>
                                        <p:cTn id="394" dur="1" fill="hold">
                                          <p:stCondLst>
                                            <p:cond delay="499"/>
                                          </p:stCondLst>
                                        </p:cTn>
                                        <p:tgtEl>
                                          <p:spTgt spid="42"/>
                                        </p:tgtEl>
                                        <p:attrNameLst>
                                          <p:attrName>style.visibility</p:attrName>
                                        </p:attrNameLst>
                                      </p:cBhvr>
                                      <p:to>
                                        <p:strVal val="hidden"/>
                                      </p:to>
                                    </p:set>
                                  </p:childTnLst>
                                </p:cTn>
                              </p:par>
                            </p:childTnLst>
                          </p:cTn>
                        </p:par>
                        <p:par>
                          <p:cTn id="395" fill="hold" nodeType="afterGroup">
                            <p:stCondLst>
                              <p:cond delay="500"/>
                            </p:stCondLst>
                            <p:childTnLst>
                              <p:par>
                                <p:cTn id="396" presetID="9" presetClass="entr" presetSubtype="0" fill="hold" nodeType="afterEffect">
                                  <p:stCondLst>
                                    <p:cond delay="0"/>
                                  </p:stCondLst>
                                  <p:childTnLst>
                                    <p:set>
                                      <p:cBhvr>
                                        <p:cTn id="397" dur="1" fill="hold">
                                          <p:stCondLst>
                                            <p:cond delay="0"/>
                                          </p:stCondLst>
                                        </p:cTn>
                                        <p:tgtEl>
                                          <p:spTgt spid="345"/>
                                        </p:tgtEl>
                                        <p:attrNameLst>
                                          <p:attrName>style.visibility</p:attrName>
                                        </p:attrNameLst>
                                      </p:cBhvr>
                                      <p:to>
                                        <p:strVal val="visible"/>
                                      </p:to>
                                    </p:set>
                                    <p:animEffect transition="in" filter="dissolve">
                                      <p:cBhvr>
                                        <p:cTn id="398" dur="500"/>
                                        <p:tgtEl>
                                          <p:spTgt spid="345"/>
                                        </p:tgtEl>
                                      </p:cBhvr>
                                    </p:animEffect>
                                  </p:childTnLst>
                                </p:cTn>
                              </p:par>
                              <p:par>
                                <p:cTn id="399" presetID="9" presetClass="entr" presetSubtype="0" fill="hold" nodeType="withEffect">
                                  <p:stCondLst>
                                    <p:cond delay="0"/>
                                  </p:stCondLst>
                                  <p:childTnLst>
                                    <p:set>
                                      <p:cBhvr>
                                        <p:cTn id="400" dur="1" fill="hold">
                                          <p:stCondLst>
                                            <p:cond delay="0"/>
                                          </p:stCondLst>
                                        </p:cTn>
                                        <p:tgtEl>
                                          <p:spTgt spid="346"/>
                                        </p:tgtEl>
                                        <p:attrNameLst>
                                          <p:attrName>style.visibility</p:attrName>
                                        </p:attrNameLst>
                                      </p:cBhvr>
                                      <p:to>
                                        <p:strVal val="visible"/>
                                      </p:to>
                                    </p:set>
                                    <p:animEffect transition="in" filter="dissolve">
                                      <p:cBhvr>
                                        <p:cTn id="401" dur="500"/>
                                        <p:tgtEl>
                                          <p:spTgt spid="346"/>
                                        </p:tgtEl>
                                      </p:cBhvr>
                                    </p:animEffect>
                                  </p:childTnLst>
                                </p:cTn>
                              </p:par>
                              <p:par>
                                <p:cTn id="402" presetID="9" presetClass="entr" presetSubtype="0" fill="hold" nodeType="withEffect">
                                  <p:stCondLst>
                                    <p:cond delay="0"/>
                                  </p:stCondLst>
                                  <p:childTnLst>
                                    <p:set>
                                      <p:cBhvr>
                                        <p:cTn id="403" dur="1" fill="hold">
                                          <p:stCondLst>
                                            <p:cond delay="0"/>
                                          </p:stCondLst>
                                        </p:cTn>
                                        <p:tgtEl>
                                          <p:spTgt spid="347"/>
                                        </p:tgtEl>
                                        <p:attrNameLst>
                                          <p:attrName>style.visibility</p:attrName>
                                        </p:attrNameLst>
                                      </p:cBhvr>
                                      <p:to>
                                        <p:strVal val="visible"/>
                                      </p:to>
                                    </p:set>
                                    <p:animEffect transition="in" filter="dissolve">
                                      <p:cBhvr>
                                        <p:cTn id="404" dur="500"/>
                                        <p:tgtEl>
                                          <p:spTgt spid="347"/>
                                        </p:tgtEl>
                                      </p:cBhvr>
                                    </p:animEffect>
                                  </p:childTnLst>
                                </p:cTn>
                              </p:par>
                              <p:par>
                                <p:cTn id="405" presetID="9" presetClass="entr" presetSubtype="0" fill="hold" nodeType="withEffect">
                                  <p:stCondLst>
                                    <p:cond delay="0"/>
                                  </p:stCondLst>
                                  <p:childTnLst>
                                    <p:set>
                                      <p:cBhvr>
                                        <p:cTn id="406" dur="1" fill="hold">
                                          <p:stCondLst>
                                            <p:cond delay="0"/>
                                          </p:stCondLst>
                                        </p:cTn>
                                        <p:tgtEl>
                                          <p:spTgt spid="348"/>
                                        </p:tgtEl>
                                        <p:attrNameLst>
                                          <p:attrName>style.visibility</p:attrName>
                                        </p:attrNameLst>
                                      </p:cBhvr>
                                      <p:to>
                                        <p:strVal val="visible"/>
                                      </p:to>
                                    </p:set>
                                    <p:animEffect transition="in" filter="dissolve">
                                      <p:cBhvr>
                                        <p:cTn id="407" dur="500"/>
                                        <p:tgtEl>
                                          <p:spTgt spid="348"/>
                                        </p:tgtEl>
                                      </p:cBhvr>
                                    </p:animEffect>
                                  </p:childTnLst>
                                </p:cTn>
                              </p:par>
                              <p:par>
                                <p:cTn id="408" presetID="9" presetClass="entr" presetSubtype="0" fill="hold" nodeType="withEffect">
                                  <p:stCondLst>
                                    <p:cond delay="0"/>
                                  </p:stCondLst>
                                  <p:childTnLst>
                                    <p:set>
                                      <p:cBhvr>
                                        <p:cTn id="409" dur="1" fill="hold">
                                          <p:stCondLst>
                                            <p:cond delay="0"/>
                                          </p:stCondLst>
                                        </p:cTn>
                                        <p:tgtEl>
                                          <p:spTgt spid="349"/>
                                        </p:tgtEl>
                                        <p:attrNameLst>
                                          <p:attrName>style.visibility</p:attrName>
                                        </p:attrNameLst>
                                      </p:cBhvr>
                                      <p:to>
                                        <p:strVal val="visible"/>
                                      </p:to>
                                    </p:set>
                                    <p:animEffect transition="in" filter="dissolve">
                                      <p:cBhvr>
                                        <p:cTn id="410" dur="500"/>
                                        <p:tgtEl>
                                          <p:spTgt spid="349"/>
                                        </p:tgtEl>
                                      </p:cBhvr>
                                    </p:animEffect>
                                  </p:childTnLst>
                                </p:cTn>
                              </p:par>
                              <p:par>
                                <p:cTn id="411" presetID="9" presetClass="entr" presetSubtype="0" fill="hold" nodeType="withEffect">
                                  <p:stCondLst>
                                    <p:cond delay="0"/>
                                  </p:stCondLst>
                                  <p:childTnLst>
                                    <p:set>
                                      <p:cBhvr>
                                        <p:cTn id="412" dur="1" fill="hold">
                                          <p:stCondLst>
                                            <p:cond delay="0"/>
                                          </p:stCondLst>
                                        </p:cTn>
                                        <p:tgtEl>
                                          <p:spTgt spid="350"/>
                                        </p:tgtEl>
                                        <p:attrNameLst>
                                          <p:attrName>style.visibility</p:attrName>
                                        </p:attrNameLst>
                                      </p:cBhvr>
                                      <p:to>
                                        <p:strVal val="visible"/>
                                      </p:to>
                                    </p:set>
                                    <p:animEffect transition="in" filter="dissolve">
                                      <p:cBhvr>
                                        <p:cTn id="413" dur="500"/>
                                        <p:tgtEl>
                                          <p:spTgt spid="350"/>
                                        </p:tgtEl>
                                      </p:cBhvr>
                                    </p:animEffect>
                                  </p:childTnLst>
                                </p:cTn>
                              </p:par>
                              <p:par>
                                <p:cTn id="414" presetID="9" presetClass="entr" presetSubtype="0" fill="hold" nodeType="withEffect">
                                  <p:stCondLst>
                                    <p:cond delay="0"/>
                                  </p:stCondLst>
                                  <p:childTnLst>
                                    <p:set>
                                      <p:cBhvr>
                                        <p:cTn id="415" dur="1" fill="hold">
                                          <p:stCondLst>
                                            <p:cond delay="0"/>
                                          </p:stCondLst>
                                        </p:cTn>
                                        <p:tgtEl>
                                          <p:spTgt spid="351"/>
                                        </p:tgtEl>
                                        <p:attrNameLst>
                                          <p:attrName>style.visibility</p:attrName>
                                        </p:attrNameLst>
                                      </p:cBhvr>
                                      <p:to>
                                        <p:strVal val="visible"/>
                                      </p:to>
                                    </p:set>
                                    <p:animEffect transition="in" filter="dissolve">
                                      <p:cBhvr>
                                        <p:cTn id="416" dur="500"/>
                                        <p:tgtEl>
                                          <p:spTgt spid="351"/>
                                        </p:tgtEl>
                                      </p:cBhvr>
                                    </p:animEffect>
                                  </p:childTnLst>
                                </p:cTn>
                              </p:par>
                              <p:par>
                                <p:cTn id="417" presetID="9" presetClass="entr" presetSubtype="0" fill="hold" nodeType="withEffect">
                                  <p:stCondLst>
                                    <p:cond delay="0"/>
                                  </p:stCondLst>
                                  <p:childTnLst>
                                    <p:set>
                                      <p:cBhvr>
                                        <p:cTn id="418" dur="1" fill="hold">
                                          <p:stCondLst>
                                            <p:cond delay="0"/>
                                          </p:stCondLst>
                                        </p:cTn>
                                        <p:tgtEl>
                                          <p:spTgt spid="352"/>
                                        </p:tgtEl>
                                        <p:attrNameLst>
                                          <p:attrName>style.visibility</p:attrName>
                                        </p:attrNameLst>
                                      </p:cBhvr>
                                      <p:to>
                                        <p:strVal val="visible"/>
                                      </p:to>
                                    </p:set>
                                    <p:animEffect transition="in" filter="dissolve">
                                      <p:cBhvr>
                                        <p:cTn id="419" dur="500"/>
                                        <p:tgtEl>
                                          <p:spTgt spid="352"/>
                                        </p:tgtEl>
                                      </p:cBhvr>
                                    </p:animEffect>
                                  </p:childTnLst>
                                </p:cTn>
                              </p:par>
                              <p:par>
                                <p:cTn id="420" presetID="9" presetClass="entr" presetSubtype="0" fill="hold" nodeType="withEffect">
                                  <p:stCondLst>
                                    <p:cond delay="0"/>
                                  </p:stCondLst>
                                  <p:childTnLst>
                                    <p:set>
                                      <p:cBhvr>
                                        <p:cTn id="421" dur="1" fill="hold">
                                          <p:stCondLst>
                                            <p:cond delay="0"/>
                                          </p:stCondLst>
                                        </p:cTn>
                                        <p:tgtEl>
                                          <p:spTgt spid="353"/>
                                        </p:tgtEl>
                                        <p:attrNameLst>
                                          <p:attrName>style.visibility</p:attrName>
                                        </p:attrNameLst>
                                      </p:cBhvr>
                                      <p:to>
                                        <p:strVal val="visible"/>
                                      </p:to>
                                    </p:set>
                                    <p:animEffect transition="in" filter="dissolve">
                                      <p:cBhvr>
                                        <p:cTn id="422" dur="500"/>
                                        <p:tgtEl>
                                          <p:spTgt spid="353"/>
                                        </p:tgtEl>
                                      </p:cBhvr>
                                    </p:animEffect>
                                  </p:childTnLst>
                                </p:cTn>
                              </p:par>
                              <p:par>
                                <p:cTn id="423" presetID="9" presetClass="entr" presetSubtype="0" fill="hold" nodeType="withEffect">
                                  <p:stCondLst>
                                    <p:cond delay="0"/>
                                  </p:stCondLst>
                                  <p:childTnLst>
                                    <p:set>
                                      <p:cBhvr>
                                        <p:cTn id="424" dur="1" fill="hold">
                                          <p:stCondLst>
                                            <p:cond delay="0"/>
                                          </p:stCondLst>
                                        </p:cTn>
                                        <p:tgtEl>
                                          <p:spTgt spid="354"/>
                                        </p:tgtEl>
                                        <p:attrNameLst>
                                          <p:attrName>style.visibility</p:attrName>
                                        </p:attrNameLst>
                                      </p:cBhvr>
                                      <p:to>
                                        <p:strVal val="visible"/>
                                      </p:to>
                                    </p:set>
                                    <p:animEffect transition="in" filter="dissolve">
                                      <p:cBhvr>
                                        <p:cTn id="425" dur="500"/>
                                        <p:tgtEl>
                                          <p:spTgt spid="354"/>
                                        </p:tgtEl>
                                      </p:cBhvr>
                                    </p:animEffect>
                                  </p:childTnLst>
                                </p:cTn>
                              </p:par>
                              <p:par>
                                <p:cTn id="426" presetID="9" presetClass="entr" presetSubtype="0" fill="hold" nodeType="withEffect">
                                  <p:stCondLst>
                                    <p:cond delay="0"/>
                                  </p:stCondLst>
                                  <p:childTnLst>
                                    <p:set>
                                      <p:cBhvr>
                                        <p:cTn id="427" dur="1" fill="hold">
                                          <p:stCondLst>
                                            <p:cond delay="0"/>
                                          </p:stCondLst>
                                        </p:cTn>
                                        <p:tgtEl>
                                          <p:spTgt spid="355"/>
                                        </p:tgtEl>
                                        <p:attrNameLst>
                                          <p:attrName>style.visibility</p:attrName>
                                        </p:attrNameLst>
                                      </p:cBhvr>
                                      <p:to>
                                        <p:strVal val="visible"/>
                                      </p:to>
                                    </p:set>
                                    <p:animEffect transition="in" filter="dissolve">
                                      <p:cBhvr>
                                        <p:cTn id="428" dur="500"/>
                                        <p:tgtEl>
                                          <p:spTgt spid="355"/>
                                        </p:tgtEl>
                                      </p:cBhvr>
                                    </p:animEffect>
                                  </p:childTnLst>
                                </p:cTn>
                              </p:par>
                              <p:par>
                                <p:cTn id="429" presetID="9" presetClass="entr" presetSubtype="0" fill="hold" nodeType="withEffect">
                                  <p:stCondLst>
                                    <p:cond delay="0"/>
                                  </p:stCondLst>
                                  <p:childTnLst>
                                    <p:set>
                                      <p:cBhvr>
                                        <p:cTn id="430" dur="1" fill="hold">
                                          <p:stCondLst>
                                            <p:cond delay="0"/>
                                          </p:stCondLst>
                                        </p:cTn>
                                        <p:tgtEl>
                                          <p:spTgt spid="356"/>
                                        </p:tgtEl>
                                        <p:attrNameLst>
                                          <p:attrName>style.visibility</p:attrName>
                                        </p:attrNameLst>
                                      </p:cBhvr>
                                      <p:to>
                                        <p:strVal val="visible"/>
                                      </p:to>
                                    </p:set>
                                    <p:animEffect transition="in" filter="dissolve">
                                      <p:cBhvr>
                                        <p:cTn id="431" dur="500"/>
                                        <p:tgtEl>
                                          <p:spTgt spid="356"/>
                                        </p:tgtEl>
                                      </p:cBhvr>
                                    </p:animEffect>
                                  </p:childTnLst>
                                </p:cTn>
                              </p:par>
                              <p:par>
                                <p:cTn id="432" presetID="9" presetClass="entr" presetSubtype="0" fill="hold" nodeType="withEffect">
                                  <p:stCondLst>
                                    <p:cond delay="0"/>
                                  </p:stCondLst>
                                  <p:childTnLst>
                                    <p:set>
                                      <p:cBhvr>
                                        <p:cTn id="433" dur="1" fill="hold">
                                          <p:stCondLst>
                                            <p:cond delay="0"/>
                                          </p:stCondLst>
                                        </p:cTn>
                                        <p:tgtEl>
                                          <p:spTgt spid="357"/>
                                        </p:tgtEl>
                                        <p:attrNameLst>
                                          <p:attrName>style.visibility</p:attrName>
                                        </p:attrNameLst>
                                      </p:cBhvr>
                                      <p:to>
                                        <p:strVal val="visible"/>
                                      </p:to>
                                    </p:set>
                                    <p:animEffect transition="in" filter="dissolve">
                                      <p:cBhvr>
                                        <p:cTn id="434" dur="500"/>
                                        <p:tgtEl>
                                          <p:spTgt spid="357"/>
                                        </p:tgtEl>
                                      </p:cBhvr>
                                    </p:animEffect>
                                  </p:childTnLst>
                                </p:cTn>
                              </p:par>
                              <p:par>
                                <p:cTn id="435" presetID="9" presetClass="entr" presetSubtype="0" fill="hold" nodeType="withEffect">
                                  <p:stCondLst>
                                    <p:cond delay="0"/>
                                  </p:stCondLst>
                                  <p:childTnLst>
                                    <p:set>
                                      <p:cBhvr>
                                        <p:cTn id="436" dur="1" fill="hold">
                                          <p:stCondLst>
                                            <p:cond delay="0"/>
                                          </p:stCondLst>
                                        </p:cTn>
                                        <p:tgtEl>
                                          <p:spTgt spid="358"/>
                                        </p:tgtEl>
                                        <p:attrNameLst>
                                          <p:attrName>style.visibility</p:attrName>
                                        </p:attrNameLst>
                                      </p:cBhvr>
                                      <p:to>
                                        <p:strVal val="visible"/>
                                      </p:to>
                                    </p:set>
                                    <p:animEffect transition="in" filter="dissolve">
                                      <p:cBhvr>
                                        <p:cTn id="437" dur="500"/>
                                        <p:tgtEl>
                                          <p:spTgt spid="358"/>
                                        </p:tgtEl>
                                      </p:cBhvr>
                                    </p:animEffect>
                                  </p:childTnLst>
                                </p:cTn>
                              </p:par>
                              <p:par>
                                <p:cTn id="438" presetID="9" presetClass="entr" presetSubtype="0" fill="hold" grpId="0" nodeType="withEffect">
                                  <p:stCondLst>
                                    <p:cond delay="0"/>
                                  </p:stCondLst>
                                  <p:childTnLst>
                                    <p:set>
                                      <p:cBhvr>
                                        <p:cTn id="439" dur="1" fill="hold">
                                          <p:stCondLst>
                                            <p:cond delay="0"/>
                                          </p:stCondLst>
                                        </p:cTn>
                                        <p:tgtEl>
                                          <p:spTgt spid="359"/>
                                        </p:tgtEl>
                                        <p:attrNameLst>
                                          <p:attrName>style.visibility</p:attrName>
                                        </p:attrNameLst>
                                      </p:cBhvr>
                                      <p:to>
                                        <p:strVal val="visible"/>
                                      </p:to>
                                    </p:set>
                                    <p:animEffect transition="in" filter="dissolve">
                                      <p:cBhvr>
                                        <p:cTn id="440" dur="500"/>
                                        <p:tgtEl>
                                          <p:spTgt spid="359"/>
                                        </p:tgtEl>
                                      </p:cBhvr>
                                    </p:animEffect>
                                  </p:childTnLst>
                                </p:cTn>
                              </p:par>
                              <p:par>
                                <p:cTn id="441" presetID="9" presetClass="entr" presetSubtype="0" fill="hold" grpId="0" nodeType="withEffect">
                                  <p:stCondLst>
                                    <p:cond delay="0"/>
                                  </p:stCondLst>
                                  <p:childTnLst>
                                    <p:set>
                                      <p:cBhvr>
                                        <p:cTn id="442" dur="1" fill="hold">
                                          <p:stCondLst>
                                            <p:cond delay="0"/>
                                          </p:stCondLst>
                                        </p:cTn>
                                        <p:tgtEl>
                                          <p:spTgt spid="360"/>
                                        </p:tgtEl>
                                        <p:attrNameLst>
                                          <p:attrName>style.visibility</p:attrName>
                                        </p:attrNameLst>
                                      </p:cBhvr>
                                      <p:to>
                                        <p:strVal val="visible"/>
                                      </p:to>
                                    </p:set>
                                    <p:animEffect transition="in" filter="dissolve">
                                      <p:cBhvr>
                                        <p:cTn id="443" dur="500"/>
                                        <p:tgtEl>
                                          <p:spTgt spid="360"/>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1" presetClass="entr" presetSubtype="0" fill="hold" grpId="0" nodeType="clickEffect">
                                  <p:stCondLst>
                                    <p:cond delay="0"/>
                                  </p:stCondLst>
                                  <p:childTnLst>
                                    <p:set>
                                      <p:cBhvr>
                                        <p:cTn id="4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P spid="42" grpId="0" animBg="1"/>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59" grpId="0" animBg="1"/>
      <p:bldP spid="36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3000"/>
          </a:xfrm>
        </p:spPr>
        <p:txBody>
          <a:bodyPr/>
          <a:lstStyle/>
          <a:p>
            <a:pPr>
              <a:defRPr/>
            </a:pPr>
            <a:r>
              <a:rPr lang="en-US" dirty="0" smtClean="0"/>
              <a:t>How big is this tree?</a:t>
            </a:r>
            <a:endParaRPr lang="en-US" dirty="0"/>
          </a:p>
        </p:txBody>
      </p:sp>
      <p:cxnSp>
        <p:nvCxnSpPr>
          <p:cNvPr id="18" name="Straight Arrow Connector 17"/>
          <p:cNvCxnSpPr/>
          <p:nvPr/>
        </p:nvCxnSpPr>
        <p:spPr>
          <a:xfrm flipH="1">
            <a:off x="1816100" y="2790825"/>
            <a:ext cx="2820988"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73350" y="2790825"/>
            <a:ext cx="1963738"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455988" y="2790825"/>
            <a:ext cx="118110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133850" y="2790825"/>
            <a:ext cx="503238"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37088" y="2790825"/>
            <a:ext cx="611187"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637088" y="2790825"/>
            <a:ext cx="976312"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637088" y="2790825"/>
            <a:ext cx="1712912"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637088" y="2790825"/>
            <a:ext cx="2687637"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637088" y="2790825"/>
            <a:ext cx="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816100" y="3765550"/>
            <a:ext cx="2820988"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673350" y="3765550"/>
            <a:ext cx="1963738"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455988" y="3765550"/>
            <a:ext cx="118110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4133850" y="3765550"/>
            <a:ext cx="503238"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37088" y="3765550"/>
            <a:ext cx="611187"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637088" y="3765550"/>
            <a:ext cx="976312"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37088" y="3765550"/>
            <a:ext cx="1712912"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37088" y="3765550"/>
            <a:ext cx="2687637"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637088" y="3765550"/>
            <a:ext cx="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533900" y="3479800"/>
            <a:ext cx="234950" cy="238125"/>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1" name="TextBox 60"/>
          <p:cNvSpPr txBox="1">
            <a:spLocks noChangeArrowheads="1"/>
          </p:cNvSpPr>
          <p:nvPr/>
        </p:nvSpPr>
        <p:spPr bwMode="auto">
          <a:xfrm>
            <a:off x="457200" y="4800600"/>
            <a:ext cx="82343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50000"/>
              </a:lnSpc>
            </a:pPr>
            <a:r>
              <a:rPr lang="en-US" sz="2000">
                <a:solidFill>
                  <a:srgbClr val="FF0000"/>
                </a:solidFill>
              </a:rPr>
              <a:t>Approx. 10^120 &gt; Number of atoms in the observable universe (10^80)</a:t>
            </a:r>
          </a:p>
          <a:p>
            <a:pPr algn="ctr" eaLnBrk="1" hangingPunct="1">
              <a:lnSpc>
                <a:spcPct val="150000"/>
              </a:lnSpc>
            </a:pPr>
            <a:r>
              <a:rPr lang="en-US" sz="2000"/>
              <a:t>We can really only search a </a:t>
            </a:r>
            <a:r>
              <a:rPr lang="en-US" sz="2000" b="1">
                <a:solidFill>
                  <a:srgbClr val="FF0000"/>
                </a:solidFill>
              </a:rPr>
              <a:t>tiny, miniscule  faction </a:t>
            </a:r>
            <a:r>
              <a:rPr lang="en-US" sz="2000"/>
              <a:t>of this tree!</a:t>
            </a:r>
          </a:p>
          <a:p>
            <a:pPr algn="ctr" eaLnBrk="1" hangingPunct="1">
              <a:lnSpc>
                <a:spcPct val="150000"/>
              </a:lnSpc>
            </a:pPr>
            <a:r>
              <a:rPr lang="en-US" sz="2000"/>
              <a:t>Around 60 x 10^9 nodes for 5 minute move. </a:t>
            </a:r>
            <a:r>
              <a:rPr lang="en-US" sz="2000" b="1">
                <a:solidFill>
                  <a:schemeClr val="accent2"/>
                </a:solidFill>
              </a:rPr>
              <a:t>Approx. 1 / 10^70 fraction.</a:t>
            </a:r>
          </a:p>
          <a:p>
            <a:pPr algn="ctr" eaLnBrk="1" hangingPunct="1">
              <a:lnSpc>
                <a:spcPct val="150000"/>
              </a:lnSpc>
            </a:pPr>
            <a:endParaRPr lang="en-US" sz="2000"/>
          </a:p>
        </p:txBody>
      </p:sp>
      <p:sp>
        <p:nvSpPr>
          <p:cNvPr id="66" name="TextBox 65"/>
          <p:cNvSpPr txBox="1">
            <a:spLocks noChangeArrowheads="1"/>
          </p:cNvSpPr>
          <p:nvPr/>
        </p:nvSpPr>
        <p:spPr bwMode="auto">
          <a:xfrm>
            <a:off x="5964238" y="1773238"/>
            <a:ext cx="2132012" cy="769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~35 moves per position</a:t>
            </a:r>
          </a:p>
        </p:txBody>
      </p:sp>
      <p:pic>
        <p:nvPicPr>
          <p:cNvPr id="35863" name="Picture 3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01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a:stCxn id="66" idx="2"/>
          </p:cNvCxnSpPr>
          <p:nvPr/>
        </p:nvCxnSpPr>
        <p:spPr>
          <a:xfrm flipH="1">
            <a:off x="5964238" y="2543175"/>
            <a:ext cx="1066800" cy="35083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a:spLocks noChangeArrowheads="1"/>
          </p:cNvSpPr>
          <p:nvPr/>
        </p:nvSpPr>
        <p:spPr bwMode="auto">
          <a:xfrm>
            <a:off x="7734300" y="3200400"/>
            <a:ext cx="957263" cy="110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~80 levels deep</a:t>
            </a:r>
          </a:p>
        </p:txBody>
      </p:sp>
      <p:cxnSp>
        <p:nvCxnSpPr>
          <p:cNvPr id="40" name="Straight Arrow Connector 39"/>
          <p:cNvCxnSpPr/>
          <p:nvPr/>
        </p:nvCxnSpPr>
        <p:spPr>
          <a:xfrm>
            <a:off x="7564438" y="2790825"/>
            <a:ext cx="0" cy="1882775"/>
          </a:xfrm>
          <a:prstGeom prst="straightConnector1">
            <a:avLst/>
          </a:prstGeom>
          <a:ln>
            <a:solidFill>
              <a:srgbClr val="292934"/>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par>
                                <p:cTn id="43" presetID="9"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par>
                                <p:cTn id="46" presetID="9"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par>
                                <p:cTn id="49" presetID="9"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dissolve">
                                      <p:cBhvr>
                                        <p:cTn id="51" dur="500"/>
                                        <p:tgtEl>
                                          <p:spTgt spid="5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par>
                                <p:cTn id="67" presetID="9"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dissolve">
                                      <p:cBhvr>
                                        <p:cTn id="69" dur="500"/>
                                        <p:tgtEl>
                                          <p:spTgt spid="5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dissolve">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p:bldP spid="66"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defRPr/>
            </a:pPr>
            <a:r>
              <a:rPr lang="en-US" sz="2800" dirty="0" smtClean="0">
                <a:solidFill>
                  <a:srgbClr val="FF0000"/>
                </a:solidFill>
              </a:rPr>
              <a:t>What’s the work-around?</a:t>
            </a:r>
            <a:endParaRPr lang="en-US" sz="2800" dirty="0">
              <a:solidFill>
                <a:srgbClr val="FF0000"/>
              </a:solidFill>
            </a:endParaRPr>
          </a:p>
        </p:txBody>
      </p:sp>
      <p:sp>
        <p:nvSpPr>
          <p:cNvPr id="3" name="Content Placeholder 2"/>
          <p:cNvSpPr>
            <a:spLocks noGrp="1"/>
          </p:cNvSpPr>
          <p:nvPr>
            <p:ph idx="1"/>
          </p:nvPr>
        </p:nvSpPr>
        <p:spPr>
          <a:xfrm>
            <a:off x="609600" y="76200"/>
            <a:ext cx="7848600" cy="2971800"/>
          </a:xfrm>
        </p:spPr>
        <p:txBody>
          <a:bodyPr/>
          <a:lstStyle/>
          <a:p>
            <a:pPr>
              <a:lnSpc>
                <a:spcPct val="150000"/>
              </a:lnSpc>
              <a:defRPr/>
            </a:pPr>
            <a:r>
              <a:rPr lang="en-US" b="1" dirty="0" smtClean="0">
                <a:solidFill>
                  <a:schemeClr val="accent2"/>
                </a:solidFill>
              </a:rPr>
              <a:t>Don’t search to the very end</a:t>
            </a:r>
          </a:p>
          <a:p>
            <a:pPr lvl="1">
              <a:lnSpc>
                <a:spcPct val="150000"/>
              </a:lnSpc>
              <a:defRPr/>
            </a:pPr>
            <a:r>
              <a:rPr lang="en-US" b="1" dirty="0" smtClean="0">
                <a:solidFill>
                  <a:schemeClr val="accent2"/>
                </a:solidFill>
              </a:rPr>
              <a:t>Go down 10-12 levels (still deeper than most humans)</a:t>
            </a:r>
          </a:p>
          <a:p>
            <a:pPr lvl="1">
              <a:lnSpc>
                <a:spcPct val="150000"/>
              </a:lnSpc>
              <a:defRPr/>
            </a:pPr>
            <a:r>
              <a:rPr lang="en-US" b="1" dirty="0" smtClean="0">
                <a:solidFill>
                  <a:schemeClr val="accent2"/>
                </a:solidFill>
              </a:rPr>
              <a:t>But now what?</a:t>
            </a:r>
          </a:p>
          <a:p>
            <a:pPr lvl="1">
              <a:lnSpc>
                <a:spcPct val="150000"/>
              </a:lnSpc>
              <a:defRPr/>
            </a:pPr>
            <a:r>
              <a:rPr lang="en-US" b="1" dirty="0" smtClean="0">
                <a:solidFill>
                  <a:schemeClr val="accent2"/>
                </a:solidFill>
              </a:rPr>
              <a:t>Compute </a:t>
            </a:r>
            <a:r>
              <a:rPr lang="en-US" b="1" i="1" dirty="0" smtClean="0">
                <a:solidFill>
                  <a:schemeClr val="accent2"/>
                </a:solidFill>
              </a:rPr>
              <a:t>an estimate of </a:t>
            </a:r>
            <a:r>
              <a:rPr lang="en-US" b="1" i="1" dirty="0" smtClean="0">
                <a:solidFill>
                  <a:srgbClr val="FF0000"/>
                </a:solidFill>
              </a:rPr>
              <a:t>the position’s </a:t>
            </a:r>
            <a:r>
              <a:rPr lang="en-US" b="1" i="1" dirty="0" smtClean="0">
                <a:solidFill>
                  <a:schemeClr val="accent2"/>
                </a:solidFill>
              </a:rPr>
              <a:t>value</a:t>
            </a:r>
          </a:p>
          <a:p>
            <a:pPr lvl="2">
              <a:lnSpc>
                <a:spcPct val="150000"/>
              </a:lnSpc>
              <a:defRPr/>
            </a:pPr>
            <a:r>
              <a:rPr lang="en-US" b="1" dirty="0" smtClean="0"/>
              <a:t>This heuristic function is typically designed by a domain expert</a:t>
            </a:r>
          </a:p>
        </p:txBody>
      </p:sp>
      <p:pic>
        <p:nvPicPr>
          <p:cNvPr id="4" name="Picture 3" descr="Kasparov v Deep Blu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087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86200" y="2743200"/>
            <a:ext cx="3983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Consider a game tree</a:t>
            </a:r>
          </a:p>
          <a:p>
            <a:pPr eaLnBrk="1" hangingPunct="1"/>
            <a:r>
              <a:rPr lang="en-US" sz="2000" b="1">
                <a:solidFill>
                  <a:srgbClr val="FF0000"/>
                </a:solidFill>
              </a:rPr>
              <a:t>with leaf utilities (final</a:t>
            </a:r>
          </a:p>
          <a:p>
            <a:pPr eaLnBrk="1" hangingPunct="1"/>
            <a:r>
              <a:rPr lang="en-US" sz="2000" b="1">
                <a:solidFill>
                  <a:srgbClr val="FF0000"/>
                </a:solidFill>
              </a:rPr>
              <a:t>boards) +1 / 0 / -1 (or +inf / 0 –inf).</a:t>
            </a:r>
          </a:p>
          <a:p>
            <a:pPr eaLnBrk="1" hangingPunct="1"/>
            <a:r>
              <a:rPr lang="en-US" sz="2000" b="1">
                <a:solidFill>
                  <a:schemeClr val="accent2"/>
                </a:solidFill>
              </a:rPr>
              <a:t>What are the utilities of</a:t>
            </a:r>
          </a:p>
          <a:p>
            <a:pPr eaLnBrk="1" hangingPunct="1"/>
            <a:r>
              <a:rPr lang="en-US" sz="2000" b="1">
                <a:solidFill>
                  <a:schemeClr val="accent2"/>
                </a:solidFill>
              </a:rPr>
              <a:t>intermediate boards in the</a:t>
            </a:r>
          </a:p>
          <a:p>
            <a:pPr eaLnBrk="1" hangingPunct="1"/>
            <a:r>
              <a:rPr lang="en-US" sz="2000" b="1">
                <a:solidFill>
                  <a:schemeClr val="accent2"/>
                </a:solidFill>
              </a:rPr>
              <a:t>game tree?</a:t>
            </a:r>
          </a:p>
        </p:txBody>
      </p:sp>
      <p:sp>
        <p:nvSpPr>
          <p:cNvPr id="6" name="TextBox 5"/>
          <p:cNvSpPr txBox="1">
            <a:spLocks noChangeArrowheads="1"/>
          </p:cNvSpPr>
          <p:nvPr/>
        </p:nvSpPr>
        <p:spPr bwMode="auto">
          <a:xfrm>
            <a:off x="6553200" y="4343400"/>
            <a:ext cx="237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+1 / 0 / -1</a:t>
            </a:r>
          </a:p>
          <a:p>
            <a:pPr eaLnBrk="1" hangingPunct="1"/>
            <a:r>
              <a:rPr lang="en-US" b="1">
                <a:solidFill>
                  <a:srgbClr val="3333CC"/>
                </a:solidFill>
              </a:rPr>
              <a:t>(or +inf / 0 / -inf)</a:t>
            </a:r>
          </a:p>
        </p:txBody>
      </p:sp>
      <p:sp>
        <p:nvSpPr>
          <p:cNvPr id="7" name="TextBox 6"/>
          <p:cNvSpPr txBox="1">
            <a:spLocks noChangeArrowheads="1"/>
          </p:cNvSpPr>
          <p:nvPr/>
        </p:nvSpPr>
        <p:spPr bwMode="auto">
          <a:xfrm>
            <a:off x="381000" y="5105400"/>
            <a:ext cx="80645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2946A"/>
                </a:solidFill>
              </a:rPr>
              <a:t>The board heuristics is trying to </a:t>
            </a:r>
            <a:r>
              <a:rPr lang="en-US" sz="2000" b="1" i="1">
                <a:solidFill>
                  <a:srgbClr val="32946A"/>
                </a:solidFill>
              </a:rPr>
              <a:t>estimate</a:t>
            </a:r>
            <a:r>
              <a:rPr lang="en-US" sz="2000" b="1">
                <a:solidFill>
                  <a:srgbClr val="32946A"/>
                </a:solidFill>
              </a:rPr>
              <a:t> these values from a quick calculation on the board. Eg, considering material won/loss on chess board or regions captures in GO. Heuristic value of e.g. +0.9, </a:t>
            </a:r>
            <a:r>
              <a:rPr lang="en-US" sz="2000" b="1">
                <a:solidFill>
                  <a:srgbClr val="FF0000"/>
                </a:solidFill>
              </a:rPr>
              <a:t>suggests </a:t>
            </a:r>
            <a:r>
              <a:rPr lang="en-US" sz="2000" b="1">
                <a:solidFill>
                  <a:srgbClr val="32946A"/>
                </a:solidFill>
              </a:rPr>
              <a:t>true value may be +1</a:t>
            </a:r>
            <a:r>
              <a:rPr lang="en-US">
                <a:solidFill>
                  <a:srgbClr val="32946A"/>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457200"/>
          </a:xfrm>
        </p:spPr>
        <p:txBody>
          <a:bodyPr/>
          <a:lstStyle/>
          <a:p>
            <a:pPr>
              <a:defRPr/>
            </a:pPr>
            <a:r>
              <a:rPr lang="en-US" b="1" dirty="0" smtClean="0">
                <a:solidFill>
                  <a:schemeClr val="accent2"/>
                </a:solidFill>
              </a:rPr>
              <a:t>What is a problem for the board heuristics (or evaluation functions)</a:t>
            </a:r>
          </a:p>
          <a:p>
            <a:pPr>
              <a:defRPr/>
            </a:pPr>
            <a:r>
              <a:rPr lang="en-US" b="1" dirty="0" smtClean="0">
                <a:solidFill>
                  <a:schemeClr val="accent2"/>
                </a:solidFill>
              </a:rPr>
              <a:t>at the beginning of the game?</a:t>
            </a:r>
            <a:endParaRPr lang="en-US" b="1" dirty="0">
              <a:solidFill>
                <a:schemeClr val="accent2"/>
              </a:solidFill>
            </a:endParaRPr>
          </a:p>
        </p:txBody>
      </p:sp>
      <p:sp>
        <p:nvSpPr>
          <p:cNvPr id="4" name="TextBox 3"/>
          <p:cNvSpPr txBox="1"/>
          <p:nvPr/>
        </p:nvSpPr>
        <p:spPr>
          <a:xfrm>
            <a:off x="1295400" y="914400"/>
            <a:ext cx="6126163" cy="369888"/>
          </a:xfrm>
          <a:prstGeom prst="rect">
            <a:avLst/>
          </a:prstGeom>
          <a:noFill/>
        </p:spPr>
        <p:txBody>
          <a:bodyPr wrap="none">
            <a:spAutoFit/>
          </a:bodyPr>
          <a:lstStyle/>
          <a:p>
            <a:pPr>
              <a:defRPr/>
            </a:pPr>
            <a:r>
              <a:rPr lang="en-US" sz="1800" b="1" dirty="0">
                <a:solidFill>
                  <a:schemeClr val="accent1">
                    <a:lumMod val="50000"/>
                  </a:schemeClr>
                </a:solidFill>
              </a:rPr>
              <a:t>(Consider a heuristics that looks at lost and captured pieces.)</a:t>
            </a:r>
          </a:p>
        </p:txBody>
      </p:sp>
      <p:sp>
        <p:nvSpPr>
          <p:cNvPr id="167939" name="TextBox 4"/>
          <p:cNvSpPr txBox="1">
            <a:spLocks noChangeArrowheads="1"/>
          </p:cNvSpPr>
          <p:nvPr/>
        </p:nvSpPr>
        <p:spPr bwMode="auto">
          <a:xfrm>
            <a:off x="381000" y="1600200"/>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What will the heuristic values be near the top?</a:t>
            </a:r>
          </a:p>
        </p:txBody>
      </p:sp>
      <p:sp>
        <p:nvSpPr>
          <p:cNvPr id="167940" name="TextBox 5"/>
          <p:cNvSpPr txBox="1">
            <a:spLocks noChangeArrowheads="1"/>
          </p:cNvSpPr>
          <p:nvPr/>
        </p:nvSpPr>
        <p:spPr bwMode="auto">
          <a:xfrm>
            <a:off x="2438400" y="2133600"/>
            <a:ext cx="482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Close to 0! Not much has happened yet….</a:t>
            </a:r>
          </a:p>
        </p:txBody>
      </p:sp>
      <p:sp>
        <p:nvSpPr>
          <p:cNvPr id="7" name="TextBox 6"/>
          <p:cNvSpPr txBox="1"/>
          <p:nvPr/>
        </p:nvSpPr>
        <p:spPr>
          <a:xfrm>
            <a:off x="427038" y="3098800"/>
            <a:ext cx="6516687" cy="1016000"/>
          </a:xfrm>
          <a:prstGeom prst="rect">
            <a:avLst/>
          </a:prstGeom>
          <a:noFill/>
        </p:spPr>
        <p:txBody>
          <a:bodyPr wrap="none">
            <a:spAutoFit/>
          </a:bodyPr>
          <a:lstStyle/>
          <a:p>
            <a:pPr>
              <a:defRPr/>
            </a:pPr>
            <a:r>
              <a:rPr lang="en-US" sz="2000" b="1" dirty="0">
                <a:solidFill>
                  <a:schemeClr val="accent1">
                    <a:lumMod val="50000"/>
                  </a:schemeClr>
                </a:solidFill>
              </a:rPr>
              <a:t>Other issue: children of any node are mostly quite similar. </a:t>
            </a:r>
          </a:p>
          <a:p>
            <a:pPr>
              <a:defRPr/>
            </a:pPr>
            <a:r>
              <a:rPr lang="en-US" sz="2000" b="1" dirty="0">
                <a:solidFill>
                  <a:schemeClr val="accent1">
                    <a:lumMod val="50000"/>
                  </a:schemeClr>
                </a:solidFill>
              </a:rPr>
              <a:t>Gives almost identical heuristic board values. Little or no</a:t>
            </a:r>
          </a:p>
          <a:p>
            <a:pPr>
              <a:defRPr/>
            </a:pPr>
            <a:r>
              <a:rPr lang="en-US" sz="2000" b="1" dirty="0">
                <a:solidFill>
                  <a:schemeClr val="accent1">
                    <a:lumMod val="50000"/>
                  </a:schemeClr>
                </a:solidFill>
              </a:rPr>
              <a:t>information about the right move.</a:t>
            </a:r>
            <a:endParaRPr lang="en-US" b="1" dirty="0">
              <a:solidFill>
                <a:schemeClr val="accent1">
                  <a:lumMod val="50000"/>
                </a:schemeClr>
              </a:solidFill>
            </a:endParaRPr>
          </a:p>
        </p:txBody>
      </p:sp>
      <p:sp>
        <p:nvSpPr>
          <p:cNvPr id="167942" name="TextBox 7"/>
          <p:cNvSpPr txBox="1">
            <a:spLocks noChangeArrowheads="1"/>
          </p:cNvSpPr>
          <p:nvPr/>
        </p:nvSpPr>
        <p:spPr bwMode="auto">
          <a:xfrm>
            <a:off x="762000" y="4467225"/>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Solution: Look ahead. I.e., build search tree several levels</a:t>
            </a:r>
          </a:p>
          <a:p>
            <a:pPr eaLnBrk="1" hangingPunct="1"/>
            <a:r>
              <a:rPr lang="en-US" sz="2000" b="1">
                <a:solidFill>
                  <a:srgbClr val="FF0000"/>
                </a:solidFill>
              </a:rPr>
              <a:t>deep (hopefully 10 or more levels). Boards at bottom of tree more diverse. </a:t>
            </a:r>
            <a:r>
              <a:rPr lang="en-US" sz="2000" b="1" i="1">
                <a:solidFill>
                  <a:srgbClr val="3333CC"/>
                </a:solidFill>
              </a:rPr>
              <a:t>Use minimax search to determine value of starting board, assuming optimal play for both players.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7939">
                                            <p:txEl>
                                              <p:pRg st="0" end="0"/>
                                            </p:txEl>
                                          </p:spTgt>
                                        </p:tgtEl>
                                        <p:attrNameLst>
                                          <p:attrName>style.visibility</p:attrName>
                                        </p:attrNameLst>
                                      </p:cBhvr>
                                      <p:to>
                                        <p:strVal val="visible"/>
                                      </p:to>
                                    </p:set>
                                    <p:anim calcmode="lin" valueType="num">
                                      <p:cBhvr additive="base">
                                        <p:cTn id="21"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67940">
                                            <p:txEl>
                                              <p:pRg st="0" end="0"/>
                                            </p:txEl>
                                          </p:spTgt>
                                        </p:tgtEl>
                                        <p:attrNameLst>
                                          <p:attrName>style.visibility</p:attrName>
                                        </p:attrNameLst>
                                      </p:cBhvr>
                                      <p:to>
                                        <p:strVal val="visible"/>
                                      </p:to>
                                    </p:set>
                                    <p:anim calcmode="lin" valueType="num">
                                      <p:cBhvr additive="base">
                                        <p:cTn id="27" dur="500" fill="hold"/>
                                        <p:tgtEl>
                                          <p:spTgt spid="16794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67942">
                                            <p:txEl>
                                              <p:pRg st="0" end="0"/>
                                            </p:txEl>
                                          </p:spTgt>
                                        </p:tgtEl>
                                        <p:attrNameLst>
                                          <p:attrName>style.visibility</p:attrName>
                                        </p:attrNameLst>
                                      </p:cBhvr>
                                      <p:to>
                                        <p:strVal val="visible"/>
                                      </p:to>
                                    </p:set>
                                    <p:anim calcmode="lin" valueType="num">
                                      <p:cBhvr additive="base">
                                        <p:cTn id="47" dur="500" fill="hold"/>
                                        <p:tgtEl>
                                          <p:spTgt spid="167942">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79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7942">
                                            <p:txEl>
                                              <p:pRg st="1" end="1"/>
                                            </p:txEl>
                                          </p:spTgt>
                                        </p:tgtEl>
                                        <p:attrNameLst>
                                          <p:attrName>style.visibility</p:attrName>
                                        </p:attrNameLst>
                                      </p:cBhvr>
                                      <p:to>
                                        <p:strVal val="visible"/>
                                      </p:to>
                                    </p:set>
                                    <p:anim calcmode="lin" valueType="num">
                                      <p:cBhvr additive="base">
                                        <p:cTn id="51" dur="500" fill="hold"/>
                                        <p:tgtEl>
                                          <p:spTgt spid="167942">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79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p:txBody>
          <a:bodyPr/>
          <a:lstStyle/>
          <a:p>
            <a:pPr eaLnBrk="1" hangingPunct="1">
              <a:defRPr/>
            </a:pPr>
            <a:r>
              <a:rPr lang="en-US" dirty="0" smtClean="0">
                <a:solidFill>
                  <a:srgbClr val="FF0000"/>
                </a:solidFill>
                <a:cs typeface="+mj-cs"/>
              </a:rPr>
              <a:t>Outline</a:t>
            </a:r>
          </a:p>
        </p:txBody>
      </p:sp>
      <p:sp>
        <p:nvSpPr>
          <p:cNvPr id="1533955" name="Rectangle 3"/>
          <p:cNvSpPr>
            <a:spLocks noGrp="1" noChangeArrowheads="1"/>
          </p:cNvSpPr>
          <p:nvPr>
            <p:ph type="body" idx="1"/>
          </p:nvPr>
        </p:nvSpPr>
        <p:spPr>
          <a:xfrm>
            <a:off x="990600" y="1676400"/>
            <a:ext cx="7772400" cy="4114800"/>
          </a:xfrm>
        </p:spPr>
        <p:txBody>
          <a:bodyPr/>
          <a:lstStyle/>
          <a:p>
            <a:pPr eaLnBrk="1" hangingPunct="1">
              <a:defRPr/>
            </a:pPr>
            <a:r>
              <a:rPr lang="en-US" sz="2800" b="1" dirty="0" smtClean="0">
                <a:solidFill>
                  <a:schemeClr val="accent2"/>
                </a:solidFill>
                <a:cs typeface="+mn-cs"/>
              </a:rPr>
              <a:t>Adversarial Search </a:t>
            </a:r>
          </a:p>
          <a:p>
            <a:pPr eaLnBrk="1" hangingPunct="1">
              <a:defRPr/>
            </a:pPr>
            <a:r>
              <a:rPr lang="en-US" sz="2800" b="1" dirty="0" smtClean="0">
                <a:solidFill>
                  <a:schemeClr val="accent2"/>
                </a:solidFill>
                <a:cs typeface="+mn-cs"/>
              </a:rPr>
              <a:t>Optimal decisions</a:t>
            </a:r>
          </a:p>
          <a:p>
            <a:pPr eaLnBrk="1" hangingPunct="1">
              <a:defRPr/>
            </a:pPr>
            <a:r>
              <a:rPr lang="en-US" sz="2800" b="1" dirty="0" err="1" smtClean="0">
                <a:solidFill>
                  <a:schemeClr val="accent2"/>
                </a:solidFill>
                <a:cs typeface="+mn-cs"/>
              </a:rPr>
              <a:t>Minimax</a:t>
            </a:r>
            <a:endParaRPr lang="en-US" sz="2800" b="1" dirty="0" smtClean="0">
              <a:solidFill>
                <a:schemeClr val="accent2"/>
              </a:solidFill>
              <a:cs typeface="+mn-cs"/>
            </a:endParaRPr>
          </a:p>
          <a:p>
            <a:pPr eaLnBrk="1" hangingPunct="1">
              <a:defRPr/>
            </a:pPr>
            <a:r>
              <a:rPr lang="en-US" sz="2800" b="1" dirty="0" smtClean="0">
                <a:solidFill>
                  <a:schemeClr val="accent2"/>
                </a:solidFill>
                <a:cs typeface="+mn-cs"/>
              </a:rPr>
              <a:t>α-β pruning</a:t>
            </a:r>
          </a:p>
          <a:p>
            <a:pPr eaLnBrk="1" hangingPunct="1">
              <a:defRPr/>
            </a:pPr>
            <a:r>
              <a:rPr lang="en-US" sz="2800" b="1" dirty="0" smtClean="0">
                <a:solidFill>
                  <a:schemeClr val="accent2"/>
                </a:solidFill>
                <a:cs typeface="+mn-cs"/>
              </a:rPr>
              <a:t>Case study: Deep Blue</a:t>
            </a:r>
          </a:p>
          <a:p>
            <a:pPr eaLnBrk="1" hangingPunct="1">
              <a:defRPr/>
            </a:pPr>
            <a:r>
              <a:rPr lang="en-US" sz="2800" b="1" dirty="0" smtClean="0">
                <a:solidFill>
                  <a:schemeClr val="accent2"/>
                </a:solidFill>
                <a:cs typeface="+mn-cs"/>
              </a:rPr>
              <a:t>UCT and Go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6858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769114"/>
            <a:ext cx="6972382" cy="707886"/>
          </a:xfrm>
          <a:prstGeom prst="rect">
            <a:avLst/>
          </a:prstGeom>
          <a:noFill/>
        </p:spPr>
        <p:txBody>
          <a:bodyPr wrap="none" rtlCol="0">
            <a:spAutoFit/>
          </a:bodyPr>
          <a:lstStyle/>
          <a:p>
            <a:r>
              <a:rPr lang="en-US" sz="2000" b="1" dirty="0" smtClean="0">
                <a:solidFill>
                  <a:schemeClr val="accent1"/>
                </a:solidFill>
              </a:rPr>
              <a:t>IBM knew this when they “acquired” the Deep Thought team.</a:t>
            </a:r>
          </a:p>
          <a:p>
            <a:r>
              <a:rPr lang="en-US" sz="2000" b="1" dirty="0" smtClean="0">
                <a:solidFill>
                  <a:schemeClr val="accent1"/>
                </a:solidFill>
              </a:rPr>
              <a:t>They could predict what it would take to beat Kasparov.</a:t>
            </a:r>
            <a:endParaRPr lang="en-US" sz="2000" b="1" dirty="0">
              <a:solidFill>
                <a:schemeClr val="accent1"/>
              </a:solidFill>
            </a:endParaRPr>
          </a:p>
        </p:txBody>
      </p:sp>
      <p:sp>
        <p:nvSpPr>
          <p:cNvPr id="3" name="TextBox 2"/>
          <p:cNvSpPr txBox="1"/>
          <p:nvPr/>
        </p:nvSpPr>
        <p:spPr>
          <a:xfrm>
            <a:off x="152400" y="152400"/>
            <a:ext cx="2209800" cy="2677656"/>
          </a:xfrm>
          <a:prstGeom prst="rect">
            <a:avLst/>
          </a:prstGeom>
          <a:noFill/>
        </p:spPr>
        <p:txBody>
          <a:bodyPr wrap="square" rtlCol="0">
            <a:spAutoFit/>
          </a:bodyPr>
          <a:lstStyle/>
          <a:p>
            <a:r>
              <a:rPr lang="en-US" b="1" dirty="0" smtClean="0">
                <a:solidFill>
                  <a:srgbClr val="FF0000"/>
                </a:solidFill>
              </a:rPr>
              <a:t>Fun aside:</a:t>
            </a:r>
          </a:p>
          <a:p>
            <a:r>
              <a:rPr lang="en-US" b="1" dirty="0" smtClean="0">
                <a:solidFill>
                  <a:srgbClr val="FF0000"/>
                </a:solidFill>
              </a:rPr>
              <a:t>What is the</a:t>
            </a:r>
          </a:p>
          <a:p>
            <a:r>
              <a:rPr lang="en-US" b="1" dirty="0" smtClean="0">
                <a:solidFill>
                  <a:srgbClr val="FF0000"/>
                </a:solidFill>
              </a:rPr>
              <a:t>formal computational</a:t>
            </a:r>
          </a:p>
          <a:p>
            <a:r>
              <a:rPr lang="en-US" b="1" dirty="0" smtClean="0">
                <a:solidFill>
                  <a:srgbClr val="FF0000"/>
                </a:solidFill>
              </a:rPr>
              <a:t>complexity of chess? Use</a:t>
            </a:r>
          </a:p>
          <a:p>
            <a:r>
              <a:rPr lang="en-US" b="1" dirty="0" smtClean="0">
                <a:solidFill>
                  <a:srgbClr val="FF0000"/>
                </a:solidFill>
              </a:rPr>
              <a:t>Big-O notation.</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Box 8"/>
          <p:cNvSpPr txBox="1">
            <a:spLocks noChangeArrowheads="1"/>
          </p:cNvSpPr>
          <p:nvPr/>
        </p:nvSpPr>
        <p:spPr bwMode="auto">
          <a:xfrm>
            <a:off x="304800" y="228600"/>
            <a:ext cx="522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Will deeper search give stronger play? </a:t>
            </a:r>
          </a:p>
        </p:txBody>
      </p:sp>
      <p:sp>
        <p:nvSpPr>
          <p:cNvPr id="168962" name="TextBox 9"/>
          <p:cNvSpPr txBox="1">
            <a:spLocks noChangeArrowheads="1"/>
          </p:cNvSpPr>
          <p:nvPr/>
        </p:nvSpPr>
        <p:spPr bwMode="auto">
          <a:xfrm>
            <a:off x="5638800" y="304800"/>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Always?</a:t>
            </a:r>
            <a:r>
              <a:rPr lang="en-US">
                <a:solidFill>
                  <a:srgbClr val="FF0000"/>
                </a:solidFill>
              </a:rPr>
              <a:t> </a:t>
            </a:r>
            <a:r>
              <a:rPr lang="en-US" b="1">
                <a:solidFill>
                  <a:srgbClr val="FF0000"/>
                </a:solidFill>
              </a:rPr>
              <a:t>And why?</a:t>
            </a:r>
          </a:p>
        </p:txBody>
      </p:sp>
      <p:sp>
        <p:nvSpPr>
          <p:cNvPr id="168963" name="TextBox 10"/>
          <p:cNvSpPr txBox="1">
            <a:spLocks noChangeArrowheads="1"/>
          </p:cNvSpPr>
          <p:nvPr/>
        </p:nvSpPr>
        <p:spPr bwMode="auto">
          <a:xfrm>
            <a:off x="685800" y="914400"/>
            <a:ext cx="7988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dirty="0" smtClean="0">
                <a:solidFill>
                  <a:schemeClr val="accent1">
                    <a:lumMod val="75000"/>
                  </a:schemeClr>
                </a:solidFill>
              </a:rPr>
              <a:t>Very counterintuitive: there are “artificial games” where searching</a:t>
            </a:r>
          </a:p>
          <a:p>
            <a:pPr eaLnBrk="1" hangingPunct="1">
              <a:defRPr/>
            </a:pPr>
            <a:r>
              <a:rPr lang="en-US" sz="2000" b="1" dirty="0" smtClean="0">
                <a:solidFill>
                  <a:schemeClr val="accent1">
                    <a:lumMod val="75000"/>
                  </a:schemeClr>
                </a:solidFill>
              </a:rPr>
              <a:t>deeper leads to worse play! (</a:t>
            </a:r>
            <a:r>
              <a:rPr lang="en-US" sz="2000" b="1" dirty="0" err="1" smtClean="0">
                <a:solidFill>
                  <a:schemeClr val="accent1">
                    <a:lumMod val="75000"/>
                  </a:schemeClr>
                </a:solidFill>
              </a:rPr>
              <a:t>Nau</a:t>
            </a:r>
            <a:r>
              <a:rPr lang="en-US" sz="2000" b="1" dirty="0" smtClean="0">
                <a:solidFill>
                  <a:schemeClr val="accent1">
                    <a:lumMod val="75000"/>
                  </a:schemeClr>
                </a:solidFill>
              </a:rPr>
              <a:t> and Pearl 1980) Not in natural games!</a:t>
            </a:r>
          </a:p>
          <a:p>
            <a:pPr eaLnBrk="1" hangingPunct="1">
              <a:defRPr/>
            </a:pPr>
            <a:r>
              <a:rPr lang="en-US" sz="2000" b="1" dirty="0" smtClean="0">
                <a:solidFill>
                  <a:schemeClr val="accent1">
                    <a:lumMod val="75000"/>
                  </a:schemeClr>
                </a:solidFill>
              </a:rPr>
              <a:t>Game tree anomaly.</a:t>
            </a:r>
          </a:p>
        </p:txBody>
      </p:sp>
      <p:sp>
        <p:nvSpPr>
          <p:cNvPr id="168964" name="TextBox 11"/>
          <p:cNvSpPr txBox="1">
            <a:spLocks noChangeArrowheads="1"/>
          </p:cNvSpPr>
          <p:nvPr/>
        </p:nvSpPr>
        <p:spPr bwMode="auto">
          <a:xfrm>
            <a:off x="609600" y="2014538"/>
            <a:ext cx="7848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3333CC"/>
                </a:solidFill>
              </a:rPr>
              <a:t>Heuristic board </a:t>
            </a:r>
            <a:r>
              <a:rPr lang="en-US" sz="2000" b="1" dirty="0" err="1">
                <a:solidFill>
                  <a:srgbClr val="3333CC"/>
                </a:solidFill>
              </a:rPr>
              <a:t>eval</a:t>
            </a:r>
            <a:r>
              <a:rPr lang="en-US" sz="2000" b="1" dirty="0">
                <a:solidFill>
                  <a:srgbClr val="3333CC"/>
                </a:solidFill>
              </a:rPr>
              <a:t> value is sometimes informally</a:t>
            </a:r>
          </a:p>
          <a:p>
            <a:pPr eaLnBrk="1" hangingPunct="1"/>
            <a:r>
              <a:rPr lang="en-US" sz="2000" b="1" dirty="0">
                <a:solidFill>
                  <a:srgbClr val="3333CC"/>
                </a:solidFill>
              </a:rPr>
              <a:t>referred to as the </a:t>
            </a:r>
            <a:r>
              <a:rPr lang="en-US" sz="2000" b="1" dirty="0">
                <a:solidFill>
                  <a:srgbClr val="FF0000"/>
                </a:solidFill>
              </a:rPr>
              <a:t>“chance of winning” </a:t>
            </a:r>
            <a:r>
              <a:rPr lang="en-US" sz="2000" b="1" dirty="0">
                <a:solidFill>
                  <a:srgbClr val="3333CC"/>
                </a:solidFill>
              </a:rPr>
              <a:t>from that position.</a:t>
            </a:r>
          </a:p>
          <a:p>
            <a:pPr eaLnBrk="1" hangingPunct="1"/>
            <a:endParaRPr lang="en-US" sz="2000" dirty="0"/>
          </a:p>
          <a:p>
            <a:pPr eaLnBrk="1" hangingPunct="1"/>
            <a:r>
              <a:rPr lang="en-US" sz="2000" b="1" dirty="0">
                <a:solidFill>
                  <a:schemeClr val="accent1">
                    <a:lumMod val="75000"/>
                  </a:schemeClr>
                </a:solidFill>
              </a:rPr>
              <a:t>That’s a bit odd, because in a deterministic game with</a:t>
            </a:r>
          </a:p>
          <a:p>
            <a:pPr eaLnBrk="1" hangingPunct="1"/>
            <a:r>
              <a:rPr lang="en-US" sz="2000" b="1" dirty="0">
                <a:solidFill>
                  <a:schemeClr val="accent1">
                    <a:lumMod val="75000"/>
                  </a:schemeClr>
                </a:solidFill>
              </a:rPr>
              <a:t>perfect information and optimal play, there is no “chance” </a:t>
            </a:r>
          </a:p>
          <a:p>
            <a:pPr eaLnBrk="1" hangingPunct="1"/>
            <a:r>
              <a:rPr lang="en-US" sz="2000" b="1" dirty="0">
                <a:solidFill>
                  <a:schemeClr val="accent1">
                    <a:lumMod val="75000"/>
                  </a:schemeClr>
                </a:solidFill>
              </a:rPr>
              <a:t>at all! Each board has a fixed utility:</a:t>
            </a:r>
          </a:p>
          <a:p>
            <a:pPr eaLnBrk="1" hangingPunct="1"/>
            <a:r>
              <a:rPr lang="en-US" sz="2000" b="1" dirty="0">
                <a:solidFill>
                  <a:schemeClr val="accent1">
                    <a:lumMod val="75000"/>
                  </a:schemeClr>
                </a:solidFill>
              </a:rPr>
              <a:t>-1, 0, or +1 (a loss, draw, or a win).  (result from game theory)</a:t>
            </a:r>
          </a:p>
          <a:p>
            <a:pPr eaLnBrk="1" hangingPunct="1"/>
            <a:endParaRPr lang="en-US" sz="2000" b="1" dirty="0">
              <a:solidFill>
                <a:schemeClr val="accent1">
                  <a:lumMod val="75000"/>
                </a:schemeClr>
              </a:solidFill>
            </a:endParaRPr>
          </a:p>
          <a:p>
            <a:pPr eaLnBrk="1" hangingPunct="1"/>
            <a:r>
              <a:rPr lang="en-US" sz="2000" b="1" dirty="0">
                <a:solidFill>
                  <a:schemeClr val="accent1">
                    <a:lumMod val="75000"/>
                  </a:schemeClr>
                </a:solidFill>
              </a:rPr>
              <a:t>Still, “chance of winning” is an informally useful notion. </a:t>
            </a:r>
            <a:r>
              <a:rPr lang="en-US" sz="2000" b="1" dirty="0" smtClean="0">
                <a:solidFill>
                  <a:schemeClr val="accent1">
                    <a:lumMod val="75000"/>
                  </a:schemeClr>
                </a:solidFill>
              </a:rPr>
              <a:t>But, remember, </a:t>
            </a:r>
            <a:r>
              <a:rPr lang="en-US" sz="2000" b="1" dirty="0">
                <a:solidFill>
                  <a:schemeClr val="accent1">
                    <a:lumMod val="75000"/>
                  </a:schemeClr>
                </a:solidFill>
              </a:rPr>
              <a:t>no </a:t>
            </a:r>
            <a:r>
              <a:rPr lang="en-US" sz="2000" b="1" dirty="0" smtClean="0">
                <a:solidFill>
                  <a:schemeClr val="accent1">
                    <a:lumMod val="75000"/>
                  </a:schemeClr>
                </a:solidFill>
              </a:rPr>
              <a:t>clear semantics </a:t>
            </a:r>
            <a:r>
              <a:rPr lang="en-US" sz="2000" b="1" dirty="0">
                <a:solidFill>
                  <a:schemeClr val="accent1">
                    <a:lumMod val="75000"/>
                  </a:schemeClr>
                </a:solidFill>
              </a:rPr>
              <a:t>to heuristic values.</a:t>
            </a:r>
          </a:p>
        </p:txBody>
      </p:sp>
      <p:sp>
        <p:nvSpPr>
          <p:cNvPr id="168965" name="TextBox 12"/>
          <p:cNvSpPr txBox="1">
            <a:spLocks noChangeArrowheads="1"/>
          </p:cNvSpPr>
          <p:nvPr/>
        </p:nvSpPr>
        <p:spPr bwMode="auto">
          <a:xfrm>
            <a:off x="685800" y="5305425"/>
            <a:ext cx="62033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rPr>
              <a:t>What if board </a:t>
            </a:r>
            <a:r>
              <a:rPr lang="en-US" sz="2000" b="1" dirty="0" err="1">
                <a:solidFill>
                  <a:srgbClr val="FF0000"/>
                </a:solidFill>
              </a:rPr>
              <a:t>eval</a:t>
            </a:r>
            <a:r>
              <a:rPr lang="en-US" sz="2000" b="1" dirty="0">
                <a:solidFill>
                  <a:srgbClr val="FF0000"/>
                </a:solidFill>
              </a:rPr>
              <a:t> gives true board utility? How much</a:t>
            </a:r>
          </a:p>
          <a:p>
            <a:pPr eaLnBrk="1" hangingPunct="1"/>
            <a:r>
              <a:rPr lang="en-US" sz="2000" b="1" dirty="0">
                <a:solidFill>
                  <a:srgbClr val="FF0000"/>
                </a:solidFill>
              </a:rPr>
              <a:t>search is needed to make a move?</a:t>
            </a:r>
          </a:p>
          <a:p>
            <a:pPr eaLnBrk="1" hangingPunct="1"/>
            <a:r>
              <a:rPr lang="en-US" sz="2000" b="1" dirty="0">
                <a:solidFill>
                  <a:srgbClr val="009973"/>
                </a:solidFill>
              </a:rPr>
              <a:t>We’ll see that using machine learning and “self play,”</a:t>
            </a:r>
          </a:p>
          <a:p>
            <a:pPr eaLnBrk="1" hangingPunct="1"/>
            <a:r>
              <a:rPr lang="en-US" sz="2000" b="1" dirty="0">
                <a:solidFill>
                  <a:srgbClr val="009973"/>
                </a:solidFill>
              </a:rPr>
              <a:t>we can get close for backgammon.</a:t>
            </a:r>
            <a:endParaRPr lang="en-US" b="1" dirty="0">
              <a:solidFill>
                <a:srgbClr val="00997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1"/>
                                        </p:tgtEl>
                                        <p:attrNameLst>
                                          <p:attrName>style.visibility</p:attrName>
                                        </p:attrNameLst>
                                      </p:cBhvr>
                                      <p:to>
                                        <p:strVal val="visible"/>
                                      </p:to>
                                    </p:set>
                                    <p:anim calcmode="lin" valueType="num">
                                      <p:cBhvr additive="base">
                                        <p:cTn id="7" dur="500" fill="hold"/>
                                        <p:tgtEl>
                                          <p:spTgt spid="168961"/>
                                        </p:tgtEl>
                                        <p:attrNameLst>
                                          <p:attrName>ppt_x</p:attrName>
                                        </p:attrNameLst>
                                      </p:cBhvr>
                                      <p:tavLst>
                                        <p:tav tm="0">
                                          <p:val>
                                            <p:strVal val="1+#ppt_w/2"/>
                                          </p:val>
                                        </p:tav>
                                        <p:tav tm="100000">
                                          <p:val>
                                            <p:strVal val="#ppt_x"/>
                                          </p:val>
                                        </p:tav>
                                      </p:tavLst>
                                    </p:anim>
                                    <p:anim calcmode="lin" valueType="num">
                                      <p:cBhvr additive="base">
                                        <p:cTn id="8" dur="500" fill="hold"/>
                                        <p:tgtEl>
                                          <p:spTgt spid="1689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962"/>
                                        </p:tgtEl>
                                        <p:attrNameLst>
                                          <p:attrName>style.visibility</p:attrName>
                                        </p:attrNameLst>
                                      </p:cBhvr>
                                      <p:to>
                                        <p:strVal val="visible"/>
                                      </p:to>
                                    </p:set>
                                    <p:anim calcmode="lin" valueType="num">
                                      <p:cBhvr additive="base">
                                        <p:cTn id="13" dur="500" fill="hold"/>
                                        <p:tgtEl>
                                          <p:spTgt spid="168962"/>
                                        </p:tgtEl>
                                        <p:attrNameLst>
                                          <p:attrName>ppt_x</p:attrName>
                                        </p:attrNameLst>
                                      </p:cBhvr>
                                      <p:tavLst>
                                        <p:tav tm="0">
                                          <p:val>
                                            <p:strVal val="1+#ppt_w/2"/>
                                          </p:val>
                                        </p:tav>
                                        <p:tav tm="100000">
                                          <p:val>
                                            <p:strVal val="#ppt_x"/>
                                          </p:val>
                                        </p:tav>
                                      </p:tavLst>
                                    </p:anim>
                                    <p:anim calcmode="lin" valueType="num">
                                      <p:cBhvr additive="base">
                                        <p:cTn id="14" dur="500" fill="hold"/>
                                        <p:tgtEl>
                                          <p:spTgt spid="1689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8963">
                                            <p:txEl>
                                              <p:pRg st="0" end="0"/>
                                            </p:txEl>
                                          </p:spTgt>
                                        </p:tgtEl>
                                        <p:attrNameLst>
                                          <p:attrName>style.visibility</p:attrName>
                                        </p:attrNameLst>
                                      </p:cBhvr>
                                      <p:to>
                                        <p:strVal val="visible"/>
                                      </p:to>
                                    </p:set>
                                    <p:anim calcmode="lin" valueType="num">
                                      <p:cBhvr additive="base">
                                        <p:cTn id="19"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96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8963">
                                            <p:txEl>
                                              <p:pRg st="1" end="1"/>
                                            </p:txEl>
                                          </p:spTgt>
                                        </p:tgtEl>
                                        <p:attrNameLst>
                                          <p:attrName>style.visibility</p:attrName>
                                        </p:attrNameLst>
                                      </p:cBhvr>
                                      <p:to>
                                        <p:strVal val="visible"/>
                                      </p:to>
                                    </p:set>
                                    <p:anim calcmode="lin" valueType="num">
                                      <p:cBhvr additive="base">
                                        <p:cTn id="23"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896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8963">
                                            <p:txEl>
                                              <p:pRg st="2" end="2"/>
                                            </p:txEl>
                                          </p:spTgt>
                                        </p:tgtEl>
                                        <p:attrNameLst>
                                          <p:attrName>style.visibility</p:attrName>
                                        </p:attrNameLst>
                                      </p:cBhvr>
                                      <p:to>
                                        <p:strVal val="visible"/>
                                      </p:to>
                                    </p:set>
                                    <p:anim calcmode="lin" valueType="num">
                                      <p:cBhvr additive="base">
                                        <p:cTn id="27" dur="500" fill="hold"/>
                                        <p:tgtEl>
                                          <p:spTgt spid="16896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68964">
                                            <p:txEl>
                                              <p:pRg st="0" end="0"/>
                                            </p:txEl>
                                          </p:spTgt>
                                        </p:tgtEl>
                                        <p:attrNameLst>
                                          <p:attrName>style.visibility</p:attrName>
                                        </p:attrNameLst>
                                      </p:cBhvr>
                                      <p:to>
                                        <p:strVal val="visible"/>
                                      </p:to>
                                    </p:set>
                                    <p:anim calcmode="lin" valueType="num">
                                      <p:cBhvr additive="base">
                                        <p:cTn id="33" dur="500" fill="hold"/>
                                        <p:tgtEl>
                                          <p:spTgt spid="16896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896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8964">
                                            <p:txEl>
                                              <p:pRg st="1" end="1"/>
                                            </p:txEl>
                                          </p:spTgt>
                                        </p:tgtEl>
                                        <p:attrNameLst>
                                          <p:attrName>style.visibility</p:attrName>
                                        </p:attrNameLst>
                                      </p:cBhvr>
                                      <p:to>
                                        <p:strVal val="visible"/>
                                      </p:to>
                                    </p:set>
                                    <p:anim calcmode="lin" valueType="num">
                                      <p:cBhvr additive="base">
                                        <p:cTn id="37" dur="500" fill="hold"/>
                                        <p:tgtEl>
                                          <p:spTgt spid="16896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8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8964">
                                            <p:txEl>
                                              <p:pRg st="3" end="3"/>
                                            </p:txEl>
                                          </p:spTgt>
                                        </p:tgtEl>
                                        <p:attrNameLst>
                                          <p:attrName>style.visibility</p:attrName>
                                        </p:attrNameLst>
                                      </p:cBhvr>
                                      <p:to>
                                        <p:strVal val="visible"/>
                                      </p:to>
                                    </p:set>
                                    <p:anim calcmode="lin" valueType="num">
                                      <p:cBhvr additive="base">
                                        <p:cTn id="43" dur="500" fill="hold"/>
                                        <p:tgtEl>
                                          <p:spTgt spid="16896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8964">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8964">
                                            <p:txEl>
                                              <p:pRg st="4" end="4"/>
                                            </p:txEl>
                                          </p:spTgt>
                                        </p:tgtEl>
                                        <p:attrNameLst>
                                          <p:attrName>style.visibility</p:attrName>
                                        </p:attrNameLst>
                                      </p:cBhvr>
                                      <p:to>
                                        <p:strVal val="visible"/>
                                      </p:to>
                                    </p:set>
                                    <p:anim calcmode="lin" valueType="num">
                                      <p:cBhvr additive="base">
                                        <p:cTn id="47" dur="500" fill="hold"/>
                                        <p:tgtEl>
                                          <p:spTgt spid="168964">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8964">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8964">
                                            <p:txEl>
                                              <p:pRg st="5" end="5"/>
                                            </p:txEl>
                                          </p:spTgt>
                                        </p:tgtEl>
                                        <p:attrNameLst>
                                          <p:attrName>style.visibility</p:attrName>
                                        </p:attrNameLst>
                                      </p:cBhvr>
                                      <p:to>
                                        <p:strVal val="visible"/>
                                      </p:to>
                                    </p:set>
                                    <p:anim calcmode="lin" valueType="num">
                                      <p:cBhvr additive="base">
                                        <p:cTn id="51" dur="500" fill="hold"/>
                                        <p:tgtEl>
                                          <p:spTgt spid="16896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8964">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68964">
                                            <p:txEl>
                                              <p:pRg st="6" end="6"/>
                                            </p:txEl>
                                          </p:spTgt>
                                        </p:tgtEl>
                                        <p:attrNameLst>
                                          <p:attrName>style.visibility</p:attrName>
                                        </p:attrNameLst>
                                      </p:cBhvr>
                                      <p:to>
                                        <p:strVal val="visible"/>
                                      </p:to>
                                    </p:set>
                                    <p:anim calcmode="lin" valueType="num">
                                      <p:cBhvr additive="base">
                                        <p:cTn id="55" dur="500" fill="hold"/>
                                        <p:tgtEl>
                                          <p:spTgt spid="168964">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8964">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68964">
                                            <p:txEl>
                                              <p:pRg st="8" end="8"/>
                                            </p:txEl>
                                          </p:spTgt>
                                        </p:tgtEl>
                                        <p:attrNameLst>
                                          <p:attrName>style.visibility</p:attrName>
                                        </p:attrNameLst>
                                      </p:cBhvr>
                                      <p:to>
                                        <p:strVal val="visible"/>
                                      </p:to>
                                    </p:set>
                                    <p:anim calcmode="lin" valueType="num">
                                      <p:cBhvr additive="base">
                                        <p:cTn id="59" dur="500" fill="hold"/>
                                        <p:tgtEl>
                                          <p:spTgt spid="168964">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89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168965">
                                            <p:txEl>
                                              <p:pRg st="0" end="0"/>
                                            </p:txEl>
                                          </p:spTgt>
                                        </p:tgtEl>
                                        <p:attrNameLst>
                                          <p:attrName>style.visibility</p:attrName>
                                        </p:attrNameLst>
                                      </p:cBhvr>
                                      <p:to>
                                        <p:strVal val="visible"/>
                                      </p:to>
                                    </p:set>
                                    <p:anim calcmode="lin" valueType="num">
                                      <p:cBhvr additive="base">
                                        <p:cTn id="65" dur="500" fill="hold"/>
                                        <p:tgtEl>
                                          <p:spTgt spid="168965">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8965">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68965">
                                            <p:txEl>
                                              <p:pRg st="1" end="1"/>
                                            </p:txEl>
                                          </p:spTgt>
                                        </p:tgtEl>
                                        <p:attrNameLst>
                                          <p:attrName>style.visibility</p:attrName>
                                        </p:attrNameLst>
                                      </p:cBhvr>
                                      <p:to>
                                        <p:strVal val="visible"/>
                                      </p:to>
                                    </p:set>
                                    <p:anim calcmode="lin" valueType="num">
                                      <p:cBhvr additive="base">
                                        <p:cTn id="69" dur="500" fill="hold"/>
                                        <p:tgtEl>
                                          <p:spTgt spid="168965">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8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168965">
                                            <p:txEl>
                                              <p:pRg st="2" end="2"/>
                                            </p:txEl>
                                          </p:spTgt>
                                        </p:tgtEl>
                                        <p:attrNameLst>
                                          <p:attrName>style.visibility</p:attrName>
                                        </p:attrNameLst>
                                      </p:cBhvr>
                                      <p:to>
                                        <p:strVal val="visible"/>
                                      </p:to>
                                    </p:set>
                                    <p:anim calcmode="lin" valueType="num">
                                      <p:cBhvr additive="base">
                                        <p:cTn id="75" dur="500" fill="hold"/>
                                        <p:tgtEl>
                                          <p:spTgt spid="168965">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8965">
                                            <p:txEl>
                                              <p:pRg st="2" end="2"/>
                                            </p:txEl>
                                          </p:spTgt>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68965">
                                            <p:txEl>
                                              <p:pRg st="3" end="3"/>
                                            </p:txEl>
                                          </p:spTgt>
                                        </p:tgtEl>
                                        <p:attrNameLst>
                                          <p:attrName>style.visibility</p:attrName>
                                        </p:attrNameLst>
                                      </p:cBhvr>
                                      <p:to>
                                        <p:strVal val="visible"/>
                                      </p:to>
                                    </p:set>
                                    <p:anim calcmode="lin" valueType="num">
                                      <p:cBhvr additive="base">
                                        <p:cTn id="79" dur="500" fill="hold"/>
                                        <p:tgtEl>
                                          <p:spTgt spid="168965">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689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P spid="1689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200" y="1600200"/>
            <a:ext cx="4689475" cy="4876800"/>
          </a:xfrm>
        </p:spPr>
        <p:txBody>
          <a:bodyPr/>
          <a:lstStyle/>
          <a:p>
            <a:pPr>
              <a:lnSpc>
                <a:spcPct val="150000"/>
              </a:lnSpc>
              <a:defRPr/>
            </a:pPr>
            <a:r>
              <a:rPr lang="en-US" dirty="0" smtClean="0"/>
              <a:t>Two important factors for success:</a:t>
            </a:r>
          </a:p>
          <a:p>
            <a:pPr lvl="1">
              <a:lnSpc>
                <a:spcPct val="150000"/>
              </a:lnSpc>
              <a:defRPr/>
            </a:pPr>
            <a:r>
              <a:rPr lang="en-US" dirty="0" smtClean="0"/>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pic>
        <p:nvPicPr>
          <p:cNvPr id="4" name="Content Placeholder 6" descr="go.gif"/>
          <p:cNvPicPr>
            <a:picLocks noChangeAspect="1"/>
          </p:cNvPicPr>
          <p:nvPr/>
        </p:nvPicPr>
        <p:blipFill>
          <a:blip r:embed="rId3">
            <a:extLst>
              <a:ext uri="{28A0092B-C50C-407E-A947-70E740481C1C}">
                <a14:useLocalDpi xmlns:a14="http://schemas.microsoft.com/office/drawing/2010/main" val="0"/>
              </a:ext>
            </a:extLst>
          </a:blip>
          <a:srcRect t="1253" b="1253"/>
          <a:stretch>
            <a:fillRect/>
          </a:stretch>
        </p:blipFill>
        <p:spPr bwMode="auto">
          <a:xfrm>
            <a:off x="5637213" y="2082800"/>
            <a:ext cx="3049587"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sp>
        <p:nvSpPr>
          <p:cNvPr id="44035"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4035"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6083"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6083"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6085"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6085"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8131"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8131"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3"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8133"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5" name="TextBox 3"/>
          <p:cNvSpPr txBox="1">
            <a:spLocks noChangeArrowheads="1"/>
          </p:cNvSpPr>
          <p:nvPr/>
        </p:nvSpPr>
        <p:spPr bwMode="auto">
          <a:xfrm>
            <a:off x="457200" y="572135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Minimax players for GO were very weak until 2007…but now play at master level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50179"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50179"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1"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50181"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3" name="TextBox 3"/>
          <p:cNvSpPr txBox="1">
            <a:spLocks noChangeArrowheads="1"/>
          </p:cNvSpPr>
          <p:nvPr/>
        </p:nvSpPr>
        <p:spPr bwMode="auto">
          <a:xfrm>
            <a:off x="457200" y="518160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0000FF"/>
                </a:solidFill>
              </a:rPr>
              <a:t>New sampling based search method:</a:t>
            </a:r>
          </a:p>
          <a:p>
            <a:pPr algn="ctr" eaLnBrk="1" hangingPunct="1"/>
            <a:r>
              <a:rPr lang="en-US">
                <a:solidFill>
                  <a:srgbClr val="0000FF"/>
                </a:solidFill>
              </a:rPr>
              <a:t>Upper Confidence bounds applied to Trees (UCT)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86800" cy="914400"/>
          </a:xfrm>
        </p:spPr>
        <p:txBody>
          <a:bodyPr/>
          <a:lstStyle/>
          <a:p>
            <a:pPr>
              <a:defRPr/>
            </a:pPr>
            <a:r>
              <a:rPr lang="en-US" sz="2800" dirty="0" smtClean="0">
                <a:solidFill>
                  <a:srgbClr val="FF0000"/>
                </a:solidFill>
              </a:rPr>
              <a:t>Well… Why not use a strategy / knowledge,</a:t>
            </a:r>
            <a:br>
              <a:rPr lang="en-US" sz="2800" dirty="0" smtClean="0">
                <a:solidFill>
                  <a:srgbClr val="FF0000"/>
                </a:solidFill>
              </a:rPr>
            </a:br>
            <a:r>
              <a:rPr lang="en-US" sz="2800" dirty="0" smtClean="0">
                <a:solidFill>
                  <a:srgbClr val="FF0000"/>
                </a:solidFill>
              </a:rPr>
              <a:t>as humans do?</a:t>
            </a:r>
            <a:endParaRPr lang="en-US" sz="2800" dirty="0">
              <a:solidFill>
                <a:srgbClr val="FF0000"/>
              </a:solidFill>
            </a:endParaRPr>
          </a:p>
        </p:txBody>
      </p:sp>
      <p:sp>
        <p:nvSpPr>
          <p:cNvPr id="3" name="Content Placeholder 2"/>
          <p:cNvSpPr>
            <a:spLocks noGrp="1"/>
          </p:cNvSpPr>
          <p:nvPr>
            <p:ph idx="1"/>
          </p:nvPr>
        </p:nvSpPr>
        <p:spPr>
          <a:xfrm>
            <a:off x="381000" y="762000"/>
            <a:ext cx="7620000" cy="533400"/>
          </a:xfrm>
        </p:spPr>
        <p:txBody>
          <a:bodyPr/>
          <a:lstStyle/>
          <a:p>
            <a:pPr>
              <a:defRPr/>
            </a:pPr>
            <a:r>
              <a:rPr lang="en-US" sz="2400" b="1" dirty="0" smtClean="0">
                <a:solidFill>
                  <a:schemeClr val="accent2"/>
                </a:solidFill>
              </a:rPr>
              <a:t>Consider for Tic-Tac-Toe:</a:t>
            </a:r>
            <a:endParaRPr lang="en-US" sz="2400" b="1" dirty="0">
              <a:solidFill>
                <a:schemeClr val="accent2"/>
              </a:solidFill>
            </a:endParaRPr>
          </a:p>
        </p:txBody>
      </p:sp>
      <p:pic>
        <p:nvPicPr>
          <p:cNvPr id="52227" name="Picture 3" descr="Screen Shot 2012-09-24 at 3.13.0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71600"/>
            <a:ext cx="9155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514600" y="3962400"/>
            <a:ext cx="382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Sounds reasonable… right?</a:t>
            </a:r>
          </a:p>
        </p:txBody>
      </p:sp>
      <p:pic>
        <p:nvPicPr>
          <p:cNvPr id="6" name="Picture 5" descr="Screen Shot 2012-09-24 at 3.12.5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574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39000" y="44958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Oops!!</a:t>
            </a:r>
          </a:p>
        </p:txBody>
      </p:sp>
      <p:sp>
        <p:nvSpPr>
          <p:cNvPr id="8" name="Rectangle 7"/>
          <p:cNvSpPr>
            <a:spLocks noChangeArrowheads="1"/>
          </p:cNvSpPr>
          <p:nvPr/>
        </p:nvSpPr>
        <p:spPr bwMode="auto">
          <a:xfrm>
            <a:off x="228600" y="48006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Consider</a:t>
            </a:r>
          </a:p>
          <a:p>
            <a:r>
              <a:rPr lang="en-US" b="1">
                <a:solidFill>
                  <a:srgbClr val="FF0000"/>
                </a:solidFill>
              </a:rPr>
              <a:t>Black uses</a:t>
            </a:r>
          </a:p>
          <a:p>
            <a:r>
              <a:rPr lang="en-US" b="1">
                <a:solidFill>
                  <a:srgbClr val="FF0000"/>
                </a:solidFill>
              </a:rPr>
              <a:t>the strategy…</a:t>
            </a:r>
          </a:p>
        </p:txBody>
      </p:sp>
      <p:sp>
        <p:nvSpPr>
          <p:cNvPr id="4" name="TextBox 3"/>
          <p:cNvSpPr txBox="1"/>
          <p:nvPr/>
        </p:nvSpPr>
        <p:spPr>
          <a:xfrm>
            <a:off x="3312349" y="3124200"/>
            <a:ext cx="1031051" cy="461665"/>
          </a:xfrm>
          <a:prstGeom prst="rect">
            <a:avLst/>
          </a:prstGeom>
          <a:noFill/>
        </p:spPr>
        <p:txBody>
          <a:bodyPr wrap="none" rtlCol="0">
            <a:spAutoFit/>
          </a:bodyPr>
          <a:lstStyle/>
          <a:p>
            <a:r>
              <a:rPr lang="en-US" b="1" dirty="0" smtClean="0">
                <a:solidFill>
                  <a:srgbClr val="FF0000"/>
                </a:solidFill>
              </a:rPr>
              <a:t>Rule 2</a:t>
            </a:r>
            <a:endParaRPr lang="en-US" b="1" dirty="0">
              <a:solidFill>
                <a:srgbClr val="FF0000"/>
              </a:solidFill>
            </a:endParaRPr>
          </a:p>
        </p:txBody>
      </p:sp>
      <p:sp>
        <p:nvSpPr>
          <p:cNvPr id="9" name="Rectangle 8"/>
          <p:cNvSpPr/>
          <p:nvPr/>
        </p:nvSpPr>
        <p:spPr>
          <a:xfrm>
            <a:off x="6096000" y="31242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4</a:t>
            </a:r>
            <a:endParaRPr lang="en-US" b="1" dirty="0">
              <a:solidFill>
                <a:srgbClr val="FF0000"/>
              </a:solidFill>
            </a:endParaRPr>
          </a:p>
        </p:txBody>
      </p:sp>
      <p:sp>
        <p:nvSpPr>
          <p:cNvPr id="10" name="Rectangle 9"/>
          <p:cNvSpPr/>
          <p:nvPr/>
        </p:nvSpPr>
        <p:spPr>
          <a:xfrm>
            <a:off x="4038600" y="48006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3</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4"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153400" cy="4343400"/>
          </a:xfrm>
        </p:spPr>
        <p:txBody>
          <a:bodyPr/>
          <a:lstStyle/>
          <a:p>
            <a:pPr>
              <a:defRPr/>
            </a:pPr>
            <a:r>
              <a:rPr lang="en-US" b="1" dirty="0" smtClean="0">
                <a:solidFill>
                  <a:srgbClr val="0000FF"/>
                </a:solidFill>
              </a:rPr>
              <a:t>So, although one can capture strategic knowledge of many games</a:t>
            </a:r>
          </a:p>
          <a:p>
            <a:pPr>
              <a:defRPr/>
            </a:pPr>
            <a:r>
              <a:rPr lang="en-US" b="1" dirty="0" smtClean="0">
                <a:solidFill>
                  <a:srgbClr val="0000FF"/>
                </a:solidFill>
              </a:rPr>
              <a:t>in high-level rules (at least to some extent), in practice any</a:t>
            </a:r>
          </a:p>
          <a:p>
            <a:pPr>
              <a:defRPr/>
            </a:pPr>
            <a:r>
              <a:rPr lang="en-US" b="1" dirty="0" smtClean="0">
                <a:solidFill>
                  <a:srgbClr val="FF0000"/>
                </a:solidFill>
              </a:rPr>
              <a:t>interesting game will revolve </a:t>
            </a:r>
            <a:r>
              <a:rPr lang="en-US" b="1" i="1" dirty="0" smtClean="0">
                <a:solidFill>
                  <a:srgbClr val="FF0000"/>
                </a:solidFill>
              </a:rPr>
              <a:t>precisely around the exceptions to</a:t>
            </a:r>
          </a:p>
          <a:p>
            <a:pPr>
              <a:defRPr/>
            </a:pPr>
            <a:r>
              <a:rPr lang="en-US" b="1" i="1" dirty="0" smtClean="0">
                <a:solidFill>
                  <a:srgbClr val="FF0000"/>
                </a:solidFill>
              </a:rPr>
              <a:t>those rules!</a:t>
            </a:r>
          </a:p>
          <a:p>
            <a:pPr>
              <a:defRPr/>
            </a:pPr>
            <a:endParaRPr lang="en-US" b="1" dirty="0">
              <a:solidFill>
                <a:srgbClr val="0000FF"/>
              </a:solidFill>
            </a:endParaRPr>
          </a:p>
          <a:p>
            <a:pPr>
              <a:defRPr/>
            </a:pPr>
            <a:r>
              <a:rPr lang="en-US" b="1" dirty="0" smtClean="0">
                <a:solidFill>
                  <a:srgbClr val="0000FF"/>
                </a:solidFill>
              </a:rPr>
              <a:t>Issue has been studied for decades but research keeps coming back to</a:t>
            </a:r>
          </a:p>
          <a:p>
            <a:pPr>
              <a:defRPr/>
            </a:pPr>
            <a:r>
              <a:rPr lang="en-US" b="1" dirty="0" smtClean="0">
                <a:solidFill>
                  <a:srgbClr val="0000FF"/>
                </a:solidFill>
              </a:rPr>
              <a:t>game tree search (or most recently, game tree sampling).</a:t>
            </a:r>
          </a:p>
          <a:p>
            <a:pPr>
              <a:defRPr/>
            </a:pPr>
            <a:endParaRPr lang="en-US" b="1" dirty="0">
              <a:solidFill>
                <a:srgbClr val="0000FF"/>
              </a:solidFill>
            </a:endParaRPr>
          </a:p>
          <a:p>
            <a:pPr>
              <a:defRPr/>
            </a:pPr>
            <a:r>
              <a:rPr lang="en-US" b="1" dirty="0" smtClean="0">
                <a:solidFill>
                  <a:srgbClr val="0000FF"/>
                </a:solidFill>
              </a:rPr>
              <a:t>Currently only one exception: reinforcement learning for backgammon. </a:t>
            </a:r>
          </a:p>
          <a:p>
            <a:pPr>
              <a:defRPr/>
            </a:pPr>
            <a:r>
              <a:rPr lang="en-US" b="1" dirty="0">
                <a:solidFill>
                  <a:srgbClr val="0000FF"/>
                </a:solidFill>
              </a:rPr>
              <a:t> </a:t>
            </a:r>
            <a:r>
              <a:rPr lang="en-US" b="1" dirty="0" smtClean="0">
                <a:solidFill>
                  <a:srgbClr val="0000FF"/>
                </a:solidFill>
              </a:rPr>
              <a:t>        (discussed later)</a:t>
            </a:r>
          </a:p>
          <a:p>
            <a:pPr>
              <a:defRPr/>
            </a:pPr>
            <a:r>
              <a:rPr lang="en-US" b="1" dirty="0">
                <a:solidFill>
                  <a:srgbClr val="0000FF"/>
                </a:solidFill>
              </a:rPr>
              <a:t> </a:t>
            </a:r>
            <a:r>
              <a:rPr lang="en-US" b="1" dirty="0" smtClean="0">
                <a:solidFill>
                  <a:srgbClr val="0000FF"/>
                </a:solidFill>
              </a:rPr>
              <a:t>        </a:t>
            </a:r>
            <a:r>
              <a:rPr lang="en-US" b="1" dirty="0" smtClean="0">
                <a:solidFill>
                  <a:schemeClr val="accent5">
                    <a:lumMod val="50000"/>
                  </a:schemeClr>
                </a:solidFill>
              </a:rPr>
              <a:t>A very strong board evaluation function was learned</a:t>
            </a:r>
            <a:r>
              <a:rPr lang="en-US" b="1" dirty="0">
                <a:solidFill>
                  <a:schemeClr val="accent5">
                    <a:lumMod val="50000"/>
                  </a:schemeClr>
                </a:solidFill>
              </a:rPr>
              <a:t> </a:t>
            </a:r>
            <a:r>
              <a:rPr lang="en-US" b="1" dirty="0" smtClean="0">
                <a:solidFill>
                  <a:schemeClr val="accent5">
                    <a:lumMod val="50000"/>
                  </a:schemeClr>
                </a:solidFill>
              </a:rPr>
              <a:t>in self-play.</a:t>
            </a:r>
          </a:p>
          <a:p>
            <a:pPr>
              <a:defRPr/>
            </a:pPr>
            <a:r>
              <a:rPr lang="en-US" b="1" dirty="0" smtClean="0">
                <a:solidFill>
                  <a:schemeClr val="accent5">
                    <a:lumMod val="50000"/>
                  </a:schemeClr>
                </a:solidFill>
              </a:rPr>
              <a:t>         Represented as a neural net.</a:t>
            </a:r>
          </a:p>
          <a:p>
            <a:pPr>
              <a:defRPr/>
            </a:pPr>
            <a:r>
              <a:rPr lang="en-US" b="1" dirty="0">
                <a:solidFill>
                  <a:schemeClr val="accent5">
                    <a:lumMod val="50000"/>
                  </a:schemeClr>
                </a:solidFill>
              </a:rPr>
              <a:t> </a:t>
            </a:r>
            <a:r>
              <a:rPr lang="en-US" b="1" dirty="0" smtClean="0">
                <a:solidFill>
                  <a:schemeClr val="accent5">
                    <a:lumMod val="50000"/>
                  </a:schemeClr>
                </a:solidFill>
              </a:rPr>
              <a:t>        Almost no search remained.</a:t>
            </a:r>
            <a:endParaRPr lang="en-US" b="1" dirty="0">
              <a:solidFill>
                <a:schemeClr val="accent5">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1"/>
          </p:nvPr>
        </p:nvSpPr>
        <p:spPr>
          <a:xfrm>
            <a:off x="1066800" y="1600200"/>
            <a:ext cx="7620000" cy="4191000"/>
          </a:xfrm>
        </p:spPr>
        <p:txBody>
          <a:bodyPr/>
          <a:lstStyle/>
          <a:p>
            <a:pPr marL="533400" indent="-533400" eaLnBrk="1" hangingPunct="1">
              <a:defRPr/>
            </a:pPr>
            <a:r>
              <a:rPr lang="en-US" b="1" dirty="0" smtClean="0">
                <a:solidFill>
                  <a:srgbClr val="3333CC"/>
                </a:solidFill>
                <a:cs typeface="+mn-cs"/>
              </a:rPr>
              <a:t>Formal definition of a game: </a:t>
            </a:r>
          </a:p>
          <a:p>
            <a:pPr marL="914400" lvl="1" indent="-457200" eaLnBrk="1" hangingPunct="1">
              <a:defRPr/>
            </a:pPr>
            <a:r>
              <a:rPr lang="en-US" b="1" dirty="0" smtClean="0"/>
              <a:t>Initial state</a:t>
            </a:r>
          </a:p>
          <a:p>
            <a:pPr marL="914400" lvl="1" indent="-457200" eaLnBrk="1" hangingPunct="1">
              <a:defRPr/>
            </a:pPr>
            <a:r>
              <a:rPr lang="en-US" b="1" dirty="0" smtClean="0"/>
              <a:t>Successor function: returns list of </a:t>
            </a:r>
            <a:r>
              <a:rPr lang="en-US" b="1" i="1" dirty="0" smtClean="0"/>
              <a:t>(move, state)</a:t>
            </a:r>
            <a:r>
              <a:rPr lang="en-US" b="1" dirty="0" smtClean="0"/>
              <a:t> pairs</a:t>
            </a:r>
          </a:p>
          <a:p>
            <a:pPr marL="914400" lvl="1" indent="-457200" eaLnBrk="1" hangingPunct="1">
              <a:defRPr/>
            </a:pPr>
            <a:r>
              <a:rPr lang="en-US" b="1" dirty="0" smtClean="0"/>
              <a:t>Terminal test: determines when game over</a:t>
            </a:r>
          </a:p>
          <a:p>
            <a:pPr marL="1295400" lvl="2" indent="-381000" eaLnBrk="1" hangingPunct="1">
              <a:buFontTx/>
              <a:buNone/>
              <a:defRPr/>
            </a:pPr>
            <a:r>
              <a:rPr lang="en-US" sz="2000" b="1" dirty="0" smtClean="0"/>
              <a:t>Terminal states: states where game ends</a:t>
            </a:r>
          </a:p>
          <a:p>
            <a:pPr marL="914400" lvl="1" indent="-457200" eaLnBrk="1" hangingPunct="1">
              <a:defRPr/>
            </a:pPr>
            <a:r>
              <a:rPr lang="en-US" b="1" dirty="0" smtClean="0"/>
              <a:t>Utility function (objective function or payoff function): gives numeric value for </a:t>
            </a:r>
            <a:r>
              <a:rPr lang="en-US" b="1" dirty="0" smtClean="0">
                <a:solidFill>
                  <a:schemeClr val="accent2"/>
                </a:solidFill>
              </a:rPr>
              <a:t>terminal states</a:t>
            </a:r>
          </a:p>
          <a:p>
            <a:pPr marL="914400" lvl="1" indent="-457200" eaLnBrk="1" hangingPunct="1">
              <a:defRPr/>
            </a:pPr>
            <a:endParaRPr lang="en-US" dirty="0" smtClean="0"/>
          </a:p>
        </p:txBody>
      </p:sp>
      <p:sp>
        <p:nvSpPr>
          <p:cNvPr id="1536004" name="Text Box 4"/>
          <p:cNvSpPr txBox="1">
            <a:spLocks noChangeArrowheads="1"/>
          </p:cNvSpPr>
          <p:nvPr/>
        </p:nvSpPr>
        <p:spPr bwMode="auto">
          <a:xfrm>
            <a:off x="1339850" y="4648200"/>
            <a:ext cx="58848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cs typeface="+mn-cs"/>
              </a:rPr>
              <a:t>We will consider games with 2 players (</a:t>
            </a:r>
            <a:r>
              <a:rPr lang="en-US" sz="2000" b="1" dirty="0">
                <a:solidFill>
                  <a:srgbClr val="FF0000"/>
                </a:solidFill>
                <a:cs typeface="+mn-cs"/>
              </a:rPr>
              <a:t>Max and Min</a:t>
            </a:r>
            <a:r>
              <a:rPr lang="en-US" sz="2000" dirty="0">
                <a:cs typeface="+mn-cs"/>
              </a:rPr>
              <a:t>)</a:t>
            </a:r>
          </a:p>
          <a:p>
            <a:pPr algn="ctr">
              <a:defRPr/>
            </a:pPr>
            <a:r>
              <a:rPr lang="en-US" sz="2000" dirty="0">
                <a:cs typeface="+mn-cs"/>
              </a:rPr>
              <a:t> </a:t>
            </a:r>
          </a:p>
          <a:p>
            <a:pPr algn="ctr">
              <a:defRPr/>
            </a:pPr>
            <a:r>
              <a:rPr lang="en-US" sz="2000" b="1" dirty="0">
                <a:solidFill>
                  <a:srgbClr val="FF0000"/>
                </a:solidFill>
                <a:cs typeface="+mn-cs"/>
              </a:rPr>
              <a:t>Max moves first.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pPr eaLnBrk="1" hangingPunct="1">
              <a:defRPr/>
            </a:pPr>
            <a:r>
              <a:rPr lang="en-US" sz="2400" dirty="0" smtClean="0">
                <a:solidFill>
                  <a:srgbClr val="FF0000"/>
                </a:solidFill>
                <a:cs typeface="+mj-cs"/>
              </a:rPr>
              <a:t>Adversarial Reasoning: Games</a:t>
            </a:r>
          </a:p>
        </p:txBody>
      </p:sp>
      <p:sp>
        <p:nvSpPr>
          <p:cNvPr id="1605635" name="Rectangle 3"/>
          <p:cNvSpPr>
            <a:spLocks noGrp="1" noChangeArrowheads="1"/>
          </p:cNvSpPr>
          <p:nvPr>
            <p:ph type="body" idx="1"/>
          </p:nvPr>
        </p:nvSpPr>
        <p:spPr>
          <a:xfrm>
            <a:off x="990600" y="1600200"/>
            <a:ext cx="7772400" cy="4572000"/>
          </a:xfrm>
        </p:spPr>
        <p:txBody>
          <a:bodyPr/>
          <a:lstStyle/>
          <a:p>
            <a:pPr marL="533400" indent="-533400" eaLnBrk="1" hangingPunct="1">
              <a:lnSpc>
                <a:spcPct val="80000"/>
              </a:lnSpc>
              <a:defRPr/>
            </a:pPr>
            <a:r>
              <a:rPr lang="en-US" b="1" dirty="0" smtClean="0">
                <a:solidFill>
                  <a:srgbClr val="FF0000"/>
                </a:solidFill>
                <a:cs typeface="+mn-cs"/>
              </a:rPr>
              <a:t>Mathematical</a:t>
            </a:r>
            <a:r>
              <a:rPr lang="en-US" sz="2400" b="1" dirty="0" smtClean="0">
                <a:solidFill>
                  <a:srgbClr val="FF0000"/>
                </a:solidFill>
                <a:cs typeface="+mn-cs"/>
              </a:rPr>
              <a:t> Game Theory</a:t>
            </a:r>
          </a:p>
          <a:p>
            <a:pPr marL="533400" indent="-533400" eaLnBrk="1" hangingPunct="1">
              <a:lnSpc>
                <a:spcPct val="80000"/>
              </a:lnSpc>
              <a:defRPr/>
            </a:pPr>
            <a:endParaRPr lang="en-US" sz="2400" dirty="0" smtClean="0">
              <a:cs typeface="+mn-cs"/>
            </a:endParaRPr>
          </a:p>
          <a:p>
            <a:pPr marL="0" indent="0" eaLnBrk="1" hangingPunct="1">
              <a:lnSpc>
                <a:spcPct val="80000"/>
              </a:lnSpc>
              <a:defRPr/>
            </a:pPr>
            <a:r>
              <a:rPr lang="en-US" b="1" dirty="0" smtClean="0">
                <a:cs typeface="+mn-cs"/>
                <a:sym typeface="Wingdings" charset="0"/>
              </a:rPr>
              <a:t>Branch of economics that views any multi-agent environment as</a:t>
            </a:r>
          </a:p>
          <a:p>
            <a:pPr marL="0" indent="0" eaLnBrk="1" hangingPunct="1">
              <a:lnSpc>
                <a:spcPct val="80000"/>
              </a:lnSpc>
              <a:defRPr/>
            </a:pPr>
            <a:r>
              <a:rPr lang="en-US" b="1" dirty="0" smtClean="0">
                <a:cs typeface="+mn-cs"/>
                <a:sym typeface="Wingdings" charset="0"/>
              </a:rPr>
              <a:t>a game, provided that the </a:t>
            </a:r>
            <a:r>
              <a:rPr lang="en-US" b="1" dirty="0" smtClean="0">
                <a:solidFill>
                  <a:schemeClr val="accent2"/>
                </a:solidFill>
                <a:cs typeface="+mn-cs"/>
                <a:sym typeface="Wingdings" charset="0"/>
              </a:rPr>
              <a:t>impact of each agent on the others is </a:t>
            </a:r>
          </a:p>
          <a:p>
            <a:pPr marL="0" indent="0" eaLnBrk="1" hangingPunct="1">
              <a:lnSpc>
                <a:spcPct val="80000"/>
              </a:lnSpc>
              <a:defRPr/>
            </a:pP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significant</a:t>
            </a: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a:t>
            </a:r>
            <a:r>
              <a:rPr lang="en-US" b="1" dirty="0" smtClean="0">
                <a:cs typeface="+mn-cs"/>
                <a:sym typeface="Wingdings" charset="0"/>
              </a:rPr>
              <a:t> regardless of whether the agents are cooperative or</a:t>
            </a:r>
          </a:p>
          <a:p>
            <a:pPr marL="0" indent="0" eaLnBrk="1" hangingPunct="1">
              <a:lnSpc>
                <a:spcPct val="80000"/>
              </a:lnSpc>
              <a:defRPr/>
            </a:pPr>
            <a:r>
              <a:rPr lang="en-US" b="1" dirty="0" smtClean="0">
                <a:cs typeface="+mn-cs"/>
                <a:sym typeface="Wingdings" charset="0"/>
              </a:rPr>
              <a:t> competitive.</a:t>
            </a:r>
          </a:p>
          <a:p>
            <a:pPr marL="533400" indent="-533400" eaLnBrk="1" hangingPunct="1">
              <a:lnSpc>
                <a:spcPct val="80000"/>
              </a:lnSpc>
              <a:buFont typeface="Wingdings" charset="0"/>
              <a:buNone/>
              <a:defRPr/>
            </a:pPr>
            <a:endParaRPr lang="en-US" dirty="0" smtClean="0">
              <a:cs typeface="+mn-cs"/>
            </a:endParaRPr>
          </a:p>
          <a:p>
            <a:pPr marL="533400" indent="-533400" eaLnBrk="1" hangingPunct="1">
              <a:lnSpc>
                <a:spcPct val="80000"/>
              </a:lnSpc>
              <a:buFont typeface="Wingdings" charset="0"/>
              <a:buNone/>
              <a:defRPr/>
            </a:pPr>
            <a:r>
              <a:rPr lang="en-US" b="1" dirty="0" smtClean="0">
                <a:solidFill>
                  <a:srgbClr val="3333CC"/>
                </a:solidFill>
                <a:cs typeface="+mn-cs"/>
              </a:rPr>
              <a:t>First step:</a:t>
            </a:r>
          </a:p>
          <a:p>
            <a:pPr marL="914400" lvl="1" indent="-457200" eaLnBrk="1" hangingPunct="1">
              <a:lnSpc>
                <a:spcPct val="80000"/>
              </a:lnSpc>
              <a:defRPr/>
            </a:pPr>
            <a:r>
              <a:rPr lang="en-US" b="1" dirty="0" smtClean="0">
                <a:solidFill>
                  <a:srgbClr val="3333CC"/>
                </a:solidFill>
              </a:rPr>
              <a:t>Deterministic</a:t>
            </a:r>
          </a:p>
          <a:p>
            <a:pPr marL="914400" lvl="1" indent="-457200" eaLnBrk="1" hangingPunct="1">
              <a:lnSpc>
                <a:spcPct val="80000"/>
              </a:lnSpc>
              <a:defRPr/>
            </a:pPr>
            <a:r>
              <a:rPr lang="en-US" b="1" dirty="0" smtClean="0">
                <a:solidFill>
                  <a:srgbClr val="3333CC"/>
                </a:solidFill>
              </a:rPr>
              <a:t>Turn taking</a:t>
            </a:r>
          </a:p>
          <a:p>
            <a:pPr marL="914400" lvl="1" indent="-457200" eaLnBrk="1" hangingPunct="1">
              <a:lnSpc>
                <a:spcPct val="80000"/>
              </a:lnSpc>
              <a:defRPr/>
            </a:pPr>
            <a:r>
              <a:rPr lang="en-US" b="1" dirty="0" smtClean="0">
                <a:solidFill>
                  <a:srgbClr val="3333CC"/>
                </a:solidFill>
              </a:rPr>
              <a:t>2-player</a:t>
            </a:r>
          </a:p>
          <a:p>
            <a:pPr marL="914400" lvl="1" indent="-457200" eaLnBrk="1" hangingPunct="1">
              <a:lnSpc>
                <a:spcPct val="80000"/>
              </a:lnSpc>
              <a:defRPr/>
            </a:pPr>
            <a:r>
              <a:rPr lang="en-US" b="1" dirty="0" smtClean="0">
                <a:solidFill>
                  <a:srgbClr val="3333CC"/>
                </a:solidFill>
              </a:rPr>
              <a:t>Zero-sum game of perfect information (fully observable)</a:t>
            </a:r>
          </a:p>
          <a:p>
            <a:pPr marL="457200" lvl="1" indent="0" eaLnBrk="1" hangingPunct="1">
              <a:lnSpc>
                <a:spcPct val="80000"/>
              </a:lnSpc>
              <a:buFontTx/>
              <a:buNone/>
              <a:defRPr/>
            </a:pPr>
            <a:r>
              <a:rPr lang="en-US" b="1" dirty="0" smtClean="0">
                <a:solidFill>
                  <a:srgbClr val="3333CC"/>
                </a:solidFill>
              </a:rPr>
              <a:t>       </a:t>
            </a:r>
            <a:r>
              <a:rPr lang="en-US" b="1" dirty="0" smtClean="0">
                <a:solidFill>
                  <a:schemeClr val="accent1">
                    <a:lumMod val="75000"/>
                  </a:schemeClr>
                </a:solidFill>
              </a:rPr>
              <a:t>“my win is your loss” and vice versa; utility of final states</a:t>
            </a:r>
          </a:p>
          <a:p>
            <a:pPr marL="457200" lvl="1" indent="0" eaLnBrk="1" hangingPunct="1">
              <a:lnSpc>
                <a:spcPct val="80000"/>
              </a:lnSpc>
              <a:buFontTx/>
              <a:buNone/>
              <a:defRPr/>
            </a:pPr>
            <a:r>
              <a:rPr lang="en-US" b="1" dirty="0">
                <a:solidFill>
                  <a:schemeClr val="accent1">
                    <a:lumMod val="75000"/>
                  </a:schemeClr>
                </a:solidFill>
              </a:rPr>
              <a:t> </a:t>
            </a:r>
            <a:r>
              <a:rPr lang="en-US" b="1" dirty="0" smtClean="0">
                <a:solidFill>
                  <a:schemeClr val="accent1">
                    <a:lumMod val="75000"/>
                  </a:schemeClr>
                </a:solidFill>
              </a:rPr>
              <a:t>      opposite for each player. My +10 is your -10.</a:t>
            </a:r>
          </a:p>
          <a:p>
            <a:pPr marL="914400" lvl="1" indent="-457200" eaLnBrk="1" hangingPunct="1">
              <a:lnSpc>
                <a:spcPct val="80000"/>
              </a:lnSpc>
              <a:buFontTx/>
              <a:buNone/>
              <a:defRPr/>
            </a:pPr>
            <a:endParaRPr lang="en-US" dirty="0" smtClean="0">
              <a:cs typeface="Times New Roman" charset="0"/>
            </a:endParaRPr>
          </a:p>
          <a:p>
            <a:pPr marL="533400" indent="-533400" eaLnBrk="1" hangingPunct="1">
              <a:lnSpc>
                <a:spcPct val="80000"/>
              </a:lnSpc>
              <a:defRPr/>
            </a:pPr>
            <a:r>
              <a:rPr lang="en-US" sz="18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5635">
                                            <p:txEl>
                                              <p:pRg st="2" end="2"/>
                                            </p:txEl>
                                          </p:spTgt>
                                        </p:tgtEl>
                                        <p:attrNameLst>
                                          <p:attrName>style.visibility</p:attrName>
                                        </p:attrNameLst>
                                      </p:cBhvr>
                                      <p:to>
                                        <p:strVal val="visible"/>
                                      </p:to>
                                    </p:set>
                                    <p:anim calcmode="lin" valueType="num">
                                      <p:cBhvr additive="base">
                                        <p:cTn id="7" dur="500" fill="hold"/>
                                        <p:tgtEl>
                                          <p:spTgt spid="16056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56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5635">
                                            <p:txEl>
                                              <p:pRg st="3" end="3"/>
                                            </p:txEl>
                                          </p:spTgt>
                                        </p:tgtEl>
                                        <p:attrNameLst>
                                          <p:attrName>style.visibility</p:attrName>
                                        </p:attrNameLst>
                                      </p:cBhvr>
                                      <p:to>
                                        <p:strVal val="visible"/>
                                      </p:to>
                                    </p:set>
                                    <p:anim calcmode="lin" valueType="num">
                                      <p:cBhvr additive="base">
                                        <p:cTn id="11" dur="500" fill="hold"/>
                                        <p:tgtEl>
                                          <p:spTgt spid="16056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563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5635">
                                            <p:txEl>
                                              <p:pRg st="4" end="4"/>
                                            </p:txEl>
                                          </p:spTgt>
                                        </p:tgtEl>
                                        <p:attrNameLst>
                                          <p:attrName>style.visibility</p:attrName>
                                        </p:attrNameLst>
                                      </p:cBhvr>
                                      <p:to>
                                        <p:strVal val="visible"/>
                                      </p:to>
                                    </p:set>
                                    <p:anim calcmode="lin" valueType="num">
                                      <p:cBhvr additive="base">
                                        <p:cTn id="15" dur="500" fill="hold"/>
                                        <p:tgtEl>
                                          <p:spTgt spid="16056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56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05635">
                                            <p:txEl>
                                              <p:pRg st="5" end="5"/>
                                            </p:txEl>
                                          </p:spTgt>
                                        </p:tgtEl>
                                        <p:attrNameLst>
                                          <p:attrName>style.visibility</p:attrName>
                                        </p:attrNameLst>
                                      </p:cBhvr>
                                      <p:to>
                                        <p:strVal val="visible"/>
                                      </p:to>
                                    </p:set>
                                    <p:anim calcmode="lin" valueType="num">
                                      <p:cBhvr additive="base">
                                        <p:cTn id="19" dur="500" fill="hold"/>
                                        <p:tgtEl>
                                          <p:spTgt spid="16056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5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5635">
                                            <p:txEl>
                                              <p:pRg st="7" end="7"/>
                                            </p:txEl>
                                          </p:spTgt>
                                        </p:tgtEl>
                                        <p:attrNameLst>
                                          <p:attrName>style.visibility</p:attrName>
                                        </p:attrNameLst>
                                      </p:cBhvr>
                                      <p:to>
                                        <p:strVal val="visible"/>
                                      </p:to>
                                    </p:set>
                                    <p:anim calcmode="lin" valueType="num">
                                      <p:cBhvr additive="base">
                                        <p:cTn id="25" dur="500" fill="hold"/>
                                        <p:tgtEl>
                                          <p:spTgt spid="160563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563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05635">
                                            <p:txEl>
                                              <p:pRg st="8" end="8"/>
                                            </p:txEl>
                                          </p:spTgt>
                                        </p:tgtEl>
                                        <p:attrNameLst>
                                          <p:attrName>style.visibility</p:attrName>
                                        </p:attrNameLst>
                                      </p:cBhvr>
                                      <p:to>
                                        <p:strVal val="visible"/>
                                      </p:to>
                                    </p:set>
                                    <p:anim calcmode="lin" valueType="num">
                                      <p:cBhvr additive="base">
                                        <p:cTn id="29" dur="500" fill="hold"/>
                                        <p:tgtEl>
                                          <p:spTgt spid="160563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0563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5635">
                                            <p:txEl>
                                              <p:pRg st="9" end="9"/>
                                            </p:txEl>
                                          </p:spTgt>
                                        </p:tgtEl>
                                        <p:attrNameLst>
                                          <p:attrName>style.visibility</p:attrName>
                                        </p:attrNameLst>
                                      </p:cBhvr>
                                      <p:to>
                                        <p:strVal val="visible"/>
                                      </p:to>
                                    </p:set>
                                    <p:anim calcmode="lin" valueType="num">
                                      <p:cBhvr additive="base">
                                        <p:cTn id="33" dur="500" fill="hold"/>
                                        <p:tgtEl>
                                          <p:spTgt spid="160563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0563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05635">
                                            <p:txEl>
                                              <p:pRg st="10" end="10"/>
                                            </p:txEl>
                                          </p:spTgt>
                                        </p:tgtEl>
                                        <p:attrNameLst>
                                          <p:attrName>style.visibility</p:attrName>
                                        </p:attrNameLst>
                                      </p:cBhvr>
                                      <p:to>
                                        <p:strVal val="visible"/>
                                      </p:to>
                                    </p:set>
                                    <p:anim calcmode="lin" valueType="num">
                                      <p:cBhvr additive="base">
                                        <p:cTn id="37" dur="500" fill="hold"/>
                                        <p:tgtEl>
                                          <p:spTgt spid="160563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563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05635">
                                            <p:txEl>
                                              <p:pRg st="11" end="11"/>
                                            </p:txEl>
                                          </p:spTgt>
                                        </p:tgtEl>
                                        <p:attrNameLst>
                                          <p:attrName>style.visibility</p:attrName>
                                        </p:attrNameLst>
                                      </p:cBhvr>
                                      <p:to>
                                        <p:strVal val="visible"/>
                                      </p:to>
                                    </p:set>
                                    <p:anim calcmode="lin" valueType="num">
                                      <p:cBhvr additive="base">
                                        <p:cTn id="41" dur="500" fill="hold"/>
                                        <p:tgtEl>
                                          <p:spTgt spid="160563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0563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05635">
                                            <p:txEl>
                                              <p:pRg st="12" end="12"/>
                                            </p:txEl>
                                          </p:spTgt>
                                        </p:tgtEl>
                                        <p:attrNameLst>
                                          <p:attrName>style.visibility</p:attrName>
                                        </p:attrNameLst>
                                      </p:cBhvr>
                                      <p:to>
                                        <p:strVal val="visible"/>
                                      </p:to>
                                    </p:set>
                                    <p:anim calcmode="lin" valueType="num">
                                      <p:cBhvr additive="base">
                                        <p:cTn id="45" dur="500" fill="hold"/>
                                        <p:tgtEl>
                                          <p:spTgt spid="160563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0563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05635">
                                            <p:txEl>
                                              <p:pRg st="13" end="13"/>
                                            </p:txEl>
                                          </p:spTgt>
                                        </p:tgtEl>
                                        <p:attrNameLst>
                                          <p:attrName>style.visibility</p:attrName>
                                        </p:attrNameLst>
                                      </p:cBhvr>
                                      <p:to>
                                        <p:strVal val="visible"/>
                                      </p:to>
                                    </p:set>
                                    <p:anim calcmode="lin" valueType="num">
                                      <p:cBhvr additive="base">
                                        <p:cTn id="49" dur="500" fill="hold"/>
                                        <p:tgtEl>
                                          <p:spTgt spid="160563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0563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05635">
                                            <p:txEl>
                                              <p:pRg st="15" end="15"/>
                                            </p:txEl>
                                          </p:spTgt>
                                        </p:tgtEl>
                                        <p:attrNameLst>
                                          <p:attrName>style.visibility</p:attrName>
                                        </p:attrNameLst>
                                      </p:cBhvr>
                                      <p:to>
                                        <p:strVal val="visible"/>
                                      </p:to>
                                    </p:set>
                                    <p:anim calcmode="lin" valueType="num">
                                      <p:cBhvr additive="base">
                                        <p:cTn id="53" dur="500" fill="hold"/>
                                        <p:tgtEl>
                                          <p:spTgt spid="160563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05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eaLnBrk="1" hangingPunct="1">
              <a:defRPr/>
            </a:pPr>
            <a:r>
              <a:rPr lang="en-US" smtClean="0">
                <a:cs typeface="+mj-cs"/>
              </a:rPr>
              <a:t>Game Tree Example:</a:t>
            </a:r>
            <a:br>
              <a:rPr lang="en-US" smtClean="0">
                <a:cs typeface="+mj-cs"/>
              </a:rPr>
            </a:br>
            <a:r>
              <a:rPr lang="en-US" smtClean="0">
                <a:cs typeface="+mj-cs"/>
              </a:rPr>
              <a:t>Tic-Tac-Toe</a:t>
            </a:r>
          </a:p>
        </p:txBody>
      </p:sp>
      <p:pic>
        <p:nvPicPr>
          <p:cNvPr id="1544195" name="Picture 3" descr="tictacto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905000"/>
            <a:ext cx="6165850" cy="438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44197" name="Text Box 5"/>
          <p:cNvSpPr txBox="1">
            <a:spLocks noChangeArrowheads="1"/>
          </p:cNvSpPr>
          <p:nvPr/>
        </p:nvSpPr>
        <p:spPr bwMode="auto">
          <a:xfrm>
            <a:off x="212725" y="5222875"/>
            <a:ext cx="15859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cs typeface="+mn-cs"/>
              </a:rPr>
              <a:t>Tree from</a:t>
            </a:r>
          </a:p>
          <a:p>
            <a:pPr>
              <a:defRPr/>
            </a:pPr>
            <a:r>
              <a:rPr lang="en-US" dirty="0">
                <a:solidFill>
                  <a:srgbClr val="FF0000"/>
                </a:solidFill>
                <a:cs typeface="+mn-cs"/>
              </a:rPr>
              <a:t>Max</a:t>
            </a:r>
            <a:r>
              <a:rPr lang="en-US" dirty="0">
                <a:solidFill>
                  <a:srgbClr val="FF0000"/>
                </a:solidFill>
                <a:latin typeface="Arial"/>
                <a:cs typeface="+mn-cs"/>
              </a:rPr>
              <a:t>’</a:t>
            </a:r>
            <a:r>
              <a:rPr lang="en-US" dirty="0">
                <a:solidFill>
                  <a:srgbClr val="FF0000"/>
                </a:solidFill>
                <a:cs typeface="+mn-cs"/>
              </a:rPr>
              <a:t>s </a:t>
            </a:r>
          </a:p>
          <a:p>
            <a:pPr>
              <a:defRPr/>
            </a:pPr>
            <a:r>
              <a:rPr lang="en-US" dirty="0">
                <a:solidFill>
                  <a:srgbClr val="FF0000"/>
                </a:solidFill>
                <a:cs typeface="+mn-cs"/>
              </a:rPr>
              <a:t>perspective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4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eaLnBrk="1" hangingPunct="1">
              <a:defRPr/>
            </a:pPr>
            <a:r>
              <a:rPr lang="en-US" smtClean="0">
                <a:cs typeface="+mj-cs"/>
              </a:rPr>
              <a:t>Minimax Algorithm</a:t>
            </a:r>
          </a:p>
        </p:txBody>
      </p:sp>
      <p:sp>
        <p:nvSpPr>
          <p:cNvPr id="1546243" name="Rectangle 3"/>
          <p:cNvSpPr>
            <a:spLocks noGrp="1" noChangeArrowheads="1"/>
          </p:cNvSpPr>
          <p:nvPr>
            <p:ph type="body" idx="1"/>
          </p:nvPr>
        </p:nvSpPr>
        <p:spPr>
          <a:xfrm>
            <a:off x="685800" y="1828800"/>
            <a:ext cx="7772400" cy="4114800"/>
          </a:xfrm>
        </p:spPr>
        <p:txBody>
          <a:bodyPr/>
          <a:lstStyle/>
          <a:p>
            <a:pPr eaLnBrk="1" hangingPunct="1">
              <a:defRPr/>
            </a:pPr>
            <a:r>
              <a:rPr lang="en-US" b="1" dirty="0" err="1" smtClean="0">
                <a:solidFill>
                  <a:srgbClr val="FF0000"/>
                </a:solidFill>
                <a:cs typeface="+mn-cs"/>
              </a:rPr>
              <a:t>Minimax</a:t>
            </a:r>
            <a:r>
              <a:rPr lang="en-US" b="1" dirty="0" smtClean="0">
                <a:solidFill>
                  <a:srgbClr val="FF0000"/>
                </a:solidFill>
                <a:cs typeface="+mn-cs"/>
              </a:rPr>
              <a:t> algorithm</a:t>
            </a:r>
          </a:p>
          <a:p>
            <a:pPr lvl="1" eaLnBrk="1" hangingPunct="1">
              <a:defRPr/>
            </a:pPr>
            <a:r>
              <a:rPr lang="en-US" b="1" dirty="0" smtClean="0">
                <a:solidFill>
                  <a:schemeClr val="accent2"/>
                </a:solidFill>
              </a:rPr>
              <a:t>Perfect play for deterministic, 2-player game</a:t>
            </a:r>
          </a:p>
          <a:p>
            <a:pPr lvl="1" eaLnBrk="1" hangingPunct="1">
              <a:defRPr/>
            </a:pPr>
            <a:r>
              <a:rPr lang="en-US" b="1" dirty="0" smtClean="0">
                <a:solidFill>
                  <a:schemeClr val="accent2"/>
                </a:solidFill>
              </a:rPr>
              <a:t>Max  tries to maximize its score  </a:t>
            </a:r>
          </a:p>
          <a:p>
            <a:pPr lvl="1" eaLnBrk="1" hangingPunct="1">
              <a:defRPr/>
            </a:pPr>
            <a:r>
              <a:rPr lang="en-US" b="1" dirty="0" smtClean="0">
                <a:solidFill>
                  <a:schemeClr val="accent2"/>
                </a:solidFill>
              </a:rPr>
              <a:t>Min  tries to minimize Max</a:t>
            </a:r>
            <a:r>
              <a:rPr lang="en-US" b="1" dirty="0" smtClean="0">
                <a:solidFill>
                  <a:schemeClr val="accent2"/>
                </a:solidFill>
                <a:latin typeface="Arial"/>
              </a:rPr>
              <a:t>’</a:t>
            </a:r>
            <a:r>
              <a:rPr lang="en-US" b="1" dirty="0" smtClean="0">
                <a:solidFill>
                  <a:schemeClr val="accent2"/>
                </a:solidFill>
              </a:rPr>
              <a:t>s score (Min)</a:t>
            </a:r>
          </a:p>
          <a:p>
            <a:pPr lvl="1" eaLnBrk="1" hangingPunct="1">
              <a:defRPr/>
            </a:pPr>
            <a:r>
              <a:rPr lang="en-US" b="1" dirty="0" smtClean="0">
                <a:solidFill>
                  <a:schemeClr val="accent2"/>
                </a:solidFill>
              </a:rPr>
              <a:t>Goal: Max to move to position with highest </a:t>
            </a:r>
            <a:r>
              <a:rPr lang="en-US" b="1" dirty="0" err="1" smtClean="0">
                <a:solidFill>
                  <a:srgbClr val="FF0000"/>
                </a:solidFill>
              </a:rPr>
              <a:t>minimax</a:t>
            </a:r>
            <a:r>
              <a:rPr lang="en-US" b="1" dirty="0" smtClean="0">
                <a:solidFill>
                  <a:srgbClr val="FF0000"/>
                </a:solidFill>
              </a:rPr>
              <a:t> value </a:t>
            </a:r>
          </a:p>
          <a:p>
            <a:pPr lvl="1" eaLnBrk="1" hangingPunct="1">
              <a:buFontTx/>
              <a:buNone/>
              <a:defRPr/>
            </a:pPr>
            <a:r>
              <a:rPr lang="en-US" b="1" dirty="0" smtClean="0">
                <a:solidFill>
                  <a:schemeClr val="accent2"/>
                </a:solidFill>
              </a:rPr>
              <a:t>	</a:t>
            </a:r>
            <a:r>
              <a:rPr lang="en-US" b="1" dirty="0" smtClean="0">
                <a:solidFill>
                  <a:schemeClr val="accent2"/>
                </a:solidFill>
                <a:sym typeface="Wingdings" charset="0"/>
              </a:rPr>
              <a:t> </a:t>
            </a:r>
            <a:r>
              <a:rPr lang="en-US" b="1" dirty="0" smtClean="0">
                <a:solidFill>
                  <a:schemeClr val="accent2"/>
                </a:solidFill>
              </a:rPr>
              <a:t>Identify best achievable payoff against best play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eaLnBrk="1" hangingPunct="1">
              <a:defRPr/>
            </a:pPr>
            <a:r>
              <a:rPr lang="en-US" smtClean="0">
                <a:cs typeface="+mj-cs"/>
              </a:rPr>
              <a:t>Minimax Algorithm  </a:t>
            </a:r>
          </a:p>
        </p:txBody>
      </p:sp>
      <p:pic>
        <p:nvPicPr>
          <p:cNvPr id="1550339"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60419" name="Group 6"/>
          <p:cNvGrpSpPr>
            <a:grpSpLocks/>
          </p:cNvGrpSpPr>
          <p:nvPr/>
        </p:nvGrpSpPr>
        <p:grpSpPr bwMode="auto">
          <a:xfrm>
            <a:off x="457200" y="5638800"/>
            <a:ext cx="1600200" cy="519113"/>
            <a:chOff x="288" y="3552"/>
            <a:chExt cx="1008" cy="327"/>
          </a:xfrm>
        </p:grpSpPr>
        <p:sp>
          <p:nvSpPr>
            <p:cNvPr id="1550340" name="Rectangle 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0341" name="Text Box 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2387"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2388"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2389"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2390"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2391"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2392"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2393"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2394" name="Line 10"/>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5" name="Line 11"/>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6" name="Line 12"/>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7" name="Line 13"/>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8" name="Line 14"/>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9" name="Line 15"/>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0" name="Line 16"/>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1" name="Line 17"/>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2" name="Line 18"/>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3" name="Line 19"/>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4" name="Line 20"/>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2484" name="Group 22"/>
          <p:cNvGrpSpPr>
            <a:grpSpLocks/>
          </p:cNvGrpSpPr>
          <p:nvPr/>
        </p:nvGrpSpPr>
        <p:grpSpPr bwMode="auto">
          <a:xfrm>
            <a:off x="457200" y="5638800"/>
            <a:ext cx="1600200" cy="519113"/>
            <a:chOff x="288" y="3552"/>
            <a:chExt cx="1008" cy="327"/>
          </a:xfrm>
        </p:grpSpPr>
        <p:sp>
          <p:nvSpPr>
            <p:cNvPr id="1552407" name="Rectangle 23"/>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2408" name="Text Box 24"/>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4435"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4436"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37"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4438"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39"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4440"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1"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4442"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43"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44"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5" name="Line 13"/>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6" name="Line 14"/>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7" name="Line 15"/>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8" name="Line 16"/>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9" name="Line 17"/>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0" name="Line 18"/>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1" name="Line 19"/>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2" name="Line 20"/>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3" name="Line 21"/>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4" name="Line 22"/>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5" name="Line 23"/>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6" name="Line 24"/>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7" name="Line 25"/>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8" name="Line 26"/>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9" name="Line 27"/>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0" name="Line 28"/>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1" name="Line 29"/>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4541" name="Group 30"/>
          <p:cNvGrpSpPr>
            <a:grpSpLocks/>
          </p:cNvGrpSpPr>
          <p:nvPr/>
        </p:nvGrpSpPr>
        <p:grpSpPr bwMode="auto">
          <a:xfrm>
            <a:off x="457200" y="5638800"/>
            <a:ext cx="1600200" cy="519113"/>
            <a:chOff x="288" y="3552"/>
            <a:chExt cx="1008" cy="327"/>
          </a:xfrm>
        </p:grpSpPr>
        <p:sp>
          <p:nvSpPr>
            <p:cNvPr id="1554463" name="Rectangle 31"/>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4464" name="Text Box 32"/>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a:xfrm>
            <a:off x="1371600" y="-381000"/>
            <a:ext cx="7772400" cy="1143000"/>
          </a:xfrm>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a:t>
            </a:r>
          </a:p>
        </p:txBody>
      </p:sp>
      <p:pic>
        <p:nvPicPr>
          <p:cNvPr id="1556483"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6484"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85"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6486"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87"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6488"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89"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6490"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1"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92"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93" name="Text Box 13"/>
          <p:cNvSpPr txBox="1">
            <a:spLocks noChangeArrowheads="1"/>
          </p:cNvSpPr>
          <p:nvPr/>
        </p:nvSpPr>
        <p:spPr bwMode="auto">
          <a:xfrm>
            <a:off x="5257800" y="2057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4" name="Line 14"/>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5" name="Line 15"/>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6" name="Line 16"/>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7" name="Line 17"/>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8" name="Line 18"/>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9" name="Line 19"/>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0" name="Line 20"/>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1" name="Line 21"/>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2" name="Line 22"/>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3" name="Line 23"/>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4" name="Line 24"/>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5" name="Line 25"/>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6" name="Line 26"/>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7" name="Line 27"/>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8" name="Line 28"/>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9" name="Line 29"/>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0" name="Line 30"/>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1" name="Line 31"/>
          <p:cNvSpPr>
            <a:spLocks noChangeShapeType="1"/>
          </p:cNvSpPr>
          <p:nvPr/>
        </p:nvSpPr>
        <p:spPr bwMode="auto">
          <a:xfrm flipV="1">
            <a:off x="3429000" y="23622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2" name="Line 32"/>
          <p:cNvSpPr>
            <a:spLocks noChangeShapeType="1"/>
          </p:cNvSpPr>
          <p:nvPr/>
        </p:nvSpPr>
        <p:spPr bwMode="auto">
          <a:xfrm flipH="1" flipV="1">
            <a:off x="5562600" y="2362200"/>
            <a:ext cx="1828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6592" name="Group 33"/>
          <p:cNvGrpSpPr>
            <a:grpSpLocks/>
          </p:cNvGrpSpPr>
          <p:nvPr/>
        </p:nvGrpSpPr>
        <p:grpSpPr bwMode="auto">
          <a:xfrm>
            <a:off x="457200" y="5638800"/>
            <a:ext cx="1600200" cy="519113"/>
            <a:chOff x="288" y="3552"/>
            <a:chExt cx="1008" cy="327"/>
          </a:xfrm>
        </p:grpSpPr>
        <p:sp>
          <p:nvSpPr>
            <p:cNvPr id="1556514" name="Rectangle 3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6515" name="Text Box 3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
        <p:nvSpPr>
          <p:cNvPr id="2" name="TextBox 1"/>
          <p:cNvSpPr txBox="1">
            <a:spLocks noChangeArrowheads="1"/>
          </p:cNvSpPr>
          <p:nvPr/>
        </p:nvSpPr>
        <p:spPr bwMode="auto">
          <a:xfrm>
            <a:off x="457200" y="304800"/>
            <a:ext cx="227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What if </a:t>
            </a:r>
          </a:p>
          <a:p>
            <a:pPr eaLnBrk="1" hangingPunct="1"/>
            <a:r>
              <a:rPr lang="en-US" b="1">
                <a:solidFill>
                  <a:srgbClr val="FF0000"/>
                </a:solidFill>
              </a:rPr>
              <a:t>payoff(Q) = 100</a:t>
            </a:r>
          </a:p>
          <a:p>
            <a:pPr eaLnBrk="1" hangingPunct="1"/>
            <a:r>
              <a:rPr lang="en-US" b="1">
                <a:solidFill>
                  <a:srgbClr val="FF0000"/>
                </a:solidFill>
              </a:rPr>
              <a:t>payoff(R) = 200</a:t>
            </a:r>
          </a:p>
        </p:txBody>
      </p:sp>
      <p:sp>
        <p:nvSpPr>
          <p:cNvPr id="3" name="TextBox 2"/>
          <p:cNvSpPr txBox="1">
            <a:spLocks noChangeArrowheads="1"/>
          </p:cNvSpPr>
          <p:nvPr/>
        </p:nvSpPr>
        <p:spPr bwMode="auto">
          <a:xfrm>
            <a:off x="457200" y="1524000"/>
            <a:ext cx="402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Starting DFS, left to right, </a:t>
            </a:r>
          </a:p>
          <a:p>
            <a:pPr eaLnBrk="1" hangingPunct="1"/>
            <a:r>
              <a:rPr lang="en-US" b="1">
                <a:solidFill>
                  <a:schemeClr val="accent2"/>
                </a:solidFill>
              </a:rPr>
              <a:t>do we need to know eval(H)?</a:t>
            </a:r>
          </a:p>
        </p:txBody>
      </p:sp>
      <p:sp>
        <p:nvSpPr>
          <p:cNvPr id="4" name="TextBox 3"/>
          <p:cNvSpPr txBox="1"/>
          <p:nvPr/>
        </p:nvSpPr>
        <p:spPr>
          <a:xfrm>
            <a:off x="5410200" y="609600"/>
            <a:ext cx="3275013" cy="1138238"/>
          </a:xfrm>
          <a:prstGeom prst="rect">
            <a:avLst/>
          </a:prstGeom>
          <a:noFill/>
        </p:spPr>
        <p:txBody>
          <a:bodyPr wrap="none">
            <a:spAutoFit/>
          </a:bodyPr>
          <a:lstStyle/>
          <a:p>
            <a:pPr>
              <a:defRPr/>
            </a:pPr>
            <a:r>
              <a:rPr lang="en-US" b="1" dirty="0">
                <a:solidFill>
                  <a:schemeClr val="accent6"/>
                </a:solidFill>
              </a:rPr>
              <a:t>Do DFS. Real games:</a:t>
            </a:r>
          </a:p>
          <a:p>
            <a:pPr>
              <a:defRPr/>
            </a:pPr>
            <a:r>
              <a:rPr lang="en-US" b="1" dirty="0">
                <a:solidFill>
                  <a:schemeClr val="accent6"/>
                </a:solidFill>
              </a:rPr>
              <a:t>use iterative deepening.</a:t>
            </a:r>
          </a:p>
          <a:p>
            <a:pPr>
              <a:defRPr/>
            </a:pPr>
            <a:r>
              <a:rPr lang="en-US" sz="2000" b="1" dirty="0">
                <a:solidFill>
                  <a:schemeClr val="accent6"/>
                </a:solidFill>
              </a:rPr>
              <a:t>(gives “anytime” approach.)</a:t>
            </a:r>
          </a:p>
        </p:txBody>
      </p:sp>
      <p:sp>
        <p:nvSpPr>
          <p:cNvPr id="39" name="Diagonal Stripe 38"/>
          <p:cNvSpPr/>
          <p:nvPr/>
        </p:nvSpPr>
        <p:spPr>
          <a:xfrm>
            <a:off x="54864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5" name="TextBox 4"/>
          <p:cNvSpPr txBox="1">
            <a:spLocks noChangeArrowheads="1"/>
          </p:cNvSpPr>
          <p:nvPr/>
        </p:nvSpPr>
        <p:spPr bwMode="auto">
          <a:xfrm>
            <a:off x="57150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41" name="Diagonal Stripe 40"/>
          <p:cNvSpPr/>
          <p:nvPr/>
        </p:nvSpPr>
        <p:spPr>
          <a:xfrm>
            <a:off x="74676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42" name="TextBox 41"/>
          <p:cNvSpPr txBox="1">
            <a:spLocks noChangeArrowheads="1"/>
          </p:cNvSpPr>
          <p:nvPr/>
        </p:nvSpPr>
        <p:spPr bwMode="auto">
          <a:xfrm>
            <a:off x="78486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6" name="TextBox 5"/>
          <p:cNvSpPr txBox="1">
            <a:spLocks noChangeArrowheads="1"/>
          </p:cNvSpPr>
          <p:nvPr/>
        </p:nvSpPr>
        <p:spPr bwMode="auto">
          <a:xfrm>
            <a:off x="5638800" y="1828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&gt;= 3</a:t>
            </a:r>
          </a:p>
        </p:txBody>
      </p:sp>
      <p:sp>
        <p:nvSpPr>
          <p:cNvPr id="7" name="Rectangle 6"/>
          <p:cNvSpPr>
            <a:spLocks noChangeArrowheads="1"/>
          </p:cNvSpPr>
          <p:nvPr/>
        </p:nvSpPr>
        <p:spPr bwMode="auto">
          <a:xfrm>
            <a:off x="5486400" y="29718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0</a:t>
            </a:r>
          </a:p>
        </p:txBody>
      </p:sp>
      <p:sp>
        <p:nvSpPr>
          <p:cNvPr id="8" name="TextBox 7"/>
          <p:cNvSpPr txBox="1">
            <a:spLocks noChangeArrowheads="1"/>
          </p:cNvSpPr>
          <p:nvPr/>
        </p:nvSpPr>
        <p:spPr bwMode="auto">
          <a:xfrm>
            <a:off x="6388100" y="1828800"/>
            <a:ext cx="214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(DFS left to right)</a:t>
            </a:r>
            <a:endParaRPr lang="en-US" b="1">
              <a:solidFill>
                <a:srgbClr val="FF0000"/>
              </a:solidFill>
            </a:endParaRPr>
          </a:p>
        </p:txBody>
      </p:sp>
      <p:sp>
        <p:nvSpPr>
          <p:cNvPr id="46" name="Rectangle 45"/>
          <p:cNvSpPr>
            <a:spLocks noChangeArrowheads="1"/>
          </p:cNvSpPr>
          <p:nvPr/>
        </p:nvSpPr>
        <p:spPr bwMode="auto">
          <a:xfrm>
            <a:off x="7467600" y="2895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2</a:t>
            </a:r>
          </a:p>
        </p:txBody>
      </p:sp>
      <p:sp>
        <p:nvSpPr>
          <p:cNvPr id="9" name="TextBox 8"/>
          <p:cNvSpPr txBox="1"/>
          <p:nvPr/>
        </p:nvSpPr>
        <p:spPr>
          <a:xfrm>
            <a:off x="228600" y="3048000"/>
            <a:ext cx="1586943" cy="830997"/>
          </a:xfrm>
          <a:prstGeom prst="rect">
            <a:avLst/>
          </a:prstGeom>
          <a:noFill/>
        </p:spPr>
        <p:txBody>
          <a:bodyPr wrap="none" rtlCol="0">
            <a:spAutoFit/>
          </a:bodyPr>
          <a:lstStyle/>
          <a:p>
            <a:r>
              <a:rPr lang="en-US" b="1" dirty="0" smtClean="0">
                <a:solidFill>
                  <a:schemeClr val="accent1">
                    <a:lumMod val="75000"/>
                  </a:schemeClr>
                </a:solidFill>
              </a:rPr>
              <a:t>alpha-beta</a:t>
            </a:r>
          </a:p>
          <a:p>
            <a:r>
              <a:rPr lang="en-US" b="1" dirty="0" smtClean="0">
                <a:solidFill>
                  <a:schemeClr val="accent1">
                    <a:lumMod val="75000"/>
                  </a:schemeClr>
                </a:solidFill>
              </a:rPr>
              <a:t>pruning</a:t>
            </a:r>
            <a:endParaRPr lang="en-US" b="1" dirty="0">
              <a:solidFill>
                <a:schemeClr val="accent1">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additive="base">
                                        <p:cTn id="6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1" end="1"/>
                                            </p:txEl>
                                          </p:spTgt>
                                        </p:tgtEl>
                                        <p:attrNameLst>
                                          <p:attrName>style.visibility</p:attrName>
                                        </p:attrNameLst>
                                      </p:cBhvr>
                                      <p:to>
                                        <p:strVal val="visible"/>
                                      </p:to>
                                    </p:set>
                                    <p:anim calcmode="lin" valueType="num">
                                      <p:cBhvr additive="base">
                                        <p:cTn id="6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2" grpId="0"/>
      <p:bldP spid="6" grpId="0"/>
      <p:bldP spid="7" grpId="0"/>
      <p:bldP spid="8"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1" name="Rectangle 3"/>
          <p:cNvSpPr>
            <a:spLocks noGrp="1" noChangeArrowheads="1"/>
          </p:cNvSpPr>
          <p:nvPr>
            <p:ph type="body" idx="1"/>
          </p:nvPr>
        </p:nvSpPr>
        <p:spPr>
          <a:xfrm>
            <a:off x="685800" y="1066800"/>
            <a:ext cx="7772400" cy="4114800"/>
          </a:xfrm>
        </p:spPr>
        <p:txBody>
          <a:bodyPr/>
          <a:lstStyle/>
          <a:p>
            <a:pPr eaLnBrk="1" hangingPunct="1">
              <a:defRPr/>
            </a:pPr>
            <a:r>
              <a:rPr lang="en-US" b="1" dirty="0" smtClean="0">
                <a:cs typeface="+mn-cs"/>
              </a:rPr>
              <a:t>Properties of </a:t>
            </a:r>
            <a:r>
              <a:rPr lang="en-US" b="1" dirty="0" err="1" smtClean="0">
                <a:cs typeface="+mn-cs"/>
              </a:rPr>
              <a:t>minimax</a:t>
            </a:r>
            <a:r>
              <a:rPr lang="en-US" b="1" dirty="0" smtClean="0">
                <a:cs typeface="+mn-cs"/>
              </a:rPr>
              <a:t> algorithm:</a:t>
            </a:r>
          </a:p>
          <a:p>
            <a:pPr eaLnBrk="1" hangingPunct="1">
              <a:defRPr/>
            </a:pPr>
            <a:endParaRPr lang="en-US" b="1" dirty="0" smtClean="0">
              <a:cs typeface="+mn-cs"/>
            </a:endParaRPr>
          </a:p>
          <a:p>
            <a:pPr eaLnBrk="1" hangingPunct="1">
              <a:defRPr/>
            </a:pPr>
            <a:r>
              <a:rPr lang="en-US" b="1" u="sng" dirty="0" smtClean="0">
                <a:solidFill>
                  <a:srgbClr val="CC0099"/>
                </a:solidFill>
                <a:cs typeface="+mn-cs"/>
              </a:rPr>
              <a:t>Complete?</a:t>
            </a:r>
            <a:r>
              <a:rPr lang="en-US" b="1" dirty="0" smtClean="0">
                <a:cs typeface="+mn-cs"/>
              </a:rPr>
              <a:t> Yes (if tree is finite)
</a:t>
            </a:r>
          </a:p>
          <a:p>
            <a:pPr eaLnBrk="1" hangingPunct="1">
              <a:defRPr/>
            </a:pPr>
            <a:r>
              <a:rPr lang="en-US" b="1" u="sng" dirty="0" smtClean="0">
                <a:solidFill>
                  <a:srgbClr val="CC0099"/>
                </a:solidFill>
                <a:cs typeface="+mn-cs"/>
              </a:rPr>
              <a:t>Optimal?</a:t>
            </a:r>
            <a:r>
              <a:rPr lang="en-US" b="1" dirty="0" smtClean="0">
                <a:cs typeface="+mn-cs"/>
              </a:rPr>
              <a:t> Yes (against an optimal opponent)
</a:t>
            </a:r>
          </a:p>
          <a:p>
            <a:pPr eaLnBrk="1" hangingPunct="1">
              <a:defRPr/>
            </a:pPr>
            <a:r>
              <a:rPr lang="en-US" b="1" u="sng" dirty="0" smtClean="0">
                <a:solidFill>
                  <a:srgbClr val="CC0099"/>
                </a:solidFill>
                <a:cs typeface="+mn-cs"/>
              </a:rPr>
              <a:t>Time complexity?</a:t>
            </a:r>
            <a:r>
              <a:rPr lang="en-US" b="1" dirty="0" smtClean="0">
                <a:cs typeface="+mn-cs"/>
              </a:rPr>
              <a:t> O(</a:t>
            </a:r>
            <a:r>
              <a:rPr lang="en-US" b="1" dirty="0" err="1" smtClean="0">
                <a:cs typeface="+mn-cs"/>
              </a:rPr>
              <a:t>b</a:t>
            </a:r>
            <a:r>
              <a:rPr lang="en-US" b="1" baseline="30000" dirty="0" err="1" smtClean="0">
                <a:cs typeface="+mn-cs"/>
              </a:rPr>
              <a:t>m</a:t>
            </a:r>
            <a:r>
              <a:rPr lang="en-US" b="1" dirty="0" smtClean="0">
                <a:cs typeface="+mn-cs"/>
              </a:rPr>
              <a:t>)
</a:t>
            </a:r>
          </a:p>
          <a:p>
            <a:pPr eaLnBrk="1" hangingPunct="1">
              <a:defRPr/>
            </a:pPr>
            <a:r>
              <a:rPr lang="en-US" b="1" u="sng" dirty="0" smtClean="0">
                <a:solidFill>
                  <a:srgbClr val="CC0099"/>
                </a:solidFill>
                <a:cs typeface="+mn-cs"/>
              </a:rPr>
              <a:t>Space complexity?</a:t>
            </a:r>
            <a:r>
              <a:rPr lang="en-US" b="1" dirty="0" smtClean="0">
                <a:cs typeface="+mn-cs"/>
              </a:rPr>
              <a:t> O(</a:t>
            </a:r>
            <a:r>
              <a:rPr lang="en-US" b="1" dirty="0" err="1" smtClean="0">
                <a:cs typeface="+mn-cs"/>
              </a:rPr>
              <a:t>bm</a:t>
            </a:r>
            <a:r>
              <a:rPr lang="en-US" b="1" dirty="0" smtClean="0">
                <a:cs typeface="+mn-cs"/>
              </a:rPr>
              <a:t>) (depth-first exploration, if it generates all successors at once)</a:t>
            </a:r>
            <a:r>
              <a:rPr lang="en-US" dirty="0" smtClean="0">
                <a:cs typeface="+mn-cs"/>
              </a:rPr>
              <a:t>
</a:t>
            </a:r>
          </a:p>
          <a:p>
            <a:pPr eaLnBrk="1" hangingPunct="1">
              <a:defRPr/>
            </a:pPr>
            <a:endParaRPr lang="en-US" dirty="0" smtClean="0">
              <a:cs typeface="+mn-cs"/>
            </a:endParaRPr>
          </a:p>
        </p:txBody>
      </p:sp>
      <p:sp>
        <p:nvSpPr>
          <p:cNvPr id="1558533" name="Rectangle 5"/>
          <p:cNvSpPr>
            <a:spLocks noChangeArrowheads="1"/>
          </p:cNvSpPr>
          <p:nvPr/>
        </p:nvSpPr>
        <p:spPr bwMode="auto">
          <a:xfrm>
            <a:off x="1687513" y="4876800"/>
            <a:ext cx="55387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20000"/>
              </a:spcBef>
              <a:defRPr/>
            </a:pPr>
            <a:r>
              <a:rPr lang="en-US" sz="2000" b="1" dirty="0">
                <a:cs typeface="+mn-cs"/>
              </a:rPr>
              <a:t>For chess, b ≈ 35, m ≈ 80 for "reasonable" games</a:t>
            </a:r>
            <a:br>
              <a:rPr lang="en-US" sz="2000" b="1" dirty="0">
                <a:cs typeface="+mn-cs"/>
              </a:rPr>
            </a:br>
            <a:r>
              <a:rPr lang="en-US" sz="2000" b="1" dirty="0">
                <a:cs typeface="+mn-cs"/>
                <a:sym typeface="Wingdings" charset="0"/>
              </a:rPr>
              <a:t></a:t>
            </a:r>
            <a:r>
              <a:rPr lang="en-US" sz="2000" b="1" dirty="0">
                <a:cs typeface="+mn-cs"/>
              </a:rPr>
              <a:t> exact solution completely infeasible</a:t>
            </a:r>
          </a:p>
          <a:p>
            <a:pPr algn="ctr">
              <a:spcBef>
                <a:spcPct val="20000"/>
              </a:spcBef>
              <a:defRPr/>
            </a:pPr>
            <a:r>
              <a:rPr lang="en-US" sz="2000" dirty="0">
                <a:cs typeface="+mn-cs"/>
              </a:rPr>
              <a:t>
</a:t>
            </a:r>
          </a:p>
        </p:txBody>
      </p:sp>
      <p:sp>
        <p:nvSpPr>
          <p:cNvPr id="1558534" name="Text Box 6"/>
          <p:cNvSpPr txBox="1">
            <a:spLocks noChangeArrowheads="1"/>
          </p:cNvSpPr>
          <p:nvPr/>
        </p:nvSpPr>
        <p:spPr bwMode="auto">
          <a:xfrm>
            <a:off x="746125" y="5881688"/>
            <a:ext cx="55229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chemeClr val="accent2"/>
                </a:solidFill>
                <a:cs typeface="+mn-cs"/>
              </a:rPr>
              <a:t>m – maximum depth of the tree; b – legal moves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58531">
                                            <p:txEl>
                                              <p:pRg st="2" end="2"/>
                                            </p:txEl>
                                          </p:spTgt>
                                        </p:tgtEl>
                                        <p:attrNameLst>
                                          <p:attrName>style.visibility</p:attrName>
                                        </p:attrNameLst>
                                      </p:cBhvr>
                                      <p:to>
                                        <p:strVal val="visible"/>
                                      </p:to>
                                    </p:set>
                                    <p:anim calcmode="lin" valueType="num">
                                      <p:cBhvr additive="base">
                                        <p:cTn id="7" dur="500" fill="hold"/>
                                        <p:tgtEl>
                                          <p:spTgt spid="1558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5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58531">
                                            <p:txEl>
                                              <p:pRg st="3" end="3"/>
                                            </p:txEl>
                                          </p:spTgt>
                                        </p:tgtEl>
                                        <p:attrNameLst>
                                          <p:attrName>style.visibility</p:attrName>
                                        </p:attrNameLst>
                                      </p:cBhvr>
                                      <p:to>
                                        <p:strVal val="visible"/>
                                      </p:to>
                                    </p:set>
                                    <p:anim calcmode="lin" valueType="num">
                                      <p:cBhvr additive="base">
                                        <p:cTn id="13" dur="500" fill="hold"/>
                                        <p:tgtEl>
                                          <p:spTgt spid="1558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5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58531">
                                            <p:txEl>
                                              <p:pRg st="4" end="4"/>
                                            </p:txEl>
                                          </p:spTgt>
                                        </p:tgtEl>
                                        <p:attrNameLst>
                                          <p:attrName>style.visibility</p:attrName>
                                        </p:attrNameLst>
                                      </p:cBhvr>
                                      <p:to>
                                        <p:strVal val="visible"/>
                                      </p:to>
                                    </p:set>
                                    <p:anim calcmode="lin" valueType="num">
                                      <p:cBhvr additive="base">
                                        <p:cTn id="19" dur="500" fill="hold"/>
                                        <p:tgtEl>
                                          <p:spTgt spid="155853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5853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58534">
                                            <p:txEl>
                                              <p:pRg st="0" end="0"/>
                                            </p:txEl>
                                          </p:spTgt>
                                        </p:tgtEl>
                                        <p:attrNameLst>
                                          <p:attrName>style.visibility</p:attrName>
                                        </p:attrNameLst>
                                      </p:cBhvr>
                                      <p:to>
                                        <p:strVal val="visible"/>
                                      </p:to>
                                    </p:set>
                                    <p:anim calcmode="lin" valueType="num">
                                      <p:cBhvr additive="base">
                                        <p:cTn id="23" dur="500" fill="hold"/>
                                        <p:tgtEl>
                                          <p:spTgt spid="155853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58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558531">
                                            <p:txEl>
                                              <p:pRg st="5" end="5"/>
                                            </p:txEl>
                                          </p:spTgt>
                                        </p:tgtEl>
                                        <p:attrNameLst>
                                          <p:attrName>style.visibility</p:attrName>
                                        </p:attrNameLst>
                                      </p:cBhvr>
                                      <p:to>
                                        <p:strVal val="visible"/>
                                      </p:to>
                                    </p:set>
                                    <p:anim calcmode="lin" valueType="num">
                                      <p:cBhvr additive="base">
                                        <p:cTn id="29" dur="500" fill="hold"/>
                                        <p:tgtEl>
                                          <p:spTgt spid="15585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  </a:t>
            </a:r>
          </a:p>
        </p:txBody>
      </p:sp>
      <p:sp>
        <p:nvSpPr>
          <p:cNvPr id="1625091" name="Rectangle 3"/>
          <p:cNvSpPr>
            <a:spLocks noGrp="1" noChangeArrowheads="1"/>
          </p:cNvSpPr>
          <p:nvPr>
            <p:ph type="body" idx="1"/>
          </p:nvPr>
        </p:nvSpPr>
        <p:spPr/>
        <p:txBody>
          <a:bodyPr/>
          <a:lstStyle/>
          <a:p>
            <a:pPr eaLnBrk="1" hangingPunct="1">
              <a:defRPr/>
            </a:pPr>
            <a:r>
              <a:rPr lang="en-US" b="1" dirty="0" smtClean="0">
                <a:solidFill>
                  <a:srgbClr val="3333CC"/>
                </a:solidFill>
                <a:cs typeface="+mn-cs"/>
              </a:rPr>
              <a:t>Limitations</a:t>
            </a:r>
          </a:p>
          <a:p>
            <a:pPr lvl="1" eaLnBrk="1" hangingPunct="1">
              <a:defRPr/>
            </a:pPr>
            <a:r>
              <a:rPr lang="en-US" b="1" dirty="0" smtClean="0">
                <a:solidFill>
                  <a:srgbClr val="3333CC"/>
                </a:solidFill>
              </a:rPr>
              <a:t>Generally not feasible to traverse entire tree</a:t>
            </a:r>
          </a:p>
          <a:p>
            <a:pPr lvl="1" eaLnBrk="1" hangingPunct="1">
              <a:defRPr/>
            </a:pPr>
            <a:r>
              <a:rPr lang="en-US" b="1" dirty="0" smtClean="0">
                <a:solidFill>
                  <a:srgbClr val="3333CC"/>
                </a:solidFill>
              </a:rPr>
              <a:t>Time limitations</a:t>
            </a:r>
          </a:p>
          <a:p>
            <a:pPr lvl="1" eaLnBrk="1" hangingPunct="1">
              <a:defRPr/>
            </a:pPr>
            <a:endParaRPr lang="en-US" dirty="0" smtClean="0"/>
          </a:p>
          <a:p>
            <a:pPr eaLnBrk="1" hangingPunct="1">
              <a:defRPr/>
            </a:pPr>
            <a:r>
              <a:rPr lang="en-US" b="1" dirty="0" smtClean="0">
                <a:solidFill>
                  <a:srgbClr val="00664D"/>
                </a:solidFill>
                <a:cs typeface="+mn-cs"/>
              </a:rPr>
              <a:t>Key Improvements</a:t>
            </a:r>
          </a:p>
          <a:p>
            <a:pPr lvl="1" eaLnBrk="1" hangingPunct="1">
              <a:defRPr/>
            </a:pPr>
            <a:r>
              <a:rPr lang="en-US" b="1" dirty="0" smtClean="0">
                <a:solidFill>
                  <a:srgbClr val="00664D"/>
                </a:solidFill>
              </a:rPr>
              <a:t>Use evaluation function instead of utility (discussed earlier)</a:t>
            </a:r>
          </a:p>
          <a:p>
            <a:pPr lvl="2" eaLnBrk="1" hangingPunct="1">
              <a:defRPr/>
            </a:pPr>
            <a:r>
              <a:rPr lang="en-US" b="1" dirty="0" smtClean="0">
                <a:solidFill>
                  <a:srgbClr val="00664D"/>
                </a:solidFill>
              </a:rPr>
              <a:t>Evaluation function provides estimate of utility at given position</a:t>
            </a:r>
          </a:p>
          <a:p>
            <a:pPr lvl="2" eaLnBrk="1" hangingPunct="1">
              <a:defRPr/>
            </a:pPr>
            <a:endParaRPr lang="en-US" b="1" dirty="0" smtClean="0">
              <a:solidFill>
                <a:srgbClr val="00664D"/>
              </a:solidFill>
            </a:endParaRPr>
          </a:p>
          <a:p>
            <a:pPr lvl="1" eaLnBrk="1" hangingPunct="1">
              <a:defRPr/>
            </a:pPr>
            <a:r>
              <a:rPr lang="en-US" b="1" dirty="0" smtClean="0">
                <a:solidFill>
                  <a:srgbClr val="00664D"/>
                </a:solidFill>
              </a:rPr>
              <a:t>Alpha/beta pruning</a:t>
            </a:r>
          </a:p>
          <a:p>
            <a:pPr lvl="2" eaLnBrk="1" hangingPunct="1">
              <a:defRPr/>
            </a:pPr>
            <a:endParaRPr lang="en-US" b="1" dirty="0" smtClean="0">
              <a:solidFill>
                <a:schemeClr val="accent1"/>
              </a:solidFill>
            </a:endParaRP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25091">
                                            <p:txEl>
                                              <p:pRg st="4" end="4"/>
                                            </p:txEl>
                                          </p:spTgt>
                                        </p:tgtEl>
                                        <p:attrNameLst>
                                          <p:attrName>style.visibility</p:attrName>
                                        </p:attrNameLst>
                                      </p:cBhvr>
                                      <p:to>
                                        <p:strVal val="visible"/>
                                      </p:to>
                                    </p:set>
                                    <p:anim calcmode="lin" valueType="num">
                                      <p:cBhvr additive="base">
                                        <p:cTn id="7" dur="500" fill="hold"/>
                                        <p:tgtEl>
                                          <p:spTgt spid="1625091">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25091">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25091">
                                            <p:txEl>
                                              <p:pRg st="5" end="5"/>
                                            </p:txEl>
                                          </p:spTgt>
                                        </p:tgtEl>
                                        <p:attrNameLst>
                                          <p:attrName>style.visibility</p:attrName>
                                        </p:attrNameLst>
                                      </p:cBhvr>
                                      <p:to>
                                        <p:strVal val="visible"/>
                                      </p:to>
                                    </p:set>
                                    <p:anim calcmode="lin" valueType="num">
                                      <p:cBhvr additive="base">
                                        <p:cTn id="11" dur="500" fill="hold"/>
                                        <p:tgtEl>
                                          <p:spTgt spid="1625091">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2509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25091">
                                            <p:txEl>
                                              <p:pRg st="6" end="6"/>
                                            </p:txEl>
                                          </p:spTgt>
                                        </p:tgtEl>
                                        <p:attrNameLst>
                                          <p:attrName>style.visibility</p:attrName>
                                        </p:attrNameLst>
                                      </p:cBhvr>
                                      <p:to>
                                        <p:strVal val="visible"/>
                                      </p:to>
                                    </p:set>
                                    <p:anim calcmode="lin" valueType="num">
                                      <p:cBhvr additive="base">
                                        <p:cTn id="15" dur="500" fill="hold"/>
                                        <p:tgtEl>
                                          <p:spTgt spid="1625091">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2509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25091">
                                            <p:txEl>
                                              <p:pRg st="8" end="8"/>
                                            </p:txEl>
                                          </p:spTgt>
                                        </p:tgtEl>
                                        <p:attrNameLst>
                                          <p:attrName>style.visibility</p:attrName>
                                        </p:attrNameLst>
                                      </p:cBhvr>
                                      <p:to>
                                        <p:strVal val="visible"/>
                                      </p:to>
                                    </p:set>
                                    <p:anim calcmode="lin" valueType="num">
                                      <p:cBhvr additive="base">
                                        <p:cTn id="19" dur="500" fill="hold"/>
                                        <p:tgtEl>
                                          <p:spTgt spid="1625091">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50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3" name="Rectangle 3"/>
          <p:cNvSpPr>
            <a:spLocks noGrp="1" noChangeArrowheads="1"/>
          </p:cNvSpPr>
          <p:nvPr>
            <p:ph type="body" idx="1"/>
          </p:nvPr>
        </p:nvSpPr>
        <p:spPr>
          <a:xfrm>
            <a:off x="838200" y="1143000"/>
            <a:ext cx="7772400" cy="4114800"/>
          </a:xfrm>
        </p:spPr>
        <p:txBody>
          <a:bodyPr/>
          <a:lstStyle/>
          <a:p>
            <a:pPr eaLnBrk="1" hangingPunct="1">
              <a:defRPr/>
            </a:pPr>
            <a:r>
              <a:rPr lang="en-US" sz="2400" dirty="0" smtClean="0">
                <a:solidFill>
                  <a:schemeClr val="accent2"/>
                </a:solidFill>
                <a:cs typeface="+mn-cs"/>
              </a:rPr>
              <a:t>Can we  improve search by reducing the size of the game tree to be examined?</a:t>
            </a:r>
            <a:r>
              <a:rPr lang="en-US" sz="1800" dirty="0" smtClean="0">
                <a:solidFill>
                  <a:schemeClr val="accent2"/>
                </a:solidFill>
                <a:cs typeface="+mn-cs"/>
              </a:rPr>
              <a:t>	</a:t>
            </a:r>
          </a:p>
          <a:p>
            <a:pPr eaLnBrk="1" hangingPunct="1">
              <a:defRPr/>
            </a:pPr>
            <a:endParaRPr lang="en-US" dirty="0" smtClean="0">
              <a:cs typeface="+mn-cs"/>
            </a:endParaRPr>
          </a:p>
        </p:txBody>
      </p:sp>
      <p:sp>
        <p:nvSpPr>
          <p:cNvPr id="1566725" name="Rectangle 5"/>
          <p:cNvSpPr>
            <a:spLocks noChangeArrowheads="1"/>
          </p:cNvSpPr>
          <p:nvPr/>
        </p:nvSpPr>
        <p:spPr bwMode="auto">
          <a:xfrm>
            <a:off x="2357438" y="2286000"/>
            <a:ext cx="39671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defRPr/>
            </a:pPr>
            <a:r>
              <a:rPr lang="en-US" b="1" dirty="0">
                <a:solidFill>
                  <a:srgbClr val="FF0000"/>
                </a:solidFill>
                <a:cs typeface="+mn-cs"/>
                <a:sym typeface="Wingdings" charset="0"/>
              </a:rPr>
              <a:t> </a:t>
            </a:r>
            <a:r>
              <a:rPr lang="en-US" sz="2000" b="1" dirty="0">
                <a:solidFill>
                  <a:srgbClr val="FF0000"/>
                </a:solidFill>
                <a:cs typeface="+mn-cs"/>
              </a:rPr>
              <a:t>Yes!  Using alpha-beta pruning</a:t>
            </a:r>
          </a:p>
        </p:txBody>
      </p:sp>
      <p:sp>
        <p:nvSpPr>
          <p:cNvPr id="1566726" name="Rectangle 6"/>
          <p:cNvSpPr>
            <a:spLocks noGrp="1" noChangeArrowheads="1"/>
          </p:cNvSpPr>
          <p:nvPr>
            <p:ph type="title"/>
          </p:nvPr>
        </p:nvSpPr>
        <p:spPr>
          <a:xfrm>
            <a:off x="1066800" y="76200"/>
            <a:ext cx="7772400" cy="1143000"/>
          </a:xfrm>
        </p:spPr>
        <p:txBody>
          <a:bodyPr/>
          <a:lstStyle/>
          <a:p>
            <a:pPr eaLnBrk="1" hangingPunct="1">
              <a:defRPr/>
            </a:pPr>
            <a:r>
              <a:rPr lang="en-US" dirty="0" smtClean="0">
                <a:solidFill>
                  <a:srgbClr val="FF0000"/>
                </a:solidFill>
                <a:cs typeface="+mj-cs"/>
              </a:rPr>
              <a:t>α-β Pruning</a:t>
            </a:r>
          </a:p>
        </p:txBody>
      </p:sp>
      <p:sp>
        <p:nvSpPr>
          <p:cNvPr id="1566727" name="Rectangle 7"/>
          <p:cNvSpPr>
            <a:spLocks noChangeArrowheads="1"/>
          </p:cNvSpPr>
          <p:nvPr/>
        </p:nvSpPr>
        <p:spPr bwMode="auto">
          <a:xfrm>
            <a:off x="685800" y="3124200"/>
            <a:ext cx="815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000" b="1" dirty="0">
                <a:solidFill>
                  <a:srgbClr val="32946A"/>
                </a:solidFill>
                <a:cs typeface="+mn-cs"/>
              </a:rPr>
              <a:t>Principle</a:t>
            </a:r>
          </a:p>
          <a:p>
            <a:pPr marL="742950" lvl="1" indent="-285750">
              <a:spcBef>
                <a:spcPct val="20000"/>
              </a:spcBef>
              <a:buFontTx/>
              <a:buChar char="–"/>
              <a:defRPr/>
            </a:pPr>
            <a:r>
              <a:rPr lang="en-US" sz="2000" b="1" dirty="0">
                <a:solidFill>
                  <a:srgbClr val="32946A"/>
                </a:solidFill>
                <a:cs typeface="+mn-cs"/>
              </a:rPr>
              <a:t>If a move is determined worse than another move already examined, then there is no need for  further examination of the node.</a:t>
            </a:r>
          </a:p>
          <a:p>
            <a:pPr marL="742950" lvl="1" indent="-285750">
              <a:spcBef>
                <a:spcPct val="20000"/>
              </a:spcBef>
              <a:buFontTx/>
              <a:buChar char="–"/>
              <a:defRPr/>
            </a:pPr>
            <a:endParaRPr lang="en-US" sz="2000" b="1" dirty="0">
              <a:solidFill>
                <a:srgbClr val="32946A"/>
              </a:solidFill>
              <a:cs typeface="+mn-cs"/>
            </a:endParaRPr>
          </a:p>
          <a:p>
            <a:pPr>
              <a:spcBef>
                <a:spcPct val="20000"/>
              </a:spcBef>
              <a:defRPr/>
            </a:pPr>
            <a:r>
              <a:rPr lang="en-US" sz="2000" b="1" dirty="0">
                <a:solidFill>
                  <a:srgbClr val="3333CC"/>
                </a:solidFill>
                <a:cs typeface="+mn-cs"/>
              </a:rPr>
              <a:t>Analysis shows that will be able to search almost twice as deep.</a:t>
            </a:r>
          </a:p>
          <a:p>
            <a:pPr>
              <a:spcBef>
                <a:spcPct val="20000"/>
              </a:spcBef>
              <a:defRPr/>
            </a:pPr>
            <a:r>
              <a:rPr lang="en-US" sz="2000" b="1" i="1" dirty="0">
                <a:solidFill>
                  <a:srgbClr val="3333CC"/>
                </a:solidFill>
                <a:cs typeface="+mn-cs"/>
              </a:rPr>
              <a:t>Really is what makes game tree search practically feasible.</a:t>
            </a:r>
          </a:p>
          <a:p>
            <a:pPr>
              <a:spcBef>
                <a:spcPct val="20000"/>
              </a:spcBef>
              <a:defRPr/>
            </a:pPr>
            <a:r>
              <a:rPr lang="en-US" sz="2000" b="1" dirty="0">
                <a:solidFill>
                  <a:schemeClr val="accent5">
                    <a:lumMod val="50000"/>
                  </a:schemeClr>
                </a:solidFill>
                <a:cs typeface="+mn-cs"/>
              </a:rPr>
              <a:t>E.g. Deep Blue 14 plies using alpha-beta pruning. </a:t>
            </a:r>
          </a:p>
          <a:p>
            <a:pPr>
              <a:spcBef>
                <a:spcPct val="20000"/>
              </a:spcBef>
              <a:defRPr/>
            </a:pPr>
            <a:r>
              <a:rPr lang="en-US" sz="2000" b="1" dirty="0">
                <a:solidFill>
                  <a:schemeClr val="accent5">
                    <a:lumMod val="50000"/>
                  </a:schemeClr>
                </a:solidFill>
                <a:cs typeface="+mn-cs"/>
              </a:rPr>
              <a:t>Otherwise only 7 or 8 (weak chess player). (</a:t>
            </a:r>
            <a:r>
              <a:rPr lang="en-US" sz="2000" b="1" dirty="0" err="1">
                <a:solidFill>
                  <a:schemeClr val="accent5">
                    <a:lumMod val="50000"/>
                  </a:schemeClr>
                </a:solidFill>
                <a:cs typeface="+mn-cs"/>
              </a:rPr>
              <a:t>plie</a:t>
            </a:r>
            <a:r>
              <a:rPr lang="en-US" sz="2000" b="1" dirty="0">
                <a:solidFill>
                  <a:schemeClr val="accent5">
                    <a:lumMod val="50000"/>
                  </a:schemeClr>
                </a:solidFill>
                <a:cs typeface="+mn-cs"/>
              </a:rPr>
              <a:t> = half move / one player)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1566727">
                                            <p:txEl>
                                              <p:pRg st="0" end="0"/>
                                            </p:txEl>
                                          </p:spTgt>
                                        </p:tgtEl>
                                        <p:attrNameLst>
                                          <p:attrName>style.visibility</p:attrName>
                                        </p:attrNameLst>
                                      </p:cBhvr>
                                      <p:to>
                                        <p:strVal val="visible"/>
                                      </p:to>
                                    </p:set>
                                    <p:anim calcmode="lin" valueType="num">
                                      <p:cBhvr additive="base">
                                        <p:cTn id="11" dur="500" fill="hold"/>
                                        <p:tgtEl>
                                          <p:spTgt spid="156672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667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66727">
                                            <p:txEl>
                                              <p:pRg st="1" end="1"/>
                                            </p:txEl>
                                          </p:spTgt>
                                        </p:tgtEl>
                                        <p:attrNameLst>
                                          <p:attrName>style.visibility</p:attrName>
                                        </p:attrNameLst>
                                      </p:cBhvr>
                                      <p:to>
                                        <p:strVal val="visible"/>
                                      </p:to>
                                    </p:set>
                                    <p:anim calcmode="lin" valueType="num">
                                      <p:cBhvr additive="base">
                                        <p:cTn id="15" dur="500" fill="hold"/>
                                        <p:tgtEl>
                                          <p:spTgt spid="156672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667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66727">
                                            <p:txEl>
                                              <p:pRg st="3" end="3"/>
                                            </p:txEl>
                                          </p:spTgt>
                                        </p:tgtEl>
                                        <p:attrNameLst>
                                          <p:attrName>style.visibility</p:attrName>
                                        </p:attrNameLst>
                                      </p:cBhvr>
                                      <p:to>
                                        <p:strVal val="visible"/>
                                      </p:to>
                                    </p:set>
                                    <p:anim calcmode="lin" valueType="num">
                                      <p:cBhvr additive="base">
                                        <p:cTn id="19" dur="500" fill="hold"/>
                                        <p:tgtEl>
                                          <p:spTgt spid="15667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66727">
                                            <p:txEl>
                                              <p:pRg st="4" end="4"/>
                                            </p:txEl>
                                          </p:spTgt>
                                        </p:tgtEl>
                                        <p:attrNameLst>
                                          <p:attrName>style.visibility</p:attrName>
                                        </p:attrNameLst>
                                      </p:cBhvr>
                                      <p:to>
                                        <p:strVal val="visible"/>
                                      </p:to>
                                    </p:set>
                                    <p:anim calcmode="lin" valueType="num">
                                      <p:cBhvr additive="base">
                                        <p:cTn id="23" dur="500" fill="hold"/>
                                        <p:tgtEl>
                                          <p:spTgt spid="15667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6672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566727">
                                            <p:txEl>
                                              <p:pRg st="5" end="5"/>
                                            </p:txEl>
                                          </p:spTgt>
                                        </p:tgtEl>
                                        <p:attrNameLst>
                                          <p:attrName>style.visibility</p:attrName>
                                        </p:attrNameLst>
                                      </p:cBhvr>
                                      <p:to>
                                        <p:strVal val="visible"/>
                                      </p:to>
                                    </p:set>
                                    <p:anim calcmode="lin" valueType="num">
                                      <p:cBhvr additive="base">
                                        <p:cTn id="27" dur="500" fill="hold"/>
                                        <p:tgtEl>
                                          <p:spTgt spid="156672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6672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66727">
                                            <p:txEl>
                                              <p:pRg st="6" end="6"/>
                                            </p:txEl>
                                          </p:spTgt>
                                        </p:tgtEl>
                                        <p:attrNameLst>
                                          <p:attrName>style.visibility</p:attrName>
                                        </p:attrNameLst>
                                      </p:cBhvr>
                                      <p:to>
                                        <p:strVal val="visible"/>
                                      </p:to>
                                    </p:set>
                                    <p:anim calcmode="lin" valueType="num">
                                      <p:cBhvr additive="base">
                                        <p:cTn id="31" dur="500" fill="hold"/>
                                        <p:tgtEl>
                                          <p:spTgt spid="156672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1143000" y="-228600"/>
            <a:ext cx="7772400" cy="1143000"/>
          </a:xfrm>
        </p:spPr>
        <p:txBody>
          <a:bodyPr/>
          <a:lstStyle/>
          <a:p>
            <a:pPr eaLnBrk="1" hangingPunct="1">
              <a:defRPr/>
            </a:pPr>
            <a:r>
              <a:rPr lang="en-US" sz="2800" dirty="0" smtClean="0">
                <a:solidFill>
                  <a:srgbClr val="FF0000"/>
                </a:solidFill>
                <a:cs typeface="+mj-cs"/>
              </a:rPr>
              <a:t>α-β Pruning Example</a:t>
            </a:r>
          </a:p>
        </p:txBody>
      </p:sp>
      <p:pic>
        <p:nvPicPr>
          <p:cNvPr id="74754" name="Picture 3" descr="alpha-beta-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723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Game Playing vs. Search   </a:t>
            </a:r>
          </a:p>
        </p:txBody>
      </p:sp>
      <p:sp>
        <p:nvSpPr>
          <p:cNvPr id="1607683" name="Rectangle 3"/>
          <p:cNvSpPr>
            <a:spLocks noGrp="1" noChangeArrowheads="1"/>
          </p:cNvSpPr>
          <p:nvPr>
            <p:ph type="body" idx="1"/>
          </p:nvPr>
        </p:nvSpPr>
        <p:spPr>
          <a:xfrm>
            <a:off x="685800" y="1066800"/>
            <a:ext cx="7848600" cy="4800600"/>
          </a:xfrm>
        </p:spPr>
        <p:txBody>
          <a:bodyPr/>
          <a:lstStyle/>
          <a:p>
            <a:pPr marL="533400" indent="-533400" eaLnBrk="1" hangingPunct="1">
              <a:lnSpc>
                <a:spcPct val="80000"/>
              </a:lnSpc>
              <a:defRPr/>
            </a:pPr>
            <a:r>
              <a:rPr lang="en-US" sz="1800" dirty="0" smtClean="0">
                <a:cs typeface="+mn-cs"/>
              </a:rPr>
              <a:t> </a:t>
            </a:r>
            <a:endParaRPr lang="en-US" sz="1800" dirty="0" smtClean="0">
              <a:cs typeface="Times New Roman" charset="0"/>
            </a:endParaRPr>
          </a:p>
          <a:p>
            <a:pPr marL="533400" indent="-533400" eaLnBrk="1" hangingPunct="1">
              <a:lnSpc>
                <a:spcPct val="80000"/>
              </a:lnSpc>
              <a:defRPr/>
            </a:pPr>
            <a:r>
              <a:rPr lang="en-US" b="1" dirty="0" smtClean="0">
                <a:solidFill>
                  <a:srgbClr val="3333CC"/>
                </a:solidFill>
                <a:cs typeface="+mn-cs"/>
              </a:rPr>
              <a:t>Multi-agent game vs. single-agent search problem</a:t>
            </a:r>
          </a:p>
          <a:p>
            <a:pPr marL="533400" indent="-533400" eaLnBrk="1" hangingPunct="1">
              <a:lnSpc>
                <a:spcPct val="80000"/>
              </a:lnSpc>
              <a:defRPr/>
            </a:pPr>
            <a:endParaRPr lang="en-US" dirty="0">
              <a:cs typeface="+mn-cs"/>
            </a:endParaRPr>
          </a:p>
          <a:p>
            <a:pPr marL="533400" indent="-533400" eaLnBrk="1" hangingPunct="1">
              <a:lnSpc>
                <a:spcPct val="80000"/>
              </a:lnSpc>
              <a:defRPr/>
            </a:pPr>
            <a:r>
              <a:rPr lang="en-US" b="1" dirty="0" smtClean="0">
                <a:solidFill>
                  <a:srgbClr val="009973"/>
                </a:solidFill>
                <a:cs typeface="+mn-cs"/>
              </a:rPr>
              <a:t>"Unpredictable" opponent need a </a:t>
            </a:r>
            <a:r>
              <a:rPr lang="en-US" b="1" dirty="0" smtClean="0">
                <a:solidFill>
                  <a:srgbClr val="FF0000"/>
                </a:solidFill>
                <a:cs typeface="+mn-cs"/>
              </a:rPr>
              <a:t>strategy</a:t>
            </a:r>
            <a:r>
              <a:rPr lang="en-US" b="1" dirty="0" smtClean="0">
                <a:solidFill>
                  <a:srgbClr val="009973"/>
                </a:solidFill>
                <a:cs typeface="+mn-cs"/>
              </a:rPr>
              <a:t>: specifies a move</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for each possible opponent reply. </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a:t>
            </a:r>
            <a:r>
              <a:rPr lang="en-US" b="1" dirty="0" err="1" smtClean="0">
                <a:solidFill>
                  <a:srgbClr val="009973"/>
                </a:solidFill>
                <a:cs typeface="+mn-cs"/>
              </a:rPr>
              <a:t>E.g</a:t>
            </a:r>
            <a:r>
              <a:rPr lang="en-US" b="1" dirty="0" smtClean="0">
                <a:solidFill>
                  <a:srgbClr val="009973"/>
                </a:solidFill>
                <a:cs typeface="+mn-cs"/>
              </a:rPr>
              <a:t> with “huge” lookup table.</a:t>
            </a:r>
            <a:r>
              <a:rPr lang="en-US" dirty="0" smtClean="0">
                <a:cs typeface="+mn-cs"/>
              </a:rPr>
              <a:t>
</a:t>
            </a:r>
          </a:p>
          <a:p>
            <a:pPr marL="533400" indent="-533400" eaLnBrk="1" hangingPunct="1">
              <a:lnSpc>
                <a:spcPct val="80000"/>
              </a:lnSpc>
              <a:defRPr/>
            </a:pPr>
            <a:r>
              <a:rPr lang="en-US" dirty="0" smtClean="0">
                <a:cs typeface="+mn-cs"/>
              </a:rPr>
              <a:t>	</a:t>
            </a:r>
            <a:r>
              <a:rPr lang="en-US" b="1" dirty="0" smtClean="0">
                <a:solidFill>
                  <a:schemeClr val="accent2"/>
                </a:solidFill>
                <a:cs typeface="+mn-cs"/>
              </a:rPr>
              <a:t>Time limits </a:t>
            </a:r>
            <a:r>
              <a:rPr lang="en-US" b="1" dirty="0" smtClean="0">
                <a:solidFill>
                  <a:schemeClr val="accent2"/>
                </a:solidFill>
                <a:cs typeface="Arial" charset="0"/>
                <a:sym typeface="Wingdings" charset="0"/>
              </a:rPr>
              <a:t></a:t>
            </a:r>
            <a:r>
              <a:rPr lang="en-US" b="1" dirty="0" smtClean="0">
                <a:solidFill>
                  <a:schemeClr val="accent2"/>
                </a:solidFill>
                <a:cs typeface="+mn-cs"/>
              </a:rPr>
              <a:t> unlikely to find optimal response, must approximate</a:t>
            </a:r>
          </a:p>
          <a:p>
            <a:pPr marL="533400" indent="-533400" eaLnBrk="1" hangingPunct="1">
              <a:lnSpc>
                <a:spcPct val="80000"/>
              </a:lnSpc>
              <a:defRPr/>
            </a:pPr>
            <a:endParaRPr lang="en-US" b="1" dirty="0">
              <a:solidFill>
                <a:schemeClr val="accent2"/>
              </a:solidFill>
              <a:cs typeface="+mn-cs"/>
            </a:endParaRPr>
          </a:p>
          <a:p>
            <a:pPr marL="533400" indent="-533400" eaLnBrk="1" hangingPunct="1">
              <a:lnSpc>
                <a:spcPct val="80000"/>
              </a:lnSpc>
              <a:defRPr/>
            </a:pPr>
            <a:r>
              <a:rPr lang="en-US" b="1" dirty="0" smtClean="0">
                <a:solidFill>
                  <a:srgbClr val="009973"/>
                </a:solidFill>
                <a:cs typeface="+mn-cs"/>
              </a:rPr>
              <a:t>Rich history of game playing in AI, in particular in the area of chess.</a:t>
            </a:r>
          </a:p>
          <a:p>
            <a:pPr marL="533400" indent="-533400" eaLnBrk="1" hangingPunct="1">
              <a:lnSpc>
                <a:spcPct val="80000"/>
              </a:lnSpc>
              <a:defRPr/>
            </a:pPr>
            <a:endParaRPr lang="en-US" b="1" dirty="0">
              <a:solidFill>
                <a:srgbClr val="009973"/>
              </a:solidFill>
              <a:cs typeface="+mn-cs"/>
            </a:endParaRPr>
          </a:p>
          <a:p>
            <a:pPr marL="533400" indent="-533400" eaLnBrk="1" hangingPunct="1">
              <a:lnSpc>
                <a:spcPct val="80000"/>
              </a:lnSpc>
              <a:defRPr/>
            </a:pPr>
            <a:r>
              <a:rPr lang="en-US" b="1" dirty="0" smtClean="0">
                <a:solidFill>
                  <a:srgbClr val="009973"/>
                </a:solidFill>
                <a:cs typeface="+mn-cs"/>
              </a:rPr>
              <a:t>Both Turing and Shannon viewed chess as an important challenge for</a:t>
            </a:r>
          </a:p>
          <a:p>
            <a:pPr marL="533400" indent="-533400" eaLnBrk="1" hangingPunct="1">
              <a:lnSpc>
                <a:spcPct val="80000"/>
              </a:lnSpc>
              <a:defRPr/>
            </a:pPr>
            <a:r>
              <a:rPr lang="en-US" b="1" dirty="0" smtClean="0">
                <a:solidFill>
                  <a:srgbClr val="009973"/>
                </a:solidFill>
                <a:cs typeface="+mn-cs"/>
              </a:rPr>
              <a:t>machine intelligence because playing chess </a:t>
            </a:r>
            <a:r>
              <a:rPr lang="en-US" b="1" dirty="0" smtClean="0">
                <a:solidFill>
                  <a:srgbClr val="FF0000"/>
                </a:solidFill>
                <a:cs typeface="+mn-cs"/>
              </a:rPr>
              <a:t>appears to require some</a:t>
            </a:r>
          </a:p>
          <a:p>
            <a:pPr marL="533400" indent="-533400" eaLnBrk="1" hangingPunct="1">
              <a:lnSpc>
                <a:spcPct val="80000"/>
              </a:lnSpc>
              <a:defRPr/>
            </a:pPr>
            <a:r>
              <a:rPr lang="en-US" b="1" dirty="0" smtClean="0">
                <a:solidFill>
                  <a:srgbClr val="FF0000"/>
                </a:solidFill>
                <a:cs typeface="+mn-cs"/>
              </a:rPr>
              <a:t>level of intelligence.</a:t>
            </a:r>
          </a:p>
          <a:p>
            <a:pPr marL="914400" lvl="1" indent="-457200" eaLnBrk="1" hangingPunct="1">
              <a:lnSpc>
                <a:spcPct val="80000"/>
              </a:lnSpc>
              <a:defRPr/>
            </a:pPr>
            <a:endParaRPr lang="en-US" dirty="0" smtClean="0">
              <a:solidFill>
                <a:srgbClr val="00997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683">
                                            <p:txEl>
                                              <p:pRg st="3" end="3"/>
                                            </p:txEl>
                                          </p:spTgt>
                                        </p:tgtEl>
                                        <p:attrNameLst>
                                          <p:attrName>style.visibility</p:attrName>
                                        </p:attrNameLst>
                                      </p:cBhvr>
                                      <p:to>
                                        <p:strVal val="visible"/>
                                      </p:to>
                                    </p:set>
                                    <p:anim calcmode="lin" valueType="num">
                                      <p:cBhvr additive="base">
                                        <p:cTn id="7" dur="500" fill="hold"/>
                                        <p:tgtEl>
                                          <p:spTgt spid="16076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68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7683">
                                            <p:txEl>
                                              <p:pRg st="4" end="4"/>
                                            </p:txEl>
                                          </p:spTgt>
                                        </p:tgtEl>
                                        <p:attrNameLst>
                                          <p:attrName>style.visibility</p:attrName>
                                        </p:attrNameLst>
                                      </p:cBhvr>
                                      <p:to>
                                        <p:strVal val="visible"/>
                                      </p:to>
                                    </p:set>
                                    <p:anim calcmode="lin" valueType="num">
                                      <p:cBhvr additive="base">
                                        <p:cTn id="11" dur="500" fill="hold"/>
                                        <p:tgtEl>
                                          <p:spTgt spid="16076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768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7683">
                                            <p:txEl>
                                              <p:pRg st="5" end="5"/>
                                            </p:txEl>
                                          </p:spTgt>
                                        </p:tgtEl>
                                        <p:attrNameLst>
                                          <p:attrName>style.visibility</p:attrName>
                                        </p:attrNameLst>
                                      </p:cBhvr>
                                      <p:to>
                                        <p:strVal val="visible"/>
                                      </p:to>
                                    </p:set>
                                    <p:anim calcmode="lin" valueType="num">
                                      <p:cBhvr additive="base">
                                        <p:cTn id="15"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7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07683">
                                            <p:txEl>
                                              <p:pRg st="5" end="5"/>
                                            </p:txEl>
                                          </p:spTgt>
                                        </p:tgtEl>
                                        <p:attrNameLst>
                                          <p:attrName>style.visibility</p:attrName>
                                        </p:attrNameLst>
                                      </p:cBhvr>
                                      <p:to>
                                        <p:strVal val="visible"/>
                                      </p:to>
                                    </p:set>
                                    <p:anim calcmode="lin" valueType="num">
                                      <p:cBhvr additive="base">
                                        <p:cTn id="21"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0768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07683">
                                            <p:txEl>
                                              <p:pRg st="6" end="6"/>
                                            </p:txEl>
                                          </p:spTgt>
                                        </p:tgtEl>
                                        <p:attrNameLst>
                                          <p:attrName>style.visibility</p:attrName>
                                        </p:attrNameLst>
                                      </p:cBhvr>
                                      <p:to>
                                        <p:strVal val="visible"/>
                                      </p:to>
                                    </p:set>
                                    <p:anim calcmode="lin" valueType="num">
                                      <p:cBhvr additive="base">
                                        <p:cTn id="25" dur="500" fill="hold"/>
                                        <p:tgtEl>
                                          <p:spTgt spid="16076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683">
                                            <p:txEl>
                                              <p:pRg st="8" end="8"/>
                                            </p:txEl>
                                          </p:spTgt>
                                        </p:tgtEl>
                                        <p:attrNameLst>
                                          <p:attrName>style.visibility</p:attrName>
                                        </p:attrNameLst>
                                      </p:cBhvr>
                                      <p:to>
                                        <p:strVal val="visible"/>
                                      </p:to>
                                    </p:set>
                                    <p:anim calcmode="lin" valueType="num">
                                      <p:cBhvr additive="base">
                                        <p:cTn id="31" dur="500" fill="hold"/>
                                        <p:tgtEl>
                                          <p:spTgt spid="160768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68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7683">
                                            <p:txEl>
                                              <p:pRg st="10" end="10"/>
                                            </p:txEl>
                                          </p:spTgt>
                                        </p:tgtEl>
                                        <p:attrNameLst>
                                          <p:attrName>style.visibility</p:attrName>
                                        </p:attrNameLst>
                                      </p:cBhvr>
                                      <p:to>
                                        <p:strVal val="visible"/>
                                      </p:to>
                                    </p:set>
                                    <p:anim calcmode="lin" valueType="num">
                                      <p:cBhvr additive="base">
                                        <p:cTn id="35" dur="500" fill="hold"/>
                                        <p:tgtEl>
                                          <p:spTgt spid="160768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0768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07683">
                                            <p:txEl>
                                              <p:pRg st="11" end="11"/>
                                            </p:txEl>
                                          </p:spTgt>
                                        </p:tgtEl>
                                        <p:attrNameLst>
                                          <p:attrName>style.visibility</p:attrName>
                                        </p:attrNameLst>
                                      </p:cBhvr>
                                      <p:to>
                                        <p:strVal val="visible"/>
                                      </p:to>
                                    </p:set>
                                    <p:anim calcmode="lin" valueType="num">
                                      <p:cBhvr additive="base">
                                        <p:cTn id="39" dur="500" fill="hold"/>
                                        <p:tgtEl>
                                          <p:spTgt spid="160768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0768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7683">
                                            <p:txEl>
                                              <p:pRg st="12" end="12"/>
                                            </p:txEl>
                                          </p:spTgt>
                                        </p:tgtEl>
                                        <p:attrNameLst>
                                          <p:attrName>style.visibility</p:attrName>
                                        </p:attrNameLst>
                                      </p:cBhvr>
                                      <p:to>
                                        <p:strVal val="visible"/>
                                      </p:to>
                                    </p:set>
                                    <p:anim calcmode="lin" valueType="num">
                                      <p:cBhvr additive="base">
                                        <p:cTn id="43" dur="500" fill="hold"/>
                                        <p:tgtEl>
                                          <p:spTgt spid="160768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076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alpha-beta-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620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alpha-beta-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6962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alpha-beta-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696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alpha-beta-progress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69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77000" y="5029200"/>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Note: order</a:t>
            </a:r>
          </a:p>
          <a:p>
            <a:pPr eaLnBrk="1" hangingPunct="1"/>
            <a:r>
              <a:rPr lang="en-US" sz="2000" b="1">
                <a:solidFill>
                  <a:srgbClr val="FF0000"/>
                </a:solidFill>
              </a:rPr>
              <a:t>children matters!</a:t>
            </a:r>
          </a:p>
        </p:txBody>
      </p:sp>
      <p:sp>
        <p:nvSpPr>
          <p:cNvPr id="4" name="TextBox 3"/>
          <p:cNvSpPr txBox="1">
            <a:spLocks noChangeArrowheads="1"/>
          </p:cNvSpPr>
          <p:nvPr/>
        </p:nvSpPr>
        <p:spPr bwMode="auto">
          <a:xfrm>
            <a:off x="609600" y="5486400"/>
            <a:ext cx="355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What gives best pruning?</a:t>
            </a:r>
          </a:p>
        </p:txBody>
      </p:sp>
      <p:sp>
        <p:nvSpPr>
          <p:cNvPr id="5" name="TextBox 4"/>
          <p:cNvSpPr txBox="1">
            <a:spLocks noChangeArrowheads="1"/>
          </p:cNvSpPr>
          <p:nvPr/>
        </p:nvSpPr>
        <p:spPr bwMode="auto">
          <a:xfrm>
            <a:off x="457200" y="6096000"/>
            <a:ext cx="614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Visit most promising (from min/max perspective)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1219200" y="-152400"/>
            <a:ext cx="7772400" cy="1143000"/>
          </a:xfrm>
        </p:spPr>
        <p:txBody>
          <a:bodyPr/>
          <a:lstStyle/>
          <a:p>
            <a:pPr eaLnBrk="1" hangingPunct="1">
              <a:defRPr/>
            </a:pPr>
            <a:r>
              <a:rPr lang="en-US" sz="2800" dirty="0" smtClean="0">
                <a:solidFill>
                  <a:srgbClr val="FF0000"/>
                </a:solidFill>
                <a:cs typeface="Arial" charset="0"/>
              </a:rPr>
              <a:t>Alpha-Beta Pruning</a:t>
            </a:r>
            <a:endParaRPr lang="el-GR" sz="2800" dirty="0" smtClean="0">
              <a:solidFill>
                <a:srgbClr val="FF0000"/>
              </a:solidFill>
              <a:cs typeface="Arial" charset="0"/>
            </a:endParaRPr>
          </a:p>
        </p:txBody>
      </p:sp>
      <p:sp>
        <p:nvSpPr>
          <p:cNvPr id="1634307" name="Rectangle 3"/>
          <p:cNvSpPr>
            <a:spLocks noGrp="1" noChangeArrowheads="1"/>
          </p:cNvSpPr>
          <p:nvPr>
            <p:ph type="body" idx="1"/>
          </p:nvPr>
        </p:nvSpPr>
        <p:spPr>
          <a:xfrm>
            <a:off x="228600" y="1219200"/>
            <a:ext cx="8534400" cy="4267200"/>
          </a:xfrm>
        </p:spPr>
        <p:txBody>
          <a:bodyPr/>
          <a:lstStyle/>
          <a:p>
            <a:pPr eaLnBrk="1" hangingPunct="1">
              <a:defRPr/>
            </a:pPr>
            <a:r>
              <a:rPr lang="en-US" sz="2400" b="1" dirty="0" smtClean="0">
                <a:cs typeface="Arial" charset="0"/>
              </a:rPr>
              <a:t>Rules:</a:t>
            </a:r>
          </a:p>
          <a:p>
            <a:pPr lvl="1" eaLnBrk="1" hangingPunct="1">
              <a:defRPr/>
            </a:pPr>
            <a:r>
              <a:rPr lang="el-GR" sz="2400" b="1" dirty="0" smtClean="0">
                <a:solidFill>
                  <a:srgbClr val="FF0000"/>
                </a:solidFill>
                <a:cs typeface="Arial" charset="0"/>
              </a:rPr>
              <a:t>α</a:t>
            </a:r>
            <a:r>
              <a:rPr lang="en-US" sz="2400" b="1" dirty="0" smtClean="0">
                <a:cs typeface="Arial" charset="0"/>
              </a:rPr>
              <a:t> is the best (highest) </a:t>
            </a:r>
            <a:r>
              <a:rPr lang="en-US" sz="2400" b="1" dirty="0" smtClean="0">
                <a:solidFill>
                  <a:srgbClr val="FF0000"/>
                </a:solidFill>
                <a:cs typeface="Arial" charset="0"/>
              </a:rPr>
              <a:t>found so </a:t>
            </a:r>
            <a:r>
              <a:rPr lang="en-US" sz="2400" b="1" dirty="0" smtClean="0">
                <a:cs typeface="Arial" charset="0"/>
              </a:rPr>
              <a:t>far along the path for </a:t>
            </a:r>
            <a:r>
              <a:rPr lang="en-US" sz="2400" b="1" dirty="0" smtClean="0">
                <a:solidFill>
                  <a:srgbClr val="FF0000"/>
                </a:solidFill>
                <a:cs typeface="Arial" charset="0"/>
              </a:rPr>
              <a:t>Max</a:t>
            </a:r>
          </a:p>
          <a:p>
            <a:pPr lvl="1" eaLnBrk="1" hangingPunct="1">
              <a:defRPr/>
            </a:pPr>
            <a:r>
              <a:rPr lang="el-GR" sz="2400" b="1" dirty="0" smtClean="0">
                <a:solidFill>
                  <a:srgbClr val="FF0000"/>
                </a:solidFill>
                <a:cs typeface="Arial" charset="0"/>
              </a:rPr>
              <a:t>β</a:t>
            </a:r>
            <a:r>
              <a:rPr lang="en-US" sz="2400" b="1" dirty="0" smtClean="0">
                <a:cs typeface="Arial" charset="0"/>
              </a:rPr>
              <a:t> is the best (lowest) found so far along the path for </a:t>
            </a:r>
            <a:r>
              <a:rPr lang="en-US" sz="2400" b="1" dirty="0" smtClean="0">
                <a:solidFill>
                  <a:srgbClr val="FF0000"/>
                </a:solidFill>
                <a:cs typeface="Arial" charset="0"/>
              </a:rPr>
              <a:t>Min</a:t>
            </a:r>
            <a:r>
              <a:rPr lang="en-US" sz="2400" b="1" dirty="0" smtClean="0">
                <a:cs typeface="Arial" charset="0"/>
              </a:rPr>
              <a:t> </a:t>
            </a:r>
          </a:p>
          <a:p>
            <a:pPr lvl="1" eaLnBrk="1" hangingPunct="1">
              <a:defRPr/>
            </a:pPr>
            <a:r>
              <a:rPr lang="en-US" sz="2400" b="1" dirty="0" smtClean="0"/>
              <a:t>Search below a </a:t>
            </a:r>
            <a:r>
              <a:rPr lang="en-US" sz="2400" b="1" dirty="0" smtClean="0">
                <a:solidFill>
                  <a:srgbClr val="FF0000"/>
                </a:solidFill>
              </a:rPr>
              <a:t>MIN</a:t>
            </a:r>
            <a:r>
              <a:rPr lang="en-US" sz="2400" b="1" dirty="0" smtClean="0"/>
              <a:t> node may be </a:t>
            </a:r>
            <a:r>
              <a:rPr lang="en-US" sz="2400" b="1" dirty="0" smtClean="0">
                <a:solidFill>
                  <a:srgbClr val="FF0000"/>
                </a:solidFill>
              </a:rPr>
              <a:t>alpha-pruned</a:t>
            </a:r>
            <a:r>
              <a:rPr lang="en-US" sz="2400" b="1" dirty="0" smtClean="0"/>
              <a:t> if the </a:t>
            </a:r>
          </a:p>
          <a:p>
            <a:pPr marL="457200" lvl="1" indent="0" eaLnBrk="1" hangingPunct="1">
              <a:buFontTx/>
              <a:buNone/>
              <a:defRPr/>
            </a:pPr>
            <a:r>
              <a:rPr lang="en-US" sz="2400" b="1" dirty="0">
                <a:solidFill>
                  <a:srgbClr val="FF0000"/>
                </a:solidFill>
              </a:rPr>
              <a:t> </a:t>
            </a:r>
            <a:r>
              <a:rPr lang="en-US" sz="2400" b="1" dirty="0" smtClean="0">
                <a:solidFill>
                  <a:srgbClr val="FF0000"/>
                </a:solidFill>
              </a:rPr>
              <a:t>   its </a:t>
            </a:r>
            <a:r>
              <a:rPr lang="el-GR" sz="2400" b="1" dirty="0" smtClean="0">
                <a:solidFill>
                  <a:srgbClr val="CC00CC"/>
                </a:solidFill>
                <a:cs typeface="Times New Roman" charset="0"/>
              </a:rPr>
              <a:t>β</a:t>
            </a:r>
            <a:r>
              <a:rPr lang="en-US" sz="2400" b="1" dirty="0" smtClean="0">
                <a:solidFill>
                  <a:srgbClr val="CC00CC"/>
                </a:solidFill>
                <a:cs typeface="Times New Roman" charset="0"/>
              </a:rPr>
              <a:t> </a:t>
            </a:r>
            <a:r>
              <a:rPr lang="en-US" sz="2400" b="1" dirty="0" smtClean="0">
                <a:solidFill>
                  <a:srgbClr val="CC00CC"/>
                </a:solidFill>
                <a:sym typeface="Symbol" charset="0"/>
              </a:rPr>
              <a:t></a:t>
            </a:r>
            <a:r>
              <a:rPr lang="en-US" sz="2400" b="1" dirty="0" smtClean="0">
                <a:solidFill>
                  <a:srgbClr val="CC00CC"/>
                </a:solidFill>
              </a:rPr>
              <a:t> </a:t>
            </a:r>
            <a:r>
              <a:rPr lang="en-US" sz="2400" b="1" dirty="0" smtClean="0">
                <a:solidFill>
                  <a:srgbClr val="CC00CC"/>
                </a:solidFill>
                <a:sym typeface="Symbol" charset="0"/>
              </a:rPr>
              <a:t></a:t>
            </a:r>
            <a:r>
              <a:rPr lang="en-US" sz="2400" b="1" dirty="0" smtClean="0">
                <a:solidFill>
                  <a:srgbClr val="FF0000"/>
                </a:solidFill>
              </a:rPr>
              <a:t> of some MAX ancestor</a:t>
            </a:r>
          </a:p>
          <a:p>
            <a:pPr lvl="1" eaLnBrk="1" hangingPunct="1">
              <a:defRPr/>
            </a:pPr>
            <a:r>
              <a:rPr lang="en-US" sz="2400" b="1" dirty="0" smtClean="0"/>
              <a:t>Search below a </a:t>
            </a:r>
            <a:r>
              <a:rPr lang="en-US" sz="2400" b="1" dirty="0" smtClean="0">
                <a:solidFill>
                  <a:srgbClr val="FF0000"/>
                </a:solidFill>
              </a:rPr>
              <a:t>MAX</a:t>
            </a:r>
            <a:r>
              <a:rPr lang="en-US" sz="2400" b="1" dirty="0" smtClean="0"/>
              <a:t> node may be </a:t>
            </a:r>
            <a:r>
              <a:rPr lang="en-US" sz="2400" b="1" dirty="0" smtClean="0">
                <a:solidFill>
                  <a:srgbClr val="CC00CC"/>
                </a:solidFill>
              </a:rPr>
              <a:t>beta-pruned </a:t>
            </a:r>
            <a:r>
              <a:rPr lang="en-US" sz="2400" b="1" dirty="0" smtClean="0"/>
              <a:t>if the its </a:t>
            </a:r>
          </a:p>
          <a:p>
            <a:pPr marL="457200" lvl="1" indent="0" eaLnBrk="1" hangingPunct="1">
              <a:buFontTx/>
              <a:buNone/>
              <a:defRPr/>
            </a:pPr>
            <a:r>
              <a:rPr lang="en-US" sz="2400" b="1" dirty="0">
                <a:solidFill>
                  <a:srgbClr val="FF0000"/>
                </a:solidFill>
                <a:sym typeface="Symbol" charset="0"/>
              </a:rPr>
              <a:t> </a:t>
            </a:r>
            <a:r>
              <a:rPr lang="en-US" sz="2400" b="1" dirty="0" smtClean="0">
                <a:solidFill>
                  <a:srgbClr val="FF0000"/>
                </a:solidFill>
                <a:sym typeface="Symbol" charset="0"/>
              </a:rPr>
              <a:t>    </a:t>
            </a:r>
            <a:r>
              <a:rPr lang="en-US" sz="2400" b="1" dirty="0" smtClean="0">
                <a:solidFill>
                  <a:srgbClr val="FF0000"/>
                </a:solidFill>
              </a:rPr>
              <a:t> </a:t>
            </a:r>
            <a:r>
              <a:rPr lang="el-GR" sz="2400" b="1" dirty="0" smtClean="0">
                <a:solidFill>
                  <a:srgbClr val="FF0000"/>
                </a:solidFill>
                <a:cs typeface="Times New Roman" charset="0"/>
              </a:rPr>
              <a:t>β</a:t>
            </a:r>
            <a:r>
              <a:rPr lang="en-US" sz="2400" b="1" dirty="0" smtClean="0">
                <a:solidFill>
                  <a:srgbClr val="FF0000"/>
                </a:solidFill>
              </a:rPr>
              <a:t> of some MIN ancestor.</a:t>
            </a:r>
          </a:p>
          <a:p>
            <a:pPr lvl="1" eaLnBrk="1" hangingPunct="1">
              <a:buFontTx/>
              <a:buNone/>
              <a:defRPr/>
            </a:pPr>
            <a:endParaRPr lang="en-US" b="1" dirty="0" smtClean="0">
              <a:solidFill>
                <a:srgbClr val="FF0000"/>
              </a:solidFill>
              <a:cs typeface="Arial" charset="0"/>
            </a:endParaRPr>
          </a:p>
          <a:p>
            <a:pPr lvl="1" eaLnBrk="1" hangingPunct="1">
              <a:buFontTx/>
              <a:buNone/>
              <a:defRPr/>
            </a:pPr>
            <a:endParaRPr lang="en-US" b="1" dirty="0" smtClean="0">
              <a:cs typeface="Arial" charset="0"/>
            </a:endParaRPr>
          </a:p>
          <a:p>
            <a:pPr lvl="1" eaLnBrk="1" hangingPunct="1">
              <a:buFontTx/>
              <a:buNone/>
              <a:defRPr/>
            </a:pPr>
            <a:endParaRPr lang="en-US" dirty="0" smtClean="0">
              <a:cs typeface="Arial" charset="0"/>
            </a:endParaRPr>
          </a:p>
        </p:txBody>
      </p:sp>
      <p:sp>
        <p:nvSpPr>
          <p:cNvPr id="2" name="TextBox 1"/>
          <p:cNvSpPr txBox="1"/>
          <p:nvPr/>
        </p:nvSpPr>
        <p:spPr>
          <a:xfrm>
            <a:off x="931102" y="5105400"/>
            <a:ext cx="3031298" cy="461665"/>
          </a:xfrm>
          <a:prstGeom prst="rect">
            <a:avLst/>
          </a:prstGeom>
          <a:noFill/>
        </p:spPr>
        <p:txBody>
          <a:bodyPr wrap="none" rtlCol="0">
            <a:spAutoFit/>
          </a:bodyPr>
          <a:lstStyle/>
          <a:p>
            <a:r>
              <a:rPr lang="en-US" b="1" dirty="0" smtClean="0">
                <a:solidFill>
                  <a:schemeClr val="accent2">
                    <a:lumMod val="75000"/>
                  </a:schemeClr>
                </a:solidFill>
              </a:rPr>
              <a:t>See also fig. 5.5 R&amp;N.</a:t>
            </a:r>
            <a:endParaRPr lang="en-US" b="1" dirty="0">
              <a:solidFill>
                <a:schemeClr val="accent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066800" y="-152400"/>
            <a:ext cx="7772400" cy="1143000"/>
          </a:xfrm>
        </p:spPr>
        <p:txBody>
          <a:bodyPr/>
          <a:lstStyle/>
          <a:p>
            <a:pPr eaLnBrk="1" hangingPunct="1">
              <a:defRPr/>
            </a:pPr>
            <a:r>
              <a:rPr lang="en-US" sz="2800" dirty="0" smtClean="0">
                <a:solidFill>
                  <a:srgbClr val="FF0000"/>
                </a:solidFill>
                <a:cs typeface="+mj-cs"/>
              </a:rPr>
              <a:t>More abstractly</a:t>
            </a:r>
          </a:p>
        </p:txBody>
      </p:sp>
      <p:sp>
        <p:nvSpPr>
          <p:cNvPr id="1631235" name="Rectangle 3"/>
          <p:cNvSpPr>
            <a:spLocks noGrp="1" noChangeArrowheads="1"/>
          </p:cNvSpPr>
          <p:nvPr>
            <p:ph type="body" sz="half" idx="1"/>
          </p:nvPr>
        </p:nvSpPr>
        <p:spPr>
          <a:xfrm>
            <a:off x="304800" y="1143000"/>
            <a:ext cx="3814763" cy="4114800"/>
          </a:xfrm>
        </p:spPr>
        <p:txBody>
          <a:bodyPr/>
          <a:lstStyle/>
          <a:p>
            <a:pPr marL="0" indent="0" eaLnBrk="1" hangingPunct="1">
              <a:defRPr/>
            </a:pPr>
            <a:r>
              <a:rPr lang="en-US" sz="2400" b="1" dirty="0" smtClean="0">
                <a:solidFill>
                  <a:schemeClr val="accent2"/>
                </a:solidFill>
                <a:cs typeface="+mn-cs"/>
              </a:rPr>
              <a:t>α is the value of the best (i.e., highest-value) choice found so far at any choice point along the path for </a:t>
            </a:r>
            <a:r>
              <a:rPr lang="en-US" sz="2400" b="1" i="1" dirty="0" smtClean="0">
                <a:solidFill>
                  <a:schemeClr val="accent2"/>
                </a:solidFill>
                <a:cs typeface="+mn-cs"/>
              </a:rPr>
              <a:t>max</a:t>
            </a:r>
            <a:r>
              <a:rPr lang="en-US" sz="2400" b="1" dirty="0" smtClean="0">
                <a:solidFill>
                  <a:schemeClr val="accent2"/>
                </a:solidFill>
                <a:cs typeface="+mn-cs"/>
              </a:rPr>
              <a:t>
</a:t>
            </a:r>
          </a:p>
          <a:p>
            <a:pPr marL="0" indent="0" eaLnBrk="1" hangingPunct="1">
              <a:defRPr/>
            </a:pPr>
            <a:r>
              <a:rPr lang="en-US" sz="2400" b="1" dirty="0" smtClean="0">
                <a:solidFill>
                  <a:schemeClr val="accent1">
                    <a:lumMod val="50000"/>
                  </a:schemeClr>
                </a:solidFill>
                <a:cs typeface="+mn-cs"/>
              </a:rPr>
              <a:t>If </a:t>
            </a:r>
            <a:r>
              <a:rPr lang="en-US" sz="2400" b="1" i="1" dirty="0" smtClean="0">
                <a:solidFill>
                  <a:schemeClr val="accent1">
                    <a:lumMod val="50000"/>
                  </a:schemeClr>
                </a:solidFill>
                <a:cs typeface="+mn-cs"/>
              </a:rPr>
              <a:t>v</a:t>
            </a:r>
            <a:r>
              <a:rPr lang="en-US" sz="2400" b="1" dirty="0" smtClean="0">
                <a:solidFill>
                  <a:schemeClr val="accent1">
                    <a:lumMod val="50000"/>
                  </a:schemeClr>
                </a:solidFill>
                <a:cs typeface="+mn-cs"/>
              </a:rPr>
              <a:t> is worse than α, </a:t>
            </a:r>
            <a:r>
              <a:rPr lang="en-US" sz="2400" b="1" i="1" dirty="0" smtClean="0">
                <a:solidFill>
                  <a:schemeClr val="accent1">
                    <a:lumMod val="50000"/>
                  </a:schemeClr>
                </a:solidFill>
                <a:cs typeface="+mn-cs"/>
              </a:rPr>
              <a:t>max</a:t>
            </a:r>
            <a:r>
              <a:rPr lang="en-US" sz="2400" b="1" dirty="0" smtClean="0">
                <a:solidFill>
                  <a:schemeClr val="accent1">
                    <a:lumMod val="50000"/>
                  </a:schemeClr>
                </a:solidFill>
                <a:cs typeface="+mn-cs"/>
              </a:rPr>
              <a:t> will avoid it
</a:t>
            </a:r>
          </a:p>
          <a:p>
            <a:pPr lvl="1" eaLnBrk="1" hangingPunct="1">
              <a:buFontTx/>
              <a:buNone/>
              <a:defRPr/>
            </a:pPr>
            <a:r>
              <a:rPr lang="en-US" b="1" dirty="0" smtClean="0">
                <a:solidFill>
                  <a:schemeClr val="accent1">
                    <a:lumMod val="50000"/>
                  </a:schemeClr>
                </a:solidFill>
                <a:cs typeface="Arial" charset="0"/>
                <a:sym typeface="Wingdings" charset="0"/>
              </a:rPr>
              <a:t></a:t>
            </a:r>
            <a:r>
              <a:rPr lang="en-US" b="1" dirty="0" smtClean="0">
                <a:solidFill>
                  <a:schemeClr val="accent1">
                    <a:lumMod val="50000"/>
                  </a:schemeClr>
                </a:solidFill>
              </a:rPr>
              <a:t> prune that branch
</a:t>
            </a:r>
          </a:p>
          <a:p>
            <a:pPr marL="0" indent="0" eaLnBrk="1" hangingPunct="1">
              <a:defRPr/>
            </a:pPr>
            <a:r>
              <a:rPr lang="en-US" sz="2400" dirty="0" smtClean="0">
                <a:cs typeface="+mn-cs"/>
              </a:rPr>
              <a:t>Define β similarly for </a:t>
            </a:r>
            <a:r>
              <a:rPr lang="en-US" sz="2400" i="1" dirty="0" smtClean="0">
                <a:cs typeface="+mn-cs"/>
              </a:rPr>
              <a:t>min</a:t>
            </a:r>
            <a:r>
              <a:rPr lang="en-US" sz="2400" dirty="0" smtClean="0">
                <a:cs typeface="+mn-cs"/>
              </a:rPr>
              <a:t>
</a:t>
            </a:r>
          </a:p>
        </p:txBody>
      </p:sp>
      <p:pic>
        <p:nvPicPr>
          <p:cNvPr id="87043" name="Picture 5" descr="alpha-beta-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0687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066800" y="-228600"/>
            <a:ext cx="7772400" cy="1143000"/>
          </a:xfrm>
        </p:spPr>
        <p:txBody>
          <a:bodyPr/>
          <a:lstStyle/>
          <a:p>
            <a:pPr eaLnBrk="1" hangingPunct="1">
              <a:defRPr/>
            </a:pPr>
            <a:r>
              <a:rPr lang="en-US" sz="2800" dirty="0" smtClean="0">
                <a:solidFill>
                  <a:srgbClr val="FF0000"/>
                </a:solidFill>
                <a:cs typeface="+mj-cs"/>
              </a:rPr>
              <a:t>Properties of α-β Prune</a:t>
            </a:r>
          </a:p>
        </p:txBody>
      </p:sp>
      <p:sp>
        <p:nvSpPr>
          <p:cNvPr id="1629187" name="Rectangle 3"/>
          <p:cNvSpPr>
            <a:spLocks noGrp="1" noChangeArrowheads="1"/>
          </p:cNvSpPr>
          <p:nvPr>
            <p:ph type="body" idx="1"/>
          </p:nvPr>
        </p:nvSpPr>
        <p:spPr>
          <a:xfrm>
            <a:off x="990600" y="1219200"/>
            <a:ext cx="7772400" cy="4114800"/>
          </a:xfrm>
        </p:spPr>
        <p:txBody>
          <a:bodyPr/>
          <a:lstStyle/>
          <a:p>
            <a:pPr eaLnBrk="1" hangingPunct="1">
              <a:defRPr/>
            </a:pPr>
            <a:r>
              <a:rPr lang="en-US" b="1" dirty="0" smtClean="0">
                <a:cs typeface="+mn-cs"/>
              </a:rPr>
              <a:t>Pruning </a:t>
            </a:r>
            <a:r>
              <a:rPr lang="en-US" b="1" dirty="0" smtClean="0">
                <a:solidFill>
                  <a:srgbClr val="FF0000"/>
                </a:solidFill>
                <a:cs typeface="+mn-cs"/>
              </a:rPr>
              <a:t>does not</a:t>
            </a:r>
            <a:r>
              <a:rPr lang="en-US" b="1" dirty="0" smtClean="0">
                <a:cs typeface="+mn-cs"/>
              </a:rPr>
              <a:t> affect final result</a:t>
            </a:r>
          </a:p>
          <a:p>
            <a:pPr lvl="4" eaLnBrk="1" hangingPunct="1">
              <a:defRPr/>
            </a:pPr>
            <a:endParaRPr lang="en-US" b="1" dirty="0" smtClean="0"/>
          </a:p>
          <a:p>
            <a:pPr eaLnBrk="1" hangingPunct="1">
              <a:defRPr/>
            </a:pPr>
            <a:r>
              <a:rPr lang="en-US" b="1" dirty="0" smtClean="0">
                <a:cs typeface="+mn-cs"/>
              </a:rPr>
              <a:t>Good move ordering improves effectiveness of pruning b(e.g., chess, try captures first, then threats, </a:t>
            </a:r>
            <a:r>
              <a:rPr lang="en-US" b="1" dirty="0" err="1" smtClean="0">
                <a:cs typeface="+mn-cs"/>
              </a:rPr>
              <a:t>froward</a:t>
            </a:r>
            <a:r>
              <a:rPr lang="en-US" b="1" dirty="0" smtClean="0">
                <a:cs typeface="+mn-cs"/>
              </a:rPr>
              <a:t> moves, then backward moves…)</a:t>
            </a:r>
          </a:p>
          <a:p>
            <a:pPr lvl="4" eaLnBrk="1" hangingPunct="1">
              <a:defRPr/>
            </a:pPr>
            <a:endParaRPr lang="en-US" b="1" dirty="0" smtClean="0"/>
          </a:p>
          <a:p>
            <a:pPr eaLnBrk="1" hangingPunct="1">
              <a:defRPr/>
            </a:pPr>
            <a:r>
              <a:rPr lang="en-US" b="1" dirty="0" smtClean="0">
                <a:cs typeface="+mn-cs"/>
              </a:rPr>
              <a:t>With "perfect ordering," time complexity = O(</a:t>
            </a:r>
            <a:r>
              <a:rPr lang="en-US" b="1" dirty="0" err="1" smtClean="0">
                <a:cs typeface="+mn-cs"/>
              </a:rPr>
              <a:t>b</a:t>
            </a:r>
            <a:r>
              <a:rPr lang="en-US" b="1" baseline="30000" dirty="0" err="1" smtClean="0">
                <a:cs typeface="+mn-cs"/>
              </a:rPr>
              <a:t>m</a:t>
            </a:r>
            <a:r>
              <a:rPr lang="en-US" b="1" baseline="30000" dirty="0" smtClean="0">
                <a:cs typeface="+mn-cs"/>
              </a:rPr>
              <a:t>/2</a:t>
            </a:r>
            <a:r>
              <a:rPr lang="en-US" b="1" dirty="0" smtClean="0">
                <a:cs typeface="+mn-cs"/>
              </a:rPr>
              <a:t>)</a:t>
            </a:r>
          </a:p>
          <a:p>
            <a:pPr lvl="1" eaLnBrk="1" hangingPunct="1">
              <a:buFontTx/>
              <a:buNone/>
              <a:defRPr/>
            </a:pPr>
            <a:r>
              <a:rPr lang="en-US" b="1" dirty="0" smtClean="0">
                <a:cs typeface="Arial" charset="0"/>
                <a:sym typeface="Wingdings" charset="0"/>
              </a:rPr>
              <a:t></a:t>
            </a:r>
            <a:r>
              <a:rPr lang="en-US" b="1" dirty="0" smtClean="0"/>
              <a:t> </a:t>
            </a:r>
            <a:r>
              <a:rPr lang="en-US" b="1" dirty="0" smtClean="0">
                <a:solidFill>
                  <a:srgbClr val="FF0000"/>
                </a:solidFill>
              </a:rPr>
              <a:t>doubles</a:t>
            </a:r>
            <a:r>
              <a:rPr lang="en-US" b="1" dirty="0" smtClean="0"/>
              <a:t> depth of search that alpha-beta pruning can explore</a:t>
            </a:r>
          </a:p>
          <a:p>
            <a:pPr lvl="4" eaLnBrk="1" hangingPunct="1">
              <a:defRPr/>
            </a:pPr>
            <a:endParaRPr lang="en-US" b="1" dirty="0" smtClean="0"/>
          </a:p>
        </p:txBody>
      </p:sp>
      <p:sp>
        <p:nvSpPr>
          <p:cNvPr id="1629188" name="Rectangle 4"/>
          <p:cNvSpPr>
            <a:spLocks noChangeArrowheads="1"/>
          </p:cNvSpPr>
          <p:nvPr/>
        </p:nvSpPr>
        <p:spPr bwMode="auto">
          <a:xfrm>
            <a:off x="1143000" y="4572000"/>
            <a:ext cx="5954713"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defRPr/>
            </a:pPr>
            <a:r>
              <a:rPr lang="en-US" sz="2000" b="1" dirty="0">
                <a:solidFill>
                  <a:srgbClr val="00664D"/>
                </a:solidFill>
                <a:cs typeface="+mn-cs"/>
              </a:rPr>
              <a:t>Example of the value of reasoning about which </a:t>
            </a:r>
          </a:p>
          <a:p>
            <a:pPr algn="ctr">
              <a:lnSpc>
                <a:spcPct val="90000"/>
              </a:lnSpc>
              <a:spcBef>
                <a:spcPct val="20000"/>
              </a:spcBef>
              <a:defRPr/>
            </a:pPr>
            <a:r>
              <a:rPr lang="en-US" sz="2000" b="1" dirty="0">
                <a:solidFill>
                  <a:srgbClr val="00664D"/>
                </a:solidFill>
                <a:cs typeface="+mn-cs"/>
              </a:rPr>
              <a:t>computations are relevant (a form of </a:t>
            </a:r>
            <a:r>
              <a:rPr lang="en-US" sz="2000" b="1" dirty="0" err="1">
                <a:solidFill>
                  <a:srgbClr val="FF0000"/>
                </a:solidFill>
                <a:cs typeface="+mn-cs"/>
              </a:rPr>
              <a:t>metareasoning</a:t>
            </a:r>
            <a:r>
              <a:rPr lang="en-US" sz="2000" b="1" dirty="0">
                <a:solidFill>
                  <a:srgbClr val="00664D"/>
                </a:solidFill>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1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533400"/>
            <a:ext cx="7772400" cy="4114800"/>
          </a:xfrm>
        </p:spPr>
        <p:txBody>
          <a:bodyPr/>
          <a:lstStyle/>
          <a:p>
            <a:pPr eaLnBrk="1" hangingPunct="1">
              <a:defRPr/>
            </a:pPr>
            <a:r>
              <a:rPr lang="en-US" b="1" dirty="0" smtClean="0">
                <a:solidFill>
                  <a:schemeClr val="accent2"/>
                </a:solidFill>
                <a:cs typeface="+mn-cs"/>
              </a:rPr>
              <a:t>A few quick approx. numbers for Chess:</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b = 35</a:t>
            </a:r>
          </a:p>
          <a:p>
            <a:pPr eaLnBrk="1" hangingPunct="1">
              <a:defRPr/>
            </a:pPr>
            <a:r>
              <a:rPr lang="en-US" b="1" dirty="0" smtClean="0">
                <a:solidFill>
                  <a:schemeClr val="accent2"/>
                </a:solidFill>
                <a:cs typeface="+mn-cs"/>
              </a:rPr>
              <a:t>200M nodes / second ===&gt; 5 </a:t>
            </a:r>
            <a:r>
              <a:rPr lang="en-US" b="1" dirty="0" err="1" smtClean="0">
                <a:solidFill>
                  <a:schemeClr val="accent2"/>
                </a:solidFill>
                <a:cs typeface="+mn-cs"/>
              </a:rPr>
              <a:t>mins</a:t>
            </a:r>
            <a:r>
              <a:rPr lang="en-US" b="1" dirty="0" smtClean="0">
                <a:solidFill>
                  <a:schemeClr val="accent2"/>
                </a:solidFill>
                <a:cs typeface="+mn-cs"/>
              </a:rPr>
              <a:t> = 60 B nodes in search tree</a:t>
            </a:r>
          </a:p>
          <a:p>
            <a:pPr eaLnBrk="1" hangingPunct="1">
              <a:defRPr/>
            </a:pPr>
            <a:r>
              <a:rPr lang="en-US" b="1" dirty="0" smtClean="0">
                <a:solidFill>
                  <a:schemeClr val="accent1">
                    <a:lumMod val="50000"/>
                  </a:schemeClr>
                </a:solidFill>
                <a:cs typeface="+mn-cs"/>
              </a:rPr>
              <a:t>(2 M nodes / sec. software only, fast PC ===&gt; 600 M nodes in tree)</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35^7 = 64 B</a:t>
            </a:r>
          </a:p>
          <a:p>
            <a:pPr eaLnBrk="1" hangingPunct="1">
              <a:defRPr/>
            </a:pPr>
            <a:r>
              <a:rPr lang="en-US" b="1" dirty="0" smtClean="0">
                <a:solidFill>
                  <a:srgbClr val="00664D"/>
                </a:solidFill>
                <a:cs typeface="+mn-cs"/>
              </a:rPr>
              <a:t>35^5 = 52 M</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So, basic </a:t>
            </a:r>
            <a:r>
              <a:rPr lang="en-US" b="1" dirty="0" err="1" smtClean="0">
                <a:solidFill>
                  <a:schemeClr val="accent2"/>
                </a:solidFill>
                <a:cs typeface="+mn-cs"/>
              </a:rPr>
              <a:t>minimax</a:t>
            </a:r>
            <a:r>
              <a:rPr lang="en-US" b="1" dirty="0" smtClean="0">
                <a:solidFill>
                  <a:schemeClr val="accent2"/>
                </a:solidFill>
                <a:cs typeface="+mn-cs"/>
              </a:rPr>
              <a:t>: around 7 plies deep. </a:t>
            </a:r>
            <a:r>
              <a:rPr lang="en-US" b="1" dirty="0" smtClean="0">
                <a:solidFill>
                  <a:srgbClr val="00664D"/>
                </a:solidFill>
                <a:cs typeface="+mn-cs"/>
              </a:rPr>
              <a:t>(5 plies)</a:t>
            </a:r>
          </a:p>
          <a:p>
            <a:pPr eaLnBrk="1" hangingPunct="1">
              <a:defRPr/>
            </a:pPr>
            <a:r>
              <a:rPr lang="en-US" b="1" dirty="0" smtClean="0">
                <a:solidFill>
                  <a:schemeClr val="accent2"/>
                </a:solidFill>
                <a:cs typeface="+mn-cs"/>
              </a:rPr>
              <a:t>With, alpha-beta 35^(14/2) = 64 B. Therefore, 14 plies deep. </a:t>
            </a:r>
            <a:r>
              <a:rPr lang="en-US" b="1" dirty="0" smtClean="0">
                <a:solidFill>
                  <a:srgbClr val="00664D"/>
                </a:solidFill>
                <a:cs typeface="+mn-cs"/>
              </a:rPr>
              <a:t>(10 plies)</a:t>
            </a:r>
          </a:p>
          <a:p>
            <a:pPr eaLnBrk="1" hangingPunct="1">
              <a:defRPr/>
            </a:pPr>
            <a:endParaRPr lang="en-US" dirty="0">
              <a:cs typeface="+mn-cs"/>
            </a:endParaRPr>
          </a:p>
          <a:p>
            <a:pPr eaLnBrk="1" hangingPunct="1">
              <a:defRPr/>
            </a:pPr>
            <a:r>
              <a:rPr lang="en-US" dirty="0" smtClean="0">
                <a:cs typeface="+mn-cs"/>
              </a:rPr>
              <a:t>
</a:t>
            </a:r>
          </a:p>
          <a:p>
            <a:pPr eaLnBrk="1" hangingPunct="1">
              <a:defRPr/>
            </a:pPr>
            <a:endParaRPr lang="en-US" dirty="0" smtClean="0">
              <a:cs typeface="+mn-cs"/>
            </a:endParaRPr>
          </a:p>
          <a:p>
            <a:pPr eaLnBrk="1" hangingPunct="1">
              <a:defRPr/>
            </a:pPr>
            <a:r>
              <a:rPr lang="en-US" dirty="0" smtClean="0">
                <a:cs typeface="+mn-cs"/>
              </a:rPr>
              <a:t>
</a:t>
            </a:r>
          </a:p>
          <a:p>
            <a:pPr eaLnBrk="1" hangingPunct="1">
              <a:defRPr/>
            </a:pPr>
            <a:endParaRPr lang="en-US" dirty="0" smtClean="0">
              <a:cs typeface="+mn-cs"/>
            </a:endParaRPr>
          </a:p>
        </p:txBody>
      </p:sp>
      <p:sp>
        <p:nvSpPr>
          <p:cNvPr id="3" name="TextBox 2"/>
          <p:cNvSpPr txBox="1"/>
          <p:nvPr/>
        </p:nvSpPr>
        <p:spPr>
          <a:xfrm>
            <a:off x="1066800" y="4724400"/>
            <a:ext cx="6324600" cy="1631950"/>
          </a:xfrm>
          <a:prstGeom prst="rect">
            <a:avLst/>
          </a:prstGeom>
          <a:noFill/>
          <a:ln w="19050" cmpd="sng">
            <a:solidFill>
              <a:schemeClr val="accent1"/>
            </a:solidFill>
          </a:ln>
        </p:spPr>
        <p:txBody>
          <a:bodyPr>
            <a:spAutoFit/>
          </a:bodyPr>
          <a:lstStyle/>
          <a:p>
            <a:pPr lvl="1">
              <a:defRPr/>
            </a:pPr>
            <a:r>
              <a:rPr lang="en-US" sz="2000" b="1" dirty="0">
                <a:solidFill>
                  <a:schemeClr val="accent1">
                    <a:lumMod val="50000"/>
                  </a:schemeClr>
                </a:solidFill>
              </a:rPr>
              <a:t>Aside:</a:t>
            </a:r>
          </a:p>
          <a:p>
            <a:pPr lvl="1">
              <a:defRPr/>
            </a:pPr>
            <a:r>
              <a:rPr lang="en-US" sz="2000" b="1" dirty="0">
                <a:solidFill>
                  <a:schemeClr val="accent1">
                    <a:lumMod val="50000"/>
                  </a:schemeClr>
                </a:solidFill>
              </a:rPr>
              <a:t>4-ply </a:t>
            </a:r>
            <a:r>
              <a:rPr lang="en-US" sz="2000" b="1" dirty="0">
                <a:solidFill>
                  <a:schemeClr val="accent1">
                    <a:lumMod val="50000"/>
                  </a:schemeClr>
                </a:solidFill>
                <a:cs typeface="Arial" charset="0"/>
              </a:rPr>
              <a:t>≈ </a:t>
            </a:r>
            <a:r>
              <a:rPr lang="en-US" sz="2000" b="1" dirty="0">
                <a:solidFill>
                  <a:schemeClr val="accent1">
                    <a:lumMod val="50000"/>
                  </a:schemeClr>
                </a:solidFill>
              </a:rPr>
              <a:t>human novice</a:t>
            </a:r>
          </a:p>
          <a:p>
            <a:pPr lvl="1">
              <a:defRPr/>
            </a:pPr>
            <a:r>
              <a:rPr lang="en-US" sz="2000" b="1" dirty="0">
                <a:solidFill>
                  <a:schemeClr val="accent1">
                    <a:lumMod val="50000"/>
                  </a:schemeClr>
                </a:solidFill>
              </a:rPr>
              <a:t>8-ply / 10-ply </a:t>
            </a:r>
            <a:r>
              <a:rPr lang="en-US" sz="2000" b="1" dirty="0">
                <a:solidFill>
                  <a:schemeClr val="accent1">
                    <a:lumMod val="50000"/>
                  </a:schemeClr>
                </a:solidFill>
                <a:cs typeface="Arial" charset="0"/>
              </a:rPr>
              <a:t>≈</a:t>
            </a:r>
            <a:r>
              <a:rPr lang="en-US" sz="2000" b="1" dirty="0">
                <a:solidFill>
                  <a:schemeClr val="accent1">
                    <a:lumMod val="50000"/>
                  </a:schemeClr>
                </a:solidFill>
              </a:rPr>
              <a:t> typical PC, human master</a:t>
            </a:r>
          </a:p>
          <a:p>
            <a:pPr lvl="1">
              <a:defRPr/>
            </a:pPr>
            <a:r>
              <a:rPr lang="en-US" sz="2000" b="1" dirty="0">
                <a:solidFill>
                  <a:schemeClr val="accent1">
                    <a:lumMod val="50000"/>
                  </a:schemeClr>
                </a:solidFill>
              </a:rPr>
              <a:t>14-ply </a:t>
            </a:r>
            <a:r>
              <a:rPr lang="en-US" sz="2000" b="1" dirty="0">
                <a:solidFill>
                  <a:schemeClr val="accent1">
                    <a:lumMod val="50000"/>
                  </a:schemeClr>
                </a:solidFill>
                <a:cs typeface="Arial" charset="0"/>
              </a:rPr>
              <a:t>≈</a:t>
            </a:r>
            <a:r>
              <a:rPr lang="en-US" sz="2000" b="1" dirty="0">
                <a:solidFill>
                  <a:schemeClr val="accent1">
                    <a:lumMod val="50000"/>
                  </a:schemeClr>
                </a:solidFill>
              </a:rPr>
              <a:t> Deep Blue, Kasparov (+ depth 25 for “selective extensions”) / 7 moves by each player.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1066800" y="0"/>
            <a:ext cx="7772400" cy="1143000"/>
          </a:xfrm>
        </p:spPr>
        <p:txBody>
          <a:bodyPr/>
          <a:lstStyle/>
          <a:p>
            <a:pPr eaLnBrk="1" hangingPunct="1">
              <a:defRPr/>
            </a:pPr>
            <a:r>
              <a:rPr lang="en-US" sz="2800" dirty="0" smtClean="0">
                <a:solidFill>
                  <a:srgbClr val="FF0000"/>
                </a:solidFill>
                <a:cs typeface="+mj-cs"/>
              </a:rPr>
              <a:t>Resource limits</a:t>
            </a:r>
          </a:p>
        </p:txBody>
      </p:sp>
      <p:sp>
        <p:nvSpPr>
          <p:cNvPr id="1636355" name="Rectangle 3"/>
          <p:cNvSpPr>
            <a:spLocks noGrp="1" noChangeArrowheads="1"/>
          </p:cNvSpPr>
          <p:nvPr>
            <p:ph type="body" idx="1"/>
          </p:nvPr>
        </p:nvSpPr>
        <p:spPr>
          <a:xfrm>
            <a:off x="457200" y="609600"/>
            <a:ext cx="7772400" cy="4114800"/>
          </a:xfrm>
        </p:spPr>
        <p:txBody>
          <a:bodyPr/>
          <a:lstStyle/>
          <a:p>
            <a:pPr eaLnBrk="1" hangingPunct="1">
              <a:lnSpc>
                <a:spcPct val="90000"/>
              </a:lnSpc>
              <a:defRPr/>
            </a:pPr>
            <a:endParaRPr lang="en-US" dirty="0" smtClean="0">
              <a:cs typeface="+mn-cs"/>
            </a:endParaRPr>
          </a:p>
          <a:p>
            <a:pPr eaLnBrk="1" hangingPunct="1">
              <a:lnSpc>
                <a:spcPct val="90000"/>
              </a:lnSpc>
              <a:defRPr/>
            </a:pPr>
            <a:r>
              <a:rPr lang="en-US" b="1" dirty="0" smtClean="0">
                <a:cs typeface="+mn-cs"/>
              </a:rPr>
              <a:t>Can’t go to all the way to the “bottom:”</a:t>
            </a:r>
          </a:p>
          <a:p>
            <a:pPr eaLnBrk="1" hangingPunct="1">
              <a:lnSpc>
                <a:spcPct val="90000"/>
              </a:lnSpc>
              <a:defRPr/>
            </a:pPr>
            <a:r>
              <a:rPr lang="en-US" b="1" dirty="0" smtClean="0">
                <a:cs typeface="+mn-cs"/>
              </a:rPr>
              <a:t>
      </a:t>
            </a:r>
            <a:r>
              <a:rPr lang="en-US" b="1" dirty="0" smtClean="0">
                <a:solidFill>
                  <a:srgbClr val="FF0000"/>
                </a:solidFill>
                <a:cs typeface="+mn-cs"/>
              </a:rPr>
              <a:t>evaluation function </a:t>
            </a:r>
          </a:p>
          <a:p>
            <a:pPr lvl="1" eaLnBrk="1" hangingPunct="1">
              <a:lnSpc>
                <a:spcPct val="90000"/>
              </a:lnSpc>
              <a:buFontTx/>
              <a:buNone/>
              <a:defRPr/>
            </a:pPr>
            <a:r>
              <a:rPr lang="en-US" b="1" dirty="0" smtClean="0"/>
              <a:t>    = estimated desirability of position
</a:t>
            </a:r>
          </a:p>
          <a:p>
            <a:pPr eaLnBrk="1" hangingPunct="1">
              <a:lnSpc>
                <a:spcPct val="90000"/>
              </a:lnSpc>
              <a:defRPr/>
            </a:pPr>
            <a:endParaRPr lang="en-US" b="1" dirty="0" smtClean="0">
              <a:cs typeface="+mn-cs"/>
            </a:endParaRPr>
          </a:p>
          <a:p>
            <a:pPr eaLnBrk="1" hangingPunct="1">
              <a:lnSpc>
                <a:spcPct val="90000"/>
              </a:lnSpc>
              <a:defRPr/>
            </a:pPr>
            <a:r>
              <a:rPr lang="en-US" b="1" dirty="0" smtClean="0">
                <a:solidFill>
                  <a:srgbClr val="FF0000"/>
                </a:solidFill>
                <a:cs typeface="+mn-cs"/>
              </a:rPr>
              <a:t>cutoff test: </a:t>
            </a:r>
          </a:p>
          <a:p>
            <a:pPr lvl="1" eaLnBrk="1" hangingPunct="1">
              <a:lnSpc>
                <a:spcPct val="90000"/>
              </a:lnSpc>
              <a:buFontTx/>
              <a:buNone/>
              <a:defRPr/>
            </a:pPr>
            <a:r>
              <a:rPr lang="en-US" b="1" dirty="0" smtClean="0"/>
              <a:t>e.g., depth limit </a:t>
            </a:r>
          </a:p>
          <a:p>
            <a:pPr lvl="1" eaLnBrk="1" hangingPunct="1">
              <a:lnSpc>
                <a:spcPct val="90000"/>
              </a:lnSpc>
              <a:buFontTx/>
              <a:buNone/>
              <a:defRPr/>
            </a:pPr>
            <a:r>
              <a:rPr lang="en-US" b="1" dirty="0" smtClean="0"/>
              <a:t>(Use Iterative Deepening)</a:t>
            </a:r>
          </a:p>
          <a:p>
            <a:pPr lvl="1" eaLnBrk="1" hangingPunct="1">
              <a:lnSpc>
                <a:spcPct val="90000"/>
              </a:lnSpc>
              <a:buFontTx/>
              <a:buNone/>
              <a:defRPr/>
            </a:pPr>
            <a:endParaRPr lang="en-US" dirty="0" smtClean="0"/>
          </a:p>
          <a:p>
            <a:pPr lvl="1" eaLnBrk="1" hangingPunct="1">
              <a:lnSpc>
                <a:spcPct val="90000"/>
              </a:lnSpc>
              <a:buFontTx/>
              <a:buNone/>
              <a:defRPr/>
            </a:pPr>
            <a:r>
              <a:rPr lang="en-US" dirty="0" smtClean="0"/>
              <a:t>
</a:t>
            </a:r>
            <a:r>
              <a:rPr lang="en-US" b="1" dirty="0" smtClean="0">
                <a:solidFill>
                  <a:srgbClr val="00664D"/>
                </a:solidFill>
              </a:rPr>
              <a:t>“Unstable positions:”</a:t>
            </a:r>
          </a:p>
          <a:p>
            <a:pPr lvl="1" eaLnBrk="1" hangingPunct="1">
              <a:lnSpc>
                <a:spcPct val="90000"/>
              </a:lnSpc>
              <a:buFontTx/>
              <a:buNone/>
              <a:defRPr/>
            </a:pPr>
            <a:r>
              <a:rPr lang="en-US" b="1" dirty="0" smtClean="0">
                <a:solidFill>
                  <a:srgbClr val="00664D"/>
                </a:solidFill>
              </a:rPr>
              <a:t>Search deeper.</a:t>
            </a:r>
          </a:p>
          <a:p>
            <a:pPr lvl="1" eaLnBrk="1" hangingPunct="1">
              <a:lnSpc>
                <a:spcPct val="90000"/>
              </a:lnSpc>
              <a:buFontTx/>
              <a:buNone/>
              <a:defRPr/>
            </a:pPr>
            <a:r>
              <a:rPr lang="en-US" b="1" dirty="0" smtClean="0">
                <a:solidFill>
                  <a:srgbClr val="00664D"/>
                </a:solidFill>
              </a:rPr>
              <a:t>Selective extensions.</a:t>
            </a:r>
          </a:p>
          <a:p>
            <a:pPr lvl="1" eaLnBrk="1" hangingPunct="1">
              <a:lnSpc>
                <a:spcPct val="90000"/>
              </a:lnSpc>
              <a:buFontTx/>
              <a:buNone/>
              <a:defRPr/>
            </a:pPr>
            <a:r>
              <a:rPr lang="en-US" b="1" dirty="0" smtClean="0">
                <a:solidFill>
                  <a:srgbClr val="00664D"/>
                </a:solidFill>
              </a:rPr>
              <a:t>E.g. exchange of several</a:t>
            </a:r>
          </a:p>
          <a:p>
            <a:pPr lvl="1" eaLnBrk="1" hangingPunct="1">
              <a:lnSpc>
                <a:spcPct val="90000"/>
              </a:lnSpc>
              <a:buFontTx/>
              <a:buNone/>
              <a:defRPr/>
            </a:pPr>
            <a:r>
              <a:rPr lang="en-US" b="1" dirty="0">
                <a:solidFill>
                  <a:srgbClr val="00664D"/>
                </a:solidFill>
              </a:rPr>
              <a:t>p</a:t>
            </a:r>
            <a:r>
              <a:rPr lang="en-US" b="1" dirty="0" smtClean="0">
                <a:solidFill>
                  <a:srgbClr val="00664D"/>
                </a:solidFill>
              </a:rPr>
              <a:t>ieces in a row.</a:t>
            </a:r>
          </a:p>
        </p:txBody>
      </p:sp>
      <p:sp>
        <p:nvSpPr>
          <p:cNvPr id="1636357" name="Rectangle 5"/>
          <p:cNvSpPr>
            <a:spLocks noChangeArrowheads="1"/>
          </p:cNvSpPr>
          <p:nvPr/>
        </p:nvSpPr>
        <p:spPr bwMode="auto">
          <a:xfrm>
            <a:off x="3886200" y="4953000"/>
            <a:ext cx="4876800" cy="126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lnSpc>
                <a:spcPct val="90000"/>
              </a:lnSpc>
              <a:spcBef>
                <a:spcPct val="20000"/>
              </a:spcBef>
              <a:buFont typeface="Wingdings" charset="0"/>
              <a:buChar char="à"/>
              <a:defRPr/>
            </a:pPr>
            <a:r>
              <a:rPr lang="en-US" sz="2000" dirty="0">
                <a:cs typeface="+mn-cs"/>
              </a:rPr>
              <a:t> </a:t>
            </a:r>
            <a:r>
              <a:rPr lang="en-US" sz="2000" b="1" dirty="0">
                <a:cs typeface="+mn-cs"/>
              </a:rPr>
              <a:t>add </a:t>
            </a:r>
            <a:r>
              <a:rPr lang="en-US" sz="2000" b="1" dirty="0">
                <a:solidFill>
                  <a:srgbClr val="FF0000"/>
                </a:solidFill>
                <a:cs typeface="+mn-cs"/>
              </a:rPr>
              <a:t>quiescence search: </a:t>
            </a:r>
          </a:p>
          <a:p>
            <a:pPr lvl="1">
              <a:lnSpc>
                <a:spcPct val="90000"/>
              </a:lnSpc>
              <a:spcBef>
                <a:spcPct val="20000"/>
              </a:spcBef>
              <a:buFont typeface="Wingdings" charset="0"/>
              <a:buChar char="à"/>
              <a:defRPr/>
            </a:pPr>
            <a:r>
              <a:rPr lang="en-US" sz="2000" b="1" dirty="0">
                <a:solidFill>
                  <a:schemeClr val="accent2"/>
                </a:solidFill>
                <a:cs typeface="Times New Roman" charset="0"/>
              </a:rPr>
              <a:t> quiescent position:</a:t>
            </a:r>
            <a:r>
              <a:rPr lang="en-US" sz="2000" b="1" dirty="0">
                <a:cs typeface="Times New Roman" charset="0"/>
              </a:rPr>
              <a:t> position where next move unlikely to cause 	large change in players</a:t>
            </a:r>
            <a:r>
              <a:rPr lang="ja-JP" altLang="en-US" sz="2000" b="1" dirty="0">
                <a:latin typeface="Arial"/>
                <a:cs typeface="Times New Roman" charset="0"/>
              </a:rPr>
              <a:t>’</a:t>
            </a:r>
            <a:r>
              <a:rPr lang="en-US" sz="2000" b="1" dirty="0">
                <a:cs typeface="Times New Roman" charset="0"/>
              </a:rPr>
              <a:t> positions</a:t>
            </a:r>
          </a:p>
        </p:txBody>
      </p:sp>
      <p:sp>
        <p:nvSpPr>
          <p:cNvPr id="1636358" name="Rectangle 6"/>
          <p:cNvSpPr>
            <a:spLocks noChangeArrowheads="1"/>
          </p:cNvSpPr>
          <p:nvPr/>
        </p:nvSpPr>
        <p:spPr bwMode="auto">
          <a:xfrm>
            <a:off x="4267200" y="3276600"/>
            <a:ext cx="4304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cs typeface="+mn-cs"/>
              </a:rPr>
              <a:t>What is the problem with that?  </a:t>
            </a:r>
          </a:p>
        </p:txBody>
      </p:sp>
      <p:sp>
        <p:nvSpPr>
          <p:cNvPr id="2" name="TextBox 1"/>
          <p:cNvSpPr txBox="1">
            <a:spLocks noChangeArrowheads="1"/>
          </p:cNvSpPr>
          <p:nvPr/>
        </p:nvSpPr>
        <p:spPr bwMode="auto">
          <a:xfrm>
            <a:off x="5715000" y="4114800"/>
            <a:ext cx="217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i="1" dirty="0">
                <a:solidFill>
                  <a:srgbClr val="FF0000"/>
                </a:solidFill>
              </a:rPr>
              <a:t>Horizon effect.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6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63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36355">
                                            <p:txEl>
                                              <p:pRg st="9" end="9"/>
                                            </p:txEl>
                                          </p:spTgt>
                                        </p:tgtEl>
                                        <p:attrNameLst>
                                          <p:attrName>style.visibility</p:attrName>
                                        </p:attrNameLst>
                                      </p:cBhvr>
                                      <p:to>
                                        <p:strVal val="visible"/>
                                      </p:to>
                                    </p:set>
                                    <p:anim calcmode="lin" valueType="num">
                                      <p:cBhvr additive="base">
                                        <p:cTn id="21" dur="500" fill="hold"/>
                                        <p:tgtEl>
                                          <p:spTgt spid="1636355">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6355">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636355">
                                            <p:txEl>
                                              <p:pRg st="10" end="10"/>
                                            </p:txEl>
                                          </p:spTgt>
                                        </p:tgtEl>
                                        <p:attrNameLst>
                                          <p:attrName>style.visibility</p:attrName>
                                        </p:attrNameLst>
                                      </p:cBhvr>
                                      <p:to>
                                        <p:strVal val="visible"/>
                                      </p:to>
                                    </p:set>
                                    <p:anim calcmode="lin" valueType="num">
                                      <p:cBhvr additive="base">
                                        <p:cTn id="25" dur="500" fill="hold"/>
                                        <p:tgtEl>
                                          <p:spTgt spid="1636355">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6355">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36355">
                                            <p:txEl>
                                              <p:pRg st="11" end="11"/>
                                            </p:txEl>
                                          </p:spTgt>
                                        </p:tgtEl>
                                        <p:attrNameLst>
                                          <p:attrName>style.visibility</p:attrName>
                                        </p:attrNameLst>
                                      </p:cBhvr>
                                      <p:to>
                                        <p:strVal val="visible"/>
                                      </p:to>
                                    </p:set>
                                    <p:anim calcmode="lin" valueType="num">
                                      <p:cBhvr additive="base">
                                        <p:cTn id="29" dur="500" fill="hold"/>
                                        <p:tgtEl>
                                          <p:spTgt spid="1636355">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36355">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636355">
                                            <p:txEl>
                                              <p:pRg st="12" end="12"/>
                                            </p:txEl>
                                          </p:spTgt>
                                        </p:tgtEl>
                                        <p:attrNameLst>
                                          <p:attrName>style.visibility</p:attrName>
                                        </p:attrNameLst>
                                      </p:cBhvr>
                                      <p:to>
                                        <p:strVal val="visible"/>
                                      </p:to>
                                    </p:set>
                                    <p:anim calcmode="lin" valueType="num">
                                      <p:cBhvr additive="base">
                                        <p:cTn id="33" dur="500" fill="hold"/>
                                        <p:tgtEl>
                                          <p:spTgt spid="1636355">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36355">
                                            <p:txEl>
                                              <p:pRg st="12" end="1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36355">
                                            <p:txEl>
                                              <p:pRg st="13" end="13"/>
                                            </p:txEl>
                                          </p:spTgt>
                                        </p:tgtEl>
                                        <p:attrNameLst>
                                          <p:attrName>style.visibility</p:attrName>
                                        </p:attrNameLst>
                                      </p:cBhvr>
                                      <p:to>
                                        <p:strVal val="visible"/>
                                      </p:to>
                                    </p:set>
                                    <p:anim calcmode="lin" valueType="num">
                                      <p:cBhvr additive="base">
                                        <p:cTn id="37" dur="500" fill="hold"/>
                                        <p:tgtEl>
                                          <p:spTgt spid="1636355">
                                            <p:txEl>
                                              <p:pRg st="13" end="1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635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7" grpId="0"/>
      <p:bldP spid="1636358"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1219200" y="76200"/>
            <a:ext cx="7772400" cy="1143000"/>
          </a:xfrm>
        </p:spPr>
        <p:txBody>
          <a:bodyPr/>
          <a:lstStyle/>
          <a:p>
            <a:pPr eaLnBrk="1" hangingPunct="1">
              <a:defRPr/>
            </a:pPr>
            <a:r>
              <a:rPr lang="en-US" dirty="0" smtClean="0">
                <a:solidFill>
                  <a:srgbClr val="FF0000"/>
                </a:solidFill>
                <a:cs typeface="+mj-cs"/>
              </a:rPr>
              <a:t>Evaluation Function</a:t>
            </a:r>
            <a:r>
              <a:rPr lang="en-US" dirty="0" smtClean="0">
                <a:cs typeface="+mj-cs"/>
              </a:rPr>
              <a:t> </a:t>
            </a:r>
          </a:p>
        </p:txBody>
      </p:sp>
      <p:sp>
        <p:nvSpPr>
          <p:cNvPr id="1614851" name="Rectangle 3"/>
          <p:cNvSpPr>
            <a:spLocks noGrp="1" noChangeArrowheads="1"/>
          </p:cNvSpPr>
          <p:nvPr>
            <p:ph type="body" idx="1"/>
          </p:nvPr>
        </p:nvSpPr>
        <p:spPr>
          <a:xfrm>
            <a:off x="990600" y="1676400"/>
            <a:ext cx="7772400" cy="4114800"/>
          </a:xfrm>
        </p:spPr>
        <p:txBody>
          <a:bodyPr/>
          <a:lstStyle/>
          <a:p>
            <a:pPr lvl="1" eaLnBrk="1" hangingPunct="1">
              <a:defRPr/>
            </a:pPr>
            <a:r>
              <a:rPr lang="en-US" b="1" dirty="0" smtClean="0">
                <a:solidFill>
                  <a:schemeClr val="accent2"/>
                </a:solidFill>
              </a:rPr>
              <a:t>Performed at search cutoff point</a:t>
            </a:r>
          </a:p>
          <a:p>
            <a:pPr lvl="1" eaLnBrk="1" hangingPunct="1">
              <a:defRPr/>
            </a:pPr>
            <a:r>
              <a:rPr lang="en-US" b="1" dirty="0" smtClean="0">
                <a:solidFill>
                  <a:schemeClr val="accent2"/>
                </a:solidFill>
              </a:rPr>
              <a:t>Must have same terminal/goal states as utility function</a:t>
            </a:r>
          </a:p>
          <a:p>
            <a:pPr lvl="1" eaLnBrk="1" hangingPunct="1">
              <a:defRPr/>
            </a:pPr>
            <a:r>
              <a:rPr lang="en-US" b="1" dirty="0" smtClean="0">
                <a:solidFill>
                  <a:schemeClr val="accent2"/>
                </a:solidFill>
              </a:rPr>
              <a:t>Tradeoff between accuracy and time </a:t>
            </a:r>
            <a:r>
              <a:rPr lang="en-US" b="1" dirty="0" smtClean="0">
                <a:solidFill>
                  <a:schemeClr val="accent2"/>
                </a:solidFill>
                <a:cs typeface="Times New Roman" charset="0"/>
              </a:rPr>
              <a:t>→ reasonable complexity</a:t>
            </a:r>
          </a:p>
          <a:p>
            <a:pPr lvl="1" eaLnBrk="1" hangingPunct="1">
              <a:defRPr/>
            </a:pPr>
            <a:r>
              <a:rPr lang="en-US" b="1" dirty="0" smtClean="0">
                <a:solidFill>
                  <a:schemeClr val="accent2"/>
                </a:solidFill>
                <a:cs typeface="Times New Roman" charset="0"/>
              </a:rPr>
              <a:t>Accurate</a:t>
            </a:r>
          </a:p>
          <a:p>
            <a:pPr lvl="2" eaLnBrk="1" hangingPunct="1">
              <a:defRPr/>
            </a:pPr>
            <a:r>
              <a:rPr lang="en-US" b="1" dirty="0" smtClean="0">
                <a:solidFill>
                  <a:schemeClr val="accent2"/>
                </a:solidFill>
                <a:cs typeface="Times New Roman" charset="0"/>
              </a:rPr>
              <a:t>Performance of game-playing system dependent on accuracy/goodness of evaluation</a:t>
            </a:r>
          </a:p>
          <a:p>
            <a:pPr lvl="2" eaLnBrk="1" hangingPunct="1">
              <a:defRPr/>
            </a:pPr>
            <a:r>
              <a:rPr lang="en-US" b="1" dirty="0" smtClean="0">
                <a:solidFill>
                  <a:schemeClr val="accent2"/>
                </a:solidFill>
                <a:cs typeface="Times New Roman" charset="0"/>
              </a:rPr>
              <a:t>Evaluation of nonterminal states strongly correlated with actual chances of winning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pPr>
              <a:defRPr/>
            </a:pPr>
            <a:r>
              <a:rPr lang="en-US" sz="2800" dirty="0" smtClean="0">
                <a:solidFill>
                  <a:srgbClr val="FF0000"/>
                </a:solidFill>
              </a:rPr>
              <a:t>A Brief History of Computer Chess</a:t>
            </a:r>
            <a:endParaRPr lang="en-US" sz="2800" dirty="0">
              <a:solidFill>
                <a:srgbClr val="FF0000"/>
              </a:solidFill>
            </a:endParaRPr>
          </a:p>
        </p:txBody>
      </p:sp>
      <p:pic>
        <p:nvPicPr>
          <p:cNvPr id="4" name="Picture 3" descr="ajedrecis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7513"/>
            <a:ext cx="23685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nn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4554538"/>
            <a:ext cx="13493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asparov v Deep Blu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671763"/>
            <a:ext cx="26558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uring.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4554538"/>
            <a:ext cx="15732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57200" y="3733800"/>
            <a:ext cx="1019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1912</a:t>
            </a:r>
          </a:p>
        </p:txBody>
      </p:sp>
      <p:sp>
        <p:nvSpPr>
          <p:cNvPr id="16" name="TextBox 15"/>
          <p:cNvSpPr txBox="1">
            <a:spLocks noChangeArrowheads="1"/>
          </p:cNvSpPr>
          <p:nvPr/>
        </p:nvSpPr>
        <p:spPr bwMode="auto">
          <a:xfrm>
            <a:off x="520700" y="5376863"/>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1950s</a:t>
            </a:r>
          </a:p>
        </p:txBody>
      </p:sp>
      <p:sp>
        <p:nvSpPr>
          <p:cNvPr id="20" name="Right Arrow 19"/>
          <p:cNvSpPr/>
          <p:nvPr/>
        </p:nvSpPr>
        <p:spPr>
          <a:xfrm rot="2807188">
            <a:off x="2030413" y="3905250"/>
            <a:ext cx="895350"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 name="Picture 20" descr="slate-atkin-chess.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338" y="1687513"/>
            <a:ext cx="15541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rot="18019426">
            <a:off x="3783012" y="4041776"/>
            <a:ext cx="498475"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4592638" y="3957638"/>
            <a:ext cx="96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1970s</a:t>
            </a:r>
          </a:p>
        </p:txBody>
      </p:sp>
      <p:sp>
        <p:nvSpPr>
          <p:cNvPr id="25" name="Bent Arrow 24"/>
          <p:cNvSpPr/>
          <p:nvPr/>
        </p:nvSpPr>
        <p:spPr>
          <a:xfrm rot="5400000">
            <a:off x="6111875" y="1285875"/>
            <a:ext cx="668338" cy="19637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TextBox 25"/>
          <p:cNvSpPr txBox="1">
            <a:spLocks noChangeArrowheads="1"/>
          </p:cNvSpPr>
          <p:nvPr/>
        </p:nvSpPr>
        <p:spPr bwMode="auto">
          <a:xfrm>
            <a:off x="7881938" y="23018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1997</a:t>
            </a:r>
          </a:p>
        </p:txBody>
      </p:sp>
      <p:pic>
        <p:nvPicPr>
          <p:cNvPr id="27" name="Picture 26" descr="pocketfritz.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4967288"/>
            <a:ext cx="24177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ent Arrow 27"/>
          <p:cNvSpPr/>
          <p:nvPr/>
        </p:nvSpPr>
        <p:spPr>
          <a:xfrm rot="10800000">
            <a:off x="8001000" y="4733925"/>
            <a:ext cx="668338" cy="15065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9" name="TextBox 28"/>
          <p:cNvSpPr txBox="1">
            <a:spLocks noChangeArrowheads="1"/>
          </p:cNvSpPr>
          <p:nvPr/>
        </p:nvSpPr>
        <p:spPr bwMode="auto">
          <a:xfrm>
            <a:off x="8004175" y="6411913"/>
            <a:ext cx="804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t>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P spid="22" grpId="0" animBg="1"/>
      <p:bldP spid="23" grpId="0"/>
      <p:bldP spid="26"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Evaluation functions</a:t>
            </a:r>
          </a:p>
        </p:txBody>
      </p:sp>
      <p:sp>
        <p:nvSpPr>
          <p:cNvPr id="1637379" name="Rectangle 3"/>
          <p:cNvSpPr>
            <a:spLocks noGrp="1" noChangeArrowheads="1"/>
          </p:cNvSpPr>
          <p:nvPr>
            <p:ph type="body" idx="1"/>
          </p:nvPr>
        </p:nvSpPr>
        <p:spPr>
          <a:xfrm>
            <a:off x="457200" y="457200"/>
            <a:ext cx="8153400" cy="6096000"/>
          </a:xfrm>
        </p:spPr>
        <p:txBody>
          <a:bodyPr/>
          <a:lstStyle/>
          <a:p>
            <a:pPr eaLnBrk="1" hangingPunct="1">
              <a:defRPr/>
            </a:pPr>
            <a:r>
              <a:rPr lang="en-US" b="1" dirty="0" smtClean="0">
                <a:cs typeface="+mn-cs"/>
              </a:rPr>
              <a:t>For chess, typically </a:t>
            </a:r>
            <a:r>
              <a:rPr lang="en-US" b="1" dirty="0" smtClean="0">
                <a:solidFill>
                  <a:srgbClr val="FF0000"/>
                </a:solidFill>
                <a:cs typeface="+mn-cs"/>
              </a:rPr>
              <a:t>linear</a:t>
            </a:r>
            <a:r>
              <a:rPr lang="en-US" b="1" dirty="0" smtClean="0">
                <a:cs typeface="+mn-cs"/>
              </a:rPr>
              <a:t> weighted sum of </a:t>
            </a:r>
            <a:r>
              <a:rPr lang="en-US" b="1" dirty="0" smtClean="0">
                <a:solidFill>
                  <a:schemeClr val="accent2"/>
                </a:solidFill>
                <a:cs typeface="+mn-cs"/>
              </a:rPr>
              <a:t>features</a:t>
            </a:r>
          </a:p>
          <a:p>
            <a:pPr eaLnBrk="1" hangingPunct="1">
              <a:defRPr/>
            </a:pPr>
            <a:endParaRPr lang="en-US" b="1" dirty="0" smtClean="0">
              <a:cs typeface="+mn-cs"/>
            </a:endParaRPr>
          </a:p>
          <a:p>
            <a:pPr algn="ctr" eaLnBrk="1" hangingPunct="1">
              <a:defRPr/>
            </a:pPr>
            <a:r>
              <a:rPr lang="en-US" b="1" i="1" dirty="0" err="1" smtClean="0">
                <a:cs typeface="+mn-cs"/>
              </a:rPr>
              <a:t>Eval</a:t>
            </a:r>
            <a:r>
              <a:rPr lang="en-US" b="1" i="1" dirty="0" smtClean="0">
                <a:cs typeface="+mn-cs"/>
              </a:rPr>
              <a:t>(s) </a:t>
            </a:r>
            <a:r>
              <a:rPr lang="en-US" b="1" dirty="0" smtClean="0">
                <a:cs typeface="+mn-cs"/>
              </a:rPr>
              <a:t>= w</a:t>
            </a:r>
            <a:r>
              <a:rPr lang="en-US" b="1" baseline="-25000" dirty="0" smtClean="0">
                <a:cs typeface="+mn-cs"/>
              </a:rPr>
              <a:t>1</a:t>
            </a:r>
            <a:r>
              <a:rPr lang="en-US" b="1" dirty="0" smtClean="0">
                <a:cs typeface="+mn-cs"/>
              </a:rPr>
              <a:t> f</a:t>
            </a:r>
            <a:r>
              <a:rPr lang="en-US" b="1" baseline="-25000" dirty="0" smtClean="0">
                <a:cs typeface="+mn-cs"/>
              </a:rPr>
              <a:t>1</a:t>
            </a:r>
            <a:r>
              <a:rPr lang="en-US" b="1" dirty="0" smtClean="0">
                <a:cs typeface="+mn-cs"/>
              </a:rPr>
              <a:t>(s) + w</a:t>
            </a:r>
            <a:r>
              <a:rPr lang="en-US" b="1" baseline="-25000" dirty="0" smtClean="0">
                <a:cs typeface="+mn-cs"/>
              </a:rPr>
              <a:t>2</a:t>
            </a:r>
            <a:r>
              <a:rPr lang="en-US" b="1" dirty="0" smtClean="0">
                <a:cs typeface="+mn-cs"/>
              </a:rPr>
              <a:t> f</a:t>
            </a:r>
            <a:r>
              <a:rPr lang="en-US" b="1" baseline="-25000" dirty="0" smtClean="0">
                <a:cs typeface="+mn-cs"/>
              </a:rPr>
              <a:t>2</a:t>
            </a:r>
            <a:r>
              <a:rPr lang="en-US" b="1" dirty="0" smtClean="0">
                <a:cs typeface="+mn-cs"/>
              </a:rPr>
              <a:t>(s) +</a:t>
            </a:r>
            <a:r>
              <a:rPr lang="en-US" dirty="0" smtClean="0">
                <a:cs typeface="+mn-cs"/>
              </a:rPr>
              <a:t> … </a:t>
            </a:r>
            <a:r>
              <a:rPr lang="en-US" b="1" dirty="0" smtClean="0">
                <a:cs typeface="+mn-cs"/>
              </a:rPr>
              <a:t>+ </a:t>
            </a:r>
            <a:r>
              <a:rPr lang="en-US" b="1" dirty="0" err="1" smtClean="0">
                <a:cs typeface="+mn-cs"/>
              </a:rPr>
              <a:t>w</a:t>
            </a:r>
            <a:r>
              <a:rPr lang="en-US" b="1" baseline="-25000" dirty="0" err="1" smtClean="0">
                <a:cs typeface="+mn-cs"/>
              </a:rPr>
              <a:t>n</a:t>
            </a:r>
            <a:r>
              <a:rPr lang="en-US" b="1" dirty="0" smtClean="0">
                <a:cs typeface="+mn-cs"/>
              </a:rPr>
              <a:t> </a:t>
            </a:r>
            <a:r>
              <a:rPr lang="en-US" b="1" dirty="0" err="1" smtClean="0">
                <a:cs typeface="+mn-cs"/>
              </a:rPr>
              <a:t>f</a:t>
            </a:r>
            <a:r>
              <a:rPr lang="en-US" b="1" baseline="-25000" dirty="0" err="1" smtClean="0">
                <a:cs typeface="+mn-cs"/>
              </a:rPr>
              <a:t>n</a:t>
            </a:r>
            <a:r>
              <a:rPr lang="en-US" b="1" dirty="0" smtClean="0">
                <a:cs typeface="+mn-cs"/>
              </a:rPr>
              <a:t>(s)</a:t>
            </a:r>
          </a:p>
          <a:p>
            <a:pPr algn="ctr" eaLnBrk="1" hangingPunct="1">
              <a:defRPr/>
            </a:pPr>
            <a:endParaRPr lang="en-US" dirty="0" smtClean="0">
              <a:cs typeface="+mn-cs"/>
            </a:endParaRPr>
          </a:p>
          <a:p>
            <a:pPr eaLnBrk="1" hangingPunct="1">
              <a:defRPr/>
            </a:pPr>
            <a:r>
              <a:rPr lang="en-US" b="1" dirty="0" smtClean="0">
                <a:cs typeface="+mn-cs"/>
              </a:rPr>
              <a:t>e.g., w</a:t>
            </a:r>
            <a:r>
              <a:rPr lang="en-US" b="1" baseline="-25000" dirty="0" smtClean="0">
                <a:cs typeface="+mn-cs"/>
              </a:rPr>
              <a:t>1</a:t>
            </a:r>
            <a:r>
              <a:rPr lang="en-US" b="1" dirty="0" smtClean="0">
                <a:cs typeface="+mn-cs"/>
              </a:rPr>
              <a:t> = </a:t>
            </a:r>
            <a:r>
              <a:rPr lang="en-US" b="1" dirty="0" smtClean="0">
                <a:cs typeface="+mn-cs"/>
              </a:rPr>
              <a:t>1 </a:t>
            </a:r>
            <a:r>
              <a:rPr lang="en-US" b="1" dirty="0" smtClean="0">
                <a:cs typeface="+mn-cs"/>
              </a:rPr>
              <a:t>with </a:t>
            </a:r>
          </a:p>
          <a:p>
            <a:pPr eaLnBrk="1" hangingPunct="1">
              <a:defRPr/>
            </a:pPr>
            <a:r>
              <a:rPr lang="en-US" b="1" dirty="0" smtClean="0">
                <a:cs typeface="+mn-cs"/>
              </a:rPr>
              <a:t>	f</a:t>
            </a:r>
            <a:r>
              <a:rPr lang="en-US" b="1" baseline="-25000" dirty="0" smtClean="0">
                <a:cs typeface="+mn-cs"/>
              </a:rPr>
              <a:t>1</a:t>
            </a:r>
            <a:r>
              <a:rPr lang="en-US" b="1" dirty="0" smtClean="0">
                <a:cs typeface="+mn-cs"/>
              </a:rPr>
              <a:t>(s) = (number of white </a:t>
            </a:r>
            <a:r>
              <a:rPr lang="en-US" b="1" dirty="0" smtClean="0">
                <a:cs typeface="+mn-cs"/>
              </a:rPr>
              <a:t>pawns</a:t>
            </a:r>
            <a:r>
              <a:rPr lang="en-US" b="1" dirty="0" smtClean="0">
                <a:cs typeface="+mn-cs"/>
              </a:rPr>
              <a:t>) </a:t>
            </a:r>
            <a:r>
              <a:rPr lang="en-US" b="1" dirty="0" smtClean="0">
                <a:cs typeface="+mn-cs"/>
              </a:rPr>
              <a:t>–  (number of black </a:t>
            </a:r>
            <a:r>
              <a:rPr lang="en-US" b="1" dirty="0" smtClean="0">
                <a:cs typeface="+mn-cs"/>
              </a:rPr>
              <a:t>pawns)</a:t>
            </a:r>
            <a:r>
              <a:rPr lang="en-US" b="1" dirty="0" smtClean="0">
                <a:cs typeface="+mn-cs"/>
              </a:rPr>
              <a:t>, etc.
</a:t>
            </a:r>
          </a:p>
        </p:txBody>
      </p:sp>
      <p:sp>
        <p:nvSpPr>
          <p:cNvPr id="1637382" name="Rectangle 6"/>
          <p:cNvSpPr>
            <a:spLocks noChangeArrowheads="1"/>
          </p:cNvSpPr>
          <p:nvPr/>
        </p:nvSpPr>
        <p:spPr bwMode="auto">
          <a:xfrm>
            <a:off x="1447800" y="2667000"/>
            <a:ext cx="7162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defRPr/>
            </a:pPr>
            <a:r>
              <a:rPr lang="en-US" sz="2000" b="1" dirty="0">
                <a:solidFill>
                  <a:srgbClr val="FF0000"/>
                </a:solidFill>
                <a:cs typeface="+mn-cs"/>
              </a:rPr>
              <a:t>Key challenge – find a good  evaluation features:</a:t>
            </a:r>
          </a:p>
          <a:p>
            <a:pPr lvl="1">
              <a:defRPr/>
            </a:pPr>
            <a:r>
              <a:rPr lang="en-US" sz="2000" b="1" dirty="0">
                <a:solidFill>
                  <a:srgbClr val="FF0000"/>
                </a:solidFill>
                <a:cs typeface="+mn-cs"/>
              </a:rPr>
              <a:t>       </a:t>
            </a:r>
            <a:r>
              <a:rPr lang="en-US" sz="2000" b="1" dirty="0">
                <a:solidFill>
                  <a:srgbClr val="00664D"/>
                </a:solidFill>
                <a:cs typeface="+mn-cs"/>
              </a:rPr>
              <a:t>Not just material! (as used by novice)</a:t>
            </a:r>
          </a:p>
          <a:p>
            <a:pPr lvl="1">
              <a:defRPr/>
            </a:pPr>
            <a:r>
              <a:rPr lang="en-US" sz="2000" dirty="0">
                <a:cs typeface="+mn-cs"/>
              </a:rPr>
              <a:t>	</a:t>
            </a:r>
            <a:r>
              <a:rPr lang="en-US" sz="2000" b="1" dirty="0">
                <a:solidFill>
                  <a:schemeClr val="accent2"/>
                </a:solidFill>
                <a:cs typeface="+mn-cs"/>
              </a:rPr>
              <a:t>Isolated pawns are bad.</a:t>
            </a:r>
          </a:p>
          <a:p>
            <a:pPr lvl="1">
              <a:defRPr/>
            </a:pPr>
            <a:r>
              <a:rPr lang="en-US" sz="2000" b="1" dirty="0">
                <a:solidFill>
                  <a:schemeClr val="accent2"/>
                </a:solidFill>
                <a:cs typeface="+mn-cs"/>
              </a:rPr>
              <a:t>	How well protected is your king?</a:t>
            </a:r>
          </a:p>
          <a:p>
            <a:pPr lvl="1">
              <a:defRPr/>
            </a:pPr>
            <a:r>
              <a:rPr lang="en-US" sz="2000" b="1" dirty="0">
                <a:solidFill>
                  <a:schemeClr val="accent2"/>
                </a:solidFill>
                <a:cs typeface="+mn-cs"/>
              </a:rPr>
              <a:t>	How much maneuverability to you have?</a:t>
            </a:r>
          </a:p>
          <a:p>
            <a:pPr lvl="1">
              <a:defRPr/>
            </a:pPr>
            <a:r>
              <a:rPr lang="en-US" sz="2000" b="1" dirty="0">
                <a:solidFill>
                  <a:schemeClr val="accent2"/>
                </a:solidFill>
                <a:cs typeface="+mn-cs"/>
              </a:rPr>
              <a:t>	Do you control the center of the board?</a:t>
            </a:r>
          </a:p>
          <a:p>
            <a:pPr lvl="1">
              <a:defRPr/>
            </a:pPr>
            <a:r>
              <a:rPr lang="en-US" sz="2000" b="1" dirty="0">
                <a:solidFill>
                  <a:schemeClr val="accent2"/>
                </a:solidFill>
                <a:cs typeface="+mn-cs"/>
              </a:rPr>
              <a:t>	Strategies change as the game proceeds</a:t>
            </a:r>
          </a:p>
        </p:txBody>
      </p:sp>
      <p:sp>
        <p:nvSpPr>
          <p:cNvPr id="2" name="TextBox 1"/>
          <p:cNvSpPr txBox="1">
            <a:spLocks noChangeArrowheads="1"/>
          </p:cNvSpPr>
          <p:nvPr/>
        </p:nvSpPr>
        <p:spPr bwMode="auto">
          <a:xfrm>
            <a:off x="381000" y="4876800"/>
            <a:ext cx="77835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8000"/>
                </a:solidFill>
              </a:rPr>
              <a:t>Features are a form of chess knowledge. Hand-coded in eval function. </a:t>
            </a:r>
          </a:p>
          <a:p>
            <a:pPr eaLnBrk="1" hangingPunct="1"/>
            <a:r>
              <a:rPr lang="en-US" sz="2000" b="1">
                <a:solidFill>
                  <a:srgbClr val="008000"/>
                </a:solidFill>
              </a:rPr>
              <a:t>          Knowledge tightly integrated in search.</a:t>
            </a:r>
          </a:p>
          <a:p>
            <a:pPr eaLnBrk="1" hangingPunct="1"/>
            <a:r>
              <a:rPr lang="en-US" sz="2000" b="1">
                <a:solidFill>
                  <a:srgbClr val="008000"/>
                </a:solidFill>
              </a:rPr>
              <a:t>          Feature weights: can be automatically tuned (“learned”).</a:t>
            </a:r>
          </a:p>
          <a:p>
            <a:pPr eaLnBrk="1" hangingPunct="1"/>
            <a:r>
              <a:rPr lang="en-US" sz="2000" b="1">
                <a:solidFill>
                  <a:srgbClr val="FF0000"/>
                </a:solidFill>
              </a:rPr>
              <a:t>Standard issue in machine learning: </a:t>
            </a:r>
          </a:p>
          <a:p>
            <a:pPr eaLnBrk="1" hangingPunct="1"/>
            <a:r>
              <a:rPr lang="en-US" sz="2000" b="1">
                <a:solidFill>
                  <a:srgbClr val="FF0000"/>
                </a:solidFill>
              </a:rPr>
              <a:t>    Features, generally hand-coded; weights tuned automatically.</a:t>
            </a:r>
          </a:p>
          <a:p>
            <a:pPr eaLnBrk="1" hangingPunct="1"/>
            <a:endParaRPr lang="en-US" sz="2000" b="1">
              <a:solidFill>
                <a:srgbClr val="FF0000"/>
              </a:solidFill>
            </a:endParaRPr>
          </a:p>
          <a:p>
            <a:pPr eaLnBrk="1" hangingPunct="1"/>
            <a:endParaRPr lang="en-US" sz="2000" b="1"/>
          </a:p>
        </p:txBody>
      </p:sp>
      <p:sp>
        <p:nvSpPr>
          <p:cNvPr id="3" name="TextBox 2"/>
          <p:cNvSpPr txBox="1"/>
          <p:nvPr/>
        </p:nvSpPr>
        <p:spPr>
          <a:xfrm>
            <a:off x="7848600" y="5486400"/>
            <a:ext cx="1082348" cy="523220"/>
          </a:xfrm>
          <a:prstGeom prst="rect">
            <a:avLst/>
          </a:prstGeom>
          <a:noFill/>
        </p:spPr>
        <p:txBody>
          <a:bodyPr wrap="none" rtlCol="0">
            <a:spAutoFit/>
          </a:bodyPr>
          <a:lstStyle/>
          <a:p>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How?</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7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73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73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738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738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738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738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pPr eaLnBrk="1" hangingPunct="1">
              <a:defRPr/>
            </a:pPr>
            <a:r>
              <a:rPr lang="en-US" sz="2000" smtClean="0">
                <a:cs typeface="+mj-cs"/>
              </a:rPr>
              <a:t>When Chance is involved:</a:t>
            </a:r>
            <a:br>
              <a:rPr lang="en-US" sz="2000" smtClean="0">
                <a:cs typeface="+mj-cs"/>
              </a:rPr>
            </a:br>
            <a:r>
              <a:rPr lang="en-US" sz="2000" smtClean="0">
                <a:cs typeface="+mj-cs"/>
              </a:rPr>
              <a:t>Backgammon Board</a:t>
            </a:r>
          </a:p>
        </p:txBody>
      </p:sp>
      <p:sp>
        <p:nvSpPr>
          <p:cNvPr id="1677315" name="Rectangle 3"/>
          <p:cNvSpPr>
            <a:spLocks noChangeArrowheads="1"/>
          </p:cNvSpPr>
          <p:nvPr/>
        </p:nvSpPr>
        <p:spPr bwMode="auto">
          <a:xfrm>
            <a:off x="1981200" y="1600200"/>
            <a:ext cx="5181600" cy="419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6" name="Rectangle 4"/>
          <p:cNvSpPr>
            <a:spLocks noChangeArrowheads="1"/>
          </p:cNvSpPr>
          <p:nvPr/>
        </p:nvSpPr>
        <p:spPr bwMode="auto">
          <a:xfrm>
            <a:off x="2057400" y="1676400"/>
            <a:ext cx="5029200" cy="403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7" name="Rectangle 5"/>
          <p:cNvSpPr>
            <a:spLocks noChangeArrowheads="1"/>
          </p:cNvSpPr>
          <p:nvPr/>
        </p:nvSpPr>
        <p:spPr bwMode="auto">
          <a:xfrm>
            <a:off x="4495800" y="1676400"/>
            <a:ext cx="228600" cy="403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8" name="AutoShape 6"/>
          <p:cNvSpPr>
            <a:spLocks noChangeArrowheads="1"/>
          </p:cNvSpPr>
          <p:nvPr/>
        </p:nvSpPr>
        <p:spPr bwMode="auto">
          <a:xfrm>
            <a:off x="3276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9" name="AutoShape 7"/>
          <p:cNvSpPr>
            <a:spLocks noChangeArrowheads="1"/>
          </p:cNvSpPr>
          <p:nvPr/>
        </p:nvSpPr>
        <p:spPr bwMode="auto">
          <a:xfrm>
            <a:off x="4038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0" name="AutoShape 8"/>
          <p:cNvSpPr>
            <a:spLocks noChangeArrowheads="1"/>
          </p:cNvSpPr>
          <p:nvPr/>
        </p:nvSpPr>
        <p:spPr bwMode="auto">
          <a:xfrm>
            <a:off x="2133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1" name="AutoShape 9"/>
          <p:cNvSpPr>
            <a:spLocks noChangeArrowheads="1"/>
          </p:cNvSpPr>
          <p:nvPr/>
        </p:nvSpPr>
        <p:spPr bwMode="auto">
          <a:xfrm>
            <a:off x="3657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2" name="AutoShape 10"/>
          <p:cNvSpPr>
            <a:spLocks noChangeArrowheads="1"/>
          </p:cNvSpPr>
          <p:nvPr/>
        </p:nvSpPr>
        <p:spPr bwMode="auto">
          <a:xfrm>
            <a:off x="2514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3" name="AutoShape 11"/>
          <p:cNvSpPr>
            <a:spLocks noChangeArrowheads="1"/>
          </p:cNvSpPr>
          <p:nvPr/>
        </p:nvSpPr>
        <p:spPr bwMode="auto">
          <a:xfrm>
            <a:off x="2895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4" name="AutoShape 12"/>
          <p:cNvSpPr>
            <a:spLocks noChangeArrowheads="1"/>
          </p:cNvSpPr>
          <p:nvPr/>
        </p:nvSpPr>
        <p:spPr bwMode="auto">
          <a:xfrm>
            <a:off x="5943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5" name="AutoShape 13"/>
          <p:cNvSpPr>
            <a:spLocks noChangeArrowheads="1"/>
          </p:cNvSpPr>
          <p:nvPr/>
        </p:nvSpPr>
        <p:spPr bwMode="auto">
          <a:xfrm>
            <a:off x="6705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6" name="AutoShape 14"/>
          <p:cNvSpPr>
            <a:spLocks noChangeArrowheads="1"/>
          </p:cNvSpPr>
          <p:nvPr/>
        </p:nvSpPr>
        <p:spPr bwMode="auto">
          <a:xfrm>
            <a:off x="4800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7" name="AutoShape 15"/>
          <p:cNvSpPr>
            <a:spLocks noChangeArrowheads="1"/>
          </p:cNvSpPr>
          <p:nvPr/>
        </p:nvSpPr>
        <p:spPr bwMode="auto">
          <a:xfrm>
            <a:off x="6324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8" name="AutoShape 16"/>
          <p:cNvSpPr>
            <a:spLocks noChangeArrowheads="1"/>
          </p:cNvSpPr>
          <p:nvPr/>
        </p:nvSpPr>
        <p:spPr bwMode="auto">
          <a:xfrm>
            <a:off x="5181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9" name="AutoShape 17"/>
          <p:cNvSpPr>
            <a:spLocks noChangeArrowheads="1"/>
          </p:cNvSpPr>
          <p:nvPr/>
        </p:nvSpPr>
        <p:spPr bwMode="auto">
          <a:xfrm>
            <a:off x="5562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0" name="AutoShape 18"/>
          <p:cNvSpPr>
            <a:spLocks noChangeArrowheads="1"/>
          </p:cNvSpPr>
          <p:nvPr/>
        </p:nvSpPr>
        <p:spPr bwMode="auto">
          <a:xfrm rot="10800000">
            <a:off x="3276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1" name="AutoShape 19"/>
          <p:cNvSpPr>
            <a:spLocks noChangeArrowheads="1"/>
          </p:cNvSpPr>
          <p:nvPr/>
        </p:nvSpPr>
        <p:spPr bwMode="auto">
          <a:xfrm rot="10800000">
            <a:off x="4038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2" name="AutoShape 20"/>
          <p:cNvSpPr>
            <a:spLocks noChangeArrowheads="1"/>
          </p:cNvSpPr>
          <p:nvPr/>
        </p:nvSpPr>
        <p:spPr bwMode="auto">
          <a:xfrm rot="10800000">
            <a:off x="2133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3" name="AutoShape 21"/>
          <p:cNvSpPr>
            <a:spLocks noChangeArrowheads="1"/>
          </p:cNvSpPr>
          <p:nvPr/>
        </p:nvSpPr>
        <p:spPr bwMode="auto">
          <a:xfrm rot="10800000">
            <a:off x="3657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4" name="AutoShape 22"/>
          <p:cNvSpPr>
            <a:spLocks noChangeArrowheads="1"/>
          </p:cNvSpPr>
          <p:nvPr/>
        </p:nvSpPr>
        <p:spPr bwMode="auto">
          <a:xfrm rot="10800000">
            <a:off x="2514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5" name="AutoShape 23"/>
          <p:cNvSpPr>
            <a:spLocks noChangeArrowheads="1"/>
          </p:cNvSpPr>
          <p:nvPr/>
        </p:nvSpPr>
        <p:spPr bwMode="auto">
          <a:xfrm rot="10800000">
            <a:off x="2895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6" name="AutoShape 24"/>
          <p:cNvSpPr>
            <a:spLocks noChangeArrowheads="1"/>
          </p:cNvSpPr>
          <p:nvPr/>
        </p:nvSpPr>
        <p:spPr bwMode="auto">
          <a:xfrm rot="10800000">
            <a:off x="5943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7" name="AutoShape 25"/>
          <p:cNvSpPr>
            <a:spLocks noChangeArrowheads="1"/>
          </p:cNvSpPr>
          <p:nvPr/>
        </p:nvSpPr>
        <p:spPr bwMode="auto">
          <a:xfrm rot="10800000">
            <a:off x="6705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8" name="AutoShape 26"/>
          <p:cNvSpPr>
            <a:spLocks noChangeArrowheads="1"/>
          </p:cNvSpPr>
          <p:nvPr/>
        </p:nvSpPr>
        <p:spPr bwMode="auto">
          <a:xfrm rot="10800000">
            <a:off x="4800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9" name="AutoShape 27"/>
          <p:cNvSpPr>
            <a:spLocks noChangeArrowheads="1"/>
          </p:cNvSpPr>
          <p:nvPr/>
        </p:nvSpPr>
        <p:spPr bwMode="auto">
          <a:xfrm rot="10800000">
            <a:off x="6324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0" name="AutoShape 28"/>
          <p:cNvSpPr>
            <a:spLocks noChangeArrowheads="1"/>
          </p:cNvSpPr>
          <p:nvPr/>
        </p:nvSpPr>
        <p:spPr bwMode="auto">
          <a:xfrm rot="10800000">
            <a:off x="5181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1" name="AutoShape 29"/>
          <p:cNvSpPr>
            <a:spLocks noChangeArrowheads="1"/>
          </p:cNvSpPr>
          <p:nvPr/>
        </p:nvSpPr>
        <p:spPr bwMode="auto">
          <a:xfrm rot="10800000">
            <a:off x="5562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2" name="Rectangle 30"/>
          <p:cNvSpPr>
            <a:spLocks noChangeArrowheads="1"/>
          </p:cNvSpPr>
          <p:nvPr/>
        </p:nvSpPr>
        <p:spPr bwMode="auto">
          <a:xfrm>
            <a:off x="4572000" y="1676400"/>
            <a:ext cx="76200" cy="4038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3" name="Rectangle 31"/>
          <p:cNvSpPr>
            <a:spLocks noChangeArrowheads="1"/>
          </p:cNvSpPr>
          <p:nvPr/>
        </p:nvSpPr>
        <p:spPr bwMode="auto">
          <a:xfrm>
            <a:off x="3429000" y="35814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4" name="Oval 32"/>
          <p:cNvSpPr>
            <a:spLocks noChangeArrowheads="1"/>
          </p:cNvSpPr>
          <p:nvPr/>
        </p:nvSpPr>
        <p:spPr bwMode="auto">
          <a:xfrm>
            <a:off x="36576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5" name="Oval 33"/>
          <p:cNvSpPr>
            <a:spLocks noChangeArrowheads="1"/>
          </p:cNvSpPr>
          <p:nvPr/>
        </p:nvSpPr>
        <p:spPr bwMode="auto">
          <a:xfrm>
            <a:off x="35052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6" name="Oval 34"/>
          <p:cNvSpPr>
            <a:spLocks noChangeArrowheads="1"/>
          </p:cNvSpPr>
          <p:nvPr/>
        </p:nvSpPr>
        <p:spPr bwMode="auto">
          <a:xfrm>
            <a:off x="36576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7" name="Oval 35"/>
          <p:cNvSpPr>
            <a:spLocks noChangeArrowheads="1"/>
          </p:cNvSpPr>
          <p:nvPr/>
        </p:nvSpPr>
        <p:spPr bwMode="auto">
          <a:xfrm>
            <a:off x="3581400" y="3733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8" name="Oval 36"/>
          <p:cNvSpPr>
            <a:spLocks noChangeArrowheads="1"/>
          </p:cNvSpPr>
          <p:nvPr/>
        </p:nvSpPr>
        <p:spPr bwMode="auto">
          <a:xfrm>
            <a:off x="35052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9" name="Oval 37"/>
          <p:cNvSpPr>
            <a:spLocks noChangeArrowheads="1"/>
          </p:cNvSpPr>
          <p:nvPr/>
        </p:nvSpPr>
        <p:spPr bwMode="auto">
          <a:xfrm>
            <a:off x="4038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5269" name="Object 38"/>
          <p:cNvGraphicFramePr>
            <a:graphicFrameLocks noChangeAspect="1"/>
          </p:cNvGraphicFramePr>
          <p:nvPr/>
        </p:nvGraphicFramePr>
        <p:xfrm>
          <a:off x="2236788" y="1230313"/>
          <a:ext cx="165100" cy="306387"/>
        </p:xfrm>
        <a:graphic>
          <a:graphicData uri="http://schemas.openxmlformats.org/presentationml/2006/ole">
            <mc:AlternateContent xmlns:mc="http://schemas.openxmlformats.org/markup-compatibility/2006">
              <mc:Choice xmlns:v="urn:schemas-microsoft-com:vml" Requires="v">
                <p:oleObj spid="_x0000_s95535" name="Equation" r:id="rId4" imgW="88707" imgH="164742" progId="Equation.DSMT4">
                  <p:embed/>
                </p:oleObj>
              </mc:Choice>
              <mc:Fallback>
                <p:oleObj name="Equation" r:id="rId4" imgW="88707" imgH="164742"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1230313"/>
                        <a:ext cx="1651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0" name="Object 39"/>
          <p:cNvGraphicFramePr>
            <a:graphicFrameLocks noChangeAspect="1"/>
          </p:cNvGraphicFramePr>
          <p:nvPr/>
        </p:nvGraphicFramePr>
        <p:xfrm>
          <a:off x="2582863" y="1230313"/>
          <a:ext cx="236537" cy="306387"/>
        </p:xfrm>
        <a:graphic>
          <a:graphicData uri="http://schemas.openxmlformats.org/presentationml/2006/ole">
            <mc:AlternateContent xmlns:mc="http://schemas.openxmlformats.org/markup-compatibility/2006">
              <mc:Choice xmlns:v="urn:schemas-microsoft-com:vml" Requires="v">
                <p:oleObj spid="_x0000_s95536" name="Equation" r:id="rId6" imgW="126780" imgH="164814" progId="Equation.DSMT4">
                  <p:embed/>
                </p:oleObj>
              </mc:Choice>
              <mc:Fallback>
                <p:oleObj name="Equation" r:id="rId6" imgW="126780" imgH="164814"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1" name="Object 40"/>
          <p:cNvGraphicFramePr>
            <a:graphicFrameLocks noChangeAspect="1"/>
          </p:cNvGraphicFramePr>
          <p:nvPr/>
        </p:nvGraphicFramePr>
        <p:xfrm>
          <a:off x="2974975" y="1219200"/>
          <a:ext cx="212725" cy="330200"/>
        </p:xfrm>
        <a:graphic>
          <a:graphicData uri="http://schemas.openxmlformats.org/presentationml/2006/ole">
            <mc:AlternateContent xmlns:mc="http://schemas.openxmlformats.org/markup-compatibility/2006">
              <mc:Choice xmlns:v="urn:schemas-microsoft-com:vml" Requires="v">
                <p:oleObj spid="_x0000_s95537" name="Equation" r:id="rId8" imgW="114102" imgH="177492" progId="Equation.DSMT4">
                  <p:embed/>
                </p:oleObj>
              </mc:Choice>
              <mc:Fallback>
                <p:oleObj name="Equation" r:id="rId8" imgW="114102" imgH="177492"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2" name="Object 41"/>
          <p:cNvGraphicFramePr>
            <a:graphicFrameLocks noChangeAspect="1"/>
          </p:cNvGraphicFramePr>
          <p:nvPr/>
        </p:nvGraphicFramePr>
        <p:xfrm>
          <a:off x="3344863" y="1230313"/>
          <a:ext cx="236537" cy="306387"/>
        </p:xfrm>
        <a:graphic>
          <a:graphicData uri="http://schemas.openxmlformats.org/presentationml/2006/ole">
            <mc:AlternateContent xmlns:mc="http://schemas.openxmlformats.org/markup-compatibility/2006">
              <mc:Choice xmlns:v="urn:schemas-microsoft-com:vml" Requires="v">
                <p:oleObj spid="_x0000_s95538" name="Equation" r:id="rId10" imgW="126780" imgH="164814" progId="Equation.DSMT4">
                  <p:embed/>
                </p:oleObj>
              </mc:Choice>
              <mc:Fallback>
                <p:oleObj name="Equation" r:id="rId10" imgW="126780" imgH="164814" progId="Equation.DSMT4">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3" name="Object 42"/>
          <p:cNvGraphicFramePr>
            <a:graphicFrameLocks noChangeAspect="1"/>
          </p:cNvGraphicFramePr>
          <p:nvPr/>
        </p:nvGraphicFramePr>
        <p:xfrm>
          <a:off x="3736975" y="1219200"/>
          <a:ext cx="212725" cy="330200"/>
        </p:xfrm>
        <a:graphic>
          <a:graphicData uri="http://schemas.openxmlformats.org/presentationml/2006/ole">
            <mc:AlternateContent xmlns:mc="http://schemas.openxmlformats.org/markup-compatibility/2006">
              <mc:Choice xmlns:v="urn:schemas-microsoft-com:vml" Requires="v">
                <p:oleObj spid="_x0000_s95539" name="Equation" r:id="rId12" imgW="114102" imgH="177492" progId="Equation.DSMT4">
                  <p:embed/>
                </p:oleObj>
              </mc:Choice>
              <mc:Fallback>
                <p:oleObj name="Equation" r:id="rId12" imgW="114102" imgH="177492" progId="Equation.DSMT4">
                  <p:embed/>
                  <p:pic>
                    <p:nvPicPr>
                      <p:cNvPr id="0"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6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4" name="Object 43"/>
          <p:cNvGraphicFramePr>
            <a:graphicFrameLocks noChangeAspect="1"/>
          </p:cNvGraphicFramePr>
          <p:nvPr/>
        </p:nvGraphicFramePr>
        <p:xfrm>
          <a:off x="4876800" y="1219200"/>
          <a:ext cx="236538" cy="330200"/>
        </p:xfrm>
        <a:graphic>
          <a:graphicData uri="http://schemas.openxmlformats.org/presentationml/2006/ole">
            <mc:AlternateContent xmlns:mc="http://schemas.openxmlformats.org/markup-compatibility/2006">
              <mc:Choice xmlns:v="urn:schemas-microsoft-com:vml" Requires="v">
                <p:oleObj spid="_x0000_s95540" name="Equation" r:id="rId14" imgW="126725" imgH="177415" progId="Equation.DSMT4">
                  <p:embed/>
                </p:oleObj>
              </mc:Choice>
              <mc:Fallback>
                <p:oleObj name="Equation" r:id="rId14" imgW="126725" imgH="177415" progId="Equation.DSMT4">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5" name="Object 44"/>
          <p:cNvGraphicFramePr>
            <a:graphicFrameLocks noChangeAspect="1"/>
          </p:cNvGraphicFramePr>
          <p:nvPr/>
        </p:nvGraphicFramePr>
        <p:xfrm>
          <a:off x="1600200" y="1219200"/>
          <a:ext cx="236538" cy="330200"/>
        </p:xfrm>
        <a:graphic>
          <a:graphicData uri="http://schemas.openxmlformats.org/presentationml/2006/ole">
            <mc:AlternateContent xmlns:mc="http://schemas.openxmlformats.org/markup-compatibility/2006">
              <mc:Choice xmlns:v="urn:schemas-microsoft-com:vml" Requires="v">
                <p:oleObj spid="_x0000_s95541" name="Equation" r:id="rId16" imgW="126725" imgH="177415" progId="Equation.DSMT4">
                  <p:embed/>
                </p:oleObj>
              </mc:Choice>
              <mc:Fallback>
                <p:oleObj name="Equation" r:id="rId16" imgW="126725" imgH="177415" progId="Equation.DSMT4">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6" name="Object 45"/>
          <p:cNvGraphicFramePr>
            <a:graphicFrameLocks noChangeAspect="1"/>
          </p:cNvGraphicFramePr>
          <p:nvPr/>
        </p:nvGraphicFramePr>
        <p:xfrm>
          <a:off x="5268913" y="1219200"/>
          <a:ext cx="212725" cy="330200"/>
        </p:xfrm>
        <a:graphic>
          <a:graphicData uri="http://schemas.openxmlformats.org/presentationml/2006/ole">
            <mc:AlternateContent xmlns:mc="http://schemas.openxmlformats.org/markup-compatibility/2006">
              <mc:Choice xmlns:v="urn:schemas-microsoft-com:vml" Requires="v">
                <p:oleObj spid="_x0000_s95542" name="Equation" r:id="rId18" imgW="114102" imgH="177492" progId="Equation.DSMT4">
                  <p:embed/>
                </p:oleObj>
              </mc:Choice>
              <mc:Fallback>
                <p:oleObj name="Equation" r:id="rId18" imgW="114102" imgH="177492" progId="Equation.DSMT4">
                  <p:embed/>
                  <p:pic>
                    <p:nvPicPr>
                      <p:cNvPr id="0"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7" name="Object 46"/>
          <p:cNvGraphicFramePr>
            <a:graphicFrameLocks noChangeAspect="1"/>
          </p:cNvGraphicFramePr>
          <p:nvPr/>
        </p:nvGraphicFramePr>
        <p:xfrm>
          <a:off x="5641975" y="1219200"/>
          <a:ext cx="212725" cy="330200"/>
        </p:xfrm>
        <a:graphic>
          <a:graphicData uri="http://schemas.openxmlformats.org/presentationml/2006/ole">
            <mc:AlternateContent xmlns:mc="http://schemas.openxmlformats.org/markup-compatibility/2006">
              <mc:Choice xmlns:v="urn:schemas-microsoft-com:vml" Requires="v">
                <p:oleObj spid="_x0000_s95543" name="Equation" r:id="rId20" imgW="114102" imgH="177492" progId="Equation.DSMT4">
                  <p:embed/>
                </p:oleObj>
              </mc:Choice>
              <mc:Fallback>
                <p:oleObj name="Equation" r:id="rId20" imgW="114102" imgH="177492"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1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8" name="Object 47"/>
          <p:cNvGraphicFramePr>
            <a:graphicFrameLocks noChangeAspect="1"/>
          </p:cNvGraphicFramePr>
          <p:nvPr/>
        </p:nvGraphicFramePr>
        <p:xfrm>
          <a:off x="5965825" y="1219200"/>
          <a:ext cx="330200" cy="330200"/>
        </p:xfrm>
        <a:graphic>
          <a:graphicData uri="http://schemas.openxmlformats.org/presentationml/2006/ole">
            <mc:AlternateContent xmlns:mc="http://schemas.openxmlformats.org/markup-compatibility/2006">
              <mc:Choice xmlns:v="urn:schemas-microsoft-com:vml" Requires="v">
                <p:oleObj spid="_x0000_s95544" name="Equation" r:id="rId22" imgW="177492" imgH="177492" progId="Equation.DSMT4">
                  <p:embed/>
                </p:oleObj>
              </mc:Choice>
              <mc:Fallback>
                <p:oleObj name="Equation" r:id="rId22" imgW="177492" imgH="177492" progId="Equation.DSMT4">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5825" y="12192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9" name="Object 48"/>
          <p:cNvGraphicFramePr>
            <a:graphicFrameLocks noChangeAspect="1"/>
          </p:cNvGraphicFramePr>
          <p:nvPr/>
        </p:nvGraphicFramePr>
        <p:xfrm>
          <a:off x="6357938" y="1230313"/>
          <a:ext cx="307975" cy="306387"/>
        </p:xfrm>
        <a:graphic>
          <a:graphicData uri="http://schemas.openxmlformats.org/presentationml/2006/ole">
            <mc:AlternateContent xmlns:mc="http://schemas.openxmlformats.org/markup-compatibility/2006">
              <mc:Choice xmlns:v="urn:schemas-microsoft-com:vml" Requires="v">
                <p:oleObj spid="_x0000_s95545" name="Equation" r:id="rId24" imgW="164885" imgH="164885" progId="Equation.DSMT4">
                  <p:embed/>
                </p:oleObj>
              </mc:Choice>
              <mc:Fallback>
                <p:oleObj name="Equation" r:id="rId24" imgW="164885" imgH="164885" progId="Equation.DSMT4">
                  <p:embed/>
                  <p:pic>
                    <p:nvPicPr>
                      <p:cNvPr id="0" name="Object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7938" y="1230313"/>
                        <a:ext cx="3079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0" name="Object 49"/>
          <p:cNvGraphicFramePr>
            <a:graphicFrameLocks noChangeAspect="1"/>
          </p:cNvGraphicFramePr>
          <p:nvPr/>
        </p:nvGraphicFramePr>
        <p:xfrm>
          <a:off x="6727825" y="1230313"/>
          <a:ext cx="330200" cy="306387"/>
        </p:xfrm>
        <a:graphic>
          <a:graphicData uri="http://schemas.openxmlformats.org/presentationml/2006/ole">
            <mc:AlternateContent xmlns:mc="http://schemas.openxmlformats.org/markup-compatibility/2006">
              <mc:Choice xmlns:v="urn:schemas-microsoft-com:vml" Requires="v">
                <p:oleObj spid="_x0000_s95546" name="Equation" r:id="rId26" imgW="177492" imgH="164814" progId="Equation.DSMT4">
                  <p:embed/>
                </p:oleObj>
              </mc:Choice>
              <mc:Fallback>
                <p:oleObj name="Equation" r:id="rId26" imgW="177492" imgH="164814" progId="Equation.DSMT4">
                  <p:embed/>
                  <p:pic>
                    <p:nvPicPr>
                      <p:cNvPr id="0" name="Object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27825" y="12303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1" name="Object 50"/>
          <p:cNvGraphicFramePr>
            <a:graphicFrameLocks noChangeAspect="1"/>
          </p:cNvGraphicFramePr>
          <p:nvPr/>
        </p:nvGraphicFramePr>
        <p:xfrm>
          <a:off x="4106863" y="1219200"/>
          <a:ext cx="236537" cy="330200"/>
        </p:xfrm>
        <a:graphic>
          <a:graphicData uri="http://schemas.openxmlformats.org/presentationml/2006/ole">
            <mc:AlternateContent xmlns:mc="http://schemas.openxmlformats.org/markup-compatibility/2006">
              <mc:Choice xmlns:v="urn:schemas-microsoft-com:vml" Requires="v">
                <p:oleObj spid="_x0000_s95547" name="Equation" r:id="rId28" imgW="126725" imgH="177415" progId="Equation.DSMT4">
                  <p:embed/>
                </p:oleObj>
              </mc:Choice>
              <mc:Fallback>
                <p:oleObj name="Equation" r:id="rId28" imgW="126725" imgH="177415" progId="Equation.DSMT4">
                  <p:embed/>
                  <p:pic>
                    <p:nvPicPr>
                      <p:cNvPr id="0" name="Object 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6863" y="1219200"/>
                        <a:ext cx="2365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2" name="Object 51"/>
          <p:cNvGraphicFramePr>
            <a:graphicFrameLocks noChangeAspect="1"/>
          </p:cNvGraphicFramePr>
          <p:nvPr/>
        </p:nvGraphicFramePr>
        <p:xfrm>
          <a:off x="2130425" y="5878513"/>
          <a:ext cx="379413" cy="306387"/>
        </p:xfrm>
        <a:graphic>
          <a:graphicData uri="http://schemas.openxmlformats.org/presentationml/2006/ole">
            <mc:AlternateContent xmlns:mc="http://schemas.openxmlformats.org/markup-compatibility/2006">
              <mc:Choice xmlns:v="urn:schemas-microsoft-com:vml" Requires="v">
                <p:oleObj spid="_x0000_s95548" name="Equation" r:id="rId30" imgW="203024" imgH="164957" progId="Equation.DSMT4">
                  <p:embed/>
                </p:oleObj>
              </mc:Choice>
              <mc:Fallback>
                <p:oleObj name="Equation" r:id="rId30" imgW="203024" imgH="164957" progId="Equation.DSMT4">
                  <p:embed/>
                  <p:pic>
                    <p:nvPicPr>
                      <p:cNvPr id="0" name="Object 5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0425" y="5878513"/>
                        <a:ext cx="37941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3" name="Object 52"/>
          <p:cNvGraphicFramePr>
            <a:graphicFrameLocks noChangeAspect="1"/>
          </p:cNvGraphicFramePr>
          <p:nvPr/>
        </p:nvGraphicFramePr>
        <p:xfrm>
          <a:off x="2524125" y="5867400"/>
          <a:ext cx="354013" cy="330200"/>
        </p:xfrm>
        <a:graphic>
          <a:graphicData uri="http://schemas.openxmlformats.org/presentationml/2006/ole">
            <mc:AlternateContent xmlns:mc="http://schemas.openxmlformats.org/markup-compatibility/2006">
              <mc:Choice xmlns:v="urn:schemas-microsoft-com:vml" Requires="v">
                <p:oleObj spid="_x0000_s95549" name="Equation" r:id="rId32" imgW="190335" imgH="177646" progId="Equation.DSMT4">
                  <p:embed/>
                </p:oleObj>
              </mc:Choice>
              <mc:Fallback>
                <p:oleObj name="Equation" r:id="rId32" imgW="190335" imgH="177646" progId="Equation.DSMT4">
                  <p:embed/>
                  <p:pic>
                    <p:nvPicPr>
                      <p:cNvPr id="0" name="Object 5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24125" y="5867400"/>
                        <a:ext cx="3540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4" name="Object 53"/>
          <p:cNvGraphicFramePr>
            <a:graphicFrameLocks noChangeAspect="1"/>
          </p:cNvGraphicFramePr>
          <p:nvPr/>
        </p:nvGraphicFramePr>
        <p:xfrm>
          <a:off x="2900363" y="5878513"/>
          <a:ext cx="379412" cy="306387"/>
        </p:xfrm>
        <a:graphic>
          <a:graphicData uri="http://schemas.openxmlformats.org/presentationml/2006/ole">
            <mc:AlternateContent xmlns:mc="http://schemas.openxmlformats.org/markup-compatibility/2006">
              <mc:Choice xmlns:v="urn:schemas-microsoft-com:vml" Requires="v">
                <p:oleObj spid="_x0000_s95550" name="Equation" r:id="rId34" imgW="203024" imgH="164957" progId="Equation.DSMT4">
                  <p:embed/>
                </p:oleObj>
              </mc:Choice>
              <mc:Fallback>
                <p:oleObj name="Equation" r:id="rId34" imgW="203024" imgH="164957" progId="Equation.DSMT4">
                  <p:embed/>
                  <p:pic>
                    <p:nvPicPr>
                      <p:cNvPr id="0" name="Object 5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00363" y="5878513"/>
                        <a:ext cx="379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5" name="Object 54"/>
          <p:cNvGraphicFramePr>
            <a:graphicFrameLocks noChangeAspect="1"/>
          </p:cNvGraphicFramePr>
          <p:nvPr/>
        </p:nvGraphicFramePr>
        <p:xfrm>
          <a:off x="3654425" y="5867400"/>
          <a:ext cx="379413" cy="330200"/>
        </p:xfrm>
        <a:graphic>
          <a:graphicData uri="http://schemas.openxmlformats.org/presentationml/2006/ole">
            <mc:AlternateContent xmlns:mc="http://schemas.openxmlformats.org/markup-compatibility/2006">
              <mc:Choice xmlns:v="urn:schemas-microsoft-com:vml" Requires="v">
                <p:oleObj spid="_x0000_s95551" name="Equation" r:id="rId36" imgW="202936" imgH="177569" progId="Equation.DSMT4">
                  <p:embed/>
                </p:oleObj>
              </mc:Choice>
              <mc:Fallback>
                <p:oleObj name="Equation" r:id="rId36" imgW="202936" imgH="177569" progId="Equation.DSMT4">
                  <p:embed/>
                  <p:pic>
                    <p:nvPicPr>
                      <p:cNvPr id="0" name="Object 5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4425" y="5867400"/>
                        <a:ext cx="3794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6" name="Object 55"/>
          <p:cNvGraphicFramePr>
            <a:graphicFrameLocks noChangeAspect="1"/>
          </p:cNvGraphicFramePr>
          <p:nvPr/>
        </p:nvGraphicFramePr>
        <p:xfrm>
          <a:off x="1300163" y="5867400"/>
          <a:ext cx="379412" cy="330200"/>
        </p:xfrm>
        <a:graphic>
          <a:graphicData uri="http://schemas.openxmlformats.org/presentationml/2006/ole">
            <mc:AlternateContent xmlns:mc="http://schemas.openxmlformats.org/markup-compatibility/2006">
              <mc:Choice xmlns:v="urn:schemas-microsoft-com:vml" Requires="v">
                <p:oleObj spid="_x0000_s95552" name="Equation" r:id="rId38" imgW="202936" imgH="177569" progId="Equation.DSMT4">
                  <p:embed/>
                </p:oleObj>
              </mc:Choice>
              <mc:Fallback>
                <p:oleObj name="Equation" r:id="rId38" imgW="202936" imgH="177569" progId="Equation.DSMT4">
                  <p:embed/>
                  <p:pic>
                    <p:nvPicPr>
                      <p:cNvPr id="0" name="Object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0163" y="5867400"/>
                        <a:ext cx="3794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7" name="Object 56"/>
          <p:cNvGraphicFramePr>
            <a:graphicFrameLocks noChangeAspect="1"/>
          </p:cNvGraphicFramePr>
          <p:nvPr/>
        </p:nvGraphicFramePr>
        <p:xfrm>
          <a:off x="4060825" y="5867400"/>
          <a:ext cx="330200" cy="330200"/>
        </p:xfrm>
        <a:graphic>
          <a:graphicData uri="http://schemas.openxmlformats.org/presentationml/2006/ole">
            <mc:AlternateContent xmlns:mc="http://schemas.openxmlformats.org/markup-compatibility/2006">
              <mc:Choice xmlns:v="urn:schemas-microsoft-com:vml" Requires="v">
                <p:oleObj spid="_x0000_s95553" name="Equation" r:id="rId40" imgW="177492" imgH="177492" progId="Equation.DSMT4">
                  <p:embed/>
                </p:oleObj>
              </mc:Choice>
              <mc:Fallback>
                <p:oleObj name="Equation" r:id="rId40" imgW="177492" imgH="177492" progId="Equation.DSMT4">
                  <p:embed/>
                  <p:pic>
                    <p:nvPicPr>
                      <p:cNvPr id="0" name="Object 5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60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8" name="Object 57"/>
          <p:cNvGraphicFramePr>
            <a:graphicFrameLocks noChangeAspect="1"/>
          </p:cNvGraphicFramePr>
          <p:nvPr/>
        </p:nvGraphicFramePr>
        <p:xfrm>
          <a:off x="4822825" y="5867400"/>
          <a:ext cx="330200" cy="330200"/>
        </p:xfrm>
        <a:graphic>
          <a:graphicData uri="http://schemas.openxmlformats.org/presentationml/2006/ole">
            <mc:AlternateContent xmlns:mc="http://schemas.openxmlformats.org/markup-compatibility/2006">
              <mc:Choice xmlns:v="urn:schemas-microsoft-com:vml" Requires="v">
                <p:oleObj spid="_x0000_s95554" name="Equation" r:id="rId42" imgW="177492" imgH="177492" progId="Equation.DSMT4">
                  <p:embed/>
                </p:oleObj>
              </mc:Choice>
              <mc:Fallback>
                <p:oleObj name="Equation" r:id="rId42" imgW="177492" imgH="177492" progId="Equation.DSMT4">
                  <p:embed/>
                  <p:pic>
                    <p:nvPicPr>
                      <p:cNvPr id="0" name="Object 5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2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9" name="Object 58"/>
          <p:cNvGraphicFramePr>
            <a:graphicFrameLocks noChangeAspect="1"/>
          </p:cNvGraphicFramePr>
          <p:nvPr/>
        </p:nvGraphicFramePr>
        <p:xfrm>
          <a:off x="5199063" y="5867400"/>
          <a:ext cx="355600" cy="330200"/>
        </p:xfrm>
        <a:graphic>
          <a:graphicData uri="http://schemas.openxmlformats.org/presentationml/2006/ole">
            <mc:AlternateContent xmlns:mc="http://schemas.openxmlformats.org/markup-compatibility/2006">
              <mc:Choice xmlns:v="urn:schemas-microsoft-com:vml" Requires="v">
                <p:oleObj spid="_x0000_s95555" name="Equation" r:id="rId44" imgW="190335" imgH="177646" progId="Equation.DSMT4">
                  <p:embed/>
                </p:oleObj>
              </mc:Choice>
              <mc:Fallback>
                <p:oleObj name="Equation" r:id="rId44" imgW="190335" imgH="177646" progId="Equation.DSMT4">
                  <p:embed/>
                  <p:pic>
                    <p:nvPicPr>
                      <p:cNvPr id="0" name="Object 5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99063" y="5867400"/>
                        <a:ext cx="35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0" name="Object 59"/>
          <p:cNvGraphicFramePr>
            <a:graphicFrameLocks noChangeAspect="1"/>
          </p:cNvGraphicFramePr>
          <p:nvPr/>
        </p:nvGraphicFramePr>
        <p:xfrm>
          <a:off x="5584825" y="5867400"/>
          <a:ext cx="330200" cy="330200"/>
        </p:xfrm>
        <a:graphic>
          <a:graphicData uri="http://schemas.openxmlformats.org/presentationml/2006/ole">
            <mc:AlternateContent xmlns:mc="http://schemas.openxmlformats.org/markup-compatibility/2006">
              <mc:Choice xmlns:v="urn:schemas-microsoft-com:vml" Requires="v">
                <p:oleObj spid="_x0000_s95556" name="Equation" r:id="rId46" imgW="177492" imgH="177492" progId="Equation.DSMT4">
                  <p:embed/>
                </p:oleObj>
              </mc:Choice>
              <mc:Fallback>
                <p:oleObj name="Equation" r:id="rId46" imgW="177492" imgH="177492" progId="Equation.DSMT4">
                  <p:embed/>
                  <p:pic>
                    <p:nvPicPr>
                      <p:cNvPr id="0" name="Object 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84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1" name="Object 60"/>
          <p:cNvGraphicFramePr>
            <a:graphicFrameLocks noChangeAspect="1"/>
          </p:cNvGraphicFramePr>
          <p:nvPr/>
        </p:nvGraphicFramePr>
        <p:xfrm>
          <a:off x="5965825" y="5867400"/>
          <a:ext cx="330200" cy="330200"/>
        </p:xfrm>
        <a:graphic>
          <a:graphicData uri="http://schemas.openxmlformats.org/presentationml/2006/ole">
            <mc:AlternateContent xmlns:mc="http://schemas.openxmlformats.org/markup-compatibility/2006">
              <mc:Choice xmlns:v="urn:schemas-microsoft-com:vml" Requires="v">
                <p:oleObj spid="_x0000_s95557" name="Equation" r:id="rId48" imgW="177492" imgH="177492" progId="Equation.DSMT4">
                  <p:embed/>
                </p:oleObj>
              </mc:Choice>
              <mc:Fallback>
                <p:oleObj name="Equation" r:id="rId48" imgW="177492" imgH="177492" progId="Equation.DSMT4">
                  <p:embed/>
                  <p:pic>
                    <p:nvPicPr>
                      <p:cNvPr id="0" name="Object 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65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2" name="Object 61"/>
          <p:cNvGraphicFramePr>
            <a:graphicFrameLocks noChangeAspect="1"/>
          </p:cNvGraphicFramePr>
          <p:nvPr/>
        </p:nvGraphicFramePr>
        <p:xfrm>
          <a:off x="6346825" y="5878513"/>
          <a:ext cx="330200" cy="306387"/>
        </p:xfrm>
        <a:graphic>
          <a:graphicData uri="http://schemas.openxmlformats.org/presentationml/2006/ole">
            <mc:AlternateContent xmlns:mc="http://schemas.openxmlformats.org/markup-compatibility/2006">
              <mc:Choice xmlns:v="urn:schemas-microsoft-com:vml" Requires="v">
                <p:oleObj spid="_x0000_s95558" name="Equation" r:id="rId50" imgW="177492" imgH="164814" progId="Equation.DSMT4">
                  <p:embed/>
                </p:oleObj>
              </mc:Choice>
              <mc:Fallback>
                <p:oleObj name="Equation" r:id="rId50" imgW="177492" imgH="164814" progId="Equation.DSMT4">
                  <p:embed/>
                  <p:pic>
                    <p:nvPicPr>
                      <p:cNvPr id="0" name="Object 6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46825" y="58785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3" name="Object 62"/>
          <p:cNvGraphicFramePr>
            <a:graphicFrameLocks noChangeAspect="1"/>
          </p:cNvGraphicFramePr>
          <p:nvPr/>
        </p:nvGraphicFramePr>
        <p:xfrm>
          <a:off x="6727825" y="5867400"/>
          <a:ext cx="330200" cy="330200"/>
        </p:xfrm>
        <a:graphic>
          <a:graphicData uri="http://schemas.openxmlformats.org/presentationml/2006/ole">
            <mc:AlternateContent xmlns:mc="http://schemas.openxmlformats.org/markup-compatibility/2006">
              <mc:Choice xmlns:v="urn:schemas-microsoft-com:vml" Requires="v">
                <p:oleObj spid="_x0000_s95559" name="Equation" r:id="rId52" imgW="177492" imgH="177492" progId="Equation.DSMT4">
                  <p:embed/>
                </p:oleObj>
              </mc:Choice>
              <mc:Fallback>
                <p:oleObj name="Equation" r:id="rId52" imgW="177492" imgH="177492" progId="Equation.DSMT4">
                  <p:embed/>
                  <p:pic>
                    <p:nvPicPr>
                      <p:cNvPr id="0" name="Object 6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27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4" name="Object 63"/>
          <p:cNvGraphicFramePr>
            <a:graphicFrameLocks noChangeAspect="1"/>
          </p:cNvGraphicFramePr>
          <p:nvPr/>
        </p:nvGraphicFramePr>
        <p:xfrm>
          <a:off x="3294063" y="5878513"/>
          <a:ext cx="355600" cy="306387"/>
        </p:xfrm>
        <a:graphic>
          <a:graphicData uri="http://schemas.openxmlformats.org/presentationml/2006/ole">
            <mc:AlternateContent xmlns:mc="http://schemas.openxmlformats.org/markup-compatibility/2006">
              <mc:Choice xmlns:v="urn:schemas-microsoft-com:vml" Requires="v">
                <p:oleObj spid="_x0000_s95560" name="Equation" r:id="rId54" imgW="190335" imgH="164957" progId="Equation.DSMT4">
                  <p:embed/>
                </p:oleObj>
              </mc:Choice>
              <mc:Fallback>
                <p:oleObj name="Equation" r:id="rId54" imgW="190335" imgH="164957" progId="Equation.DSMT4">
                  <p:embed/>
                  <p:pic>
                    <p:nvPicPr>
                      <p:cNvPr id="0" name="Object 6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94063" y="5878513"/>
                        <a:ext cx="3556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7376" name="Oval 64"/>
          <p:cNvSpPr>
            <a:spLocks noChangeArrowheads="1"/>
          </p:cNvSpPr>
          <p:nvPr/>
        </p:nvSpPr>
        <p:spPr bwMode="auto">
          <a:xfrm>
            <a:off x="4038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7" name="Oval 65"/>
          <p:cNvSpPr>
            <a:spLocks noChangeArrowheads="1"/>
          </p:cNvSpPr>
          <p:nvPr/>
        </p:nvSpPr>
        <p:spPr bwMode="auto">
          <a:xfrm>
            <a:off x="2590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8" name="Oval 66"/>
          <p:cNvSpPr>
            <a:spLocks noChangeArrowheads="1"/>
          </p:cNvSpPr>
          <p:nvPr/>
        </p:nvSpPr>
        <p:spPr bwMode="auto">
          <a:xfrm>
            <a:off x="2590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9" name="Oval 67"/>
          <p:cNvSpPr>
            <a:spLocks noChangeArrowheads="1"/>
          </p:cNvSpPr>
          <p:nvPr/>
        </p:nvSpPr>
        <p:spPr bwMode="auto">
          <a:xfrm>
            <a:off x="2971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0" name="Oval 68"/>
          <p:cNvSpPr>
            <a:spLocks noChangeArrowheads="1"/>
          </p:cNvSpPr>
          <p:nvPr/>
        </p:nvSpPr>
        <p:spPr bwMode="auto">
          <a:xfrm>
            <a:off x="2971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1" name="Oval 69"/>
          <p:cNvSpPr>
            <a:spLocks noChangeArrowheads="1"/>
          </p:cNvSpPr>
          <p:nvPr/>
        </p:nvSpPr>
        <p:spPr bwMode="auto">
          <a:xfrm>
            <a:off x="3276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2" name="Oval 70"/>
          <p:cNvSpPr>
            <a:spLocks noChangeArrowheads="1"/>
          </p:cNvSpPr>
          <p:nvPr/>
        </p:nvSpPr>
        <p:spPr bwMode="auto">
          <a:xfrm>
            <a:off x="3276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3" name="Oval 71"/>
          <p:cNvSpPr>
            <a:spLocks noChangeArrowheads="1"/>
          </p:cNvSpPr>
          <p:nvPr/>
        </p:nvSpPr>
        <p:spPr bwMode="auto">
          <a:xfrm>
            <a:off x="2133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4" name="Oval 72"/>
          <p:cNvSpPr>
            <a:spLocks noChangeArrowheads="1"/>
          </p:cNvSpPr>
          <p:nvPr/>
        </p:nvSpPr>
        <p:spPr bwMode="auto">
          <a:xfrm>
            <a:off x="2590800" y="4724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5" name="Oval 73"/>
          <p:cNvSpPr>
            <a:spLocks noChangeArrowheads="1"/>
          </p:cNvSpPr>
          <p:nvPr/>
        </p:nvSpPr>
        <p:spPr bwMode="auto">
          <a:xfrm>
            <a:off x="3657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6" name="Oval 74"/>
          <p:cNvSpPr>
            <a:spLocks noChangeArrowheads="1"/>
          </p:cNvSpPr>
          <p:nvPr/>
        </p:nvSpPr>
        <p:spPr bwMode="auto">
          <a:xfrm>
            <a:off x="3657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7" name="Oval 75"/>
          <p:cNvSpPr>
            <a:spLocks noChangeArrowheads="1"/>
          </p:cNvSpPr>
          <p:nvPr/>
        </p:nvSpPr>
        <p:spPr bwMode="auto">
          <a:xfrm>
            <a:off x="2895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8" name="Oval 76"/>
          <p:cNvSpPr>
            <a:spLocks noChangeArrowheads="1"/>
          </p:cNvSpPr>
          <p:nvPr/>
        </p:nvSpPr>
        <p:spPr bwMode="auto">
          <a:xfrm>
            <a:off x="2895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9" name="Oval 77"/>
          <p:cNvSpPr>
            <a:spLocks noChangeArrowheads="1"/>
          </p:cNvSpPr>
          <p:nvPr/>
        </p:nvSpPr>
        <p:spPr bwMode="auto">
          <a:xfrm>
            <a:off x="3276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0" name="Oval 78"/>
          <p:cNvSpPr>
            <a:spLocks noChangeArrowheads="1"/>
          </p:cNvSpPr>
          <p:nvPr/>
        </p:nvSpPr>
        <p:spPr bwMode="auto">
          <a:xfrm>
            <a:off x="2895600" y="2286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1" name="Oval 79"/>
          <p:cNvSpPr>
            <a:spLocks noChangeArrowheads="1"/>
          </p:cNvSpPr>
          <p:nvPr/>
        </p:nvSpPr>
        <p:spPr bwMode="auto">
          <a:xfrm>
            <a:off x="3276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2" name="Oval 80"/>
          <p:cNvSpPr>
            <a:spLocks noChangeArrowheads="1"/>
          </p:cNvSpPr>
          <p:nvPr/>
        </p:nvSpPr>
        <p:spPr bwMode="auto">
          <a:xfrm>
            <a:off x="5562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3" name="Oval 81"/>
          <p:cNvSpPr>
            <a:spLocks noChangeArrowheads="1"/>
          </p:cNvSpPr>
          <p:nvPr/>
        </p:nvSpPr>
        <p:spPr bwMode="auto">
          <a:xfrm>
            <a:off x="5562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4" name="Oval 82"/>
          <p:cNvSpPr>
            <a:spLocks noChangeArrowheads="1"/>
          </p:cNvSpPr>
          <p:nvPr/>
        </p:nvSpPr>
        <p:spPr bwMode="auto">
          <a:xfrm>
            <a:off x="5181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5" name="Oval 83"/>
          <p:cNvSpPr>
            <a:spLocks noChangeArrowheads="1"/>
          </p:cNvSpPr>
          <p:nvPr/>
        </p:nvSpPr>
        <p:spPr bwMode="auto">
          <a:xfrm>
            <a:off x="5181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6" name="Oval 84"/>
          <p:cNvSpPr>
            <a:spLocks noChangeArrowheads="1"/>
          </p:cNvSpPr>
          <p:nvPr/>
        </p:nvSpPr>
        <p:spPr bwMode="auto">
          <a:xfrm>
            <a:off x="4800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7" name="Oval 85"/>
          <p:cNvSpPr>
            <a:spLocks noChangeArrowheads="1"/>
          </p:cNvSpPr>
          <p:nvPr/>
        </p:nvSpPr>
        <p:spPr bwMode="auto">
          <a:xfrm>
            <a:off x="594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8" name="Oval 86"/>
          <p:cNvSpPr>
            <a:spLocks noChangeArrowheads="1"/>
          </p:cNvSpPr>
          <p:nvPr/>
        </p:nvSpPr>
        <p:spPr bwMode="auto">
          <a:xfrm>
            <a:off x="4800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9" name="Oval 87"/>
          <p:cNvSpPr>
            <a:spLocks noChangeArrowheads="1"/>
          </p:cNvSpPr>
          <p:nvPr/>
        </p:nvSpPr>
        <p:spPr bwMode="auto">
          <a:xfrm>
            <a:off x="4800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0" name="Oval 88"/>
          <p:cNvSpPr>
            <a:spLocks noChangeArrowheads="1"/>
          </p:cNvSpPr>
          <p:nvPr/>
        </p:nvSpPr>
        <p:spPr bwMode="auto">
          <a:xfrm>
            <a:off x="213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1" name="Oval 89"/>
          <p:cNvSpPr>
            <a:spLocks noChangeArrowheads="1"/>
          </p:cNvSpPr>
          <p:nvPr/>
        </p:nvSpPr>
        <p:spPr bwMode="auto">
          <a:xfrm>
            <a:off x="2133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2" name="Oval 90"/>
          <p:cNvSpPr>
            <a:spLocks noChangeArrowheads="1"/>
          </p:cNvSpPr>
          <p:nvPr/>
        </p:nvSpPr>
        <p:spPr bwMode="auto">
          <a:xfrm>
            <a:off x="4038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3" name="Oval 91"/>
          <p:cNvSpPr>
            <a:spLocks noChangeArrowheads="1"/>
          </p:cNvSpPr>
          <p:nvPr/>
        </p:nvSpPr>
        <p:spPr bwMode="auto">
          <a:xfrm>
            <a:off x="4038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4" name="Oval 92"/>
          <p:cNvSpPr>
            <a:spLocks noChangeArrowheads="1"/>
          </p:cNvSpPr>
          <p:nvPr/>
        </p:nvSpPr>
        <p:spPr bwMode="auto">
          <a:xfrm>
            <a:off x="4038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677405" name="Picture 93"/>
          <p:cNvPicPr>
            <a:picLocks noChangeAspect="1" noChangeArrowheads="1"/>
          </p:cNvPicPr>
          <p:nvPr/>
        </p:nvPicPr>
        <p:blipFill>
          <a:blip r:embed="rId56">
            <a:extLst>
              <a:ext uri="{28A0092B-C50C-407E-A947-70E740481C1C}">
                <a14:useLocalDpi xmlns:a14="http://schemas.microsoft.com/office/drawing/2010/main" val="0"/>
              </a:ext>
            </a:extLst>
          </a:blip>
          <a:srcRect l="11705" t="11705" r="11705" b="11705"/>
          <a:stretch>
            <a:fillRect/>
          </a:stretch>
        </p:blipFill>
        <p:spPr bwMode="auto">
          <a:xfrm rot="-2121747">
            <a:off x="2819400" y="3505200"/>
            <a:ext cx="3587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1066800" y="-152400"/>
            <a:ext cx="7772400" cy="1143000"/>
          </a:xfrm>
        </p:spPr>
        <p:txBody>
          <a:bodyPr/>
          <a:lstStyle/>
          <a:p>
            <a:pPr eaLnBrk="1" hangingPunct="1">
              <a:defRPr/>
            </a:pPr>
            <a:r>
              <a:rPr lang="en-US" dirty="0" err="1" smtClean="0">
                <a:solidFill>
                  <a:srgbClr val="FF0000"/>
                </a:solidFill>
                <a:cs typeface="+mj-cs"/>
              </a:rPr>
              <a:t>Expectiminimax</a:t>
            </a:r>
            <a:endParaRPr lang="en-US" dirty="0" smtClean="0">
              <a:solidFill>
                <a:srgbClr val="FF0000"/>
              </a:solidFill>
              <a:cs typeface="+mj-cs"/>
            </a:endParaRPr>
          </a:p>
        </p:txBody>
      </p:sp>
      <p:sp>
        <p:nvSpPr>
          <p:cNvPr id="1599491" name="Text Box 3"/>
          <p:cNvSpPr txBox="1">
            <a:spLocks noChangeArrowheads="1"/>
          </p:cNvSpPr>
          <p:nvPr/>
        </p:nvSpPr>
        <p:spPr bwMode="auto">
          <a:xfrm>
            <a:off x="914400" y="1828800"/>
            <a:ext cx="78676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FF"/>
                </a:solidFill>
                <a:cs typeface="+mn-cs"/>
              </a:rPr>
              <a:t>Generalization of </a:t>
            </a:r>
            <a:r>
              <a:rPr lang="en-US" sz="2000" b="1" dirty="0" err="1">
                <a:solidFill>
                  <a:srgbClr val="0000FF"/>
                </a:solidFill>
                <a:cs typeface="+mn-cs"/>
              </a:rPr>
              <a:t>minimax</a:t>
            </a:r>
            <a:r>
              <a:rPr lang="en-US" sz="2000" b="1" dirty="0">
                <a:solidFill>
                  <a:srgbClr val="0000FF"/>
                </a:solidFill>
                <a:cs typeface="+mn-cs"/>
              </a:rPr>
              <a:t> for games with chance nodes</a:t>
            </a:r>
          </a:p>
          <a:p>
            <a:pPr>
              <a:defRPr/>
            </a:pPr>
            <a:endParaRPr lang="en-US" sz="2000" b="1" dirty="0">
              <a:solidFill>
                <a:srgbClr val="0000FF"/>
              </a:solidFill>
              <a:cs typeface="+mn-cs"/>
            </a:endParaRPr>
          </a:p>
          <a:p>
            <a:pPr>
              <a:defRPr/>
            </a:pPr>
            <a:r>
              <a:rPr lang="en-US" sz="2000" b="1" dirty="0">
                <a:solidFill>
                  <a:srgbClr val="0000FF"/>
                </a:solidFill>
                <a:cs typeface="+mn-cs"/>
              </a:rPr>
              <a:t>Examples: Backgammon, bridge</a:t>
            </a:r>
          </a:p>
          <a:p>
            <a:pPr>
              <a:defRPr/>
            </a:pPr>
            <a:endParaRPr lang="en-US" sz="2000" b="1" dirty="0">
              <a:solidFill>
                <a:srgbClr val="0000FF"/>
              </a:solidFill>
              <a:cs typeface="+mn-cs"/>
            </a:endParaRPr>
          </a:p>
          <a:p>
            <a:pPr>
              <a:defRPr/>
            </a:pPr>
            <a:r>
              <a:rPr lang="en-US" sz="2000" b="1" dirty="0">
                <a:solidFill>
                  <a:srgbClr val="0000FF"/>
                </a:solidFill>
                <a:cs typeface="+mn-cs"/>
              </a:rPr>
              <a:t>Calculates </a:t>
            </a:r>
            <a:r>
              <a:rPr lang="en-US" sz="2000" b="1" dirty="0">
                <a:solidFill>
                  <a:srgbClr val="FF0000"/>
                </a:solidFill>
                <a:cs typeface="+mn-cs"/>
              </a:rPr>
              <a:t>expected value </a:t>
            </a:r>
            <a:r>
              <a:rPr lang="en-US" sz="2000" b="1" dirty="0">
                <a:solidFill>
                  <a:srgbClr val="0000FF"/>
                </a:solidFill>
                <a:cs typeface="+mn-cs"/>
              </a:rPr>
              <a:t>where probability is taken </a:t>
            </a:r>
          </a:p>
          <a:p>
            <a:pPr>
              <a:defRPr/>
            </a:pPr>
            <a:r>
              <a:rPr lang="en-US" sz="2000" b="1" dirty="0">
                <a:solidFill>
                  <a:srgbClr val="0000FF"/>
                </a:solidFill>
                <a:cs typeface="+mn-cs"/>
              </a:rPr>
              <a:t>over all possible dice rolls/chance events</a:t>
            </a:r>
          </a:p>
          <a:p>
            <a:pPr>
              <a:buFont typeface="Wingdings" charset="0"/>
              <a:buNone/>
              <a:defRPr/>
            </a:pPr>
            <a:r>
              <a:rPr lang="en-US" sz="2000" b="1" dirty="0">
                <a:solidFill>
                  <a:srgbClr val="0000FF"/>
                </a:solidFill>
                <a:cs typeface="+mn-cs"/>
              </a:rPr>
              <a:t>	- Max and Min nodes determined as before</a:t>
            </a:r>
          </a:p>
          <a:p>
            <a:pPr>
              <a:buFont typeface="Wingdings" charset="0"/>
              <a:buNone/>
              <a:defRPr/>
            </a:pPr>
            <a:r>
              <a:rPr lang="en-US" sz="2000" b="1" dirty="0">
                <a:solidFill>
                  <a:srgbClr val="0000FF"/>
                </a:solidFill>
                <a:cs typeface="+mn-cs"/>
              </a:rPr>
              <a:t>	- Chance nodes evaluated as weighted average</a:t>
            </a:r>
          </a:p>
          <a:p>
            <a:pPr>
              <a:defRPr/>
            </a:pPr>
            <a:endParaRPr lang="en-US" sz="2000" dirty="0">
              <a:solidFill>
                <a:srgbClr val="0000FF"/>
              </a:solidFill>
              <a:cs typeface="+mn-cs"/>
            </a:endParaRPr>
          </a:p>
          <a:p>
            <a:pPr>
              <a:defRPr/>
            </a:pPr>
            <a:endParaRPr lang="en-US" sz="20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p:txBody>
          <a:bodyPr/>
          <a:lstStyle/>
          <a:p>
            <a:pPr eaLnBrk="1" hangingPunct="1">
              <a:defRPr/>
            </a:pPr>
            <a:r>
              <a:rPr lang="en-US" smtClean="0">
                <a:cs typeface="+mj-cs"/>
              </a:rPr>
              <a:t>Game Tree for Backgammon</a:t>
            </a:r>
          </a:p>
        </p:txBody>
      </p:sp>
      <p:sp>
        <p:nvSpPr>
          <p:cNvPr id="1679363" name="Oval 3"/>
          <p:cNvSpPr>
            <a:spLocks noChangeArrowheads="1"/>
          </p:cNvSpPr>
          <p:nvPr/>
        </p:nvSpPr>
        <p:spPr bwMode="auto">
          <a:xfrm>
            <a:off x="44958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4" name="Oval 4"/>
          <p:cNvSpPr>
            <a:spLocks noChangeArrowheads="1"/>
          </p:cNvSpPr>
          <p:nvPr/>
        </p:nvSpPr>
        <p:spPr bwMode="auto">
          <a:xfrm>
            <a:off x="55626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5" name="Oval 5"/>
          <p:cNvSpPr>
            <a:spLocks noChangeArrowheads="1"/>
          </p:cNvSpPr>
          <p:nvPr/>
        </p:nvSpPr>
        <p:spPr bwMode="auto">
          <a:xfrm>
            <a:off x="64770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6" name="Oval 6"/>
          <p:cNvSpPr>
            <a:spLocks noChangeArrowheads="1"/>
          </p:cNvSpPr>
          <p:nvPr/>
        </p:nvSpPr>
        <p:spPr bwMode="auto">
          <a:xfrm>
            <a:off x="6477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7" name="Oval 7"/>
          <p:cNvSpPr>
            <a:spLocks noChangeArrowheads="1"/>
          </p:cNvSpPr>
          <p:nvPr/>
        </p:nvSpPr>
        <p:spPr bwMode="auto">
          <a:xfrm>
            <a:off x="5791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8" name="Oval 8"/>
          <p:cNvSpPr>
            <a:spLocks noChangeArrowheads="1"/>
          </p:cNvSpPr>
          <p:nvPr/>
        </p:nvSpPr>
        <p:spPr bwMode="auto">
          <a:xfrm>
            <a:off x="5029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9" name="Oval 9"/>
          <p:cNvSpPr>
            <a:spLocks noChangeArrowheads="1"/>
          </p:cNvSpPr>
          <p:nvPr/>
        </p:nvSpPr>
        <p:spPr bwMode="auto">
          <a:xfrm>
            <a:off x="4191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0" name="Oval 10"/>
          <p:cNvSpPr>
            <a:spLocks noChangeArrowheads="1"/>
          </p:cNvSpPr>
          <p:nvPr/>
        </p:nvSpPr>
        <p:spPr bwMode="auto">
          <a:xfrm>
            <a:off x="3048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1" name="Oval 11"/>
          <p:cNvSpPr>
            <a:spLocks noChangeArrowheads="1"/>
          </p:cNvSpPr>
          <p:nvPr/>
        </p:nvSpPr>
        <p:spPr bwMode="auto">
          <a:xfrm>
            <a:off x="2286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2" name="AutoShape 12"/>
          <p:cNvSpPr>
            <a:spLocks noChangeArrowheads="1"/>
          </p:cNvSpPr>
          <p:nvPr/>
        </p:nvSpPr>
        <p:spPr bwMode="auto">
          <a:xfrm>
            <a:off x="25908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3" name="AutoShape 13"/>
          <p:cNvSpPr>
            <a:spLocks noChangeArrowheads="1"/>
          </p:cNvSpPr>
          <p:nvPr/>
        </p:nvSpPr>
        <p:spPr bwMode="auto">
          <a:xfrm>
            <a:off x="45720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4" name="AutoShape 14"/>
          <p:cNvSpPr>
            <a:spLocks noChangeArrowheads="1"/>
          </p:cNvSpPr>
          <p:nvPr/>
        </p:nvSpPr>
        <p:spPr bwMode="auto">
          <a:xfrm>
            <a:off x="3657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5" name="AutoShape 15"/>
          <p:cNvSpPr>
            <a:spLocks noChangeArrowheads="1"/>
          </p:cNvSpPr>
          <p:nvPr/>
        </p:nvSpPr>
        <p:spPr bwMode="auto">
          <a:xfrm>
            <a:off x="5943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6" name="AutoShape 16"/>
          <p:cNvSpPr>
            <a:spLocks noChangeArrowheads="1"/>
          </p:cNvSpPr>
          <p:nvPr/>
        </p:nvSpPr>
        <p:spPr bwMode="auto">
          <a:xfrm>
            <a:off x="3886200" y="1295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7" name="Line 17"/>
          <p:cNvSpPr>
            <a:spLocks noChangeShapeType="1"/>
          </p:cNvSpPr>
          <p:nvPr/>
        </p:nvSpPr>
        <p:spPr bwMode="auto">
          <a:xfrm flipH="1">
            <a:off x="2514600" y="1600200"/>
            <a:ext cx="1524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8" name="Line 18"/>
          <p:cNvSpPr>
            <a:spLocks noChangeShapeType="1"/>
          </p:cNvSpPr>
          <p:nvPr/>
        </p:nvSpPr>
        <p:spPr bwMode="auto">
          <a:xfrm flipH="1">
            <a:off x="3200400" y="16002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9" name="Line 19"/>
          <p:cNvSpPr>
            <a:spLocks noChangeShapeType="1"/>
          </p:cNvSpPr>
          <p:nvPr/>
        </p:nvSpPr>
        <p:spPr bwMode="auto">
          <a:xfrm>
            <a:off x="4038600" y="16002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0" name="Line 20"/>
          <p:cNvSpPr>
            <a:spLocks noChangeShapeType="1"/>
          </p:cNvSpPr>
          <p:nvPr/>
        </p:nvSpPr>
        <p:spPr bwMode="auto">
          <a:xfrm>
            <a:off x="4038600" y="16002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1" name="Line 21"/>
          <p:cNvSpPr>
            <a:spLocks noChangeShapeType="1"/>
          </p:cNvSpPr>
          <p:nvPr/>
        </p:nvSpPr>
        <p:spPr bwMode="auto">
          <a:xfrm>
            <a:off x="4114800" y="1600200"/>
            <a:ext cx="2438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2" name="Line 22"/>
          <p:cNvSpPr>
            <a:spLocks noChangeShapeType="1"/>
          </p:cNvSpPr>
          <p:nvPr/>
        </p:nvSpPr>
        <p:spPr bwMode="auto">
          <a:xfrm flipH="1">
            <a:off x="2971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3" name="Line 23"/>
          <p:cNvSpPr>
            <a:spLocks noChangeShapeType="1"/>
          </p:cNvSpPr>
          <p:nvPr/>
        </p:nvSpPr>
        <p:spPr bwMode="auto">
          <a:xfrm>
            <a:off x="3200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4" name="Line 24"/>
          <p:cNvSpPr>
            <a:spLocks noChangeShapeType="1"/>
          </p:cNvSpPr>
          <p:nvPr/>
        </p:nvSpPr>
        <p:spPr bwMode="auto">
          <a:xfrm flipH="1">
            <a:off x="3124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5" name="Line 25"/>
          <p:cNvSpPr>
            <a:spLocks noChangeShapeType="1"/>
          </p:cNvSpPr>
          <p:nvPr/>
        </p:nvSpPr>
        <p:spPr bwMode="auto">
          <a:xfrm flipH="1">
            <a:off x="54864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6" name="Line 26"/>
          <p:cNvSpPr>
            <a:spLocks noChangeShapeType="1"/>
          </p:cNvSpPr>
          <p:nvPr/>
        </p:nvSpPr>
        <p:spPr bwMode="auto">
          <a:xfrm>
            <a:off x="57150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7" name="Line 27"/>
          <p:cNvSpPr>
            <a:spLocks noChangeShapeType="1"/>
          </p:cNvSpPr>
          <p:nvPr/>
        </p:nvSpPr>
        <p:spPr bwMode="auto">
          <a:xfrm flipH="1">
            <a:off x="56388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8" name="Line 28"/>
          <p:cNvSpPr>
            <a:spLocks noChangeShapeType="1"/>
          </p:cNvSpPr>
          <p:nvPr/>
        </p:nvSpPr>
        <p:spPr bwMode="auto">
          <a:xfrm flipH="1">
            <a:off x="64008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9" name="Line 29"/>
          <p:cNvSpPr>
            <a:spLocks noChangeShapeType="1"/>
          </p:cNvSpPr>
          <p:nvPr/>
        </p:nvSpPr>
        <p:spPr bwMode="auto">
          <a:xfrm>
            <a:off x="66294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0" name="Line 30"/>
          <p:cNvSpPr>
            <a:spLocks noChangeShapeType="1"/>
          </p:cNvSpPr>
          <p:nvPr/>
        </p:nvSpPr>
        <p:spPr bwMode="auto">
          <a:xfrm flipH="1">
            <a:off x="65532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1" name="Line 31"/>
          <p:cNvSpPr>
            <a:spLocks noChangeShapeType="1"/>
          </p:cNvSpPr>
          <p:nvPr/>
        </p:nvSpPr>
        <p:spPr bwMode="auto">
          <a:xfrm flipH="1">
            <a:off x="28194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2" name="Line 32"/>
          <p:cNvSpPr>
            <a:spLocks noChangeShapeType="1"/>
          </p:cNvSpPr>
          <p:nvPr/>
        </p:nvSpPr>
        <p:spPr bwMode="auto">
          <a:xfrm>
            <a:off x="30480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3" name="Line 33"/>
          <p:cNvSpPr>
            <a:spLocks noChangeShapeType="1"/>
          </p:cNvSpPr>
          <p:nvPr/>
        </p:nvSpPr>
        <p:spPr bwMode="auto">
          <a:xfrm flipH="1">
            <a:off x="29718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4" name="Line 34"/>
          <p:cNvSpPr>
            <a:spLocks noChangeShapeType="1"/>
          </p:cNvSpPr>
          <p:nvPr/>
        </p:nvSpPr>
        <p:spPr bwMode="auto">
          <a:xfrm>
            <a:off x="4038600" y="16002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5" name="Line 35"/>
          <p:cNvSpPr>
            <a:spLocks noChangeShapeType="1"/>
          </p:cNvSpPr>
          <p:nvPr/>
        </p:nvSpPr>
        <p:spPr bwMode="auto">
          <a:xfrm>
            <a:off x="4038600" y="16002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99363" name="Picture 36"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4" name="Picture 37"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38"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0" name="Line 40"/>
          <p:cNvSpPr>
            <a:spLocks noChangeShapeType="1"/>
          </p:cNvSpPr>
          <p:nvPr/>
        </p:nvSpPr>
        <p:spPr bwMode="auto">
          <a:xfrm flipH="1">
            <a:off x="2971800" y="25908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1" name="Line 41"/>
          <p:cNvSpPr>
            <a:spLocks noChangeShapeType="1"/>
          </p:cNvSpPr>
          <p:nvPr/>
        </p:nvSpPr>
        <p:spPr bwMode="auto">
          <a:xfrm flipH="1">
            <a:off x="3962400" y="2590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2" name="Line 42"/>
          <p:cNvSpPr>
            <a:spLocks noChangeShapeType="1"/>
          </p:cNvSpPr>
          <p:nvPr/>
        </p:nvSpPr>
        <p:spPr bwMode="auto">
          <a:xfrm>
            <a:off x="4648200" y="25908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3" name="Line 43"/>
          <p:cNvSpPr>
            <a:spLocks noChangeShapeType="1"/>
          </p:cNvSpPr>
          <p:nvPr/>
        </p:nvSpPr>
        <p:spPr bwMode="auto">
          <a:xfrm>
            <a:off x="4648200" y="2590800"/>
            <a:ext cx="1752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4" name="Line 44"/>
          <p:cNvSpPr>
            <a:spLocks noChangeShapeType="1"/>
          </p:cNvSpPr>
          <p:nvPr/>
        </p:nvSpPr>
        <p:spPr bwMode="auto">
          <a:xfrm flipH="1">
            <a:off x="4343400" y="3657600"/>
            <a:ext cx="1066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5" name="Line 45"/>
          <p:cNvSpPr>
            <a:spLocks noChangeShapeType="1"/>
          </p:cNvSpPr>
          <p:nvPr/>
        </p:nvSpPr>
        <p:spPr bwMode="auto">
          <a:xfrm flipH="1">
            <a:off x="5181600" y="3657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6" name="Line 46"/>
          <p:cNvSpPr>
            <a:spLocks noChangeShapeType="1"/>
          </p:cNvSpPr>
          <p:nvPr/>
        </p:nvSpPr>
        <p:spPr bwMode="auto">
          <a:xfrm>
            <a:off x="5410200" y="36576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7" name="Line 47"/>
          <p:cNvSpPr>
            <a:spLocks noChangeShapeType="1"/>
          </p:cNvSpPr>
          <p:nvPr/>
        </p:nvSpPr>
        <p:spPr bwMode="auto">
          <a:xfrm>
            <a:off x="5410200" y="36576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8" name="Line 48"/>
          <p:cNvSpPr>
            <a:spLocks noChangeShapeType="1"/>
          </p:cNvSpPr>
          <p:nvPr/>
        </p:nvSpPr>
        <p:spPr bwMode="auto">
          <a:xfrm flipV="1">
            <a:off x="2743200" y="4343400"/>
            <a:ext cx="1447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9" name="Line 49"/>
          <p:cNvSpPr>
            <a:spLocks noChangeShapeType="1"/>
          </p:cNvSpPr>
          <p:nvPr/>
        </p:nvSpPr>
        <p:spPr bwMode="auto">
          <a:xfrm flipV="1">
            <a:off x="3810000" y="4419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0" name="Line 50"/>
          <p:cNvSpPr>
            <a:spLocks noChangeShapeType="1"/>
          </p:cNvSpPr>
          <p:nvPr/>
        </p:nvSpPr>
        <p:spPr bwMode="auto">
          <a:xfrm flipH="1" flipV="1">
            <a:off x="43434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1" name="Line 51"/>
          <p:cNvSpPr>
            <a:spLocks noChangeShapeType="1"/>
          </p:cNvSpPr>
          <p:nvPr/>
        </p:nvSpPr>
        <p:spPr bwMode="auto">
          <a:xfrm flipH="1" flipV="1">
            <a:off x="4419600" y="44196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2" name="Line 52"/>
          <p:cNvSpPr>
            <a:spLocks noChangeShapeType="1"/>
          </p:cNvSpPr>
          <p:nvPr/>
        </p:nvSpPr>
        <p:spPr bwMode="auto">
          <a:xfrm flipH="1">
            <a:off x="3962400" y="53340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3" name="Line 53"/>
          <p:cNvSpPr>
            <a:spLocks noChangeShapeType="1"/>
          </p:cNvSpPr>
          <p:nvPr/>
        </p:nvSpPr>
        <p:spPr bwMode="auto">
          <a:xfrm flipH="1">
            <a:off x="4267200" y="53340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4" name="Line 54"/>
          <p:cNvSpPr>
            <a:spLocks noChangeShapeType="1"/>
          </p:cNvSpPr>
          <p:nvPr/>
        </p:nvSpPr>
        <p:spPr bwMode="auto">
          <a:xfrm flipH="1">
            <a:off x="4495800" y="53340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5" name="Line 55"/>
          <p:cNvSpPr>
            <a:spLocks noChangeShapeType="1"/>
          </p:cNvSpPr>
          <p:nvPr/>
        </p:nvSpPr>
        <p:spPr bwMode="auto">
          <a:xfrm>
            <a:off x="4724400" y="5334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6" name="Line 56"/>
          <p:cNvSpPr>
            <a:spLocks noChangeShapeType="1"/>
          </p:cNvSpPr>
          <p:nvPr/>
        </p:nvSpPr>
        <p:spPr bwMode="auto">
          <a:xfrm>
            <a:off x="4800600" y="5334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7" name="Line 57"/>
          <p:cNvSpPr>
            <a:spLocks noChangeShapeType="1"/>
          </p:cNvSpPr>
          <p:nvPr/>
        </p:nvSpPr>
        <p:spPr bwMode="auto">
          <a:xfrm>
            <a:off x="4724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8" name="Line 58"/>
          <p:cNvSpPr>
            <a:spLocks noChangeShapeType="1"/>
          </p:cNvSpPr>
          <p:nvPr/>
        </p:nvSpPr>
        <p:spPr bwMode="auto">
          <a:xfrm>
            <a:off x="4724400" y="53340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9" name="Line 59"/>
          <p:cNvSpPr>
            <a:spLocks noChangeShapeType="1"/>
          </p:cNvSpPr>
          <p:nvPr/>
        </p:nvSpPr>
        <p:spPr bwMode="auto">
          <a:xfrm>
            <a:off x="4724400" y="53340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0" name="Line 60"/>
          <p:cNvSpPr>
            <a:spLocks noChangeShapeType="1"/>
          </p:cNvSpPr>
          <p:nvPr/>
        </p:nvSpPr>
        <p:spPr bwMode="auto">
          <a:xfrm flipH="1">
            <a:off x="3733800" y="3657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1" name="Line 61"/>
          <p:cNvSpPr>
            <a:spLocks noChangeShapeType="1"/>
          </p:cNvSpPr>
          <p:nvPr/>
        </p:nvSpPr>
        <p:spPr bwMode="auto">
          <a:xfrm>
            <a:off x="3962400" y="3657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2" name="Line 62"/>
          <p:cNvSpPr>
            <a:spLocks noChangeShapeType="1"/>
          </p:cNvSpPr>
          <p:nvPr/>
        </p:nvSpPr>
        <p:spPr bwMode="auto">
          <a:xfrm flipH="1">
            <a:off x="3886200" y="3657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3" name="Line 63"/>
          <p:cNvSpPr>
            <a:spLocks noChangeShapeType="1"/>
          </p:cNvSpPr>
          <p:nvPr/>
        </p:nvSpPr>
        <p:spPr bwMode="auto">
          <a:xfrm flipH="1">
            <a:off x="2209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4" name="Line 64"/>
          <p:cNvSpPr>
            <a:spLocks noChangeShapeType="1"/>
          </p:cNvSpPr>
          <p:nvPr/>
        </p:nvSpPr>
        <p:spPr bwMode="auto">
          <a:xfrm>
            <a:off x="2438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5" name="Line 65"/>
          <p:cNvSpPr>
            <a:spLocks noChangeShapeType="1"/>
          </p:cNvSpPr>
          <p:nvPr/>
        </p:nvSpPr>
        <p:spPr bwMode="auto">
          <a:xfrm flipH="1">
            <a:off x="2362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6" name="Line 66"/>
          <p:cNvSpPr>
            <a:spLocks noChangeShapeType="1"/>
          </p:cNvSpPr>
          <p:nvPr/>
        </p:nvSpPr>
        <p:spPr bwMode="auto">
          <a:xfrm flipH="1">
            <a:off x="61722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7" name="Line 67"/>
          <p:cNvSpPr>
            <a:spLocks noChangeShapeType="1"/>
          </p:cNvSpPr>
          <p:nvPr/>
        </p:nvSpPr>
        <p:spPr bwMode="auto">
          <a:xfrm>
            <a:off x="64008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8" name="Line 68"/>
          <p:cNvSpPr>
            <a:spLocks noChangeShapeType="1"/>
          </p:cNvSpPr>
          <p:nvPr/>
        </p:nvSpPr>
        <p:spPr bwMode="auto">
          <a:xfrm flipH="1">
            <a:off x="63246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9" name="Line 69"/>
          <p:cNvSpPr>
            <a:spLocks noChangeShapeType="1"/>
          </p:cNvSpPr>
          <p:nvPr/>
        </p:nvSpPr>
        <p:spPr bwMode="auto">
          <a:xfrm flipH="1">
            <a:off x="25146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0" name="Line 70"/>
          <p:cNvSpPr>
            <a:spLocks noChangeShapeType="1"/>
          </p:cNvSpPr>
          <p:nvPr/>
        </p:nvSpPr>
        <p:spPr bwMode="auto">
          <a:xfrm>
            <a:off x="27432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1" name="Line 71"/>
          <p:cNvSpPr>
            <a:spLocks noChangeShapeType="1"/>
          </p:cNvSpPr>
          <p:nvPr/>
        </p:nvSpPr>
        <p:spPr bwMode="auto">
          <a:xfrm flipH="1">
            <a:off x="26670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2" name="Line 72"/>
          <p:cNvSpPr>
            <a:spLocks noChangeShapeType="1"/>
          </p:cNvSpPr>
          <p:nvPr/>
        </p:nvSpPr>
        <p:spPr bwMode="auto">
          <a:xfrm flipH="1">
            <a:off x="3581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3" name="Line 73"/>
          <p:cNvSpPr>
            <a:spLocks noChangeShapeType="1"/>
          </p:cNvSpPr>
          <p:nvPr/>
        </p:nvSpPr>
        <p:spPr bwMode="auto">
          <a:xfrm>
            <a:off x="3810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4" name="Line 74"/>
          <p:cNvSpPr>
            <a:spLocks noChangeShapeType="1"/>
          </p:cNvSpPr>
          <p:nvPr/>
        </p:nvSpPr>
        <p:spPr bwMode="auto">
          <a:xfrm flipH="1">
            <a:off x="3733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5" name="Line 75"/>
          <p:cNvSpPr>
            <a:spLocks noChangeShapeType="1"/>
          </p:cNvSpPr>
          <p:nvPr/>
        </p:nvSpPr>
        <p:spPr bwMode="auto">
          <a:xfrm flipH="1">
            <a:off x="5867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6" name="Line 76"/>
          <p:cNvSpPr>
            <a:spLocks noChangeShapeType="1"/>
          </p:cNvSpPr>
          <p:nvPr/>
        </p:nvSpPr>
        <p:spPr bwMode="auto">
          <a:xfrm>
            <a:off x="6096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7" name="Line 77"/>
          <p:cNvSpPr>
            <a:spLocks noChangeShapeType="1"/>
          </p:cNvSpPr>
          <p:nvPr/>
        </p:nvSpPr>
        <p:spPr bwMode="auto">
          <a:xfrm flipH="1">
            <a:off x="6019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8" name="Line 78"/>
          <p:cNvSpPr>
            <a:spLocks noChangeShapeType="1"/>
          </p:cNvSpPr>
          <p:nvPr/>
        </p:nvSpPr>
        <p:spPr bwMode="auto">
          <a:xfrm flipH="1">
            <a:off x="6400800" y="4419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9" name="Line 79"/>
          <p:cNvSpPr>
            <a:spLocks noChangeShapeType="1"/>
          </p:cNvSpPr>
          <p:nvPr/>
        </p:nvSpPr>
        <p:spPr bwMode="auto">
          <a:xfrm>
            <a:off x="6629400" y="4419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0" name="Line 80"/>
          <p:cNvSpPr>
            <a:spLocks noChangeShapeType="1"/>
          </p:cNvSpPr>
          <p:nvPr/>
        </p:nvSpPr>
        <p:spPr bwMode="auto">
          <a:xfrm flipH="1">
            <a:off x="6553200" y="4419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1" name="Line 81"/>
          <p:cNvSpPr>
            <a:spLocks noChangeShapeType="1"/>
          </p:cNvSpPr>
          <p:nvPr/>
        </p:nvSpPr>
        <p:spPr bwMode="auto">
          <a:xfrm flipH="1">
            <a:off x="4953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2" name="Line 82"/>
          <p:cNvSpPr>
            <a:spLocks noChangeShapeType="1"/>
          </p:cNvSpPr>
          <p:nvPr/>
        </p:nvSpPr>
        <p:spPr bwMode="auto">
          <a:xfrm>
            <a:off x="5181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3" name="Line 83"/>
          <p:cNvSpPr>
            <a:spLocks noChangeShapeType="1"/>
          </p:cNvSpPr>
          <p:nvPr/>
        </p:nvSpPr>
        <p:spPr bwMode="auto">
          <a:xfrm flipH="1">
            <a:off x="5105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4" name="Line 84"/>
          <p:cNvSpPr>
            <a:spLocks noChangeShapeType="1"/>
          </p:cNvSpPr>
          <p:nvPr/>
        </p:nvSpPr>
        <p:spPr bwMode="auto">
          <a:xfrm flipH="1">
            <a:off x="5715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5" name="Line 85"/>
          <p:cNvSpPr>
            <a:spLocks noChangeShapeType="1"/>
          </p:cNvSpPr>
          <p:nvPr/>
        </p:nvSpPr>
        <p:spPr bwMode="auto">
          <a:xfrm>
            <a:off x="5943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6" name="Line 86"/>
          <p:cNvSpPr>
            <a:spLocks noChangeShapeType="1"/>
          </p:cNvSpPr>
          <p:nvPr/>
        </p:nvSpPr>
        <p:spPr bwMode="auto">
          <a:xfrm flipH="1">
            <a:off x="5867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99414" name="Object 87"/>
          <p:cNvGraphicFramePr>
            <a:graphicFrameLocks noChangeAspect="1"/>
          </p:cNvGraphicFramePr>
          <p:nvPr/>
        </p:nvGraphicFramePr>
        <p:xfrm>
          <a:off x="533400" y="1447800"/>
          <a:ext cx="685800" cy="279400"/>
        </p:xfrm>
        <a:graphic>
          <a:graphicData uri="http://schemas.openxmlformats.org/presentationml/2006/ole">
            <mc:AlternateContent xmlns:mc="http://schemas.openxmlformats.org/markup-compatibility/2006">
              <mc:Choice xmlns:v="urn:schemas-microsoft-com:vml" Requires="v">
                <p:oleObj spid="_x0000_s99561" name="Equation" r:id="rId5" imgW="406048" imgH="164957" progId="Equation.DSMT4">
                  <p:embed/>
                </p:oleObj>
              </mc:Choice>
              <mc:Fallback>
                <p:oleObj name="Equation" r:id="rId5" imgW="406048" imgH="164957" progId="Equation.DSMT4">
                  <p:embed/>
                  <p:pic>
                    <p:nvPicPr>
                      <p:cNvPr id="0" name="Object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447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5" name="Object 88"/>
          <p:cNvGraphicFramePr>
            <a:graphicFrameLocks noChangeAspect="1"/>
          </p:cNvGraphicFramePr>
          <p:nvPr/>
        </p:nvGraphicFramePr>
        <p:xfrm>
          <a:off x="533400" y="2276475"/>
          <a:ext cx="685800" cy="300038"/>
        </p:xfrm>
        <a:graphic>
          <a:graphicData uri="http://schemas.openxmlformats.org/presentationml/2006/ole">
            <mc:AlternateContent xmlns:mc="http://schemas.openxmlformats.org/markup-compatibility/2006">
              <mc:Choice xmlns:v="urn:schemas-microsoft-com:vml" Requires="v">
                <p:oleObj spid="_x0000_s99562" name="Equation" r:id="rId7" imgW="405872" imgH="177569" progId="Equation.DSMT4">
                  <p:embed/>
                </p:oleObj>
              </mc:Choice>
              <mc:Fallback>
                <p:oleObj name="Equation" r:id="rId7" imgW="405872" imgH="177569"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764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6" name="Object 89"/>
          <p:cNvGraphicFramePr>
            <a:graphicFrameLocks noChangeAspect="1"/>
          </p:cNvGraphicFramePr>
          <p:nvPr/>
        </p:nvGraphicFramePr>
        <p:xfrm>
          <a:off x="587375" y="3189288"/>
          <a:ext cx="577850" cy="301625"/>
        </p:xfrm>
        <a:graphic>
          <a:graphicData uri="http://schemas.openxmlformats.org/presentationml/2006/ole">
            <mc:AlternateContent xmlns:mc="http://schemas.openxmlformats.org/markup-compatibility/2006">
              <mc:Choice xmlns:v="urn:schemas-microsoft-com:vml" Requires="v">
                <p:oleObj spid="_x0000_s99563" name="Equation" r:id="rId9" imgW="342603" imgH="177646" progId="Equation.DSMT4">
                  <p:embed/>
                </p:oleObj>
              </mc:Choice>
              <mc:Fallback>
                <p:oleObj name="Equation" r:id="rId9" imgW="342603" imgH="177646" progId="Equation.DSMT4">
                  <p:embed/>
                  <p:pic>
                    <p:nvPicPr>
                      <p:cNvPr id="0" name="Object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375" y="3189288"/>
                        <a:ext cx="577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7" name="Object 90"/>
          <p:cNvGraphicFramePr>
            <a:graphicFrameLocks noChangeAspect="1"/>
          </p:cNvGraphicFramePr>
          <p:nvPr/>
        </p:nvGraphicFramePr>
        <p:xfrm>
          <a:off x="533400" y="4029075"/>
          <a:ext cx="685800" cy="300038"/>
        </p:xfrm>
        <a:graphic>
          <a:graphicData uri="http://schemas.openxmlformats.org/presentationml/2006/ole">
            <mc:AlternateContent xmlns:mc="http://schemas.openxmlformats.org/markup-compatibility/2006">
              <mc:Choice xmlns:v="urn:schemas-microsoft-com:vml" Requires="v">
                <p:oleObj spid="_x0000_s99564" name="Equation" r:id="rId11" imgW="405872" imgH="177569" progId="Equation.DSMT4">
                  <p:embed/>
                </p:oleObj>
              </mc:Choice>
              <mc:Fallback>
                <p:oleObj name="Equation" r:id="rId11" imgW="405872" imgH="177569" progId="Equation.DSMT4">
                  <p:embed/>
                  <p:pic>
                    <p:nvPicPr>
                      <p:cNvPr id="0" name="Object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0290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8" name="Object 91"/>
          <p:cNvGraphicFramePr>
            <a:graphicFrameLocks noChangeAspect="1"/>
          </p:cNvGraphicFramePr>
          <p:nvPr/>
        </p:nvGraphicFramePr>
        <p:xfrm>
          <a:off x="533400" y="5105400"/>
          <a:ext cx="685800" cy="279400"/>
        </p:xfrm>
        <a:graphic>
          <a:graphicData uri="http://schemas.openxmlformats.org/presentationml/2006/ole">
            <mc:AlternateContent xmlns:mc="http://schemas.openxmlformats.org/markup-compatibility/2006">
              <mc:Choice xmlns:v="urn:schemas-microsoft-com:vml" Requires="v">
                <p:oleObj spid="_x0000_s99565" name="Equation" r:id="rId13" imgW="406048" imgH="164957" progId="Equation.DSMT4">
                  <p:embed/>
                </p:oleObj>
              </mc:Choice>
              <mc:Fallback>
                <p:oleObj name="Equation" r:id="rId13" imgW="406048" imgH="164957"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9" name="Object 92"/>
          <p:cNvGraphicFramePr>
            <a:graphicFrameLocks noChangeAspect="1"/>
          </p:cNvGraphicFramePr>
          <p:nvPr/>
        </p:nvGraphicFramePr>
        <p:xfrm>
          <a:off x="503238" y="6010275"/>
          <a:ext cx="1392237" cy="300038"/>
        </p:xfrm>
        <a:graphic>
          <a:graphicData uri="http://schemas.openxmlformats.org/presentationml/2006/ole">
            <mc:AlternateContent xmlns:mc="http://schemas.openxmlformats.org/markup-compatibility/2006">
              <mc:Choice xmlns:v="urn:schemas-microsoft-com:vml" Requires="v">
                <p:oleObj spid="_x0000_s99566" name="Equation" r:id="rId14" imgW="825142" imgH="177723" progId="Equation.DSMT4">
                  <p:embed/>
                </p:oleObj>
              </mc:Choice>
              <mc:Fallback>
                <p:oleObj name="Equation" r:id="rId14" imgW="825142" imgH="177723" progId="Equation.DSMT4">
                  <p:embed/>
                  <p:pic>
                    <p:nvPicPr>
                      <p:cNvPr id="0" name="Object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238" y="6010275"/>
                        <a:ext cx="13922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53" name="Text Box 93"/>
          <p:cNvSpPr txBox="1">
            <a:spLocks noChangeArrowheads="1"/>
          </p:cNvSpPr>
          <p:nvPr/>
        </p:nvSpPr>
        <p:spPr bwMode="auto">
          <a:xfrm>
            <a:off x="2286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4" name="Text Box 94"/>
          <p:cNvSpPr txBox="1">
            <a:spLocks noChangeArrowheads="1"/>
          </p:cNvSpPr>
          <p:nvPr/>
        </p:nvSpPr>
        <p:spPr bwMode="auto">
          <a:xfrm>
            <a:off x="3048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5" name="Text Box 95"/>
          <p:cNvSpPr txBox="1">
            <a:spLocks noChangeArrowheads="1"/>
          </p:cNvSpPr>
          <p:nvPr/>
        </p:nvSpPr>
        <p:spPr bwMode="auto">
          <a:xfrm>
            <a:off x="55626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6" name="Text Box 96"/>
          <p:cNvSpPr txBox="1">
            <a:spLocks noChangeArrowheads="1"/>
          </p:cNvSpPr>
          <p:nvPr/>
        </p:nvSpPr>
        <p:spPr bwMode="auto">
          <a:xfrm>
            <a:off x="1371600" y="4572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7" name="Text Box 97"/>
          <p:cNvSpPr txBox="1">
            <a:spLocks noChangeArrowheads="1"/>
          </p:cNvSpPr>
          <p:nvPr/>
        </p:nvSpPr>
        <p:spPr bwMode="auto">
          <a:xfrm>
            <a:off x="65532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8" name="Text Box 98"/>
          <p:cNvSpPr txBox="1">
            <a:spLocks noChangeArrowheads="1"/>
          </p:cNvSpPr>
          <p:nvPr/>
        </p:nvSpPr>
        <p:spPr bwMode="auto">
          <a:xfrm>
            <a:off x="4495800" y="3062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9" name="Text Box 99"/>
          <p:cNvSpPr txBox="1">
            <a:spLocks noChangeArrowheads="1"/>
          </p:cNvSpPr>
          <p:nvPr/>
        </p:nvSpPr>
        <p:spPr bwMode="auto">
          <a:xfrm>
            <a:off x="6324600" y="3733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0" name="Text Box 100"/>
          <p:cNvSpPr txBox="1">
            <a:spLocks noChangeArrowheads="1"/>
          </p:cNvSpPr>
          <p:nvPr/>
        </p:nvSpPr>
        <p:spPr bwMode="auto">
          <a:xfrm>
            <a:off x="3886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1" name="Text Box 101"/>
          <p:cNvSpPr txBox="1">
            <a:spLocks noChangeArrowheads="1"/>
          </p:cNvSpPr>
          <p:nvPr/>
        </p:nvSpPr>
        <p:spPr bwMode="auto">
          <a:xfrm>
            <a:off x="2971800" y="3748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2" name="Text Box 102"/>
          <p:cNvSpPr txBox="1">
            <a:spLocks noChangeArrowheads="1"/>
          </p:cNvSpPr>
          <p:nvPr/>
        </p:nvSpPr>
        <p:spPr bwMode="auto">
          <a:xfrm>
            <a:off x="5105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3" name="Text Box 103"/>
          <p:cNvSpPr txBox="1">
            <a:spLocks noChangeArrowheads="1"/>
          </p:cNvSpPr>
          <p:nvPr/>
        </p:nvSpPr>
        <p:spPr bwMode="auto">
          <a:xfrm>
            <a:off x="5334000" y="4129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4" name="Text Box 104"/>
          <p:cNvSpPr txBox="1">
            <a:spLocks noChangeArrowheads="1"/>
          </p:cNvSpPr>
          <p:nvPr/>
        </p:nvSpPr>
        <p:spPr bwMode="auto">
          <a:xfrm>
            <a:off x="5867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5" name="Text Box 105"/>
          <p:cNvSpPr txBox="1">
            <a:spLocks noChangeArrowheads="1"/>
          </p:cNvSpPr>
          <p:nvPr/>
        </p:nvSpPr>
        <p:spPr bwMode="auto">
          <a:xfrm>
            <a:off x="65532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6" name="Text Box 106"/>
          <p:cNvSpPr txBox="1">
            <a:spLocks noChangeArrowheads="1"/>
          </p:cNvSpPr>
          <p:nvPr/>
        </p:nvSpPr>
        <p:spPr bwMode="auto">
          <a:xfrm>
            <a:off x="6019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7" name="Text Box 107"/>
          <p:cNvSpPr txBox="1">
            <a:spLocks noChangeArrowheads="1"/>
          </p:cNvSpPr>
          <p:nvPr/>
        </p:nvSpPr>
        <p:spPr bwMode="auto">
          <a:xfrm>
            <a:off x="41148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8" name="Text Box 108"/>
          <p:cNvSpPr txBox="1">
            <a:spLocks noChangeArrowheads="1"/>
          </p:cNvSpPr>
          <p:nvPr/>
        </p:nvSpPr>
        <p:spPr bwMode="auto">
          <a:xfrm>
            <a:off x="3733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9" name="Text Box 109"/>
          <p:cNvSpPr txBox="1">
            <a:spLocks noChangeArrowheads="1"/>
          </p:cNvSpPr>
          <p:nvPr/>
        </p:nvSpPr>
        <p:spPr bwMode="auto">
          <a:xfrm>
            <a:off x="5029200" y="2209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70" name="Text Box 110"/>
          <p:cNvSpPr txBox="1">
            <a:spLocks noChangeArrowheads="1"/>
          </p:cNvSpPr>
          <p:nvPr/>
        </p:nvSpPr>
        <p:spPr bwMode="auto">
          <a:xfrm>
            <a:off x="26670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graphicFrame>
        <p:nvGraphicFramePr>
          <p:cNvPr id="99439" name="Object 112"/>
          <p:cNvGraphicFramePr>
            <a:graphicFrameLocks noChangeAspect="1"/>
          </p:cNvGraphicFramePr>
          <p:nvPr>
            <p:extLst>
              <p:ext uri="{D42A27DB-BD31-4B8C-83A1-F6EECF244321}">
                <p14:modId xmlns:p14="http://schemas.microsoft.com/office/powerpoint/2010/main" val="3304396057"/>
              </p:ext>
            </p:extLst>
          </p:nvPr>
        </p:nvGraphicFramePr>
        <p:xfrm>
          <a:off x="2514600" y="2819400"/>
          <a:ext cx="432458" cy="612648"/>
        </p:xfrm>
        <a:graphic>
          <a:graphicData uri="http://schemas.openxmlformats.org/presentationml/2006/ole">
            <mc:AlternateContent xmlns:mc="http://schemas.openxmlformats.org/markup-compatibility/2006">
              <mc:Choice xmlns:v="urn:schemas-microsoft-com:vml" Requires="v">
                <p:oleObj spid="_x0000_s99567" name="Equation" r:id="rId16" imgW="304668" imgH="431613" progId="Equation.3">
                  <p:embed/>
                </p:oleObj>
              </mc:Choice>
              <mc:Fallback>
                <p:oleObj name="Equation" r:id="rId16" imgW="304668" imgH="431613" progId="Equation.3">
                  <p:embed/>
                  <p:pic>
                    <p:nvPicPr>
                      <p:cNvPr id="0" name="Object 1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2819400"/>
                        <a:ext cx="432458" cy="612648"/>
                      </a:xfrm>
                      <a:prstGeom prst="rect">
                        <a:avLst/>
                      </a:prstGeom>
                      <a:noFill/>
                      <a:ln>
                        <a:noFill/>
                      </a:ln>
                      <a:effectLst/>
                      <a:extLst/>
                    </p:spPr>
                  </p:pic>
                </p:oleObj>
              </mc:Fallback>
            </mc:AlternateContent>
          </a:graphicData>
        </a:graphic>
      </p:graphicFrame>
      <p:graphicFrame>
        <p:nvGraphicFramePr>
          <p:cNvPr id="99440" name="Object 113"/>
          <p:cNvGraphicFramePr>
            <a:graphicFrameLocks noChangeAspect="1"/>
          </p:cNvGraphicFramePr>
          <p:nvPr/>
        </p:nvGraphicFramePr>
        <p:xfrm>
          <a:off x="4957763" y="3033713"/>
          <a:ext cx="228600" cy="203200"/>
        </p:xfrm>
        <a:graphic>
          <a:graphicData uri="http://schemas.openxmlformats.org/presentationml/2006/ole">
            <mc:AlternateContent xmlns:mc="http://schemas.openxmlformats.org/markup-compatibility/2006">
              <mc:Choice xmlns:v="urn:schemas-microsoft-com:vml" Requires="v">
                <p:oleObj spid="_x0000_s99568" name="Equation" r:id="rId18" imgW="228501" imgH="203112" progId="Equation.DSMT4">
                  <p:embed/>
                </p:oleObj>
              </mc:Choice>
              <mc:Fallback>
                <p:oleObj name="Equation" r:id="rId18" imgW="228501" imgH="203112" progId="Equation.DSMT4">
                  <p:embed/>
                  <p:pic>
                    <p:nvPicPr>
                      <p:cNvPr id="0" name="Object 1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7763" y="3033713"/>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1" name="Object 114"/>
          <p:cNvGraphicFramePr>
            <a:graphicFrameLocks noChangeAspect="1"/>
          </p:cNvGraphicFramePr>
          <p:nvPr/>
        </p:nvGraphicFramePr>
        <p:xfrm>
          <a:off x="6284913" y="3081338"/>
          <a:ext cx="241300" cy="203200"/>
        </p:xfrm>
        <a:graphic>
          <a:graphicData uri="http://schemas.openxmlformats.org/presentationml/2006/ole">
            <mc:AlternateContent xmlns:mc="http://schemas.openxmlformats.org/markup-compatibility/2006">
              <mc:Choice xmlns:v="urn:schemas-microsoft-com:vml" Requires="v">
                <p:oleObj spid="_x0000_s99569" name="Equation" r:id="rId20" imgW="241195" imgH="203112" progId="Equation.DSMT4">
                  <p:embed/>
                </p:oleObj>
              </mc:Choice>
              <mc:Fallback>
                <p:oleObj name="Equation" r:id="rId20" imgW="241195" imgH="203112" progId="Equation.DSMT4">
                  <p:embed/>
                  <p:pic>
                    <p:nvPicPr>
                      <p:cNvPr id="0" name="Object 1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4913" y="3081338"/>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2" name="Object 115"/>
          <p:cNvGraphicFramePr>
            <a:graphicFrameLocks noChangeAspect="1"/>
          </p:cNvGraphicFramePr>
          <p:nvPr/>
        </p:nvGraphicFramePr>
        <p:xfrm>
          <a:off x="4381500" y="5016500"/>
          <a:ext cx="228600" cy="203200"/>
        </p:xfrm>
        <a:graphic>
          <a:graphicData uri="http://schemas.openxmlformats.org/presentationml/2006/ole">
            <mc:AlternateContent xmlns:mc="http://schemas.openxmlformats.org/markup-compatibility/2006">
              <mc:Choice xmlns:v="urn:schemas-microsoft-com:vml" Requires="v">
                <p:oleObj spid="_x0000_s99570" name="Equation" r:id="rId22" imgW="228501" imgH="203112" progId="Equation.DSMT4">
                  <p:embed/>
                </p:oleObj>
              </mc:Choice>
              <mc:Fallback>
                <p:oleObj name="Equation" r:id="rId22" imgW="228501" imgH="203112" progId="Equation.DSMT4">
                  <p:embed/>
                  <p:pic>
                    <p:nvPicPr>
                      <p:cNvPr id="0" name="Object 1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1500" y="50165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3" name="Object 116"/>
          <p:cNvGraphicFramePr>
            <a:graphicFrameLocks noChangeAspect="1"/>
          </p:cNvGraphicFramePr>
          <p:nvPr/>
        </p:nvGraphicFramePr>
        <p:xfrm>
          <a:off x="5594350" y="5092700"/>
          <a:ext cx="241300" cy="203200"/>
        </p:xfrm>
        <a:graphic>
          <a:graphicData uri="http://schemas.openxmlformats.org/presentationml/2006/ole">
            <mc:AlternateContent xmlns:mc="http://schemas.openxmlformats.org/markup-compatibility/2006">
              <mc:Choice xmlns:v="urn:schemas-microsoft-com:vml" Requires="v">
                <p:oleObj spid="_x0000_s99571" name="Equation" r:id="rId24" imgW="241195" imgH="203112" progId="Equation.DSMT4">
                  <p:embed/>
                </p:oleObj>
              </mc:Choice>
              <mc:Fallback>
                <p:oleObj name="Equation" r:id="rId24" imgW="241195" imgH="203112" progId="Equation.DSMT4">
                  <p:embed/>
                  <p:pic>
                    <p:nvPicPr>
                      <p:cNvPr id="0" name="Object 1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50927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4" name="Object 117"/>
          <p:cNvGraphicFramePr>
            <a:graphicFrameLocks noChangeAspect="1"/>
          </p:cNvGraphicFramePr>
          <p:nvPr/>
        </p:nvGraphicFramePr>
        <p:xfrm>
          <a:off x="3505200" y="4749800"/>
          <a:ext cx="304800" cy="431800"/>
        </p:xfrm>
        <a:graphic>
          <a:graphicData uri="http://schemas.openxmlformats.org/presentationml/2006/ole">
            <mc:AlternateContent xmlns:mc="http://schemas.openxmlformats.org/markup-compatibility/2006">
              <mc:Choice xmlns:v="urn:schemas-microsoft-com:vml" Requires="v">
                <p:oleObj spid="_x0000_s99572" name="Equation" r:id="rId26" imgW="304668" imgH="431613" progId="Equation.DSMT4">
                  <p:embed/>
                </p:oleObj>
              </mc:Choice>
              <mc:Fallback>
                <p:oleObj name="Equation" r:id="rId26" imgW="304668" imgH="431613" progId="Equation.DSMT4">
                  <p:embed/>
                  <p:pic>
                    <p:nvPicPr>
                      <p:cNvPr id="0" name="Object 1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05200" y="47498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5" name="Object 118"/>
          <p:cNvGraphicFramePr>
            <a:graphicFrameLocks noChangeAspect="1"/>
          </p:cNvGraphicFramePr>
          <p:nvPr/>
        </p:nvGraphicFramePr>
        <p:xfrm>
          <a:off x="2438400" y="4826000"/>
          <a:ext cx="304800" cy="431800"/>
        </p:xfrm>
        <a:graphic>
          <a:graphicData uri="http://schemas.openxmlformats.org/presentationml/2006/ole">
            <mc:AlternateContent xmlns:mc="http://schemas.openxmlformats.org/markup-compatibility/2006">
              <mc:Choice xmlns:v="urn:schemas-microsoft-com:vml" Requires="v">
                <p:oleObj spid="_x0000_s99573" name="Equation" r:id="rId28" imgW="304668" imgH="431613" progId="Equation.DSMT4">
                  <p:embed/>
                </p:oleObj>
              </mc:Choice>
              <mc:Fallback>
                <p:oleObj name="Equation" r:id="rId28" imgW="304668" imgH="431613" progId="Equation.DSMT4">
                  <p:embed/>
                  <p:pic>
                    <p:nvPicPr>
                      <p:cNvPr id="0" name="Object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48260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79" name="Text Box 119"/>
          <p:cNvSpPr txBox="1">
            <a:spLocks noChangeArrowheads="1"/>
          </p:cNvSpPr>
          <p:nvPr/>
        </p:nvSpPr>
        <p:spPr bwMode="auto">
          <a:xfrm>
            <a:off x="4191000" y="4114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C</a:t>
            </a:r>
          </a:p>
        </p:txBody>
      </p:sp>
      <p:graphicFrame>
        <p:nvGraphicFramePr>
          <p:cNvPr id="120" name="Object 112"/>
          <p:cNvGraphicFramePr>
            <a:graphicFrameLocks noChangeAspect="1"/>
          </p:cNvGraphicFramePr>
          <p:nvPr>
            <p:extLst>
              <p:ext uri="{D42A27DB-BD31-4B8C-83A1-F6EECF244321}">
                <p14:modId xmlns:p14="http://schemas.microsoft.com/office/powerpoint/2010/main" val="1565201684"/>
              </p:ext>
            </p:extLst>
          </p:nvPr>
        </p:nvGraphicFramePr>
        <p:xfrm>
          <a:off x="3683000" y="2979738"/>
          <a:ext cx="431800" cy="595312"/>
        </p:xfrm>
        <a:graphic>
          <a:graphicData uri="http://schemas.openxmlformats.org/presentationml/2006/ole">
            <mc:AlternateContent xmlns:mc="http://schemas.openxmlformats.org/markup-compatibility/2006">
              <mc:Choice xmlns:v="urn:schemas-microsoft-com:vml" Requires="v">
                <p:oleObj spid="_x0000_s99574" name="Equation" r:id="rId29" imgW="304800" imgH="419100" progId="Equation.3">
                  <p:embed/>
                </p:oleObj>
              </mc:Choice>
              <mc:Fallback>
                <p:oleObj name="Equation" r:id="rId29" imgW="304800" imgH="419100" progId="Equation.3">
                  <p:embed/>
                  <p:pic>
                    <p:nvPicPr>
                      <p:cNvPr id="0" name=""/>
                      <p:cNvPicPr>
                        <a:picLocks noChangeAspect="1" noChangeArrowheads="1"/>
                      </p:cNvPicPr>
                      <p:nvPr/>
                    </p:nvPicPr>
                    <p:blipFill>
                      <a:blip r:embed="rId30"/>
                      <a:srcRect/>
                      <a:stretch>
                        <a:fillRect/>
                      </a:stretch>
                    </p:blipFill>
                    <p:spPr bwMode="auto">
                      <a:xfrm>
                        <a:off x="3683000" y="2979738"/>
                        <a:ext cx="431800" cy="595312"/>
                      </a:xfrm>
                      <a:prstGeom prst="rect">
                        <a:avLst/>
                      </a:prstGeom>
                      <a:no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pPr eaLnBrk="1" hangingPunct="1">
              <a:defRPr/>
            </a:pPr>
            <a:r>
              <a:rPr lang="en-US" smtClean="0">
                <a:cs typeface="+mj-cs"/>
              </a:rPr>
              <a:t>Expectiminimax</a:t>
            </a:r>
          </a:p>
        </p:txBody>
      </p:sp>
      <p:graphicFrame>
        <p:nvGraphicFramePr>
          <p:cNvPr id="1681411" name="Group 3"/>
          <p:cNvGraphicFramePr>
            <a:graphicFrameLocks noGrp="1"/>
          </p:cNvGraphicFramePr>
          <p:nvPr/>
        </p:nvGraphicFramePr>
        <p:xfrm>
          <a:off x="381000" y="2057400"/>
          <a:ext cx="8229600" cy="3154363"/>
        </p:xfrm>
        <a:graphic>
          <a:graphicData uri="http://schemas.openxmlformats.org/drawingml/2006/table">
            <a:tbl>
              <a:tblPr/>
              <a:tblGrid>
                <a:gridCol w="5257800"/>
                <a:gridCol w="29718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rPr>
                        <a:t>Expectiminimax(n)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a:noFill/>
                    </a:lnL>
                    <a:lnR cap="flat">
                      <a:noFill/>
                    </a:lnR>
                    <a:lnT cap="flat">
                      <a:noFill/>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    Utility(n)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terminal state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Max node</a:t>
                      </a:r>
                    </a:p>
                  </a:txBody>
                  <a:tcPr horzOverflow="overflow">
                    <a:lnL>
                      <a:noFill/>
                    </a:lnL>
                    <a:lnR cap="flat">
                      <a:noFill/>
                    </a:lnR>
                    <a:lnT>
                      <a:noFill/>
                    </a:lnT>
                    <a:lnB>
                      <a:noFill/>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Min node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chance node</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101389" name="Object 28"/>
          <p:cNvGraphicFramePr>
            <a:graphicFrameLocks noChangeAspect="1"/>
          </p:cNvGraphicFramePr>
          <p:nvPr/>
        </p:nvGraphicFramePr>
        <p:xfrm>
          <a:off x="762000" y="3352800"/>
          <a:ext cx="4724400" cy="609600"/>
        </p:xfrm>
        <a:graphic>
          <a:graphicData uri="http://schemas.openxmlformats.org/presentationml/2006/ole">
            <mc:AlternateContent xmlns:mc="http://schemas.openxmlformats.org/markup-compatibility/2006">
              <mc:Choice xmlns:v="urn:schemas-microsoft-com:vml" Requires="v">
                <p:oleObj spid="_x0000_s101418" name="Equation" r:id="rId4" imgW="1841500" imgH="241300" progId="Equation.DSMT4">
                  <p:embed/>
                </p:oleObj>
              </mc:Choice>
              <mc:Fallback>
                <p:oleObj name="Equation" r:id="rId4" imgW="1841500" imgH="2413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472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0" name="Object 29"/>
          <p:cNvGraphicFramePr>
            <a:graphicFrameLocks noChangeAspect="1"/>
          </p:cNvGraphicFramePr>
          <p:nvPr/>
        </p:nvGraphicFramePr>
        <p:xfrm>
          <a:off x="762000" y="3962400"/>
          <a:ext cx="4724400" cy="547688"/>
        </p:xfrm>
        <a:graphic>
          <a:graphicData uri="http://schemas.openxmlformats.org/presentationml/2006/ole">
            <mc:AlternateContent xmlns:mc="http://schemas.openxmlformats.org/markup-compatibility/2006">
              <mc:Choice xmlns:v="urn:schemas-microsoft-com:vml" Requires="v">
                <p:oleObj spid="_x0000_s101419" name="Equation" r:id="rId6" imgW="1816100" imgH="241300" progId="Equation.DSMT4">
                  <p:embed/>
                </p:oleObj>
              </mc:Choice>
              <mc:Fallback>
                <p:oleObj name="Equation" r:id="rId6" imgW="1816100" imgH="2413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962400"/>
                        <a:ext cx="47244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1" name="Object 30"/>
          <p:cNvGraphicFramePr>
            <a:graphicFrameLocks noChangeAspect="1"/>
          </p:cNvGraphicFramePr>
          <p:nvPr/>
        </p:nvGraphicFramePr>
        <p:xfrm>
          <a:off x="762000" y="4648200"/>
          <a:ext cx="5029200" cy="473075"/>
        </p:xfrm>
        <a:graphic>
          <a:graphicData uri="http://schemas.openxmlformats.org/presentationml/2006/ole">
            <mc:AlternateContent xmlns:mc="http://schemas.openxmlformats.org/markup-compatibility/2006">
              <mc:Choice xmlns:v="urn:schemas-microsoft-com:vml" Requires="v">
                <p:oleObj spid="_x0000_s101420" name="Equation" r:id="rId8" imgW="2108200" imgH="241300" progId="Equation.DSMT4">
                  <p:embed/>
                </p:oleObj>
              </mc:Choice>
              <mc:Fallback>
                <p:oleObj name="Equation" r:id="rId8" imgW="2108200" imgH="2413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648200"/>
                        <a:ext cx="502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Oval 3"/>
          <p:cNvSpPr>
            <a:spLocks noChangeArrowheads="1"/>
          </p:cNvSpPr>
          <p:nvPr/>
        </p:nvSpPr>
        <p:spPr bwMode="auto">
          <a:xfrm>
            <a:off x="2743200" y="25146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0" name="Oval 4"/>
          <p:cNvSpPr>
            <a:spLocks noChangeArrowheads="1"/>
          </p:cNvSpPr>
          <p:nvPr/>
        </p:nvSpPr>
        <p:spPr bwMode="auto">
          <a:xfrm>
            <a:off x="1219200" y="2667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1" name="AutoShape 5"/>
          <p:cNvSpPr>
            <a:spLocks noChangeArrowheads="1"/>
          </p:cNvSpPr>
          <p:nvPr/>
        </p:nvSpPr>
        <p:spPr bwMode="auto">
          <a:xfrm>
            <a:off x="1981200" y="17526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2" name="Line 6"/>
          <p:cNvSpPr>
            <a:spLocks noChangeShapeType="1"/>
          </p:cNvSpPr>
          <p:nvPr/>
        </p:nvSpPr>
        <p:spPr bwMode="auto">
          <a:xfrm flipH="1">
            <a:off x="1447800" y="2057400"/>
            <a:ext cx="685800" cy="609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3" name="Line 7"/>
          <p:cNvSpPr>
            <a:spLocks noChangeShapeType="1"/>
          </p:cNvSpPr>
          <p:nvPr/>
        </p:nvSpPr>
        <p:spPr bwMode="auto">
          <a:xfrm flipH="1" flipV="1">
            <a:off x="2133600" y="20574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4" name="Line 8"/>
          <p:cNvSpPr>
            <a:spLocks noChangeShapeType="1"/>
          </p:cNvSpPr>
          <p:nvPr/>
        </p:nvSpPr>
        <p:spPr bwMode="auto">
          <a:xfrm>
            <a:off x="33528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31" name="Picture 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1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469" name="Line 13"/>
          <p:cNvSpPr>
            <a:spLocks noChangeShapeType="1"/>
          </p:cNvSpPr>
          <p:nvPr/>
        </p:nvSpPr>
        <p:spPr bwMode="auto">
          <a:xfrm flipH="1">
            <a:off x="914400" y="29718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0" name="Line 14"/>
          <p:cNvSpPr>
            <a:spLocks noChangeShapeType="1"/>
          </p:cNvSpPr>
          <p:nvPr/>
        </p:nvSpPr>
        <p:spPr bwMode="auto">
          <a:xfrm>
            <a:off x="1447800" y="2971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1" name="Line 15"/>
          <p:cNvSpPr>
            <a:spLocks noChangeShapeType="1"/>
          </p:cNvSpPr>
          <p:nvPr/>
        </p:nvSpPr>
        <p:spPr bwMode="auto">
          <a:xfrm flipH="1">
            <a:off x="2362200" y="2819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2" name="Line 16"/>
          <p:cNvSpPr>
            <a:spLocks noChangeShapeType="1"/>
          </p:cNvSpPr>
          <p:nvPr/>
        </p:nvSpPr>
        <p:spPr bwMode="auto">
          <a:xfrm>
            <a:off x="2971800" y="28194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3" name="Line 17"/>
          <p:cNvSpPr>
            <a:spLocks noChangeShapeType="1"/>
          </p:cNvSpPr>
          <p:nvPr/>
        </p:nvSpPr>
        <p:spPr bwMode="auto">
          <a:xfrm flipH="1">
            <a:off x="5334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4" name="Line 18"/>
          <p:cNvSpPr>
            <a:spLocks noChangeShapeType="1"/>
          </p:cNvSpPr>
          <p:nvPr/>
        </p:nvSpPr>
        <p:spPr bwMode="auto">
          <a:xfrm>
            <a:off x="9144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5" name="Line 19"/>
          <p:cNvSpPr>
            <a:spLocks noChangeShapeType="1"/>
          </p:cNvSpPr>
          <p:nvPr/>
        </p:nvSpPr>
        <p:spPr bwMode="auto">
          <a:xfrm flipV="1">
            <a:off x="13716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6" name="Line 20"/>
          <p:cNvSpPr>
            <a:spLocks noChangeShapeType="1"/>
          </p:cNvSpPr>
          <p:nvPr/>
        </p:nvSpPr>
        <p:spPr bwMode="auto">
          <a:xfrm flipV="1">
            <a:off x="3124200" y="4038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7" name="Line 21"/>
          <p:cNvSpPr>
            <a:spLocks noChangeShapeType="1"/>
          </p:cNvSpPr>
          <p:nvPr/>
        </p:nvSpPr>
        <p:spPr bwMode="auto">
          <a:xfrm>
            <a:off x="1752600" y="40386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8" name="Line 22"/>
          <p:cNvSpPr>
            <a:spLocks noChangeShapeType="1"/>
          </p:cNvSpPr>
          <p:nvPr/>
        </p:nvSpPr>
        <p:spPr bwMode="auto">
          <a:xfrm flipH="1">
            <a:off x="21336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9" name="Line 23"/>
          <p:cNvSpPr>
            <a:spLocks noChangeShapeType="1"/>
          </p:cNvSpPr>
          <p:nvPr/>
        </p:nvSpPr>
        <p:spPr bwMode="auto">
          <a:xfrm>
            <a:off x="24384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46" name="Object 24"/>
          <p:cNvGraphicFramePr>
            <a:graphicFrameLocks noChangeAspect="1"/>
          </p:cNvGraphicFramePr>
          <p:nvPr>
            <p:extLst>
              <p:ext uri="{D42A27DB-BD31-4B8C-83A1-F6EECF244321}">
                <p14:modId xmlns:p14="http://schemas.microsoft.com/office/powerpoint/2010/main" val="3348229307"/>
              </p:ext>
            </p:extLst>
          </p:nvPr>
        </p:nvGraphicFramePr>
        <p:xfrm>
          <a:off x="3168649" y="2362200"/>
          <a:ext cx="462643" cy="381000"/>
        </p:xfrm>
        <a:graphic>
          <a:graphicData uri="http://schemas.openxmlformats.org/presentationml/2006/ole">
            <mc:AlternateContent xmlns:mc="http://schemas.openxmlformats.org/markup-compatibility/2006">
              <mc:Choice xmlns:v="urn:schemas-microsoft-com:vml" Requires="v">
                <p:oleObj spid="_x0000_s103841" name="Equation" r:id="rId5" imgW="215619" imgH="177569" progId="Equation.DSMT4">
                  <p:embed/>
                </p:oleObj>
              </mc:Choice>
              <mc:Fallback>
                <p:oleObj name="Equation" r:id="rId5" imgW="215619" imgH="177569"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49" y="2362200"/>
                        <a:ext cx="462643" cy="381000"/>
                      </a:xfrm>
                      <a:prstGeom prst="rect">
                        <a:avLst/>
                      </a:prstGeom>
                      <a:noFill/>
                      <a:ln>
                        <a:noFill/>
                      </a:ln>
                      <a:effectLst/>
                      <a:extLst/>
                    </p:spPr>
                  </p:pic>
                </p:oleObj>
              </mc:Fallback>
            </mc:AlternateContent>
          </a:graphicData>
        </a:graphic>
      </p:graphicFrame>
      <p:graphicFrame>
        <p:nvGraphicFramePr>
          <p:cNvPr id="103447" name="Object 25"/>
          <p:cNvGraphicFramePr>
            <a:graphicFrameLocks noChangeAspect="1"/>
          </p:cNvGraphicFramePr>
          <p:nvPr>
            <p:extLst>
              <p:ext uri="{D42A27DB-BD31-4B8C-83A1-F6EECF244321}">
                <p14:modId xmlns:p14="http://schemas.microsoft.com/office/powerpoint/2010/main" val="3151664883"/>
              </p:ext>
            </p:extLst>
          </p:nvPr>
        </p:nvGraphicFramePr>
        <p:xfrm>
          <a:off x="653143" y="2362200"/>
          <a:ext cx="489857" cy="381000"/>
        </p:xfrm>
        <a:graphic>
          <a:graphicData uri="http://schemas.openxmlformats.org/presentationml/2006/ole">
            <mc:AlternateContent xmlns:mc="http://schemas.openxmlformats.org/markup-compatibility/2006">
              <mc:Choice xmlns:v="urn:schemas-microsoft-com:vml" Requires="v">
                <p:oleObj spid="_x0000_s103842" name="Equation" r:id="rId7" imgW="228402" imgH="177646" progId="Equation.3">
                  <p:embed/>
                </p:oleObj>
              </mc:Choice>
              <mc:Fallback>
                <p:oleObj name="Equation" r:id="rId7" imgW="228402" imgH="177646"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43" y="2362200"/>
                        <a:ext cx="489857" cy="381000"/>
                      </a:xfrm>
                      <a:prstGeom prst="rect">
                        <a:avLst/>
                      </a:prstGeom>
                      <a:noFill/>
                      <a:ln>
                        <a:noFill/>
                      </a:ln>
                      <a:effectLst/>
                      <a:extLst/>
                    </p:spPr>
                  </p:pic>
                </p:oleObj>
              </mc:Fallback>
            </mc:AlternateContent>
          </a:graphicData>
        </a:graphic>
      </p:graphicFrame>
      <p:graphicFrame>
        <p:nvGraphicFramePr>
          <p:cNvPr id="103448" name="Object 26"/>
          <p:cNvGraphicFramePr>
            <a:graphicFrameLocks noChangeAspect="1"/>
          </p:cNvGraphicFramePr>
          <p:nvPr>
            <p:extLst>
              <p:ext uri="{D42A27DB-BD31-4B8C-83A1-F6EECF244321}">
                <p14:modId xmlns:p14="http://schemas.microsoft.com/office/powerpoint/2010/main" val="988129689"/>
              </p:ext>
            </p:extLst>
          </p:nvPr>
        </p:nvGraphicFramePr>
        <p:xfrm>
          <a:off x="494713" y="3905250"/>
          <a:ext cx="267287" cy="347472"/>
        </p:xfrm>
        <a:graphic>
          <a:graphicData uri="http://schemas.openxmlformats.org/presentationml/2006/ole">
            <mc:AlternateContent xmlns:mc="http://schemas.openxmlformats.org/markup-compatibility/2006">
              <mc:Choice xmlns:v="urn:schemas-microsoft-com:vml" Requires="v">
                <p:oleObj spid="_x0000_s103843" name="Equation" r:id="rId9" imgW="126780" imgH="164814" progId="Equation.3">
                  <p:embed/>
                </p:oleObj>
              </mc:Choice>
              <mc:Fallback>
                <p:oleObj name="Equation" r:id="rId9" imgW="126780" imgH="164814"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713" y="39052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9" name="Object 27"/>
          <p:cNvGraphicFramePr>
            <a:graphicFrameLocks noChangeAspect="1"/>
          </p:cNvGraphicFramePr>
          <p:nvPr>
            <p:extLst>
              <p:ext uri="{D42A27DB-BD31-4B8C-83A1-F6EECF244321}">
                <p14:modId xmlns:p14="http://schemas.microsoft.com/office/powerpoint/2010/main" val="3231665320"/>
              </p:ext>
            </p:extLst>
          </p:nvPr>
        </p:nvGraphicFramePr>
        <p:xfrm>
          <a:off x="1651000" y="2895600"/>
          <a:ext cx="330200" cy="420255"/>
        </p:xfrm>
        <a:graphic>
          <a:graphicData uri="http://schemas.openxmlformats.org/presentationml/2006/ole">
            <mc:AlternateContent xmlns:mc="http://schemas.openxmlformats.org/markup-compatibility/2006">
              <mc:Choice xmlns:v="urn:schemas-microsoft-com:vml" Requires="v">
                <p:oleObj spid="_x0000_s103844" name="Equation" r:id="rId11" imgW="139579" imgH="177646" progId="Equation.DSMT4">
                  <p:embed/>
                </p:oleObj>
              </mc:Choice>
              <mc:Fallback>
                <p:oleObj name="Equation" r:id="rId11" imgW="139579" imgH="177646"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0" y="2895600"/>
                        <a:ext cx="330200" cy="420255"/>
                      </a:xfrm>
                      <a:prstGeom prst="rect">
                        <a:avLst/>
                      </a:prstGeom>
                      <a:noFill/>
                      <a:ln>
                        <a:noFill/>
                      </a:ln>
                      <a:effectLst/>
                      <a:extLst/>
                    </p:spPr>
                  </p:pic>
                </p:oleObj>
              </mc:Fallback>
            </mc:AlternateContent>
          </a:graphicData>
        </a:graphic>
      </p:graphicFrame>
      <p:graphicFrame>
        <p:nvGraphicFramePr>
          <p:cNvPr id="103450" name="Object 28"/>
          <p:cNvGraphicFramePr>
            <a:graphicFrameLocks noChangeAspect="1"/>
          </p:cNvGraphicFramePr>
          <p:nvPr>
            <p:extLst>
              <p:ext uri="{D42A27DB-BD31-4B8C-83A1-F6EECF244321}">
                <p14:modId xmlns:p14="http://schemas.microsoft.com/office/powerpoint/2010/main" val="1505182203"/>
              </p:ext>
            </p:extLst>
          </p:nvPr>
        </p:nvGraphicFramePr>
        <p:xfrm>
          <a:off x="2324100" y="2952750"/>
          <a:ext cx="342900" cy="400050"/>
        </p:xfrm>
        <a:graphic>
          <a:graphicData uri="http://schemas.openxmlformats.org/presentationml/2006/ole">
            <mc:AlternateContent xmlns:mc="http://schemas.openxmlformats.org/markup-compatibility/2006">
              <mc:Choice xmlns:v="urn:schemas-microsoft-com:vml" Requires="v">
                <p:oleObj spid="_x0000_s103845" name="Equation" r:id="rId13" imgW="152202" imgH="177569" progId="Equation.DSMT4">
                  <p:embed/>
                </p:oleObj>
              </mc:Choice>
              <mc:Fallback>
                <p:oleObj name="Equation" r:id="rId13" imgW="152202" imgH="177569"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100" y="2952750"/>
                        <a:ext cx="342900" cy="400050"/>
                      </a:xfrm>
                      <a:prstGeom prst="rect">
                        <a:avLst/>
                      </a:prstGeom>
                      <a:noFill/>
                      <a:ln>
                        <a:noFill/>
                      </a:ln>
                      <a:effectLst/>
                      <a:extLst/>
                    </p:spPr>
                  </p:pic>
                </p:oleObj>
              </mc:Fallback>
            </mc:AlternateContent>
          </a:graphicData>
        </a:graphic>
      </p:graphicFrame>
      <p:graphicFrame>
        <p:nvGraphicFramePr>
          <p:cNvPr id="103451" name="Object 29"/>
          <p:cNvGraphicFramePr>
            <a:graphicFrameLocks noChangeAspect="1"/>
          </p:cNvGraphicFramePr>
          <p:nvPr>
            <p:extLst>
              <p:ext uri="{D42A27DB-BD31-4B8C-83A1-F6EECF244321}">
                <p14:modId xmlns:p14="http://schemas.microsoft.com/office/powerpoint/2010/main" val="1677600587"/>
              </p:ext>
            </p:extLst>
          </p:nvPr>
        </p:nvGraphicFramePr>
        <p:xfrm>
          <a:off x="692604" y="3009900"/>
          <a:ext cx="526596" cy="342900"/>
        </p:xfrm>
        <a:graphic>
          <a:graphicData uri="http://schemas.openxmlformats.org/presentationml/2006/ole">
            <mc:AlternateContent xmlns:mc="http://schemas.openxmlformats.org/markup-compatibility/2006">
              <mc:Choice xmlns:v="urn:schemas-microsoft-com:vml" Requires="v">
                <p:oleObj spid="_x0000_s103846" name="Equation" r:id="rId15" imgW="152202" imgH="177569" progId="Equation.3">
                  <p:embed/>
                </p:oleObj>
              </mc:Choice>
              <mc:Fallback>
                <p:oleObj name="Equation" r:id="rId15" imgW="152202" imgH="177569" progId="Equation.3">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604" y="3009900"/>
                        <a:ext cx="526596" cy="342900"/>
                      </a:xfrm>
                      <a:prstGeom prst="rect">
                        <a:avLst/>
                      </a:prstGeom>
                      <a:noFill/>
                      <a:ln>
                        <a:noFill/>
                      </a:ln>
                      <a:effectLst/>
                      <a:extLst/>
                    </p:spPr>
                  </p:pic>
                </p:oleObj>
              </mc:Fallback>
            </mc:AlternateContent>
          </a:graphicData>
        </a:graphic>
      </p:graphicFrame>
      <p:graphicFrame>
        <p:nvGraphicFramePr>
          <p:cNvPr id="103452" name="Object 30"/>
          <p:cNvGraphicFramePr>
            <a:graphicFrameLocks noChangeAspect="1"/>
          </p:cNvGraphicFramePr>
          <p:nvPr>
            <p:extLst>
              <p:ext uri="{D42A27DB-BD31-4B8C-83A1-F6EECF244321}">
                <p14:modId xmlns:p14="http://schemas.microsoft.com/office/powerpoint/2010/main" val="3796646654"/>
              </p:ext>
            </p:extLst>
          </p:nvPr>
        </p:nvGraphicFramePr>
        <p:xfrm>
          <a:off x="3276600" y="3020568"/>
          <a:ext cx="347472" cy="347472"/>
        </p:xfrm>
        <a:graphic>
          <a:graphicData uri="http://schemas.openxmlformats.org/presentationml/2006/ole">
            <mc:AlternateContent xmlns:mc="http://schemas.openxmlformats.org/markup-compatibility/2006">
              <mc:Choice xmlns:v="urn:schemas-microsoft-com:vml" Requires="v">
                <p:oleObj spid="_x0000_s103847" name="Equation" r:id="rId17" imgW="139579" imgH="177646" progId="Equation.3">
                  <p:embed/>
                </p:oleObj>
              </mc:Choice>
              <mc:Fallback>
                <p:oleObj name="Equation" r:id="rId17" imgW="139579" imgH="177646" progId="Equation.3">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3020568"/>
                        <a:ext cx="347472" cy="347472"/>
                      </a:xfrm>
                      <a:prstGeom prst="rect">
                        <a:avLst/>
                      </a:prstGeom>
                      <a:noFill/>
                      <a:ln>
                        <a:noFill/>
                      </a:ln>
                      <a:effectLst/>
                      <a:extLst/>
                    </p:spPr>
                  </p:pic>
                </p:oleObj>
              </mc:Fallback>
            </mc:AlternateContent>
          </a:graphicData>
        </a:graphic>
      </p:graphicFrame>
      <p:graphicFrame>
        <p:nvGraphicFramePr>
          <p:cNvPr id="103453" name="Object 31"/>
          <p:cNvGraphicFramePr>
            <a:graphicFrameLocks noChangeAspect="1"/>
          </p:cNvGraphicFramePr>
          <p:nvPr>
            <p:extLst>
              <p:ext uri="{D42A27DB-BD31-4B8C-83A1-F6EECF244321}">
                <p14:modId xmlns:p14="http://schemas.microsoft.com/office/powerpoint/2010/main" val="4155514700"/>
              </p:ext>
            </p:extLst>
          </p:nvPr>
        </p:nvGraphicFramePr>
        <p:xfrm>
          <a:off x="2108199" y="4724400"/>
          <a:ext cx="187100" cy="347472"/>
        </p:xfrm>
        <a:graphic>
          <a:graphicData uri="http://schemas.openxmlformats.org/presentationml/2006/ole">
            <mc:AlternateContent xmlns:mc="http://schemas.openxmlformats.org/markup-compatibility/2006">
              <mc:Choice xmlns:v="urn:schemas-microsoft-com:vml" Requires="v">
                <p:oleObj spid="_x0000_s103848" name="Equation" r:id="rId19" imgW="88707" imgH="164742" progId="Equation.3">
                  <p:embed/>
                </p:oleObj>
              </mc:Choice>
              <mc:Fallback>
                <p:oleObj name="Equation" r:id="rId19" imgW="88707" imgH="164742" progId="Equation.3">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47244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4" name="Object 32"/>
          <p:cNvGraphicFramePr>
            <a:graphicFrameLocks noChangeAspect="1"/>
          </p:cNvGraphicFramePr>
          <p:nvPr/>
        </p:nvGraphicFramePr>
        <p:xfrm>
          <a:off x="1219200" y="1905000"/>
          <a:ext cx="381000" cy="457200"/>
        </p:xfrm>
        <a:graphic>
          <a:graphicData uri="http://schemas.openxmlformats.org/presentationml/2006/ole">
            <mc:AlternateContent xmlns:mc="http://schemas.openxmlformats.org/markup-compatibility/2006">
              <mc:Choice xmlns:v="urn:schemas-microsoft-com:vml" Requires="v">
                <p:oleObj spid="_x0000_s103849" name="Equation" r:id="rId21" imgW="190500" imgH="228600" progId="Equation.DSMT4">
                  <p:embed/>
                </p:oleObj>
              </mc:Choice>
              <mc:Fallback>
                <p:oleObj name="Equation" r:id="rId21" imgW="190500" imgH="228600" progId="Equation.DSMT4">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5" name="Object 33"/>
          <p:cNvGraphicFramePr>
            <a:graphicFrameLocks noChangeAspect="1"/>
          </p:cNvGraphicFramePr>
          <p:nvPr/>
        </p:nvGraphicFramePr>
        <p:xfrm>
          <a:off x="2490788" y="1905000"/>
          <a:ext cx="396875" cy="419100"/>
        </p:xfrm>
        <a:graphic>
          <a:graphicData uri="http://schemas.openxmlformats.org/presentationml/2006/ole">
            <mc:AlternateContent xmlns:mc="http://schemas.openxmlformats.org/markup-compatibility/2006">
              <mc:Choice xmlns:v="urn:schemas-microsoft-com:vml" Requires="v">
                <p:oleObj spid="_x0000_s103850" name="Equation" r:id="rId23" imgW="215806" imgH="228501" progId="Equation.DSMT4">
                  <p:embed/>
                </p:oleObj>
              </mc:Choice>
              <mc:Fallback>
                <p:oleObj name="Equation" r:id="rId23" imgW="215806" imgH="228501" progId="Equation.DSMT4">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0788" y="19050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6" name="Object 34"/>
          <p:cNvGraphicFramePr>
            <a:graphicFrameLocks noChangeAspect="1"/>
          </p:cNvGraphicFramePr>
          <p:nvPr>
            <p:extLst>
              <p:ext uri="{D42A27DB-BD31-4B8C-83A1-F6EECF244321}">
                <p14:modId xmlns:p14="http://schemas.microsoft.com/office/powerpoint/2010/main" val="2725954908"/>
              </p:ext>
            </p:extLst>
          </p:nvPr>
        </p:nvGraphicFramePr>
        <p:xfrm>
          <a:off x="2971800" y="4711700"/>
          <a:ext cx="267287" cy="347472"/>
        </p:xfrm>
        <a:graphic>
          <a:graphicData uri="http://schemas.openxmlformats.org/presentationml/2006/ole">
            <mc:AlternateContent xmlns:mc="http://schemas.openxmlformats.org/markup-compatibility/2006">
              <mc:Choice xmlns:v="urn:schemas-microsoft-com:vml" Requires="v">
                <p:oleObj spid="_x0000_s103851" name="Equation" r:id="rId25" imgW="126780" imgH="164814" progId="Equation.3">
                  <p:embed/>
                </p:oleObj>
              </mc:Choice>
              <mc:Fallback>
                <p:oleObj name="Equation" r:id="rId25" imgW="126780" imgH="164814" progId="Equation.3">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18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7" name="Object 35"/>
          <p:cNvGraphicFramePr>
            <a:graphicFrameLocks noChangeAspect="1"/>
          </p:cNvGraphicFramePr>
          <p:nvPr>
            <p:extLst>
              <p:ext uri="{D42A27DB-BD31-4B8C-83A1-F6EECF244321}">
                <p14:modId xmlns:p14="http://schemas.microsoft.com/office/powerpoint/2010/main" val="353991466"/>
              </p:ext>
            </p:extLst>
          </p:nvPr>
        </p:nvGraphicFramePr>
        <p:xfrm>
          <a:off x="1447800" y="3962400"/>
          <a:ext cx="229253" cy="356616"/>
        </p:xfrm>
        <a:graphic>
          <a:graphicData uri="http://schemas.openxmlformats.org/presentationml/2006/ole">
            <mc:AlternateContent xmlns:mc="http://schemas.openxmlformats.org/markup-compatibility/2006">
              <mc:Choice xmlns:v="urn:schemas-microsoft-com:vml" Requires="v">
                <p:oleObj spid="_x0000_s103852" name="Equation" r:id="rId27" imgW="114102" imgH="177492" progId="Equation.3">
                  <p:embed/>
                </p:oleObj>
              </mc:Choice>
              <mc:Fallback>
                <p:oleObj name="Equation" r:id="rId27" imgW="114102" imgH="177492" progId="Equation.3">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47800" y="3962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9" name="Object 37"/>
          <p:cNvGraphicFramePr>
            <a:graphicFrameLocks noChangeAspect="1"/>
          </p:cNvGraphicFramePr>
          <p:nvPr>
            <p:extLst>
              <p:ext uri="{D42A27DB-BD31-4B8C-83A1-F6EECF244321}">
                <p14:modId xmlns:p14="http://schemas.microsoft.com/office/powerpoint/2010/main" val="3156317157"/>
              </p:ext>
            </p:extLst>
          </p:nvPr>
        </p:nvGraphicFramePr>
        <p:xfrm>
          <a:off x="457200" y="4787900"/>
          <a:ext cx="267287" cy="347472"/>
        </p:xfrm>
        <a:graphic>
          <a:graphicData uri="http://schemas.openxmlformats.org/presentationml/2006/ole">
            <mc:AlternateContent xmlns:mc="http://schemas.openxmlformats.org/markup-compatibility/2006">
              <mc:Choice xmlns:v="urn:schemas-microsoft-com:vml" Requires="v">
                <p:oleObj spid="_x0000_s103853" name="Equation" r:id="rId29" imgW="126780" imgH="164814" progId="Equation.3">
                  <p:embed/>
                </p:oleObj>
              </mc:Choice>
              <mc:Fallback>
                <p:oleObj name="Equation" r:id="rId29" imgW="126780" imgH="164814"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879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0" name="Object 38"/>
          <p:cNvGraphicFramePr>
            <a:graphicFrameLocks noChangeAspect="1"/>
          </p:cNvGraphicFramePr>
          <p:nvPr>
            <p:extLst>
              <p:ext uri="{D42A27DB-BD31-4B8C-83A1-F6EECF244321}">
                <p14:modId xmlns:p14="http://schemas.microsoft.com/office/powerpoint/2010/main" val="2301976380"/>
              </p:ext>
            </p:extLst>
          </p:nvPr>
        </p:nvGraphicFramePr>
        <p:xfrm>
          <a:off x="1409700" y="4800600"/>
          <a:ext cx="229253" cy="356616"/>
        </p:xfrm>
        <a:graphic>
          <a:graphicData uri="http://schemas.openxmlformats.org/presentationml/2006/ole">
            <mc:AlternateContent xmlns:mc="http://schemas.openxmlformats.org/markup-compatibility/2006">
              <mc:Choice xmlns:v="urn:schemas-microsoft-com:vml" Requires="v">
                <p:oleObj spid="_x0000_s103854" name="Equation" r:id="rId30" imgW="114102" imgH="177492" progId="Equation.3">
                  <p:embed/>
                </p:oleObj>
              </mc:Choice>
              <mc:Fallback>
                <p:oleObj name="Equation" r:id="rId30" imgW="114102" imgH="177492"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1" name="Object 39"/>
          <p:cNvGraphicFramePr>
            <a:graphicFrameLocks noChangeAspect="1"/>
          </p:cNvGraphicFramePr>
          <p:nvPr>
            <p:extLst>
              <p:ext uri="{D42A27DB-BD31-4B8C-83A1-F6EECF244321}">
                <p14:modId xmlns:p14="http://schemas.microsoft.com/office/powerpoint/2010/main" val="1872288035"/>
              </p:ext>
            </p:extLst>
          </p:nvPr>
        </p:nvGraphicFramePr>
        <p:xfrm>
          <a:off x="1828800" y="4800600"/>
          <a:ext cx="229253" cy="356616"/>
        </p:xfrm>
        <a:graphic>
          <a:graphicData uri="http://schemas.openxmlformats.org/presentationml/2006/ole">
            <mc:AlternateContent xmlns:mc="http://schemas.openxmlformats.org/markup-compatibility/2006">
              <mc:Choice xmlns:v="urn:schemas-microsoft-com:vml" Requires="v">
                <p:oleObj spid="_x0000_s103855" name="Equation" r:id="rId31" imgW="114102" imgH="177492" progId="Equation.3">
                  <p:embed/>
                </p:oleObj>
              </mc:Choice>
              <mc:Fallback>
                <p:oleObj name="Equation" r:id="rId31" imgW="114102" imgH="177492" progId="Equation.3">
                  <p:embed/>
                  <p:pic>
                    <p:nvPicPr>
                      <p:cNvPr id="0" name="Object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288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2" name="Object 40"/>
          <p:cNvGraphicFramePr>
            <a:graphicFrameLocks noChangeAspect="1"/>
          </p:cNvGraphicFramePr>
          <p:nvPr>
            <p:extLst>
              <p:ext uri="{D42A27DB-BD31-4B8C-83A1-F6EECF244321}">
                <p14:modId xmlns:p14="http://schemas.microsoft.com/office/powerpoint/2010/main" val="2710836744"/>
              </p:ext>
            </p:extLst>
          </p:nvPr>
        </p:nvGraphicFramePr>
        <p:xfrm>
          <a:off x="2108199" y="3943350"/>
          <a:ext cx="187100" cy="347472"/>
        </p:xfrm>
        <a:graphic>
          <a:graphicData uri="http://schemas.openxmlformats.org/presentationml/2006/ole">
            <mc:AlternateContent xmlns:mc="http://schemas.openxmlformats.org/markup-compatibility/2006">
              <mc:Choice xmlns:v="urn:schemas-microsoft-com:vml" Requires="v">
                <p:oleObj spid="_x0000_s103856" name="Equation" r:id="rId32" imgW="88707" imgH="164742" progId="Equation.3">
                  <p:embed/>
                </p:oleObj>
              </mc:Choice>
              <mc:Fallback>
                <p:oleObj name="Equation" r:id="rId32" imgW="88707" imgH="164742" progId="Equation.3">
                  <p:embed/>
                  <p:pic>
                    <p:nvPicPr>
                      <p:cNvPr id="0" name="Object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394335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4" name="Object 42"/>
          <p:cNvGraphicFramePr>
            <a:graphicFrameLocks noChangeAspect="1"/>
          </p:cNvGraphicFramePr>
          <p:nvPr>
            <p:extLst>
              <p:ext uri="{D42A27DB-BD31-4B8C-83A1-F6EECF244321}">
                <p14:modId xmlns:p14="http://schemas.microsoft.com/office/powerpoint/2010/main" val="2816162060"/>
              </p:ext>
            </p:extLst>
          </p:nvPr>
        </p:nvGraphicFramePr>
        <p:xfrm>
          <a:off x="3683000" y="4711700"/>
          <a:ext cx="267287" cy="347472"/>
        </p:xfrm>
        <a:graphic>
          <a:graphicData uri="http://schemas.openxmlformats.org/presentationml/2006/ole">
            <mc:AlternateContent xmlns:mc="http://schemas.openxmlformats.org/markup-compatibility/2006">
              <mc:Choice xmlns:v="urn:schemas-microsoft-com:vml" Requires="v">
                <p:oleObj spid="_x0000_s103857" name="Equation" r:id="rId33" imgW="126780" imgH="164814" progId="Equation.3">
                  <p:embed/>
                </p:oleObj>
              </mc:Choice>
              <mc:Fallback>
                <p:oleObj name="Equation" r:id="rId33" imgW="126780" imgH="164814" progId="Equation.3">
                  <p:embed/>
                  <p:pic>
                    <p:nvPicPr>
                      <p:cNvPr id="0" name="Object 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30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5" name="Object 43"/>
          <p:cNvGraphicFramePr>
            <a:graphicFrameLocks noChangeAspect="1"/>
          </p:cNvGraphicFramePr>
          <p:nvPr>
            <p:extLst>
              <p:ext uri="{D42A27DB-BD31-4B8C-83A1-F6EECF244321}">
                <p14:modId xmlns:p14="http://schemas.microsoft.com/office/powerpoint/2010/main" val="922011852"/>
              </p:ext>
            </p:extLst>
          </p:nvPr>
        </p:nvGraphicFramePr>
        <p:xfrm>
          <a:off x="3079750" y="3943350"/>
          <a:ext cx="267287" cy="347472"/>
        </p:xfrm>
        <a:graphic>
          <a:graphicData uri="http://schemas.openxmlformats.org/presentationml/2006/ole">
            <mc:AlternateContent xmlns:mc="http://schemas.openxmlformats.org/markup-compatibility/2006">
              <mc:Choice xmlns:v="urn:schemas-microsoft-com:vml" Requires="v">
                <p:oleObj spid="_x0000_s103858" name="Equation" r:id="rId34" imgW="126780" imgH="164814" progId="Equation.3">
                  <p:embed/>
                </p:oleObj>
              </mc:Choice>
              <mc:Fallback>
                <p:oleObj name="Equation" r:id="rId34" imgW="126780" imgH="164814" progId="Equation.3">
                  <p:embed/>
                  <p:pic>
                    <p:nvPicPr>
                      <p:cNvPr id="0" name="Object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79750" y="39433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 name="Group 2"/>
          <p:cNvGrpSpPr>
            <a:grpSpLocks/>
          </p:cNvGrpSpPr>
          <p:nvPr/>
        </p:nvGrpSpPr>
        <p:grpSpPr bwMode="auto">
          <a:xfrm>
            <a:off x="4419600" y="1828800"/>
            <a:ext cx="3748098" cy="3404616"/>
            <a:chOff x="4419600" y="1828800"/>
            <a:chExt cx="3748098" cy="3404616"/>
          </a:xfrm>
        </p:grpSpPr>
        <p:sp>
          <p:nvSpPr>
            <p:cNvPr id="1683500" name="Oval 44"/>
            <p:cNvSpPr>
              <a:spLocks noChangeArrowheads="1"/>
            </p:cNvSpPr>
            <p:nvPr/>
          </p:nvSpPr>
          <p:spPr bwMode="auto">
            <a:xfrm>
              <a:off x="6781800" y="2590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1" name="Oval 45"/>
            <p:cNvSpPr>
              <a:spLocks noChangeArrowheads="1"/>
            </p:cNvSpPr>
            <p:nvPr/>
          </p:nvSpPr>
          <p:spPr bwMode="auto">
            <a:xfrm>
              <a:off x="5257800" y="27432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2" name="AutoShape 46"/>
            <p:cNvSpPr>
              <a:spLocks noChangeArrowheads="1"/>
            </p:cNvSpPr>
            <p:nvPr/>
          </p:nvSpPr>
          <p:spPr bwMode="auto">
            <a:xfrm>
              <a:off x="6019800" y="18288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3" name="Line 47"/>
            <p:cNvSpPr>
              <a:spLocks noChangeShapeType="1"/>
            </p:cNvSpPr>
            <p:nvPr/>
          </p:nvSpPr>
          <p:spPr bwMode="auto">
            <a:xfrm flipH="1">
              <a:off x="5486400" y="21336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4" name="Line 48"/>
            <p:cNvSpPr>
              <a:spLocks noChangeShapeType="1"/>
            </p:cNvSpPr>
            <p:nvPr/>
          </p:nvSpPr>
          <p:spPr bwMode="auto">
            <a:xfrm flipH="1" flipV="1">
              <a:off x="6172200" y="2133600"/>
              <a:ext cx="609600" cy="533400"/>
            </a:xfrm>
            <a:prstGeom prst="line">
              <a:avLst/>
            </a:prstGeom>
            <a:noFill/>
            <a:ln w="952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5" name="Line 49"/>
            <p:cNvSpPr>
              <a:spLocks noChangeShapeType="1"/>
            </p:cNvSpPr>
            <p:nvPr/>
          </p:nvSpPr>
          <p:spPr bwMode="auto">
            <a:xfrm>
              <a:off x="73914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76" name="Picture 5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7" name="Picture 5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8" name="Picture 5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9" name="Picture 53"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510" name="Line 54"/>
            <p:cNvSpPr>
              <a:spLocks noChangeShapeType="1"/>
            </p:cNvSpPr>
            <p:nvPr/>
          </p:nvSpPr>
          <p:spPr bwMode="auto">
            <a:xfrm flipH="1">
              <a:off x="4953000" y="30480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1" name="Line 55"/>
            <p:cNvSpPr>
              <a:spLocks noChangeShapeType="1"/>
            </p:cNvSpPr>
            <p:nvPr/>
          </p:nvSpPr>
          <p:spPr bwMode="auto">
            <a:xfrm>
              <a:off x="5486400" y="30480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2" name="Line 56"/>
            <p:cNvSpPr>
              <a:spLocks noChangeShapeType="1"/>
            </p:cNvSpPr>
            <p:nvPr/>
          </p:nvSpPr>
          <p:spPr bwMode="auto">
            <a:xfrm flipH="1">
              <a:off x="6400800" y="28956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3" name="Line 57"/>
            <p:cNvSpPr>
              <a:spLocks noChangeShapeType="1"/>
            </p:cNvSpPr>
            <p:nvPr/>
          </p:nvSpPr>
          <p:spPr bwMode="auto">
            <a:xfrm>
              <a:off x="7010400" y="28956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4" name="Line 58"/>
            <p:cNvSpPr>
              <a:spLocks noChangeShapeType="1"/>
            </p:cNvSpPr>
            <p:nvPr/>
          </p:nvSpPr>
          <p:spPr bwMode="auto">
            <a:xfrm flipH="1">
              <a:off x="45720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5" name="Line 59"/>
            <p:cNvSpPr>
              <a:spLocks noChangeShapeType="1"/>
            </p:cNvSpPr>
            <p:nvPr/>
          </p:nvSpPr>
          <p:spPr bwMode="auto">
            <a:xfrm>
              <a:off x="49530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6" name="Line 60"/>
            <p:cNvSpPr>
              <a:spLocks noChangeShapeType="1"/>
            </p:cNvSpPr>
            <p:nvPr/>
          </p:nvSpPr>
          <p:spPr bwMode="auto">
            <a:xfrm flipV="1">
              <a:off x="54102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7" name="Line 61"/>
            <p:cNvSpPr>
              <a:spLocks noChangeShapeType="1"/>
            </p:cNvSpPr>
            <p:nvPr/>
          </p:nvSpPr>
          <p:spPr bwMode="auto">
            <a:xfrm flipV="1">
              <a:off x="7162800" y="41148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8" name="Line 62"/>
            <p:cNvSpPr>
              <a:spLocks noChangeShapeType="1"/>
            </p:cNvSpPr>
            <p:nvPr/>
          </p:nvSpPr>
          <p:spPr bwMode="auto">
            <a:xfrm>
              <a:off x="5791200" y="41148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9" name="Line 63"/>
            <p:cNvSpPr>
              <a:spLocks noChangeShapeType="1"/>
            </p:cNvSpPr>
            <p:nvPr/>
          </p:nvSpPr>
          <p:spPr bwMode="auto">
            <a:xfrm flipH="1">
              <a:off x="61722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20" name="Line 64"/>
            <p:cNvSpPr>
              <a:spLocks noChangeShapeType="1"/>
            </p:cNvSpPr>
            <p:nvPr/>
          </p:nvSpPr>
          <p:spPr bwMode="auto">
            <a:xfrm>
              <a:off x="64770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91" name="Object 65"/>
            <p:cNvGraphicFramePr>
              <a:graphicFrameLocks noChangeAspect="1"/>
            </p:cNvGraphicFramePr>
            <p:nvPr>
              <p:extLst>
                <p:ext uri="{D42A27DB-BD31-4B8C-83A1-F6EECF244321}">
                  <p14:modId xmlns:p14="http://schemas.microsoft.com/office/powerpoint/2010/main" val="4021998434"/>
                </p:ext>
              </p:extLst>
            </p:nvPr>
          </p:nvGraphicFramePr>
          <p:xfrm>
            <a:off x="7156450" y="2641600"/>
            <a:ext cx="636815" cy="356616"/>
          </p:xfrm>
          <a:graphic>
            <a:graphicData uri="http://schemas.openxmlformats.org/presentationml/2006/ole">
              <mc:AlternateContent xmlns:mc="http://schemas.openxmlformats.org/markup-compatibility/2006">
                <mc:Choice xmlns:v="urn:schemas-microsoft-com:vml" Requires="v">
                  <p:oleObj spid="_x0000_s103859" name="Equation" r:id="rId35" imgW="317087" imgH="177569" progId="Equation.3">
                    <p:embed/>
                  </p:oleObj>
                </mc:Choice>
                <mc:Fallback>
                  <p:oleObj name="Equation" r:id="rId35" imgW="317087" imgH="177569" progId="Equation.3">
                    <p:embed/>
                    <p:pic>
                      <p:nvPicPr>
                        <p:cNvPr id="0" name="Object 6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56450" y="26416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2" name="Object 66"/>
            <p:cNvGraphicFramePr>
              <a:graphicFrameLocks noChangeAspect="1"/>
            </p:cNvGraphicFramePr>
            <p:nvPr>
              <p:extLst>
                <p:ext uri="{D42A27DB-BD31-4B8C-83A1-F6EECF244321}">
                  <p14:modId xmlns:p14="http://schemas.microsoft.com/office/powerpoint/2010/main" val="524366198"/>
                </p:ext>
              </p:extLst>
            </p:nvPr>
          </p:nvGraphicFramePr>
          <p:xfrm>
            <a:off x="4914900" y="2647950"/>
            <a:ext cx="400930" cy="347472"/>
          </p:xfrm>
          <a:graphic>
            <a:graphicData uri="http://schemas.openxmlformats.org/presentationml/2006/ole">
              <mc:AlternateContent xmlns:mc="http://schemas.openxmlformats.org/markup-compatibility/2006">
                <mc:Choice xmlns:v="urn:schemas-microsoft-com:vml" Requires="v">
                  <p:oleObj spid="_x0000_s103860" name="Equation" r:id="rId37" imgW="190335" imgH="164957" progId="Equation.3">
                    <p:embed/>
                  </p:oleObj>
                </mc:Choice>
                <mc:Fallback>
                  <p:oleObj name="Equation" r:id="rId37" imgW="190335" imgH="164957" progId="Equation.3">
                    <p:embed/>
                    <p:pic>
                      <p:nvPicPr>
                        <p:cNvPr id="0" name="Object 6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914900" y="2647950"/>
                          <a:ext cx="40093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3" name="Object 67"/>
            <p:cNvGraphicFramePr>
              <a:graphicFrameLocks noChangeAspect="1"/>
            </p:cNvGraphicFramePr>
            <p:nvPr>
              <p:extLst>
                <p:ext uri="{D42A27DB-BD31-4B8C-83A1-F6EECF244321}">
                  <p14:modId xmlns:p14="http://schemas.microsoft.com/office/powerpoint/2010/main" val="2426360955"/>
                </p:ext>
              </p:extLst>
            </p:nvPr>
          </p:nvGraphicFramePr>
          <p:xfrm>
            <a:off x="4419600" y="4851400"/>
            <a:ext cx="407561" cy="356616"/>
          </p:xfrm>
          <a:graphic>
            <a:graphicData uri="http://schemas.openxmlformats.org/presentationml/2006/ole">
              <mc:AlternateContent xmlns:mc="http://schemas.openxmlformats.org/markup-compatibility/2006">
                <mc:Choice xmlns:v="urn:schemas-microsoft-com:vml" Requires="v">
                  <p:oleObj spid="_x0000_s103861" name="Equation" r:id="rId39" imgW="202936" imgH="177569" progId="Equation.3">
                    <p:embed/>
                  </p:oleObj>
                </mc:Choice>
                <mc:Fallback>
                  <p:oleObj name="Equation" r:id="rId39" imgW="202936" imgH="177569" progId="Equation.3">
                    <p:embed/>
                    <p:pic>
                      <p:nvPicPr>
                        <p:cNvPr id="0" name="Object 6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19600" y="4851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4" name="Object 68"/>
            <p:cNvGraphicFramePr>
              <a:graphicFrameLocks noChangeAspect="1"/>
            </p:cNvGraphicFramePr>
            <p:nvPr>
              <p:extLst>
                <p:ext uri="{D42A27DB-BD31-4B8C-83A1-F6EECF244321}">
                  <p14:modId xmlns:p14="http://schemas.microsoft.com/office/powerpoint/2010/main" val="233462152"/>
                </p:ext>
              </p:extLst>
            </p:nvPr>
          </p:nvGraphicFramePr>
          <p:xfrm>
            <a:off x="5689600" y="3136900"/>
            <a:ext cx="280199" cy="356616"/>
          </p:xfrm>
          <a:graphic>
            <a:graphicData uri="http://schemas.openxmlformats.org/presentationml/2006/ole">
              <mc:AlternateContent xmlns:mc="http://schemas.openxmlformats.org/markup-compatibility/2006">
                <mc:Choice xmlns:v="urn:schemas-microsoft-com:vml" Requires="v">
                  <p:oleObj spid="_x0000_s103862" name="Equation" r:id="rId41" imgW="139579" imgH="177646" progId="Equation.3">
                    <p:embed/>
                  </p:oleObj>
                </mc:Choice>
                <mc:Fallback>
                  <p:oleObj name="Equation" r:id="rId41" imgW="139579" imgH="177646" progId="Equation.3">
                    <p:embed/>
                    <p:pic>
                      <p:nvPicPr>
                        <p:cNvPr id="0"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9600" y="31369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5" name="Object 69"/>
            <p:cNvGraphicFramePr>
              <a:graphicFrameLocks noChangeAspect="1"/>
            </p:cNvGraphicFramePr>
            <p:nvPr>
              <p:extLst>
                <p:ext uri="{D42A27DB-BD31-4B8C-83A1-F6EECF244321}">
                  <p14:modId xmlns:p14="http://schemas.microsoft.com/office/powerpoint/2010/main" val="2066260316"/>
                </p:ext>
              </p:extLst>
            </p:nvPr>
          </p:nvGraphicFramePr>
          <p:xfrm>
            <a:off x="6400800" y="3048000"/>
            <a:ext cx="305671" cy="356616"/>
          </p:xfrm>
          <a:graphic>
            <a:graphicData uri="http://schemas.openxmlformats.org/presentationml/2006/ole">
              <mc:AlternateContent xmlns:mc="http://schemas.openxmlformats.org/markup-compatibility/2006">
                <mc:Choice xmlns:v="urn:schemas-microsoft-com:vml" Requires="v">
                  <p:oleObj spid="_x0000_s103863" name="Equation" r:id="rId42" imgW="152202" imgH="177569" progId="Equation.3">
                    <p:embed/>
                  </p:oleObj>
                </mc:Choice>
                <mc:Fallback>
                  <p:oleObj name="Equation" r:id="rId42" imgW="152202" imgH="177569" progId="Equation.3">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0480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6" name="Object 70"/>
            <p:cNvGraphicFramePr>
              <a:graphicFrameLocks noChangeAspect="1"/>
            </p:cNvGraphicFramePr>
            <p:nvPr>
              <p:extLst>
                <p:ext uri="{D42A27DB-BD31-4B8C-83A1-F6EECF244321}">
                  <p14:modId xmlns:p14="http://schemas.microsoft.com/office/powerpoint/2010/main" val="1730935800"/>
                </p:ext>
              </p:extLst>
            </p:nvPr>
          </p:nvGraphicFramePr>
          <p:xfrm>
            <a:off x="4876800" y="3136900"/>
            <a:ext cx="305671" cy="356616"/>
          </p:xfrm>
          <a:graphic>
            <a:graphicData uri="http://schemas.openxmlformats.org/presentationml/2006/ole">
              <mc:AlternateContent xmlns:mc="http://schemas.openxmlformats.org/markup-compatibility/2006">
                <mc:Choice xmlns:v="urn:schemas-microsoft-com:vml" Requires="v">
                  <p:oleObj spid="_x0000_s103864" name="Equation" r:id="rId43" imgW="152202" imgH="177569" progId="Equation.3">
                    <p:embed/>
                  </p:oleObj>
                </mc:Choice>
                <mc:Fallback>
                  <p:oleObj name="Equation" r:id="rId43" imgW="152202" imgH="177569" progId="Equation.3">
                    <p:embed/>
                    <p:pic>
                      <p:nvPicPr>
                        <p:cNvPr id="0"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31369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7" name="Object 71"/>
            <p:cNvGraphicFramePr>
              <a:graphicFrameLocks noChangeAspect="1"/>
            </p:cNvGraphicFramePr>
            <p:nvPr>
              <p:extLst>
                <p:ext uri="{D42A27DB-BD31-4B8C-83A1-F6EECF244321}">
                  <p14:modId xmlns:p14="http://schemas.microsoft.com/office/powerpoint/2010/main" val="3796687818"/>
                </p:ext>
              </p:extLst>
            </p:nvPr>
          </p:nvGraphicFramePr>
          <p:xfrm>
            <a:off x="7315200" y="3048000"/>
            <a:ext cx="280199" cy="356616"/>
          </p:xfrm>
          <a:graphic>
            <a:graphicData uri="http://schemas.openxmlformats.org/presentationml/2006/ole">
              <mc:AlternateContent xmlns:mc="http://schemas.openxmlformats.org/markup-compatibility/2006">
                <mc:Choice xmlns:v="urn:schemas-microsoft-com:vml" Requires="v">
                  <p:oleObj spid="_x0000_s103865" name="Equation" r:id="rId44" imgW="139579" imgH="177646" progId="Equation.3">
                    <p:embed/>
                  </p:oleObj>
                </mc:Choice>
                <mc:Fallback>
                  <p:oleObj name="Equation" r:id="rId44" imgW="139579" imgH="177646" progId="Equation.3">
                    <p:embed/>
                    <p:pic>
                      <p:nvPicPr>
                        <p:cNvPr id="0" name="Object 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0" y="30480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8" name="Object 72"/>
            <p:cNvGraphicFramePr>
              <a:graphicFrameLocks noChangeAspect="1"/>
            </p:cNvGraphicFramePr>
            <p:nvPr>
              <p:extLst>
                <p:ext uri="{D42A27DB-BD31-4B8C-83A1-F6EECF244321}">
                  <p14:modId xmlns:p14="http://schemas.microsoft.com/office/powerpoint/2010/main" val="698608358"/>
                </p:ext>
              </p:extLst>
            </p:nvPr>
          </p:nvGraphicFramePr>
          <p:xfrm>
            <a:off x="6146800" y="4800600"/>
            <a:ext cx="137863" cy="256032"/>
          </p:xfrm>
          <a:graphic>
            <a:graphicData uri="http://schemas.openxmlformats.org/presentationml/2006/ole">
              <mc:AlternateContent xmlns:mc="http://schemas.openxmlformats.org/markup-compatibility/2006">
                <mc:Choice xmlns:v="urn:schemas-microsoft-com:vml" Requires="v">
                  <p:oleObj spid="_x0000_s103866" name="Equation" r:id="rId45" imgW="88707" imgH="164742" progId="Equation.3">
                    <p:embed/>
                  </p:oleObj>
                </mc:Choice>
                <mc:Fallback>
                  <p:oleObj name="Equation" r:id="rId45" imgW="88707" imgH="164742" progId="Equation.3">
                    <p:embed/>
                    <p:pic>
                      <p:nvPicPr>
                        <p:cNvPr id="0"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6800" y="480060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9" name="Object 73"/>
            <p:cNvGraphicFramePr>
              <a:graphicFrameLocks noChangeAspect="1"/>
            </p:cNvGraphicFramePr>
            <p:nvPr/>
          </p:nvGraphicFramePr>
          <p:xfrm>
            <a:off x="5257800" y="1981200"/>
            <a:ext cx="381000" cy="457200"/>
          </p:xfrm>
          <a:graphic>
            <a:graphicData uri="http://schemas.openxmlformats.org/presentationml/2006/ole">
              <mc:AlternateContent xmlns:mc="http://schemas.openxmlformats.org/markup-compatibility/2006">
                <mc:Choice xmlns:v="urn:schemas-microsoft-com:vml" Requires="v">
                  <p:oleObj spid="_x0000_s103867" name="Equation" r:id="rId46" imgW="190500" imgH="228600" progId="Equation.DSMT4">
                    <p:embed/>
                  </p:oleObj>
                </mc:Choice>
                <mc:Fallback>
                  <p:oleObj name="Equation" r:id="rId46" imgW="190500" imgH="228600" progId="Equation.DSMT4">
                    <p:embed/>
                    <p:pic>
                      <p:nvPicPr>
                        <p:cNvPr id="0" name="Object 7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1981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0" name="Object 74"/>
            <p:cNvGraphicFramePr>
              <a:graphicFrameLocks noChangeAspect="1"/>
            </p:cNvGraphicFramePr>
            <p:nvPr/>
          </p:nvGraphicFramePr>
          <p:xfrm>
            <a:off x="6529388" y="1981200"/>
            <a:ext cx="396875" cy="419100"/>
          </p:xfrm>
          <a:graphic>
            <a:graphicData uri="http://schemas.openxmlformats.org/presentationml/2006/ole">
              <mc:AlternateContent xmlns:mc="http://schemas.openxmlformats.org/markup-compatibility/2006">
                <mc:Choice xmlns:v="urn:schemas-microsoft-com:vml" Requires="v">
                  <p:oleObj spid="_x0000_s103868" name="Equation" r:id="rId47" imgW="215806" imgH="228501" progId="Equation.DSMT4">
                    <p:embed/>
                  </p:oleObj>
                </mc:Choice>
                <mc:Fallback>
                  <p:oleObj name="Equation" r:id="rId47" imgW="215806" imgH="228501" progId="Equation.DSMT4">
                    <p:embed/>
                    <p:pic>
                      <p:nvPicPr>
                        <p:cNvPr id="0" name="Object 7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9388" y="19812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1" name="Object 75"/>
            <p:cNvGraphicFramePr>
              <a:graphicFrameLocks noChangeAspect="1"/>
            </p:cNvGraphicFramePr>
            <p:nvPr>
              <p:extLst>
                <p:ext uri="{D42A27DB-BD31-4B8C-83A1-F6EECF244321}">
                  <p14:modId xmlns:p14="http://schemas.microsoft.com/office/powerpoint/2010/main" val="2499999505"/>
                </p:ext>
              </p:extLst>
            </p:nvPr>
          </p:nvGraphicFramePr>
          <p:xfrm>
            <a:off x="6235700" y="4019550"/>
            <a:ext cx="137863" cy="256032"/>
          </p:xfrm>
          <a:graphic>
            <a:graphicData uri="http://schemas.openxmlformats.org/presentationml/2006/ole">
              <mc:AlternateContent xmlns:mc="http://schemas.openxmlformats.org/markup-compatibility/2006">
                <mc:Choice xmlns:v="urn:schemas-microsoft-com:vml" Requires="v">
                  <p:oleObj spid="_x0000_s103869" name="Equation" r:id="rId48" imgW="88707" imgH="164742" progId="Equation.3">
                    <p:embed/>
                  </p:oleObj>
                </mc:Choice>
                <mc:Fallback>
                  <p:oleObj name="Equation" r:id="rId48" imgW="88707" imgH="164742" progId="Equation.3">
                    <p:embed/>
                    <p:pic>
                      <p:nvPicPr>
                        <p:cNvPr id="0" name="Object 7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35700" y="401955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2" name="Object 76"/>
            <p:cNvGraphicFramePr>
              <a:graphicFrameLocks noChangeAspect="1"/>
            </p:cNvGraphicFramePr>
            <p:nvPr>
              <p:extLst>
                <p:ext uri="{D42A27DB-BD31-4B8C-83A1-F6EECF244321}">
                  <p14:modId xmlns:p14="http://schemas.microsoft.com/office/powerpoint/2010/main" val="1802932847"/>
                </p:ext>
              </p:extLst>
            </p:nvPr>
          </p:nvGraphicFramePr>
          <p:xfrm>
            <a:off x="6781799" y="4800600"/>
            <a:ext cx="187100" cy="347472"/>
          </p:xfrm>
          <a:graphic>
            <a:graphicData uri="http://schemas.openxmlformats.org/presentationml/2006/ole">
              <mc:AlternateContent xmlns:mc="http://schemas.openxmlformats.org/markup-compatibility/2006">
                <mc:Choice xmlns:v="urn:schemas-microsoft-com:vml" Requires="v">
                  <p:oleObj spid="_x0000_s103870" name="Equation" r:id="rId49" imgW="88707" imgH="164742" progId="Equation.3">
                    <p:embed/>
                  </p:oleObj>
                </mc:Choice>
                <mc:Fallback>
                  <p:oleObj name="Equation" r:id="rId49" imgW="88707" imgH="164742" progId="Equation.3">
                    <p:embed/>
                    <p:pic>
                      <p:nvPicPr>
                        <p:cNvPr id="0" name="Object 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799" y="48006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3" name="Object 77"/>
            <p:cNvGraphicFramePr>
              <a:graphicFrameLocks noChangeAspect="1"/>
            </p:cNvGraphicFramePr>
            <p:nvPr>
              <p:extLst>
                <p:ext uri="{D42A27DB-BD31-4B8C-83A1-F6EECF244321}">
                  <p14:modId xmlns:p14="http://schemas.microsoft.com/office/powerpoint/2010/main" val="3783588249"/>
                </p:ext>
              </p:extLst>
            </p:nvPr>
          </p:nvGraphicFramePr>
          <p:xfrm>
            <a:off x="4495800" y="3962400"/>
            <a:ext cx="407561" cy="356616"/>
          </p:xfrm>
          <a:graphic>
            <a:graphicData uri="http://schemas.openxmlformats.org/presentationml/2006/ole">
              <mc:AlternateContent xmlns:mc="http://schemas.openxmlformats.org/markup-compatibility/2006">
                <mc:Choice xmlns:v="urn:schemas-microsoft-com:vml" Requires="v">
                  <p:oleObj spid="_x0000_s103871" name="Equation" r:id="rId50" imgW="202936" imgH="177569" progId="Equation.3">
                    <p:embed/>
                  </p:oleObj>
                </mc:Choice>
                <mc:Fallback>
                  <p:oleObj name="Equation" r:id="rId50" imgW="202936" imgH="177569" progId="Equation.3">
                    <p:embed/>
                    <p:pic>
                      <p:nvPicPr>
                        <p:cNvPr id="0" name="Object 7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95800" y="3962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4" name="Object 78"/>
            <p:cNvGraphicFramePr>
              <a:graphicFrameLocks noChangeAspect="1"/>
            </p:cNvGraphicFramePr>
            <p:nvPr>
              <p:extLst>
                <p:ext uri="{D42A27DB-BD31-4B8C-83A1-F6EECF244321}">
                  <p14:modId xmlns:p14="http://schemas.microsoft.com/office/powerpoint/2010/main" val="1382036699"/>
                </p:ext>
              </p:extLst>
            </p:nvPr>
          </p:nvGraphicFramePr>
          <p:xfrm>
            <a:off x="4953000" y="4876800"/>
            <a:ext cx="407561" cy="356616"/>
          </p:xfrm>
          <a:graphic>
            <a:graphicData uri="http://schemas.openxmlformats.org/presentationml/2006/ole">
              <mc:AlternateContent xmlns:mc="http://schemas.openxmlformats.org/markup-compatibility/2006">
                <mc:Choice xmlns:v="urn:schemas-microsoft-com:vml" Requires="v">
                  <p:oleObj spid="_x0000_s103872" name="Equation" r:id="rId51" imgW="202936" imgH="177569" progId="Equation.3">
                    <p:embed/>
                  </p:oleObj>
                </mc:Choice>
                <mc:Fallback>
                  <p:oleObj name="Equation" r:id="rId51" imgW="202936" imgH="177569" progId="Equation.3">
                    <p:embed/>
                    <p:pic>
                      <p:nvPicPr>
                        <p:cNvPr id="0" name="Object 7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53000" y="48768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5" name="Object 79"/>
            <p:cNvGraphicFramePr>
              <a:graphicFrameLocks noChangeAspect="1"/>
            </p:cNvGraphicFramePr>
            <p:nvPr>
              <p:extLst>
                <p:ext uri="{D42A27DB-BD31-4B8C-83A1-F6EECF244321}">
                  <p14:modId xmlns:p14="http://schemas.microsoft.com/office/powerpoint/2010/main" val="2184400352"/>
                </p:ext>
              </p:extLst>
            </p:nvPr>
          </p:nvGraphicFramePr>
          <p:xfrm>
            <a:off x="5409112" y="4851400"/>
            <a:ext cx="382088" cy="356616"/>
          </p:xfrm>
          <a:graphic>
            <a:graphicData uri="http://schemas.openxmlformats.org/presentationml/2006/ole">
              <mc:AlternateContent xmlns:mc="http://schemas.openxmlformats.org/markup-compatibility/2006">
                <mc:Choice xmlns:v="urn:schemas-microsoft-com:vml" Requires="v">
                  <p:oleObj spid="_x0000_s103873" name="Equation" r:id="rId52" imgW="190335" imgH="177646" progId="Equation.3">
                    <p:embed/>
                  </p:oleObj>
                </mc:Choice>
                <mc:Fallback>
                  <p:oleObj name="Equation" r:id="rId52" imgW="190335" imgH="177646" progId="Equation.3">
                    <p:embed/>
                    <p:pic>
                      <p:nvPicPr>
                        <p:cNvPr id="0" name="Object 7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409112"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6" name="Object 80"/>
            <p:cNvGraphicFramePr>
              <a:graphicFrameLocks noChangeAspect="1"/>
            </p:cNvGraphicFramePr>
            <p:nvPr>
              <p:extLst>
                <p:ext uri="{D42A27DB-BD31-4B8C-83A1-F6EECF244321}">
                  <p14:modId xmlns:p14="http://schemas.microsoft.com/office/powerpoint/2010/main" val="1116389693"/>
                </p:ext>
              </p:extLst>
            </p:nvPr>
          </p:nvGraphicFramePr>
          <p:xfrm>
            <a:off x="5867400" y="4851400"/>
            <a:ext cx="382088" cy="356616"/>
          </p:xfrm>
          <a:graphic>
            <a:graphicData uri="http://schemas.openxmlformats.org/presentationml/2006/ole">
              <mc:AlternateContent xmlns:mc="http://schemas.openxmlformats.org/markup-compatibility/2006">
                <mc:Choice xmlns:v="urn:schemas-microsoft-com:vml" Requires="v">
                  <p:oleObj spid="_x0000_s103874" name="Equation" r:id="rId54" imgW="190335" imgH="177646" progId="Equation.3">
                    <p:embed/>
                  </p:oleObj>
                </mc:Choice>
                <mc:Fallback>
                  <p:oleObj name="Equation" r:id="rId54" imgW="190335" imgH="177646" progId="Equation.3">
                    <p:embed/>
                    <p:pic>
                      <p:nvPicPr>
                        <p:cNvPr id="0" name="Object 8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867400"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7" name="Object 81"/>
            <p:cNvGraphicFramePr>
              <a:graphicFrameLocks noChangeAspect="1"/>
            </p:cNvGraphicFramePr>
            <p:nvPr>
              <p:extLst>
                <p:ext uri="{D42A27DB-BD31-4B8C-83A1-F6EECF244321}">
                  <p14:modId xmlns:p14="http://schemas.microsoft.com/office/powerpoint/2010/main" val="22285250"/>
                </p:ext>
              </p:extLst>
            </p:nvPr>
          </p:nvGraphicFramePr>
          <p:xfrm>
            <a:off x="5334000" y="3962400"/>
            <a:ext cx="382088" cy="356616"/>
          </p:xfrm>
          <a:graphic>
            <a:graphicData uri="http://schemas.openxmlformats.org/presentationml/2006/ole">
              <mc:AlternateContent xmlns:mc="http://schemas.openxmlformats.org/markup-compatibility/2006">
                <mc:Choice xmlns:v="urn:schemas-microsoft-com:vml" Requires="v">
                  <p:oleObj spid="_x0000_s103875" name="Equation" r:id="rId55" imgW="190335" imgH="177646" progId="Equation.3">
                    <p:embed/>
                  </p:oleObj>
                </mc:Choice>
                <mc:Fallback>
                  <p:oleObj name="Equation" r:id="rId55" imgW="190335" imgH="177646" progId="Equation.3">
                    <p:embed/>
                    <p:pic>
                      <p:nvPicPr>
                        <p:cNvPr id="0" name="Object 8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34000" y="3962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8" name="Object 82"/>
            <p:cNvGraphicFramePr>
              <a:graphicFrameLocks noChangeAspect="1"/>
            </p:cNvGraphicFramePr>
            <p:nvPr>
              <p:extLst>
                <p:ext uri="{D42A27DB-BD31-4B8C-83A1-F6EECF244321}">
                  <p14:modId xmlns:p14="http://schemas.microsoft.com/office/powerpoint/2010/main" val="2787413313"/>
                </p:ext>
              </p:extLst>
            </p:nvPr>
          </p:nvGraphicFramePr>
          <p:xfrm>
            <a:off x="6934200" y="4800600"/>
            <a:ext cx="560396" cy="356616"/>
          </p:xfrm>
          <a:graphic>
            <a:graphicData uri="http://schemas.openxmlformats.org/presentationml/2006/ole">
              <mc:AlternateContent xmlns:mc="http://schemas.openxmlformats.org/markup-compatibility/2006">
                <mc:Choice xmlns:v="urn:schemas-microsoft-com:vml" Requires="v">
                  <p:oleObj spid="_x0000_s103876" name="Equation" r:id="rId56" imgW="279400" imgH="177800" progId="Equation.3">
                    <p:embed/>
                  </p:oleObj>
                </mc:Choice>
                <mc:Fallback>
                  <p:oleObj name="Equation" r:id="rId56" imgW="279400" imgH="177800" progId="Equation.3">
                    <p:embed/>
                    <p:pic>
                      <p:nvPicPr>
                        <p:cNvPr id="0" name="Object 8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934200" y="4800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9" name="Object 83"/>
            <p:cNvGraphicFramePr>
              <a:graphicFrameLocks noChangeAspect="1"/>
            </p:cNvGraphicFramePr>
            <p:nvPr>
              <p:extLst>
                <p:ext uri="{D42A27DB-BD31-4B8C-83A1-F6EECF244321}">
                  <p14:modId xmlns:p14="http://schemas.microsoft.com/office/powerpoint/2010/main" val="66282646"/>
                </p:ext>
              </p:extLst>
            </p:nvPr>
          </p:nvGraphicFramePr>
          <p:xfrm>
            <a:off x="7607300" y="4775200"/>
            <a:ext cx="560398" cy="356616"/>
          </p:xfrm>
          <a:graphic>
            <a:graphicData uri="http://schemas.openxmlformats.org/presentationml/2006/ole">
              <mc:AlternateContent xmlns:mc="http://schemas.openxmlformats.org/markup-compatibility/2006">
                <mc:Choice xmlns:v="urn:schemas-microsoft-com:vml" Requires="v">
                  <p:oleObj spid="_x0000_s103877" name="Equation" r:id="rId58" imgW="279400" imgH="177800" progId="Equation.3">
                    <p:embed/>
                  </p:oleObj>
                </mc:Choice>
                <mc:Fallback>
                  <p:oleObj name="Equation" r:id="rId58" imgW="279400" imgH="177800" progId="Equation.3">
                    <p:embed/>
                    <p:pic>
                      <p:nvPicPr>
                        <p:cNvPr id="0" name="Object 8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607300" y="4775200"/>
                          <a:ext cx="56039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10" name="Object 84"/>
            <p:cNvGraphicFramePr>
              <a:graphicFrameLocks noChangeAspect="1"/>
            </p:cNvGraphicFramePr>
            <p:nvPr>
              <p:extLst>
                <p:ext uri="{D42A27DB-BD31-4B8C-83A1-F6EECF244321}">
                  <p14:modId xmlns:p14="http://schemas.microsoft.com/office/powerpoint/2010/main" val="508428499"/>
                </p:ext>
              </p:extLst>
            </p:nvPr>
          </p:nvGraphicFramePr>
          <p:xfrm>
            <a:off x="7042149" y="4038600"/>
            <a:ext cx="560396" cy="356616"/>
          </p:xfrm>
          <a:graphic>
            <a:graphicData uri="http://schemas.openxmlformats.org/presentationml/2006/ole">
              <mc:AlternateContent xmlns:mc="http://schemas.openxmlformats.org/markup-compatibility/2006">
                <mc:Choice xmlns:v="urn:schemas-microsoft-com:vml" Requires="v">
                  <p:oleObj spid="_x0000_s103878" name="Equation" r:id="rId60" imgW="279400" imgH="177800" progId="Equation.3">
                    <p:embed/>
                  </p:oleObj>
                </mc:Choice>
                <mc:Fallback>
                  <p:oleObj name="Equation" r:id="rId60" imgW="279400" imgH="177800" progId="Equation.3">
                    <p:embed/>
                    <p:pic>
                      <p:nvPicPr>
                        <p:cNvPr id="0" name="Object 8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042149" y="4038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683541" name="Rectangle 85"/>
          <p:cNvSpPr>
            <a:spLocks noChangeArrowheads="1"/>
          </p:cNvSpPr>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US" sz="3200" b="1">
                <a:solidFill>
                  <a:schemeClr val="tx2"/>
                </a:solidFill>
                <a:cs typeface="+mn-cs"/>
              </a:rPr>
              <a:t>Expectiminimax</a:t>
            </a:r>
          </a:p>
        </p:txBody>
      </p:sp>
      <p:sp>
        <p:nvSpPr>
          <p:cNvPr id="2" name="TextBox 1"/>
          <p:cNvSpPr txBox="1">
            <a:spLocks noChangeArrowheads="1"/>
          </p:cNvSpPr>
          <p:nvPr/>
        </p:nvSpPr>
        <p:spPr bwMode="auto">
          <a:xfrm>
            <a:off x="4267200" y="5334000"/>
            <a:ext cx="387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Small chance at high payoff wins.</a:t>
            </a:r>
          </a:p>
          <a:p>
            <a:pPr eaLnBrk="1" hangingPunct="1"/>
            <a:r>
              <a:rPr lang="en-US" sz="2000" b="1">
                <a:solidFill>
                  <a:schemeClr val="accent2"/>
                </a:solidFill>
              </a:rPr>
              <a:t>But, not necessarily the best thing</a:t>
            </a:r>
          </a:p>
          <a:p>
            <a:pPr eaLnBrk="1" hangingPunct="1"/>
            <a:r>
              <a:rPr lang="en-US" sz="2000" b="1">
                <a:solidFill>
                  <a:schemeClr val="accent2"/>
                </a:solidFill>
              </a:rPr>
              <a:t>to do!</a:t>
            </a:r>
          </a:p>
        </p:txBody>
      </p:sp>
      <p:sp>
        <p:nvSpPr>
          <p:cNvPr id="103469" name="TextBox 3"/>
          <p:cNvSpPr txBox="1">
            <a:spLocks noChangeArrowheads="1"/>
          </p:cNvSpPr>
          <p:nvPr/>
        </p:nvSpPr>
        <p:spPr bwMode="auto">
          <a:xfrm>
            <a:off x="457200" y="5543550"/>
            <a:ext cx="220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.9 * 2 + .1 * 3 = 2.1</a:t>
            </a:r>
          </a:p>
        </p:txBody>
      </p:sp>
      <p:graphicFrame>
        <p:nvGraphicFramePr>
          <p:cNvPr id="88" name="Object 25"/>
          <p:cNvGraphicFramePr>
            <a:graphicFrameLocks noChangeAspect="1"/>
          </p:cNvGraphicFramePr>
          <p:nvPr>
            <p:extLst>
              <p:ext uri="{D42A27DB-BD31-4B8C-83A1-F6EECF244321}">
                <p14:modId xmlns:p14="http://schemas.microsoft.com/office/powerpoint/2010/main" val="2344972810"/>
              </p:ext>
            </p:extLst>
          </p:nvPr>
        </p:nvGraphicFramePr>
        <p:xfrm>
          <a:off x="1905000" y="1295400"/>
          <a:ext cx="489857" cy="381000"/>
        </p:xfrm>
        <a:graphic>
          <a:graphicData uri="http://schemas.openxmlformats.org/presentationml/2006/ole">
            <mc:AlternateContent xmlns:mc="http://schemas.openxmlformats.org/markup-compatibility/2006">
              <mc:Choice xmlns:v="urn:schemas-microsoft-com:vml" Requires="v">
                <p:oleObj spid="_x0000_s103879" name="Equation" r:id="rId62" imgW="228402" imgH="177646" progId="Equation.3">
                  <p:embed/>
                </p:oleObj>
              </mc:Choice>
              <mc:Fallback>
                <p:oleObj name="Equation" r:id="rId62" imgW="228402"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295400"/>
                        <a:ext cx="489857" cy="381000"/>
                      </a:xfrm>
                      <a:prstGeom prst="rect">
                        <a:avLst/>
                      </a:prstGeom>
                      <a:noFill/>
                      <a:ln>
                        <a:noFill/>
                      </a:ln>
                      <a:effectLst/>
                      <a:extLst/>
                    </p:spPr>
                  </p:pic>
                </p:oleObj>
              </mc:Fallback>
            </mc:AlternateContent>
          </a:graphicData>
        </a:graphic>
      </p:graphicFrame>
      <p:graphicFrame>
        <p:nvGraphicFramePr>
          <p:cNvPr id="90" name="Object 65"/>
          <p:cNvGraphicFramePr>
            <a:graphicFrameLocks noChangeAspect="1"/>
          </p:cNvGraphicFramePr>
          <p:nvPr>
            <p:extLst>
              <p:ext uri="{D42A27DB-BD31-4B8C-83A1-F6EECF244321}">
                <p14:modId xmlns:p14="http://schemas.microsoft.com/office/powerpoint/2010/main" val="2904175330"/>
              </p:ext>
            </p:extLst>
          </p:nvPr>
        </p:nvGraphicFramePr>
        <p:xfrm>
          <a:off x="5867400" y="1447800"/>
          <a:ext cx="636815" cy="356616"/>
        </p:xfrm>
        <a:graphic>
          <a:graphicData uri="http://schemas.openxmlformats.org/presentationml/2006/ole">
            <mc:AlternateContent xmlns:mc="http://schemas.openxmlformats.org/markup-compatibility/2006">
              <mc:Choice xmlns:v="urn:schemas-microsoft-com:vml" Requires="v">
                <p:oleObj spid="_x0000_s103880" name="Equation" r:id="rId63" imgW="317087" imgH="177569" progId="Equation.3">
                  <p:embed/>
                </p:oleObj>
              </mc:Choice>
              <mc:Fallback>
                <p:oleObj name="Equation" r:id="rId63" imgW="317087" imgH="177569"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67400" y="14478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1" name="Object 39"/>
          <p:cNvGraphicFramePr>
            <a:graphicFrameLocks noChangeAspect="1"/>
          </p:cNvGraphicFramePr>
          <p:nvPr>
            <p:extLst>
              <p:ext uri="{D42A27DB-BD31-4B8C-83A1-F6EECF244321}">
                <p14:modId xmlns:p14="http://schemas.microsoft.com/office/powerpoint/2010/main" val="1163233628"/>
              </p:ext>
            </p:extLst>
          </p:nvPr>
        </p:nvGraphicFramePr>
        <p:xfrm>
          <a:off x="2590147" y="4724400"/>
          <a:ext cx="229253" cy="356616"/>
        </p:xfrm>
        <a:graphic>
          <a:graphicData uri="http://schemas.openxmlformats.org/presentationml/2006/ole">
            <mc:AlternateContent xmlns:mc="http://schemas.openxmlformats.org/markup-compatibility/2006">
              <mc:Choice xmlns:v="urn:schemas-microsoft-com:vml" Requires="v">
                <p:oleObj spid="_x0000_s103881" name="Equation" r:id="rId64" imgW="114102" imgH="177492" progId="Equation.3">
                  <p:embed/>
                </p:oleObj>
              </mc:Choice>
              <mc:Fallback>
                <p:oleObj name="Equation" r:id="rId64"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147" y="4724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 name="Object 38"/>
          <p:cNvGraphicFramePr>
            <a:graphicFrameLocks noChangeAspect="1"/>
          </p:cNvGraphicFramePr>
          <p:nvPr>
            <p:extLst>
              <p:ext uri="{D42A27DB-BD31-4B8C-83A1-F6EECF244321}">
                <p14:modId xmlns:p14="http://schemas.microsoft.com/office/powerpoint/2010/main" val="2810685009"/>
              </p:ext>
            </p:extLst>
          </p:nvPr>
        </p:nvGraphicFramePr>
        <p:xfrm>
          <a:off x="1066147" y="4800600"/>
          <a:ext cx="229253" cy="356616"/>
        </p:xfrm>
        <a:graphic>
          <a:graphicData uri="http://schemas.openxmlformats.org/presentationml/2006/ole">
            <mc:AlternateContent xmlns:mc="http://schemas.openxmlformats.org/markup-compatibility/2006">
              <mc:Choice xmlns:v="urn:schemas-microsoft-com:vml" Requires="v">
                <p:oleObj spid="_x0000_s103882" name="Equation" r:id="rId65" imgW="114102" imgH="177492" progId="Equation.3">
                  <p:embed/>
                </p:oleObj>
              </mc:Choice>
              <mc:Fallback>
                <p:oleObj name="Equation" r:id="rId65"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66147"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990600"/>
          </a:xfrm>
        </p:spPr>
        <p:txBody>
          <a:bodyPr/>
          <a:lstStyle/>
          <a:p>
            <a:r>
              <a:rPr lang="en-US" sz="3600" dirty="0" smtClean="0">
                <a:solidFill>
                  <a:srgbClr val="FF0000"/>
                </a:solidFill>
              </a:rPr>
              <a:t>Summary</a:t>
            </a:r>
            <a:endParaRPr lang="en-US" sz="3600" dirty="0">
              <a:solidFill>
                <a:srgbClr val="FF0000"/>
              </a:solidFill>
            </a:endParaRPr>
          </a:p>
        </p:txBody>
      </p:sp>
      <p:sp>
        <p:nvSpPr>
          <p:cNvPr id="3" name="Content Placeholder 2"/>
          <p:cNvSpPr>
            <a:spLocks noGrp="1"/>
          </p:cNvSpPr>
          <p:nvPr>
            <p:ph idx="1"/>
          </p:nvPr>
        </p:nvSpPr>
        <p:spPr/>
        <p:txBody>
          <a:bodyPr/>
          <a:lstStyle/>
          <a:p>
            <a:r>
              <a:rPr lang="en-US" b="1" dirty="0" smtClean="0">
                <a:solidFill>
                  <a:schemeClr val="accent2">
                    <a:lumMod val="75000"/>
                  </a:schemeClr>
                </a:solidFill>
              </a:rPr>
              <a:t>--- game tree search</a:t>
            </a:r>
          </a:p>
          <a:p>
            <a:r>
              <a:rPr lang="en-US" b="1" dirty="0" smtClean="0">
                <a:solidFill>
                  <a:schemeClr val="accent2">
                    <a:lumMod val="75000"/>
                  </a:schemeClr>
                </a:solidFill>
              </a:rPr>
              <a:t>--- </a:t>
            </a:r>
            <a:r>
              <a:rPr lang="en-US" b="1" dirty="0" err="1" smtClean="0">
                <a:solidFill>
                  <a:schemeClr val="accent2">
                    <a:lumMod val="75000"/>
                  </a:schemeClr>
                </a:solidFill>
              </a:rPr>
              <a:t>minimax</a:t>
            </a:r>
            <a:endParaRPr lang="en-US" b="1" dirty="0" smtClean="0">
              <a:solidFill>
                <a:schemeClr val="accent2">
                  <a:lumMod val="75000"/>
                </a:schemeClr>
              </a:solidFill>
            </a:endParaRPr>
          </a:p>
          <a:p>
            <a:r>
              <a:rPr lang="en-US" b="1" dirty="0" smtClean="0">
                <a:solidFill>
                  <a:schemeClr val="accent2">
                    <a:lumMod val="75000"/>
                  </a:schemeClr>
                </a:solidFill>
              </a:rPr>
              <a:t>--- optimality under rational play</a:t>
            </a:r>
          </a:p>
          <a:p>
            <a:r>
              <a:rPr lang="en-US" b="1" dirty="0" smtClean="0">
                <a:solidFill>
                  <a:schemeClr val="accent2">
                    <a:lumMod val="75000"/>
                  </a:schemeClr>
                </a:solidFill>
              </a:rPr>
              <a:t>--- alpha-beta pruning</a:t>
            </a:r>
          </a:p>
          <a:p>
            <a:r>
              <a:rPr lang="en-US" b="1" dirty="0" smtClean="0">
                <a:solidFill>
                  <a:schemeClr val="accent2">
                    <a:lumMod val="75000"/>
                  </a:schemeClr>
                </a:solidFill>
              </a:rPr>
              <a:t>--- board evaluation function (utility) / weighted sum of features and tuning</a:t>
            </a:r>
          </a:p>
          <a:p>
            <a:r>
              <a:rPr lang="en-US" b="1" dirty="0" smtClean="0">
                <a:solidFill>
                  <a:schemeClr val="accent2">
                    <a:lumMod val="75000"/>
                  </a:schemeClr>
                </a:solidFill>
              </a:rPr>
              <a:t>--- </a:t>
            </a:r>
            <a:r>
              <a:rPr lang="en-US" b="1" dirty="0" err="1" smtClean="0">
                <a:solidFill>
                  <a:schemeClr val="accent2">
                    <a:lumMod val="75000"/>
                  </a:schemeClr>
                </a:solidFill>
              </a:rPr>
              <a:t>expectiminimax</a:t>
            </a:r>
            <a:endParaRPr lang="en-US" b="1" dirty="0" smtClean="0">
              <a:solidFill>
                <a:schemeClr val="accent2">
                  <a:lumMod val="75000"/>
                </a:schemeClr>
              </a:solidFill>
            </a:endParaRPr>
          </a:p>
        </p:txBody>
      </p:sp>
    </p:spTree>
    <p:extLst>
      <p:ext uri="{BB962C8B-B14F-4D97-AF65-F5344CB8AC3E}">
        <p14:creationId xmlns:p14="http://schemas.microsoft.com/office/powerpoint/2010/main" val="54122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cketfritz.jpeg"/>
          <p:cNvPicPr>
            <a:picLocks noGrp="1" noChangeAspect="1"/>
          </p:cNvPicPr>
          <p:nvPr>
            <p:ph idx="1"/>
          </p:nvPr>
        </p:nvPicPr>
        <p:blipFill>
          <a:blip r:embed="rId2">
            <a:extLst>
              <a:ext uri="{28A0092B-C50C-407E-A947-70E740481C1C}">
                <a14:useLocalDpi xmlns:a14="http://schemas.microsoft.com/office/drawing/2010/main" val="0"/>
              </a:ext>
            </a:extLst>
          </a:blip>
          <a:srcRect t="10494" b="10494"/>
          <a:stretch>
            <a:fillRect/>
          </a:stretch>
        </p:blipFill>
        <p:spPr>
          <a:xfrm>
            <a:off x="838200" y="457200"/>
            <a:ext cx="7772400" cy="4114800"/>
          </a:xfrm>
        </p:spPr>
      </p:pic>
      <p:sp>
        <p:nvSpPr>
          <p:cNvPr id="3" name="Oval 2"/>
          <p:cNvSpPr/>
          <p:nvPr/>
        </p:nvSpPr>
        <p:spPr>
          <a:xfrm>
            <a:off x="5513388" y="3505200"/>
            <a:ext cx="1116012" cy="449263"/>
          </a:xfrm>
          <a:prstGeom prst="ellipse">
            <a:avLst/>
          </a:prstGeom>
          <a:solidFill>
            <a:schemeClr val="accent1">
              <a:alpha val="34000"/>
            </a:schemeClr>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ight Arrow 4"/>
          <p:cNvSpPr/>
          <p:nvPr/>
        </p:nvSpPr>
        <p:spPr>
          <a:xfrm rot="6978004">
            <a:off x="5957094" y="2607469"/>
            <a:ext cx="1398587" cy="2698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990600" y="4953000"/>
            <a:ext cx="76946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Human-computer hybrid most exciting new level of play. Computers</a:t>
            </a:r>
          </a:p>
          <a:p>
            <a:pPr eaLnBrk="1" hangingPunct="1"/>
            <a:r>
              <a:rPr lang="en-US" sz="2000" b="1">
                <a:solidFill>
                  <a:srgbClr val="FF0000"/>
                </a:solidFill>
              </a:rPr>
              <a:t>as smart assistants are becoming accepted.</a:t>
            </a:r>
          </a:p>
          <a:p>
            <a:pPr eaLnBrk="1" hangingPunct="1"/>
            <a:r>
              <a:rPr lang="en-US" sz="2000" b="1">
                <a:solidFill>
                  <a:srgbClr val="FF0000"/>
                </a:solidFill>
              </a:rPr>
              <a:t>Area referred to as </a:t>
            </a:r>
            <a:r>
              <a:rPr lang="en-US" sz="2000" b="1">
                <a:solidFill>
                  <a:schemeClr val="accent2"/>
                </a:solidFill>
              </a:rPr>
              <a:t>“Assisted Cognition.”</a:t>
            </a:r>
          </a:p>
          <a:p>
            <a:pPr eaLnBrk="1" hangingPunct="1"/>
            <a:endParaRPr lang="en-US" sz="2000" b="1">
              <a:solidFill>
                <a:srgbClr val="FF0000"/>
              </a:solidFill>
            </a:endParaRPr>
          </a:p>
          <a:p>
            <a:pPr eaLnBrk="1" hangingPunct="1"/>
            <a:r>
              <a:rPr lang="en-US" sz="2000" b="1">
                <a:solidFill>
                  <a:srgbClr val="FF0000"/>
                </a:solidFill>
              </a:rPr>
              <a:t>Another example: </a:t>
            </a:r>
            <a:r>
              <a:rPr lang="en-US" sz="2000" b="1">
                <a:solidFill>
                  <a:srgbClr val="FF0000"/>
                </a:solidFill>
                <a:hlinkClick r:id="rId3"/>
              </a:rPr>
              <a:t>mind-reading binoculars for 10 km vision.</a:t>
            </a:r>
            <a:endParaRPr lang="en-US" sz="2000" b="1">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FF0000"/>
                </a:solidFill>
              </a:rPr>
              <a:t>Why is Game-Playing a Challenge for AI?</a:t>
            </a:r>
            <a:endParaRPr lang="en-US" sz="2800" dirty="0">
              <a:solidFill>
                <a:srgbClr val="FF0000"/>
              </a:solidFill>
            </a:endParaRPr>
          </a:p>
        </p:txBody>
      </p:sp>
      <p:sp>
        <p:nvSpPr>
          <p:cNvPr id="3" name="Content Placeholder 2"/>
          <p:cNvSpPr>
            <a:spLocks noGrp="1"/>
          </p:cNvSpPr>
          <p:nvPr>
            <p:ph idx="1"/>
          </p:nvPr>
        </p:nvSpPr>
        <p:spPr>
          <a:xfrm>
            <a:off x="914400" y="1676400"/>
            <a:ext cx="7772400" cy="4114800"/>
          </a:xfrm>
        </p:spPr>
        <p:txBody>
          <a:bodyPr>
            <a:normAutofit fontScale="85000" lnSpcReduction="20000"/>
          </a:bodyPr>
          <a:lstStyle/>
          <a:p>
            <a:pPr>
              <a:lnSpc>
                <a:spcPct val="150000"/>
              </a:lnSpc>
              <a:defRPr/>
            </a:pPr>
            <a:r>
              <a:rPr lang="en-US" b="1" dirty="0" smtClean="0">
                <a:solidFill>
                  <a:schemeClr val="accent2"/>
                </a:solidFill>
              </a:rPr>
              <a:t>Competent game playing is a mark of some aspects of “intelligence”</a:t>
            </a:r>
            <a:endParaRPr lang="en-US" b="1" dirty="0">
              <a:solidFill>
                <a:schemeClr val="accent2"/>
              </a:solidFill>
            </a:endParaRPr>
          </a:p>
          <a:p>
            <a:pPr lvl="1">
              <a:lnSpc>
                <a:spcPct val="150000"/>
              </a:lnSpc>
              <a:defRPr/>
            </a:pPr>
            <a:r>
              <a:rPr lang="en-US" b="1" dirty="0" smtClean="0">
                <a:solidFill>
                  <a:schemeClr val="accent2"/>
                </a:solidFill>
              </a:rPr>
              <a:t>Requires planning, reasoning and learning</a:t>
            </a:r>
            <a:endParaRPr lang="en-US" b="1" dirty="0">
              <a:solidFill>
                <a:schemeClr val="accent2"/>
              </a:solidFill>
            </a:endParaRPr>
          </a:p>
          <a:p>
            <a:pPr>
              <a:lnSpc>
                <a:spcPct val="150000"/>
              </a:lnSpc>
              <a:defRPr/>
            </a:pPr>
            <a:r>
              <a:rPr lang="en-US" b="1" dirty="0" smtClean="0">
                <a:solidFill>
                  <a:schemeClr val="accent1">
                    <a:lumMod val="75000"/>
                  </a:schemeClr>
                </a:solidFill>
              </a:rPr>
              <a:t>Proxy for real-world decision making problems</a:t>
            </a:r>
            <a:endParaRPr lang="en-US" b="1" dirty="0">
              <a:solidFill>
                <a:schemeClr val="accent1">
                  <a:lumMod val="75000"/>
                </a:schemeClr>
              </a:solidFill>
            </a:endParaRPr>
          </a:p>
          <a:p>
            <a:pPr lvl="1">
              <a:lnSpc>
                <a:spcPct val="150000"/>
              </a:lnSpc>
              <a:defRPr/>
            </a:pPr>
            <a:r>
              <a:rPr lang="en-US" b="1" dirty="0">
                <a:solidFill>
                  <a:schemeClr val="accent1">
                    <a:lumMod val="75000"/>
                  </a:schemeClr>
                </a:solidFill>
              </a:rPr>
              <a:t>Easy to represent </a:t>
            </a:r>
            <a:r>
              <a:rPr lang="en-US" b="1" dirty="0" smtClean="0">
                <a:solidFill>
                  <a:schemeClr val="accent1">
                    <a:lumMod val="75000"/>
                  </a:schemeClr>
                </a:solidFill>
              </a:rPr>
              <a:t>states &amp; define rules</a:t>
            </a:r>
            <a:endParaRPr lang="en-US" b="1" dirty="0">
              <a:solidFill>
                <a:schemeClr val="accent1">
                  <a:lumMod val="75000"/>
                </a:schemeClr>
              </a:solidFill>
            </a:endParaRPr>
          </a:p>
          <a:p>
            <a:pPr lvl="1">
              <a:lnSpc>
                <a:spcPct val="150000"/>
              </a:lnSpc>
              <a:defRPr/>
            </a:pPr>
            <a:r>
              <a:rPr lang="en-US" b="1" dirty="0" smtClean="0">
                <a:solidFill>
                  <a:schemeClr val="accent1">
                    <a:lumMod val="75000"/>
                  </a:schemeClr>
                </a:solidFill>
              </a:rPr>
              <a:t>Obtaining good performance is hard</a:t>
            </a:r>
            <a:endParaRPr lang="en-US" b="1" dirty="0">
              <a:solidFill>
                <a:schemeClr val="accent1">
                  <a:lumMod val="75000"/>
                </a:schemeClr>
              </a:solidFill>
            </a:endParaRPr>
          </a:p>
          <a:p>
            <a:pPr>
              <a:lnSpc>
                <a:spcPct val="150000"/>
              </a:lnSpc>
              <a:defRPr/>
            </a:pPr>
            <a:r>
              <a:rPr lang="en-US" b="1" dirty="0" smtClean="0">
                <a:solidFill>
                  <a:schemeClr val="accent2"/>
                </a:solidFill>
              </a:rPr>
              <a:t>“Adversary” can be nature</a:t>
            </a:r>
          </a:p>
          <a:p>
            <a:pPr>
              <a:lnSpc>
                <a:spcPct val="150000"/>
              </a:lnSpc>
              <a:defRPr/>
            </a:pPr>
            <a:r>
              <a:rPr lang="en-US" b="1" dirty="0" smtClean="0">
                <a:solidFill>
                  <a:schemeClr val="accent5">
                    <a:lumMod val="50000"/>
                  </a:schemeClr>
                </a:solidFill>
              </a:rPr>
              <a:t>PSPACE-complete (or worse)</a:t>
            </a:r>
          </a:p>
          <a:p>
            <a:pPr lvl="1">
              <a:lnSpc>
                <a:spcPct val="150000"/>
              </a:lnSpc>
              <a:defRPr/>
            </a:pPr>
            <a:r>
              <a:rPr lang="en-US" b="1" dirty="0" smtClean="0">
                <a:solidFill>
                  <a:schemeClr val="accent5">
                    <a:lumMod val="50000"/>
                  </a:schemeClr>
                </a:solidFill>
              </a:rPr>
              <a:t>Computationally equivalent to hardware debugging, formal verification, logistics planning</a:t>
            </a:r>
          </a:p>
          <a:p>
            <a:pPr lvl="1">
              <a:lnSpc>
                <a:spcPct val="150000"/>
              </a:lnSpc>
              <a:defRPr/>
            </a:pPr>
            <a:r>
              <a:rPr lang="en-US" b="1" dirty="0" smtClean="0">
                <a:solidFill>
                  <a:schemeClr val="accent5">
                    <a:lumMod val="50000"/>
                  </a:schemeClr>
                </a:solidFill>
              </a:rPr>
              <a:t>PSPACE believed to be harder than NP.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Traditional Board Games</a:t>
            </a:r>
            <a:endParaRPr lang="en-US" dirty="0"/>
          </a:p>
        </p:txBody>
      </p:sp>
      <p:sp>
        <p:nvSpPr>
          <p:cNvPr id="3" name="Content Placeholder 2"/>
          <p:cNvSpPr>
            <a:spLocks noGrp="1"/>
          </p:cNvSpPr>
          <p:nvPr>
            <p:ph idx="1"/>
          </p:nvPr>
        </p:nvSpPr>
        <p:spPr/>
        <p:txBody>
          <a:bodyPr/>
          <a:lstStyle/>
          <a:p>
            <a:pPr>
              <a:lnSpc>
                <a:spcPct val="150000"/>
              </a:lnSpc>
              <a:defRPr/>
            </a:pPr>
            <a:r>
              <a:rPr lang="en-US" dirty="0" smtClean="0"/>
              <a:t>Finite</a:t>
            </a:r>
          </a:p>
          <a:p>
            <a:pPr>
              <a:lnSpc>
                <a:spcPct val="150000"/>
              </a:lnSpc>
              <a:defRPr/>
            </a:pPr>
            <a:r>
              <a:rPr lang="en-US" dirty="0" smtClean="0"/>
              <a:t>Two-player</a:t>
            </a:r>
          </a:p>
          <a:p>
            <a:pPr>
              <a:lnSpc>
                <a:spcPct val="150000"/>
              </a:lnSpc>
              <a:defRPr/>
            </a:pPr>
            <a:r>
              <a:rPr lang="en-US" dirty="0" smtClean="0"/>
              <a:t>Zero-sum</a:t>
            </a:r>
          </a:p>
          <a:p>
            <a:pPr>
              <a:lnSpc>
                <a:spcPct val="150000"/>
              </a:lnSpc>
              <a:defRPr/>
            </a:pPr>
            <a:r>
              <a:rPr lang="en-US" dirty="0" smtClean="0"/>
              <a:t>Deterministic</a:t>
            </a:r>
          </a:p>
          <a:p>
            <a:pPr>
              <a:lnSpc>
                <a:spcPct val="150000"/>
              </a:lnSpc>
              <a:defRPr/>
            </a:pPr>
            <a:r>
              <a:rPr lang="en-US" dirty="0" smtClean="0"/>
              <a:t>Perfect Information</a:t>
            </a:r>
          </a:p>
          <a:p>
            <a:pPr>
              <a:lnSpc>
                <a:spcPct val="150000"/>
              </a:lnSpc>
              <a:defRPr/>
            </a:pPr>
            <a:r>
              <a:rPr lang="en-US" dirty="0" smtClean="0"/>
              <a:t>Sequential</a:t>
            </a:r>
          </a:p>
        </p:txBody>
      </p:sp>
      <p:pic>
        <p:nvPicPr>
          <p:cNvPr id="26627" name="Picture 4" descr="ch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4044950"/>
            <a:ext cx="2008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onnec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1600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772400" cy="1143000"/>
          </a:xfrm>
        </p:spPr>
        <p:txBody>
          <a:bodyPr/>
          <a:lstStyle/>
          <a:p>
            <a:pPr>
              <a:defRPr/>
            </a:pPr>
            <a:r>
              <a:rPr lang="en-US" dirty="0" smtClean="0">
                <a:solidFill>
                  <a:srgbClr val="FF0000"/>
                </a:solidFill>
              </a:rPr>
              <a:t>Key Idea: Look Ahead</a:t>
            </a:r>
            <a:endParaRPr lang="en-US" dirty="0">
              <a:solidFill>
                <a:srgbClr val="FF0000"/>
              </a:solidFill>
            </a:endParaRPr>
          </a:p>
        </p:txBody>
      </p:sp>
      <p:grpSp>
        <p:nvGrpSpPr>
          <p:cNvPr id="2867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75"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7"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9"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1" name="TextBox 41"/>
          <p:cNvSpPr txBox="1">
            <a:spLocks noChangeArrowheads="1"/>
          </p:cNvSpPr>
          <p:nvPr/>
        </p:nvSpPr>
        <p:spPr bwMode="auto">
          <a:xfrm>
            <a:off x="2362200" y="2133600"/>
            <a:ext cx="110648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201613" y="3714750"/>
            <a:ext cx="1108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24400"/>
            <a:ext cx="382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817" name="TextBox 2"/>
          <p:cNvSpPr txBox="1">
            <a:spLocks noChangeArrowheads="1"/>
          </p:cNvSpPr>
          <p:nvPr/>
        </p:nvSpPr>
        <p:spPr bwMode="auto">
          <a:xfrm>
            <a:off x="6400800" y="1371600"/>
            <a:ext cx="227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3x3 Tic-Tac-Toe</a:t>
            </a:r>
          </a:p>
          <a:p>
            <a:pPr eaLnBrk="1" hangingPunct="1"/>
            <a:r>
              <a:rPr lang="en-US" b="1">
                <a:solidFill>
                  <a:srgbClr val="FF0000"/>
                </a:solidFill>
              </a:rPr>
              <a:t>optimal play</a:t>
            </a:r>
          </a:p>
        </p:txBody>
      </p:sp>
      <p:sp>
        <p:nvSpPr>
          <p:cNvPr id="4" name="TextBox 3"/>
          <p:cNvSpPr txBox="1">
            <a:spLocks noChangeArrowheads="1"/>
          </p:cNvSpPr>
          <p:nvPr/>
        </p:nvSpPr>
        <p:spPr bwMode="auto">
          <a:xfrm>
            <a:off x="2057400" y="838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We start 3 moves per player in:</a:t>
            </a:r>
          </a:p>
        </p:txBody>
      </p:sp>
      <p:sp>
        <p:nvSpPr>
          <p:cNvPr id="28819" name="TextBox 2"/>
          <p:cNvSpPr txBox="1">
            <a:spLocks noChangeArrowheads="1"/>
          </p:cNvSpPr>
          <p:nvPr/>
        </p:nvSpPr>
        <p:spPr bwMode="auto">
          <a:xfrm>
            <a:off x="38100" y="0"/>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Tic-tac-toe (or Noughts and crosses, Xs and Os) </a:t>
            </a:r>
          </a:p>
        </p:txBody>
      </p:sp>
      <p:sp>
        <p:nvSpPr>
          <p:cNvPr id="5" name="TextBox 4"/>
          <p:cNvSpPr txBox="1">
            <a:spLocks noChangeArrowheads="1"/>
          </p:cNvSpPr>
          <p:nvPr/>
        </p:nvSpPr>
        <p:spPr bwMode="auto">
          <a:xfrm>
            <a:off x="860425"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
        <p:nvSpPr>
          <p:cNvPr id="6" name="TextBox 5"/>
          <p:cNvSpPr txBox="1">
            <a:spLocks noChangeArrowheads="1"/>
          </p:cNvSpPr>
          <p:nvPr/>
        </p:nvSpPr>
        <p:spPr bwMode="auto">
          <a:xfrm>
            <a:off x="7543800"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500"/>
                                        <p:tgtEl>
                                          <p:spTgt spid="98"/>
                                        </p:tgtEl>
                                      </p:cBhvr>
                                    </p:animEffect>
                                  </p:childTnLst>
                                </p:cTn>
                              </p:par>
                              <p:par>
                                <p:cTn id="80" presetID="10" presetClass="entr" presetSubtype="0" fill="hold"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par>
                                <p:cTn id="83" presetID="10" presetClass="entr" presetSubtype="0" fill="hold" nodeType="withEffect">
                                  <p:stCondLst>
                                    <p:cond delay="0"/>
                                  </p:stCondLst>
                                  <p:childTnLst>
                                    <p:set>
                                      <p:cBhvr>
                                        <p:cTn id="84" dur="1" fill="hold">
                                          <p:stCondLst>
                                            <p:cond delay="0"/>
                                          </p:stCondLst>
                                        </p:cTn>
                                        <p:tgtEl>
                                          <p:spTgt spid="371"/>
                                        </p:tgtEl>
                                        <p:attrNameLst>
                                          <p:attrName>style.visibility</p:attrName>
                                        </p:attrNameLst>
                                      </p:cBhvr>
                                      <p:to>
                                        <p:strVal val="visible"/>
                                      </p:to>
                                    </p:set>
                                    <p:animEffect transition="in" filter="fade">
                                      <p:cBhvr>
                                        <p:cTn id="85" dur="500"/>
                                        <p:tgtEl>
                                          <p:spTgt spid="371"/>
                                        </p:tgtEl>
                                      </p:cBhvr>
                                    </p:animEffect>
                                  </p:childTnLst>
                                </p:cTn>
                              </p:par>
                              <p:par>
                                <p:cTn id="86" presetID="10" presetClass="entr" presetSubtype="0" fill="hold" nodeType="withEffect">
                                  <p:stCondLst>
                                    <p:cond delay="0"/>
                                  </p:stCondLst>
                                  <p:childTnLst>
                                    <p:set>
                                      <p:cBhvr>
                                        <p:cTn id="87" dur="1" fill="hold">
                                          <p:stCondLst>
                                            <p:cond delay="0"/>
                                          </p:stCondLst>
                                        </p:cTn>
                                        <p:tgtEl>
                                          <p:spTgt spid="373"/>
                                        </p:tgtEl>
                                        <p:attrNameLst>
                                          <p:attrName>style.visibility</p:attrName>
                                        </p:attrNameLst>
                                      </p:cBhvr>
                                      <p:to>
                                        <p:strVal val="visible"/>
                                      </p:to>
                                    </p:set>
                                    <p:animEffect transition="in" filter="fade">
                                      <p:cBhvr>
                                        <p:cTn id="88" dur="500"/>
                                        <p:tgtEl>
                                          <p:spTgt spid="373"/>
                                        </p:tgtEl>
                                      </p:cBhvr>
                                    </p:animEffect>
                                  </p:childTnLst>
                                </p:cTn>
                              </p:par>
                              <p:par>
                                <p:cTn id="89" presetID="10" presetClass="entr" presetSubtype="0" fill="hold" nodeType="withEffect">
                                  <p:stCondLst>
                                    <p:cond delay="0"/>
                                  </p:stCondLst>
                                  <p:childTnLst>
                                    <p:set>
                                      <p:cBhvr>
                                        <p:cTn id="90" dur="1" fill="hold">
                                          <p:stCondLst>
                                            <p:cond delay="0"/>
                                          </p:stCondLst>
                                        </p:cTn>
                                        <p:tgtEl>
                                          <p:spTgt spid="375"/>
                                        </p:tgtEl>
                                        <p:attrNameLst>
                                          <p:attrName>style.visibility</p:attrName>
                                        </p:attrNameLst>
                                      </p:cBhvr>
                                      <p:to>
                                        <p:strVal val="visible"/>
                                      </p:to>
                                    </p:set>
                                    <p:animEffect transition="in" filter="fade">
                                      <p:cBhvr>
                                        <p:cTn id="91" dur="500"/>
                                        <p:tgtEl>
                                          <p:spTgt spid="3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500"/>
                                        <p:tgtEl>
                                          <p:spTgt spid="9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fade">
                                      <p:cBhvr>
                                        <p:cTn id="99" dur="500"/>
                                        <p:tgtEl>
                                          <p:spTgt spid="104"/>
                                        </p:tgtEl>
                                      </p:cBhvr>
                                    </p:animEffect>
                                  </p:childTnLst>
                                </p:cTn>
                              </p:par>
                              <p:par>
                                <p:cTn id="100" presetID="10"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animEffect transition="in" filter="fade">
                                      <p:cBhvr>
                                        <p:cTn id="102" dur="500"/>
                                        <p:tgtEl>
                                          <p:spTgt spid="1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fade">
                                      <p:cBhvr>
                                        <p:cTn id="111" dur="500"/>
                                        <p:tgtEl>
                                          <p:spTgt spid="116"/>
                                        </p:tgtEl>
                                      </p:cBhvr>
                                    </p:animEffect>
                                  </p:childTnLst>
                                </p:cTn>
                              </p:par>
                              <p:par>
                                <p:cTn id="112" presetID="10" presetClass="entr" presetSubtype="0" fill="hold"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fade">
                                      <p:cBhvr>
                                        <p:cTn id="114" dur="500"/>
                                        <p:tgtEl>
                                          <p:spTgt spid="1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par>
                                <p:cTn id="118" presetID="10" presetClass="entr" presetSubtype="0" fill="hold"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par>
                                <p:cTn id="121" presetID="10" presetClass="entr" presetSubtype="0" fill="hold" nodeType="with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fade">
                                      <p:cBhvr>
                                        <p:cTn id="123" dur="500"/>
                                        <p:tgtEl>
                                          <p:spTgt spid="12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fade">
                                      <p:cBhvr>
                                        <p:cTn id="126" dur="500"/>
                                        <p:tgtEl>
                                          <p:spTgt spid="1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
                                        </p:tgtEl>
                                        <p:attrNameLst>
                                          <p:attrName>style.visibility</p:attrName>
                                        </p:attrNameLst>
                                      </p:cBhvr>
                                      <p:to>
                                        <p:strVal val="visible"/>
                                      </p:to>
                                    </p:set>
                                    <p:animEffect transition="in" filter="fade">
                                      <p:cBhvr>
                                        <p:cTn id="135" dur="500"/>
                                        <p:tgtEl>
                                          <p:spTgt spid="136"/>
                                        </p:tgtEl>
                                      </p:cBhvr>
                                    </p:animEffect>
                                  </p:childTnLst>
                                </p:cTn>
                              </p:par>
                              <p:par>
                                <p:cTn id="136" presetID="10" presetClass="entr" presetSubtype="0" fill="hold" nodeType="withEffect">
                                  <p:stCondLst>
                                    <p:cond delay="0"/>
                                  </p:stCondLst>
                                  <p:childTnLst>
                                    <p:set>
                                      <p:cBhvr>
                                        <p:cTn id="137" dur="1" fill="hold">
                                          <p:stCondLst>
                                            <p:cond delay="0"/>
                                          </p:stCondLst>
                                        </p:cTn>
                                        <p:tgtEl>
                                          <p:spTgt spid="137"/>
                                        </p:tgtEl>
                                        <p:attrNameLst>
                                          <p:attrName>style.visibility</p:attrName>
                                        </p:attrNameLst>
                                      </p:cBhvr>
                                      <p:to>
                                        <p:strVal val="visible"/>
                                      </p:to>
                                    </p:set>
                                    <p:animEffect transition="in" filter="fade">
                                      <p:cBhvr>
                                        <p:cTn id="138" dur="500"/>
                                        <p:tgtEl>
                                          <p:spTgt spid="13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par>
                                <p:cTn id="142" presetID="10" presetClass="entr" presetSubtype="0" fill="hold"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500"/>
                                        <p:tgtEl>
                                          <p:spTgt spid="141"/>
                                        </p:tgtEl>
                                      </p:cBhvr>
                                    </p:animEffect>
                                  </p:childTnLst>
                                </p:cTn>
                              </p:par>
                              <p:par>
                                <p:cTn id="145" presetID="10" presetClass="entr" presetSubtype="0" fill="hold" nodeType="withEffect">
                                  <p:stCondLst>
                                    <p:cond delay="0"/>
                                  </p:stCondLst>
                                  <p:childTnLst>
                                    <p:set>
                                      <p:cBhvr>
                                        <p:cTn id="146" dur="1" fill="hold">
                                          <p:stCondLst>
                                            <p:cond delay="0"/>
                                          </p:stCondLst>
                                        </p:cTn>
                                        <p:tgtEl>
                                          <p:spTgt spid="144"/>
                                        </p:tgtEl>
                                        <p:attrNameLst>
                                          <p:attrName>style.visibility</p:attrName>
                                        </p:attrNameLst>
                                      </p:cBhvr>
                                      <p:to>
                                        <p:strVal val="visible"/>
                                      </p:to>
                                    </p:set>
                                    <p:animEffect transition="in" filter="fade">
                                      <p:cBhvr>
                                        <p:cTn id="147" dur="500"/>
                                        <p:tgtEl>
                                          <p:spTgt spid="144"/>
                                        </p:tgtEl>
                                      </p:cBhvr>
                                    </p:animEffect>
                                  </p:childTnLst>
                                </p:cTn>
                              </p:par>
                              <p:par>
                                <p:cTn id="148" presetID="10" presetClass="entr" presetSubtype="0" fill="hold" nodeType="withEffect">
                                  <p:stCondLst>
                                    <p:cond delay="0"/>
                                  </p:stCondLst>
                                  <p:childTnLst>
                                    <p:set>
                                      <p:cBhvr>
                                        <p:cTn id="149" dur="1" fill="hold">
                                          <p:stCondLst>
                                            <p:cond delay="0"/>
                                          </p:stCondLst>
                                        </p:cTn>
                                        <p:tgtEl>
                                          <p:spTgt spid="149"/>
                                        </p:tgtEl>
                                        <p:attrNameLst>
                                          <p:attrName>style.visibility</p:attrName>
                                        </p:attrNameLst>
                                      </p:cBhvr>
                                      <p:to>
                                        <p:strVal val="visible"/>
                                      </p:to>
                                    </p:set>
                                    <p:animEffect transition="in" filter="fade">
                                      <p:cBhvr>
                                        <p:cTn id="150" dur="500"/>
                                        <p:tgtEl>
                                          <p:spTgt spid="1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2"/>
                                        </p:tgtEl>
                                        <p:attrNameLst>
                                          <p:attrName>style.visibility</p:attrName>
                                        </p:attrNameLst>
                                      </p:cBhvr>
                                      <p:to>
                                        <p:strVal val="visible"/>
                                      </p:to>
                                    </p:set>
                                    <p:animEffect transition="in" filter="fade">
                                      <p:cBhvr>
                                        <p:cTn id="153" dur="500"/>
                                        <p:tgtEl>
                                          <p:spTgt spid="152"/>
                                        </p:tgtEl>
                                      </p:cBhvr>
                                    </p:animEffect>
                                  </p:childTnLst>
                                </p:cTn>
                              </p:par>
                              <p:par>
                                <p:cTn id="154" presetID="10" presetClass="entr" presetSubtype="0" fill="hold" nodeType="withEffect">
                                  <p:stCondLst>
                                    <p:cond delay="0"/>
                                  </p:stCondLst>
                                  <p:childTnLst>
                                    <p:set>
                                      <p:cBhvr>
                                        <p:cTn id="155" dur="1" fill="hold">
                                          <p:stCondLst>
                                            <p:cond delay="0"/>
                                          </p:stCondLst>
                                        </p:cTn>
                                        <p:tgtEl>
                                          <p:spTgt spid="153"/>
                                        </p:tgtEl>
                                        <p:attrNameLst>
                                          <p:attrName>style.visibility</p:attrName>
                                        </p:attrNameLst>
                                      </p:cBhvr>
                                      <p:to>
                                        <p:strVal val="visible"/>
                                      </p:to>
                                    </p:set>
                                    <p:animEffect transition="in" filter="fade">
                                      <p:cBhvr>
                                        <p:cTn id="156" dur="500"/>
                                        <p:tgtEl>
                                          <p:spTgt spid="1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6"/>
                                        </p:tgtEl>
                                        <p:attrNameLst>
                                          <p:attrName>style.visibility</p:attrName>
                                        </p:attrNameLst>
                                      </p:cBhvr>
                                      <p:to>
                                        <p:strVal val="visible"/>
                                      </p:to>
                                    </p:set>
                                    <p:animEffect transition="in" filter="fade">
                                      <p:cBhvr>
                                        <p:cTn id="159" dur="500"/>
                                        <p:tgtEl>
                                          <p:spTgt spid="156"/>
                                        </p:tgtEl>
                                      </p:cBhvr>
                                    </p:animEffect>
                                  </p:childTnLst>
                                </p:cTn>
                              </p:par>
                              <p:par>
                                <p:cTn id="160" presetID="10" presetClass="entr" presetSubtype="0" fill="hold" nodeType="withEffect">
                                  <p:stCondLst>
                                    <p:cond delay="0"/>
                                  </p:stCondLst>
                                  <p:childTnLst>
                                    <p:set>
                                      <p:cBhvr>
                                        <p:cTn id="161" dur="1" fill="hold">
                                          <p:stCondLst>
                                            <p:cond delay="0"/>
                                          </p:stCondLst>
                                        </p:cTn>
                                        <p:tgtEl>
                                          <p:spTgt spid="157"/>
                                        </p:tgtEl>
                                        <p:attrNameLst>
                                          <p:attrName>style.visibility</p:attrName>
                                        </p:attrNameLst>
                                      </p:cBhvr>
                                      <p:to>
                                        <p:strVal val="visible"/>
                                      </p:to>
                                    </p:set>
                                    <p:animEffect transition="in" filter="fade">
                                      <p:cBhvr>
                                        <p:cTn id="162" dur="500"/>
                                        <p:tgtEl>
                                          <p:spTgt spid="15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par>
                                <p:cTn id="166" presetID="10" presetClass="entr" presetSubtype="0" fill="hold" nodeType="withEffect">
                                  <p:stCondLst>
                                    <p:cond delay="0"/>
                                  </p:stCondLst>
                                  <p:childTnLst>
                                    <p:set>
                                      <p:cBhvr>
                                        <p:cTn id="167" dur="1" fill="hold">
                                          <p:stCondLst>
                                            <p:cond delay="0"/>
                                          </p:stCondLst>
                                        </p:cTn>
                                        <p:tgtEl>
                                          <p:spTgt spid="161"/>
                                        </p:tgtEl>
                                        <p:attrNameLst>
                                          <p:attrName>style.visibility</p:attrName>
                                        </p:attrNameLst>
                                      </p:cBhvr>
                                      <p:to>
                                        <p:strVal val="visible"/>
                                      </p:to>
                                    </p:set>
                                    <p:animEffect transition="in" filter="fade">
                                      <p:cBhvr>
                                        <p:cTn id="168" dur="500"/>
                                        <p:tgtEl>
                                          <p:spTgt spid="161"/>
                                        </p:tgtEl>
                                      </p:cBhvr>
                                    </p:animEffect>
                                  </p:childTnLst>
                                </p:cTn>
                              </p:par>
                              <p:par>
                                <p:cTn id="169" presetID="10" presetClass="entr" presetSubtype="0" fill="hold" nodeType="with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fade">
                                      <p:cBhvr>
                                        <p:cTn id="171" dur="500"/>
                                        <p:tgtEl>
                                          <p:spTgt spid="164"/>
                                        </p:tgtEl>
                                      </p:cBhvr>
                                    </p:animEffect>
                                  </p:childTnLst>
                                </p:cTn>
                              </p:par>
                              <p:par>
                                <p:cTn id="172" presetID="10" presetClass="entr" presetSubtype="0" fill="hold" nodeType="withEffect">
                                  <p:stCondLst>
                                    <p:cond delay="0"/>
                                  </p:stCondLst>
                                  <p:childTnLst>
                                    <p:set>
                                      <p:cBhvr>
                                        <p:cTn id="173" dur="1" fill="hold">
                                          <p:stCondLst>
                                            <p:cond delay="0"/>
                                          </p:stCondLst>
                                        </p:cTn>
                                        <p:tgtEl>
                                          <p:spTgt spid="169"/>
                                        </p:tgtEl>
                                        <p:attrNameLst>
                                          <p:attrName>style.visibility</p:attrName>
                                        </p:attrNameLst>
                                      </p:cBhvr>
                                      <p:to>
                                        <p:strVal val="visible"/>
                                      </p:to>
                                    </p:set>
                                    <p:animEffect transition="in" filter="fade">
                                      <p:cBhvr>
                                        <p:cTn id="174" dur="500"/>
                                        <p:tgtEl>
                                          <p:spTgt spid="16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72"/>
                                        </p:tgtEl>
                                        <p:attrNameLst>
                                          <p:attrName>style.visibility</p:attrName>
                                        </p:attrNameLst>
                                      </p:cBhvr>
                                      <p:to>
                                        <p:strVal val="visible"/>
                                      </p:to>
                                    </p:set>
                                    <p:animEffect transition="in" filter="fade">
                                      <p:cBhvr>
                                        <p:cTn id="177" dur="500"/>
                                        <p:tgtEl>
                                          <p:spTgt spid="172"/>
                                        </p:tgtEl>
                                      </p:cBhvr>
                                    </p:animEffect>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Effect transition="in" filter="fade">
                                      <p:cBhvr>
                                        <p:cTn id="183" dur="500"/>
                                        <p:tgtEl>
                                          <p:spTgt spid="176"/>
                                        </p:tgtEl>
                                      </p:cBhvr>
                                    </p:animEffect>
                                  </p:childTnLst>
                                </p:cTn>
                              </p:par>
                              <p:par>
                                <p:cTn id="184" presetID="10" presetClass="entr" presetSubtype="0" fill="hold" nodeType="withEffect">
                                  <p:stCondLst>
                                    <p:cond delay="0"/>
                                  </p:stCondLst>
                                  <p:childTnLst>
                                    <p:set>
                                      <p:cBhvr>
                                        <p:cTn id="185" dur="1" fill="hold">
                                          <p:stCondLst>
                                            <p:cond delay="0"/>
                                          </p:stCondLst>
                                        </p:cTn>
                                        <p:tgtEl>
                                          <p:spTgt spid="177"/>
                                        </p:tgtEl>
                                        <p:attrNameLst>
                                          <p:attrName>style.visibility</p:attrName>
                                        </p:attrNameLst>
                                      </p:cBhvr>
                                      <p:to>
                                        <p:strVal val="visible"/>
                                      </p:to>
                                    </p:set>
                                    <p:animEffect transition="in" filter="fade">
                                      <p:cBhvr>
                                        <p:cTn id="186" dur="500"/>
                                        <p:tgtEl>
                                          <p:spTgt spid="17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80"/>
                                        </p:tgtEl>
                                        <p:attrNameLst>
                                          <p:attrName>style.visibility</p:attrName>
                                        </p:attrNameLst>
                                      </p:cBhvr>
                                      <p:to>
                                        <p:strVal val="visible"/>
                                      </p:to>
                                    </p:set>
                                    <p:animEffect transition="in" filter="fade">
                                      <p:cBhvr>
                                        <p:cTn id="189" dur="500"/>
                                        <p:tgtEl>
                                          <p:spTgt spid="180"/>
                                        </p:tgtEl>
                                      </p:cBhvr>
                                    </p:animEffect>
                                  </p:childTnLst>
                                </p:cTn>
                              </p:par>
                              <p:par>
                                <p:cTn id="190" presetID="10" presetClass="entr" presetSubtype="0" fill="hold" nodeType="withEffect">
                                  <p:stCondLst>
                                    <p:cond delay="0"/>
                                  </p:stCondLst>
                                  <p:childTnLst>
                                    <p:set>
                                      <p:cBhvr>
                                        <p:cTn id="191" dur="1" fill="hold">
                                          <p:stCondLst>
                                            <p:cond delay="0"/>
                                          </p:stCondLst>
                                        </p:cTn>
                                        <p:tgtEl>
                                          <p:spTgt spid="181"/>
                                        </p:tgtEl>
                                        <p:attrNameLst>
                                          <p:attrName>style.visibility</p:attrName>
                                        </p:attrNameLst>
                                      </p:cBhvr>
                                      <p:to>
                                        <p:strVal val="visible"/>
                                      </p:to>
                                    </p:set>
                                    <p:animEffect transition="in" filter="fade">
                                      <p:cBhvr>
                                        <p:cTn id="192" dur="500"/>
                                        <p:tgtEl>
                                          <p:spTgt spid="181"/>
                                        </p:tgtEl>
                                      </p:cBhvr>
                                    </p:animEffect>
                                  </p:childTnLst>
                                </p:cTn>
                              </p:par>
                              <p:par>
                                <p:cTn id="193" presetID="10" presetClass="entr" presetSubtype="0" fill="hold" nodeType="withEffect">
                                  <p:stCondLst>
                                    <p:cond delay="0"/>
                                  </p:stCondLst>
                                  <p:childTnLst>
                                    <p:set>
                                      <p:cBhvr>
                                        <p:cTn id="194" dur="1" fill="hold">
                                          <p:stCondLst>
                                            <p:cond delay="0"/>
                                          </p:stCondLst>
                                        </p:cTn>
                                        <p:tgtEl>
                                          <p:spTgt spid="184"/>
                                        </p:tgtEl>
                                        <p:attrNameLst>
                                          <p:attrName>style.visibility</p:attrName>
                                        </p:attrNameLst>
                                      </p:cBhvr>
                                      <p:to>
                                        <p:strVal val="visible"/>
                                      </p:to>
                                    </p:set>
                                    <p:animEffect transition="in" filter="fade">
                                      <p:cBhvr>
                                        <p:cTn id="195" dur="500"/>
                                        <p:tgtEl>
                                          <p:spTgt spid="184"/>
                                        </p:tgtEl>
                                      </p:cBhvr>
                                    </p:animEffect>
                                  </p:childTnLst>
                                </p:cTn>
                              </p:par>
                              <p:par>
                                <p:cTn id="196" presetID="10" presetClass="entr" presetSubtype="0" fill="hold" nodeType="withEffect">
                                  <p:stCondLst>
                                    <p:cond delay="0"/>
                                  </p:stCondLst>
                                  <p:childTnLst>
                                    <p:set>
                                      <p:cBhvr>
                                        <p:cTn id="197" dur="1" fill="hold">
                                          <p:stCondLst>
                                            <p:cond delay="0"/>
                                          </p:stCondLst>
                                        </p:cTn>
                                        <p:tgtEl>
                                          <p:spTgt spid="189"/>
                                        </p:tgtEl>
                                        <p:attrNameLst>
                                          <p:attrName>style.visibility</p:attrName>
                                        </p:attrNameLst>
                                      </p:cBhvr>
                                      <p:to>
                                        <p:strVal val="visible"/>
                                      </p:to>
                                    </p:set>
                                    <p:animEffect transition="in" filter="fade">
                                      <p:cBhvr>
                                        <p:cTn id="198" dur="500"/>
                                        <p:tgtEl>
                                          <p:spTgt spid="18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2"/>
                                        </p:tgtEl>
                                        <p:attrNameLst>
                                          <p:attrName>style.visibility</p:attrName>
                                        </p:attrNameLst>
                                      </p:cBhvr>
                                      <p:to>
                                        <p:strVal val="visible"/>
                                      </p:to>
                                    </p:set>
                                    <p:animEffect transition="in" filter="fade">
                                      <p:cBhvr>
                                        <p:cTn id="201" dur="500"/>
                                        <p:tgtEl>
                                          <p:spTgt spid="192"/>
                                        </p:tgtEl>
                                      </p:cBhvr>
                                    </p:animEffect>
                                  </p:childTnLst>
                                </p:cTn>
                              </p:par>
                              <p:par>
                                <p:cTn id="202" presetID="10" presetClass="entr" presetSubtype="0" fill="hold" nodeType="withEffect">
                                  <p:stCondLst>
                                    <p:cond delay="0"/>
                                  </p:stCondLst>
                                  <p:childTnLst>
                                    <p:set>
                                      <p:cBhvr>
                                        <p:cTn id="203" dur="1" fill="hold">
                                          <p:stCondLst>
                                            <p:cond delay="0"/>
                                          </p:stCondLst>
                                        </p:cTn>
                                        <p:tgtEl>
                                          <p:spTgt spid="193"/>
                                        </p:tgtEl>
                                        <p:attrNameLst>
                                          <p:attrName>style.visibility</p:attrName>
                                        </p:attrNameLst>
                                      </p:cBhvr>
                                      <p:to>
                                        <p:strVal val="visible"/>
                                      </p:to>
                                    </p:set>
                                    <p:animEffect transition="in" filter="fade">
                                      <p:cBhvr>
                                        <p:cTn id="204" dur="500"/>
                                        <p:tgtEl>
                                          <p:spTgt spid="19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6"/>
                                        </p:tgtEl>
                                        <p:attrNameLst>
                                          <p:attrName>style.visibility</p:attrName>
                                        </p:attrNameLst>
                                      </p:cBhvr>
                                      <p:to>
                                        <p:strVal val="visible"/>
                                      </p:to>
                                    </p:set>
                                    <p:animEffect transition="in" filter="fade">
                                      <p:cBhvr>
                                        <p:cTn id="207" dur="500"/>
                                        <p:tgtEl>
                                          <p:spTgt spid="196"/>
                                        </p:tgtEl>
                                      </p:cBhvr>
                                    </p:animEffect>
                                  </p:childTnLst>
                                </p:cTn>
                              </p:par>
                              <p:par>
                                <p:cTn id="208" presetID="10" presetClass="entr" presetSubtype="0" fill="hold" nodeType="withEffect">
                                  <p:stCondLst>
                                    <p:cond delay="0"/>
                                  </p:stCondLst>
                                  <p:childTnLst>
                                    <p:set>
                                      <p:cBhvr>
                                        <p:cTn id="209" dur="1" fill="hold">
                                          <p:stCondLst>
                                            <p:cond delay="0"/>
                                          </p:stCondLst>
                                        </p:cTn>
                                        <p:tgtEl>
                                          <p:spTgt spid="197"/>
                                        </p:tgtEl>
                                        <p:attrNameLst>
                                          <p:attrName>style.visibility</p:attrName>
                                        </p:attrNameLst>
                                      </p:cBhvr>
                                      <p:to>
                                        <p:strVal val="visible"/>
                                      </p:to>
                                    </p:set>
                                    <p:animEffect transition="in" filter="fade">
                                      <p:cBhvr>
                                        <p:cTn id="210" dur="500"/>
                                        <p:tgtEl>
                                          <p:spTgt spid="19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00"/>
                                        </p:tgtEl>
                                        <p:attrNameLst>
                                          <p:attrName>style.visibility</p:attrName>
                                        </p:attrNameLst>
                                      </p:cBhvr>
                                      <p:to>
                                        <p:strVal val="visible"/>
                                      </p:to>
                                    </p:set>
                                    <p:animEffect transition="in" filter="fade">
                                      <p:cBhvr>
                                        <p:cTn id="213" dur="500"/>
                                        <p:tgtEl>
                                          <p:spTgt spid="200"/>
                                        </p:tgtEl>
                                      </p:cBhvr>
                                    </p:animEffect>
                                  </p:childTnLst>
                                </p:cTn>
                              </p:par>
                              <p:par>
                                <p:cTn id="214" presetID="10" presetClass="entr" presetSubtype="0" fill="hold" nodeType="withEffect">
                                  <p:stCondLst>
                                    <p:cond delay="0"/>
                                  </p:stCondLst>
                                  <p:childTnLst>
                                    <p:set>
                                      <p:cBhvr>
                                        <p:cTn id="215" dur="1" fill="hold">
                                          <p:stCondLst>
                                            <p:cond delay="0"/>
                                          </p:stCondLst>
                                        </p:cTn>
                                        <p:tgtEl>
                                          <p:spTgt spid="201"/>
                                        </p:tgtEl>
                                        <p:attrNameLst>
                                          <p:attrName>style.visibility</p:attrName>
                                        </p:attrNameLst>
                                      </p:cBhvr>
                                      <p:to>
                                        <p:strVal val="visible"/>
                                      </p:to>
                                    </p:set>
                                    <p:animEffect transition="in" filter="fade">
                                      <p:cBhvr>
                                        <p:cTn id="216" dur="500"/>
                                        <p:tgtEl>
                                          <p:spTgt spid="201"/>
                                        </p:tgtEl>
                                      </p:cBhvr>
                                    </p:animEffect>
                                  </p:childTnLst>
                                </p:cTn>
                              </p:par>
                              <p:par>
                                <p:cTn id="217" presetID="10" presetClass="entr" presetSubtype="0" fill="hold" nodeType="withEffect">
                                  <p:stCondLst>
                                    <p:cond delay="0"/>
                                  </p:stCondLst>
                                  <p:childTnLst>
                                    <p:set>
                                      <p:cBhvr>
                                        <p:cTn id="218" dur="1" fill="hold">
                                          <p:stCondLst>
                                            <p:cond delay="0"/>
                                          </p:stCondLst>
                                        </p:cTn>
                                        <p:tgtEl>
                                          <p:spTgt spid="204"/>
                                        </p:tgtEl>
                                        <p:attrNameLst>
                                          <p:attrName>style.visibility</p:attrName>
                                        </p:attrNameLst>
                                      </p:cBhvr>
                                      <p:to>
                                        <p:strVal val="visible"/>
                                      </p:to>
                                    </p:set>
                                    <p:animEffect transition="in" filter="fade">
                                      <p:cBhvr>
                                        <p:cTn id="219" dur="500"/>
                                        <p:tgtEl>
                                          <p:spTgt spid="204"/>
                                        </p:tgtEl>
                                      </p:cBhvr>
                                    </p:animEffect>
                                  </p:childTnLst>
                                </p:cTn>
                              </p:par>
                              <p:par>
                                <p:cTn id="220" presetID="10" presetClass="entr" presetSubtype="0" fill="hold" nodeType="withEffect">
                                  <p:stCondLst>
                                    <p:cond delay="0"/>
                                  </p:stCondLst>
                                  <p:childTnLst>
                                    <p:set>
                                      <p:cBhvr>
                                        <p:cTn id="221" dur="1" fill="hold">
                                          <p:stCondLst>
                                            <p:cond delay="0"/>
                                          </p:stCondLst>
                                        </p:cTn>
                                        <p:tgtEl>
                                          <p:spTgt spid="209"/>
                                        </p:tgtEl>
                                        <p:attrNameLst>
                                          <p:attrName>style.visibility</p:attrName>
                                        </p:attrNameLst>
                                      </p:cBhvr>
                                      <p:to>
                                        <p:strVal val="visible"/>
                                      </p:to>
                                    </p:set>
                                    <p:animEffect transition="in" filter="fade">
                                      <p:cBhvr>
                                        <p:cTn id="222" dur="500"/>
                                        <p:tgtEl>
                                          <p:spTgt spid="20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12"/>
                                        </p:tgtEl>
                                        <p:attrNameLst>
                                          <p:attrName>style.visibility</p:attrName>
                                        </p:attrNameLst>
                                      </p:cBhvr>
                                      <p:to>
                                        <p:strVal val="visible"/>
                                      </p:to>
                                    </p:set>
                                    <p:animEffect transition="in" filter="fade">
                                      <p:cBhvr>
                                        <p:cTn id="225" dur="500"/>
                                        <p:tgtEl>
                                          <p:spTgt spid="212"/>
                                        </p:tgtEl>
                                      </p:cBhvr>
                                    </p:animEffect>
                                  </p:childTnLst>
                                </p:cTn>
                              </p:par>
                              <p:par>
                                <p:cTn id="226" presetID="10" presetClass="entr" presetSubtype="0" fill="hold" nodeType="withEffect">
                                  <p:stCondLst>
                                    <p:cond delay="0"/>
                                  </p:stCondLst>
                                  <p:childTnLst>
                                    <p:set>
                                      <p:cBhvr>
                                        <p:cTn id="227" dur="1" fill="hold">
                                          <p:stCondLst>
                                            <p:cond delay="0"/>
                                          </p:stCondLst>
                                        </p:cTn>
                                        <p:tgtEl>
                                          <p:spTgt spid="213"/>
                                        </p:tgtEl>
                                        <p:attrNameLst>
                                          <p:attrName>style.visibility</p:attrName>
                                        </p:attrNameLst>
                                      </p:cBhvr>
                                      <p:to>
                                        <p:strVal val="visible"/>
                                      </p:to>
                                    </p:set>
                                    <p:animEffect transition="in" filter="fade">
                                      <p:cBhvr>
                                        <p:cTn id="228" dur="500"/>
                                        <p:tgtEl>
                                          <p:spTgt spid="213"/>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Effect transition="in" filter="fade">
                                      <p:cBhvr>
                                        <p:cTn id="231" dur="500"/>
                                        <p:tgtEl>
                                          <p:spTgt spid="216"/>
                                        </p:tgtEl>
                                      </p:cBhvr>
                                    </p:animEffect>
                                  </p:childTnLst>
                                </p:cTn>
                              </p:par>
                              <p:par>
                                <p:cTn id="232" presetID="10" presetClass="entr" presetSubtype="0" fill="hold" nodeType="withEffect">
                                  <p:stCondLst>
                                    <p:cond delay="0"/>
                                  </p:stCondLst>
                                  <p:childTnLst>
                                    <p:set>
                                      <p:cBhvr>
                                        <p:cTn id="233" dur="1" fill="hold">
                                          <p:stCondLst>
                                            <p:cond delay="0"/>
                                          </p:stCondLst>
                                        </p:cTn>
                                        <p:tgtEl>
                                          <p:spTgt spid="217"/>
                                        </p:tgtEl>
                                        <p:attrNameLst>
                                          <p:attrName>style.visibility</p:attrName>
                                        </p:attrNameLst>
                                      </p:cBhvr>
                                      <p:to>
                                        <p:strVal val="visible"/>
                                      </p:to>
                                    </p:set>
                                    <p:animEffect transition="in" filter="fade">
                                      <p:cBhvr>
                                        <p:cTn id="234" dur="500"/>
                                        <p:tgtEl>
                                          <p:spTgt spid="21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0"/>
                                        </p:tgtEl>
                                        <p:attrNameLst>
                                          <p:attrName>style.visibility</p:attrName>
                                        </p:attrNameLst>
                                      </p:cBhvr>
                                      <p:to>
                                        <p:strVal val="visible"/>
                                      </p:to>
                                    </p:set>
                                    <p:animEffect transition="in" filter="fade">
                                      <p:cBhvr>
                                        <p:cTn id="237" dur="500"/>
                                        <p:tgtEl>
                                          <p:spTgt spid="220"/>
                                        </p:tgtEl>
                                      </p:cBhvr>
                                    </p:animEffect>
                                  </p:childTnLst>
                                </p:cTn>
                              </p:par>
                              <p:par>
                                <p:cTn id="238" presetID="10" presetClass="entr" presetSubtype="0" fill="hold" nodeType="withEffect">
                                  <p:stCondLst>
                                    <p:cond delay="0"/>
                                  </p:stCondLst>
                                  <p:childTnLst>
                                    <p:set>
                                      <p:cBhvr>
                                        <p:cTn id="239" dur="1" fill="hold">
                                          <p:stCondLst>
                                            <p:cond delay="0"/>
                                          </p:stCondLst>
                                        </p:cTn>
                                        <p:tgtEl>
                                          <p:spTgt spid="221"/>
                                        </p:tgtEl>
                                        <p:attrNameLst>
                                          <p:attrName>style.visibility</p:attrName>
                                        </p:attrNameLst>
                                      </p:cBhvr>
                                      <p:to>
                                        <p:strVal val="visible"/>
                                      </p:to>
                                    </p:set>
                                    <p:animEffect transition="in" filter="fade">
                                      <p:cBhvr>
                                        <p:cTn id="240" dur="500"/>
                                        <p:tgtEl>
                                          <p:spTgt spid="22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25"/>
                                        </p:tgtEl>
                                        <p:attrNameLst>
                                          <p:attrName>style.visibility</p:attrName>
                                        </p:attrNameLst>
                                      </p:cBhvr>
                                      <p:to>
                                        <p:strVal val="visible"/>
                                      </p:to>
                                    </p:set>
                                    <p:animEffect transition="in" filter="fade">
                                      <p:cBhvr>
                                        <p:cTn id="243" dur="500"/>
                                        <p:tgtEl>
                                          <p:spTgt spid="2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26"/>
                                        </p:tgtEl>
                                        <p:attrNameLst>
                                          <p:attrName>style.visibility</p:attrName>
                                        </p:attrNameLst>
                                      </p:cBhvr>
                                      <p:to>
                                        <p:strVal val="visible"/>
                                      </p:to>
                                    </p:set>
                                    <p:animEffect transition="in" filter="fade">
                                      <p:cBhvr>
                                        <p:cTn id="246" dur="500"/>
                                        <p:tgtEl>
                                          <p:spTgt spid="22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27"/>
                                        </p:tgtEl>
                                        <p:attrNameLst>
                                          <p:attrName>style.visibility</p:attrName>
                                        </p:attrNameLst>
                                      </p:cBhvr>
                                      <p:to>
                                        <p:strVal val="visible"/>
                                      </p:to>
                                    </p:set>
                                    <p:animEffect transition="in" filter="fade">
                                      <p:cBhvr>
                                        <p:cTn id="249" dur="500"/>
                                        <p:tgtEl>
                                          <p:spTgt spid="22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28"/>
                                        </p:tgtEl>
                                        <p:attrNameLst>
                                          <p:attrName>style.visibility</p:attrName>
                                        </p:attrNameLst>
                                      </p:cBhvr>
                                      <p:to>
                                        <p:strVal val="visible"/>
                                      </p:to>
                                    </p:set>
                                    <p:animEffect transition="in" filter="fade">
                                      <p:cBhvr>
                                        <p:cTn id="252" dur="500"/>
                                        <p:tgtEl>
                                          <p:spTgt spid="22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29"/>
                                        </p:tgtEl>
                                        <p:attrNameLst>
                                          <p:attrName>style.visibility</p:attrName>
                                        </p:attrNameLst>
                                      </p:cBhvr>
                                      <p:to>
                                        <p:strVal val="visible"/>
                                      </p:to>
                                    </p:set>
                                    <p:animEffect transition="in" filter="fade">
                                      <p:cBhvr>
                                        <p:cTn id="255" dur="500"/>
                                        <p:tgtEl>
                                          <p:spTgt spid="229"/>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30"/>
                                        </p:tgtEl>
                                        <p:attrNameLst>
                                          <p:attrName>style.visibility</p:attrName>
                                        </p:attrNameLst>
                                      </p:cBhvr>
                                      <p:to>
                                        <p:strVal val="visible"/>
                                      </p:to>
                                    </p:set>
                                    <p:animEffect transition="in" filter="fade">
                                      <p:cBhvr>
                                        <p:cTn id="258" dur="500"/>
                                        <p:tgtEl>
                                          <p:spTgt spid="230"/>
                                        </p:tgtEl>
                                      </p:cBhvr>
                                    </p:animEffect>
                                  </p:childTnLst>
                                </p:cTn>
                              </p:par>
                              <p:par>
                                <p:cTn id="259" presetID="10" presetClass="entr" presetSubtype="0" fill="hold" nodeType="withEffect">
                                  <p:stCondLst>
                                    <p:cond delay="0"/>
                                  </p:stCondLst>
                                  <p:childTnLst>
                                    <p:set>
                                      <p:cBhvr>
                                        <p:cTn id="260" dur="1" fill="hold">
                                          <p:stCondLst>
                                            <p:cond delay="0"/>
                                          </p:stCondLst>
                                        </p:cTn>
                                        <p:tgtEl>
                                          <p:spTgt spid="231"/>
                                        </p:tgtEl>
                                        <p:attrNameLst>
                                          <p:attrName>style.visibility</p:attrName>
                                        </p:attrNameLst>
                                      </p:cBhvr>
                                      <p:to>
                                        <p:strVal val="visible"/>
                                      </p:to>
                                    </p:set>
                                    <p:animEffect transition="in" filter="fade">
                                      <p:cBhvr>
                                        <p:cTn id="261" dur="500"/>
                                        <p:tgtEl>
                                          <p:spTgt spid="231"/>
                                        </p:tgtEl>
                                      </p:cBhvr>
                                    </p:animEffect>
                                  </p:childTnLst>
                                </p:cTn>
                              </p:par>
                              <p:par>
                                <p:cTn id="262" presetID="10" presetClass="entr" presetSubtype="0" fill="hold" nodeType="withEffect">
                                  <p:stCondLst>
                                    <p:cond delay="0"/>
                                  </p:stCondLst>
                                  <p:childTnLst>
                                    <p:set>
                                      <p:cBhvr>
                                        <p:cTn id="263" dur="1" fill="hold">
                                          <p:stCondLst>
                                            <p:cond delay="0"/>
                                          </p:stCondLst>
                                        </p:cTn>
                                        <p:tgtEl>
                                          <p:spTgt spid="232"/>
                                        </p:tgtEl>
                                        <p:attrNameLst>
                                          <p:attrName>style.visibility</p:attrName>
                                        </p:attrNameLst>
                                      </p:cBhvr>
                                      <p:to>
                                        <p:strVal val="visible"/>
                                      </p:to>
                                    </p:set>
                                    <p:animEffect transition="in" filter="fade">
                                      <p:cBhvr>
                                        <p:cTn id="264" dur="500"/>
                                        <p:tgtEl>
                                          <p:spTgt spid="232"/>
                                        </p:tgtEl>
                                      </p:cBhvr>
                                    </p:animEffect>
                                  </p:childTnLst>
                                </p:cTn>
                              </p:par>
                              <p:par>
                                <p:cTn id="265" presetID="10" presetClass="entr" presetSubtype="0" fill="hold" nodeType="withEffect">
                                  <p:stCondLst>
                                    <p:cond delay="0"/>
                                  </p:stCondLst>
                                  <p:childTnLst>
                                    <p:set>
                                      <p:cBhvr>
                                        <p:cTn id="266" dur="1" fill="hold">
                                          <p:stCondLst>
                                            <p:cond delay="0"/>
                                          </p:stCondLst>
                                        </p:cTn>
                                        <p:tgtEl>
                                          <p:spTgt spid="379"/>
                                        </p:tgtEl>
                                        <p:attrNameLst>
                                          <p:attrName>style.visibility</p:attrName>
                                        </p:attrNameLst>
                                      </p:cBhvr>
                                      <p:to>
                                        <p:strVal val="visible"/>
                                      </p:to>
                                    </p:set>
                                    <p:animEffect transition="in" filter="fade">
                                      <p:cBhvr>
                                        <p:cTn id="267" dur="500"/>
                                        <p:tgtEl>
                                          <p:spTgt spid="379"/>
                                        </p:tgtEl>
                                      </p:cBhvr>
                                    </p:animEffect>
                                  </p:childTnLst>
                                </p:cTn>
                              </p:par>
                              <p:par>
                                <p:cTn id="268" presetID="10" presetClass="entr" presetSubtype="0" fill="hold" nodeType="withEffect">
                                  <p:stCondLst>
                                    <p:cond delay="0"/>
                                  </p:stCondLst>
                                  <p:childTnLst>
                                    <p:set>
                                      <p:cBhvr>
                                        <p:cTn id="269" dur="1" fill="hold">
                                          <p:stCondLst>
                                            <p:cond delay="0"/>
                                          </p:stCondLst>
                                        </p:cTn>
                                        <p:tgtEl>
                                          <p:spTgt spid="388"/>
                                        </p:tgtEl>
                                        <p:attrNameLst>
                                          <p:attrName>style.visibility</p:attrName>
                                        </p:attrNameLst>
                                      </p:cBhvr>
                                      <p:to>
                                        <p:strVal val="visible"/>
                                      </p:to>
                                    </p:set>
                                    <p:animEffect transition="in" filter="fade">
                                      <p:cBhvr>
                                        <p:cTn id="270" dur="500"/>
                                        <p:tgtEl>
                                          <p:spTgt spid="388"/>
                                        </p:tgtEl>
                                      </p:cBhvr>
                                    </p:animEffect>
                                  </p:childTnLst>
                                </p:cTn>
                              </p:par>
                              <p:par>
                                <p:cTn id="271" presetID="10" presetClass="entr" presetSubtype="0" fill="hold" nodeType="withEffect">
                                  <p:stCondLst>
                                    <p:cond delay="0"/>
                                  </p:stCondLst>
                                  <p:childTnLst>
                                    <p:set>
                                      <p:cBhvr>
                                        <p:cTn id="272" dur="1" fill="hold">
                                          <p:stCondLst>
                                            <p:cond delay="0"/>
                                          </p:stCondLst>
                                        </p:cTn>
                                        <p:tgtEl>
                                          <p:spTgt spid="391"/>
                                        </p:tgtEl>
                                        <p:attrNameLst>
                                          <p:attrName>style.visibility</p:attrName>
                                        </p:attrNameLst>
                                      </p:cBhvr>
                                      <p:to>
                                        <p:strVal val="visible"/>
                                      </p:to>
                                    </p:set>
                                    <p:animEffect transition="in" filter="fade">
                                      <p:cBhvr>
                                        <p:cTn id="273" dur="500"/>
                                        <p:tgtEl>
                                          <p:spTgt spid="391"/>
                                        </p:tgtEl>
                                      </p:cBhvr>
                                    </p:animEffect>
                                  </p:childTnLst>
                                </p:cTn>
                              </p:par>
                              <p:par>
                                <p:cTn id="274" presetID="10" presetClass="entr" presetSubtype="0" fill="hold" nodeType="withEffect">
                                  <p:stCondLst>
                                    <p:cond delay="0"/>
                                  </p:stCondLst>
                                  <p:childTnLst>
                                    <p:set>
                                      <p:cBhvr>
                                        <p:cTn id="275" dur="1" fill="hold">
                                          <p:stCondLst>
                                            <p:cond delay="0"/>
                                          </p:stCondLst>
                                        </p:cTn>
                                        <p:tgtEl>
                                          <p:spTgt spid="392"/>
                                        </p:tgtEl>
                                        <p:attrNameLst>
                                          <p:attrName>style.visibility</p:attrName>
                                        </p:attrNameLst>
                                      </p:cBhvr>
                                      <p:to>
                                        <p:strVal val="visible"/>
                                      </p:to>
                                    </p:set>
                                    <p:animEffect transition="in" filter="fade">
                                      <p:cBhvr>
                                        <p:cTn id="276" dur="500"/>
                                        <p:tgtEl>
                                          <p:spTgt spid="392"/>
                                        </p:tgtEl>
                                      </p:cBhvr>
                                    </p:animEffect>
                                  </p:childTnLst>
                                </p:cTn>
                              </p:par>
                              <p:par>
                                <p:cTn id="277" presetID="10" presetClass="entr" presetSubtype="0" fill="hold" nodeType="withEffect">
                                  <p:stCondLst>
                                    <p:cond delay="0"/>
                                  </p:stCondLst>
                                  <p:childTnLst>
                                    <p:set>
                                      <p:cBhvr>
                                        <p:cTn id="278" dur="1" fill="hold">
                                          <p:stCondLst>
                                            <p:cond delay="0"/>
                                          </p:stCondLst>
                                        </p:cTn>
                                        <p:tgtEl>
                                          <p:spTgt spid="393"/>
                                        </p:tgtEl>
                                        <p:attrNameLst>
                                          <p:attrName>style.visibility</p:attrName>
                                        </p:attrNameLst>
                                      </p:cBhvr>
                                      <p:to>
                                        <p:strVal val="visible"/>
                                      </p:to>
                                    </p:set>
                                    <p:animEffect transition="in" filter="fade">
                                      <p:cBhvr>
                                        <p:cTn id="279" dur="500"/>
                                        <p:tgtEl>
                                          <p:spTgt spid="393"/>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24"/>
                                        </p:tgtEl>
                                        <p:attrNameLst>
                                          <p:attrName>style.visibility</p:attrName>
                                        </p:attrNameLst>
                                      </p:cBhvr>
                                      <p:to>
                                        <p:strVal val="visible"/>
                                      </p:to>
                                    </p:set>
                                    <p:animEffect transition="in" filter="fade">
                                      <p:cBhvr>
                                        <p:cTn id="282" dur="500"/>
                                        <p:tgtEl>
                                          <p:spTgt spid="224"/>
                                        </p:tgtEl>
                                      </p:cBhvr>
                                    </p:animEffect>
                                  </p:childTnLst>
                                </p:cTn>
                              </p:par>
                              <p:par>
                                <p:cTn id="283" presetID="10" presetClass="entr" presetSubtype="0" fill="hold" nodeType="withEffect">
                                  <p:stCondLst>
                                    <p:cond delay="0"/>
                                  </p:stCondLst>
                                  <p:childTnLst>
                                    <p:set>
                                      <p:cBhvr>
                                        <p:cTn id="284" dur="1" fill="hold">
                                          <p:stCondLst>
                                            <p:cond delay="0"/>
                                          </p:stCondLst>
                                        </p:cTn>
                                        <p:tgtEl>
                                          <p:spTgt spid="394"/>
                                        </p:tgtEl>
                                        <p:attrNameLst>
                                          <p:attrName>style.visibility</p:attrName>
                                        </p:attrNameLst>
                                      </p:cBhvr>
                                      <p:to>
                                        <p:strVal val="visible"/>
                                      </p:to>
                                    </p:set>
                                    <p:animEffect transition="in" filter="fade">
                                      <p:cBhvr>
                                        <p:cTn id="285" dur="500"/>
                                        <p:tgtEl>
                                          <p:spTgt spid="394"/>
                                        </p:tgtEl>
                                      </p:cBhvr>
                                    </p:animEffect>
                                  </p:childTnLst>
                                </p:cTn>
                              </p:par>
                              <p:par>
                                <p:cTn id="286" presetID="2" presetClass="entr" presetSubtype="4" fill="hold" grpId="0" nodeType="with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additive="base">
                                        <p:cTn id="288" dur="500" fill="hold"/>
                                        <p:tgtEl>
                                          <p:spTgt spid="5"/>
                                        </p:tgtEl>
                                        <p:attrNameLst>
                                          <p:attrName>ppt_x</p:attrName>
                                        </p:attrNameLst>
                                      </p:cBhvr>
                                      <p:tavLst>
                                        <p:tav tm="0">
                                          <p:val>
                                            <p:strVal val="#ppt_x"/>
                                          </p:val>
                                        </p:tav>
                                        <p:tav tm="100000">
                                          <p:val>
                                            <p:strVal val="#ppt_x"/>
                                          </p:val>
                                        </p:tav>
                                      </p:tavLst>
                                    </p:anim>
                                    <p:anim calcmode="lin" valueType="num">
                                      <p:cBhvr additive="base">
                                        <p:cTn id="289" dur="500" fill="hold"/>
                                        <p:tgtEl>
                                          <p:spTgt spid="5"/>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6"/>
                                        </p:tgtEl>
                                        <p:attrNameLst>
                                          <p:attrName>style.visibility</p:attrName>
                                        </p:attrNameLst>
                                      </p:cBhvr>
                                      <p:to>
                                        <p:strVal val="visible"/>
                                      </p:to>
                                    </p:set>
                                    <p:anim calcmode="lin" valueType="num">
                                      <p:cBhvr additive="base">
                                        <p:cTn id="292" dur="500" fill="hold"/>
                                        <p:tgtEl>
                                          <p:spTgt spid="6"/>
                                        </p:tgtEl>
                                        <p:attrNameLst>
                                          <p:attrName>ppt_x</p:attrName>
                                        </p:attrNameLst>
                                      </p:cBhvr>
                                      <p:tavLst>
                                        <p:tav tm="0">
                                          <p:val>
                                            <p:strVal val="#ppt_x"/>
                                          </p:val>
                                        </p:tav>
                                        <p:tav tm="100000">
                                          <p:val>
                                            <p:strVal val="#ppt_x"/>
                                          </p:val>
                                        </p:tav>
                                      </p:tavLst>
                                    </p:anim>
                                    <p:anim calcmode="lin" valueType="num">
                                      <p:cBhvr additive="base">
                                        <p:cTn id="29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4" fill="hold" nodeType="clickPar">
                      <p:stCondLst>
                        <p:cond delay="indefinite"/>
                      </p:stCondLst>
                      <p:childTnLst>
                        <p:par>
                          <p:cTn id="295" fill="hold" nodeType="withGroup">
                            <p:stCondLst>
                              <p:cond delay="0"/>
                            </p:stCondLst>
                            <p:childTnLst>
                              <p:par>
                                <p:cTn id="296" presetID="10" presetClass="entr" presetSubtype="0" fill="hold" nodeType="click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fade">
                                      <p:cBhvr>
                                        <p:cTn id="298" dur="500"/>
                                        <p:tgtEl>
                                          <p:spTgt spid="233"/>
                                        </p:tgtEl>
                                      </p:cBhvr>
                                    </p:animEffect>
                                  </p:childTnLst>
                                </p:cTn>
                              </p:par>
                              <p:par>
                                <p:cTn id="299" presetID="10" presetClass="entr" presetSubtype="0" fill="hold" nodeType="withEffect">
                                  <p:stCondLst>
                                    <p:cond delay="0"/>
                                  </p:stCondLst>
                                  <p:childTnLst>
                                    <p:set>
                                      <p:cBhvr>
                                        <p:cTn id="300" dur="1" fill="hold">
                                          <p:stCondLst>
                                            <p:cond delay="0"/>
                                          </p:stCondLst>
                                        </p:cTn>
                                        <p:tgtEl>
                                          <p:spTgt spid="238"/>
                                        </p:tgtEl>
                                        <p:attrNameLst>
                                          <p:attrName>style.visibility</p:attrName>
                                        </p:attrNameLst>
                                      </p:cBhvr>
                                      <p:to>
                                        <p:strVal val="visible"/>
                                      </p:to>
                                    </p:set>
                                    <p:animEffect transition="in" filter="fade">
                                      <p:cBhvr>
                                        <p:cTn id="301" dur="500"/>
                                        <p:tgtEl>
                                          <p:spTgt spid="238"/>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1"/>
                                        </p:tgtEl>
                                        <p:attrNameLst>
                                          <p:attrName>style.visibility</p:attrName>
                                        </p:attrNameLst>
                                      </p:cBhvr>
                                      <p:to>
                                        <p:strVal val="visible"/>
                                      </p:to>
                                    </p:set>
                                    <p:animEffect transition="in" filter="fade">
                                      <p:cBhvr>
                                        <p:cTn id="304" dur="500"/>
                                        <p:tgtEl>
                                          <p:spTgt spid="241"/>
                                        </p:tgtEl>
                                      </p:cBhvr>
                                    </p:animEffect>
                                  </p:childTnLst>
                                </p:cTn>
                              </p:par>
                              <p:par>
                                <p:cTn id="305" presetID="10" presetClass="entr" presetSubtype="0" fill="hold" nodeType="withEffect">
                                  <p:stCondLst>
                                    <p:cond delay="0"/>
                                  </p:stCondLst>
                                  <p:childTnLst>
                                    <p:set>
                                      <p:cBhvr>
                                        <p:cTn id="306" dur="1" fill="hold">
                                          <p:stCondLst>
                                            <p:cond delay="0"/>
                                          </p:stCondLst>
                                        </p:cTn>
                                        <p:tgtEl>
                                          <p:spTgt spid="242"/>
                                        </p:tgtEl>
                                        <p:attrNameLst>
                                          <p:attrName>style.visibility</p:attrName>
                                        </p:attrNameLst>
                                      </p:cBhvr>
                                      <p:to>
                                        <p:strVal val="visible"/>
                                      </p:to>
                                    </p:set>
                                    <p:animEffect transition="in" filter="fade">
                                      <p:cBhvr>
                                        <p:cTn id="307" dur="500"/>
                                        <p:tgtEl>
                                          <p:spTgt spid="242"/>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5"/>
                                        </p:tgtEl>
                                        <p:attrNameLst>
                                          <p:attrName>style.visibility</p:attrName>
                                        </p:attrNameLst>
                                      </p:cBhvr>
                                      <p:to>
                                        <p:strVal val="visible"/>
                                      </p:to>
                                    </p:set>
                                    <p:animEffect transition="in" filter="fade">
                                      <p:cBhvr>
                                        <p:cTn id="310" dur="500"/>
                                        <p:tgtEl>
                                          <p:spTgt spid="245"/>
                                        </p:tgtEl>
                                      </p:cBhvr>
                                    </p:animEffect>
                                  </p:childTnLst>
                                </p:cTn>
                              </p:par>
                              <p:par>
                                <p:cTn id="311" presetID="10" presetClass="entr" presetSubtype="0" fill="hold" nodeType="withEffect">
                                  <p:stCondLst>
                                    <p:cond delay="0"/>
                                  </p:stCondLst>
                                  <p:childTnLst>
                                    <p:set>
                                      <p:cBhvr>
                                        <p:cTn id="312" dur="1" fill="hold">
                                          <p:stCondLst>
                                            <p:cond delay="0"/>
                                          </p:stCondLst>
                                        </p:cTn>
                                        <p:tgtEl>
                                          <p:spTgt spid="246"/>
                                        </p:tgtEl>
                                        <p:attrNameLst>
                                          <p:attrName>style.visibility</p:attrName>
                                        </p:attrNameLst>
                                      </p:cBhvr>
                                      <p:to>
                                        <p:strVal val="visible"/>
                                      </p:to>
                                    </p:set>
                                    <p:animEffect transition="in" filter="fade">
                                      <p:cBhvr>
                                        <p:cTn id="313" dur="500"/>
                                        <p:tgtEl>
                                          <p:spTgt spid="246"/>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49"/>
                                        </p:tgtEl>
                                        <p:attrNameLst>
                                          <p:attrName>style.visibility</p:attrName>
                                        </p:attrNameLst>
                                      </p:cBhvr>
                                      <p:to>
                                        <p:strVal val="visible"/>
                                      </p:to>
                                    </p:set>
                                    <p:animEffect transition="in" filter="fade">
                                      <p:cBhvr>
                                        <p:cTn id="316" dur="500"/>
                                        <p:tgtEl>
                                          <p:spTgt spid="249"/>
                                        </p:tgtEl>
                                      </p:cBhvr>
                                    </p:animEffect>
                                  </p:childTnLst>
                                </p:cTn>
                              </p:par>
                              <p:par>
                                <p:cTn id="317" presetID="10" presetClass="entr" presetSubtype="0" fill="hold" nodeType="withEffect">
                                  <p:stCondLst>
                                    <p:cond delay="0"/>
                                  </p:stCondLst>
                                  <p:childTnLst>
                                    <p:set>
                                      <p:cBhvr>
                                        <p:cTn id="318" dur="1" fill="hold">
                                          <p:stCondLst>
                                            <p:cond delay="0"/>
                                          </p:stCondLst>
                                        </p:cTn>
                                        <p:tgtEl>
                                          <p:spTgt spid="250"/>
                                        </p:tgtEl>
                                        <p:attrNameLst>
                                          <p:attrName>style.visibility</p:attrName>
                                        </p:attrNameLst>
                                      </p:cBhvr>
                                      <p:to>
                                        <p:strVal val="visible"/>
                                      </p:to>
                                    </p:set>
                                    <p:animEffect transition="in" filter="fade">
                                      <p:cBhvr>
                                        <p:cTn id="319" dur="500"/>
                                        <p:tgtEl>
                                          <p:spTgt spid="25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3"/>
                                        </p:tgtEl>
                                        <p:attrNameLst>
                                          <p:attrName>style.visibility</p:attrName>
                                        </p:attrNameLst>
                                      </p:cBhvr>
                                      <p:to>
                                        <p:strVal val="visible"/>
                                      </p:to>
                                    </p:set>
                                    <p:animEffect transition="in" filter="fade">
                                      <p:cBhvr>
                                        <p:cTn id="322" dur="500"/>
                                        <p:tgtEl>
                                          <p:spTgt spid="253"/>
                                        </p:tgtEl>
                                      </p:cBhvr>
                                    </p:animEffect>
                                  </p:childTnLst>
                                </p:cTn>
                              </p:par>
                              <p:par>
                                <p:cTn id="323" presetID="10" presetClass="entr" presetSubtype="0" fill="hold" nodeType="withEffect">
                                  <p:stCondLst>
                                    <p:cond delay="0"/>
                                  </p:stCondLst>
                                  <p:childTnLst>
                                    <p:set>
                                      <p:cBhvr>
                                        <p:cTn id="324" dur="1" fill="hold">
                                          <p:stCondLst>
                                            <p:cond delay="0"/>
                                          </p:stCondLst>
                                        </p:cTn>
                                        <p:tgtEl>
                                          <p:spTgt spid="254"/>
                                        </p:tgtEl>
                                        <p:attrNameLst>
                                          <p:attrName>style.visibility</p:attrName>
                                        </p:attrNameLst>
                                      </p:cBhvr>
                                      <p:to>
                                        <p:strVal val="visible"/>
                                      </p:to>
                                    </p:set>
                                    <p:animEffect transition="in" filter="fade">
                                      <p:cBhvr>
                                        <p:cTn id="325" dur="500"/>
                                        <p:tgtEl>
                                          <p:spTgt spid="254"/>
                                        </p:tgtEl>
                                      </p:cBhvr>
                                    </p:animEffect>
                                  </p:childTnLst>
                                </p:cTn>
                              </p:par>
                              <p:par>
                                <p:cTn id="326" presetID="10" presetClass="entr" presetSubtype="0" fill="hold" nodeType="withEffect">
                                  <p:stCondLst>
                                    <p:cond delay="0"/>
                                  </p:stCondLst>
                                  <p:childTnLst>
                                    <p:set>
                                      <p:cBhvr>
                                        <p:cTn id="327" dur="1" fill="hold">
                                          <p:stCondLst>
                                            <p:cond delay="0"/>
                                          </p:stCondLst>
                                        </p:cTn>
                                        <p:tgtEl>
                                          <p:spTgt spid="259"/>
                                        </p:tgtEl>
                                        <p:attrNameLst>
                                          <p:attrName>style.visibility</p:attrName>
                                        </p:attrNameLst>
                                      </p:cBhvr>
                                      <p:to>
                                        <p:strVal val="visible"/>
                                      </p:to>
                                    </p:set>
                                    <p:animEffect transition="in" filter="fade">
                                      <p:cBhvr>
                                        <p:cTn id="328" dur="500"/>
                                        <p:tgtEl>
                                          <p:spTgt spid="259"/>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nodeType="withEffect">
                                  <p:stCondLst>
                                    <p:cond delay="0"/>
                                  </p:stCondLst>
                                  <p:childTnLst>
                                    <p:set>
                                      <p:cBhvr>
                                        <p:cTn id="333" dur="1" fill="hold">
                                          <p:stCondLst>
                                            <p:cond delay="0"/>
                                          </p:stCondLst>
                                        </p:cTn>
                                        <p:tgtEl>
                                          <p:spTgt spid="263"/>
                                        </p:tgtEl>
                                        <p:attrNameLst>
                                          <p:attrName>style.visibility</p:attrName>
                                        </p:attrNameLst>
                                      </p:cBhvr>
                                      <p:to>
                                        <p:strVal val="visible"/>
                                      </p:to>
                                    </p:set>
                                    <p:animEffect transition="in" filter="fade">
                                      <p:cBhvr>
                                        <p:cTn id="334" dur="500"/>
                                        <p:tgtEl>
                                          <p:spTgt spid="26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66"/>
                                        </p:tgtEl>
                                        <p:attrNameLst>
                                          <p:attrName>style.visibility</p:attrName>
                                        </p:attrNameLst>
                                      </p:cBhvr>
                                      <p:to>
                                        <p:strVal val="visible"/>
                                      </p:to>
                                    </p:set>
                                    <p:animEffect transition="in" filter="fade">
                                      <p:cBhvr>
                                        <p:cTn id="337" dur="500"/>
                                        <p:tgtEl>
                                          <p:spTgt spid="266"/>
                                        </p:tgtEl>
                                      </p:cBhvr>
                                    </p:animEffect>
                                  </p:childTnLst>
                                </p:cTn>
                              </p:par>
                              <p:par>
                                <p:cTn id="338" presetID="10" presetClass="entr" presetSubtype="0" fill="hold" nodeType="withEffect">
                                  <p:stCondLst>
                                    <p:cond delay="0"/>
                                  </p:stCondLst>
                                  <p:childTnLst>
                                    <p:set>
                                      <p:cBhvr>
                                        <p:cTn id="339" dur="1" fill="hold">
                                          <p:stCondLst>
                                            <p:cond delay="0"/>
                                          </p:stCondLst>
                                        </p:cTn>
                                        <p:tgtEl>
                                          <p:spTgt spid="267"/>
                                        </p:tgtEl>
                                        <p:attrNameLst>
                                          <p:attrName>style.visibility</p:attrName>
                                        </p:attrNameLst>
                                      </p:cBhvr>
                                      <p:to>
                                        <p:strVal val="visible"/>
                                      </p:to>
                                    </p:set>
                                    <p:animEffect transition="in" filter="fade">
                                      <p:cBhvr>
                                        <p:cTn id="340" dur="500"/>
                                        <p:tgtEl>
                                          <p:spTgt spid="26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70"/>
                                        </p:tgtEl>
                                        <p:attrNameLst>
                                          <p:attrName>style.visibility</p:attrName>
                                        </p:attrNameLst>
                                      </p:cBhvr>
                                      <p:to>
                                        <p:strVal val="visible"/>
                                      </p:to>
                                    </p:set>
                                    <p:animEffect transition="in" filter="fade">
                                      <p:cBhvr>
                                        <p:cTn id="343" dur="500"/>
                                        <p:tgtEl>
                                          <p:spTgt spid="270"/>
                                        </p:tgtEl>
                                      </p:cBhvr>
                                    </p:animEffect>
                                  </p:childTnLst>
                                </p:cTn>
                              </p:par>
                              <p:par>
                                <p:cTn id="344" presetID="10" presetClass="entr" presetSubtype="0" fill="hold" nodeType="withEffect">
                                  <p:stCondLst>
                                    <p:cond delay="0"/>
                                  </p:stCondLst>
                                  <p:childTnLst>
                                    <p:set>
                                      <p:cBhvr>
                                        <p:cTn id="345" dur="1" fill="hold">
                                          <p:stCondLst>
                                            <p:cond delay="0"/>
                                          </p:stCondLst>
                                        </p:cTn>
                                        <p:tgtEl>
                                          <p:spTgt spid="271"/>
                                        </p:tgtEl>
                                        <p:attrNameLst>
                                          <p:attrName>style.visibility</p:attrName>
                                        </p:attrNameLst>
                                      </p:cBhvr>
                                      <p:to>
                                        <p:strVal val="visible"/>
                                      </p:to>
                                    </p:set>
                                    <p:animEffect transition="in" filter="fade">
                                      <p:cBhvr>
                                        <p:cTn id="346" dur="500"/>
                                        <p:tgtEl>
                                          <p:spTgt spid="27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74"/>
                                        </p:tgtEl>
                                        <p:attrNameLst>
                                          <p:attrName>style.visibility</p:attrName>
                                        </p:attrNameLst>
                                      </p:cBhvr>
                                      <p:to>
                                        <p:strVal val="visible"/>
                                      </p:to>
                                    </p:set>
                                    <p:animEffect transition="in" filter="fade">
                                      <p:cBhvr>
                                        <p:cTn id="349" dur="500"/>
                                        <p:tgtEl>
                                          <p:spTgt spid="274"/>
                                        </p:tgtEl>
                                      </p:cBhvr>
                                    </p:animEffect>
                                  </p:childTnLst>
                                </p:cTn>
                              </p:par>
                              <p:par>
                                <p:cTn id="350" presetID="10" presetClass="entr" presetSubtype="0" fill="hold" nodeType="withEffect">
                                  <p:stCondLst>
                                    <p:cond delay="0"/>
                                  </p:stCondLst>
                                  <p:childTnLst>
                                    <p:set>
                                      <p:cBhvr>
                                        <p:cTn id="351" dur="1" fill="hold">
                                          <p:stCondLst>
                                            <p:cond delay="0"/>
                                          </p:stCondLst>
                                        </p:cTn>
                                        <p:tgtEl>
                                          <p:spTgt spid="275"/>
                                        </p:tgtEl>
                                        <p:attrNameLst>
                                          <p:attrName>style.visibility</p:attrName>
                                        </p:attrNameLst>
                                      </p:cBhvr>
                                      <p:to>
                                        <p:strVal val="visible"/>
                                      </p:to>
                                    </p:set>
                                    <p:animEffect transition="in" filter="fade">
                                      <p:cBhvr>
                                        <p:cTn id="352" dur="500"/>
                                        <p:tgtEl>
                                          <p:spTgt spid="275"/>
                                        </p:tgtEl>
                                      </p:cBhvr>
                                    </p:animEffect>
                                  </p:childTnLst>
                                </p:cTn>
                              </p:par>
                              <p:par>
                                <p:cTn id="353" presetID="10" presetClass="entr" presetSubtype="0" fill="hold" nodeType="withEffect">
                                  <p:stCondLst>
                                    <p:cond delay="0"/>
                                  </p:stCondLst>
                                  <p:childTnLst>
                                    <p:set>
                                      <p:cBhvr>
                                        <p:cTn id="354" dur="1" fill="hold">
                                          <p:stCondLst>
                                            <p:cond delay="0"/>
                                          </p:stCondLst>
                                        </p:cTn>
                                        <p:tgtEl>
                                          <p:spTgt spid="280"/>
                                        </p:tgtEl>
                                        <p:attrNameLst>
                                          <p:attrName>style.visibility</p:attrName>
                                        </p:attrNameLst>
                                      </p:cBhvr>
                                      <p:to>
                                        <p:strVal val="visible"/>
                                      </p:to>
                                    </p:set>
                                    <p:animEffect transition="in" filter="fade">
                                      <p:cBhvr>
                                        <p:cTn id="355" dur="500"/>
                                        <p:tgtEl>
                                          <p:spTgt spid="280"/>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83"/>
                                        </p:tgtEl>
                                        <p:attrNameLst>
                                          <p:attrName>style.visibility</p:attrName>
                                        </p:attrNameLst>
                                      </p:cBhvr>
                                      <p:to>
                                        <p:strVal val="visible"/>
                                      </p:to>
                                    </p:set>
                                    <p:animEffect transition="in" filter="fade">
                                      <p:cBhvr>
                                        <p:cTn id="358" dur="500"/>
                                        <p:tgtEl>
                                          <p:spTgt spid="283"/>
                                        </p:tgtEl>
                                      </p:cBhvr>
                                    </p:animEffect>
                                  </p:childTnLst>
                                </p:cTn>
                              </p:par>
                              <p:par>
                                <p:cTn id="359" presetID="10" presetClass="entr" presetSubtype="0" fill="hold" nodeType="withEffect">
                                  <p:stCondLst>
                                    <p:cond delay="0"/>
                                  </p:stCondLst>
                                  <p:childTnLst>
                                    <p:set>
                                      <p:cBhvr>
                                        <p:cTn id="360" dur="1" fill="hold">
                                          <p:stCondLst>
                                            <p:cond delay="0"/>
                                          </p:stCondLst>
                                        </p:cTn>
                                        <p:tgtEl>
                                          <p:spTgt spid="284"/>
                                        </p:tgtEl>
                                        <p:attrNameLst>
                                          <p:attrName>style.visibility</p:attrName>
                                        </p:attrNameLst>
                                      </p:cBhvr>
                                      <p:to>
                                        <p:strVal val="visible"/>
                                      </p:to>
                                    </p:set>
                                    <p:animEffect transition="in" filter="fade">
                                      <p:cBhvr>
                                        <p:cTn id="361" dur="500"/>
                                        <p:tgtEl>
                                          <p:spTgt spid="284"/>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87"/>
                                        </p:tgtEl>
                                        <p:attrNameLst>
                                          <p:attrName>style.visibility</p:attrName>
                                        </p:attrNameLst>
                                      </p:cBhvr>
                                      <p:to>
                                        <p:strVal val="visible"/>
                                      </p:to>
                                    </p:set>
                                    <p:animEffect transition="in" filter="fade">
                                      <p:cBhvr>
                                        <p:cTn id="364" dur="500"/>
                                        <p:tgtEl>
                                          <p:spTgt spid="287"/>
                                        </p:tgtEl>
                                      </p:cBhvr>
                                    </p:animEffect>
                                  </p:childTnLst>
                                </p:cTn>
                              </p:par>
                              <p:par>
                                <p:cTn id="365" presetID="10" presetClass="entr" presetSubtype="0" fill="hold"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500"/>
                                        <p:tgtEl>
                                          <p:spTgt spid="28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91"/>
                                        </p:tgtEl>
                                        <p:attrNameLst>
                                          <p:attrName>style.visibility</p:attrName>
                                        </p:attrNameLst>
                                      </p:cBhvr>
                                      <p:to>
                                        <p:strVal val="visible"/>
                                      </p:to>
                                    </p:set>
                                    <p:animEffect transition="in" filter="fade">
                                      <p:cBhvr>
                                        <p:cTn id="370" dur="500"/>
                                        <p:tgtEl>
                                          <p:spTgt spid="291"/>
                                        </p:tgtEl>
                                      </p:cBhvr>
                                    </p:animEffect>
                                  </p:childTnLst>
                                </p:cTn>
                              </p:par>
                              <p:par>
                                <p:cTn id="371" presetID="10" presetClass="entr" presetSubtype="0" fill="hold" nodeType="with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fade">
                                      <p:cBhvr>
                                        <p:cTn id="373" dur="500"/>
                                        <p:tgtEl>
                                          <p:spTgt spid="292"/>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95"/>
                                        </p:tgtEl>
                                        <p:attrNameLst>
                                          <p:attrName>style.visibility</p:attrName>
                                        </p:attrNameLst>
                                      </p:cBhvr>
                                      <p:to>
                                        <p:strVal val="visible"/>
                                      </p:to>
                                    </p:set>
                                    <p:animEffect transition="in" filter="fade">
                                      <p:cBhvr>
                                        <p:cTn id="376" dur="500"/>
                                        <p:tgtEl>
                                          <p:spTgt spid="295"/>
                                        </p:tgtEl>
                                      </p:cBhvr>
                                    </p:animEffect>
                                  </p:childTnLst>
                                </p:cTn>
                              </p:par>
                              <p:par>
                                <p:cTn id="377" presetID="10" presetClass="entr" presetSubtype="0" fill="hold" nodeType="withEffect">
                                  <p:stCondLst>
                                    <p:cond delay="0"/>
                                  </p:stCondLst>
                                  <p:childTnLst>
                                    <p:set>
                                      <p:cBhvr>
                                        <p:cTn id="378" dur="1" fill="hold">
                                          <p:stCondLst>
                                            <p:cond delay="0"/>
                                          </p:stCondLst>
                                        </p:cTn>
                                        <p:tgtEl>
                                          <p:spTgt spid="312"/>
                                        </p:tgtEl>
                                        <p:attrNameLst>
                                          <p:attrName>style.visibility</p:attrName>
                                        </p:attrNameLst>
                                      </p:cBhvr>
                                      <p:to>
                                        <p:strVal val="visible"/>
                                      </p:to>
                                    </p:set>
                                    <p:animEffect transition="in" filter="fade">
                                      <p:cBhvr>
                                        <p:cTn id="379" dur="500"/>
                                        <p:tgtEl>
                                          <p:spTgt spid="312"/>
                                        </p:tgtEl>
                                      </p:cBhvr>
                                    </p:animEffect>
                                  </p:childTnLst>
                                </p:cTn>
                              </p:par>
                              <p:par>
                                <p:cTn id="380" presetID="10" presetClass="entr" presetSubtype="0" fill="hold" nodeType="withEffect">
                                  <p:stCondLst>
                                    <p:cond delay="0"/>
                                  </p:stCondLst>
                                  <p:childTnLst>
                                    <p:set>
                                      <p:cBhvr>
                                        <p:cTn id="381" dur="1" fill="hold">
                                          <p:stCondLst>
                                            <p:cond delay="0"/>
                                          </p:stCondLst>
                                        </p:cTn>
                                        <p:tgtEl>
                                          <p:spTgt spid="317"/>
                                        </p:tgtEl>
                                        <p:attrNameLst>
                                          <p:attrName>style.visibility</p:attrName>
                                        </p:attrNameLst>
                                      </p:cBhvr>
                                      <p:to>
                                        <p:strVal val="visible"/>
                                      </p:to>
                                    </p:set>
                                    <p:animEffect transition="in" filter="fade">
                                      <p:cBhvr>
                                        <p:cTn id="382" dur="500"/>
                                        <p:tgtEl>
                                          <p:spTgt spid="317"/>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320"/>
                                        </p:tgtEl>
                                        <p:attrNameLst>
                                          <p:attrName>style.visibility</p:attrName>
                                        </p:attrNameLst>
                                      </p:cBhvr>
                                      <p:to>
                                        <p:strVal val="visible"/>
                                      </p:to>
                                    </p:set>
                                    <p:animEffect transition="in" filter="fade">
                                      <p:cBhvr>
                                        <p:cTn id="385" dur="500"/>
                                        <p:tgtEl>
                                          <p:spTgt spid="320"/>
                                        </p:tgtEl>
                                      </p:cBhvr>
                                    </p:animEffect>
                                  </p:childTnLst>
                                </p:cTn>
                              </p:par>
                              <p:par>
                                <p:cTn id="386" presetID="10" presetClass="entr" presetSubtype="0" fill="hold" nodeType="withEffect">
                                  <p:stCondLst>
                                    <p:cond delay="0"/>
                                  </p:stCondLst>
                                  <p:childTnLst>
                                    <p:set>
                                      <p:cBhvr>
                                        <p:cTn id="387" dur="1" fill="hold">
                                          <p:stCondLst>
                                            <p:cond delay="0"/>
                                          </p:stCondLst>
                                        </p:cTn>
                                        <p:tgtEl>
                                          <p:spTgt spid="321"/>
                                        </p:tgtEl>
                                        <p:attrNameLst>
                                          <p:attrName>style.visibility</p:attrName>
                                        </p:attrNameLst>
                                      </p:cBhvr>
                                      <p:to>
                                        <p:strVal val="visible"/>
                                      </p:to>
                                    </p:set>
                                    <p:animEffect transition="in" filter="fade">
                                      <p:cBhvr>
                                        <p:cTn id="388" dur="500"/>
                                        <p:tgtEl>
                                          <p:spTgt spid="32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324"/>
                                        </p:tgtEl>
                                        <p:attrNameLst>
                                          <p:attrName>style.visibility</p:attrName>
                                        </p:attrNameLst>
                                      </p:cBhvr>
                                      <p:to>
                                        <p:strVal val="visible"/>
                                      </p:to>
                                    </p:set>
                                    <p:animEffect transition="in" filter="fade">
                                      <p:cBhvr>
                                        <p:cTn id="391" dur="500"/>
                                        <p:tgtEl>
                                          <p:spTgt spid="324"/>
                                        </p:tgtEl>
                                      </p:cBhvr>
                                    </p:animEffect>
                                  </p:childTnLst>
                                </p:cTn>
                              </p:par>
                              <p:par>
                                <p:cTn id="392" presetID="10" presetClass="entr" presetSubtype="0" fill="hold" nodeType="withEffect">
                                  <p:stCondLst>
                                    <p:cond delay="0"/>
                                  </p:stCondLst>
                                  <p:childTnLst>
                                    <p:set>
                                      <p:cBhvr>
                                        <p:cTn id="393" dur="1" fill="hold">
                                          <p:stCondLst>
                                            <p:cond delay="0"/>
                                          </p:stCondLst>
                                        </p:cTn>
                                        <p:tgtEl>
                                          <p:spTgt spid="325"/>
                                        </p:tgtEl>
                                        <p:attrNameLst>
                                          <p:attrName>style.visibility</p:attrName>
                                        </p:attrNameLst>
                                      </p:cBhvr>
                                      <p:to>
                                        <p:strVal val="visible"/>
                                      </p:to>
                                    </p:set>
                                    <p:animEffect transition="in" filter="fade">
                                      <p:cBhvr>
                                        <p:cTn id="394" dur="500"/>
                                        <p:tgtEl>
                                          <p:spTgt spid="325"/>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328"/>
                                        </p:tgtEl>
                                        <p:attrNameLst>
                                          <p:attrName>style.visibility</p:attrName>
                                        </p:attrNameLst>
                                      </p:cBhvr>
                                      <p:to>
                                        <p:strVal val="visible"/>
                                      </p:to>
                                    </p:set>
                                    <p:animEffect transition="in" filter="fade">
                                      <p:cBhvr>
                                        <p:cTn id="397" dur="500"/>
                                        <p:tgtEl>
                                          <p:spTgt spid="328"/>
                                        </p:tgtEl>
                                      </p:cBhvr>
                                    </p:animEffect>
                                  </p:childTnLst>
                                </p:cTn>
                              </p:par>
                              <p:par>
                                <p:cTn id="398" presetID="10" presetClass="entr" presetSubtype="0" fill="hold" nodeType="withEffect">
                                  <p:stCondLst>
                                    <p:cond delay="0"/>
                                  </p:stCondLst>
                                  <p:childTnLst>
                                    <p:set>
                                      <p:cBhvr>
                                        <p:cTn id="399" dur="1" fill="hold">
                                          <p:stCondLst>
                                            <p:cond delay="0"/>
                                          </p:stCondLst>
                                        </p:cTn>
                                        <p:tgtEl>
                                          <p:spTgt spid="329"/>
                                        </p:tgtEl>
                                        <p:attrNameLst>
                                          <p:attrName>style.visibility</p:attrName>
                                        </p:attrNameLst>
                                      </p:cBhvr>
                                      <p:to>
                                        <p:strVal val="visible"/>
                                      </p:to>
                                    </p:set>
                                    <p:animEffect transition="in" filter="fade">
                                      <p:cBhvr>
                                        <p:cTn id="400" dur="500"/>
                                        <p:tgtEl>
                                          <p:spTgt spid="329"/>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332"/>
                                        </p:tgtEl>
                                        <p:attrNameLst>
                                          <p:attrName>style.visibility</p:attrName>
                                        </p:attrNameLst>
                                      </p:cBhvr>
                                      <p:to>
                                        <p:strVal val="visible"/>
                                      </p:to>
                                    </p:set>
                                    <p:animEffect transition="in" filter="fade">
                                      <p:cBhvr>
                                        <p:cTn id="403" dur="500"/>
                                        <p:tgtEl>
                                          <p:spTgt spid="332"/>
                                        </p:tgtEl>
                                      </p:cBhvr>
                                    </p:animEffect>
                                  </p:childTnLst>
                                </p:cTn>
                              </p:par>
                              <p:par>
                                <p:cTn id="404" presetID="10" presetClass="entr" presetSubtype="0" fill="hold" nodeType="withEffect">
                                  <p:stCondLst>
                                    <p:cond delay="0"/>
                                  </p:stCondLst>
                                  <p:childTnLst>
                                    <p:set>
                                      <p:cBhvr>
                                        <p:cTn id="405" dur="1" fill="hold">
                                          <p:stCondLst>
                                            <p:cond delay="0"/>
                                          </p:stCondLst>
                                        </p:cTn>
                                        <p:tgtEl>
                                          <p:spTgt spid="333"/>
                                        </p:tgtEl>
                                        <p:attrNameLst>
                                          <p:attrName>style.visibility</p:attrName>
                                        </p:attrNameLst>
                                      </p:cBhvr>
                                      <p:to>
                                        <p:strVal val="visible"/>
                                      </p:to>
                                    </p:set>
                                    <p:animEffect transition="in" filter="fade">
                                      <p:cBhvr>
                                        <p:cTn id="406" dur="500"/>
                                        <p:tgtEl>
                                          <p:spTgt spid="333"/>
                                        </p:tgtEl>
                                      </p:cBhvr>
                                    </p:animEffect>
                                  </p:childTnLst>
                                </p:cTn>
                              </p:par>
                              <p:par>
                                <p:cTn id="407" presetID="10" presetClass="entr" presetSubtype="0" fill="hold" nodeType="withEffect">
                                  <p:stCondLst>
                                    <p:cond delay="0"/>
                                  </p:stCondLst>
                                  <p:childTnLst>
                                    <p:set>
                                      <p:cBhvr>
                                        <p:cTn id="408" dur="1" fill="hold">
                                          <p:stCondLst>
                                            <p:cond delay="0"/>
                                          </p:stCondLst>
                                        </p:cTn>
                                        <p:tgtEl>
                                          <p:spTgt spid="336"/>
                                        </p:tgtEl>
                                        <p:attrNameLst>
                                          <p:attrName>style.visibility</p:attrName>
                                        </p:attrNameLst>
                                      </p:cBhvr>
                                      <p:to>
                                        <p:strVal val="visible"/>
                                      </p:to>
                                    </p:set>
                                    <p:animEffect transition="in" filter="fade">
                                      <p:cBhvr>
                                        <p:cTn id="409" dur="500"/>
                                        <p:tgtEl>
                                          <p:spTgt spid="336"/>
                                        </p:tgtEl>
                                      </p:cBhvr>
                                    </p:animEffect>
                                  </p:childTnLst>
                                </p:cTn>
                              </p:par>
                              <p:par>
                                <p:cTn id="410" presetID="10" presetClass="entr" presetSubtype="0" fill="hold" nodeType="withEffect">
                                  <p:stCondLst>
                                    <p:cond delay="0"/>
                                  </p:stCondLst>
                                  <p:childTnLst>
                                    <p:set>
                                      <p:cBhvr>
                                        <p:cTn id="411" dur="1" fill="hold">
                                          <p:stCondLst>
                                            <p:cond delay="0"/>
                                          </p:stCondLst>
                                        </p:cTn>
                                        <p:tgtEl>
                                          <p:spTgt spid="339"/>
                                        </p:tgtEl>
                                        <p:attrNameLst>
                                          <p:attrName>style.visibility</p:attrName>
                                        </p:attrNameLst>
                                      </p:cBhvr>
                                      <p:to>
                                        <p:strVal val="visible"/>
                                      </p:to>
                                    </p:set>
                                    <p:animEffect transition="in" filter="fade">
                                      <p:cBhvr>
                                        <p:cTn id="412" dur="500"/>
                                        <p:tgtEl>
                                          <p:spTgt spid="339"/>
                                        </p:tgtEl>
                                      </p:cBhvr>
                                    </p:animEffect>
                                  </p:childTnLst>
                                </p:cTn>
                              </p:par>
                              <p:par>
                                <p:cTn id="413" presetID="10" presetClass="entr" presetSubtype="0" fill="hold" nodeType="withEffect">
                                  <p:stCondLst>
                                    <p:cond delay="0"/>
                                  </p:stCondLst>
                                  <p:childTnLst>
                                    <p:set>
                                      <p:cBhvr>
                                        <p:cTn id="414" dur="1" fill="hold">
                                          <p:stCondLst>
                                            <p:cond delay="0"/>
                                          </p:stCondLst>
                                        </p:cTn>
                                        <p:tgtEl>
                                          <p:spTgt spid="342"/>
                                        </p:tgtEl>
                                        <p:attrNameLst>
                                          <p:attrName>style.visibility</p:attrName>
                                        </p:attrNameLst>
                                      </p:cBhvr>
                                      <p:to>
                                        <p:strVal val="visible"/>
                                      </p:to>
                                    </p:set>
                                    <p:animEffect transition="in" filter="fade">
                                      <p:cBhvr>
                                        <p:cTn id="415" dur="500"/>
                                        <p:tgtEl>
                                          <p:spTgt spid="342"/>
                                        </p:tgtEl>
                                      </p:cBhvr>
                                    </p:animEffect>
                                  </p:childTnLst>
                                </p:cTn>
                              </p:par>
                              <p:par>
                                <p:cTn id="416" presetID="10" presetClass="entr" presetSubtype="0" fill="hold" nodeType="withEffect">
                                  <p:stCondLst>
                                    <p:cond delay="0"/>
                                  </p:stCondLst>
                                  <p:childTnLst>
                                    <p:set>
                                      <p:cBhvr>
                                        <p:cTn id="417" dur="1" fill="hold">
                                          <p:stCondLst>
                                            <p:cond delay="0"/>
                                          </p:stCondLst>
                                        </p:cTn>
                                        <p:tgtEl>
                                          <p:spTgt spid="395"/>
                                        </p:tgtEl>
                                        <p:attrNameLst>
                                          <p:attrName>style.visibility</p:attrName>
                                        </p:attrNameLst>
                                      </p:cBhvr>
                                      <p:to>
                                        <p:strVal val="visible"/>
                                      </p:to>
                                    </p:set>
                                    <p:animEffect transition="in" filter="fade">
                                      <p:cBhvr>
                                        <p:cTn id="418" dur="500"/>
                                        <p:tgtEl>
                                          <p:spTgt spid="395"/>
                                        </p:tgtEl>
                                      </p:cBhvr>
                                    </p:animEffect>
                                  </p:childTnLst>
                                </p:cTn>
                              </p:par>
                              <p:par>
                                <p:cTn id="419" presetID="10" presetClass="entr" presetSubtype="0" fill="hold" nodeType="withEffect">
                                  <p:stCondLst>
                                    <p:cond delay="0"/>
                                  </p:stCondLst>
                                  <p:childTnLst>
                                    <p:set>
                                      <p:cBhvr>
                                        <p:cTn id="420" dur="1" fill="hold">
                                          <p:stCondLst>
                                            <p:cond delay="0"/>
                                          </p:stCondLst>
                                        </p:cTn>
                                        <p:tgtEl>
                                          <p:spTgt spid="397"/>
                                        </p:tgtEl>
                                        <p:attrNameLst>
                                          <p:attrName>style.visibility</p:attrName>
                                        </p:attrNameLst>
                                      </p:cBhvr>
                                      <p:to>
                                        <p:strVal val="visible"/>
                                      </p:to>
                                    </p:set>
                                    <p:animEffect transition="in" filter="fade">
                                      <p:cBhvr>
                                        <p:cTn id="421" dur="500"/>
                                        <p:tgtEl>
                                          <p:spTgt spid="397"/>
                                        </p:tgtEl>
                                      </p:cBhvr>
                                    </p:animEffect>
                                  </p:childTnLst>
                                </p:cTn>
                              </p:par>
                              <p:par>
                                <p:cTn id="422" presetID="10" presetClass="entr" presetSubtype="0" fill="hold" nodeType="withEffect">
                                  <p:stCondLst>
                                    <p:cond delay="0"/>
                                  </p:stCondLst>
                                  <p:childTnLst>
                                    <p:set>
                                      <p:cBhvr>
                                        <p:cTn id="423" dur="1" fill="hold">
                                          <p:stCondLst>
                                            <p:cond delay="0"/>
                                          </p:stCondLst>
                                        </p:cTn>
                                        <p:tgtEl>
                                          <p:spTgt spid="398"/>
                                        </p:tgtEl>
                                        <p:attrNameLst>
                                          <p:attrName>style.visibility</p:attrName>
                                        </p:attrNameLst>
                                      </p:cBhvr>
                                      <p:to>
                                        <p:strVal val="visible"/>
                                      </p:to>
                                    </p:set>
                                    <p:animEffect transition="in" filter="fade">
                                      <p:cBhvr>
                                        <p:cTn id="424" dur="500"/>
                                        <p:tgtEl>
                                          <p:spTgt spid="398"/>
                                        </p:tgtEl>
                                      </p:cBhvr>
                                    </p:animEffect>
                                  </p:childTnLst>
                                </p:cTn>
                              </p:par>
                              <p:par>
                                <p:cTn id="425" presetID="10" presetClass="entr" presetSubtype="0" fill="hold" nodeType="withEffect">
                                  <p:stCondLst>
                                    <p:cond delay="0"/>
                                  </p:stCondLst>
                                  <p:childTnLst>
                                    <p:set>
                                      <p:cBhvr>
                                        <p:cTn id="426" dur="1" fill="hold">
                                          <p:stCondLst>
                                            <p:cond delay="0"/>
                                          </p:stCondLst>
                                        </p:cTn>
                                        <p:tgtEl>
                                          <p:spTgt spid="399"/>
                                        </p:tgtEl>
                                        <p:attrNameLst>
                                          <p:attrName>style.visibility</p:attrName>
                                        </p:attrNameLst>
                                      </p:cBhvr>
                                      <p:to>
                                        <p:strVal val="visible"/>
                                      </p:to>
                                    </p:set>
                                    <p:animEffect transition="in" filter="fade">
                                      <p:cBhvr>
                                        <p:cTn id="42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4" grpId="0"/>
      <p:bldP spid="5" grpId="0"/>
      <p:bldP spid="6" grpId="0"/>
    </p:bld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37FF"/>
      </a:hlink>
      <a:folHlink>
        <a:srgbClr val="B21C47"/>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orstenBox">
  <a:themeElements>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orstenBox">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orstenBo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orstenBo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orstenBo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orstenBo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orstenBo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orstenBo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57684</TotalTime>
  <Words>3196</Words>
  <Application>Microsoft Macintosh PowerPoint</Application>
  <PresentationFormat>On-screen Show (4:3)</PresentationFormat>
  <Paragraphs>566</Paragraphs>
  <Slides>56</Slides>
  <Notes>34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60" baseType="lpstr">
      <vt:lpstr>Default Design</vt:lpstr>
      <vt:lpstr>ThorstenBox</vt:lpstr>
      <vt:lpstr>Equation</vt:lpstr>
      <vt:lpstr>Microsoft Equation</vt:lpstr>
      <vt:lpstr>CS 4700: Foundations of  Artificial Intelligence</vt:lpstr>
      <vt:lpstr>Outline</vt:lpstr>
      <vt:lpstr>Adversarial Reasoning: Games</vt:lpstr>
      <vt:lpstr>Game Playing vs. Search   </vt:lpstr>
      <vt:lpstr>A Brief History of Computer Chess</vt:lpstr>
      <vt:lpstr>PowerPoint Presentation</vt:lpstr>
      <vt:lpstr>Why is Game-Playing a Challenge for AI?</vt:lpstr>
      <vt:lpstr>Traditional Board Games</vt:lpstr>
      <vt:lpstr>Key Idea: Look Ahead</vt:lpstr>
      <vt:lpstr>Look-ahead based Tic-Tac-Toe</vt:lpstr>
      <vt:lpstr>Look-ahead based Tic-Tac-Toe</vt:lpstr>
      <vt:lpstr>Look-ahead based Tic-Tac-Toe</vt:lpstr>
      <vt:lpstr>Look-ahead based Tic-Tac-Toe</vt:lpstr>
      <vt:lpstr>PowerPoint Presentation</vt:lpstr>
      <vt:lpstr>Aside: Game tree learning</vt:lpstr>
      <vt:lpstr>Look-ahead based Chess</vt:lpstr>
      <vt:lpstr>How big is this tree?</vt:lpstr>
      <vt:lpstr>What’s the work-around?</vt:lpstr>
      <vt:lpstr>PowerPoint Presentation</vt:lpstr>
      <vt:lpstr>PowerPoint Presentation</vt:lpstr>
      <vt:lpstr>PowerPoint Presentation</vt:lpstr>
      <vt:lpstr>Limitations?</vt:lpstr>
      <vt:lpstr>Limitations?</vt:lpstr>
      <vt:lpstr>Limitations?</vt:lpstr>
      <vt:lpstr>Limitations?</vt:lpstr>
      <vt:lpstr>Limitations?</vt:lpstr>
      <vt:lpstr>Well… Why not use a strategy / knowledge, as humans do?</vt:lpstr>
      <vt:lpstr>PowerPoint Presentation</vt:lpstr>
      <vt:lpstr>PowerPoint Presentation</vt:lpstr>
      <vt:lpstr>Game Tree Example: Tic-Tac-Toe</vt:lpstr>
      <vt:lpstr>Minimax Algorithm</vt:lpstr>
      <vt:lpstr>Minimax Algorithm  </vt:lpstr>
      <vt:lpstr>Minimax Algorithm (cont’d)</vt:lpstr>
      <vt:lpstr>Minimax Algorithm (cont’d)</vt:lpstr>
      <vt:lpstr>Minimax Algorithm</vt:lpstr>
      <vt:lpstr>PowerPoint Presentation</vt:lpstr>
      <vt:lpstr>Minimax Algorithm  </vt:lpstr>
      <vt:lpstr>α-β Pruning</vt:lpstr>
      <vt:lpstr>α-β Pruning Example</vt:lpstr>
      <vt:lpstr>PowerPoint Presentation</vt:lpstr>
      <vt:lpstr>PowerPoint Presentation</vt:lpstr>
      <vt:lpstr>PowerPoint Presentation</vt:lpstr>
      <vt:lpstr>PowerPoint Presentation</vt:lpstr>
      <vt:lpstr>Alpha-Beta Pruning</vt:lpstr>
      <vt:lpstr>More abstractly</vt:lpstr>
      <vt:lpstr>Properties of α-β Prune</vt:lpstr>
      <vt:lpstr>PowerPoint Presentation</vt:lpstr>
      <vt:lpstr>Resource limits</vt:lpstr>
      <vt:lpstr>Evaluation Function </vt:lpstr>
      <vt:lpstr>Evaluation functions</vt:lpstr>
      <vt:lpstr>When Chance is involved: Backgammon Board</vt:lpstr>
      <vt:lpstr>Expectiminimax</vt:lpstr>
      <vt:lpstr>Game Tree for Backgammon</vt:lpstr>
      <vt:lpstr>Expectiminimax</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Bart Selman</cp:lastModifiedBy>
  <cp:revision>1380</cp:revision>
  <dcterms:created xsi:type="dcterms:W3CDTF">1601-01-01T00:00:00Z</dcterms:created>
  <dcterms:modified xsi:type="dcterms:W3CDTF">2013-10-11T04:49:25Z</dcterms:modified>
</cp:coreProperties>
</file>