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3" r:id="rId4"/>
    <p:sldId id="265" r:id="rId5"/>
    <p:sldId id="262" r:id="rId6"/>
    <p:sldId id="264" r:id="rId7"/>
    <p:sldId id="261" r:id="rId8"/>
    <p:sldId id="259" r:id="rId9"/>
    <p:sldId id="260" r:id="rId10"/>
    <p:sldId id="25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22" autoAdjust="0"/>
  </p:normalViewPr>
  <p:slideViewPr>
    <p:cSldViewPr snapToGrid="0" snapToObjects="1">
      <p:cViewPr varScale="1">
        <p:scale>
          <a:sx n="91" d="100"/>
          <a:sy n="91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5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5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6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0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1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1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5ED8-9205-D649-BE75-AD89610D8D0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CD61-3246-6B46-80B8-BCCE7B3F3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8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s.cornell.edu/courses/CS4700/2013f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registrar.sas.cornell.edu/Sched/EXF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4701/2013fa/" TargetMode="External"/><Relationship Id="rId3" Type="http://schemas.openxmlformats.org/officeDocument/2006/relationships/hyperlink" Target="mailto:selman@cs.corne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12/11</a:t>
            </a:r>
            <a:r>
              <a:rPr lang="en-US" smtClean="0"/>
              <a:t>/</a:t>
            </a:r>
            <a:r>
              <a:rPr lang="en-US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04" y="1439601"/>
            <a:ext cx="8780996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Exam</a:t>
            </a:r>
            <a:endParaRPr lang="en-US" sz="3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Frid</a:t>
            </a:r>
            <a:r>
              <a:rPr lang="en-US" b="1" dirty="0" smtClean="0">
                <a:solidFill>
                  <a:srgbClr val="FF0000"/>
                </a:solidFill>
              </a:rPr>
              <a:t>., 12/13/13, 2pm-4:30pm,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Kennedy </a:t>
            </a:r>
            <a:r>
              <a:rPr lang="en-US" b="1" dirty="0">
                <a:solidFill>
                  <a:srgbClr val="FF0000"/>
                </a:solidFill>
              </a:rPr>
              <a:t>Hall </a:t>
            </a:r>
            <a:r>
              <a:rPr lang="en-US" b="1" dirty="0" smtClean="0">
                <a:solidFill>
                  <a:srgbClr val="FF0000"/>
                </a:solidFill>
              </a:rPr>
              <a:t>116 --- Call </a:t>
            </a:r>
            <a:r>
              <a:rPr lang="en-US" b="1" dirty="0" smtClean="0">
                <a:solidFill>
                  <a:srgbClr val="FF0000"/>
                </a:solidFill>
              </a:rPr>
              <a:t>Auditorium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      (http</a:t>
            </a:r>
            <a:r>
              <a:rPr lang="en-US" b="1" dirty="0">
                <a:solidFill>
                  <a:schemeClr val="tx2"/>
                </a:solidFill>
              </a:rPr>
              <a:t>://</a:t>
            </a:r>
            <a:r>
              <a:rPr lang="en-US" b="1" dirty="0" err="1">
                <a:solidFill>
                  <a:schemeClr val="tx2"/>
                </a:solidFill>
              </a:rPr>
              <a:t>registrar.sas.cornell.edu</a:t>
            </a:r>
            <a:r>
              <a:rPr lang="en-US" b="1" dirty="0">
                <a:solidFill>
                  <a:schemeClr val="tx2"/>
                </a:solidFill>
              </a:rPr>
              <a:t>/</a:t>
            </a:r>
            <a:r>
              <a:rPr lang="en-US" b="1" dirty="0" err="1">
                <a:solidFill>
                  <a:schemeClr val="tx2"/>
                </a:solidFill>
              </a:rPr>
              <a:t>Sched</a:t>
            </a:r>
            <a:r>
              <a:rPr lang="en-US" b="1" dirty="0">
                <a:solidFill>
                  <a:schemeClr val="tx2"/>
                </a:solidFill>
              </a:rPr>
              <a:t>/</a:t>
            </a:r>
            <a:r>
              <a:rPr lang="en-US" b="1" dirty="0" err="1" smtClean="0">
                <a:solidFill>
                  <a:schemeClr val="tx2"/>
                </a:solidFill>
              </a:rPr>
              <a:t>finals.html</a:t>
            </a:r>
            <a:r>
              <a:rPr lang="en-US" b="1" dirty="0" smtClean="0">
                <a:solidFill>
                  <a:schemeClr val="tx2"/>
                </a:solidFill>
              </a:rPr>
              <a:t>)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Material: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</a:t>
            </a:r>
            <a:r>
              <a:rPr lang="en-US" b="1" i="1" dirty="0" smtClean="0">
                <a:solidFill>
                  <a:schemeClr val="tx2"/>
                </a:solidFill>
              </a:rPr>
              <a:t>Cumulative. Covers all material.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Study: Slides complemented by R&amp;N.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Study: </a:t>
            </a:r>
            <a:r>
              <a:rPr lang="en-US" b="1" dirty="0" err="1" smtClean="0">
                <a:solidFill>
                  <a:schemeClr val="tx2"/>
                </a:solidFill>
              </a:rPr>
              <a:t>Hwks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solns</a:t>
            </a:r>
            <a:r>
              <a:rPr lang="en-US" b="1" dirty="0" smtClean="0">
                <a:solidFill>
                  <a:schemeClr val="tx2"/>
                </a:solidFill>
              </a:rPr>
              <a:t>. &amp; midterm.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Allowed: 2 double-sided sheets of notes &amp; calculator.</a:t>
            </a:r>
          </a:p>
        </p:txBody>
      </p:sp>
    </p:spTree>
    <p:extLst>
      <p:ext uri="{BB962C8B-B14F-4D97-AF65-F5344CB8AC3E}">
        <p14:creationId xmlns:p14="http://schemas.microsoft.com/office/powerpoint/2010/main" val="181978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325" y="1195821"/>
            <a:ext cx="815785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Announcements:</a:t>
            </a:r>
          </a:p>
          <a:p>
            <a:endParaRPr lang="en-US" dirty="0"/>
          </a:p>
          <a:p>
            <a:r>
              <a:rPr lang="en-US" sz="2400" b="1" dirty="0" smtClean="0">
                <a:solidFill>
                  <a:srgbClr val="009973"/>
                </a:solidFill>
              </a:rPr>
              <a:t>--- CS</a:t>
            </a:r>
            <a:r>
              <a:rPr lang="en-US" sz="2400" b="1" dirty="0">
                <a:solidFill>
                  <a:srgbClr val="009973"/>
                </a:solidFill>
              </a:rPr>
              <a:t>-4700 web page up.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2400" b="1" dirty="0" smtClean="0">
                <a:solidFill>
                  <a:srgbClr val="009973"/>
                </a:solidFill>
                <a:hlinkClick r:id="rId2"/>
              </a:rPr>
              <a:t>http://www.cs.cornell.edu/courses/CS4700/2013fa/</a:t>
            </a:r>
            <a:endParaRPr lang="en-US" sz="2400" b="1" dirty="0" smtClean="0">
              <a:solidFill>
                <a:srgbClr val="009973"/>
              </a:solidFill>
            </a:endParaRPr>
          </a:p>
          <a:p>
            <a:endParaRPr lang="en-US" sz="2400" b="1" dirty="0">
              <a:solidFill>
                <a:srgbClr val="009973"/>
              </a:solidFill>
            </a:endParaRPr>
          </a:p>
          <a:p>
            <a:endParaRPr lang="en-US" sz="2400" b="1" dirty="0" smtClean="0">
              <a:solidFill>
                <a:srgbClr val="009973"/>
              </a:solidFill>
            </a:endParaRPr>
          </a:p>
          <a:p>
            <a:r>
              <a:rPr lang="en-US" sz="2400" b="1" dirty="0" smtClean="0">
                <a:solidFill>
                  <a:srgbClr val="009973"/>
                </a:solidFill>
              </a:rPr>
              <a:t>--- Still some course enroll issues. Waiting list in works.</a:t>
            </a:r>
          </a:p>
          <a:p>
            <a:endParaRPr lang="en-US" sz="2400" b="1" dirty="0">
              <a:solidFill>
                <a:srgbClr val="0099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5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971" y="0"/>
            <a:ext cx="8831185" cy="747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Announcements:</a:t>
            </a:r>
          </a:p>
          <a:p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2800" b="1" dirty="0" smtClean="0">
                <a:solidFill>
                  <a:schemeClr val="accent2"/>
                </a:solidFill>
              </a:rPr>
              <a:t>--- Midterm</a:t>
            </a:r>
          </a:p>
          <a:p>
            <a:r>
              <a:rPr lang="da-DK" sz="2800" dirty="0" smtClean="0"/>
              <a:t>   </a:t>
            </a:r>
            <a:r>
              <a:rPr lang="da-DK" sz="2800" b="1" dirty="0">
                <a:solidFill>
                  <a:schemeClr val="accent2"/>
                </a:solidFill>
              </a:rPr>
              <a:t>  </a:t>
            </a:r>
            <a:r>
              <a:rPr lang="da-DK" sz="2800" b="1" dirty="0" err="1">
                <a:solidFill>
                  <a:schemeClr val="accent2"/>
                </a:solidFill>
              </a:rPr>
              <a:t>Thursday</a:t>
            </a:r>
            <a:r>
              <a:rPr lang="da-DK" sz="2800" b="1" dirty="0">
                <a:solidFill>
                  <a:schemeClr val="accent2"/>
                </a:solidFill>
              </a:rPr>
              <a:t>, </a:t>
            </a:r>
            <a:r>
              <a:rPr lang="da-DK" sz="2800" b="1" dirty="0" err="1">
                <a:solidFill>
                  <a:schemeClr val="accent2"/>
                </a:solidFill>
              </a:rPr>
              <a:t>Oct</a:t>
            </a:r>
            <a:r>
              <a:rPr lang="da-DK" sz="2800" b="1" dirty="0">
                <a:solidFill>
                  <a:schemeClr val="accent2"/>
                </a:solidFill>
              </a:rPr>
              <a:t>. 24, 7:30pm – 9:30pm</a:t>
            </a:r>
          </a:p>
          <a:p>
            <a:r>
              <a:rPr lang="da-DK" sz="2800" b="1" dirty="0">
                <a:solidFill>
                  <a:schemeClr val="accent2"/>
                </a:solidFill>
              </a:rPr>
              <a:t>     </a:t>
            </a:r>
            <a:r>
              <a:rPr lang="da-DK" sz="2800" b="1" dirty="0" err="1">
                <a:solidFill>
                  <a:schemeClr val="accent2"/>
                </a:solidFill>
              </a:rPr>
              <a:t>Room</a:t>
            </a:r>
            <a:r>
              <a:rPr lang="da-DK" sz="2800" b="1" dirty="0">
                <a:solidFill>
                  <a:schemeClr val="accent2"/>
                </a:solidFill>
              </a:rPr>
              <a:t>: Uris Hall </a:t>
            </a:r>
            <a:r>
              <a:rPr lang="da-DK" sz="2800" b="1" dirty="0" smtClean="0">
                <a:solidFill>
                  <a:schemeClr val="accent2"/>
                </a:solidFill>
              </a:rPr>
              <a:t>G01</a:t>
            </a:r>
          </a:p>
          <a:p>
            <a:endParaRPr lang="da-DK" sz="3200" b="1" dirty="0">
              <a:solidFill>
                <a:schemeClr val="accent2"/>
              </a:solidFill>
            </a:endParaRPr>
          </a:p>
          <a:p>
            <a:r>
              <a:rPr lang="da-DK" sz="2400" b="1" dirty="0">
                <a:solidFill>
                  <a:srgbClr val="008000"/>
                </a:solidFill>
              </a:rPr>
              <a:t>See http://</a:t>
            </a:r>
            <a:r>
              <a:rPr lang="da-DK" sz="2400" b="1" dirty="0" err="1">
                <a:solidFill>
                  <a:srgbClr val="008000"/>
                </a:solidFill>
              </a:rPr>
              <a:t>registrar.sas.cornell.edu</a:t>
            </a:r>
            <a:r>
              <a:rPr lang="da-DK" sz="2400" b="1" dirty="0">
                <a:solidFill>
                  <a:srgbClr val="008000"/>
                </a:solidFill>
              </a:rPr>
              <a:t>/</a:t>
            </a:r>
            <a:r>
              <a:rPr lang="da-DK" sz="2400" b="1" dirty="0" err="1">
                <a:solidFill>
                  <a:srgbClr val="008000"/>
                </a:solidFill>
              </a:rPr>
              <a:t>Sched</a:t>
            </a:r>
            <a:r>
              <a:rPr lang="da-DK" sz="2400" b="1" dirty="0">
                <a:solidFill>
                  <a:srgbClr val="008000"/>
                </a:solidFill>
              </a:rPr>
              <a:t>/</a:t>
            </a:r>
            <a:r>
              <a:rPr lang="da-DK" sz="2400" b="1" dirty="0" err="1">
                <a:solidFill>
                  <a:srgbClr val="008000"/>
                </a:solidFill>
              </a:rPr>
              <a:t>PRELF.html</a:t>
            </a:r>
            <a:endParaRPr lang="da-DK" sz="2400" b="1" dirty="0">
              <a:solidFill>
                <a:srgbClr val="008000"/>
              </a:solidFill>
            </a:endParaRPr>
          </a:p>
          <a:p>
            <a:r>
              <a:rPr lang="da-DK" sz="3200" b="1" dirty="0" smtClean="0">
                <a:solidFill>
                  <a:schemeClr val="accent2"/>
                </a:solidFill>
              </a:rPr>
              <a:t>     </a:t>
            </a:r>
            <a:endParaRPr lang="en-US" sz="3200" b="1" dirty="0">
              <a:solidFill>
                <a:schemeClr val="accent2"/>
              </a:solidFill>
            </a:endParaRPr>
          </a:p>
          <a:p>
            <a:r>
              <a:rPr lang="en-US" sz="2800" b="1" dirty="0" smtClean="0">
                <a:solidFill>
                  <a:schemeClr val="accent2"/>
                </a:solidFill>
              </a:rPr>
              <a:t>--- Final Exam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Friday, Dec. 13, 2013, 2:00pm --- 4:30pm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  (room TBA)</a:t>
            </a:r>
          </a:p>
          <a:p>
            <a:endParaRPr lang="en-US" sz="2800" b="1" dirty="0">
              <a:solidFill>
                <a:srgbClr val="008000"/>
              </a:solidFill>
            </a:endParaRPr>
          </a:p>
          <a:p>
            <a:r>
              <a:rPr lang="en-US" sz="2400" b="1" dirty="0">
                <a:solidFill>
                  <a:srgbClr val="008000"/>
                </a:solidFill>
              </a:rPr>
              <a:t>See </a:t>
            </a:r>
            <a:r>
              <a:rPr lang="en-US" sz="2400" b="1" dirty="0">
                <a:solidFill>
                  <a:srgbClr val="008000"/>
                </a:solidFill>
                <a:hlinkClick r:id="rId2"/>
              </a:rPr>
              <a:t>http://registrar.sas.cornell.edu/Sched/</a:t>
            </a:r>
            <a:r>
              <a:rPr lang="en-US" sz="2400" b="1" dirty="0" smtClean="0">
                <a:solidFill>
                  <a:srgbClr val="008000"/>
                </a:solidFill>
                <a:hlinkClick r:id="rId2"/>
              </a:rPr>
              <a:t>EXFA.html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endParaRPr lang="en-US" sz="2400" b="1" dirty="0">
              <a:solidFill>
                <a:srgbClr val="008000"/>
              </a:solidFill>
            </a:endParaRPr>
          </a:p>
          <a:p>
            <a:r>
              <a:rPr lang="en-US" sz="2400" b="1" dirty="0" smtClean="0">
                <a:solidFill>
                  <a:srgbClr val="008000"/>
                </a:solidFill>
              </a:rPr>
              <a:t>Google query: </a:t>
            </a:r>
            <a:r>
              <a:rPr lang="en-US" sz="2400" b="1" dirty="0" err="1" smtClean="0">
                <a:solidFill>
                  <a:srgbClr val="008000"/>
                </a:solidFill>
              </a:rPr>
              <a:t>cornell</a:t>
            </a:r>
            <a:r>
              <a:rPr lang="en-US" sz="2400" b="1" dirty="0" smtClean="0">
                <a:solidFill>
                  <a:srgbClr val="008000"/>
                </a:solidFill>
              </a:rPr>
              <a:t> exam roster</a:t>
            </a:r>
            <a:endParaRPr lang="en-US" sz="2400" b="1" dirty="0">
              <a:solidFill>
                <a:srgbClr val="008000"/>
              </a:solidFill>
            </a:endParaRPr>
          </a:p>
          <a:p>
            <a:endParaRPr lang="en-US" sz="2400" b="1" dirty="0" smtClean="0">
              <a:solidFill>
                <a:srgbClr val="009973"/>
              </a:solidFill>
            </a:endParaRP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60644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11/06/13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Proceed with CS-4701 projects, even if you have not heard yet. Proposals are generally good as is. Will mail only if modifications are needed.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TA mailing list </a:t>
            </a:r>
            <a:r>
              <a:rPr lang="en-US" sz="2800" b="1" dirty="0">
                <a:solidFill>
                  <a:srgbClr val="FF0000"/>
                </a:solidFill>
              </a:rPr>
              <a:t>CS4700-STAFF-L@list.cornell.edu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Still use CS-4700 in subject line! Also, some fixed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Ph.D. TA hours on web for questions about grading etc.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82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742"/>
            <a:ext cx="8395748" cy="5482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For all emails related to course, use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             </a:t>
            </a:r>
            <a:r>
              <a:rPr lang="en-US" b="1" dirty="0" smtClean="0">
                <a:solidFill>
                  <a:srgbClr val="FF0000"/>
                </a:solidFill>
              </a:rPr>
              <a:t>CS-4700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in subject line. Otherwise, your email may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easily be missed.</a:t>
            </a:r>
          </a:p>
          <a:p>
            <a:pPr marL="0" indent="0">
              <a:buNone/>
            </a:pPr>
            <a:endParaRPr lang="en-US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818" y="302366"/>
            <a:ext cx="138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10/23/13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9447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742"/>
            <a:ext cx="8395748" cy="548288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NOTE: </a:t>
            </a:r>
            <a:r>
              <a:rPr lang="en-US" b="1" i="1" dirty="0" err="1" smtClean="0">
                <a:solidFill>
                  <a:schemeClr val="accent2"/>
                </a:solidFill>
              </a:rPr>
              <a:t>Hwk</a:t>
            </a:r>
            <a:r>
              <a:rPr lang="en-US" b="1" i="1" dirty="0" smtClean="0">
                <a:solidFill>
                  <a:schemeClr val="accent2"/>
                </a:solidFill>
              </a:rPr>
              <a:t> #2 </a:t>
            </a:r>
            <a:r>
              <a:rPr lang="en-US" b="1" i="1" dirty="0" err="1" smtClean="0">
                <a:solidFill>
                  <a:schemeClr val="accent2"/>
                </a:solidFill>
              </a:rPr>
              <a:t>solns</a:t>
            </a:r>
            <a:r>
              <a:rPr lang="en-US" b="1" i="1" dirty="0" smtClean="0">
                <a:solidFill>
                  <a:schemeClr val="accent2"/>
                </a:solidFill>
              </a:rPr>
              <a:t>. will be out on Tuesday, Oct. 22</a:t>
            </a:r>
            <a:r>
              <a:rPr lang="en-US" b="1" i="1" baseline="30000" dirty="0" smtClean="0">
                <a:solidFill>
                  <a:schemeClr val="accent2"/>
                </a:solidFill>
              </a:rPr>
              <a:t>nd</a:t>
            </a:r>
            <a:r>
              <a:rPr lang="en-US" b="1" i="1" dirty="0" smtClean="0">
                <a:solidFill>
                  <a:schemeClr val="accent2"/>
                </a:solidFill>
              </a:rPr>
              <a:t>, at noon. NO LATE SUBMISSIONS AFTER THAT!!!!!!!!!!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Reminder: CS-4701 project proposals due Monday, Nov 21</a:t>
            </a:r>
            <a:r>
              <a:rPr lang="en-US" b="1" baseline="30000" dirty="0" smtClean="0">
                <a:solidFill>
                  <a:srgbClr val="008000"/>
                </a:solidFill>
              </a:rPr>
              <a:t>st</a:t>
            </a:r>
            <a:r>
              <a:rPr lang="en-US" b="1" dirty="0" smtClean="0">
                <a:solidFill>
                  <a:srgbClr val="008000"/>
                </a:solidFill>
              </a:rPr>
              <a:t>, by midnight, CMS. Just submit one copy per group.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Reminder: Midterm, Thursday, Oct</a:t>
            </a:r>
            <a:r>
              <a:rPr lang="en-US" b="1" dirty="0">
                <a:solidFill>
                  <a:srgbClr val="FF0000"/>
                </a:solidFill>
              </a:rPr>
              <a:t>. 24, 7:30pm – 9:30pm, Room: Uris Hall </a:t>
            </a:r>
            <a:r>
              <a:rPr lang="en-US" b="1" dirty="0" smtClean="0">
                <a:solidFill>
                  <a:srgbClr val="FF0000"/>
                </a:solidFill>
              </a:rPr>
              <a:t>G01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Office hours, see web page.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818" y="302366"/>
            <a:ext cx="138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10/21/13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13028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742"/>
            <a:ext cx="8395748" cy="5482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Midterm: Material up-to-and-including Constraint Satisfaction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2"/>
                </a:solidFill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</a:rPr>
              <a:t> 1) See lecture slides on web.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b="1" i="1" dirty="0" smtClean="0">
                <a:solidFill>
                  <a:schemeClr val="accent2"/>
                </a:solidFill>
              </a:rPr>
              <a:t>     2) Study sections in R&amp;N.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2"/>
                </a:solidFill>
              </a:rPr>
              <a:t>      3) Consider </a:t>
            </a:r>
            <a:r>
              <a:rPr lang="en-US" b="1" i="1" dirty="0" err="1" smtClean="0">
                <a:solidFill>
                  <a:schemeClr val="accent2"/>
                </a:solidFill>
              </a:rPr>
              <a:t>hkw</a:t>
            </a:r>
            <a:r>
              <a:rPr lang="en-US" b="1" i="1" dirty="0" smtClean="0">
                <a:solidFill>
                  <a:schemeClr val="accent2"/>
                </a:solidFill>
              </a:rPr>
              <a:t> problems and </a:t>
            </a:r>
            <a:r>
              <a:rPr lang="en-US" b="1" i="1" dirty="0" err="1" smtClean="0">
                <a:solidFill>
                  <a:schemeClr val="accent2"/>
                </a:solidFill>
              </a:rPr>
              <a:t>solns</a:t>
            </a:r>
            <a:r>
              <a:rPr lang="en-US" b="1" i="1" dirty="0" smtClean="0">
                <a:solidFill>
                  <a:schemeClr val="accent2"/>
                </a:solidFill>
              </a:rPr>
              <a:t>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Midterm: closed book but 1 two-sided sheet of notes allowed.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818" y="302366"/>
            <a:ext cx="138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10/21/13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84508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9742"/>
            <a:ext cx="8395748" cy="5482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Note: Piazza is not used in this course</a:t>
            </a:r>
            <a:r>
              <a:rPr lang="en-US" b="1" i="1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b="1" i="1" dirty="0" err="1" smtClean="0">
                <a:solidFill>
                  <a:schemeClr val="tx2"/>
                </a:solidFill>
              </a:rPr>
              <a:t>Hwks</a:t>
            </a:r>
            <a:r>
              <a:rPr lang="en-US" b="1" i="1" dirty="0" smtClean="0">
                <a:solidFill>
                  <a:schemeClr val="tx2"/>
                </a:solidFill>
              </a:rPr>
              <a:t> can be discussed in small groups (2 or 3 students) but not on bulletin boards (200+ students; that’s “crowdsourcing.”).</a:t>
            </a:r>
          </a:p>
          <a:p>
            <a:r>
              <a:rPr lang="en-US" b="1" i="1" dirty="0" smtClean="0">
                <a:solidFill>
                  <a:srgbClr val="00664D"/>
                </a:solidFill>
              </a:rPr>
              <a:t>25 to 40% of difficulty in answering </a:t>
            </a:r>
            <a:r>
              <a:rPr lang="en-US" b="1" i="1" dirty="0" err="1" smtClean="0">
                <a:solidFill>
                  <a:srgbClr val="00664D"/>
                </a:solidFill>
              </a:rPr>
              <a:t>hwks</a:t>
            </a:r>
            <a:r>
              <a:rPr lang="en-US" b="1" i="1" dirty="0" smtClean="0">
                <a:solidFill>
                  <a:srgbClr val="00664D"/>
                </a:solidFill>
              </a:rPr>
              <a:t> is understanding what is being asked! (in office hours: students generally discover answers themselves.)</a:t>
            </a:r>
          </a:p>
          <a:p>
            <a:r>
              <a:rPr lang="en-US" b="1" i="1" dirty="0" err="1" smtClean="0">
                <a:solidFill>
                  <a:schemeClr val="accent2"/>
                </a:solidFill>
              </a:rPr>
              <a:t>Hwks</a:t>
            </a:r>
            <a:r>
              <a:rPr lang="en-US" b="1" i="1" dirty="0" smtClean="0">
                <a:solidFill>
                  <a:schemeClr val="accent2"/>
                </a:solidFill>
              </a:rPr>
              <a:t> are to practice this for midterm and exam.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818" y="302366"/>
            <a:ext cx="138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10/21/13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30447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0598"/>
            <a:ext cx="8395748" cy="529017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Hwk</a:t>
            </a:r>
            <a:r>
              <a:rPr lang="en-US" b="1" dirty="0" smtClean="0">
                <a:solidFill>
                  <a:srgbClr val="0000FF"/>
                </a:solidFill>
              </a:rPr>
              <a:t> #2  is out. Due Monday, Oct. 21</a:t>
            </a:r>
            <a:r>
              <a:rPr lang="en-US" b="1" baseline="30000" dirty="0" smtClean="0">
                <a:solidFill>
                  <a:srgbClr val="0000FF"/>
                </a:solidFill>
              </a:rPr>
              <a:t>st</a:t>
            </a:r>
            <a:r>
              <a:rPr lang="en-US" b="1" dirty="0" smtClean="0">
                <a:solidFill>
                  <a:srgbClr val="0000FF"/>
                </a:solidFill>
              </a:rPr>
              <a:t>, 11am, CMS.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i="1" dirty="0" smtClean="0">
                <a:solidFill>
                  <a:schemeClr val="accent2"/>
                </a:solidFill>
              </a:rPr>
              <a:t>NOTE: Soln. will be out on Tuesday, Oct. 22</a:t>
            </a:r>
            <a:r>
              <a:rPr lang="en-US" b="1" i="1" baseline="30000" dirty="0" smtClean="0">
                <a:solidFill>
                  <a:schemeClr val="accent2"/>
                </a:solidFill>
              </a:rPr>
              <a:t>nd</a:t>
            </a:r>
            <a:r>
              <a:rPr lang="en-US" b="1" i="1" dirty="0" smtClean="0">
                <a:solidFill>
                  <a:schemeClr val="accent2"/>
                </a:solidFill>
              </a:rPr>
              <a:t>, at noon. NO LATE SUBMISSIONS </a:t>
            </a:r>
            <a:r>
              <a:rPr lang="en-US" b="1" i="1" smtClean="0">
                <a:solidFill>
                  <a:schemeClr val="accent2"/>
                </a:solidFill>
              </a:rPr>
              <a:t>AFTER THAT!!!!!!!!!!</a:t>
            </a:r>
            <a:endParaRPr lang="en-US" b="1" i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b="1" i="1" dirty="0" smtClean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Comment, question #2, </a:t>
            </a:r>
            <a:r>
              <a:rPr lang="en-US" b="1" dirty="0" err="1" smtClean="0">
                <a:solidFill>
                  <a:srgbClr val="0000FF"/>
                </a:solidFill>
              </a:rPr>
              <a:t>Hwk</a:t>
            </a:r>
            <a:r>
              <a:rPr lang="en-US" b="1" dirty="0" smtClean="0">
                <a:solidFill>
                  <a:srgbClr val="0000FF"/>
                </a:solidFill>
              </a:rPr>
              <a:t> #2. Break ties in alphabetical order.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Reminder: CS-4701 project proposals due Monday, Nov 21</a:t>
            </a:r>
            <a:r>
              <a:rPr lang="en-US" b="1" baseline="30000" dirty="0" smtClean="0">
                <a:solidFill>
                  <a:srgbClr val="008000"/>
                </a:solidFill>
              </a:rPr>
              <a:t>st</a:t>
            </a:r>
            <a:r>
              <a:rPr lang="en-US" b="1" dirty="0" smtClean="0">
                <a:solidFill>
                  <a:srgbClr val="008000"/>
                </a:solidFill>
              </a:rPr>
              <a:t>, by midnight, CMS. Just submit one copy per group.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Reminder: Midterm, Thursday, Oct</a:t>
            </a:r>
            <a:r>
              <a:rPr lang="en-US" b="1" dirty="0">
                <a:solidFill>
                  <a:srgbClr val="FF0000"/>
                </a:solidFill>
              </a:rPr>
              <a:t>. 24, 7:30pm – 9:30pm, Room: Uris Hall </a:t>
            </a:r>
            <a:r>
              <a:rPr lang="en-US" b="1" dirty="0" smtClean="0">
                <a:solidFill>
                  <a:srgbClr val="FF0000"/>
                </a:solidFill>
              </a:rPr>
              <a:t>G01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Office hours, see web page.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5818" y="302366"/>
            <a:ext cx="1385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10/16/13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3410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53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Schedule till midterm --- 10/24/13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42" y="1112574"/>
            <a:ext cx="8934972" cy="520890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So far, Intro &amp; History AI, Recent Milestones, Agents (Rationality, Utility), Problem Solving (Search spaces, state evaluation functions), Uninformed Search (DFS/BFS/Uniform cost/bidirectional), Informed Search (A*, f(n) = g(n) + h(n), optimality, heuristics), Local search (simulated annealing / properties, GAs).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Next: (1) Adversarial/Multi-agent Search (</a:t>
            </a:r>
            <a:r>
              <a:rPr lang="en-US" b="1" dirty="0" err="1" smtClean="0">
                <a:solidFill>
                  <a:srgbClr val="008000"/>
                </a:solidFill>
              </a:rPr>
              <a:t>Chapt</a:t>
            </a:r>
            <a:r>
              <a:rPr lang="en-US" b="1" dirty="0" smtClean="0">
                <a:solidFill>
                  <a:srgbClr val="008000"/>
                </a:solidFill>
              </a:rPr>
              <a:t>. 5 R&amp;N) (2) Constraint Satisfaction/ CSP (</a:t>
            </a:r>
            <a:r>
              <a:rPr lang="en-US" b="1" dirty="0" err="1" smtClean="0">
                <a:solidFill>
                  <a:srgbClr val="008000"/>
                </a:solidFill>
              </a:rPr>
              <a:t>Chapt</a:t>
            </a:r>
            <a:r>
              <a:rPr lang="en-US" b="1" dirty="0" smtClean="0">
                <a:solidFill>
                  <a:srgbClr val="008000"/>
                </a:solidFill>
              </a:rPr>
              <a:t>. 6 R&amp;N)</a:t>
            </a:r>
          </a:p>
          <a:p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err="1" smtClean="0">
                <a:solidFill>
                  <a:schemeClr val="accent1"/>
                </a:solidFill>
              </a:rPr>
              <a:t>Hwk</a:t>
            </a:r>
            <a:r>
              <a:rPr lang="en-US" b="1" dirty="0" smtClean="0">
                <a:solidFill>
                  <a:schemeClr val="accent1"/>
                </a:solidFill>
              </a:rPr>
              <a:t> #2, out before break; due 10/21/13. Useful practice for midterm.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23959" y="6321479"/>
            <a:ext cx="1185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10/07/13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7100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53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CS-4701 Projects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74"/>
            <a:ext cx="9144000" cy="48877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See CS-4701 </a:t>
            </a:r>
            <a:r>
              <a:rPr lang="en-US" b="1" dirty="0" err="1" smtClean="0">
                <a:solidFill>
                  <a:schemeClr val="tx2"/>
                </a:solidFill>
              </a:rPr>
              <a:t>webite</a:t>
            </a:r>
            <a:r>
              <a:rPr lang="en-US" b="1" dirty="0" smtClean="0">
                <a:solidFill>
                  <a:schemeClr val="tx2"/>
                </a:solidFill>
              </a:rPr>
              <a:t>. URL: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       </a:t>
            </a:r>
            <a:r>
              <a:rPr lang="en-US" sz="2800" b="1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2800" b="1" dirty="0" err="1">
                <a:solidFill>
                  <a:schemeClr val="tx2"/>
                </a:solidFill>
                <a:hlinkClick r:id="rId2"/>
              </a:rPr>
              <a:t>www.cs.cornell.edu</a:t>
            </a:r>
            <a:r>
              <a:rPr lang="en-US" sz="2800" b="1" dirty="0">
                <a:solidFill>
                  <a:schemeClr val="tx2"/>
                </a:solidFill>
                <a:hlinkClick r:id="rId2"/>
              </a:rPr>
              <a:t>/courses/CS4701/2013fa/</a:t>
            </a:r>
            <a:endParaRPr lang="en-US" sz="2800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Project proposal due: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         Monday, Oct. </a:t>
            </a:r>
            <a:r>
              <a:rPr lang="en-US" b="1" smtClean="0">
                <a:solidFill>
                  <a:schemeClr val="tx2"/>
                </a:solidFill>
              </a:rPr>
              <a:t>21</a:t>
            </a:r>
            <a:r>
              <a:rPr lang="en-US" b="1" baseline="30000" smtClean="0">
                <a:solidFill>
                  <a:schemeClr val="tx2"/>
                </a:solidFill>
              </a:rPr>
              <a:t>th</a:t>
            </a:r>
            <a:r>
              <a:rPr lang="en-US" b="1" dirty="0" smtClean="0">
                <a:solidFill>
                  <a:schemeClr val="tx2"/>
                </a:solidFill>
              </a:rPr>
              <a:t>, by midnight CMS.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Looking for team members / other questions:</a:t>
            </a:r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    email: </a:t>
            </a:r>
            <a:r>
              <a:rPr lang="en-US" b="1" dirty="0" smtClean="0">
                <a:solidFill>
                  <a:schemeClr val="tx2"/>
                </a:solidFill>
                <a:hlinkClick r:id="rId3"/>
              </a:rPr>
              <a:t>selman@cs.cornell.edu</a:t>
            </a: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In subject line:  </a:t>
            </a:r>
            <a:r>
              <a:rPr lang="en-US" b="1" dirty="0" smtClean="0">
                <a:solidFill>
                  <a:srgbClr val="FF0000"/>
                </a:solidFill>
              </a:rPr>
              <a:t>CS-4701 [topic]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3959" y="6321479"/>
            <a:ext cx="1185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10/07/13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58356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845</Words>
  <Application>Microsoft Macintosh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12/11/13</vt:lpstr>
      <vt:lpstr>11/06/13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Schedule till midterm --- 10/24/13</vt:lpstr>
      <vt:lpstr>CS-4701 Projects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 Selman</dc:creator>
  <cp:lastModifiedBy>Bart Selman</cp:lastModifiedBy>
  <cp:revision>35</cp:revision>
  <dcterms:created xsi:type="dcterms:W3CDTF">2013-09-04T08:06:53Z</dcterms:created>
  <dcterms:modified xsi:type="dcterms:W3CDTF">2013-12-12T02:54:30Z</dcterms:modified>
</cp:coreProperties>
</file>