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53" r:id="rId2"/>
    <p:sldMasterId id="2147483677" r:id="rId3"/>
    <p:sldMasterId id="2147484074" r:id="rId4"/>
    <p:sldMasterId id="2147484086" r:id="rId5"/>
  </p:sldMasterIdLst>
  <p:notesMasterIdLst>
    <p:notesMasterId r:id="rId45"/>
  </p:notesMasterIdLst>
  <p:handoutMasterIdLst>
    <p:handoutMasterId r:id="rId46"/>
  </p:handoutMasterIdLst>
  <p:sldIdLst>
    <p:sldId id="374" r:id="rId6"/>
    <p:sldId id="529" r:id="rId7"/>
    <p:sldId id="530" r:id="rId8"/>
    <p:sldId id="531" r:id="rId9"/>
    <p:sldId id="532" r:id="rId10"/>
    <p:sldId id="375" r:id="rId11"/>
    <p:sldId id="383" r:id="rId12"/>
    <p:sldId id="384" r:id="rId13"/>
    <p:sldId id="388" r:id="rId14"/>
    <p:sldId id="398" r:id="rId15"/>
    <p:sldId id="392" r:id="rId16"/>
    <p:sldId id="480" r:id="rId17"/>
    <p:sldId id="481" r:id="rId18"/>
    <p:sldId id="390" r:id="rId19"/>
    <p:sldId id="484" r:id="rId20"/>
    <p:sldId id="485" r:id="rId21"/>
    <p:sldId id="544" r:id="rId22"/>
    <p:sldId id="402" r:id="rId23"/>
    <p:sldId id="395" r:id="rId24"/>
    <p:sldId id="535" r:id="rId25"/>
    <p:sldId id="536" r:id="rId26"/>
    <p:sldId id="537" r:id="rId27"/>
    <p:sldId id="538" r:id="rId28"/>
    <p:sldId id="539" r:id="rId29"/>
    <p:sldId id="540" r:id="rId30"/>
    <p:sldId id="541" r:id="rId31"/>
    <p:sldId id="545" r:id="rId32"/>
    <p:sldId id="547" r:id="rId33"/>
    <p:sldId id="548" r:id="rId34"/>
    <p:sldId id="550" r:id="rId35"/>
    <p:sldId id="551" r:id="rId36"/>
    <p:sldId id="403" r:id="rId37"/>
    <p:sldId id="468" r:id="rId38"/>
    <p:sldId id="542" r:id="rId39"/>
    <p:sldId id="546" r:id="rId40"/>
    <p:sldId id="404" r:id="rId41"/>
    <p:sldId id="406" r:id="rId42"/>
    <p:sldId id="408" r:id="rId43"/>
    <p:sldId id="534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00CC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04" y="-7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6"/>
    </p:cViewPr>
  </p:sorterViewPr>
  <p:notesViewPr>
    <p:cSldViewPr>
      <p:cViewPr varScale="1">
        <p:scale>
          <a:sx n="59" d="100"/>
          <a:sy n="59" d="100"/>
        </p:scale>
        <p:origin x="-178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5DBD01D-6097-B34A-B5EC-E29BF8EC7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19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2825127-C903-8748-B48A-D7FB9D836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79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B46A21-1BED-FB46-A1F2-510BE20D9521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7E54FE-2369-724B-9FF2-CB01F8B60150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17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A system is intelligent if it does the right thing given what it knows.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DC13C3-D86B-5C41-A0E2-6B7A5F0169C1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15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42BC3-5FF6-C849-A37A-EC082A1B405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12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 lIns="86621" tIns="43311" rIns="86621" bIns="43311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958A27-B7BA-9044-805A-EE67A09382CA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14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A system is intelligent if it does the right thing given what it knows.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40BFD9-E6A8-E24E-B344-A9F9B7039C38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A system is intelligent if it does the right thing given what it knows.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400" dirty="0" smtClean="0">
                <a:cs typeface="+mn-cs"/>
              </a:rPr>
              <a:t>In 1936 Alan Turing introduce a very </a:t>
            </a:r>
            <a:r>
              <a:rPr lang="en-US" sz="1400" u="sng" dirty="0" smtClean="0">
                <a:cs typeface="+mn-cs"/>
              </a:rPr>
              <a:t>elegant and powerful model </a:t>
            </a:r>
            <a:r>
              <a:rPr lang="en-US" sz="1400" dirty="0" smtClean="0">
                <a:cs typeface="+mn-cs"/>
              </a:rPr>
              <a:t>to formally define the notion of computation</a:t>
            </a:r>
            <a:endParaRPr lang="en-US" sz="1400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BE02DB-9C63-9D43-9FF6-9E09DE384D4B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cs typeface="+mn-cs"/>
              </a:rPr>
              <a:t>In 1936 Alan Turing introduce a very elegant and powerful model to formally define the notion of </a:t>
            </a:r>
            <a:r>
              <a:rPr lang="en-US" dirty="0" err="1" smtClean="0">
                <a:cs typeface="+mn-cs"/>
              </a:rPr>
              <a:t>computatioan</a:t>
            </a:r>
            <a:endParaRPr lang="en-US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35C715-4D86-E842-9068-A01396C25EF9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044F71-F810-494D-8BC7-B0DCE2D8B632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14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DBF5B0-02AE-0B4C-A07B-A304F66F074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16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A system is intelligent if it does the right thing given what it knows.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E075C8-7199-8545-B228-0DD57AE681F4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A system is intelligent if it does the right thing given what it knows.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39130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41614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93241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63433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78977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4381638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97839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93236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3696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249964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108865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26160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058039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24741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20383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9626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626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710188157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9E45FD0-2B83-7841-9712-47093EFC0FC9}" type="datetimeFigureOut">
              <a:rPr lang="en-US"/>
              <a:pPr>
                <a:defRPr/>
              </a:pPr>
              <a:t>9/4/13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8B9932D0-DADD-9948-85D7-18AAD5B108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374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8C0888C4-08B0-9E4F-8926-7A2719EE13EB}" type="datetimeFigureOut">
              <a:rPr lang="en-US"/>
              <a:pPr>
                <a:defRPr/>
              </a:pPr>
              <a:t>9/4/13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FAB6FE51-E357-924E-8774-6BA8AD0076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62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5036B63F-D048-434B-A483-40EC75FA7D14}" type="datetimeFigureOut">
              <a:rPr lang="en-US"/>
              <a:pPr>
                <a:defRPr/>
              </a:pPr>
              <a:t>9/4/13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A0D12B47-7067-674E-97E6-CFDE51CBAF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26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CBFBF964-4221-A841-9F43-E72BBBD253ED}" type="datetimeFigureOut">
              <a:rPr lang="en-US"/>
              <a:pPr>
                <a:defRPr/>
              </a:pPr>
              <a:t>9/4/13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DC0CDC52-D4A4-AA4B-ADA4-44AA0448DC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98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242D998A-A03C-FD4F-88F8-F582DED912EC}" type="datetimeFigureOut">
              <a:rPr lang="en-US"/>
              <a:pPr>
                <a:defRPr/>
              </a:pPr>
              <a:t>9/4/13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D01C1CC1-0A24-0A41-BA9C-E6CE8DF6D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77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02F58A7C-58B5-4644-8325-89BBD6D04C5D}" type="datetimeFigureOut">
              <a:rPr lang="en-US"/>
              <a:pPr>
                <a:defRPr/>
              </a:pPr>
              <a:t>9/4/13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AF6A566-1BDC-3045-AFD9-282D0BA15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18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748629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B09FA7AF-9DD8-6242-961B-F5359B489034}" type="datetimeFigureOut">
              <a:rPr lang="en-US"/>
              <a:pPr>
                <a:defRPr/>
              </a:pPr>
              <a:t>9/4/13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65730489-AFA4-5944-8ABE-648F2D0C9F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724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63372C23-325C-B446-ADE0-1306061F4E83}" type="datetimeFigureOut">
              <a:rPr lang="en-US"/>
              <a:pPr>
                <a:defRPr/>
              </a:pPr>
              <a:t>9/4/13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C2E4CCA1-4A9E-9544-AB6D-390FD4FE04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27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A7CFEFD0-0A82-B34B-9B32-3E0C18081EF0}" type="datetimeFigureOut">
              <a:rPr lang="en-US"/>
              <a:pPr>
                <a:defRPr/>
              </a:pPr>
              <a:t>9/4/13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9FABCD28-122E-EF47-BAD4-C4DC844E55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365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180AA558-4F08-F34C-ACAC-840AAC6AC5FF}" type="datetimeFigureOut">
              <a:rPr lang="en-US"/>
              <a:pPr>
                <a:defRPr/>
              </a:pPr>
              <a:t>9/4/13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0A3C41E-67EF-F248-980E-C23B94D804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470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C024BEC5-42A0-DF4E-B870-1AEADFA0EB8D}" type="datetimeFigureOut">
              <a:rPr lang="en-US"/>
              <a:pPr>
                <a:defRPr/>
              </a:pPr>
              <a:t>9/4/13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F14D4823-6E8E-1A40-BB56-353472DA8F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605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64F0B-D36D-E445-98E3-69D8FE7534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4776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CEEA5-0E53-BC4F-8538-86B3A46AFE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2128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3C90C-180F-9F4C-BB1A-86DB8ABA15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7790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8415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8415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01084-E273-1D4A-8F6B-7E37505AFC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0481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EAFFB-A171-E249-810C-9753F286A5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9890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71408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CFD9D-F2C1-604C-9B5E-DA7EA60F7A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6936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A5B2B-B034-CA4A-80DD-66DB1D0464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1173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6902B-05B7-7D40-B14D-2E27B4F17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0554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01533-2057-3141-AD87-17998E231D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6714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02EC5-82A9-9D4B-B809-4884FA0D27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0585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1275" y="230188"/>
            <a:ext cx="1797050" cy="5726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6950" y="230188"/>
            <a:ext cx="5241925" cy="5726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18005-6A7F-F545-B801-B28BDD5418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9844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64F0B-D36D-E445-98E3-69D8FE7534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5797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CEEA5-0E53-BC4F-8538-86B3A46AFE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1949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3C90C-180F-9F4C-BB1A-86DB8ABA15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2302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8415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8415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01084-E273-1D4A-8F6B-7E37505AFC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3005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14475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EAFFB-A171-E249-810C-9753F286A5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1441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CFD9D-F2C1-604C-9B5E-DA7EA60F7A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8297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A5B2B-B034-CA4A-80DD-66DB1D0464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6759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6902B-05B7-7D40-B14D-2E27B4F17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7693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01533-2057-3141-AD87-17998E231D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2231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02EC5-82A9-9D4B-B809-4884FA0D27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9861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1275" y="230188"/>
            <a:ext cx="1797050" cy="5726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6950" y="230188"/>
            <a:ext cx="5241925" cy="5726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18005-6A7F-F545-B801-B28BDD5418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3915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5065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7140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59417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284230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68676" name="Line 4"/>
          <p:cNvSpPr>
            <a:spLocks noChangeShapeType="1"/>
          </p:cNvSpPr>
          <p:nvPr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8677" name="Line 5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3028" name="Line 4"/>
          <p:cNvSpPr>
            <a:spLocks noChangeShapeType="1"/>
          </p:cNvSpPr>
          <p:nvPr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53029" name="Line 5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53030" name="Text Box 6"/>
          <p:cNvSpPr txBox="1">
            <a:spLocks noChangeArrowheads="1"/>
          </p:cNvSpPr>
          <p:nvPr userDrawn="1"/>
        </p:nvSpPr>
        <p:spPr bwMode="auto">
          <a:xfrm>
            <a:off x="7518400" y="6473825"/>
            <a:ext cx="9048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>
                <a:cs typeface="+mn-cs"/>
              </a:rPr>
              <a:t>Carla P. Gomes</a:t>
            </a:r>
          </a:p>
          <a:p>
            <a:pPr algn="ctr">
              <a:defRPr/>
            </a:pPr>
            <a:r>
              <a:rPr lang="en-US" sz="900">
                <a:cs typeface="+mn-cs"/>
              </a:rPr>
              <a:t>INFO372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D564C66E-5180-D143-AB65-0A3E38C55908}" type="datetimeFigureOut">
              <a:rPr lang="en-US"/>
              <a:pPr>
                <a:defRPr/>
              </a:pPr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A44ADCE1-DCDB-464B-B731-5A710F1E8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 u="none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u="none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algn="ctr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u="none" smtClean="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 eaLnBrk="0" hangingPunct="0">
              <a:defRPr/>
            </a:pPr>
            <a:fld id="{0D96E3AD-7809-384A-B73F-4C249EF65666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0" y="1227138"/>
            <a:ext cx="9131300" cy="0"/>
          </a:xfrm>
          <a:prstGeom prst="line">
            <a:avLst/>
          </a:prstGeom>
          <a:noFill/>
          <a:ln w="25400">
            <a:solidFill>
              <a:srgbClr val="001F7E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b="1" u="sng">
              <a:solidFill>
                <a:srgbClr val="063DE8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6950" y="230188"/>
            <a:ext cx="7191375" cy="9017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841500"/>
            <a:ext cx="716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105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ransition xmlns:p14="http://schemas.microsoft.com/office/powerpoint/2010/main">
    <p:wipe dir="r"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2400" b="1">
          <a:solidFill>
            <a:srgbClr val="063DE8"/>
          </a:solidFill>
          <a:latin typeface="+mn-lt"/>
          <a:ea typeface="ＭＳ Ｐゴシック" charset="0"/>
          <a:cs typeface="ＭＳ Ｐゴシック" charset="0"/>
        </a:defRPr>
      </a:lvl1pPr>
      <a:lvl2pPr marL="917575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rgbClr val="063DE8"/>
          </a:solidFill>
          <a:latin typeface="+mn-lt"/>
          <a:ea typeface="ＭＳ Ｐゴシック" charset="0"/>
        </a:defRPr>
      </a:lvl2pPr>
      <a:lvl3pPr marL="1260475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rgbClr val="063DE8"/>
          </a:solidFill>
          <a:latin typeface="+mn-lt"/>
          <a:ea typeface="ＭＳ Ｐゴシック" charset="0"/>
        </a:defRPr>
      </a:lvl3pPr>
      <a:lvl4pPr marL="1546225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+"/>
        <a:defRPr sz="1600" b="1">
          <a:solidFill>
            <a:srgbClr val="063DE8"/>
          </a:solidFill>
          <a:latin typeface="+mn-lt"/>
          <a:ea typeface="ＭＳ Ｐゴシック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  <a:ea typeface="ＭＳ Ｐゴシック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 u="none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u="none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algn="ctr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u="none" smtClean="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 eaLnBrk="0" hangingPunct="0">
              <a:defRPr/>
            </a:pPr>
            <a:fld id="{0D96E3AD-7809-384A-B73F-4C249EF65666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0" y="1227138"/>
            <a:ext cx="9131300" cy="0"/>
          </a:xfrm>
          <a:prstGeom prst="line">
            <a:avLst/>
          </a:prstGeom>
          <a:noFill/>
          <a:ln w="25400">
            <a:solidFill>
              <a:srgbClr val="001F7E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b="1" u="sng">
              <a:solidFill>
                <a:srgbClr val="063DE8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6950" y="230188"/>
            <a:ext cx="7191375" cy="9017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841500"/>
            <a:ext cx="716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507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ransition xmlns:p14="http://schemas.microsoft.com/office/powerpoint/2010/main">
    <p:wipe dir="r"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2400" b="1">
          <a:solidFill>
            <a:srgbClr val="063DE8"/>
          </a:solidFill>
          <a:latin typeface="+mn-lt"/>
          <a:ea typeface="ＭＳ Ｐゴシック" charset="0"/>
          <a:cs typeface="ＭＳ Ｐゴシック" charset="0"/>
        </a:defRPr>
      </a:lvl1pPr>
      <a:lvl2pPr marL="917575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rgbClr val="063DE8"/>
          </a:solidFill>
          <a:latin typeface="+mn-lt"/>
          <a:ea typeface="ＭＳ Ｐゴシック" charset="0"/>
        </a:defRPr>
      </a:lvl2pPr>
      <a:lvl3pPr marL="1260475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rgbClr val="063DE8"/>
          </a:solidFill>
          <a:latin typeface="+mn-lt"/>
          <a:ea typeface="ＭＳ Ｐゴシック" charset="0"/>
        </a:defRPr>
      </a:lvl3pPr>
      <a:lvl4pPr marL="1546225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+"/>
        <a:defRPr sz="1600" b="1">
          <a:solidFill>
            <a:srgbClr val="063DE8"/>
          </a:solidFill>
          <a:latin typeface="+mn-lt"/>
          <a:ea typeface="ＭＳ Ｐゴシック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  <a:ea typeface="ＭＳ Ｐゴシック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3.jpeg"/><Relationship Id="rId6" Type="http://schemas.openxmlformats.org/officeDocument/2006/relationships/image" Target="../media/image6.gif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://www.computer50.org/kgill/people/turpic.gif" TargetMode="External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newyorker.com/magazine/bios/gary_marcus/search?contributorName=Gary%20Marcu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1.png"/><Relationship Id="rId3" Type="http://schemas.openxmlformats.org/officeDocument/2006/relationships/hyperlink" Target="http://www.scientificamerican.com/blog/post.cfm?id=are-whales-smarter-than-we-are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2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3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://www.humanbrainproject.eu/introduction.html" TargetMode="External"/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12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063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CS 4700:</a:t>
            </a:r>
            <a:br>
              <a:rPr lang="en-US" dirty="0" smtClean="0">
                <a:solidFill>
                  <a:srgbClr val="FF0000"/>
                </a:solidFill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Foundations of  Artificial Intelligence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7432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  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Instructor: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Prof. Selman  </a:t>
            </a:r>
          </a:p>
          <a:p>
            <a:pPr eaLnBrk="1" hangingPunct="1">
              <a:defRPr/>
            </a:pPr>
            <a:r>
              <a:rPr lang="en-US" sz="2400" b="1" dirty="0" err="1" smtClean="0">
                <a:solidFill>
                  <a:schemeClr val="accent2"/>
                </a:solidFill>
                <a:cs typeface="+mn-cs"/>
              </a:rPr>
              <a:t>selman@cs.cornell.edu</a:t>
            </a: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 </a:t>
            </a: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Introduction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(Reading R&amp;N: Chapter 1)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Different AI Perspectives</a:t>
            </a:r>
          </a:p>
        </p:txBody>
      </p:sp>
      <p:sp>
        <p:nvSpPr>
          <p:cNvPr id="1159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524000"/>
            <a:ext cx="3810000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endParaRPr lang="en-US" sz="16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6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6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6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6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6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9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9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9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9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9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900" smtClean="0">
                <a:cs typeface="+mn-cs"/>
              </a:rPr>
              <a:t>Human Thinking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900" smtClean="0">
                <a:cs typeface="+mn-cs"/>
              </a:rPr>
              <a:t>Human Acting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600" smtClean="0">
              <a:cs typeface="+mn-cs"/>
            </a:endParaRPr>
          </a:p>
        </p:txBody>
      </p:sp>
      <p:sp>
        <p:nvSpPr>
          <p:cNvPr id="1159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524000"/>
            <a:ext cx="3810000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endParaRPr lang="en-US" sz="18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8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8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8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8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8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8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0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1000" smtClean="0">
                <a:cs typeface="+mn-cs"/>
              </a:rPr>
              <a:t>Rational Thinking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1000" smtClean="0">
                <a:cs typeface="+mn-cs"/>
              </a:rPr>
              <a:t>Rational Acting</a:t>
            </a:r>
          </a:p>
        </p:txBody>
      </p:sp>
      <p:pic>
        <p:nvPicPr>
          <p:cNvPr id="30724" name="Picture 5" descr="fig01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153400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9174" name="Text Box 6"/>
          <p:cNvSpPr txBox="1">
            <a:spLocks noChangeArrowheads="1"/>
          </p:cNvSpPr>
          <p:nvPr/>
        </p:nvSpPr>
        <p:spPr bwMode="auto">
          <a:xfrm>
            <a:off x="914400" y="5257800"/>
            <a:ext cx="36188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1. Systems that </a:t>
            </a:r>
            <a:r>
              <a:rPr lang="en-US" sz="2000" b="1" dirty="0">
                <a:solidFill>
                  <a:srgbClr val="FF0000"/>
                </a:solidFill>
                <a:cs typeface="+mn-cs"/>
              </a:rPr>
              <a:t>act like humans</a:t>
            </a:r>
          </a:p>
        </p:txBody>
      </p:sp>
      <p:sp>
        <p:nvSpPr>
          <p:cNvPr id="1159175" name="Text Box 7"/>
          <p:cNvSpPr txBox="1">
            <a:spLocks noChangeArrowheads="1"/>
          </p:cNvSpPr>
          <p:nvPr/>
        </p:nvSpPr>
        <p:spPr bwMode="auto">
          <a:xfrm>
            <a:off x="1066800" y="838200"/>
            <a:ext cx="37648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cs typeface="+mn-cs"/>
              </a:rPr>
              <a:t>2. </a:t>
            </a:r>
            <a:r>
              <a:rPr lang="en-US" sz="2000" dirty="0">
                <a:cs typeface="+mn-cs"/>
              </a:rPr>
              <a:t>Systems that </a:t>
            </a:r>
            <a:r>
              <a:rPr lang="en-US" sz="2000" b="1" dirty="0">
                <a:solidFill>
                  <a:srgbClr val="FF0000"/>
                </a:solidFill>
                <a:cs typeface="+mn-cs"/>
              </a:rPr>
              <a:t>think like humans</a:t>
            </a:r>
            <a:endParaRPr lang="en-US" sz="18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159176" name="Text Box 8"/>
          <p:cNvSpPr txBox="1">
            <a:spLocks noChangeArrowheads="1"/>
          </p:cNvSpPr>
          <p:nvPr/>
        </p:nvSpPr>
        <p:spPr bwMode="auto">
          <a:xfrm>
            <a:off x="5181600" y="838200"/>
            <a:ext cx="35060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cs typeface="+mn-cs"/>
              </a:rPr>
              <a:t>3. </a:t>
            </a:r>
            <a:r>
              <a:rPr lang="en-US" sz="2000" dirty="0">
                <a:cs typeface="+mn-cs"/>
              </a:rPr>
              <a:t>Systems that </a:t>
            </a:r>
            <a:r>
              <a:rPr lang="en-US" sz="2000" b="1" dirty="0">
                <a:solidFill>
                  <a:srgbClr val="FF0000"/>
                </a:solidFill>
                <a:cs typeface="+mn-cs"/>
              </a:rPr>
              <a:t>think rationally</a:t>
            </a:r>
          </a:p>
        </p:txBody>
      </p:sp>
      <p:sp>
        <p:nvSpPr>
          <p:cNvPr id="1159177" name="Text Box 9"/>
          <p:cNvSpPr txBox="1">
            <a:spLocks noChangeArrowheads="1"/>
          </p:cNvSpPr>
          <p:nvPr/>
        </p:nvSpPr>
        <p:spPr bwMode="auto">
          <a:xfrm>
            <a:off x="5105400" y="5257800"/>
            <a:ext cx="3327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cs typeface="+mn-cs"/>
              </a:rPr>
              <a:t>4. </a:t>
            </a:r>
            <a:r>
              <a:rPr lang="en-US" sz="2000" b="1" dirty="0">
                <a:solidFill>
                  <a:srgbClr val="FF0000"/>
                </a:solidFill>
                <a:cs typeface="+mn-cs"/>
              </a:rPr>
              <a:t>Systems that act rationa</a:t>
            </a:r>
            <a:r>
              <a:rPr lang="en-US" sz="1800" b="1" dirty="0">
                <a:solidFill>
                  <a:srgbClr val="FF0000"/>
                </a:solidFill>
                <a:cs typeface="+mn-cs"/>
              </a:rPr>
              <a:t>lly</a:t>
            </a:r>
          </a:p>
        </p:txBody>
      </p:sp>
      <p:sp>
        <p:nvSpPr>
          <p:cNvPr id="1159179" name="Line 11"/>
          <p:cNvSpPr>
            <a:spLocks noChangeShapeType="1"/>
          </p:cNvSpPr>
          <p:nvPr/>
        </p:nvSpPr>
        <p:spPr bwMode="auto">
          <a:xfrm>
            <a:off x="2819400" y="1752600"/>
            <a:ext cx="1600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59180" name="Line 12"/>
          <p:cNvSpPr>
            <a:spLocks noChangeShapeType="1"/>
          </p:cNvSpPr>
          <p:nvPr/>
        </p:nvSpPr>
        <p:spPr bwMode="auto">
          <a:xfrm>
            <a:off x="762000" y="23622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59181" name="Line 13"/>
          <p:cNvSpPr>
            <a:spLocks noChangeShapeType="1"/>
          </p:cNvSpPr>
          <p:nvPr/>
        </p:nvSpPr>
        <p:spPr bwMode="auto">
          <a:xfrm>
            <a:off x="1676400" y="1981200"/>
            <a:ext cx="1600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59182" name="Line 14"/>
          <p:cNvSpPr>
            <a:spLocks noChangeShapeType="1"/>
          </p:cNvSpPr>
          <p:nvPr/>
        </p:nvSpPr>
        <p:spPr bwMode="auto">
          <a:xfrm>
            <a:off x="2514600" y="4572000"/>
            <a:ext cx="1905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59183" name="Line 15"/>
          <p:cNvSpPr>
            <a:spLocks noChangeShapeType="1"/>
          </p:cNvSpPr>
          <p:nvPr/>
        </p:nvSpPr>
        <p:spPr bwMode="auto">
          <a:xfrm>
            <a:off x="762000" y="4876800"/>
            <a:ext cx="3581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59184" name="Line 16"/>
          <p:cNvSpPr>
            <a:spLocks noChangeShapeType="1"/>
          </p:cNvSpPr>
          <p:nvPr/>
        </p:nvSpPr>
        <p:spPr bwMode="auto">
          <a:xfrm>
            <a:off x="762000" y="5105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59185" name="Line 17"/>
          <p:cNvSpPr>
            <a:spLocks noChangeShapeType="1"/>
          </p:cNvSpPr>
          <p:nvPr/>
        </p:nvSpPr>
        <p:spPr bwMode="auto">
          <a:xfrm>
            <a:off x="4876800" y="1752600"/>
            <a:ext cx="3581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59186" name="Line 18"/>
          <p:cNvSpPr>
            <a:spLocks noChangeShapeType="1"/>
          </p:cNvSpPr>
          <p:nvPr/>
        </p:nvSpPr>
        <p:spPr bwMode="auto">
          <a:xfrm>
            <a:off x="4876800" y="1981200"/>
            <a:ext cx="2362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59187" name="Line 19"/>
          <p:cNvSpPr>
            <a:spLocks noChangeShapeType="1"/>
          </p:cNvSpPr>
          <p:nvPr/>
        </p:nvSpPr>
        <p:spPr bwMode="auto">
          <a:xfrm>
            <a:off x="6096000" y="4876800"/>
            <a:ext cx="2362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59188" name="Line 20"/>
          <p:cNvSpPr>
            <a:spLocks noChangeShapeType="1"/>
          </p:cNvSpPr>
          <p:nvPr/>
        </p:nvSpPr>
        <p:spPr bwMode="auto">
          <a:xfrm>
            <a:off x="4800600" y="5105400"/>
            <a:ext cx="762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867400"/>
            <a:ext cx="86489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Note: A system may be able to act like a human without thinking</a:t>
            </a:r>
          </a:p>
          <a:p>
            <a:r>
              <a:rPr lang="en-US" b="1" dirty="0">
                <a:solidFill>
                  <a:schemeClr val="accent2"/>
                </a:solidFill>
              </a:rPr>
              <a:t>l</a:t>
            </a:r>
            <a:r>
              <a:rPr lang="en-US" b="1" dirty="0" smtClean="0">
                <a:solidFill>
                  <a:schemeClr val="accent2"/>
                </a:solidFill>
              </a:rPr>
              <a:t>ike a human! Could easily “fool” us into thinking it was human!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6933" y="16933"/>
            <a:ext cx="795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[Here</a:t>
            </a:r>
            <a:r>
              <a:rPr lang="en-US" sz="2000" dirty="0" smtClean="0"/>
              <a:t>]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1. Acting Humanly</a:t>
            </a:r>
          </a:p>
        </p:txBody>
      </p:sp>
      <p:graphicFrame>
        <p:nvGraphicFramePr>
          <p:cNvPr id="1146883" name="Group 3"/>
          <p:cNvGraphicFramePr>
            <a:graphicFrameLocks noGrp="1"/>
          </p:cNvGraphicFramePr>
          <p:nvPr/>
        </p:nvGraphicFramePr>
        <p:xfrm>
          <a:off x="2743200" y="3665538"/>
          <a:ext cx="4038600" cy="1924050"/>
        </p:xfrm>
        <a:graphic>
          <a:graphicData uri="http://schemas.openxmlformats.org/drawingml/2006/table">
            <a:tbl>
              <a:tblPr/>
              <a:tblGrid>
                <a:gridCol w="2065338"/>
                <a:gridCol w="1973262"/>
              </a:tblGrid>
              <a:tr h="893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2. Thinking humanly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3. Thinking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Rationally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1. Acting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Humanly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Turing 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4. Acting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Rationally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46894" name="Text Box 14"/>
          <p:cNvSpPr txBox="1">
            <a:spLocks noChangeArrowheads="1"/>
          </p:cNvSpPr>
          <p:nvPr/>
        </p:nvSpPr>
        <p:spPr bwMode="auto">
          <a:xfrm>
            <a:off x="974725" y="3879850"/>
            <a:ext cx="10429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cs typeface="+mn-cs"/>
              </a:rPr>
              <a:t>Thought/</a:t>
            </a:r>
          </a:p>
          <a:p>
            <a:pPr>
              <a:defRPr/>
            </a:pPr>
            <a:r>
              <a:rPr lang="en-US" sz="1600">
                <a:cs typeface="+mn-cs"/>
              </a:rPr>
              <a:t>Reasoning</a:t>
            </a:r>
          </a:p>
        </p:txBody>
      </p:sp>
      <p:sp>
        <p:nvSpPr>
          <p:cNvPr id="1146895" name="Text Box 15"/>
          <p:cNvSpPr txBox="1">
            <a:spLocks noChangeArrowheads="1"/>
          </p:cNvSpPr>
          <p:nvPr/>
        </p:nvSpPr>
        <p:spPr bwMode="auto">
          <a:xfrm>
            <a:off x="974725" y="5083175"/>
            <a:ext cx="885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Behavior/</a:t>
            </a:r>
          </a:p>
          <a:p>
            <a:pPr>
              <a:defRPr/>
            </a:pPr>
            <a:r>
              <a:rPr lang="en-US" sz="1400">
                <a:cs typeface="+mn-cs"/>
              </a:rPr>
              <a:t>Actions</a:t>
            </a:r>
          </a:p>
        </p:txBody>
      </p:sp>
      <p:sp>
        <p:nvSpPr>
          <p:cNvPr id="1146896" name="Text Box 16"/>
          <p:cNvSpPr txBox="1">
            <a:spLocks noChangeArrowheads="1"/>
          </p:cNvSpPr>
          <p:nvPr/>
        </p:nvSpPr>
        <p:spPr bwMode="auto">
          <a:xfrm>
            <a:off x="2971800" y="2895600"/>
            <a:ext cx="1395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cs typeface="+mn-cs"/>
              </a:rPr>
              <a:t>Human-like</a:t>
            </a:r>
          </a:p>
          <a:p>
            <a:pPr>
              <a:defRPr/>
            </a:pPr>
            <a:r>
              <a:rPr lang="en-US" sz="2000">
                <a:cs typeface="+mn-cs"/>
              </a:rPr>
              <a:t>Intelligence</a:t>
            </a:r>
          </a:p>
        </p:txBody>
      </p:sp>
      <p:sp>
        <p:nvSpPr>
          <p:cNvPr id="1146897" name="Text Box 17"/>
          <p:cNvSpPr txBox="1">
            <a:spLocks noChangeArrowheads="1"/>
          </p:cNvSpPr>
          <p:nvPr/>
        </p:nvSpPr>
        <p:spPr bwMode="auto">
          <a:xfrm>
            <a:off x="4876800" y="2922588"/>
            <a:ext cx="2089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000">
                <a:latin typeface="Arial"/>
                <a:cs typeface="+mn-cs"/>
              </a:rPr>
              <a:t>“</a:t>
            </a:r>
            <a:r>
              <a:rPr lang="en-US" sz="2000">
                <a:cs typeface="+mn-cs"/>
              </a:rPr>
              <a:t>Ideal</a:t>
            </a:r>
            <a:r>
              <a:rPr lang="ja-JP" altLang="en-US" sz="2000">
                <a:latin typeface="Arial"/>
                <a:cs typeface="+mn-cs"/>
              </a:rPr>
              <a:t>”</a:t>
            </a:r>
            <a:r>
              <a:rPr lang="en-US" sz="2000">
                <a:cs typeface="+mn-cs"/>
              </a:rPr>
              <a:t> Intelligent/</a:t>
            </a:r>
          </a:p>
          <a:p>
            <a:pPr>
              <a:defRPr/>
            </a:pPr>
            <a:r>
              <a:rPr lang="en-US" sz="2000">
                <a:cs typeface="+mn-cs"/>
              </a:rPr>
              <a:t>Rationally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239838"/>
            <a:ext cx="7467600" cy="114300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 </a:t>
            </a:r>
            <a:r>
              <a:rPr lang="en-US" sz="3100" dirty="0" smtClean="0">
                <a:ea typeface="+mj-ea"/>
                <a:cs typeface="+mj-cs"/>
              </a:rPr>
              <a:t>Mathematical Formulation of  </a:t>
            </a:r>
            <a:br>
              <a:rPr lang="en-US" sz="3100" dirty="0" smtClean="0">
                <a:ea typeface="+mj-ea"/>
                <a:cs typeface="+mj-cs"/>
              </a:rPr>
            </a:br>
            <a:r>
              <a:rPr lang="en-US" sz="3100" dirty="0" smtClean="0">
                <a:ea typeface="+mj-ea"/>
                <a:cs typeface="+mj-cs"/>
              </a:rPr>
              <a:t>notion of  </a:t>
            </a:r>
            <a:r>
              <a:rPr lang="en-US" sz="3100" dirty="0">
                <a:solidFill>
                  <a:srgbClr val="FF0000"/>
                </a:solidFill>
                <a:ea typeface="+mj-ea"/>
                <a:cs typeface="+mj-cs"/>
              </a:rPr>
              <a:t>Computation</a:t>
            </a:r>
            <a:r>
              <a:rPr lang="en-US" sz="3100" dirty="0" smtClean="0">
                <a:solidFill>
                  <a:srgbClr val="FF0000"/>
                </a:solidFill>
                <a:ea typeface="+mj-ea"/>
                <a:cs typeface="+mj-cs"/>
              </a:rPr>
              <a:t> and Computability</a:t>
            </a:r>
            <a:br>
              <a:rPr lang="en-US" sz="3100" dirty="0" smtClean="0">
                <a:solidFill>
                  <a:srgbClr val="FF0000"/>
                </a:solidFill>
                <a:ea typeface="+mj-ea"/>
                <a:cs typeface="+mj-cs"/>
              </a:rPr>
            </a:br>
            <a:r>
              <a:rPr lang="en-US" sz="3100" dirty="0">
                <a:ea typeface="+mj-ea"/>
                <a:cs typeface="+mj-cs"/>
              </a:rPr>
              <a:t>(1936)</a:t>
            </a:r>
            <a:br>
              <a:rPr lang="en-US" sz="3100" dirty="0">
                <a:ea typeface="+mj-ea"/>
                <a:cs typeface="+mj-cs"/>
              </a:rPr>
            </a:br>
            <a:endParaRPr lang="en-US" sz="3100" dirty="0">
              <a:ea typeface="+mj-ea"/>
              <a:cs typeface="+mj-cs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4150"/>
            <a:ext cx="626586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60800" y="2743200"/>
            <a:ext cx="3741738" cy="1570038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charset="0"/>
              </a:rPr>
              <a:t>Abstract model of 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digital  Computer: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Arial" charset="0"/>
              </a:rPr>
              <a:t>rich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charset="0"/>
              </a:rPr>
              <a:t>enough to capture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any computational process. </a:t>
            </a:r>
          </a:p>
        </p:txBody>
      </p:sp>
      <p:pic>
        <p:nvPicPr>
          <p:cNvPr id="33796" name="Picture 9" descr="tur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88900"/>
            <a:ext cx="25400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19075" y="2147888"/>
            <a:ext cx="23018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b="1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23 June 2012</a:t>
            </a:r>
          </a:p>
          <a:p>
            <a:pPr algn="r">
              <a:defRPr/>
            </a:pPr>
            <a:r>
              <a:rPr lang="en-US" sz="2000" b="1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Turing Centenary</a:t>
            </a:r>
          </a:p>
        </p:txBody>
      </p:sp>
      <p:sp>
        <p:nvSpPr>
          <p:cNvPr id="33798" name="Title 1"/>
          <p:cNvSpPr txBox="1">
            <a:spLocks/>
          </p:cNvSpPr>
          <p:nvPr/>
        </p:nvSpPr>
        <p:spPr bwMode="auto">
          <a:xfrm>
            <a:off x="1676400" y="-147638"/>
            <a:ext cx="7467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3200">
                <a:solidFill>
                  <a:srgbClr val="FF0000"/>
                </a:solidFill>
                <a:latin typeface="Calibri" charset="0"/>
              </a:rPr>
              <a:t>Universality of  Computation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676400" y="55563"/>
            <a:ext cx="7467600" cy="1143000"/>
          </a:xfrm>
        </p:spPr>
        <p:txBody>
          <a:bodyPr/>
          <a:lstStyle/>
          <a:p>
            <a:pPr algn="r" eaLnBrk="1" hangingPunct="1"/>
            <a:r>
              <a:rPr lang="en-US" sz="3600">
                <a:solidFill>
                  <a:srgbClr val="FF0000"/>
                </a:solidFill>
                <a:latin typeface="Calibri" charset="0"/>
              </a:rPr>
              <a:t>Universal Computer</a:t>
            </a:r>
          </a:p>
        </p:txBody>
      </p:sp>
      <p:grpSp>
        <p:nvGrpSpPr>
          <p:cNvPr id="35842" name="Group 10"/>
          <p:cNvGrpSpPr>
            <a:grpSpLocks/>
          </p:cNvGrpSpPr>
          <p:nvPr/>
        </p:nvGrpSpPr>
        <p:grpSpPr bwMode="auto">
          <a:xfrm>
            <a:off x="1414463" y="3943350"/>
            <a:ext cx="4865687" cy="1223963"/>
            <a:chOff x="1953006" y="4462046"/>
            <a:chExt cx="4866894" cy="1224379"/>
          </a:xfrm>
        </p:grpSpPr>
        <p:sp>
          <p:nvSpPr>
            <p:cNvPr id="15" name="TextBox 14"/>
            <p:cNvSpPr txBox="1"/>
            <p:nvPr/>
          </p:nvSpPr>
          <p:spPr>
            <a:xfrm>
              <a:off x="1953006" y="4462046"/>
              <a:ext cx="1629179" cy="33825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white"/>
                  </a:solidFill>
                  <a:latin typeface="Calibri"/>
                  <a:ea typeface="+mn-ea"/>
                  <a:cs typeface="Arial" charset="0"/>
                </a:rPr>
                <a:t>Vending Machine</a:t>
              </a:r>
            </a:p>
          </p:txBody>
        </p:sp>
        <p:pic>
          <p:nvPicPr>
            <p:cNvPr id="35858" name="Picture 15" descr="500px-Information_processing_system_(english).sv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4495800"/>
              <a:ext cx="4762500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3847363" y="4482691"/>
              <a:ext cx="1194096" cy="584399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51903" y="4469987"/>
              <a:ext cx="570053" cy="120691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28756" y="4495395"/>
              <a:ext cx="571642" cy="1181501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847363" y="5054385"/>
              <a:ext cx="1194096" cy="584399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211263" y="4945063"/>
            <a:ext cx="5372100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sz="1800" b="1" dirty="0">
              <a:solidFill>
                <a:srgbClr val="FF0000"/>
              </a:solidFill>
              <a:latin typeface="Arial" charset="0"/>
              <a:ea typeface="+mn-ea"/>
              <a:cs typeface="Arial" charset="0"/>
            </a:endParaRPr>
          </a:p>
          <a:p>
            <a:pPr algn="ctr">
              <a:defRPr/>
            </a:pPr>
            <a:r>
              <a:rPr lang="en-US" sz="1800" b="1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von Neumann architecture (1947)</a:t>
            </a:r>
          </a:p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Architecture  of modern computers.</a:t>
            </a:r>
          </a:p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Data and program are  stored in the computer's memory.</a:t>
            </a:r>
          </a:p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(inspired by Turing’s model)</a:t>
            </a:r>
          </a:p>
        </p:txBody>
      </p:sp>
      <p:grpSp>
        <p:nvGrpSpPr>
          <p:cNvPr id="35844" name="Group 23"/>
          <p:cNvGrpSpPr>
            <a:grpSpLocks/>
          </p:cNvGrpSpPr>
          <p:nvPr/>
        </p:nvGrpSpPr>
        <p:grpSpPr bwMode="auto">
          <a:xfrm>
            <a:off x="669925" y="2544763"/>
            <a:ext cx="7796213" cy="5535612"/>
            <a:chOff x="669160" y="1596186"/>
            <a:chExt cx="7797504" cy="5535916"/>
          </a:xfrm>
        </p:grpSpPr>
        <p:sp>
          <p:nvSpPr>
            <p:cNvPr id="10" name="Rectangle 9"/>
            <p:cNvSpPr/>
            <p:nvPr/>
          </p:nvSpPr>
          <p:spPr>
            <a:xfrm>
              <a:off x="669160" y="1745419"/>
              <a:ext cx="1381354" cy="53866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Arial" charset="0"/>
                  <a:sym typeface="Wingdings" pitchFamily="2" charset="2"/>
                </a:rPr>
                <a:t>Universal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Arial" charset="0"/>
                  <a:sym typeface="Wingdings" pitchFamily="2" charset="2"/>
                </a:rPr>
                <a:t>Turing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Arial" charset="0"/>
                  <a:sym typeface="Wingdings" pitchFamily="2" charset="2"/>
                </a:rPr>
                <a:t>Machine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charset="0"/>
                <a:sym typeface="Wingdings" pitchFamily="2" charset="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srgbClr val="FF0000"/>
                </a:solidFill>
                <a:latin typeface="Calibri"/>
                <a:ea typeface="+mn-ea"/>
                <a:cs typeface="Arial" charset="0"/>
                <a:sym typeface="Wingdings" pitchFamily="2" charset="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srgbClr val="FF0000"/>
                </a:solidFill>
                <a:latin typeface="Calibri"/>
                <a:ea typeface="+mn-ea"/>
                <a:cs typeface="Arial" charset="0"/>
                <a:sym typeface="Wingdings" pitchFamily="2" charset="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srgbClr val="FF0000"/>
                </a:solidFill>
                <a:latin typeface="Calibri"/>
                <a:ea typeface="+mn-ea"/>
                <a:cs typeface="Arial" charset="0"/>
                <a:sym typeface="Wingdings" pitchFamily="2" charset="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srgbClr val="FF0000"/>
                </a:solidFill>
                <a:latin typeface="Calibri"/>
                <a:ea typeface="+mn-ea"/>
                <a:cs typeface="Arial" charset="0"/>
                <a:sym typeface="Wingdings" pitchFamily="2" charset="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rgbClr val="FF0000"/>
                  </a:solidFill>
                  <a:latin typeface="Calibri"/>
                  <a:ea typeface="+mn-ea"/>
                  <a:cs typeface="Arial" charset="0"/>
                  <a:sym typeface="Wingdings" pitchFamily="2" charset="2"/>
                </a:rPr>
                <a:t> </a:t>
              </a:r>
              <a:endParaRPr lang="en-US" sz="4800" dirty="0">
                <a:solidFill>
                  <a:prstClr val="black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93907" y="1596186"/>
              <a:ext cx="4572757" cy="15701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Arial" charset="0"/>
                </a:rPr>
                <a:t>Information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Arial" charset="0"/>
                </a:rPr>
                <a:t> Processing Model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Arial" charset="0"/>
                </a:rPr>
                <a:t> of a Universal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Arial" charset="0"/>
                </a:rPr>
                <a:t>Computer </a:t>
              </a:r>
              <a:endParaRPr lang="en-US" sz="2800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93587" y="1953393"/>
              <a:ext cx="2159358" cy="8303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rgbClr val="FF0000"/>
                  </a:solidFill>
                  <a:latin typeface="Calibri"/>
                  <a:ea typeface="+mn-ea"/>
                  <a:cs typeface="Arial" charset="0"/>
                  <a:sym typeface="Wingdings" pitchFamily="2" charset="2"/>
                </a:rPr>
                <a:t></a:t>
              </a:r>
            </a:p>
          </p:txBody>
        </p:sp>
      </p:grpSp>
      <p:pic>
        <p:nvPicPr>
          <p:cNvPr id="35845" name="Picture 21" descr="von-neuman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5316538"/>
            <a:ext cx="2481262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33" descr="turin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88900"/>
            <a:ext cx="25400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174625" y="2147888"/>
            <a:ext cx="23463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b="1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Turing Centennial</a:t>
            </a:r>
          </a:p>
        </p:txBody>
      </p:sp>
      <p:grpSp>
        <p:nvGrpSpPr>
          <p:cNvPr id="35848" name="Group 28"/>
          <p:cNvGrpSpPr>
            <a:grpSpLocks/>
          </p:cNvGrpSpPr>
          <p:nvPr/>
        </p:nvGrpSpPr>
        <p:grpSpPr bwMode="auto">
          <a:xfrm>
            <a:off x="2952750" y="287338"/>
            <a:ext cx="1839913" cy="2536825"/>
            <a:chOff x="3011897" y="2302470"/>
            <a:chExt cx="2638425" cy="3234730"/>
          </a:xfrm>
        </p:grpSpPr>
        <p:pic>
          <p:nvPicPr>
            <p:cNvPr id="35849" name="Picture 29" descr="turing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897" y="2302470"/>
              <a:ext cx="2638425" cy="151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3583291" y="4146549"/>
              <a:ext cx="1472873" cy="139065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5851" name="Straight Arrow Connector 31"/>
            <p:cNvCxnSpPr>
              <a:cxnSpLocks noChangeShapeType="1"/>
              <a:stCxn id="31" idx="0"/>
            </p:cNvCxnSpPr>
            <p:nvPr/>
          </p:nvCxnSpPr>
          <p:spPr bwMode="auto">
            <a:xfrm flipV="1">
              <a:off x="4319997" y="3708401"/>
              <a:ext cx="1" cy="43819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5852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3781" y="4933221"/>
              <a:ext cx="910579" cy="4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3546867" y="3966392"/>
              <a:ext cx="1609461" cy="9230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Arial" charset="0"/>
                  <a:ea typeface="+mn-ea"/>
                  <a:cs typeface="Arial" charset="0"/>
                </a:rPr>
                <a:t> </a:t>
              </a:r>
            </a:p>
            <a:p>
              <a:pPr algn="ctr">
                <a:defRPr/>
              </a:pPr>
              <a:r>
                <a:rPr lang="en-US" sz="1000" b="1" dirty="0">
                  <a:solidFill>
                    <a:prstClr val="black"/>
                  </a:solidFill>
                  <a:latin typeface="Arial" charset="0"/>
                  <a:ea typeface="+mn-ea"/>
                  <a:cs typeface="Arial" charset="0"/>
                </a:rPr>
                <a:t>Turing Machine </a:t>
              </a:r>
            </a:p>
            <a:p>
              <a:pPr algn="ctr">
                <a:defRPr/>
              </a:pPr>
              <a:r>
                <a:rPr lang="en-US" sz="1000" b="1" dirty="0">
                  <a:solidFill>
                    <a:prstClr val="black"/>
                  </a:solidFill>
                  <a:latin typeface="Arial" charset="0"/>
                  <a:ea typeface="+mn-ea"/>
                  <a:cs typeface="Arial" charset="0"/>
                </a:rPr>
                <a:t>Description</a:t>
              </a:r>
            </a:p>
            <a:p>
              <a:pPr algn="ctr">
                <a:defRPr/>
              </a:pPr>
              <a:r>
                <a:rPr lang="en-US" sz="1000" b="1" dirty="0">
                  <a:solidFill>
                    <a:prstClr val="black"/>
                  </a:solidFill>
                  <a:latin typeface="Arial" charset="0"/>
                  <a:ea typeface="+mn-ea"/>
                  <a:cs typeface="Arial" charset="0"/>
                </a:rPr>
                <a:t> + input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Acting humanly: Turing Test</a:t>
            </a:r>
          </a:p>
        </p:txBody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820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	"Can machines think?</a:t>
            </a:r>
            <a:r>
              <a:rPr lang="ja-JP" altLang="en-US" dirty="0" smtClean="0">
                <a:latin typeface="Arial"/>
                <a:cs typeface="+mn-cs"/>
              </a:rPr>
              <a:t>“</a:t>
            </a:r>
            <a:r>
              <a:rPr lang="en-US" dirty="0" smtClean="0">
                <a:cs typeface="+mn-cs"/>
              </a:rPr>
              <a:t>  "Can machines behave intelligently?"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</a:rPr>
              <a:t>Operational test for intelligent behavior: the Imitation Game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n-cs"/>
              </a:rPr>
              <a:t>Predicted that by 2000, a machine might have a 30% chance of fooling a lay person for 5 minutes.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n-cs"/>
              </a:rPr>
              <a:t>Anticipated major arguments against AI in following 50 years.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n-cs"/>
              </a:rPr>
              <a:t>Suggested major components of AI.</a:t>
            </a:r>
          </a:p>
        </p:txBody>
      </p:sp>
      <p:pic>
        <p:nvPicPr>
          <p:cNvPr id="37891" name="Picture 4" descr="tu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418015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3813" name="Text Box 5"/>
          <p:cNvSpPr txBox="1">
            <a:spLocks noChangeArrowheads="1"/>
          </p:cNvSpPr>
          <p:nvPr/>
        </p:nvSpPr>
        <p:spPr bwMode="auto">
          <a:xfrm>
            <a:off x="6248400" y="2514600"/>
            <a:ext cx="301326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accent2"/>
                </a:solidFill>
                <a:cs typeface="+mn-cs"/>
              </a:rPr>
              <a:t>AI system passes</a:t>
            </a:r>
          </a:p>
          <a:p>
            <a:pPr>
              <a:defRPr/>
            </a:pPr>
            <a:r>
              <a:rPr lang="en-US" b="1" i="1" dirty="0">
                <a:solidFill>
                  <a:schemeClr val="accent2"/>
                </a:solidFill>
                <a:cs typeface="+mn-cs"/>
              </a:rPr>
              <a:t>if interrogator </a:t>
            </a:r>
          </a:p>
          <a:p>
            <a:pPr>
              <a:defRPr/>
            </a:pPr>
            <a:r>
              <a:rPr lang="en-US" b="1" i="1" dirty="0">
                <a:solidFill>
                  <a:schemeClr val="accent2"/>
                </a:solidFill>
                <a:cs typeface="+mn-cs"/>
              </a:rPr>
              <a:t>cannot tell which one</a:t>
            </a:r>
          </a:p>
          <a:p>
            <a:pPr>
              <a:defRPr/>
            </a:pPr>
            <a:r>
              <a:rPr lang="en-US" b="1" i="1" dirty="0" smtClean="0">
                <a:solidFill>
                  <a:schemeClr val="accent2"/>
                </a:solidFill>
                <a:cs typeface="+mn-cs"/>
              </a:rPr>
              <a:t>is </a:t>
            </a:r>
            <a:r>
              <a:rPr lang="en-US" b="1" i="1" dirty="0">
                <a:solidFill>
                  <a:schemeClr val="accent2"/>
                </a:solidFill>
                <a:cs typeface="+mn-cs"/>
              </a:rPr>
              <a:t>the </a:t>
            </a:r>
            <a:r>
              <a:rPr lang="en-US" b="1" i="1" dirty="0" smtClean="0">
                <a:solidFill>
                  <a:schemeClr val="accent2"/>
                </a:solidFill>
                <a:cs typeface="+mn-cs"/>
              </a:rPr>
              <a:t>machine.</a:t>
            </a:r>
            <a:endParaRPr lang="en-US" b="1" i="1" dirty="0">
              <a:solidFill>
                <a:schemeClr val="accent2"/>
              </a:solidFill>
              <a:cs typeface="+mn-cs"/>
            </a:endParaRPr>
          </a:p>
        </p:txBody>
      </p:sp>
      <p:pic>
        <p:nvPicPr>
          <p:cNvPr id="37893" name="Picture 6" descr="turpic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445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3815" name="Text Box 7"/>
          <p:cNvSpPr txBox="1">
            <a:spLocks noChangeArrowheads="1"/>
          </p:cNvSpPr>
          <p:nvPr/>
        </p:nvSpPr>
        <p:spPr bwMode="auto">
          <a:xfrm>
            <a:off x="0" y="12954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>
                <a:cs typeface="+mn-cs"/>
              </a:rPr>
              <a:t>Alan Turing</a:t>
            </a:r>
          </a:p>
        </p:txBody>
      </p:sp>
      <p:sp>
        <p:nvSpPr>
          <p:cNvPr id="1143816" name="Text Box 8"/>
          <p:cNvSpPr txBox="1">
            <a:spLocks noChangeArrowheads="1"/>
          </p:cNvSpPr>
          <p:nvPr/>
        </p:nvSpPr>
        <p:spPr bwMode="auto">
          <a:xfrm>
            <a:off x="228600" y="3657600"/>
            <a:ext cx="31538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cs typeface="+mn-cs"/>
              </a:rPr>
              <a:t>(interaction via written questions)</a:t>
            </a:r>
          </a:p>
        </p:txBody>
      </p:sp>
      <p:sp>
        <p:nvSpPr>
          <p:cNvPr id="37896" name="Rectangle 1"/>
          <p:cNvSpPr>
            <a:spLocks noChangeArrowheads="1"/>
          </p:cNvSpPr>
          <p:nvPr/>
        </p:nvSpPr>
        <p:spPr bwMode="auto">
          <a:xfrm>
            <a:off x="1447800" y="914400"/>
            <a:ext cx="769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Turing (1950) "Computing machinery and intelligence”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4191000"/>
            <a:ext cx="8212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No computer vision or robotics or physical presence required!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6324600"/>
            <a:ext cx="184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5257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Achieved. (</a:t>
            </a:r>
            <a:r>
              <a:rPr lang="en-US" b="1" dirty="0" err="1">
                <a:solidFill>
                  <a:srgbClr val="FF0000"/>
                </a:solidFill>
              </a:rPr>
              <a:t>Siri</a:t>
            </a:r>
            <a:r>
              <a:rPr lang="en-US" b="1" dirty="0">
                <a:solidFill>
                  <a:srgbClr val="FF0000"/>
                </a:solidFill>
              </a:rPr>
              <a:t>!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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3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3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438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438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81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Trying to pass the Turing test:</a:t>
            </a:r>
            <a:br>
              <a:rPr lang="en-US" dirty="0" smtClean="0">
                <a:solidFill>
                  <a:srgbClr val="FF0000"/>
                </a:solidFill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Some Famous Human Imitation “Games”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543800" cy="3276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cs typeface="+mn-cs"/>
              </a:rPr>
              <a:t>1960s	ELIZA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 </a:t>
            </a:r>
            <a:r>
              <a:rPr lang="en-US" b="1" dirty="0"/>
              <a:t>Joseph </a:t>
            </a:r>
            <a:r>
              <a:rPr lang="en-US" b="1" dirty="0" err="1"/>
              <a:t>Weizenbaum</a:t>
            </a:r>
            <a:endParaRPr lang="en-US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/>
              <a:t> </a:t>
            </a:r>
            <a:r>
              <a:rPr lang="en-US" b="1" dirty="0" err="1" smtClean="0"/>
              <a:t>Rogerian</a:t>
            </a:r>
            <a:r>
              <a:rPr lang="en-US" b="1" dirty="0" smtClean="0"/>
              <a:t> psychotherapist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cs typeface="+mn-cs"/>
              </a:rPr>
              <a:t>1990s	 </a:t>
            </a:r>
            <a:r>
              <a:rPr lang="en-US" sz="2800" b="1" dirty="0">
                <a:cs typeface="+mn-cs"/>
              </a:rPr>
              <a:t>ALICE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2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 err="1" smtClean="0">
                <a:cs typeface="+mn-cs"/>
              </a:rPr>
              <a:t>Loebner</a:t>
            </a:r>
            <a:r>
              <a:rPr lang="en-US" sz="3200" b="1" dirty="0" smtClean="0">
                <a:cs typeface="+mn-cs"/>
              </a:rPr>
              <a:t> prize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/>
              <a:t>win $100,000 if you pass the test</a:t>
            </a:r>
          </a:p>
          <a:p>
            <a:pPr eaLnBrk="1" hangingPunct="1">
              <a:defRPr/>
            </a:pPr>
            <a:endParaRPr lang="en-US" b="1" dirty="0" smtClean="0"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48006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CC"/>
                </a:solidFill>
              </a:rPr>
              <a:t>Still, passing Turing test </a:t>
            </a:r>
            <a:r>
              <a:rPr lang="en-US" b="1" dirty="0" smtClean="0">
                <a:solidFill>
                  <a:srgbClr val="3333CC"/>
                </a:solidFill>
              </a:rPr>
              <a:t>is somewhat of questionable </a:t>
            </a:r>
            <a:r>
              <a:rPr lang="en-US" b="1" dirty="0">
                <a:solidFill>
                  <a:srgbClr val="3333CC"/>
                </a:solidFill>
              </a:rPr>
              <a:t>value.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54864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Because, deception appears </a:t>
            </a:r>
            <a:r>
              <a:rPr lang="en-US" b="1" i="1" dirty="0" smtClean="0">
                <a:solidFill>
                  <a:srgbClr val="FF0000"/>
                </a:solidFill>
              </a:rPr>
              <a:t>required</a:t>
            </a:r>
            <a:r>
              <a:rPr lang="en-US" b="1" dirty="0" smtClean="0">
                <a:solidFill>
                  <a:srgbClr val="FF0000"/>
                </a:solidFill>
              </a:rPr>
              <a:t> and </a:t>
            </a:r>
            <a:r>
              <a:rPr lang="en-US" b="1" i="1" dirty="0" smtClean="0">
                <a:solidFill>
                  <a:srgbClr val="FF0000"/>
                </a:solidFill>
              </a:rPr>
              <a:t>allowed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6096000"/>
            <a:ext cx="8269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Consider questions: Where were you born? How tall are you?</a:t>
            </a:r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cs typeface="+mj-cs"/>
              </a:rPr>
              <a:t>ELIZA: </a:t>
            </a:r>
            <a:br>
              <a:rPr lang="en-US" smtClean="0">
                <a:solidFill>
                  <a:schemeClr val="tx1"/>
                </a:solidFill>
                <a:cs typeface="+mj-cs"/>
              </a:rPr>
            </a:br>
            <a:r>
              <a:rPr lang="en-US" smtClean="0">
                <a:solidFill>
                  <a:schemeClr val="tx1"/>
                </a:solidFill>
                <a:cs typeface="+mj-cs"/>
              </a:rPr>
              <a:t>impersonating a </a:t>
            </a:r>
            <a:r>
              <a:rPr lang="en-US" smtClean="0">
                <a:cs typeface="+mj-cs"/>
              </a:rPr>
              <a:t>Rogerian psychotherapist</a:t>
            </a:r>
            <a:endParaRPr lang="en-US" smtClean="0">
              <a:solidFill>
                <a:schemeClr val="tx1"/>
              </a:solidFill>
              <a:cs typeface="+mj-cs"/>
            </a:endParaRPr>
          </a:p>
        </p:txBody>
      </p:sp>
      <p:sp>
        <p:nvSpPr>
          <p:cNvPr id="1162243" name="Rectangle 3"/>
          <p:cNvSpPr>
            <a:spLocks noChangeArrowheads="1"/>
          </p:cNvSpPr>
          <p:nvPr/>
        </p:nvSpPr>
        <p:spPr bwMode="auto">
          <a:xfrm>
            <a:off x="3352800" y="2667000"/>
            <a:ext cx="448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http://www-</a:t>
            </a:r>
            <a:r>
              <a:rPr lang="en-US" dirty="0" err="1">
                <a:cs typeface="+mn-cs"/>
              </a:rPr>
              <a:t>ai.ijs.si</a:t>
            </a:r>
            <a:r>
              <a:rPr lang="en-US" dirty="0">
                <a:cs typeface="+mn-cs"/>
              </a:rPr>
              <a:t>/</a:t>
            </a:r>
            <a:r>
              <a:rPr lang="en-US" dirty="0" err="1">
                <a:cs typeface="+mn-cs"/>
              </a:rPr>
              <a:t>eliza</a:t>
            </a:r>
            <a:r>
              <a:rPr lang="en-US" dirty="0">
                <a:cs typeface="+mn-cs"/>
              </a:rPr>
              <a:t>/</a:t>
            </a:r>
            <a:r>
              <a:rPr lang="en-US" dirty="0" err="1">
                <a:cs typeface="+mn-cs"/>
              </a:rPr>
              <a:t>eliza.html</a:t>
            </a:r>
            <a:endParaRPr lang="en-US" dirty="0">
              <a:cs typeface="+mn-cs"/>
            </a:endParaRPr>
          </a:p>
        </p:txBody>
      </p:sp>
      <p:sp>
        <p:nvSpPr>
          <p:cNvPr id="1162246" name="Rectangle 6"/>
          <p:cNvSpPr>
            <a:spLocks noChangeArrowheads="1"/>
          </p:cNvSpPr>
          <p:nvPr/>
        </p:nvSpPr>
        <p:spPr bwMode="auto">
          <a:xfrm>
            <a:off x="1295400" y="2057400"/>
            <a:ext cx="48136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1" dirty="0">
                <a:cs typeface="+mn-cs"/>
              </a:rPr>
              <a:t>1960s	ELIZA </a:t>
            </a:r>
            <a:r>
              <a:rPr kumimoji="1" lang="en-US" b="1" dirty="0">
                <a:solidFill>
                  <a:srgbClr val="000000"/>
                </a:solidFill>
                <a:cs typeface="+mn-cs"/>
              </a:rPr>
              <a:t>Joseph </a:t>
            </a:r>
            <a:r>
              <a:rPr kumimoji="1" lang="en-US" b="1" dirty="0" err="1">
                <a:solidFill>
                  <a:srgbClr val="000000"/>
                </a:solidFill>
                <a:cs typeface="+mn-cs"/>
              </a:rPr>
              <a:t>Weizenbaum</a:t>
            </a:r>
            <a:endParaRPr kumimoji="1" lang="en-US" b="1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40964" name="Picture 1" descr="eliz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74676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2245" name="Rectangle 5"/>
          <p:cNvSpPr>
            <a:spLocks noChangeArrowheads="1"/>
          </p:cNvSpPr>
          <p:nvPr/>
        </p:nvSpPr>
        <p:spPr bwMode="auto">
          <a:xfrm>
            <a:off x="3886200" y="4267200"/>
            <a:ext cx="516559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cs typeface="+mn-cs"/>
              </a:rPr>
              <a:t>You</a:t>
            </a:r>
            <a:r>
              <a:rPr lang="en-US" sz="3200" b="1" dirty="0">
                <a:solidFill>
                  <a:srgbClr val="FF0000"/>
                </a:solidFill>
                <a:cs typeface="+mn-cs"/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cs typeface="+mn-cs"/>
              </a:rPr>
              <a:t>Well, </a:t>
            </a:r>
            <a:r>
              <a:rPr lang="en-US" sz="3200" b="1" dirty="0">
                <a:solidFill>
                  <a:srgbClr val="FF0000"/>
                </a:solidFill>
                <a:cs typeface="+mn-cs"/>
              </a:rPr>
              <a:t>I feel sad  </a:t>
            </a:r>
          </a:p>
          <a:p>
            <a:pPr>
              <a:defRPr/>
            </a:pPr>
            <a:r>
              <a:rPr lang="en-US" sz="3200" b="1" dirty="0">
                <a:solidFill>
                  <a:srgbClr val="0000FF"/>
                </a:solidFill>
                <a:cs typeface="+mn-cs"/>
              </a:rPr>
              <a:t>Eliza: Do you often feel sad?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cs typeface="+mn-cs"/>
              </a:rPr>
              <a:t>You</a:t>
            </a:r>
            <a:r>
              <a:rPr lang="en-US" sz="3200" b="1" dirty="0">
                <a:solidFill>
                  <a:srgbClr val="FF0000"/>
                </a:solidFill>
                <a:cs typeface="+mn-cs"/>
              </a:rPr>
              <a:t>: not very often.</a:t>
            </a:r>
          </a:p>
          <a:p>
            <a:pPr>
              <a:defRPr/>
            </a:pPr>
            <a:r>
              <a:rPr lang="en-US" sz="3200" b="1" dirty="0">
                <a:solidFill>
                  <a:srgbClr val="0000FF"/>
                </a:solidFill>
                <a:cs typeface="+mn-cs"/>
              </a:rPr>
              <a:t>Eliza: Please go on.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72400" y="5867400"/>
            <a:ext cx="617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  <a:sym typeface="Wingdings"/>
              </a:rPr>
              <a:t></a:t>
            </a:r>
            <a:endParaRPr lang="en-US" sz="4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2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2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2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2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2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2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8800" y="609600"/>
            <a:ext cx="33864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Recent alternative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86000"/>
            <a:ext cx="58940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See: </a:t>
            </a:r>
            <a:r>
              <a:rPr lang="en-US" dirty="0" smtClean="0"/>
              <a:t>The New Yorker, August </a:t>
            </a:r>
            <a:r>
              <a:rPr lang="en-US" dirty="0"/>
              <a:t>16, 2013</a:t>
            </a:r>
          </a:p>
          <a:p>
            <a:r>
              <a:rPr lang="en-US" b="1" dirty="0"/>
              <a:t>Why Can’t My Computer Understand Me?</a:t>
            </a:r>
          </a:p>
          <a:p>
            <a:r>
              <a:rPr lang="en-US" dirty="0"/>
              <a:t>Posted by </a:t>
            </a:r>
            <a:r>
              <a:rPr lang="en-US" i="1" dirty="0">
                <a:hlinkClick r:id="rId2" tooltip="search site for content by Gary Marcus"/>
              </a:rPr>
              <a:t>Gary Marcus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3657600"/>
            <a:ext cx="6172200" cy="121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www.newyorker.com</a:t>
            </a:r>
            <a:r>
              <a:rPr lang="en-US" dirty="0"/>
              <a:t>/online/blogs/elements/2013/08/why-cant-my-computer-understand-</a:t>
            </a:r>
            <a:r>
              <a:rPr lang="en-US" dirty="0" err="1"/>
              <a:t>me.html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51816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Discusses alternative test by Hector Levesque:</a:t>
            </a:r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www.cs.toronto.edu</a:t>
            </a:r>
            <a:r>
              <a:rPr lang="en-US" dirty="0" smtClean="0"/>
              <a:t>/~hector</a:t>
            </a:r>
            <a:r>
              <a:rPr lang="en-US" dirty="0"/>
              <a:t>/Papers/ijcai-13-paper.pdf</a:t>
            </a:r>
          </a:p>
        </p:txBody>
      </p:sp>
    </p:spTree>
    <p:extLst>
      <p:ext uri="{BB962C8B-B14F-4D97-AF65-F5344CB8AC3E}">
        <p14:creationId xmlns:p14="http://schemas.microsoft.com/office/powerpoint/2010/main" val="2134210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2. Thinking Humanly</a:t>
            </a:r>
          </a:p>
        </p:txBody>
      </p:sp>
      <p:graphicFrame>
        <p:nvGraphicFramePr>
          <p:cNvPr id="1166356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973398"/>
              </p:ext>
            </p:extLst>
          </p:nvPr>
        </p:nvGraphicFramePr>
        <p:xfrm>
          <a:off x="2743200" y="3284538"/>
          <a:ext cx="4038600" cy="2273310"/>
        </p:xfrm>
        <a:graphic>
          <a:graphicData uri="http://schemas.openxmlformats.org/drawingml/2006/table">
            <a:tbl>
              <a:tblPr/>
              <a:tblGrid>
                <a:gridCol w="2065338"/>
                <a:gridCol w="1973262"/>
              </a:tblGrid>
              <a:tr h="12435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2. Thinking humanly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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Cognitive Modeling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Thinking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Rationally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9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Acting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Humanly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Turing Test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Acting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Rationally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66350" name="Text Box 14"/>
          <p:cNvSpPr txBox="1">
            <a:spLocks noChangeArrowheads="1"/>
          </p:cNvSpPr>
          <p:nvPr/>
        </p:nvSpPr>
        <p:spPr bwMode="auto">
          <a:xfrm>
            <a:off x="1143000" y="3429000"/>
            <a:ext cx="12674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Thought/</a:t>
            </a:r>
          </a:p>
          <a:p>
            <a:pPr>
              <a:defRPr/>
            </a:pPr>
            <a:r>
              <a:rPr lang="en-US" sz="2000" dirty="0">
                <a:cs typeface="+mn-cs"/>
              </a:rPr>
              <a:t>Reasoning</a:t>
            </a:r>
          </a:p>
        </p:txBody>
      </p:sp>
      <p:sp>
        <p:nvSpPr>
          <p:cNvPr id="1166351" name="Text Box 15"/>
          <p:cNvSpPr txBox="1">
            <a:spLocks noChangeArrowheads="1"/>
          </p:cNvSpPr>
          <p:nvPr/>
        </p:nvSpPr>
        <p:spPr bwMode="auto">
          <a:xfrm>
            <a:off x="1143000" y="4648200"/>
            <a:ext cx="11977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Behavior/</a:t>
            </a:r>
          </a:p>
          <a:p>
            <a:pPr>
              <a:defRPr/>
            </a:pPr>
            <a:r>
              <a:rPr lang="en-US" sz="2000" dirty="0">
                <a:cs typeface="+mn-cs"/>
              </a:rPr>
              <a:t>Actions</a:t>
            </a:r>
          </a:p>
        </p:txBody>
      </p:sp>
      <p:sp>
        <p:nvSpPr>
          <p:cNvPr id="1166352" name="Text Box 16"/>
          <p:cNvSpPr txBox="1">
            <a:spLocks noChangeArrowheads="1"/>
          </p:cNvSpPr>
          <p:nvPr/>
        </p:nvSpPr>
        <p:spPr bwMode="auto">
          <a:xfrm>
            <a:off x="2971800" y="2514600"/>
            <a:ext cx="1395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Human-like</a:t>
            </a:r>
          </a:p>
          <a:p>
            <a:pPr>
              <a:defRPr/>
            </a:pPr>
            <a:r>
              <a:rPr lang="en-US" sz="2000" dirty="0">
                <a:cs typeface="+mn-cs"/>
              </a:rPr>
              <a:t>Intelligence</a:t>
            </a:r>
          </a:p>
        </p:txBody>
      </p:sp>
      <p:sp>
        <p:nvSpPr>
          <p:cNvPr id="1166353" name="Text Box 17"/>
          <p:cNvSpPr txBox="1">
            <a:spLocks noChangeArrowheads="1"/>
          </p:cNvSpPr>
          <p:nvPr/>
        </p:nvSpPr>
        <p:spPr bwMode="auto">
          <a:xfrm>
            <a:off x="4876800" y="2541588"/>
            <a:ext cx="2089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000">
                <a:latin typeface="Arial"/>
                <a:cs typeface="+mn-cs"/>
              </a:rPr>
              <a:t>“</a:t>
            </a:r>
            <a:r>
              <a:rPr lang="en-US" sz="2000">
                <a:cs typeface="+mn-cs"/>
              </a:rPr>
              <a:t>Ideal</a:t>
            </a:r>
            <a:r>
              <a:rPr lang="ja-JP" altLang="en-US" sz="2000">
                <a:latin typeface="Arial"/>
                <a:cs typeface="+mn-cs"/>
              </a:rPr>
              <a:t>”</a:t>
            </a:r>
            <a:r>
              <a:rPr lang="en-US" sz="2000">
                <a:cs typeface="+mn-cs"/>
              </a:rPr>
              <a:t> Intelligent/</a:t>
            </a:r>
          </a:p>
          <a:p>
            <a:pPr>
              <a:defRPr/>
            </a:pPr>
            <a:r>
              <a:rPr lang="en-US" sz="2000">
                <a:cs typeface="+mn-cs"/>
              </a:rPr>
              <a:t>Rationally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j-cs"/>
              </a:rPr>
              <a:t/>
            </a:r>
            <a:br>
              <a:rPr lang="en-US" sz="2800" dirty="0" smtClean="0"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Thinking humanly:</a:t>
            </a:r>
            <a:br>
              <a:rPr lang="en-US" dirty="0" smtClean="0">
                <a:solidFill>
                  <a:srgbClr val="FF0000"/>
                </a:solidFill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 modeling cognitive processes</a:t>
            </a:r>
            <a:endParaRPr lang="en-US" sz="3600" dirty="0" smtClean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915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0000FF"/>
                </a:solidFill>
                <a:cs typeface="+mn-cs"/>
              </a:rPr>
              <a:t>Requires scientific theories of </a:t>
            </a:r>
            <a:r>
              <a:rPr lang="en-US" sz="2400" b="1" u="sng" dirty="0" smtClean="0">
                <a:solidFill>
                  <a:srgbClr val="0000FF"/>
                </a:solidFill>
                <a:cs typeface="+mn-cs"/>
              </a:rPr>
              <a:t>internal activities of the brain.</a:t>
            </a:r>
            <a:r>
              <a:rPr lang="en-US" sz="2400" b="1" dirty="0" smtClean="0">
                <a:solidFill>
                  <a:srgbClr val="0000FF"/>
                </a:solidFill>
                <a:cs typeface="+mn-cs"/>
              </a:rPr>
              <a:t> 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cs typeface="+mn-cs"/>
              </a:rPr>
              <a:t>1) </a:t>
            </a:r>
            <a:r>
              <a:rPr lang="en-US" sz="2400" b="1" dirty="0">
                <a:solidFill>
                  <a:srgbClr val="FF0000"/>
                </a:solidFill>
                <a:cs typeface="+mn-cs"/>
              </a:rPr>
              <a:t>Cognitive Science (top-down)</a:t>
            </a:r>
            <a:r>
              <a:rPr lang="en-US" sz="2400" b="1" dirty="0">
                <a:solidFill>
                  <a:srgbClr val="FF0000"/>
                </a:solidFill>
                <a:cs typeface="+mn-cs"/>
                <a:sym typeface="Wingdings" charset="0"/>
              </a:rPr>
              <a:t> </a:t>
            </a:r>
            <a:r>
              <a:rPr lang="en-US" sz="2800" b="1" dirty="0" smtClean="0">
                <a:cs typeface="+mn-cs"/>
              </a:rPr>
              <a:t>computer models + experimental techniques from psychology</a:t>
            </a:r>
          </a:p>
          <a:p>
            <a:pPr eaLnBrk="1" hangingPunct="1">
              <a:defRPr/>
            </a:pPr>
            <a:r>
              <a:rPr lang="en-US" sz="2800" b="1" dirty="0" smtClean="0">
                <a:cs typeface="+mn-cs"/>
                <a:sym typeface="Wingdings" charset="0"/>
              </a:rPr>
              <a:t>     </a:t>
            </a:r>
            <a:r>
              <a:rPr lang="en-US" sz="2800" b="1" dirty="0" smtClean="0">
                <a:cs typeface="+mn-cs"/>
              </a:rPr>
              <a:t>Predicting and testing behavior of human subjects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cs typeface="+mn-cs"/>
              </a:rPr>
              <a:t>2) 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Cognitive Neuroscience (bottom-up) </a:t>
            </a:r>
          </a:p>
          <a:p>
            <a:pPr eaLnBrk="1" hangingPunct="1">
              <a:defRPr/>
            </a:pPr>
            <a:r>
              <a:rPr lang="en-US" sz="2800" b="1" dirty="0" smtClean="0">
                <a:sym typeface="Wingdings" charset="0"/>
              </a:rPr>
              <a:t>     </a:t>
            </a:r>
            <a:r>
              <a:rPr lang="en-US" sz="2800" b="1" dirty="0" smtClean="0"/>
              <a:t>Direct identification from neurological data</a:t>
            </a:r>
          </a:p>
          <a:p>
            <a:pPr lvl="1" eaLnBrk="1" hangingPunct="1"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1156101" name="Rectangle 5"/>
          <p:cNvSpPr>
            <a:spLocks noChangeArrowheads="1"/>
          </p:cNvSpPr>
          <p:nvPr/>
        </p:nvSpPr>
        <p:spPr bwMode="auto">
          <a:xfrm>
            <a:off x="533400" y="5334000"/>
            <a:ext cx="8001000" cy="138499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00FF"/>
                </a:solidFill>
                <a:cs typeface="+mn-cs"/>
              </a:rPr>
              <a:t>Distinct disciplines but especially 2) has become very active. Connection to AI: Neural Nets. (Large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0000FF"/>
                </a:solidFill>
                <a:cs typeface="+mn-cs"/>
              </a:rPr>
              <a:t>Google effort.)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56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6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56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6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56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56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56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56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61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Course Administration</a:t>
            </a:r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514600"/>
            <a:ext cx="7010400" cy="2133600"/>
          </a:xfrm>
        </p:spPr>
        <p:txBody>
          <a:bodyPr/>
          <a:lstStyle/>
          <a:p>
            <a:pPr marL="457200" indent="-457200" algn="l">
              <a:buFontTx/>
              <a:buAutoNum type="arabicParenR"/>
              <a:defRPr/>
            </a:pPr>
            <a:r>
              <a:rPr lang="en-US" sz="2800" b="1" dirty="0" smtClean="0">
                <a:solidFill>
                  <a:srgbClr val="3333CC"/>
                </a:solidFill>
              </a:rPr>
              <a:t>Office hours and web page by Monday</a:t>
            </a:r>
          </a:p>
          <a:p>
            <a:pPr algn="l">
              <a:defRPr/>
            </a:pPr>
            <a:endParaRPr lang="en-US" sz="2800" b="1" dirty="0" smtClean="0">
              <a:solidFill>
                <a:srgbClr val="3333CC"/>
              </a:solidFill>
            </a:endParaRPr>
          </a:p>
          <a:p>
            <a:pPr marL="457200" indent="-457200" algn="l">
              <a:buFontTx/>
              <a:buAutoNum type="arabicParenR"/>
              <a:defRPr/>
            </a:pPr>
            <a:r>
              <a:rPr lang="en-US" sz="2800" b="1" dirty="0" smtClean="0">
                <a:solidFill>
                  <a:srgbClr val="3333CC"/>
                </a:solidFill>
              </a:rPr>
              <a:t>Text book: Russell &amp; </a:t>
            </a:r>
            <a:r>
              <a:rPr lang="en-US" sz="2800" b="1" dirty="0" err="1" smtClean="0">
                <a:solidFill>
                  <a:srgbClr val="3333CC"/>
                </a:solidFill>
              </a:rPr>
              <a:t>Norvig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smtClean="0">
                <a:solidFill>
                  <a:srgbClr val="3333CC"/>
                </a:solidFill>
              </a:rPr>
              <a:t>--- </a:t>
            </a:r>
            <a:r>
              <a:rPr lang="en-US" sz="2800" b="1" dirty="0">
                <a:solidFill>
                  <a:srgbClr val="3333CC"/>
                </a:solidFill>
              </a:rPr>
              <a:t>Artificial Intelligence: A Modern Approach (AIMA)</a:t>
            </a:r>
          </a:p>
          <a:p>
            <a:pPr marL="457200" indent="-457200" algn="l">
              <a:buFontTx/>
              <a:buAutoNum type="arabicParenR"/>
              <a:defRPr/>
            </a:pPr>
            <a:endParaRPr lang="en-US" sz="28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Neuroscience: The Hardware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772400" cy="4876800"/>
          </a:xfrm>
          <a:noFill/>
        </p:spPr>
        <p:txBody>
          <a:bodyPr/>
          <a:lstStyle/>
          <a:p>
            <a:pPr marL="0" indent="0"/>
            <a:r>
              <a:rPr lang="en-US" dirty="0">
                <a:solidFill>
                  <a:schemeClr val="hlink"/>
                </a:solidFill>
                <a:latin typeface="Arial" charset="0"/>
              </a:rPr>
              <a:t>The brain</a:t>
            </a:r>
          </a:p>
          <a:p>
            <a:pPr lvl="1"/>
            <a:r>
              <a:rPr lang="en-US" sz="2000" dirty="0">
                <a:latin typeface="Arial" charset="0"/>
              </a:rPr>
              <a:t>a neuron, or nerve cell, is the basic information</a:t>
            </a:r>
          </a:p>
          <a:p>
            <a:pPr lvl="1"/>
            <a:r>
              <a:rPr lang="en-US" sz="2000" dirty="0">
                <a:latin typeface="Arial" charset="0"/>
              </a:rPr>
              <a:t>processing unit (10^11 )</a:t>
            </a:r>
          </a:p>
          <a:p>
            <a:pPr lvl="1"/>
            <a:r>
              <a:rPr lang="en-US" sz="2000" dirty="0">
                <a:latin typeface="Arial" charset="0"/>
              </a:rPr>
              <a:t>many more synapses (10^14) connect the neurons</a:t>
            </a:r>
          </a:p>
          <a:p>
            <a:pPr lvl="1"/>
            <a:r>
              <a:rPr lang="en-US" sz="2000" dirty="0">
                <a:latin typeface="Arial" charset="0"/>
              </a:rPr>
              <a:t>cycle time: 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10^(-3) seconds (1 millisecond)</a:t>
            </a:r>
          </a:p>
          <a:p>
            <a:pPr marL="0" indent="0"/>
            <a:endParaRPr lang="en-US" sz="2000" dirty="0">
              <a:latin typeface="Arial" charset="0"/>
            </a:endParaRPr>
          </a:p>
          <a:p>
            <a:pPr marL="0" indent="0"/>
            <a:r>
              <a:rPr lang="en-US" sz="2000" dirty="0">
                <a:solidFill>
                  <a:schemeClr val="hlink"/>
                </a:solidFill>
                <a:latin typeface="Arial" charset="0"/>
              </a:rPr>
              <a:t>How complex can we make computers?</a:t>
            </a:r>
          </a:p>
          <a:p>
            <a:pPr lvl="1"/>
            <a:r>
              <a:rPr lang="en-US" sz="2000" dirty="0">
                <a:latin typeface="Arial" charset="0"/>
              </a:rPr>
              <a:t>10</a:t>
            </a:r>
            <a:r>
              <a:rPr lang="en-US" sz="2000" dirty="0" smtClean="0">
                <a:latin typeface="Arial" charset="0"/>
              </a:rPr>
              <a:t>^9 </a:t>
            </a:r>
            <a:r>
              <a:rPr lang="en-US" sz="2000" dirty="0">
                <a:latin typeface="Arial" charset="0"/>
              </a:rPr>
              <a:t>or more transistors per CPU</a:t>
            </a:r>
          </a:p>
          <a:p>
            <a:pPr lvl="1"/>
            <a:r>
              <a:rPr lang="en-US" sz="2000" dirty="0" smtClean="0">
                <a:latin typeface="Arial" charset="0"/>
              </a:rPr>
              <a:t>Ten of thousands of cores, 10</a:t>
            </a:r>
            <a:r>
              <a:rPr lang="en-US" sz="2000" dirty="0">
                <a:latin typeface="Arial" charset="0"/>
              </a:rPr>
              <a:t>^10 bits of RAM</a:t>
            </a:r>
          </a:p>
          <a:p>
            <a:pPr lvl="1"/>
            <a:r>
              <a:rPr lang="en-US" sz="2000" dirty="0">
                <a:latin typeface="Arial" charset="0"/>
              </a:rPr>
              <a:t>cycle times: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order of  10^(-9)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seconds</a:t>
            </a:r>
          </a:p>
          <a:p>
            <a:pPr marL="688975" lvl="1" indent="0">
              <a:buNone/>
            </a:pPr>
            <a:endParaRPr lang="en-US" sz="2000" dirty="0">
              <a:solidFill>
                <a:srgbClr val="FF0000"/>
              </a:solidFill>
              <a:latin typeface="Arial" charset="0"/>
            </a:endParaRPr>
          </a:p>
          <a:p>
            <a:pPr marL="114300" indent="0"/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Numbers are getting close! Hardware will surpass human brain within next 20 yrs.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2981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Computer vs. Brain</a:t>
            </a:r>
          </a:p>
        </p:txBody>
      </p:sp>
      <p:pic>
        <p:nvPicPr>
          <p:cNvPr id="24579" name="Picture 1028" descr="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84847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858000" y="1981200"/>
            <a:ext cx="204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u="none" dirty="0"/>
              <a:t>approx. </a:t>
            </a:r>
            <a:r>
              <a:rPr lang="en-US" u="none" dirty="0" smtClean="0"/>
              <a:t>2025</a:t>
            </a:r>
            <a:endParaRPr lang="en-US" u="none" dirty="0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277100" y="2514600"/>
            <a:ext cx="18986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1800" u="none"/>
              <a:t>Current:</a:t>
            </a:r>
          </a:p>
          <a:p>
            <a:pPr algn="ctr" eaLnBrk="0" hangingPunct="0"/>
            <a:r>
              <a:rPr lang="en-US" sz="1800" u="none"/>
              <a:t>Nvidia: tesla</a:t>
            </a:r>
          </a:p>
          <a:p>
            <a:pPr algn="ctr" eaLnBrk="0" hangingPunct="0"/>
            <a:r>
              <a:rPr lang="en-US" sz="1800" u="none"/>
              <a:t>personal super-</a:t>
            </a:r>
          </a:p>
          <a:p>
            <a:pPr algn="ctr" eaLnBrk="0" hangingPunct="0"/>
            <a:r>
              <a:rPr lang="en-US" sz="1800" u="none"/>
              <a:t>computer</a:t>
            </a:r>
          </a:p>
          <a:p>
            <a:pPr algn="ctr" eaLnBrk="0" hangingPunct="0"/>
            <a:r>
              <a:rPr lang="en-US" sz="1800" u="none"/>
              <a:t>1000 cores</a:t>
            </a:r>
          </a:p>
          <a:p>
            <a:pPr algn="ctr" eaLnBrk="0" hangingPunct="0"/>
            <a:r>
              <a:rPr lang="en-US" sz="1800" u="none"/>
              <a:t>4 teraflop</a:t>
            </a:r>
          </a:p>
        </p:txBody>
      </p:sp>
      <p:sp>
        <p:nvSpPr>
          <p:cNvPr id="2" name="Dodecagon 1"/>
          <p:cNvSpPr/>
          <p:nvPr/>
        </p:nvSpPr>
        <p:spPr bwMode="auto">
          <a:xfrm>
            <a:off x="3962400" y="1828800"/>
            <a:ext cx="1752600" cy="1143000"/>
          </a:xfrm>
          <a:prstGeom prst="dodecagon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sng" strike="noStrike" cap="none" normalizeH="0" baseline="0" smtClean="0">
              <a:ln>
                <a:noFill/>
              </a:ln>
              <a:solidFill>
                <a:srgbClr val="063DE8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324600"/>
            <a:ext cx="3929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Aside: </a:t>
            </a:r>
            <a:r>
              <a:rPr lang="en-US" dirty="0" smtClean="0">
                <a:hlinkClick r:id="rId3"/>
              </a:rPr>
              <a:t>Whale vs. human brain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44883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04800"/>
            <a:ext cx="8077200" cy="4114800"/>
          </a:xfrm>
          <a:noFill/>
        </p:spPr>
        <p:txBody>
          <a:bodyPr/>
          <a:lstStyle/>
          <a:p>
            <a:pPr marL="114300" indent="0"/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So,</a:t>
            </a:r>
          </a:p>
          <a:p>
            <a:pPr lvl="1"/>
            <a:r>
              <a:rPr lang="en-US" sz="2000" dirty="0" smtClean="0">
                <a:latin typeface="Arial" charset="0"/>
              </a:rPr>
              <a:t>In </a:t>
            </a:r>
            <a:r>
              <a:rPr lang="en-US" sz="2000" dirty="0">
                <a:latin typeface="Arial" charset="0"/>
              </a:rPr>
              <a:t>near </a:t>
            </a:r>
            <a:r>
              <a:rPr lang="en-US" sz="2000" dirty="0" smtClean="0">
                <a:latin typeface="Arial" charset="0"/>
              </a:rPr>
              <a:t>future, </a:t>
            </a:r>
            <a:r>
              <a:rPr lang="en-US" sz="2000" dirty="0">
                <a:latin typeface="Arial" charset="0"/>
              </a:rPr>
              <a:t>we can have computers with as many processing elements as our brain, but:</a:t>
            </a:r>
          </a:p>
          <a:p>
            <a:pPr lvl="1">
              <a:buFontTx/>
              <a:buNone/>
            </a:pPr>
            <a:r>
              <a:rPr lang="en-US" sz="2000" dirty="0">
                <a:latin typeface="Arial" charset="0"/>
              </a:rPr>
              <a:t>   far fewer interconnections (wires or synapses)</a:t>
            </a:r>
          </a:p>
          <a:p>
            <a:pPr lvl="1">
              <a:buFontTx/>
              <a:buNone/>
            </a:pPr>
            <a:r>
              <a:rPr lang="en-US" sz="2000" dirty="0">
                <a:latin typeface="Arial" charset="0"/>
              </a:rPr>
              <a:t>   </a:t>
            </a:r>
            <a:r>
              <a:rPr lang="en-US" sz="2000" dirty="0" smtClean="0">
                <a:latin typeface="Arial" charset="0"/>
              </a:rPr>
              <a:t>then again, much </a:t>
            </a:r>
            <a:r>
              <a:rPr lang="en-US" sz="2000" dirty="0">
                <a:latin typeface="Arial" charset="0"/>
              </a:rPr>
              <a:t>faster updates.</a:t>
            </a:r>
          </a:p>
          <a:p>
            <a:pPr marL="0" indent="0"/>
            <a:endParaRPr lang="en-US" sz="2000" dirty="0">
              <a:solidFill>
                <a:schemeClr val="hlink"/>
              </a:solidFill>
              <a:latin typeface="Arial" charset="0"/>
            </a:endParaRPr>
          </a:p>
          <a:p>
            <a:pPr marL="0" indent="0"/>
            <a:r>
              <a:rPr lang="en-US" sz="2000" dirty="0">
                <a:solidFill>
                  <a:schemeClr val="hlink"/>
                </a:solidFill>
                <a:latin typeface="Arial" charset="0"/>
              </a:rPr>
              <a:t>Fundamentally different hardware may</a:t>
            </a:r>
          </a:p>
          <a:p>
            <a:pPr marL="0" indent="0"/>
            <a:r>
              <a:rPr lang="en-US" sz="2000" dirty="0">
                <a:solidFill>
                  <a:schemeClr val="hlink"/>
                </a:solidFill>
                <a:latin typeface="Arial" charset="0"/>
              </a:rPr>
              <a:t>require fundamentally different algorithms</a:t>
            </a:r>
            <a:r>
              <a:rPr lang="en-US" sz="2000" dirty="0" smtClean="0">
                <a:solidFill>
                  <a:schemeClr val="hlink"/>
                </a:solidFill>
                <a:latin typeface="Arial" charset="0"/>
              </a:rPr>
              <a:t>!</a:t>
            </a:r>
            <a:endParaRPr lang="en-US" sz="2000" dirty="0">
              <a:solidFill>
                <a:schemeClr val="hlink"/>
              </a:solidFill>
              <a:latin typeface="Arial" charset="0"/>
            </a:endParaRPr>
          </a:p>
          <a:p>
            <a:pPr lvl="1"/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Still an </a:t>
            </a:r>
            <a:r>
              <a:rPr lang="en-US" sz="2000" dirty="0">
                <a:latin typeface="Arial" charset="0"/>
              </a:rPr>
              <a:t>open question.</a:t>
            </a:r>
          </a:p>
          <a:p>
            <a:pPr lvl="1"/>
            <a:r>
              <a:rPr lang="en-US" sz="2000" dirty="0">
                <a:latin typeface="Arial" charset="0"/>
              </a:rPr>
              <a:t> Neural net research</a:t>
            </a:r>
            <a:r>
              <a:rPr lang="en-US" sz="2000" dirty="0" smtClean="0">
                <a:latin typeface="Arial" charset="0"/>
              </a:rPr>
              <a:t>.</a:t>
            </a:r>
          </a:p>
          <a:p>
            <a:pPr lvl="1"/>
            <a:r>
              <a:rPr lang="en-US" sz="2000" dirty="0" smtClean="0">
                <a:latin typeface="Arial" charset="0"/>
              </a:rPr>
              <a:t> Can a digital computer simulate our brain?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0400" y="4343400"/>
            <a:ext cx="582773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Likely: Church-Turing Thesis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(But, might we need quantum computing?)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(Penrose</a:t>
            </a:r>
            <a:r>
              <a:rPr lang="en-US" b="1" dirty="0">
                <a:solidFill>
                  <a:srgbClr val="008000"/>
                </a:solidFill>
              </a:rPr>
              <a:t>; </a:t>
            </a:r>
            <a:r>
              <a:rPr lang="en-US" b="1" dirty="0" smtClean="0">
                <a:solidFill>
                  <a:srgbClr val="008000"/>
                </a:solidFill>
              </a:rPr>
              <a:t>consciousness; free will)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0849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 Neuron</a:t>
            </a:r>
          </a:p>
        </p:txBody>
      </p:sp>
      <p:pic>
        <p:nvPicPr>
          <p:cNvPr id="26627" name="Picture 4" descr="f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593850"/>
            <a:ext cx="62611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68322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An Artificial Neural </a:t>
            </a:r>
            <a:r>
              <a:rPr lang="en-US" dirty="0" smtClean="0">
                <a:ea typeface="+mj-ea"/>
                <a:cs typeface="+mj-cs"/>
              </a:rPr>
              <a:t>Network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(</a:t>
            </a:r>
            <a:r>
              <a:rPr lang="en-US" dirty="0" err="1" smtClean="0">
                <a:ea typeface="+mj-ea"/>
                <a:cs typeface="+mj-cs"/>
              </a:rPr>
              <a:t>Perceptrons</a:t>
            </a:r>
            <a:r>
              <a:rPr lang="en-US" dirty="0" smtClean="0">
                <a:ea typeface="+mj-ea"/>
                <a:cs typeface="+mj-cs"/>
              </a:rPr>
              <a:t>)</a:t>
            </a:r>
            <a:endParaRPr lang="en-US" dirty="0" smtClean="0">
              <a:ea typeface="+mj-ea"/>
              <a:cs typeface="+mj-cs"/>
            </a:endParaRPr>
          </a:p>
        </p:txBody>
      </p:sp>
      <p:pic>
        <p:nvPicPr>
          <p:cNvPr id="27651" name="Picture 4" descr="f1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391400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5029200" y="1447800"/>
            <a:ext cx="185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u="none"/>
              <a:t>Output Unit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5181600" y="6019800"/>
            <a:ext cx="177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u="none"/>
              <a:t>Input Units</a:t>
            </a:r>
          </a:p>
        </p:txBody>
      </p:sp>
    </p:spTree>
    <p:extLst>
      <p:ext uri="{BB962C8B-B14F-4D97-AF65-F5344CB8AC3E}">
        <p14:creationId xmlns:p14="http://schemas.microsoft.com/office/powerpoint/2010/main" val="127367223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16000" y="990600"/>
            <a:ext cx="7162800" cy="4114800"/>
          </a:xfrm>
        </p:spPr>
        <p:txBody>
          <a:bodyPr/>
          <a:lstStyle/>
          <a:p>
            <a:pPr marL="0" indent="0"/>
            <a:r>
              <a:rPr lang="en-US" dirty="0">
                <a:latin typeface="Arial" charset="0"/>
              </a:rPr>
              <a:t>An artificial neural network is an abstraction (well, really, a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>
                <a:latin typeface="Arial" charset="0"/>
              </a:rPr>
              <a:t>drastic simplification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altLang="ja-JP" dirty="0">
                <a:latin typeface="Arial" charset="0"/>
              </a:rPr>
              <a:t>) of a real neural network.</a:t>
            </a:r>
          </a:p>
          <a:p>
            <a:pPr marL="0" indent="0"/>
            <a:endParaRPr lang="en-US" dirty="0">
              <a:latin typeface="Arial" charset="0"/>
            </a:endParaRPr>
          </a:p>
          <a:p>
            <a:pPr marL="0" indent="0"/>
            <a:r>
              <a:rPr lang="en-US" dirty="0">
                <a:latin typeface="Arial" charset="0"/>
              </a:rPr>
              <a:t>Start out with random connection weights on the links between units. Then train from input examples and environment, by changing network weights</a:t>
            </a:r>
            <a:r>
              <a:rPr lang="en-US" dirty="0" smtClean="0">
                <a:latin typeface="Arial" charset="0"/>
              </a:rPr>
              <a:t>.</a:t>
            </a:r>
          </a:p>
          <a:p>
            <a:pPr marL="0" indent="0"/>
            <a:endParaRPr lang="en-US" dirty="0" smtClean="0">
              <a:latin typeface="Arial" charset="0"/>
            </a:endParaRPr>
          </a:p>
          <a:p>
            <a:pPr marL="0" indent="0"/>
            <a:r>
              <a:rPr lang="en-US" dirty="0" smtClean="0">
                <a:latin typeface="Arial" charset="0"/>
              </a:rPr>
              <a:t>Recent breakthrough: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Deep Learning</a:t>
            </a:r>
          </a:p>
          <a:p>
            <a:pPr marL="0" indent="0"/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  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(automatic discovery of “deep” features</a:t>
            </a:r>
          </a:p>
          <a:p>
            <a:pPr marL="0" indent="0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     by a large neural network. Google/Stanford</a:t>
            </a:r>
          </a:p>
          <a:p>
            <a:pPr marL="0" indent="0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      project.)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marL="0" indent="0"/>
            <a:endParaRPr lang="en-US" dirty="0">
              <a:latin typeface="Arial" charset="0"/>
            </a:endParaRPr>
          </a:p>
          <a:p>
            <a:pPr marL="0" indent="0"/>
            <a:endParaRPr lang="en-US" dirty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0483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4191000" cy="762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Neurons in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the News</a:t>
            </a:r>
          </a:p>
        </p:txBody>
      </p:sp>
      <p:pic>
        <p:nvPicPr>
          <p:cNvPr id="26627" name="Picture 4" descr="f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-26894"/>
            <a:ext cx="3359150" cy="196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52600"/>
            <a:ext cx="8636000" cy="246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343400"/>
            <a:ext cx="77060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063DE8"/>
                </a:solidFill>
                <a:latin typeface="Arial" charset="0"/>
              </a:rPr>
              <a:t>The Human Brain Project</a:t>
            </a:r>
          </a:p>
          <a:p>
            <a:pPr eaLnBrk="0" hangingPunct="0"/>
            <a:r>
              <a:rPr lang="en-US" b="1" dirty="0" smtClean="0">
                <a:solidFill>
                  <a:srgbClr val="063DE8"/>
                </a:solidFill>
                <a:latin typeface="Arial" charset="0"/>
              </a:rPr>
              <a:t>European investment: 1B Euro (</a:t>
            </a:r>
            <a:r>
              <a:rPr lang="en-US" b="1" dirty="0" err="1" smtClean="0">
                <a:solidFill>
                  <a:srgbClr val="063DE8"/>
                </a:solidFill>
                <a:latin typeface="Arial" charset="0"/>
              </a:rPr>
              <a:t>yeap</a:t>
            </a:r>
            <a:r>
              <a:rPr lang="en-US" b="1" dirty="0" smtClean="0">
                <a:solidFill>
                  <a:srgbClr val="063DE8"/>
                </a:solidFill>
                <a:latin typeface="Arial" charset="0"/>
              </a:rPr>
              <a:t>, with a “b” </a:t>
            </a:r>
            <a:r>
              <a:rPr lang="en-US" b="1" dirty="0" smtClean="0">
                <a:solidFill>
                  <a:srgbClr val="063DE8"/>
                </a:solidFill>
                <a:latin typeface="Arial" charset="0"/>
                <a:sym typeface="Wingdings"/>
              </a:rPr>
              <a:t> </a:t>
            </a:r>
            <a:r>
              <a:rPr lang="en-US" b="1" dirty="0" smtClean="0">
                <a:solidFill>
                  <a:srgbClr val="063DE8"/>
                </a:solidFill>
                <a:latin typeface="Arial" charset="0"/>
              </a:rPr>
              <a:t>)</a:t>
            </a:r>
          </a:p>
          <a:p>
            <a:pPr eaLnBrk="0" hangingPunct="0"/>
            <a:r>
              <a:rPr lang="en-US" sz="2000" b="1" dirty="0">
                <a:solidFill>
                  <a:srgbClr val="063DE8"/>
                </a:solidFill>
                <a:latin typeface="Arial" charset="0"/>
                <a:hlinkClick r:id="rId4"/>
              </a:rPr>
              <a:t>http://www.humanbrainproject.eu/</a:t>
            </a:r>
            <a:r>
              <a:rPr lang="en-US" sz="2000" b="1" dirty="0" smtClean="0">
                <a:solidFill>
                  <a:srgbClr val="063DE8"/>
                </a:solidFill>
                <a:latin typeface="Arial" charset="0"/>
                <a:hlinkClick r:id="rId4"/>
              </a:rPr>
              <a:t>introduction.html</a:t>
            </a:r>
            <a:endParaRPr lang="en-US" sz="2000" b="1" dirty="0" smtClean="0">
              <a:solidFill>
                <a:srgbClr val="063DE8"/>
              </a:solidFill>
              <a:latin typeface="Arial" charset="0"/>
            </a:endParaRPr>
          </a:p>
          <a:p>
            <a:pPr eaLnBrk="0" hangingPunct="0"/>
            <a:r>
              <a:rPr lang="en-US" sz="2000" b="1" dirty="0" smtClean="0">
                <a:solidFill>
                  <a:srgbClr val="063DE8"/>
                </a:solidFill>
                <a:latin typeface="Arial" charset="0"/>
              </a:rPr>
              <a:t>“</a:t>
            </a:r>
            <a:r>
              <a:rPr lang="en-US" sz="2000" b="1" i="1" dirty="0" smtClean="0">
                <a:solidFill>
                  <a:srgbClr val="063DE8"/>
                </a:solidFill>
                <a:latin typeface="Arial" charset="0"/>
              </a:rPr>
              <a:t>… to </a:t>
            </a:r>
            <a:r>
              <a:rPr lang="en-US" sz="2000" b="1" i="1" dirty="0">
                <a:solidFill>
                  <a:srgbClr val="063DE8"/>
                </a:solidFill>
                <a:latin typeface="Arial" charset="0"/>
              </a:rPr>
              <a:t>simulate the actual working of the brain. </a:t>
            </a:r>
            <a:r>
              <a:rPr lang="en-US" sz="2000" b="1" dirty="0">
                <a:solidFill>
                  <a:srgbClr val="063DE8"/>
                </a:solidFill>
                <a:latin typeface="Arial" charset="0"/>
              </a:rPr>
              <a:t>Ultimately, it will attempt to simulate the complete human brain</a:t>
            </a:r>
            <a:r>
              <a:rPr lang="en-US" sz="2000" b="1" dirty="0" smtClean="0">
                <a:solidFill>
                  <a:srgbClr val="063DE8"/>
                </a:solidFill>
                <a:latin typeface="Arial" charset="0"/>
              </a:rPr>
              <a:t>.”</a:t>
            </a:r>
          </a:p>
          <a:p>
            <a:pPr eaLnBrk="0" hangingPunct="0"/>
            <a:r>
              <a:rPr lang="en-US" sz="2000" b="1" dirty="0">
                <a:solidFill>
                  <a:srgbClr val="063DE8"/>
                </a:solidFill>
                <a:latin typeface="Arial" charset="0"/>
              </a:rPr>
              <a:t>http://</a:t>
            </a:r>
            <a:r>
              <a:rPr lang="en-US" sz="2000" b="1" dirty="0" err="1">
                <a:solidFill>
                  <a:srgbClr val="063DE8"/>
                </a:solidFill>
                <a:latin typeface="Arial" charset="0"/>
              </a:rPr>
              <a:t>www.newscientist.com</a:t>
            </a:r>
            <a:r>
              <a:rPr lang="en-US" sz="2000" b="1" dirty="0">
                <a:solidFill>
                  <a:srgbClr val="063DE8"/>
                </a:solidFill>
                <a:latin typeface="Arial" charset="0"/>
              </a:rPr>
              <a:t>/article/dn23111-human-brain-model-and-graphene-win-sciences-x-factor.html</a:t>
            </a:r>
          </a:p>
        </p:txBody>
      </p:sp>
    </p:spTree>
    <p:extLst>
      <p:ext uri="{BB962C8B-B14F-4D97-AF65-F5344CB8AC3E}">
        <p14:creationId xmlns:p14="http://schemas.microsoft.com/office/powerpoint/2010/main" val="392414039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0"/>
            <a:ext cx="2667000" cy="304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228600"/>
            <a:ext cx="8382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Bottom-line: </a:t>
            </a:r>
            <a:r>
              <a:rPr lang="en-US" b="1" dirty="0" smtClean="0">
                <a:solidFill>
                  <a:srgbClr val="0000FF"/>
                </a:solidFill>
              </a:rPr>
              <a:t>Neural networks with machine learning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techniques are providing new insights in to how to achieve AI. So, </a:t>
            </a:r>
            <a:r>
              <a:rPr lang="en-US" b="1" dirty="0" smtClean="0">
                <a:solidFill>
                  <a:srgbClr val="FF0000"/>
                </a:solidFill>
              </a:rPr>
              <a:t>studying the brain </a:t>
            </a:r>
            <a:r>
              <a:rPr lang="en-US" b="1" dirty="0" smtClean="0">
                <a:solidFill>
                  <a:srgbClr val="0000FF"/>
                </a:solidFill>
              </a:rPr>
              <a:t>seems to helps AI research.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5958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Obviously?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Consider the following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gedankenexperiment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4384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1) Consider a laptop running “something.” You have no idea what the laptop is doing, although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it is getting pretty warm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…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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429000"/>
            <a:ext cx="74793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2) I give you voltage and current meter and microscope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to study the chips and the wiring inside the laptop.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Could </a:t>
            </a:r>
            <a:r>
              <a:rPr lang="en-US" b="1" dirty="0">
                <a:solidFill>
                  <a:srgbClr val="FF0000"/>
                </a:solidFill>
              </a:rPr>
              <a:t>you figure out what the laptop was doing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6482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3) E.g. Consider it’s running a quicksort on a large list of integers. </a:t>
            </a:r>
            <a:r>
              <a:rPr lang="en-US" b="1" i="1" dirty="0" smtClean="0"/>
              <a:t>Could studying the running hardware ever reveal that? 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5638800"/>
            <a:ext cx="78486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Seems unlikely… Alternatively, from I/O</a:t>
            </a:r>
          </a:p>
          <a:p>
            <a:r>
              <a:rPr lang="en-US" b="1" dirty="0">
                <a:solidFill>
                  <a:srgbClr val="FF0000"/>
                </a:solidFill>
              </a:rPr>
              <a:t>behavior, you might </a:t>
            </a:r>
            <a:r>
              <a:rPr lang="en-US" b="1" dirty="0" smtClean="0">
                <a:solidFill>
                  <a:srgbClr val="FF0000"/>
                </a:solidFill>
              </a:rPr>
              <a:t>stumble on a sorting algorithm,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possibly quicksort!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4598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085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So, consider I/O behavior as an </a:t>
            </a:r>
            <a:r>
              <a:rPr lang="en-US" b="1" dirty="0" smtClean="0">
                <a:solidFill>
                  <a:srgbClr val="FF0000"/>
                </a:solidFill>
              </a:rPr>
              <a:t>information processing task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66800"/>
            <a:ext cx="851161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B52FC"/>
                </a:solidFill>
              </a:rPr>
              <a:t>This is a general strategy driving much of current AI: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Discover underlying computational process that mimics desired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I/O behavior.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345353"/>
            <a:ext cx="79248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E.g.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In: 3, -4, 5 , 9 , 6, 20    Out: -4, 3, 5, 6, 9, 20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In: 8, 5, -9, 7, 1, 4, 3    Out: -9, 1, 3, 4, 5, 7, 8</a:t>
            </a:r>
          </a:p>
          <a:p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Now, consider hundreds of such examples.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rgbClr val="0B52FC"/>
                </a:solidFill>
              </a:rPr>
              <a:t>A machine learning technique, called </a:t>
            </a:r>
            <a:r>
              <a:rPr lang="en-US" b="1" dirty="0" smtClean="0">
                <a:solidFill>
                  <a:srgbClr val="FF0000"/>
                </a:solidFill>
              </a:rPr>
              <a:t>Inductive Logic Programming</a:t>
            </a:r>
            <a:r>
              <a:rPr lang="en-US" b="1" dirty="0" smtClean="0">
                <a:solidFill>
                  <a:srgbClr val="0B52FC"/>
                </a:solidFill>
              </a:rPr>
              <a:t>, can uncover a sorting algorithm that provides this kind of I/O behavior. So, it learns the underlying </a:t>
            </a:r>
            <a:r>
              <a:rPr lang="en-US" b="1" dirty="0" smtClean="0">
                <a:solidFill>
                  <a:srgbClr val="FF0000"/>
                </a:solidFill>
              </a:rPr>
              <a:t>information processing</a:t>
            </a:r>
            <a:r>
              <a:rPr lang="en-US" b="1" dirty="0" smtClean="0">
                <a:solidFill>
                  <a:srgbClr val="0B52FC"/>
                </a:solidFill>
              </a:rPr>
              <a:t> task. Also, </a:t>
            </a:r>
            <a:r>
              <a:rPr lang="en-US" b="1" dirty="0" smtClean="0">
                <a:solidFill>
                  <a:srgbClr val="FF0000"/>
                </a:solidFill>
              </a:rPr>
              <a:t>Genetic Genetic programming</a:t>
            </a:r>
            <a:r>
              <a:rPr lang="en-US" b="1" dirty="0" smtClean="0">
                <a:solidFill>
                  <a:srgbClr val="0B52FC"/>
                </a:solidFill>
              </a:rPr>
              <a:t>.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40707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1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But, sorting numbers doesn’t have much to do with general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intelligence… However many related scenarios.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724" y="990600"/>
            <a:ext cx="889127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E.g., consider the area of </a:t>
            </a:r>
            <a:r>
              <a:rPr lang="en-US" b="1" dirty="0" smtClean="0">
                <a:solidFill>
                  <a:srgbClr val="FF0000"/>
                </a:solidFill>
              </a:rPr>
              <a:t>activity recognition and planning.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Setting: </a:t>
            </a:r>
            <a:r>
              <a:rPr lang="en-US" b="1" dirty="0" smtClean="0">
                <a:solidFill>
                  <a:srgbClr val="0B52FC"/>
                </a:solidFill>
              </a:rPr>
              <a:t>A robot observes a human performing a series of actions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Goal: </a:t>
            </a:r>
            <a:r>
              <a:rPr lang="en-US" b="1" i="1" dirty="0" smtClean="0">
                <a:solidFill>
                  <a:srgbClr val="0B52FC"/>
                </a:solidFill>
              </a:rPr>
              <a:t>Build a computational model of how to generate such</a:t>
            </a:r>
          </a:p>
          <a:p>
            <a:r>
              <a:rPr lang="en-US" b="1" i="1" dirty="0" smtClean="0">
                <a:solidFill>
                  <a:srgbClr val="0B52FC"/>
                </a:solidFill>
              </a:rPr>
              <a:t>action sequences for related tasks.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Concrete example domain: </a:t>
            </a:r>
            <a:r>
              <a:rPr lang="en-US" b="1" dirty="0" smtClean="0">
                <a:solidFill>
                  <a:srgbClr val="0B52FC"/>
                </a:solidFill>
              </a:rPr>
              <a:t>Cooking. Goal: Build household robot.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Robot observe a set of actions (e.g., boiling water, rinsing, 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chopping, etc.). Robot can learn which actions are required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for what type of meal.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But, how do we get the right sequence of actions?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Certain orderings are dictated by domain, e.g. “fill pot with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water, before boiling.” </a:t>
            </a:r>
            <a:r>
              <a:rPr lang="en-US" b="1" dirty="0" smtClean="0">
                <a:solidFill>
                  <a:srgbClr val="FF0000"/>
                </a:solidFill>
              </a:rPr>
              <a:t>Knowledge-based component (e.g. learn).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1182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Grading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30499" name="Rectangle 3"/>
          <p:cNvSpPr>
            <a:spLocks noChangeArrowheads="1"/>
          </p:cNvSpPr>
          <p:nvPr/>
        </p:nvSpPr>
        <p:spPr bwMode="auto">
          <a:xfrm>
            <a:off x="1219200" y="2133600"/>
            <a:ext cx="71628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3333CC"/>
                </a:solidFill>
                <a:latin typeface="Arial" charset="0"/>
                <a:cs typeface="Arial" charset="0"/>
              </a:rPr>
              <a:t>Midterm 			 (20%)</a:t>
            </a:r>
            <a:endParaRPr lang="en-US" sz="2800" b="1" dirty="0">
              <a:solidFill>
                <a:srgbClr val="3333CC"/>
              </a:solidFill>
              <a:latin typeface="Arial Unicode MS" charset="0"/>
              <a:cs typeface="Arial Unicode MS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3333CC"/>
                </a:solidFill>
                <a:latin typeface="Arial" charset="0"/>
                <a:cs typeface="Arial" charset="0"/>
              </a:rPr>
              <a:t>Homework                   </a:t>
            </a:r>
            <a:r>
              <a:rPr lang="en-US" sz="28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(</a:t>
            </a:r>
            <a:r>
              <a:rPr lang="en-US" sz="2800" b="1" dirty="0">
                <a:solidFill>
                  <a:srgbClr val="3333CC"/>
                </a:solidFill>
                <a:latin typeface="Arial" charset="0"/>
                <a:cs typeface="Arial" charset="0"/>
              </a:rPr>
              <a:t>45%)</a:t>
            </a:r>
            <a:endParaRPr lang="en-US" sz="2800" b="1" dirty="0">
              <a:solidFill>
                <a:srgbClr val="3333CC"/>
              </a:solidFill>
              <a:latin typeface="Arial Unicode MS" charset="0"/>
              <a:cs typeface="Arial Unicode MS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3333CC"/>
                </a:solidFill>
                <a:latin typeface="Arial" charset="0"/>
                <a:cs typeface="Arial" charset="0"/>
              </a:rPr>
              <a:t>Participation                </a:t>
            </a:r>
            <a:r>
              <a:rPr lang="en-US" sz="28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(</a:t>
            </a:r>
            <a:r>
              <a:rPr lang="en-US" sz="2800" b="1" dirty="0">
                <a:solidFill>
                  <a:srgbClr val="3333CC"/>
                </a:solidFill>
                <a:latin typeface="Arial" charset="0"/>
                <a:cs typeface="Arial" charset="0"/>
              </a:rPr>
              <a:t>5%)</a:t>
            </a:r>
            <a:endParaRPr lang="en-US" sz="2800" b="1" dirty="0">
              <a:solidFill>
                <a:srgbClr val="3333CC"/>
              </a:solidFill>
              <a:latin typeface="Arial Unicode MS" charset="0"/>
              <a:cs typeface="Arial Unicode MS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3333CC"/>
                </a:solidFill>
                <a:latin typeface="Arial" charset="0"/>
                <a:cs typeface="Arial" charset="0"/>
              </a:rPr>
              <a:t>Final                             </a:t>
            </a:r>
            <a:r>
              <a:rPr lang="en-US" sz="28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(</a:t>
            </a:r>
            <a:r>
              <a:rPr lang="en-US" sz="2800" b="1" dirty="0">
                <a:solidFill>
                  <a:srgbClr val="3333CC"/>
                </a:solidFill>
                <a:latin typeface="Arial" charset="0"/>
                <a:cs typeface="Arial" charset="0"/>
              </a:rPr>
              <a:t>30%)</a:t>
            </a:r>
          </a:p>
        </p:txBody>
      </p:sp>
      <p:sp>
        <p:nvSpPr>
          <p:cNvPr id="1130501" name="Text Box 5"/>
          <p:cNvSpPr txBox="1">
            <a:spLocks noChangeArrowheads="1"/>
          </p:cNvSpPr>
          <p:nvPr/>
        </p:nvSpPr>
        <p:spPr bwMode="auto">
          <a:xfrm>
            <a:off x="152400" y="56388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200"/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1066800" y="5029200"/>
            <a:ext cx="73358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Late policy: </a:t>
            </a:r>
            <a:r>
              <a:rPr lang="en-US" b="1" dirty="0" smtClean="0">
                <a:solidFill>
                  <a:srgbClr val="FF0000"/>
                </a:solidFill>
              </a:rPr>
              <a:t>4 </a:t>
            </a:r>
            <a:r>
              <a:rPr lang="en-US" b="1" dirty="0">
                <a:solidFill>
                  <a:srgbClr val="FF0000"/>
                </a:solidFill>
              </a:rPr>
              <a:t>one-day extensions to be used however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you want during the term</a:t>
            </a:r>
            <a:r>
              <a:rPr lang="en-US" b="1" dirty="0" smtClean="0">
                <a:solidFill>
                  <a:srgbClr val="FF0000"/>
                </a:solidFill>
              </a:rPr>
              <a:t>. (Count weekend as 1 day.)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76200"/>
            <a:ext cx="8610600" cy="674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But how should robot decide on actions that can be ordered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 different ways? Is there a </a:t>
            </a:r>
            <a:r>
              <a:rPr lang="en-US" b="1" i="1" dirty="0" smtClean="0">
                <a:solidFill>
                  <a:srgbClr val="FF0000"/>
                </a:solidFill>
              </a:rPr>
              <a:t>general</a:t>
            </a:r>
            <a:r>
              <a:rPr lang="en-US" b="1" dirty="0" smtClean="0">
                <a:solidFill>
                  <a:srgbClr val="FF0000"/>
                </a:solidFill>
              </a:rPr>
              <a:t> principle to do so?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Answer: </a:t>
            </a:r>
            <a:r>
              <a:rPr lang="en-US" b="1" dirty="0" smtClean="0">
                <a:solidFill>
                  <a:schemeClr val="accent2"/>
                </a:solidFill>
              </a:rPr>
              <a:t>Yes, minimize time for meal preparation.</a:t>
            </a:r>
          </a:p>
          <a:p>
            <a:endParaRPr lang="en-US" b="1" dirty="0">
              <a:solidFill>
                <a:srgbClr val="0B52FC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Planning and scheduling algorithms </a:t>
            </a:r>
            <a:r>
              <a:rPr lang="en-US" b="1" dirty="0" smtClean="0">
                <a:solidFill>
                  <a:srgbClr val="0B52FC"/>
                </a:solidFill>
              </a:rPr>
              <a:t>will do so. Works quite well </a:t>
            </a:r>
            <a:r>
              <a:rPr lang="en-US" b="1" i="1" dirty="0" smtClean="0">
                <a:solidFill>
                  <a:srgbClr val="0B52FC"/>
                </a:solidFill>
              </a:rPr>
              <a:t>even though but we have no idea of how a human brain actually creates such sequences</a:t>
            </a:r>
            <a:r>
              <a:rPr lang="en-US" b="1" dirty="0" smtClean="0">
                <a:solidFill>
                  <a:srgbClr val="0B52FC"/>
                </a:solidFill>
              </a:rPr>
              <a:t>. I.e., we viewed the task of generating the sequence of actions as an </a:t>
            </a:r>
            <a:r>
              <a:rPr lang="en-US" b="1" dirty="0" smtClean="0">
                <a:solidFill>
                  <a:srgbClr val="FF0000"/>
                </a:solidFill>
              </a:rPr>
              <a:t>information processing task</a:t>
            </a:r>
            <a:r>
              <a:rPr lang="en-US" b="1" dirty="0" smtClean="0">
                <a:solidFill>
                  <a:srgbClr val="0B52FC"/>
                </a:solidFill>
              </a:rPr>
              <a:t> optimizing a certain </a:t>
            </a:r>
            <a:r>
              <a:rPr lang="en-US" b="1" dirty="0" smtClean="0">
                <a:solidFill>
                  <a:srgbClr val="FF0000"/>
                </a:solidFill>
              </a:rPr>
              <a:t>objective or “utility” function </a:t>
            </a:r>
            <a:r>
              <a:rPr lang="en-US" b="1" dirty="0" smtClean="0">
                <a:solidFill>
                  <a:srgbClr val="0B52FC"/>
                </a:solidFill>
              </a:rPr>
              <a:t>(i.e., the overall duration).</a:t>
            </a:r>
          </a:p>
          <a:p>
            <a:endParaRPr lang="en-US" b="1" dirty="0">
              <a:solidFill>
                <a:srgbClr val="0B52FC"/>
              </a:solidFill>
            </a:endParaRPr>
          </a:p>
          <a:p>
            <a:r>
              <a:rPr lang="en-US" b="1" dirty="0" smtClean="0">
                <a:solidFill>
                  <a:srgbClr val="0B52FC"/>
                </a:solidFill>
              </a:rPr>
              <a:t>General area: </a:t>
            </a:r>
            <a:r>
              <a:rPr lang="en-US" b="1" dirty="0" smtClean="0">
                <a:solidFill>
                  <a:srgbClr val="FF0000"/>
                </a:solidFill>
              </a:rPr>
              <a:t>sequential decision making in uncertain environments. (Markov Decision Processes.)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Analogously:</a:t>
            </a:r>
            <a:r>
              <a:rPr lang="en-US" b="1" dirty="0" smtClean="0">
                <a:solidFill>
                  <a:srgbClr val="FF0000"/>
                </a:solidFill>
              </a:rPr>
              <a:t> Game theory tells us how to make good decision in multi-agent settings. Gives powerful game playing agents (for chess, poker, video games, etc.).</a:t>
            </a:r>
          </a:p>
        </p:txBody>
      </p:sp>
    </p:spTree>
    <p:extLst>
      <p:ext uri="{BB962C8B-B14F-4D97-AF65-F5344CB8AC3E}">
        <p14:creationId xmlns:p14="http://schemas.microsoft.com/office/powerpoint/2010/main" val="343419980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228600"/>
            <a:ext cx="3810000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32766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1"/>
            <a:ext cx="594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Wonderful (little) book: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The </a:t>
            </a:r>
            <a:r>
              <a:rPr lang="en-US" b="1" dirty="0">
                <a:solidFill>
                  <a:schemeClr val="accent2"/>
                </a:solidFill>
              </a:rPr>
              <a:t>Sciences of the </a:t>
            </a:r>
            <a:r>
              <a:rPr lang="en-US" b="1" dirty="0" smtClean="0">
                <a:solidFill>
                  <a:schemeClr val="accent2"/>
                </a:solidFill>
              </a:rPr>
              <a:t>Artificial</a:t>
            </a:r>
          </a:p>
          <a:p>
            <a:r>
              <a:rPr lang="en-US" b="1" dirty="0" smtClean="0"/>
              <a:t>by </a:t>
            </a:r>
            <a:r>
              <a:rPr lang="en-US" b="1" dirty="0" smtClean="0">
                <a:solidFill>
                  <a:srgbClr val="FF0000"/>
                </a:solidFill>
              </a:rPr>
              <a:t>Herb Simon</a:t>
            </a:r>
          </a:p>
          <a:p>
            <a:endParaRPr lang="en-US" b="1" dirty="0" smtClean="0"/>
          </a:p>
          <a:p>
            <a:r>
              <a:rPr lang="en-US" b="1" dirty="0" smtClean="0"/>
              <a:t>One of the founders of AI.</a:t>
            </a:r>
            <a:r>
              <a:rPr lang="en-US" b="1" dirty="0"/>
              <a:t> </a:t>
            </a:r>
            <a:r>
              <a:rPr lang="en-US" b="1" dirty="0" smtClean="0"/>
              <a:t>Nobel Prize in economics. How to build decision making machines operating in complex environments. Theory of Information Processing Systems. </a:t>
            </a:r>
            <a:r>
              <a:rPr lang="en-US" b="1" dirty="0" smtClean="0">
                <a:solidFill>
                  <a:srgbClr val="FF0000"/>
                </a:solidFill>
              </a:rPr>
              <a:t>First to move computers from “number crunchers” (fancy calculators) to “symbolic processing.”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200400" y="4549676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Another absolute classic:</a:t>
            </a:r>
            <a:endParaRPr lang="en-US" b="1" dirty="0" smtClean="0">
              <a:solidFill>
                <a:srgbClr val="00AE00"/>
              </a:solidFill>
            </a:endParaRPr>
          </a:p>
          <a:p>
            <a:r>
              <a:rPr lang="en-US" b="1" dirty="0" smtClean="0">
                <a:solidFill>
                  <a:srgbClr val="00AE00"/>
                </a:solidFill>
              </a:rPr>
              <a:t>The </a:t>
            </a:r>
            <a:r>
              <a:rPr lang="en-US" b="1" dirty="0">
                <a:solidFill>
                  <a:srgbClr val="00AE00"/>
                </a:solidFill>
              </a:rPr>
              <a:t>Computer and the </a:t>
            </a:r>
            <a:r>
              <a:rPr lang="en-US" b="1" dirty="0" smtClean="0">
                <a:solidFill>
                  <a:srgbClr val="00AE00"/>
                </a:solidFill>
              </a:rPr>
              <a:t>Brain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by </a:t>
            </a:r>
            <a:r>
              <a:rPr lang="en-US" b="1" dirty="0" smtClean="0">
                <a:solidFill>
                  <a:srgbClr val="FF0000"/>
                </a:solidFill>
              </a:rPr>
              <a:t>John von Neumann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b="1" dirty="0" smtClean="0"/>
              <a:t>Renowned mathematician and the father of modern computing.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306611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3. Thinking Rationally</a:t>
            </a:r>
          </a:p>
        </p:txBody>
      </p:sp>
      <p:graphicFrame>
        <p:nvGraphicFramePr>
          <p:cNvPr id="1172500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930549"/>
              </p:ext>
            </p:extLst>
          </p:nvPr>
        </p:nvGraphicFramePr>
        <p:xfrm>
          <a:off x="2743200" y="3436938"/>
          <a:ext cx="4038600" cy="2603500"/>
        </p:xfrm>
        <a:graphic>
          <a:graphicData uri="http://schemas.openxmlformats.org/drawingml/2006/table">
            <a:tbl>
              <a:tblPr/>
              <a:tblGrid>
                <a:gridCol w="2065338"/>
                <a:gridCol w="1973262"/>
              </a:tblGrid>
              <a:tr h="1573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Thinking humanly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 Cognitive Modeling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3. Thinking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Rationally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formalizing </a:t>
                      </a: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sym typeface="Wingdings" charset="0"/>
                        </a:rPr>
                        <a:t>”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Laws of Thought</a:t>
                      </a:r>
                      <a:r>
                        <a:rPr kumimoji="0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sym typeface="Wingdings" charset="0"/>
                        </a:rPr>
                        <a:t>”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Acting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Humanly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Turing Test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Acting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Rationally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72494" name="Text Box 14"/>
          <p:cNvSpPr txBox="1">
            <a:spLocks noChangeArrowheads="1"/>
          </p:cNvSpPr>
          <p:nvPr/>
        </p:nvSpPr>
        <p:spPr bwMode="auto">
          <a:xfrm>
            <a:off x="1319212" y="3651250"/>
            <a:ext cx="12674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Thought/</a:t>
            </a:r>
          </a:p>
          <a:p>
            <a:pPr>
              <a:defRPr/>
            </a:pPr>
            <a:r>
              <a:rPr lang="en-US" sz="2000" dirty="0">
                <a:cs typeface="+mn-cs"/>
              </a:rPr>
              <a:t>Reasoning</a:t>
            </a:r>
          </a:p>
        </p:txBody>
      </p:sp>
      <p:sp>
        <p:nvSpPr>
          <p:cNvPr id="1172495" name="Text Box 15"/>
          <p:cNvSpPr txBox="1">
            <a:spLocks noChangeArrowheads="1"/>
          </p:cNvSpPr>
          <p:nvPr/>
        </p:nvSpPr>
        <p:spPr bwMode="auto">
          <a:xfrm>
            <a:off x="1323975" y="5121275"/>
            <a:ext cx="11977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Behavior/</a:t>
            </a:r>
          </a:p>
          <a:p>
            <a:pPr>
              <a:defRPr/>
            </a:pPr>
            <a:r>
              <a:rPr lang="en-US" sz="2000" dirty="0">
                <a:cs typeface="+mn-cs"/>
              </a:rPr>
              <a:t>Actions</a:t>
            </a:r>
          </a:p>
        </p:txBody>
      </p:sp>
      <p:sp>
        <p:nvSpPr>
          <p:cNvPr id="1172496" name="Text Box 16"/>
          <p:cNvSpPr txBox="1">
            <a:spLocks noChangeArrowheads="1"/>
          </p:cNvSpPr>
          <p:nvPr/>
        </p:nvSpPr>
        <p:spPr bwMode="auto">
          <a:xfrm>
            <a:off x="2971800" y="2667000"/>
            <a:ext cx="1395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Human-like</a:t>
            </a:r>
          </a:p>
          <a:p>
            <a:pPr>
              <a:defRPr/>
            </a:pPr>
            <a:r>
              <a:rPr lang="en-US" sz="2000" dirty="0">
                <a:cs typeface="+mn-cs"/>
              </a:rPr>
              <a:t>Intelligence</a:t>
            </a:r>
          </a:p>
        </p:txBody>
      </p:sp>
      <p:sp>
        <p:nvSpPr>
          <p:cNvPr id="1172497" name="Text Box 17"/>
          <p:cNvSpPr txBox="1">
            <a:spLocks noChangeArrowheads="1"/>
          </p:cNvSpPr>
          <p:nvPr/>
        </p:nvSpPr>
        <p:spPr bwMode="auto">
          <a:xfrm>
            <a:off x="4876800" y="2693988"/>
            <a:ext cx="2089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000">
                <a:latin typeface="Arial"/>
                <a:cs typeface="+mn-cs"/>
              </a:rPr>
              <a:t>“</a:t>
            </a:r>
            <a:r>
              <a:rPr lang="en-US" sz="2000">
                <a:cs typeface="+mn-cs"/>
              </a:rPr>
              <a:t>Ideal</a:t>
            </a:r>
            <a:r>
              <a:rPr lang="ja-JP" altLang="en-US" sz="2000">
                <a:latin typeface="Arial"/>
                <a:cs typeface="+mn-cs"/>
              </a:rPr>
              <a:t>”</a:t>
            </a:r>
            <a:r>
              <a:rPr lang="en-US" sz="2000">
                <a:cs typeface="+mn-cs"/>
              </a:rPr>
              <a:t> Intelligent/</a:t>
            </a:r>
          </a:p>
          <a:p>
            <a:pPr>
              <a:defRPr/>
            </a:pPr>
            <a:r>
              <a:rPr lang="en-US" sz="2000">
                <a:cs typeface="+mn-cs"/>
              </a:rPr>
              <a:t>Rationally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Thinking rationally: </a:t>
            </a:r>
            <a:br>
              <a:rPr lang="en-US" sz="2800" dirty="0" smtClean="0">
                <a:solidFill>
                  <a:srgbClr val="FF0000"/>
                </a:solidFill>
                <a:cs typeface="+mj-cs"/>
              </a:rPr>
            </a:br>
            <a:r>
              <a:rPr lang="en-US" sz="2800" dirty="0" smtClean="0">
                <a:solidFill>
                  <a:srgbClr val="FF0000"/>
                </a:solidFill>
                <a:cs typeface="+mj-cs"/>
              </a:rPr>
              <a:t>formalizing the "laws of thought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+mj-cs"/>
              </a:rPr>
              <a:t>”</a:t>
            </a:r>
            <a:r>
              <a:rPr lang="en-US" sz="2800" dirty="0" smtClean="0">
                <a:solidFill>
                  <a:srgbClr val="FF0000"/>
                </a:solidFill>
                <a:cs typeface="+mj-cs"/>
              </a:rPr>
              <a:t/>
            </a:r>
            <a:br>
              <a:rPr lang="en-US" sz="2800" dirty="0" smtClean="0">
                <a:solidFill>
                  <a:srgbClr val="FF0000"/>
                </a:solidFill>
                <a:cs typeface="+mj-cs"/>
              </a:rPr>
            </a:br>
            <a:endParaRPr lang="en-US" sz="2800" dirty="0" smtClean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25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85344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Long and rich history! </a:t>
            </a:r>
          </a:p>
          <a:p>
            <a:pPr eaLnBrk="1" hangingPunct="1">
              <a:defRPr/>
            </a:pPr>
            <a:r>
              <a:rPr lang="en-US" sz="2400" b="1" dirty="0" smtClean="0">
                <a:cs typeface="+mn-cs"/>
              </a:rPr>
              <a:t>Logic:</a:t>
            </a:r>
            <a:r>
              <a:rPr lang="en-US" sz="2400" b="1" dirty="0" smtClean="0">
                <a:cs typeface="+mn-cs"/>
                <a:sym typeface="Wingdings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Making the right inferences!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            Remarkably effective in </a:t>
            </a:r>
            <a:r>
              <a:rPr lang="en-US" sz="2400" b="1" dirty="0">
                <a:solidFill>
                  <a:schemeClr val="accent2"/>
                </a:solidFill>
              </a:rPr>
              <a:t>science, </a:t>
            </a:r>
            <a:r>
              <a:rPr lang="en-US" sz="2400" b="1" dirty="0" smtClean="0">
                <a:solidFill>
                  <a:schemeClr val="accent2"/>
                </a:solidFill>
              </a:rPr>
              <a:t>math, and engineering.</a:t>
            </a:r>
            <a:endParaRPr lang="en-US" sz="2400" b="1" dirty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endParaRPr lang="en-US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Several Greek schools developed various forms of 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logic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: 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notation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 and 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rules of derivation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 for thoughts.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Aristotle: what are correct arguments/thought processes? (characterization of 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+mn-cs"/>
              </a:rPr>
              <a:t>“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right thinking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+mn-cs"/>
              </a:rPr>
              <a:t>”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).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				Socrates </a:t>
            </a:r>
            <a:r>
              <a:rPr lang="en-US" sz="2400" b="1" dirty="0">
                <a:solidFill>
                  <a:schemeClr val="accent2"/>
                </a:solidFill>
                <a:cs typeface="+mn-cs"/>
              </a:rPr>
              <a:t>is 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a man</a:t>
            </a:r>
          </a:p>
          <a:p>
            <a:pPr lvl="2" eaLnBrk="1" hangingPunct="1">
              <a:buFontTx/>
              <a:buNone/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			All men are mortal</a:t>
            </a:r>
          </a:p>
          <a:p>
            <a:pPr lvl="2" eaLnBrk="1" hangingPunct="1"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			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--------------------------</a:t>
            </a:r>
          </a:p>
          <a:p>
            <a:pPr lvl="2" eaLnBrk="1" hangingPunct="1">
              <a:buFontTx/>
              <a:buNone/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			Therefore, Socrates is mortal</a:t>
            </a:r>
          </a:p>
          <a:p>
            <a:pPr lvl="2" eaLnBrk="1" hangingPunct="1">
              <a:buNone/>
              <a:defRPr/>
            </a:pPr>
            <a:r>
              <a:rPr lang="en-US" sz="2400" b="1" i="1" dirty="0">
                <a:solidFill>
                  <a:srgbClr val="FF0000"/>
                </a:solidFill>
              </a:rPr>
              <a:t>Can we mechanize it? (strip </a:t>
            </a:r>
            <a:r>
              <a:rPr lang="en-US" sz="2400" b="1" i="1" dirty="0" smtClean="0">
                <a:solidFill>
                  <a:srgbClr val="FF0000"/>
                </a:solidFill>
              </a:rPr>
              <a:t>interpretation)</a:t>
            </a:r>
          </a:p>
          <a:p>
            <a:pPr lvl="2" eaLnBrk="1" hangingPunct="1">
              <a:buNone/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Use: legal cases, diplomacy, ethics etc. (?)</a:t>
            </a:r>
            <a:endParaRPr lang="en-US" sz="2400" b="1" i="1" dirty="0">
              <a:solidFill>
                <a:srgbClr val="FF0000"/>
              </a:solidFill>
            </a:endParaRPr>
          </a:p>
          <a:p>
            <a:pPr lvl="2" eaLnBrk="1" hangingPunct="1">
              <a:buFontTx/>
              <a:buNone/>
              <a:defRPr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419600"/>
            <a:ext cx="1569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Syllogisms</a:t>
            </a:r>
          </a:p>
          <a:p>
            <a:r>
              <a:rPr lang="en-US" b="1" dirty="0" smtClean="0"/>
              <a:t>Aristotle</a:t>
            </a:r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59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9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9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9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9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9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59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59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59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59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59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59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59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59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59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59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4" name="Rectangle 4"/>
          <p:cNvSpPr>
            <a:spLocks noChangeArrowheads="1"/>
          </p:cNvSpPr>
          <p:nvPr/>
        </p:nvSpPr>
        <p:spPr bwMode="auto">
          <a:xfrm>
            <a:off x="152400" y="0"/>
            <a:ext cx="8610600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cs typeface="+mn-cs"/>
              </a:rPr>
              <a:t>More contemporary logicians (e.g. Boole, </a:t>
            </a:r>
            <a:r>
              <a:rPr lang="en-US" b="1" dirty="0" err="1" smtClean="0">
                <a:cs typeface="+mn-cs"/>
              </a:rPr>
              <a:t>Frege</a:t>
            </a:r>
            <a:r>
              <a:rPr lang="en-US" b="1" dirty="0" smtClean="0">
                <a:cs typeface="+mn-cs"/>
              </a:rPr>
              <a:t>, and </a:t>
            </a:r>
            <a:r>
              <a:rPr lang="en-US" b="1" dirty="0" err="1" smtClean="0">
                <a:cs typeface="+mn-cs"/>
              </a:rPr>
              <a:t>Tarski</a:t>
            </a:r>
            <a:r>
              <a:rPr lang="en-US" b="1" dirty="0" smtClean="0">
                <a:cs typeface="+mn-cs"/>
              </a:rPr>
              <a:t>).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Ambition:</a:t>
            </a:r>
            <a:r>
              <a:rPr lang="en-US" b="1" dirty="0" smtClean="0">
                <a:cs typeface="+mn-cs"/>
              </a:rPr>
              <a:t> Developing the “language of thought.”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Direct 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line through mathematics and philosophy to modern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AI.</a:t>
            </a:r>
            <a:endParaRPr lang="en-US" b="1" dirty="0">
              <a:solidFill>
                <a:srgbClr val="FF00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Key notion: 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 i="1" dirty="0" smtClean="0">
                <a:solidFill>
                  <a:srgbClr val="008000"/>
                </a:solidFill>
                <a:cs typeface="+mn-cs"/>
              </a:rPr>
              <a:t>Inference derives new information from</a:t>
            </a:r>
            <a:r>
              <a:rPr lang="en-US" sz="2800" b="1" i="1" dirty="0">
                <a:solidFill>
                  <a:srgbClr val="008000"/>
                </a:solidFill>
                <a:cs typeface="+mn-cs"/>
              </a:rPr>
              <a:t> </a:t>
            </a:r>
            <a:r>
              <a:rPr lang="en-US" sz="2800" b="1" i="1" dirty="0" smtClean="0">
                <a:solidFill>
                  <a:srgbClr val="008000"/>
                </a:solidFill>
                <a:cs typeface="+mn-cs"/>
              </a:rPr>
              <a:t>stored facts</a:t>
            </a:r>
            <a:r>
              <a:rPr lang="en-US" sz="2800" i="1" dirty="0" smtClean="0">
                <a:cs typeface="+mn-cs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cs typeface="+mn-cs"/>
              </a:rPr>
              <a:t>Axioms can be very compact. E.g. most of mathematics can be derived from the logical axioms of Set Theory.</a:t>
            </a:r>
            <a:endParaRPr lang="en-US" sz="2800" dirty="0">
              <a:cs typeface="+mn-cs"/>
            </a:endParaRPr>
          </a:p>
        </p:txBody>
      </p:sp>
      <p:pic>
        <p:nvPicPr>
          <p:cNvPr id="4" name="Picture 3" descr="Screen Shot 2013-08-30 at 3.32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81400"/>
            <a:ext cx="6845300" cy="3441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3581401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Zermelo-Fraenkel</a:t>
            </a:r>
            <a:r>
              <a:rPr lang="en-US" dirty="0"/>
              <a:t> </a:t>
            </a:r>
            <a:r>
              <a:rPr lang="en-US" dirty="0" smtClean="0"/>
              <a:t>with axiom of choice.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657600"/>
            <a:ext cx="2133600" cy="152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650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59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9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9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59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59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59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59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59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5" name="Rectangle 5"/>
          <p:cNvSpPr>
            <a:spLocks noChangeArrowheads="1"/>
          </p:cNvSpPr>
          <p:nvPr/>
        </p:nvSpPr>
        <p:spPr bwMode="auto">
          <a:xfrm>
            <a:off x="381000" y="1752600"/>
            <a:ext cx="8458200" cy="480131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cs typeface="+mn-cs"/>
              </a:rPr>
              <a:t>Limitations</a:t>
            </a:r>
            <a:r>
              <a:rPr lang="en-US" b="1" dirty="0" smtClean="0">
                <a:cs typeface="+mn-cs"/>
              </a:rPr>
              <a:t>:</a:t>
            </a:r>
            <a:endParaRPr lang="en-US" b="1" dirty="0">
              <a:cs typeface="+mn-cs"/>
            </a:endParaRPr>
          </a:p>
          <a:p>
            <a:pPr>
              <a:defRPr/>
            </a:pPr>
            <a:endParaRPr lang="en-US" b="1" dirty="0">
              <a:cs typeface="+mn-cs"/>
            </a:endParaRPr>
          </a:p>
          <a:p>
            <a:pPr lvl="1">
              <a:buFontTx/>
              <a:buChar char="•"/>
              <a:defRPr/>
            </a:pPr>
            <a:r>
              <a:rPr lang="en-US" b="1" dirty="0" smtClean="0">
                <a:cs typeface="+mn-cs"/>
              </a:rPr>
              <a:t> Not </a:t>
            </a:r>
            <a:r>
              <a:rPr lang="en-US" b="1" dirty="0">
                <a:cs typeface="+mn-cs"/>
              </a:rPr>
              <a:t>all intelligent behavior is mediated by logical </a:t>
            </a:r>
            <a:r>
              <a:rPr lang="en-US" b="1" dirty="0" smtClean="0">
                <a:cs typeface="+mn-cs"/>
              </a:rPr>
              <a:t>deliberation (much appears not…)</a:t>
            </a:r>
          </a:p>
          <a:p>
            <a:pPr lvl="1">
              <a:buFontTx/>
              <a:buChar char="•"/>
              <a:defRPr/>
            </a:pPr>
            <a:endParaRPr lang="en-US" b="1" dirty="0">
              <a:cs typeface="+mn-cs"/>
            </a:endParaRPr>
          </a:p>
          <a:p>
            <a:pPr lvl="1">
              <a:buFontTx/>
              <a:buChar char="•"/>
              <a:defRPr/>
            </a:pPr>
            <a:r>
              <a:rPr lang="en-US" b="1" dirty="0" smtClean="0">
                <a:cs typeface="+mn-cs"/>
              </a:rPr>
              <a:t> (Logical) representation of knowledge underlying intelligence is quite non-trivial. Studied in the area of “knowledge representation.” Also brings in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probabilistic representations. </a:t>
            </a:r>
            <a:r>
              <a:rPr lang="en-US" b="1" dirty="0" smtClean="0">
                <a:cs typeface="+mn-cs"/>
              </a:rPr>
              <a:t>E.g. </a:t>
            </a:r>
            <a:r>
              <a:rPr lang="en-US" b="1" dirty="0" smtClean="0">
                <a:solidFill>
                  <a:srgbClr val="0000FF"/>
                </a:solidFill>
                <a:cs typeface="+mn-cs"/>
              </a:rPr>
              <a:t>Bayesian networks</a:t>
            </a:r>
            <a:r>
              <a:rPr lang="en-US" b="1" dirty="0" smtClean="0">
                <a:cs typeface="+mn-cs"/>
              </a:rPr>
              <a:t>.</a:t>
            </a:r>
          </a:p>
          <a:p>
            <a:pPr lvl="1">
              <a:buFontTx/>
              <a:buChar char="•"/>
              <a:defRPr/>
            </a:pPr>
            <a:endParaRPr lang="en-US" b="1" dirty="0">
              <a:cs typeface="+mn-cs"/>
            </a:endParaRPr>
          </a:p>
          <a:p>
            <a:pPr lvl="1">
              <a:buFontTx/>
              <a:buChar char="•"/>
              <a:defRPr/>
            </a:pPr>
            <a:r>
              <a:rPr lang="en-US" b="1" dirty="0">
                <a:cs typeface="+mn-cs"/>
              </a:rPr>
              <a:t> What is the purpose of thinking? </a:t>
            </a:r>
            <a:endParaRPr lang="en-US" b="1" dirty="0" smtClean="0">
              <a:cs typeface="+mn-cs"/>
            </a:endParaRPr>
          </a:p>
          <a:p>
            <a:pPr lvl="1">
              <a:buFontTx/>
              <a:buChar char="•"/>
              <a:defRPr/>
            </a:pPr>
            <a:r>
              <a:rPr lang="en-US" b="1">
                <a:cs typeface="+mn-cs"/>
              </a:rPr>
              <a:t> </a:t>
            </a:r>
            <a:r>
              <a:rPr lang="en-US" b="1" smtClean="0">
                <a:cs typeface="+mn-cs"/>
              </a:rPr>
              <a:t>What </a:t>
            </a:r>
            <a:r>
              <a:rPr lang="en-US" b="1" dirty="0">
                <a:cs typeface="+mn-cs"/>
              </a:rPr>
              <a:t>thoughts should I have?</a:t>
            </a:r>
            <a:r>
              <a:rPr lang="en-US" sz="1800" dirty="0">
                <a:cs typeface="+mn-cs"/>
              </a:rPr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35541867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5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95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95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8646" name="Group 22"/>
          <p:cNvGrpSpPr>
            <a:grpSpLocks/>
          </p:cNvGrpSpPr>
          <p:nvPr/>
        </p:nvGrpSpPr>
        <p:grpSpPr bwMode="auto">
          <a:xfrm>
            <a:off x="4876802" y="4495800"/>
            <a:ext cx="3908426" cy="1447800"/>
            <a:chOff x="3072" y="2832"/>
            <a:chExt cx="2462" cy="912"/>
          </a:xfrm>
        </p:grpSpPr>
        <p:grpSp>
          <p:nvGrpSpPr>
            <p:cNvPr id="50194" name="Group 18"/>
            <p:cNvGrpSpPr>
              <a:grpSpLocks/>
            </p:cNvGrpSpPr>
            <p:nvPr/>
          </p:nvGrpSpPr>
          <p:grpSpPr bwMode="auto">
            <a:xfrm>
              <a:off x="3072" y="2928"/>
              <a:ext cx="2304" cy="816"/>
              <a:chOff x="2592" y="3360"/>
              <a:chExt cx="2304" cy="816"/>
            </a:xfrm>
          </p:grpSpPr>
          <p:sp>
            <p:nvSpPr>
              <p:cNvPr id="1178643" name="Oval 19"/>
              <p:cNvSpPr>
                <a:spLocks noChangeArrowheads="1"/>
              </p:cNvSpPr>
              <p:nvPr/>
            </p:nvSpPr>
            <p:spPr bwMode="auto">
              <a:xfrm>
                <a:off x="2592" y="3360"/>
                <a:ext cx="1200" cy="81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8644" name="Line 20"/>
              <p:cNvSpPr>
                <a:spLocks noChangeShapeType="1"/>
              </p:cNvSpPr>
              <p:nvPr/>
            </p:nvSpPr>
            <p:spPr bwMode="auto">
              <a:xfrm>
                <a:off x="3792" y="3792"/>
                <a:ext cx="1104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178645" name="Text Box 21"/>
            <p:cNvSpPr txBox="1">
              <a:spLocks noChangeArrowheads="1"/>
            </p:cNvSpPr>
            <p:nvPr/>
          </p:nvSpPr>
          <p:spPr bwMode="auto">
            <a:xfrm>
              <a:off x="4368" y="2832"/>
              <a:ext cx="116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Many current</a:t>
              </a:r>
            </a:p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AI advances</a:t>
              </a: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</p:grpSp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4. Acting Rationally</a:t>
            </a:r>
          </a:p>
        </p:txBody>
      </p:sp>
      <p:graphicFrame>
        <p:nvGraphicFramePr>
          <p:cNvPr id="117862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621450"/>
              </p:ext>
            </p:extLst>
          </p:nvPr>
        </p:nvGraphicFramePr>
        <p:xfrm>
          <a:off x="2743200" y="3436938"/>
          <a:ext cx="4038600" cy="2328862"/>
        </p:xfrm>
        <a:graphic>
          <a:graphicData uri="http://schemas.openxmlformats.org/drawingml/2006/table">
            <a:tbl>
              <a:tblPr/>
              <a:tblGrid>
                <a:gridCol w="2065338"/>
                <a:gridCol w="1973262"/>
              </a:tblGrid>
              <a:tr h="1298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Thinking humanly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à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Cognitive Modeling /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à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Neural nets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3. Thinking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Rationally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</a:t>
                      </a:r>
                      <a:r>
                        <a:rPr kumimoji="0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sym typeface="Wingdings" charset="0"/>
                        </a:rPr>
                        <a:t>”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Laws of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Thought</a:t>
                      </a: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sym typeface="Wingdings" charset="0"/>
                        </a:rPr>
                        <a:t>“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Acting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Humanly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Turing Test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 Acting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Rationally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78638" name="Text Box 14"/>
          <p:cNvSpPr txBox="1">
            <a:spLocks noChangeArrowheads="1"/>
          </p:cNvSpPr>
          <p:nvPr/>
        </p:nvSpPr>
        <p:spPr bwMode="auto">
          <a:xfrm>
            <a:off x="974725" y="3651250"/>
            <a:ext cx="12674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Thought/</a:t>
            </a:r>
          </a:p>
          <a:p>
            <a:pPr>
              <a:defRPr/>
            </a:pPr>
            <a:r>
              <a:rPr lang="en-US" sz="2000" dirty="0">
                <a:cs typeface="+mn-cs"/>
              </a:rPr>
              <a:t>Reasoning</a:t>
            </a:r>
          </a:p>
        </p:txBody>
      </p:sp>
      <p:sp>
        <p:nvSpPr>
          <p:cNvPr id="1178639" name="Text Box 15"/>
          <p:cNvSpPr txBox="1">
            <a:spLocks noChangeArrowheads="1"/>
          </p:cNvSpPr>
          <p:nvPr/>
        </p:nvSpPr>
        <p:spPr bwMode="auto">
          <a:xfrm>
            <a:off x="974725" y="4854575"/>
            <a:ext cx="11977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Behavior/</a:t>
            </a:r>
          </a:p>
          <a:p>
            <a:pPr>
              <a:defRPr/>
            </a:pPr>
            <a:r>
              <a:rPr lang="en-US" sz="2000" dirty="0">
                <a:cs typeface="+mn-cs"/>
              </a:rPr>
              <a:t>Actions</a:t>
            </a:r>
          </a:p>
        </p:txBody>
      </p:sp>
      <p:sp>
        <p:nvSpPr>
          <p:cNvPr id="1178640" name="Text Box 16"/>
          <p:cNvSpPr txBox="1">
            <a:spLocks noChangeArrowheads="1"/>
          </p:cNvSpPr>
          <p:nvPr/>
        </p:nvSpPr>
        <p:spPr bwMode="auto">
          <a:xfrm>
            <a:off x="2971800" y="2667000"/>
            <a:ext cx="1395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Human-like</a:t>
            </a:r>
          </a:p>
          <a:p>
            <a:pPr>
              <a:defRPr/>
            </a:pPr>
            <a:r>
              <a:rPr lang="en-US" sz="2000" dirty="0">
                <a:cs typeface="+mn-cs"/>
              </a:rPr>
              <a:t>Intelligence</a:t>
            </a:r>
          </a:p>
        </p:txBody>
      </p:sp>
      <p:sp>
        <p:nvSpPr>
          <p:cNvPr id="1178641" name="Text Box 17"/>
          <p:cNvSpPr txBox="1">
            <a:spLocks noChangeArrowheads="1"/>
          </p:cNvSpPr>
          <p:nvPr/>
        </p:nvSpPr>
        <p:spPr bwMode="auto">
          <a:xfrm>
            <a:off x="4876800" y="2693988"/>
            <a:ext cx="2089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000">
                <a:latin typeface="Arial"/>
                <a:cs typeface="+mn-cs"/>
              </a:rPr>
              <a:t>“</a:t>
            </a:r>
            <a:r>
              <a:rPr lang="en-US" sz="2000">
                <a:cs typeface="+mn-cs"/>
              </a:rPr>
              <a:t>Ideal</a:t>
            </a:r>
            <a:r>
              <a:rPr lang="ja-JP" altLang="en-US" sz="2000">
                <a:latin typeface="Arial"/>
                <a:cs typeface="+mn-cs"/>
              </a:rPr>
              <a:t>”</a:t>
            </a:r>
            <a:r>
              <a:rPr lang="en-US" sz="2000">
                <a:cs typeface="+mn-cs"/>
              </a:rPr>
              <a:t> Intelligent/</a:t>
            </a:r>
          </a:p>
          <a:p>
            <a:pPr>
              <a:defRPr/>
            </a:pPr>
            <a:r>
              <a:rPr lang="en-US" sz="2000">
                <a:cs typeface="+mn-cs"/>
              </a:rPr>
              <a:t>Rationally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Rational agents</a:t>
            </a:r>
          </a:p>
        </p:txBody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3820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800" b="1" dirty="0" smtClean="0">
                <a:cs typeface="+mn-cs"/>
              </a:rPr>
              <a:t>An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agent</a:t>
            </a:r>
            <a:r>
              <a:rPr lang="en-US" sz="2800" b="1" dirty="0" smtClean="0">
                <a:cs typeface="+mn-cs"/>
              </a:rPr>
              <a:t> is an entity that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perceives and acts in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   the world (i.e. an “autonomous system” (e.g.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  self-driving cars) / physical robot or software robot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  (e.g. an electronic trading system))</a:t>
            </a:r>
            <a:r>
              <a:rPr lang="en-US" sz="2800" b="1" dirty="0" smtClean="0">
                <a:cs typeface="+mn-cs"/>
              </a:rPr>
              <a:t>
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cs typeface="+mn-cs"/>
              </a:rPr>
              <a:t>	</a:t>
            </a:r>
            <a:r>
              <a:rPr lang="en-US" sz="2800" b="1" u="sng" dirty="0" smtClean="0">
                <a:solidFill>
                  <a:schemeClr val="accent2"/>
                </a:solidFill>
                <a:cs typeface="+mn-cs"/>
              </a:rPr>
              <a:t>This course is about designing rational agents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800" b="1" dirty="0" smtClean="0">
                <a:cs typeface="+mn-cs"/>
              </a:rPr>
              <a:t>For any given class of environments and tasks, we seek the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agent (or class of agents) with the best performance</a:t>
            </a:r>
            <a:r>
              <a:rPr lang="en-US" sz="2800" dirty="0" smtClean="0">
                <a:cs typeface="+mn-cs"/>
              </a:rPr>
              <a:t>
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800" dirty="0" smtClean="0">
                <a:cs typeface="+mn-cs"/>
              </a:rPr>
              <a:t>Caveat: computational limitations may make perfect rationality unachievable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cs typeface="Arial" charset="0"/>
                <a:sym typeface="Wingdings" charset="0"/>
              </a:rPr>
              <a:t> </a:t>
            </a:r>
            <a:r>
              <a:rPr lang="en-US" sz="2800" dirty="0" smtClean="0"/>
              <a:t>design </a:t>
            </a:r>
            <a:r>
              <a:rPr lang="en-US" sz="2800" b="1" i="1" dirty="0" smtClean="0">
                <a:solidFill>
                  <a:srgbClr val="3333CC"/>
                </a:solidFill>
              </a:rPr>
              <a:t>best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program</a:t>
            </a:r>
            <a:r>
              <a:rPr lang="en-US" sz="2800" dirty="0" smtClean="0"/>
              <a:t> for given machine resources
</a:t>
            </a:r>
          </a:p>
        </p:txBody>
      </p:sp>
      <p:sp>
        <p:nvSpPr>
          <p:cNvPr id="1181702" name="Text Box 6"/>
          <p:cNvSpPr txBox="1">
            <a:spLocks noChangeArrowheads="1"/>
          </p:cNvSpPr>
          <p:nvPr/>
        </p:nvSpPr>
        <p:spPr bwMode="auto">
          <a:xfrm>
            <a:off x="4876800" y="6400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8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8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1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1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1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81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81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81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81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81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191375" cy="901700"/>
          </a:xfrm>
          <a:effectLst>
            <a:outerShdw blurRad="63500" dist="17961" dir="18900000" algn="ctr" rotWithShape="0">
              <a:schemeClr val="tx1">
                <a:alpha val="74998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Building Intelligent Machines</a:t>
            </a:r>
          </a:p>
        </p:txBody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9144000" cy="46482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3366FF"/>
                </a:solidFill>
                <a:cs typeface="+mn-cs"/>
              </a:rPr>
              <a:t>I </a:t>
            </a:r>
            <a:r>
              <a:rPr lang="en-US" sz="1800" dirty="0" smtClean="0">
                <a:solidFill>
                  <a:srgbClr val="3366FF"/>
                </a:solidFill>
                <a:cs typeface="+mn-cs"/>
              </a:rPr>
              <a:t> </a:t>
            </a:r>
            <a:r>
              <a:rPr lang="en-US" dirty="0" smtClean="0">
                <a:cs typeface="+mn-cs"/>
              </a:rPr>
              <a:t> </a:t>
            </a:r>
            <a:r>
              <a:rPr lang="en-US" sz="2400" b="1" dirty="0" smtClean="0">
                <a:solidFill>
                  <a:srgbClr val="3366FF"/>
                </a:solidFill>
                <a:cs typeface="+mn-cs"/>
              </a:rPr>
              <a:t>Building exact models of human cognition</a:t>
            </a:r>
          </a:p>
          <a:p>
            <a:pPr lvl="1" eaLnBrk="1" hangingPunct="1">
              <a:buFontTx/>
              <a:buNone/>
              <a:defRPr/>
            </a:pPr>
            <a:r>
              <a:rPr lang="en-US" sz="2400" b="1" dirty="0" smtClean="0">
                <a:solidFill>
                  <a:srgbClr val="3366FF"/>
                </a:solidFill>
              </a:rPr>
              <a:t>    view from psychology, cognitive science, and neuroscience</a:t>
            </a:r>
          </a:p>
          <a:p>
            <a:pPr lvl="1" eaLnBrk="1" hangingPunct="1">
              <a:buFontTx/>
              <a:buNone/>
              <a:defRPr/>
            </a:pPr>
            <a:endParaRPr lang="en-US" sz="2400" b="1" dirty="0" smtClean="0"/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II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 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Developing methods to match or exceed human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    performance in certain domains, possibly by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   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very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different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means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  </a:t>
            </a:r>
          </a:p>
        </p:txBody>
      </p:sp>
      <p:grpSp>
        <p:nvGrpSpPr>
          <p:cNvPr id="1185796" name="Group 4"/>
          <p:cNvGrpSpPr>
            <a:grpSpLocks/>
          </p:cNvGrpSpPr>
          <p:nvPr/>
        </p:nvGrpSpPr>
        <p:grpSpPr bwMode="auto">
          <a:xfrm>
            <a:off x="381000" y="3200400"/>
            <a:ext cx="8229600" cy="2209800"/>
            <a:chOff x="528" y="1728"/>
            <a:chExt cx="5088" cy="1248"/>
          </a:xfrm>
        </p:grpSpPr>
        <p:sp>
          <p:nvSpPr>
            <p:cNvPr id="1185797" name="Rectangle 5"/>
            <p:cNvSpPr>
              <a:spLocks noChangeArrowheads="1"/>
            </p:cNvSpPr>
            <p:nvPr/>
          </p:nvSpPr>
          <p:spPr bwMode="auto">
            <a:xfrm>
              <a:off x="528" y="1728"/>
              <a:ext cx="5088" cy="124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5798" name="Rectangle 6"/>
            <p:cNvSpPr>
              <a:spLocks noChangeArrowheads="1"/>
            </p:cNvSpPr>
            <p:nvPr/>
          </p:nvSpPr>
          <p:spPr bwMode="auto">
            <a:xfrm>
              <a:off x="2112" y="2688"/>
              <a:ext cx="217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b="1" dirty="0" smtClean="0">
                  <a:cs typeface="+mn-cs"/>
                </a:rPr>
                <a:t>Main focus </a:t>
              </a:r>
              <a:r>
                <a:rPr lang="en-US" b="1" dirty="0">
                  <a:cs typeface="+mn-cs"/>
                </a:rPr>
                <a:t>of </a:t>
              </a:r>
              <a:r>
                <a:rPr lang="en-US" b="1" dirty="0" smtClean="0">
                  <a:cs typeface="+mn-cs"/>
                </a:rPr>
                <a:t>current AI.</a:t>
              </a:r>
              <a:endParaRPr lang="en-US" b="1" dirty="0"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62000" y="5791200"/>
            <a:ext cx="8124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But, I) often provides inspiration for II). Also, Neural Nets</a:t>
            </a:r>
          </a:p>
          <a:p>
            <a:r>
              <a:rPr lang="en-US" b="1" dirty="0" smtClean="0"/>
              <a:t>blur the separation.</a:t>
            </a:r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85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85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8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8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8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Key research areas in </a:t>
            </a:r>
            <a:r>
              <a:rPr lang="en-US" dirty="0" smtClean="0">
                <a:solidFill>
                  <a:srgbClr val="FF0000"/>
                </a:solidFill>
              </a:rPr>
              <a:t>AI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 smtClean="0">
              <a:cs typeface="+mj-cs"/>
            </a:endParaRPr>
          </a:p>
        </p:txBody>
      </p:sp>
      <p:sp>
        <p:nvSpPr>
          <p:cNvPr id="115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458200" cy="6096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Problem solving, planning, and search </a:t>
            </a:r>
            <a:r>
              <a:rPr lang="en-US" sz="2400" b="1" dirty="0" smtClean="0">
                <a:cs typeface="+mn-cs"/>
              </a:rPr>
              <a:t>--- generic problem solving architecture based on ideas from cognitive science (game playing, robotics).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Knowledge Representation </a:t>
            </a:r>
            <a:r>
              <a:rPr lang="en-US" sz="2400" b="1" dirty="0" smtClean="0">
                <a:cs typeface="+mn-cs"/>
              </a:rPr>
              <a:t>– to store and manipulate information (logical and probabilistic representations)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Automated reasoning / Inference </a:t>
            </a:r>
            <a:r>
              <a:rPr lang="en-US" sz="2400" b="1" dirty="0" smtClean="0">
                <a:cs typeface="+mn-cs"/>
              </a:rPr>
              <a:t>– to use the stored information to answer questions and draw new conclusions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Machine  Learning </a:t>
            </a:r>
            <a:r>
              <a:rPr lang="en-US" sz="2400" b="1" dirty="0" smtClean="0">
                <a:cs typeface="+mn-cs"/>
              </a:rPr>
              <a:t>– intelligence from data; to adapt to new circumstances and to detect and extrapolate patterns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Natural Language Processing </a:t>
            </a:r>
            <a:r>
              <a:rPr lang="en-US" sz="2400" b="1" dirty="0"/>
              <a:t>– to communicate with the </a:t>
            </a:r>
            <a:r>
              <a:rPr lang="en-US" sz="2400" b="1" dirty="0" smtClean="0"/>
              <a:t>machine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Computer Vision </a:t>
            </a:r>
            <a:r>
              <a:rPr lang="en-US" sz="2400" b="1" dirty="0" smtClean="0"/>
              <a:t>--- processing visual information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Robotics</a:t>
            </a:r>
            <a:r>
              <a:rPr lang="en-US" sz="2400" b="1" dirty="0" smtClean="0"/>
              <a:t> --- Autonomy, manipulation, full integration of AI capabilities</a:t>
            </a:r>
            <a:endParaRPr lang="en-US" sz="2400" b="1" dirty="0"/>
          </a:p>
          <a:p>
            <a:pPr eaLnBrk="1" hangingPunct="1">
              <a:defRPr/>
            </a:pPr>
            <a:endParaRPr lang="en-US" b="1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1679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4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4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4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4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5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5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Other remarks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772400" cy="3962400"/>
          </a:xfrm>
        </p:spPr>
        <p:txBody>
          <a:bodyPr/>
          <a:lstStyle/>
          <a:p>
            <a:pPr marL="514350" indent="-514350">
              <a:buAutoNum type="arabicParenR"/>
              <a:defRPr/>
            </a:pPr>
            <a:r>
              <a:rPr lang="en-US" sz="2800" b="1" dirty="0" smtClean="0">
                <a:solidFill>
                  <a:schemeClr val="accent2"/>
                </a:solidFill>
              </a:rPr>
              <a:t>Class is over-subscribed with some folks on a waiting list. So, if you intend to drop the course (or have </a:t>
            </a:r>
            <a:r>
              <a:rPr lang="en-US" sz="2800" b="1" dirty="0" smtClean="0">
                <a:solidFill>
                  <a:srgbClr val="FF0000"/>
                </a:solidFill>
              </a:rPr>
              <a:t>signed up by mistake </a:t>
            </a:r>
            <a:r>
              <a:rPr lang="en-US" sz="2800" b="1" dirty="0" smtClean="0">
                <a:solidFill>
                  <a:srgbClr val="FF0000"/>
                </a:solidFill>
                <a:sym typeface="Wingdings"/>
              </a:rPr>
              <a:t> ), please let me know by email. </a:t>
            </a:r>
          </a:p>
          <a:p>
            <a:pPr marL="514350" indent="-514350">
              <a:buAutoNum type="arabicParenR"/>
              <a:defRPr/>
            </a:pPr>
            <a:r>
              <a:rPr lang="en-US" sz="2800" b="1" dirty="0" smtClean="0">
                <a:solidFill>
                  <a:srgbClr val="FF0000"/>
                </a:solidFill>
                <a:sym typeface="Wingdings"/>
              </a:rPr>
              <a:t>CS-4701 is a </a:t>
            </a:r>
            <a:r>
              <a:rPr lang="en-US" sz="2800" b="1" dirty="0" smtClean="0">
                <a:solidFill>
                  <a:schemeClr val="accent2"/>
                </a:solidFill>
                <a:sym typeface="Wingdings"/>
              </a:rPr>
              <a:t>project course. We will have brief organizational meeting next week. TBA</a:t>
            </a:r>
          </a:p>
          <a:p>
            <a:pPr marL="0" indent="0">
              <a:defRPr/>
            </a:pPr>
            <a:r>
              <a:rPr lang="en-US" sz="2800" b="1" dirty="0">
                <a:solidFill>
                  <a:schemeClr val="accent2"/>
                </a:solidFill>
                <a:sym typeface="Wingdings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sym typeface="Wingdings"/>
              </a:rPr>
              <a:t>     All announcements for CS-4701 made in</a:t>
            </a:r>
          </a:p>
          <a:p>
            <a:pPr marL="0" indent="0">
              <a:defRPr/>
            </a:pPr>
            <a:r>
              <a:rPr lang="en-US" sz="2800" b="1" dirty="0">
                <a:solidFill>
                  <a:schemeClr val="accent2"/>
                </a:solidFill>
                <a:sym typeface="Wingdings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sym typeface="Wingdings"/>
              </a:rPr>
              <a:t>     CS4700 class,  web page, and via CMS email.</a:t>
            </a:r>
          </a:p>
          <a:p>
            <a:pPr>
              <a:defRPr/>
            </a:pPr>
            <a:endParaRPr lang="en-US" sz="2800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3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3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133600"/>
            <a:ext cx="7772400" cy="39624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accent2"/>
                </a:solidFill>
              </a:rPr>
              <a:t>Homework is very important. It is the best way </a:t>
            </a:r>
            <a:r>
              <a:rPr lang="en-US" sz="2800" b="1" dirty="0" smtClean="0">
                <a:solidFill>
                  <a:schemeClr val="accent2"/>
                </a:solidFill>
              </a:rPr>
              <a:t>for you </a:t>
            </a:r>
            <a:r>
              <a:rPr lang="en-US" sz="2800" b="1" dirty="0">
                <a:solidFill>
                  <a:schemeClr val="accent2"/>
                </a:solidFill>
              </a:rPr>
              <a:t>to learn the </a:t>
            </a:r>
            <a:r>
              <a:rPr lang="en-US" sz="2800" b="1" dirty="0" smtClean="0">
                <a:solidFill>
                  <a:schemeClr val="accent2"/>
                </a:solidFill>
              </a:rPr>
              <a:t>material</a:t>
            </a:r>
            <a:r>
              <a:rPr lang="en-US" sz="2800" b="1" dirty="0">
                <a:solidFill>
                  <a:schemeClr val="accent2"/>
                </a:solidFill>
              </a:rPr>
              <a:t>. You are encouraged to </a:t>
            </a:r>
            <a:r>
              <a:rPr lang="en-US" sz="2800" b="1" dirty="0">
                <a:solidFill>
                  <a:srgbClr val="FF0000"/>
                </a:solidFill>
              </a:rPr>
              <a:t>discuss</a:t>
            </a:r>
            <a:r>
              <a:rPr lang="en-US" sz="2800" b="1" dirty="0">
                <a:solidFill>
                  <a:schemeClr val="accent2"/>
                </a:solidFill>
              </a:rPr>
              <a:t> the problems with your </a:t>
            </a:r>
            <a:r>
              <a:rPr lang="en-US" sz="2800" b="1" dirty="0" smtClean="0">
                <a:solidFill>
                  <a:schemeClr val="accent2"/>
                </a:solidFill>
              </a:rPr>
              <a:t>classmates</a:t>
            </a:r>
            <a:r>
              <a:rPr lang="en-US" sz="2800" b="1" dirty="0">
                <a:solidFill>
                  <a:schemeClr val="accent2"/>
                </a:solidFill>
              </a:rPr>
              <a:t>, </a:t>
            </a:r>
            <a:r>
              <a:rPr lang="en-US" sz="2800" i="1" dirty="0">
                <a:solidFill>
                  <a:srgbClr val="FF0000"/>
                </a:solidFill>
              </a:rPr>
              <a:t>but all work handed in </a:t>
            </a:r>
            <a:r>
              <a:rPr lang="en-US" sz="2800" b="1" i="1" dirty="0">
                <a:solidFill>
                  <a:srgbClr val="FF0000"/>
                </a:solidFill>
              </a:rPr>
              <a:t>should be original</a:t>
            </a:r>
            <a:r>
              <a:rPr lang="en-US" sz="2800" b="1" i="1" dirty="0" smtClean="0">
                <a:solidFill>
                  <a:srgbClr val="FF0000"/>
                </a:solidFill>
              </a:rPr>
              <a:t>, and written </a:t>
            </a:r>
            <a:r>
              <a:rPr lang="en-US" sz="2800" b="1" i="1" dirty="0">
                <a:solidFill>
                  <a:srgbClr val="FF0000"/>
                </a:solidFill>
              </a:rPr>
              <a:t>by you in </a:t>
            </a:r>
            <a:r>
              <a:rPr lang="en-US" sz="2800" b="1" i="1" dirty="0" smtClean="0">
                <a:solidFill>
                  <a:srgbClr val="FF0000"/>
                </a:solidFill>
              </a:rPr>
              <a:t>your </a:t>
            </a:r>
            <a:r>
              <a:rPr lang="en-US" sz="2800" b="1" i="1" dirty="0">
                <a:solidFill>
                  <a:srgbClr val="FF0000"/>
                </a:solidFill>
              </a:rPr>
              <a:t>own words</a:t>
            </a:r>
            <a:r>
              <a:rPr lang="en-US" sz="2800" i="1" dirty="0">
                <a:solidFill>
                  <a:srgbClr val="FF0000"/>
                </a:solidFill>
              </a:rPr>
              <a:t>. </a:t>
            </a:r>
          </a:p>
          <a:p>
            <a:pPr>
              <a:defRPr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615541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8305800" cy="5105400"/>
          </a:xfrm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0" indent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Course Administration</a:t>
            </a:r>
            <a:endParaRPr lang="en-US" sz="4400" b="1" kern="1200" dirty="0">
              <a:solidFill>
                <a:srgbClr val="000000"/>
              </a:solidFill>
              <a:latin typeface="Arial" charset="0"/>
              <a:ea typeface="ＭＳ Ｐゴシック" charset="0"/>
              <a:sym typeface="Wingdings" charset="0"/>
            </a:endParaRPr>
          </a:p>
          <a:p>
            <a:pPr eaLnBrk="1" hangingPunct="1">
              <a:defRPr/>
            </a:pPr>
            <a:endParaRPr lang="en-US" sz="2800" b="1" dirty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What is Artificial Intelligence? </a:t>
            </a:r>
          </a:p>
          <a:p>
            <a:pPr eaLnBrk="1" hangingPunct="1">
              <a:defRPr/>
            </a:pPr>
            <a:endParaRPr lang="en-US" sz="2800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Course Themes,  Goals, and Syllabus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53000" y="167640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0000"/>
                </a:solidFill>
                <a:latin typeface="Arial" charset="0"/>
                <a:sym typeface="Wingdings" charset="0"/>
              </a:rPr>
              <a:t>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AI: Goals</a:t>
            </a:r>
          </a:p>
        </p:txBody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3333CC"/>
                </a:solidFill>
                <a:cs typeface="+mn-cs"/>
              </a:rPr>
              <a:t>Ambitious goals:</a:t>
            </a:r>
          </a:p>
          <a:p>
            <a:pPr lvl="1" eaLnBrk="1" hangingPunct="1">
              <a:defRPr/>
            </a:pPr>
            <a:r>
              <a:rPr lang="en-US" sz="2800" b="1" dirty="0" smtClean="0">
                <a:solidFill>
                  <a:srgbClr val="3333CC"/>
                </a:solidFill>
              </a:rPr>
              <a:t>	understand  </a:t>
            </a:r>
            <a:r>
              <a:rPr lang="ja-JP" altLang="en-US" sz="2800" b="1" dirty="0" smtClean="0">
                <a:solidFill>
                  <a:srgbClr val="3333CC"/>
                </a:solidFill>
                <a:latin typeface="Arial"/>
              </a:rPr>
              <a:t>“</a:t>
            </a:r>
            <a:r>
              <a:rPr lang="en-US" sz="2800" b="1" dirty="0" smtClean="0">
                <a:solidFill>
                  <a:srgbClr val="3333CC"/>
                </a:solidFill>
              </a:rPr>
              <a:t>intelligent</a:t>
            </a:r>
            <a:r>
              <a:rPr lang="ja-JP" altLang="en-US" sz="2800" b="1" dirty="0" smtClean="0">
                <a:solidFill>
                  <a:srgbClr val="3333CC"/>
                </a:solidFill>
                <a:latin typeface="Arial"/>
              </a:rPr>
              <a:t>”</a:t>
            </a:r>
            <a:r>
              <a:rPr lang="en-US" sz="2800" b="1" dirty="0" smtClean="0">
                <a:solidFill>
                  <a:srgbClr val="3333CC"/>
                </a:solidFill>
              </a:rPr>
              <a:t> behavior</a:t>
            </a:r>
          </a:p>
          <a:p>
            <a:pPr lvl="1" eaLnBrk="1" hangingPunct="1">
              <a:defRPr/>
            </a:pPr>
            <a:r>
              <a:rPr lang="en-US" sz="2800" b="1" dirty="0" smtClean="0">
                <a:solidFill>
                  <a:srgbClr val="3333CC"/>
                </a:solidFill>
              </a:rPr>
              <a:t>	build </a:t>
            </a:r>
            <a:r>
              <a:rPr lang="ja-JP" altLang="en-US" sz="2800" b="1" dirty="0" smtClean="0">
                <a:solidFill>
                  <a:srgbClr val="3333CC"/>
                </a:solidFill>
                <a:latin typeface="Arial"/>
              </a:rPr>
              <a:t>“</a:t>
            </a:r>
            <a:r>
              <a:rPr lang="en-US" sz="2800" b="1" dirty="0" smtClean="0">
                <a:solidFill>
                  <a:srgbClr val="3333CC"/>
                </a:solidFill>
              </a:rPr>
              <a:t>intelligent</a:t>
            </a:r>
            <a:r>
              <a:rPr lang="ja-JP" altLang="en-US" sz="2800" b="1" dirty="0" smtClean="0">
                <a:solidFill>
                  <a:srgbClr val="3333CC"/>
                </a:solidFill>
                <a:latin typeface="Arial"/>
              </a:rPr>
              <a:t>”</a:t>
            </a:r>
            <a:r>
              <a:rPr lang="en-US" sz="2800" b="1" dirty="0" smtClean="0">
                <a:solidFill>
                  <a:srgbClr val="3333CC"/>
                </a:solidFill>
              </a:rPr>
              <a:t> agents</a:t>
            </a:r>
          </a:p>
          <a:p>
            <a:pPr lvl="1" eaLnBrk="1" hangingPunct="1">
              <a:spcBef>
                <a:spcPct val="50000"/>
              </a:spcBef>
              <a:defRPr/>
            </a:pPr>
            <a:endParaRPr lang="en-US" sz="28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191375" cy="901700"/>
          </a:xfrm>
          <a:effectLst>
            <a:outerShdw blurRad="63500" dist="17961" dir="18900000" algn="ctr" rotWithShape="0">
              <a:schemeClr val="tx1">
                <a:alpha val="74998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cs typeface="+mj-cs"/>
              </a:rPr>
              <a:t>What is Intelligence?</a:t>
            </a:r>
          </a:p>
        </p:txBody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438400"/>
            <a:ext cx="7670800" cy="41021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Intelligence: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b="1" dirty="0" smtClean="0"/>
              <a:t>capacity to learn and solve problems</a:t>
            </a:r>
            <a:r>
              <a:rPr lang="ja-JP" altLang="en-US" sz="2800" b="1" dirty="0" smtClean="0">
                <a:latin typeface="Arial"/>
              </a:rPr>
              <a:t>”</a:t>
            </a:r>
            <a:endParaRPr lang="en-US" sz="2800" b="1" dirty="0" smtClean="0"/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/>
              <a:t>(Webster dictionary)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b="1" dirty="0" smtClean="0"/>
              <a:t>the ability to act rationally</a:t>
            </a:r>
          </a:p>
          <a:p>
            <a:pPr marL="57150" indent="0" eaLnBrk="1" hangingPunct="1">
              <a:lnSpc>
                <a:spcPct val="90000"/>
              </a:lnSpc>
              <a:defRPr/>
            </a:pPr>
            <a:endParaRPr lang="en-US" sz="2800" b="1" dirty="0" smtClean="0"/>
          </a:p>
          <a:p>
            <a:pPr marL="57150" indent="0" eaLnBrk="1" hangingPunct="1">
              <a:lnSpc>
                <a:spcPct val="90000"/>
              </a:lnSpc>
              <a:defRPr/>
            </a:pPr>
            <a:r>
              <a:rPr lang="en-US" sz="2800" b="1" dirty="0" smtClean="0"/>
              <a:t>Hmm… Not so easy to define.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41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What is AI?</a:t>
            </a:r>
          </a:p>
        </p:txBody>
      </p:sp>
      <p:graphicFrame>
        <p:nvGraphicFramePr>
          <p:cNvPr id="1140742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117884"/>
              </p:ext>
            </p:extLst>
          </p:nvPr>
        </p:nvGraphicFramePr>
        <p:xfrm>
          <a:off x="2743200" y="4495800"/>
          <a:ext cx="4038600" cy="1924050"/>
        </p:xfrm>
        <a:graphic>
          <a:graphicData uri="http://schemas.openxmlformats.org/drawingml/2006/table">
            <a:tbl>
              <a:tblPr/>
              <a:tblGrid>
                <a:gridCol w="2065338"/>
                <a:gridCol w="1973262"/>
              </a:tblGrid>
              <a:tr h="893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Thinking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   humanly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Thinking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   Rationally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Acting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   Humanly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+mn-cs"/>
                        </a:rPr>
                        <a:t>Acting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  Rationally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40753" name="Text Box 17"/>
          <p:cNvSpPr txBox="1">
            <a:spLocks noChangeArrowheads="1"/>
          </p:cNvSpPr>
          <p:nvPr/>
        </p:nvSpPr>
        <p:spPr bwMode="auto">
          <a:xfrm>
            <a:off x="838200" y="4648200"/>
            <a:ext cx="121078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Thought/</a:t>
            </a:r>
          </a:p>
          <a:p>
            <a:pPr>
              <a:defRPr/>
            </a:pPr>
            <a:r>
              <a:rPr lang="en-US" sz="1800" b="1" dirty="0">
                <a:cs typeface="+mn-cs"/>
              </a:rPr>
              <a:t>Reasoning</a:t>
            </a:r>
          </a:p>
        </p:txBody>
      </p:sp>
      <p:sp>
        <p:nvSpPr>
          <p:cNvPr id="1140754" name="Text Box 18"/>
          <p:cNvSpPr txBox="1">
            <a:spLocks noChangeArrowheads="1"/>
          </p:cNvSpPr>
          <p:nvPr/>
        </p:nvSpPr>
        <p:spPr bwMode="auto">
          <a:xfrm>
            <a:off x="838200" y="5562600"/>
            <a:ext cx="182178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Behavior/</a:t>
            </a:r>
          </a:p>
          <a:p>
            <a:pPr>
              <a:defRPr/>
            </a:pPr>
            <a:r>
              <a:rPr lang="en-US" sz="2000" b="1" dirty="0" smtClean="0">
                <a:cs typeface="+mn-cs"/>
              </a:rPr>
              <a:t>Actions</a:t>
            </a:r>
          </a:p>
          <a:p>
            <a:pPr>
              <a:defRPr/>
            </a:pPr>
            <a:r>
              <a:rPr lang="en-US" sz="2000" b="1" dirty="0" smtClean="0">
                <a:cs typeface="+mn-cs"/>
              </a:rPr>
              <a:t>“behaviorism”</a:t>
            </a:r>
            <a:endParaRPr lang="en-US" sz="2000" b="1" dirty="0">
              <a:cs typeface="+mn-cs"/>
            </a:endParaRPr>
          </a:p>
        </p:txBody>
      </p:sp>
      <p:sp>
        <p:nvSpPr>
          <p:cNvPr id="1140755" name="Text Box 19"/>
          <p:cNvSpPr txBox="1">
            <a:spLocks noChangeArrowheads="1"/>
          </p:cNvSpPr>
          <p:nvPr/>
        </p:nvSpPr>
        <p:spPr bwMode="auto">
          <a:xfrm>
            <a:off x="2971800" y="3505200"/>
            <a:ext cx="149574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Human-like</a:t>
            </a:r>
          </a:p>
          <a:p>
            <a:pPr>
              <a:defRPr/>
            </a:pPr>
            <a:r>
              <a:rPr lang="en-US" sz="2000" b="1" dirty="0">
                <a:cs typeface="+mn-cs"/>
              </a:rPr>
              <a:t>Intelligence</a:t>
            </a:r>
          </a:p>
        </p:txBody>
      </p:sp>
      <p:sp>
        <p:nvSpPr>
          <p:cNvPr id="1140756" name="Text Box 20"/>
          <p:cNvSpPr txBox="1">
            <a:spLocks noChangeArrowheads="1"/>
          </p:cNvSpPr>
          <p:nvPr/>
        </p:nvSpPr>
        <p:spPr bwMode="auto">
          <a:xfrm>
            <a:off x="4876800" y="3505200"/>
            <a:ext cx="22749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000" b="1" dirty="0">
                <a:latin typeface="Arial"/>
                <a:cs typeface="+mn-cs"/>
              </a:rPr>
              <a:t>“</a:t>
            </a:r>
            <a:r>
              <a:rPr lang="en-US" sz="2000" b="1" dirty="0">
                <a:cs typeface="+mn-cs"/>
              </a:rPr>
              <a:t>Ideal</a:t>
            </a:r>
            <a:r>
              <a:rPr lang="ja-JP" altLang="en-US" sz="2000" b="1" dirty="0">
                <a:latin typeface="Arial"/>
                <a:cs typeface="+mn-cs"/>
              </a:rPr>
              <a:t>”</a:t>
            </a:r>
            <a:r>
              <a:rPr lang="en-US" sz="2000" b="1" dirty="0">
                <a:cs typeface="+mn-cs"/>
              </a:rPr>
              <a:t> Intelligent/</a:t>
            </a:r>
          </a:p>
          <a:p>
            <a:pPr>
              <a:defRPr/>
            </a:pPr>
            <a:r>
              <a:rPr lang="en-US" sz="2000" b="1" dirty="0" smtClean="0">
                <a:cs typeface="+mn-cs"/>
              </a:rPr>
              <a:t>Pure Rationality</a:t>
            </a:r>
            <a:endParaRPr lang="en-US" sz="2000" b="1" dirty="0">
              <a:cs typeface="+mn-cs"/>
            </a:endParaRPr>
          </a:p>
        </p:txBody>
      </p:sp>
      <p:sp>
        <p:nvSpPr>
          <p:cNvPr id="1140757" name="Rectangle 21"/>
          <p:cNvSpPr>
            <a:spLocks noChangeArrowheads="1"/>
          </p:cNvSpPr>
          <p:nvPr/>
        </p:nvSpPr>
        <p:spPr bwMode="auto">
          <a:xfrm>
            <a:off x="1524000" y="1295400"/>
            <a:ext cx="744296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cs typeface="+mn-cs"/>
              </a:rPr>
              <a:t>Views of AI fall into four different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perspectives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--- two dimensions:</a:t>
            </a:r>
            <a:endParaRPr lang="en-US" b="1" dirty="0">
              <a:solidFill>
                <a:schemeClr val="accent2"/>
              </a:solidFill>
              <a:cs typeface="+mn-cs"/>
            </a:endParaRPr>
          </a:p>
          <a:p>
            <a:pPr>
              <a:defRPr/>
            </a:pPr>
            <a:endParaRPr lang="en-US" dirty="0">
              <a:solidFill>
                <a:schemeClr val="tx2"/>
              </a:solidFill>
              <a:cs typeface="+mn-cs"/>
            </a:endParaRPr>
          </a:p>
          <a:p>
            <a:pPr lvl="1"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	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1)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Thinking 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versus Acting</a:t>
            </a:r>
          </a:p>
          <a:p>
            <a:pPr lvl="1"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	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2) Human 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versus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Rational    (which is “easier”?)</a:t>
            </a:r>
            <a:r>
              <a:rPr lang="en-US" dirty="0">
                <a:cs typeface="+mn-cs"/>
              </a:rPr>
              <a:t>
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72877" y="3905072"/>
            <a:ext cx="232352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Which is</a:t>
            </a:r>
          </a:p>
          <a:p>
            <a:r>
              <a:rPr lang="en-US" dirty="0"/>
              <a:t>closest to</a:t>
            </a:r>
          </a:p>
          <a:p>
            <a:r>
              <a:rPr lang="en-US" dirty="0" smtClean="0"/>
              <a:t>a </a:t>
            </a:r>
            <a:r>
              <a:rPr lang="en-US" dirty="0"/>
              <a:t>‘real’ human?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39000" y="5562600"/>
            <a:ext cx="146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Furthest?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40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40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4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4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4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4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753" grpId="0"/>
      <p:bldP spid="1140754" grpId="0"/>
      <p:bldP spid="1140755" grpId="0"/>
      <p:bldP spid="1140756" grpId="0"/>
      <p:bldP spid="2" grpId="0"/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TAS Slides(WB)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2CCE51"/>
      </a:folHlink>
    </a:clrScheme>
    <a:fontScheme name="ITAS Slides(WB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rgbClr val="063DE8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rgbClr val="063DE8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TAS Slides(WB)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AS Slides(WB)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ITAS Slides(WB)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ITAS Slides(WB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rgbClr val="063DE8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rgbClr val="063DE8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TAS Slides(WB)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AS Slides(WB)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54272</TotalTime>
  <Words>2543</Words>
  <Application>Microsoft Macintosh PowerPoint</Application>
  <PresentationFormat>On-screen Show (4:3)</PresentationFormat>
  <Paragraphs>459</Paragraphs>
  <Slides>39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Default Design</vt:lpstr>
      <vt:lpstr>1_Default Design</vt:lpstr>
      <vt:lpstr>2_Office Theme</vt:lpstr>
      <vt:lpstr>ITAS Slides(WB)</vt:lpstr>
      <vt:lpstr>1_ITAS Slides(WB)</vt:lpstr>
      <vt:lpstr>CS 4700: Foundations of  Artificial Intelligence</vt:lpstr>
      <vt:lpstr>Course Administration</vt:lpstr>
      <vt:lpstr>Grading</vt:lpstr>
      <vt:lpstr>Other remarks</vt:lpstr>
      <vt:lpstr>Homework</vt:lpstr>
      <vt:lpstr>PowerPoint Presentation</vt:lpstr>
      <vt:lpstr>AI: Goals</vt:lpstr>
      <vt:lpstr>What is Intelligence?</vt:lpstr>
      <vt:lpstr>What is AI?</vt:lpstr>
      <vt:lpstr>Different AI Perspectives</vt:lpstr>
      <vt:lpstr>1. Acting Humanly</vt:lpstr>
      <vt:lpstr> Mathematical Formulation of   notion of  Computation and Computability (1936) </vt:lpstr>
      <vt:lpstr>Universal Computer</vt:lpstr>
      <vt:lpstr>Acting humanly: Turing Test</vt:lpstr>
      <vt:lpstr>Trying to pass the Turing test: Some Famous Human Imitation “Games”</vt:lpstr>
      <vt:lpstr>ELIZA:  impersonating a Rogerian psychotherapist</vt:lpstr>
      <vt:lpstr>PowerPoint Presentation</vt:lpstr>
      <vt:lpstr>2. Thinking Humanly</vt:lpstr>
      <vt:lpstr> Thinking humanly:  modeling cognitive processes</vt:lpstr>
      <vt:lpstr>Neuroscience: The Hardware</vt:lpstr>
      <vt:lpstr>Computer vs. Brain</vt:lpstr>
      <vt:lpstr>PowerPoint Presentation</vt:lpstr>
      <vt:lpstr>A Neuron</vt:lpstr>
      <vt:lpstr>An Artificial Neural Network (Perceptrons)</vt:lpstr>
      <vt:lpstr>PowerPoint Presentation</vt:lpstr>
      <vt:lpstr>Neurons in the News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Thinking Rationally</vt:lpstr>
      <vt:lpstr>Thinking rationally:  formalizing the "laws of thought” </vt:lpstr>
      <vt:lpstr>PowerPoint Presentation</vt:lpstr>
      <vt:lpstr>PowerPoint Presentation</vt:lpstr>
      <vt:lpstr>4. Acting Rationally</vt:lpstr>
      <vt:lpstr>Rational agents</vt:lpstr>
      <vt:lpstr>Building Intelligent Machines</vt:lpstr>
      <vt:lpstr>Key research areas in AI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Bart Selman</cp:lastModifiedBy>
  <cp:revision>1385</cp:revision>
  <dcterms:created xsi:type="dcterms:W3CDTF">1601-01-01T00:00:00Z</dcterms:created>
  <dcterms:modified xsi:type="dcterms:W3CDTF">2013-09-04T07:33:00Z</dcterms:modified>
</cp:coreProperties>
</file>