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52" r:id="rId2"/>
    <p:sldMasterId id="2147483864" r:id="rId3"/>
    <p:sldMasterId id="2147483876" r:id="rId4"/>
  </p:sldMasterIdLst>
  <p:notesMasterIdLst>
    <p:notesMasterId r:id="rId41"/>
  </p:notesMasterIdLst>
  <p:handoutMasterIdLst>
    <p:handoutMasterId r:id="rId42"/>
  </p:handoutMasterIdLst>
  <p:sldIdLst>
    <p:sldId id="374" r:id="rId5"/>
    <p:sldId id="375" r:id="rId6"/>
    <p:sldId id="496" r:id="rId7"/>
    <p:sldId id="429" r:id="rId8"/>
    <p:sldId id="430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51" r:id="rId27"/>
    <p:sldId id="460" r:id="rId28"/>
    <p:sldId id="453" r:id="rId29"/>
    <p:sldId id="454" r:id="rId30"/>
    <p:sldId id="488" r:id="rId31"/>
    <p:sldId id="489" r:id="rId32"/>
    <p:sldId id="495" r:id="rId33"/>
    <p:sldId id="490" r:id="rId34"/>
    <p:sldId id="491" r:id="rId35"/>
    <p:sldId id="492" r:id="rId36"/>
    <p:sldId id="493" r:id="rId37"/>
    <p:sldId id="494" r:id="rId38"/>
    <p:sldId id="414" r:id="rId39"/>
    <p:sldId id="41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009900"/>
    <a:srgbClr val="800000"/>
    <a:srgbClr val="FF3399"/>
    <a:srgbClr val="000000"/>
    <a:srgbClr val="CC00CC"/>
    <a:srgbClr val="FF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F966AB6-9825-A648-B008-AE181CAF4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6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8CEEE5A-8942-9F49-8A96-4544219A3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76342-A7F8-6E4C-8F48-BE7496F97BC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E943D-0C35-AC48-9E67-EAD43C12DBA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66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1B1A0-B381-CF4F-AEA5-AF65D0AFB54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66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20900-9729-CF44-82A3-1367B518C9C4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51E08-9CD7-E04C-98A1-C867EF0F015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5C09E2-FE1B-3E42-B156-D9030B84FD7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55463-FE21-4143-AFDE-A965B715822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66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mtClean="0">
                <a:cs typeface="+mn-cs"/>
              </a:rPr>
              <a:t>Game playing was one of the first tasks undertaken in  AI as soon as computers became programmable (e.g., Turing, Shannon, Wiener </a:t>
            </a:r>
            <a:r>
              <a:rPr lang="en-US" smtClean="0">
                <a:cs typeface="+mn-cs"/>
                <a:sym typeface="Wingdings" charset="0"/>
              </a:rPr>
              <a:t>tackled   chess).</a:t>
            </a: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48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98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1817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9178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F49226-2F29-564B-8290-0D4566252BE7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521364-06C9-F943-B407-6E25AC903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2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7777406-F8F0-FA42-8239-37FEF95B8761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D04888-2EC4-BB43-ACAC-5F2439F50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40244B-760B-BD42-B1A5-01EF36FA9BBE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2C42E9B-B0A6-0346-93CD-C60AE014E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E92BCD1-66EF-DB48-8639-7BE6B82311DD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EFC91D-34A2-E04E-81DD-415CC7272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2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E32B30-2214-A543-BD3A-D0B2B9EABB69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7E685D-6FE1-4E4E-A535-BA266FAD5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17ECD06-CE77-A949-83B3-78C7BA84E56A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661423-E74D-D94E-97BB-DDA1E1CB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38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0FA2FE6-66D7-6340-B648-9AEDA32938F5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AF8061-5195-6749-99E1-7EBA23715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1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5806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2BA8D87-52B5-5040-A242-2C1430CA9EEA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F915B0-972B-AF40-9604-A922EED46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8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1B6600C-63D9-6144-A5EB-F9ACD6881A61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E95451-5195-304E-A96F-ED6E3C41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89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B395303-4CE4-9144-8C65-1B6AA20797FE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14E403-F845-F244-AE90-6ADB78591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83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9446493-71B5-9E42-BDB9-84CB7901420E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F9AFA6-3A4F-7E40-9A56-1DF77507B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02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55E3D7-1C0A-1941-8F7F-E8A6AA9C3B2F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D8BDE16-54C9-2E4A-87D9-23EA1F71A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34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107838-122B-3749-B93A-C6C084F7FB39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1CA663-2AF9-B045-823B-3A168E045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6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2CEAA-748F-774D-95CD-C6B8AD64A01D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8A70C9-D187-9841-AE7B-C8F34223B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6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AF49D7-9D26-0345-A4EE-66B2BD5107F9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4D5D04-B618-5548-B383-0A9C2CF7B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43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2AFC98F-0713-AD48-8C18-BF3FAB423146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2294418-5E52-8A40-A53D-956253570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6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78FD48-F287-E849-9208-DF5817FB6E74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0DB909-9E6E-6943-A2E1-DBB3B2461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35017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6E28F6-EF78-D942-9A41-5DA6CF138287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C37DE26-492F-6941-BCD4-C80C9EDD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23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E6E2992-4475-2347-85A1-956D5BF04E82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9C67492-6560-FD4C-A2DA-3DEA3FE84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78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AFBA490-FAB3-FD41-A026-9DA5E97F3DB6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AD2A4C-A190-E541-89D5-9F6180070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72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FEA0F-73ED-DF46-87E0-86CEC636891A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751D1C-9DBA-1846-924B-8292A92BF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3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C23320-30BA-DE40-A02B-B3774FA71A0E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385757F-9E83-504C-8DAC-5B64C360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1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3D320D-45DB-014F-9E84-E8EB74696F2D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3E69B6-9695-5043-9B1C-B860FDF80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23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812DE3-A92A-6447-B3DE-918E3B8E6517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10D45F-BAB9-F446-B1FD-CEA55AB30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71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361DE59-C151-7A43-A2F0-63BFCEE85AE5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53BB645-4CC2-E84E-A675-1D1056BA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7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F5D649-0768-1E4A-A830-A47740FD0458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4FB235-430F-7640-8C58-B1C96E61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5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58DF00A-1A2E-8047-98A9-979D8194F218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6578222-446E-4E41-8DD7-E5D6B8F3A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2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9855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EBCCC4-655A-FD44-9273-10752D999219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BC05851-E0B4-E64C-A5DB-16BF21C5B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48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1F7F76A-6C21-FB44-ABCA-55B7E48D4B32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6FB771-F2B2-A948-84DB-9A5EBE14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4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6417E0-AF51-8F42-8ECA-975FBB148F82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28EEBDD-04AA-2B43-BCF6-5BD46BBC9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7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781716D-1C80-D346-B60A-E70ABF2E1F03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B065AC3-C090-7E45-A719-7AF96A045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43AC29-2465-8740-B883-7695EF525A9E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334C72-E29D-4841-ADCE-14B46AD0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35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0A7B7D-BA0F-A245-B9B8-D7C9902FD9F3}" type="datetime2">
              <a:rPr lang="en-US"/>
              <a:pPr>
                <a:defRPr/>
              </a:pPr>
              <a:t>Monday, October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5D89D6-F79D-284B-B36B-553A51F73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3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7529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154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9225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68533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01378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589838" y="6473825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>
                <a:cs typeface="+mn-cs"/>
              </a:rPr>
              <a:t>Bart Selman</a:t>
            </a:r>
          </a:p>
          <a:p>
            <a:pPr algn="ctr">
              <a:defRPr/>
            </a:pPr>
            <a:r>
              <a:rPr lang="en-US" sz="900" dirty="0">
                <a:cs typeface="+mn-cs"/>
              </a:rPr>
              <a:t>CS4700</a:t>
            </a:r>
          </a:p>
        </p:txBody>
      </p:sp>
      <p:sp>
        <p:nvSpPr>
          <p:cNvPr id="1029" name="TextBox 1"/>
          <p:cNvSpPr txBox="1">
            <a:spLocks noChangeArrowheads="1"/>
          </p:cNvSpPr>
          <p:nvPr userDrawn="1"/>
        </p:nvSpPr>
        <p:spPr bwMode="auto">
          <a:xfrm>
            <a:off x="8534400" y="62484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7D3A395-4494-9842-8540-AE36A7F1498F}" type="slidenum">
              <a:rPr lang="en-US" sz="1800" smtClean="0"/>
              <a:pPr eaLnBrk="1" hangingPunct="1">
                <a:defRPr/>
              </a:pPr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73E9D778-7FFA-5B4F-9919-487DF7756C75}" type="datetime2">
              <a:rPr lang="en-US"/>
              <a:pPr>
                <a:defRPr/>
              </a:pPr>
              <a:t>Monday, October 7,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97A574AA-F00E-A749-9710-236601D1C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A3F2546-19A3-A941-9CD7-ED947553DA9A}" type="datetime2">
              <a:rPr lang="en-US"/>
              <a:pPr>
                <a:defRPr/>
              </a:pPr>
              <a:t>Monday, October 7,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E319376C-7F37-2046-B206-F2411BFB1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5CA310B5-3C60-034B-B94C-BC61C590AA2F}" type="datetime2">
              <a:rPr lang="en-US"/>
              <a:pPr>
                <a:defRPr/>
              </a:pPr>
              <a:t>Monday, October 7,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7EE1319C-BE51-0941-B6F1-C47DE3763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3.pn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>
                <a:solidFill>
                  <a:srgbClr val="3333CC"/>
                </a:solidFill>
                <a:cs typeface="+mn-cs"/>
              </a:rPr>
              <a:t>selman@cs.cornell.edu</a:t>
            </a:r>
            <a:endParaRPr lang="en-US" sz="18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3366FF"/>
                </a:solidFill>
                <a:cs typeface="+mn-cs"/>
              </a:rPr>
              <a:t>Module: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3366FF"/>
                </a:solidFill>
                <a:cs typeface="+mn-cs"/>
              </a:rPr>
              <a:t>Adversarial Search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3366FF"/>
                </a:solidFill>
                <a:cs typeface="+mn-cs"/>
              </a:rPr>
              <a:t>R&amp;N: Chapter 5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>
              <a:solidFill>
                <a:srgbClr val="3366FF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Part II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230188"/>
            <a:ext cx="7219950" cy="9017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History of Search Innovations</a:t>
            </a:r>
          </a:p>
        </p:txBody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841500"/>
            <a:ext cx="7856537" cy="4114800"/>
          </a:xfrm>
        </p:spPr>
        <p:txBody>
          <a:bodyPr lIns="92075" tIns="46038" rIns="92075" bIns="46038"/>
          <a:lstStyle/>
          <a:p>
            <a:pPr marL="0" indent="0" eaLnBrk="1" hangingPunct="1">
              <a:tabLst>
                <a:tab pos="3201988" algn="l"/>
                <a:tab pos="6805613" algn="ctr"/>
              </a:tabLst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Shannon, Turing	</a:t>
            </a: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Minimax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search	1950</a:t>
            </a:r>
          </a:p>
          <a:p>
            <a:pPr marL="0" indent="0" eaLnBrk="1" hangingPunct="1">
              <a:tabLst>
                <a:tab pos="3201988" algn="l"/>
                <a:tab pos="6805613" algn="ctr"/>
              </a:tabLst>
              <a:defRPr/>
            </a:pP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Kotok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/McCarthy	Alpha-beta pruning	1966</a:t>
            </a:r>
          </a:p>
          <a:p>
            <a:pPr marL="0" indent="0" eaLnBrk="1" hangingPunct="1">
              <a:tabLst>
                <a:tab pos="3201988" algn="l"/>
                <a:tab pos="6805613" algn="ctr"/>
              </a:tabLst>
              <a:defRPr/>
            </a:pP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MacHack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	Transposition tables	1967</a:t>
            </a:r>
          </a:p>
          <a:p>
            <a:pPr marL="0" indent="0" eaLnBrk="1" hangingPunct="1">
              <a:tabLst>
                <a:tab pos="3201988" algn="l"/>
                <a:tab pos="6805613" algn="ctr"/>
              </a:tabLst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Chess 3.0+	Iterative-deepening	1975</a:t>
            </a:r>
          </a:p>
          <a:p>
            <a:pPr marL="0" indent="0" eaLnBrk="1" hangingPunct="1">
              <a:tabLst>
                <a:tab pos="3201988" algn="l"/>
                <a:tab pos="6805613" algn="ctr"/>
              </a:tabLst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Belle	Special hardware	1978</a:t>
            </a:r>
          </a:p>
          <a:p>
            <a:pPr marL="0" indent="0" eaLnBrk="1" hangingPunct="1">
              <a:tabLst>
                <a:tab pos="3201988" algn="l"/>
                <a:tab pos="6805613" algn="ctr"/>
              </a:tabLst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Cray Blitz	Parallel search	1983</a:t>
            </a:r>
          </a:p>
          <a:p>
            <a:pPr marL="0" indent="0" eaLnBrk="1" hangingPunct="1">
              <a:tabLst>
                <a:tab pos="3201988" algn="l"/>
                <a:tab pos="6805613" algn="ctr"/>
              </a:tabLst>
              <a:defRPr/>
            </a:pP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Hitech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	Parallel evaluation	1985</a:t>
            </a:r>
          </a:p>
          <a:p>
            <a:pPr marL="0" indent="0" eaLnBrk="1" hangingPunct="1">
              <a:tabLst>
                <a:tab pos="3201988" algn="l"/>
                <a:tab pos="6805613" algn="ctr"/>
              </a:tabLst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Deep Blue	ALL OF THE ABOVE	1997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Evaluation Functions</a:t>
            </a:r>
          </a:p>
        </p:txBody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Primary way knowledge of chess is encoded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material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position</a:t>
            </a:r>
          </a:p>
          <a:p>
            <a:pPr lvl="2" eaLnBrk="1" hangingPunct="1">
              <a:defRPr/>
            </a:pPr>
            <a:r>
              <a:rPr lang="en-US" dirty="0" smtClean="0"/>
              <a:t>doubled pawns</a:t>
            </a:r>
          </a:p>
          <a:p>
            <a:pPr lvl="2" eaLnBrk="1" hangingPunct="1">
              <a:defRPr/>
            </a:pPr>
            <a:r>
              <a:rPr lang="en-US" dirty="0" smtClean="0"/>
              <a:t>how constrained position is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Must execute quickly - constant time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parallel evaluation:</a:t>
            </a:r>
            <a:r>
              <a:rPr lang="en-US" dirty="0" smtClean="0"/>
              <a:t> allows more complex functions</a:t>
            </a:r>
          </a:p>
          <a:p>
            <a:pPr lvl="2" eaLnBrk="1" hangingPunct="1">
              <a:defRPr/>
            </a:pPr>
            <a:r>
              <a:rPr lang="en-US" dirty="0" smtClean="0"/>
              <a:t>tactics:  patterns to </a:t>
            </a:r>
            <a:r>
              <a:rPr lang="en-US" dirty="0" err="1" smtClean="0"/>
              <a:t>recognitize</a:t>
            </a:r>
            <a:r>
              <a:rPr lang="en-US" dirty="0" smtClean="0"/>
              <a:t> weak positions</a:t>
            </a:r>
          </a:p>
          <a:p>
            <a:pPr lvl="2" eaLnBrk="1" hangingPunct="1">
              <a:defRPr/>
            </a:pPr>
            <a:r>
              <a:rPr lang="en-US" dirty="0" smtClean="0"/>
              <a:t>arbitrarily complicated domain knowledge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Learning better evaluation functions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848600" cy="4648200"/>
          </a:xfrm>
        </p:spPr>
        <p:txBody>
          <a:bodyPr lIns="92075" tIns="46038" rIns="92075" bIns="46038"/>
          <a:lstStyle/>
          <a:p>
            <a:pPr lvl="1" eaLnBrk="1" hangingPunct="1">
              <a:defRPr/>
            </a:pPr>
            <a:r>
              <a:rPr lang="en-US" b="1" dirty="0" smtClean="0"/>
              <a:t>Deep Blue learns by </a:t>
            </a:r>
            <a:r>
              <a:rPr lang="en-US" b="1" dirty="0" smtClean="0">
                <a:solidFill>
                  <a:srgbClr val="FF0000"/>
                </a:solidFill>
              </a:rPr>
              <a:t>tuning weights</a:t>
            </a:r>
            <a:r>
              <a:rPr lang="en-US" b="1" dirty="0" smtClean="0"/>
              <a:t> in its board evaluation function</a:t>
            </a:r>
          </a:p>
          <a:p>
            <a:pPr marL="1828800" lvl="4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f(p) = w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(p) + w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(p) + ... + </a:t>
            </a: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(p)</a:t>
            </a:r>
          </a:p>
          <a:p>
            <a:pPr lvl="1" eaLnBrk="1" hangingPunct="1"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Tune weights to find best least-squares fit with respect to moves actually chosen by grandmasters in 1000+ games. Weights tweaked multiple digits of precision.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key difference between 1996 and 1997 match!</a:t>
            </a:r>
            <a:r>
              <a:rPr lang="en-US" b="1" dirty="0" smtClean="0"/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Note that Kasparov also trained on</a:t>
            </a:r>
          </a:p>
          <a:p>
            <a:pPr lvl="1" eaLnBrk="1" hangingPunct="1">
              <a:buFontTx/>
              <a:buNone/>
              <a:defRPr/>
            </a:pPr>
            <a:r>
              <a:rPr lang="en-US" b="1" dirty="0" smtClean="0"/>
              <a:t>       </a:t>
            </a:r>
            <a:r>
              <a:rPr lang="ja-JP" altLang="en-US" b="1" dirty="0" smtClean="0">
                <a:latin typeface="Arial"/>
              </a:rPr>
              <a:t>“</a:t>
            </a:r>
            <a:r>
              <a:rPr lang="en-US" b="1" dirty="0" smtClean="0"/>
              <a:t>computer chess</a:t>
            </a:r>
            <a:r>
              <a:rPr lang="ja-JP" altLang="en-US" b="1" dirty="0" smtClean="0">
                <a:latin typeface="Arial"/>
              </a:rPr>
              <a:t>”</a:t>
            </a:r>
            <a:r>
              <a:rPr lang="en-US" b="1" dirty="0" smtClean="0"/>
              <a:t> play. But, he did not have access to DB.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Transposition Tables</a:t>
            </a:r>
          </a:p>
        </p:txBody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Introduced by </a:t>
            </a:r>
            <a:r>
              <a:rPr lang="en-US" b="1" dirty="0" err="1" smtClean="0">
                <a:cs typeface="+mn-cs"/>
              </a:rPr>
              <a:t>Greenblat's</a:t>
            </a:r>
            <a:r>
              <a:rPr lang="en-US" b="1" dirty="0" smtClean="0">
                <a:cs typeface="+mn-cs"/>
              </a:rPr>
              <a:t> Mac Hack (1966)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Basic idea: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caching</a:t>
            </a:r>
          </a:p>
          <a:p>
            <a:pPr lvl="1" eaLnBrk="1" hangingPunct="1">
              <a:defRPr/>
            </a:pPr>
            <a:r>
              <a:rPr lang="en-US" b="1" dirty="0" smtClean="0"/>
              <a:t>once a board  is evaluated, save in a hash table, avoid re-evaluating.</a:t>
            </a:r>
          </a:p>
          <a:p>
            <a:pPr lvl="1" eaLnBrk="1" hangingPunct="1">
              <a:defRPr/>
            </a:pPr>
            <a:r>
              <a:rPr lang="en-US" b="1" dirty="0" smtClean="0"/>
              <a:t>called </a:t>
            </a:r>
            <a:r>
              <a:rPr lang="ja-JP" altLang="en-US" b="1" dirty="0" smtClean="0">
                <a:latin typeface="Arial"/>
              </a:rPr>
              <a:t>“</a:t>
            </a:r>
            <a:r>
              <a:rPr lang="en-US" b="1" dirty="0" smtClean="0"/>
              <a:t>transposition</a:t>
            </a:r>
            <a:r>
              <a:rPr lang="ja-JP" altLang="en-US" b="1" dirty="0" smtClean="0">
                <a:latin typeface="Arial"/>
              </a:rPr>
              <a:t>”</a:t>
            </a:r>
            <a:r>
              <a:rPr lang="en-US" b="1" dirty="0" smtClean="0"/>
              <a:t> tables, because different </a:t>
            </a:r>
            <a:r>
              <a:rPr lang="en-US" b="1" dirty="0" smtClean="0">
                <a:solidFill>
                  <a:srgbClr val="FF0000"/>
                </a:solidFill>
              </a:rPr>
              <a:t>orderings </a:t>
            </a:r>
            <a:r>
              <a:rPr lang="en-US" b="1" dirty="0" smtClean="0"/>
              <a:t>(transpositions) of the same set of moves can lead to the same board.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Transposition Tables as Learning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Is a form of root learning (memorization).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/>
              <a:t>positions </a:t>
            </a:r>
            <a:r>
              <a:rPr lang="en-US" b="1" dirty="0" smtClean="0">
                <a:solidFill>
                  <a:srgbClr val="FF0000"/>
                </a:solidFill>
              </a:rPr>
              <a:t>generalize</a:t>
            </a:r>
            <a:r>
              <a:rPr lang="en-US" b="1" dirty="0" smtClean="0"/>
              <a:t> sequences of moves</a:t>
            </a:r>
          </a:p>
          <a:p>
            <a:pPr lvl="1" eaLnBrk="1" hangingPunct="1">
              <a:defRPr/>
            </a:pPr>
            <a:r>
              <a:rPr lang="en-US" b="1" dirty="0" smtClean="0"/>
              <a:t>learning on-the-fly 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Deep Blue ---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huge transposition tables</a:t>
            </a:r>
            <a:r>
              <a:rPr lang="en-US" b="1" dirty="0" smtClean="0">
                <a:cs typeface="+mn-cs"/>
              </a:rPr>
              <a:t> (100,000,000+), must be carefully managed.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Time vs Space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Iterative Deepening</a:t>
            </a:r>
          </a:p>
          <a:p>
            <a:pPr lvl="1" eaLnBrk="1" hangingPunct="1">
              <a:defRPr/>
            </a:pPr>
            <a:r>
              <a:rPr lang="en-US" b="1" dirty="0" smtClean="0"/>
              <a:t>a good idea in chess, as well as almost everywhere else!</a:t>
            </a:r>
          </a:p>
          <a:p>
            <a:pPr lvl="1" eaLnBrk="1" hangingPunct="1">
              <a:defRPr/>
            </a:pPr>
            <a:r>
              <a:rPr lang="en-US" b="1" dirty="0" smtClean="0"/>
              <a:t>Chess 4.x, first to play at Master's level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trades a little time for a huge reduction in space</a:t>
            </a:r>
          </a:p>
          <a:p>
            <a:pPr lvl="2" eaLnBrk="1" hangingPunct="1">
              <a:defRPr/>
            </a:pPr>
            <a:r>
              <a:rPr lang="en-US" b="1" dirty="0" smtClean="0"/>
              <a:t>lets you do breadth-first search with (more space efficient) depth-first search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anytime</a:t>
            </a:r>
            <a:r>
              <a:rPr lang="en-US" b="1" dirty="0" smtClean="0"/>
              <a:t>: good for response-time critical applications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Special-Purpose and Parallel Hardware</a:t>
            </a:r>
          </a:p>
        </p:txBody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Belle (Thompson 1978)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Cray Blitz (1993)</a:t>
            </a:r>
          </a:p>
          <a:p>
            <a:pPr eaLnBrk="1" hangingPunct="1">
              <a:defRPr/>
            </a:pPr>
            <a:r>
              <a:rPr lang="en-US" b="1" dirty="0" err="1" smtClean="0">
                <a:cs typeface="+mn-cs"/>
              </a:rPr>
              <a:t>Hitech</a:t>
            </a:r>
            <a:r>
              <a:rPr lang="en-US" b="1" dirty="0" smtClean="0">
                <a:cs typeface="+mn-cs"/>
              </a:rPr>
              <a:t> (1985)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Deep Blue (1987-1996)</a:t>
            </a:r>
          </a:p>
          <a:p>
            <a:pPr lvl="1" eaLnBrk="1" hangingPunct="1">
              <a:defRPr/>
            </a:pPr>
            <a:r>
              <a:rPr lang="en-US" b="1" dirty="0" smtClean="0"/>
              <a:t>Parallel evaluation: allows more complicated evaluation functions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Hardest part: coordinating parallel search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Interesting factoid: Deep Blue never quite played the same game, because of </a:t>
            </a:r>
            <a:r>
              <a:rPr lang="ja-JP" altLang="en-US" b="1" dirty="0" smtClean="0">
                <a:solidFill>
                  <a:srgbClr val="FF0000"/>
                </a:solidFill>
                <a:latin typeface="Arial"/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noise</a:t>
            </a:r>
            <a:r>
              <a:rPr lang="ja-JP" altLang="en-US" b="1" dirty="0" smtClean="0">
                <a:solidFill>
                  <a:srgbClr val="FF0000"/>
                </a:solidFill>
                <a:latin typeface="Arial"/>
              </a:rPr>
              <a:t>”</a:t>
            </a:r>
            <a:r>
              <a:rPr lang="en-US" b="1" dirty="0" smtClean="0">
                <a:solidFill>
                  <a:srgbClr val="FF0000"/>
                </a:solidFill>
              </a:rPr>
              <a:t> in its hardware!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Deep Blue</a:t>
            </a:r>
          </a:p>
        </p:txBody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Hardware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32946A"/>
                </a:solidFill>
              </a:rPr>
              <a:t>32 general processors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32946A"/>
                </a:solidFill>
              </a:rPr>
              <a:t>220 VSLI chess chips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Overall: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200,000,000 positions per second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5 minutes = depth 14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cs typeface="+mn-cs"/>
              </a:rPr>
              <a:t>Selective extensions</a:t>
            </a:r>
            <a:r>
              <a:rPr lang="en-US" b="1" dirty="0" smtClean="0">
                <a:cs typeface="+mn-cs"/>
              </a:rPr>
              <a:t> - search deeper at unstable positions</a:t>
            </a:r>
          </a:p>
          <a:p>
            <a:pPr lvl="1" eaLnBrk="1" hangingPunct="1">
              <a:defRPr/>
            </a:pPr>
            <a:r>
              <a:rPr lang="en-US" b="1" dirty="0" smtClean="0"/>
              <a:t>down to depth 25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4648200"/>
            <a:ext cx="5486400" cy="163195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Aside:</a:t>
            </a:r>
          </a:p>
          <a:p>
            <a:pPr lvl="1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4-ply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≈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human novice</a:t>
            </a:r>
          </a:p>
          <a:p>
            <a:pPr lvl="1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8-ply to 10-ply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≈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typical PC, human master</a:t>
            </a:r>
          </a:p>
          <a:p>
            <a:pPr lvl="1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14-ply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≈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Deep Blue, Kasparov (+ depth 25 for “selective extensions”)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Evolution of Deep Blue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From 1987 to 1996</a:t>
            </a:r>
          </a:p>
          <a:p>
            <a:pPr lvl="1" eaLnBrk="1" hangingPunct="1">
              <a:defRPr/>
            </a:pPr>
            <a:r>
              <a:rPr lang="en-US" b="1" dirty="0" smtClean="0"/>
              <a:t>faster chess processors</a:t>
            </a:r>
          </a:p>
          <a:p>
            <a:pPr lvl="1" eaLnBrk="1" hangingPunct="1">
              <a:defRPr/>
            </a:pPr>
            <a:r>
              <a:rPr lang="en-US" b="1" dirty="0" smtClean="0"/>
              <a:t>port to IBM base machine from Sun</a:t>
            </a:r>
          </a:p>
          <a:p>
            <a:pPr lvl="2" eaLnBrk="1" hangingPunct="1">
              <a:defRPr/>
            </a:pPr>
            <a:r>
              <a:rPr lang="en-US" b="1" dirty="0" smtClean="0"/>
              <a:t>Deep Blue</a:t>
            </a:r>
            <a:r>
              <a:rPr lang="ja-JP" altLang="en-US" b="1" dirty="0" smtClean="0">
                <a:latin typeface="Arial"/>
              </a:rPr>
              <a:t>’</a:t>
            </a:r>
            <a:r>
              <a:rPr lang="en-US" b="1" dirty="0" smtClean="0"/>
              <a:t>s non-Chess hardware is actually quite slow, in integer performance!</a:t>
            </a:r>
          </a:p>
          <a:p>
            <a:pPr lvl="1" eaLnBrk="1" hangingPunct="1">
              <a:defRPr/>
            </a:pPr>
            <a:r>
              <a:rPr lang="en-US" b="1" dirty="0" smtClean="0"/>
              <a:t>bigger opening and endgame books</a:t>
            </a:r>
          </a:p>
          <a:p>
            <a:pPr lvl="1" eaLnBrk="1" hangingPunct="1">
              <a:defRPr/>
            </a:pPr>
            <a:r>
              <a:rPr lang="en-US" b="1" dirty="0" smtClean="0"/>
              <a:t>1996 differed little from 1997 - fixed bugs and tuned evaluation function!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After its loss in 1996, people underestimated its strength!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7912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53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Game Playing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Optimal decisions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accent2"/>
                </a:solidFill>
                <a:cs typeface="+mn-cs"/>
              </a:rPr>
              <a:t>Minimax</a:t>
            </a:r>
            <a:endParaRPr lang="en-US" sz="2800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α-β pruning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Case study: Deep Blue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UCT and Go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Tactics into Strategy</a:t>
            </a:r>
          </a:p>
        </p:txBody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96200" cy="2362200"/>
          </a:xfrm>
        </p:spPr>
        <p:txBody>
          <a:bodyPr lIns="92075" tIns="46038" rIns="92075" bIns="46038"/>
          <a:lstStyle/>
          <a:p>
            <a:pPr algn="just" eaLnBrk="1" hangingPunct="1">
              <a:defRPr/>
            </a:pPr>
            <a:r>
              <a:rPr lang="en-US" b="1" dirty="0" smtClean="0">
                <a:cs typeface="+mn-cs"/>
              </a:rPr>
              <a:t>As Deep Blue goes deeper and deeper into a position, it displays elements of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strategic understanding</a:t>
            </a:r>
            <a:r>
              <a:rPr lang="en-US" b="1" dirty="0" smtClean="0">
                <a:cs typeface="+mn-cs"/>
              </a:rPr>
              <a:t>. Somewhere out there mere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tactics translate into strategy.</a:t>
            </a:r>
            <a:r>
              <a:rPr lang="en-US" b="1" dirty="0" smtClean="0">
                <a:cs typeface="+mn-cs"/>
              </a:rPr>
              <a:t>  This is the closet thing I've ever seen to computer intelligence. It's a very weird form of intelligence, but you can feel it. It feels like thinking.</a:t>
            </a:r>
          </a:p>
          <a:p>
            <a:pPr lvl="1" algn="just"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Frederick </a:t>
            </a:r>
            <a:r>
              <a:rPr lang="en-US" sz="1600" b="1" dirty="0" err="1" smtClean="0">
                <a:solidFill>
                  <a:srgbClr val="FF0000"/>
                </a:solidFill>
              </a:rPr>
              <a:t>Friedel</a:t>
            </a:r>
            <a:r>
              <a:rPr lang="en-US" sz="1600" b="1" dirty="0" smtClean="0">
                <a:solidFill>
                  <a:srgbClr val="FF0000"/>
                </a:solidFill>
              </a:rPr>
              <a:t> (grandmaster), Newsday, May 9, 1997</a:t>
            </a:r>
          </a:p>
          <a:p>
            <a:pPr lvl="1" algn="just" eaLnBrk="1" hangingPunct="1"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3429000"/>
            <a:ext cx="7958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This is an example of how </a:t>
            </a:r>
            <a:r>
              <a:rPr lang="en-US" b="1">
                <a:solidFill>
                  <a:srgbClr val="FF0000"/>
                </a:solidFill>
              </a:rPr>
              <a:t>massive computation </a:t>
            </a:r>
            <a:r>
              <a:rPr lang="en-US" b="1"/>
              <a:t>---</a:t>
            </a:r>
          </a:p>
          <a:p>
            <a:pPr eaLnBrk="1" hangingPunct="1"/>
            <a:r>
              <a:rPr lang="en-US" b="1"/>
              <a:t>with clever search and evaluation function tuning ---</a:t>
            </a:r>
          </a:p>
          <a:p>
            <a:pPr eaLnBrk="1" hangingPunct="1"/>
            <a:r>
              <a:rPr lang="en-US" b="1"/>
              <a:t>lead to a </a:t>
            </a:r>
            <a:r>
              <a:rPr lang="en-US" b="1">
                <a:solidFill>
                  <a:srgbClr val="008000"/>
                </a:solidFill>
              </a:rPr>
              <a:t>qualitative leap </a:t>
            </a:r>
            <a:r>
              <a:rPr lang="en-US" b="1"/>
              <a:t>in performance (closer to human).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4876800"/>
            <a:ext cx="790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We see other recent examples with </a:t>
            </a:r>
            <a:r>
              <a:rPr lang="en-US" b="1">
                <a:solidFill>
                  <a:srgbClr val="FF0000"/>
                </a:solidFill>
              </a:rPr>
              <a:t>massive amounts of 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data</a:t>
            </a:r>
            <a:r>
              <a:rPr lang="en-US" b="1"/>
              <a:t> and clever machine learning techniques. E.g. machine</a:t>
            </a:r>
          </a:p>
          <a:p>
            <a:pPr eaLnBrk="1" hangingPunct="1"/>
            <a:r>
              <a:rPr lang="en-US" b="1"/>
              <a:t>translation and speech/face recognition.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ChangeArrowheads="1"/>
          </p:cNvSpPr>
          <p:nvPr/>
        </p:nvSpPr>
        <p:spPr bwMode="auto">
          <a:xfrm>
            <a:off x="914400" y="152400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sz="3200" b="1">
                <a:solidFill>
                  <a:schemeClr val="tx2"/>
                </a:solidFill>
                <a:cs typeface="+mn-cs"/>
              </a:rPr>
              <a:t>Automated reasoning --- the path</a:t>
            </a:r>
          </a:p>
        </p:txBody>
      </p:sp>
      <p:pic>
        <p:nvPicPr>
          <p:cNvPr id="1658883" name="Picture 3">
            <a:hlinkClick r:id="rId3" action="ppaction://hlinksldjump" highlightClick="1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4088" y="3643313"/>
            <a:ext cx="954087" cy="6191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 descr="vlsi"/>
          <p:cNvPicPr>
            <a:picLocks noChangeAspect="1" noChangeArrowheads="1"/>
          </p:cNvPicPr>
          <p:nvPr/>
        </p:nvPicPr>
        <p:blipFill>
          <a:blip r:embed="rId5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4878" r="32457" b="47263"/>
          <a:stretch>
            <a:fillRect/>
          </a:stretch>
        </p:blipFill>
        <p:spPr bwMode="auto">
          <a:xfrm>
            <a:off x="54102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885" name="Text Box 5"/>
          <p:cNvSpPr txBox="1">
            <a:spLocks noChangeArrowheads="1"/>
          </p:cNvSpPr>
          <p:nvPr/>
        </p:nvSpPr>
        <p:spPr bwMode="auto">
          <a:xfrm>
            <a:off x="3367088" y="5254625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100</a:t>
            </a:r>
          </a:p>
          <a:p>
            <a:pPr algn="ctr">
              <a:defRPr/>
            </a:pPr>
            <a:r>
              <a:rPr lang="en-US" sz="1200" b="1">
                <a:latin typeface="Arial" charset="0"/>
                <a:cs typeface="+mn-cs"/>
              </a:rPr>
              <a:t> 200 </a:t>
            </a:r>
          </a:p>
        </p:txBody>
      </p:sp>
      <p:sp>
        <p:nvSpPr>
          <p:cNvPr id="1658886" name="Text Box 6"/>
          <p:cNvSpPr txBox="1">
            <a:spLocks noChangeArrowheads="1"/>
          </p:cNvSpPr>
          <p:nvPr/>
        </p:nvSpPr>
        <p:spPr bwMode="auto">
          <a:xfrm>
            <a:off x="4083050" y="464502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10K </a:t>
            </a:r>
          </a:p>
          <a:p>
            <a:pPr algn="ctr">
              <a:defRPr/>
            </a:pPr>
            <a:r>
              <a:rPr lang="en-US" sz="1200" b="1">
                <a:latin typeface="Arial" charset="0"/>
                <a:cs typeface="+mn-cs"/>
              </a:rPr>
              <a:t>50K</a:t>
            </a:r>
          </a:p>
        </p:txBody>
      </p:sp>
      <p:sp>
        <p:nvSpPr>
          <p:cNvPr id="1658887" name="Text Box 7"/>
          <p:cNvSpPr txBox="1">
            <a:spLocks noChangeArrowheads="1"/>
          </p:cNvSpPr>
          <p:nvPr/>
        </p:nvSpPr>
        <p:spPr bwMode="auto">
          <a:xfrm>
            <a:off x="7143750" y="1520825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1M</a:t>
            </a:r>
          </a:p>
          <a:p>
            <a:pPr algn="ctr">
              <a:defRPr/>
            </a:pPr>
            <a:r>
              <a:rPr lang="en-US" sz="1200" b="1">
                <a:latin typeface="Arial" charset="0"/>
                <a:cs typeface="+mn-cs"/>
              </a:rPr>
              <a:t>5M</a:t>
            </a:r>
          </a:p>
        </p:txBody>
      </p:sp>
      <p:sp>
        <p:nvSpPr>
          <p:cNvPr id="1658888" name="Text Box 8"/>
          <p:cNvSpPr txBox="1">
            <a:spLocks noChangeArrowheads="1"/>
          </p:cNvSpPr>
          <p:nvPr/>
        </p:nvSpPr>
        <p:spPr bwMode="auto">
          <a:xfrm>
            <a:off x="57150" y="494982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cs typeface="+mn-cs"/>
              </a:rPr>
              <a:t>Seconds until heat death of sun</a:t>
            </a:r>
          </a:p>
        </p:txBody>
      </p:sp>
      <p:sp>
        <p:nvSpPr>
          <p:cNvPr id="1658889" name="Line 9"/>
          <p:cNvSpPr>
            <a:spLocks noChangeShapeType="1"/>
          </p:cNvSpPr>
          <p:nvPr/>
        </p:nvSpPr>
        <p:spPr bwMode="auto">
          <a:xfrm>
            <a:off x="1114425" y="55594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890" name="Line 10"/>
          <p:cNvSpPr>
            <a:spLocks noChangeShapeType="1"/>
          </p:cNvSpPr>
          <p:nvPr/>
        </p:nvSpPr>
        <p:spPr bwMode="auto">
          <a:xfrm>
            <a:off x="1504950" y="5254625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891" name="Line 11"/>
          <p:cNvSpPr>
            <a:spLocks noChangeShapeType="1"/>
          </p:cNvSpPr>
          <p:nvPr/>
        </p:nvSpPr>
        <p:spPr bwMode="auto">
          <a:xfrm flipV="1">
            <a:off x="1504950" y="4797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892" name="Line 12"/>
          <p:cNvSpPr>
            <a:spLocks noChangeShapeType="1"/>
          </p:cNvSpPr>
          <p:nvPr/>
        </p:nvSpPr>
        <p:spPr bwMode="auto">
          <a:xfrm flipH="1">
            <a:off x="1047750" y="47974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893" name="Text Box 13"/>
          <p:cNvSpPr txBox="1">
            <a:spLocks noChangeArrowheads="1"/>
          </p:cNvSpPr>
          <p:nvPr/>
        </p:nvSpPr>
        <p:spPr bwMode="auto">
          <a:xfrm>
            <a:off x="7050088" y="6265863"/>
            <a:ext cx="14843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Arial" charset="0"/>
                <a:cs typeface="+mn-cs"/>
              </a:rPr>
              <a:t>Rules (Constraints)</a:t>
            </a:r>
          </a:p>
        </p:txBody>
      </p:sp>
      <p:pic>
        <p:nvPicPr>
          <p:cNvPr id="62477" name="Picture 14" descr="ch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0"/>
          <a:stretch>
            <a:fillRect/>
          </a:stretch>
        </p:blipFill>
        <p:spPr bwMode="auto">
          <a:xfrm>
            <a:off x="3803650" y="3806825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78" name="Object 15"/>
          <p:cNvGraphicFramePr>
            <a:graphicFrameLocks noChangeAspect="1"/>
          </p:cNvGraphicFramePr>
          <p:nvPr>
            <p:ph sz="half" idx="4294967295"/>
          </p:nvPr>
        </p:nvGraphicFramePr>
        <p:xfrm>
          <a:off x="3230563" y="4668838"/>
          <a:ext cx="10620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8" name="Photo Editor Photo" r:id="rId7" imgW="1200318" imgH="952633" progId="MSPhotoEd.3">
                  <p:embed/>
                </p:oleObj>
              </mc:Choice>
              <mc:Fallback>
                <p:oleObj name="Photo Editor Photo" r:id="rId7" imgW="1200318" imgH="952633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4668838"/>
                        <a:ext cx="10620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9" name="Picture 16" descr="mechan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5026025"/>
            <a:ext cx="9858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897" name="Line 17"/>
          <p:cNvSpPr>
            <a:spLocks noChangeShapeType="1"/>
          </p:cNvSpPr>
          <p:nvPr/>
        </p:nvSpPr>
        <p:spPr bwMode="auto">
          <a:xfrm rot="5400000" flipV="1">
            <a:off x="4438650" y="3159125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898" name="Text Box 18"/>
          <p:cNvSpPr txBox="1">
            <a:spLocks noChangeArrowheads="1"/>
          </p:cNvSpPr>
          <p:nvPr/>
        </p:nvSpPr>
        <p:spPr bwMode="auto">
          <a:xfrm>
            <a:off x="4919663" y="395922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20K </a:t>
            </a:r>
          </a:p>
          <a:p>
            <a:pPr algn="ctr">
              <a:defRPr/>
            </a:pPr>
            <a:r>
              <a:rPr lang="en-US" sz="1200" b="1">
                <a:latin typeface="Arial" charset="0"/>
                <a:cs typeface="+mn-cs"/>
              </a:rPr>
              <a:t>100K</a:t>
            </a:r>
          </a:p>
        </p:txBody>
      </p:sp>
      <p:sp>
        <p:nvSpPr>
          <p:cNvPr id="1658899" name="Text Box 19"/>
          <p:cNvSpPr txBox="1">
            <a:spLocks noChangeArrowheads="1"/>
          </p:cNvSpPr>
          <p:nvPr/>
        </p:nvSpPr>
        <p:spPr bwMode="auto">
          <a:xfrm>
            <a:off x="6456363" y="2481263"/>
            <a:ext cx="5651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0.5M </a:t>
            </a:r>
          </a:p>
          <a:p>
            <a:pPr algn="ctr">
              <a:defRPr/>
            </a:pPr>
            <a:r>
              <a:rPr lang="en-US" sz="1200" b="1">
                <a:latin typeface="Arial" charset="0"/>
                <a:cs typeface="+mn-cs"/>
              </a:rPr>
              <a:t>1M</a:t>
            </a:r>
          </a:p>
          <a:p>
            <a:pPr algn="ctr">
              <a:defRPr/>
            </a:pPr>
            <a:endParaRPr lang="en-US" sz="1200" b="1">
              <a:latin typeface="Arial" charset="0"/>
              <a:cs typeface="+mn-cs"/>
            </a:endParaRPr>
          </a:p>
        </p:txBody>
      </p:sp>
      <p:sp>
        <p:nvSpPr>
          <p:cNvPr id="1658900" name="Text Box 20"/>
          <p:cNvSpPr txBox="1">
            <a:spLocks noChangeArrowheads="1"/>
          </p:cNvSpPr>
          <p:nvPr/>
        </p:nvSpPr>
        <p:spPr bwMode="auto">
          <a:xfrm>
            <a:off x="7121525" y="5929313"/>
            <a:ext cx="113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cs typeface="+mn-cs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Arial" charset="0"/>
                <a:cs typeface="+mn-cs"/>
              </a:rPr>
              <a:t>Variables</a:t>
            </a:r>
            <a:endParaRPr lang="en-US" sz="1400" b="1">
              <a:latin typeface="Arial" charset="0"/>
              <a:cs typeface="+mn-cs"/>
            </a:endParaRPr>
          </a:p>
        </p:txBody>
      </p:sp>
      <p:sp>
        <p:nvSpPr>
          <p:cNvPr id="1658901" name="Line 21"/>
          <p:cNvSpPr>
            <a:spLocks noChangeShapeType="1"/>
          </p:cNvSpPr>
          <p:nvPr/>
        </p:nvSpPr>
        <p:spPr bwMode="auto">
          <a:xfrm flipV="1">
            <a:off x="1733550" y="1597025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902" name="Text Box 22"/>
          <p:cNvSpPr txBox="1">
            <a:spLocks noChangeArrowheads="1"/>
          </p:cNvSpPr>
          <p:nvPr/>
        </p:nvSpPr>
        <p:spPr bwMode="auto">
          <a:xfrm>
            <a:off x="1724025" y="5330825"/>
            <a:ext cx="50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Arial" charset="0"/>
                <a:cs typeface="+mn-cs"/>
              </a:rPr>
              <a:t>10</a:t>
            </a:r>
            <a:r>
              <a:rPr lang="en-US" sz="1400" b="1" baseline="30000">
                <a:latin typeface="Arial" charset="0"/>
                <a:cs typeface="+mn-cs"/>
              </a:rPr>
              <a:t>30</a:t>
            </a:r>
            <a:endParaRPr lang="en-US" sz="1400">
              <a:latin typeface="Arial" charset="0"/>
              <a:cs typeface="+mn-cs"/>
            </a:endParaRPr>
          </a:p>
        </p:txBody>
      </p:sp>
      <p:sp>
        <p:nvSpPr>
          <p:cNvPr id="1658903" name="Text Box 23"/>
          <p:cNvSpPr txBox="1">
            <a:spLocks noChangeArrowheads="1"/>
          </p:cNvSpPr>
          <p:nvPr/>
        </p:nvSpPr>
        <p:spPr bwMode="auto">
          <a:xfrm>
            <a:off x="1766888" y="1749425"/>
            <a:ext cx="79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Arial" charset="0"/>
                <a:cs typeface="+mn-cs"/>
              </a:rPr>
              <a:t>10</a:t>
            </a:r>
            <a:r>
              <a:rPr lang="en-US" sz="1400" b="1" baseline="30000">
                <a:latin typeface="Arial" charset="0"/>
                <a:cs typeface="+mn-cs"/>
              </a:rPr>
              <a:t>301,020</a:t>
            </a:r>
            <a:endParaRPr lang="en-US" sz="1400">
              <a:latin typeface="Arial" charset="0"/>
              <a:cs typeface="+mn-cs"/>
            </a:endParaRPr>
          </a:p>
        </p:txBody>
      </p:sp>
      <p:sp>
        <p:nvSpPr>
          <p:cNvPr id="1658904" name="Text Box 24"/>
          <p:cNvSpPr txBox="1">
            <a:spLocks noChangeArrowheads="1"/>
          </p:cNvSpPr>
          <p:nvPr/>
        </p:nvSpPr>
        <p:spPr bwMode="auto">
          <a:xfrm>
            <a:off x="1752600" y="2587625"/>
            <a:ext cx="79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Arial" charset="0"/>
                <a:cs typeface="+mn-cs"/>
              </a:rPr>
              <a:t>10</a:t>
            </a:r>
            <a:r>
              <a:rPr lang="en-US" sz="1400" b="1" baseline="30000">
                <a:latin typeface="Arial" charset="0"/>
                <a:cs typeface="+mn-cs"/>
              </a:rPr>
              <a:t>150,500</a:t>
            </a:r>
            <a:endParaRPr lang="en-US" sz="1400">
              <a:latin typeface="Arial" charset="0"/>
              <a:cs typeface="+mn-cs"/>
            </a:endParaRPr>
          </a:p>
        </p:txBody>
      </p:sp>
      <p:sp>
        <p:nvSpPr>
          <p:cNvPr id="1658905" name="Text Box 25"/>
          <p:cNvSpPr txBox="1">
            <a:spLocks noChangeArrowheads="1"/>
          </p:cNvSpPr>
          <p:nvPr/>
        </p:nvSpPr>
        <p:spPr bwMode="auto">
          <a:xfrm>
            <a:off x="1724025" y="3654425"/>
            <a:ext cx="63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Arial" charset="0"/>
                <a:cs typeface="+mn-cs"/>
              </a:rPr>
              <a:t>10</a:t>
            </a:r>
            <a:r>
              <a:rPr lang="en-US" sz="1400" b="1" baseline="30000">
                <a:latin typeface="Arial" charset="0"/>
                <a:cs typeface="+mn-cs"/>
              </a:rPr>
              <a:t>6020</a:t>
            </a:r>
            <a:endParaRPr lang="en-US" sz="1400">
              <a:latin typeface="Arial" charset="0"/>
              <a:cs typeface="+mn-cs"/>
            </a:endParaRPr>
          </a:p>
        </p:txBody>
      </p:sp>
      <p:sp>
        <p:nvSpPr>
          <p:cNvPr id="1658906" name="Text Box 26"/>
          <p:cNvSpPr txBox="1">
            <a:spLocks noChangeArrowheads="1"/>
          </p:cNvSpPr>
          <p:nvPr/>
        </p:nvSpPr>
        <p:spPr bwMode="auto">
          <a:xfrm>
            <a:off x="1724025" y="4492625"/>
            <a:ext cx="63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Arial" charset="0"/>
                <a:cs typeface="+mn-cs"/>
              </a:rPr>
              <a:t>10</a:t>
            </a:r>
            <a:r>
              <a:rPr lang="en-US" sz="1400" b="1" baseline="30000">
                <a:latin typeface="Arial" charset="0"/>
                <a:cs typeface="+mn-cs"/>
              </a:rPr>
              <a:t>3010</a:t>
            </a:r>
            <a:endParaRPr lang="en-US" sz="1400">
              <a:latin typeface="Arial" charset="0"/>
              <a:cs typeface="+mn-cs"/>
            </a:endParaRPr>
          </a:p>
        </p:txBody>
      </p:sp>
      <p:sp>
        <p:nvSpPr>
          <p:cNvPr id="1658907" name="Text Box 27"/>
          <p:cNvSpPr txBox="1">
            <a:spLocks noChangeArrowheads="1"/>
          </p:cNvSpPr>
          <p:nvPr/>
        </p:nvSpPr>
        <p:spPr bwMode="auto">
          <a:xfrm rot="16200000">
            <a:off x="541337" y="2624138"/>
            <a:ext cx="1901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latin typeface="Arial" charset="0"/>
                <a:cs typeface="+mn-cs"/>
              </a:rPr>
              <a:t> Case complexity </a:t>
            </a:r>
          </a:p>
        </p:txBody>
      </p:sp>
      <p:sp>
        <p:nvSpPr>
          <p:cNvPr id="1658908" name="Text Box 28"/>
          <p:cNvSpPr txBox="1">
            <a:spLocks noChangeArrowheads="1"/>
          </p:cNvSpPr>
          <p:nvPr/>
        </p:nvSpPr>
        <p:spPr bwMode="auto">
          <a:xfrm>
            <a:off x="3790950" y="526415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cs typeface="+mn-cs"/>
              </a:rPr>
              <a:t>Car repair diagnosis</a:t>
            </a:r>
          </a:p>
        </p:txBody>
      </p:sp>
      <p:sp>
        <p:nvSpPr>
          <p:cNvPr id="1658909" name="Text Box 29"/>
          <p:cNvSpPr txBox="1">
            <a:spLocks noChangeArrowheads="1"/>
          </p:cNvSpPr>
          <p:nvPr/>
        </p:nvSpPr>
        <p:spPr bwMode="auto">
          <a:xfrm>
            <a:off x="4629150" y="4645025"/>
            <a:ext cx="2049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cs typeface="+mn-cs"/>
              </a:rPr>
              <a:t>Deep space mission control</a:t>
            </a:r>
          </a:p>
        </p:txBody>
      </p:sp>
      <p:sp>
        <p:nvSpPr>
          <p:cNvPr id="1658910" name="Text Box 30"/>
          <p:cNvSpPr txBox="1">
            <a:spLocks noChangeArrowheads="1"/>
          </p:cNvSpPr>
          <p:nvPr/>
        </p:nvSpPr>
        <p:spPr bwMode="auto">
          <a:xfrm>
            <a:off x="5337175" y="3959225"/>
            <a:ext cx="2752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cs typeface="+mn-cs"/>
              </a:rPr>
              <a:t>Chess (20 steps deep) &amp; Kriegspiel (!)</a:t>
            </a:r>
          </a:p>
        </p:txBody>
      </p:sp>
      <p:sp>
        <p:nvSpPr>
          <p:cNvPr id="1658911" name="Text Box 31"/>
          <p:cNvSpPr txBox="1">
            <a:spLocks noChangeArrowheads="1"/>
          </p:cNvSpPr>
          <p:nvPr/>
        </p:nvSpPr>
        <p:spPr bwMode="auto">
          <a:xfrm>
            <a:off x="6923088" y="2481263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cs typeface="+mn-cs"/>
              </a:rPr>
              <a:t>VLSI</a:t>
            </a:r>
          </a:p>
          <a:p>
            <a:pPr>
              <a:defRPr/>
            </a:pPr>
            <a:r>
              <a:rPr lang="en-US" sz="1200">
                <a:latin typeface="Arial" charset="0"/>
                <a:cs typeface="+mn-cs"/>
              </a:rPr>
              <a:t>Verification</a:t>
            </a:r>
          </a:p>
        </p:txBody>
      </p:sp>
      <p:sp>
        <p:nvSpPr>
          <p:cNvPr id="1658912" name="Text Box 32"/>
          <p:cNvSpPr txBox="1">
            <a:spLocks noChangeArrowheads="1"/>
          </p:cNvSpPr>
          <p:nvPr/>
        </p:nvSpPr>
        <p:spPr bwMode="auto">
          <a:xfrm>
            <a:off x="7462838" y="1554163"/>
            <a:ext cx="16478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latin typeface="Arial" charset="0"/>
                <a:cs typeface="+mn-cs"/>
              </a:rPr>
              <a:t>Multi-agent systems</a:t>
            </a:r>
          </a:p>
          <a:p>
            <a:pPr>
              <a:defRPr/>
            </a:pPr>
            <a:r>
              <a:rPr lang="en-US" sz="1200" b="1">
                <a:latin typeface="Arial" charset="0"/>
                <a:cs typeface="+mn-cs"/>
              </a:rPr>
              <a:t>combining:</a:t>
            </a:r>
          </a:p>
          <a:p>
            <a:pPr>
              <a:defRPr/>
            </a:pPr>
            <a:r>
              <a:rPr lang="en-US" sz="1200" b="1">
                <a:latin typeface="Arial" charset="0"/>
                <a:cs typeface="+mn-cs"/>
              </a:rPr>
              <a:t>reasoning,</a:t>
            </a:r>
          </a:p>
          <a:p>
            <a:pPr>
              <a:defRPr/>
            </a:pPr>
            <a:r>
              <a:rPr lang="en-US" sz="1200" b="1">
                <a:latin typeface="Arial" charset="0"/>
                <a:cs typeface="+mn-cs"/>
              </a:rPr>
              <a:t>uncertainty &amp;</a:t>
            </a:r>
          </a:p>
          <a:p>
            <a:pPr>
              <a:defRPr/>
            </a:pPr>
            <a:r>
              <a:rPr lang="en-US" sz="1200" b="1">
                <a:latin typeface="Arial" charset="0"/>
                <a:cs typeface="+mn-cs"/>
              </a:rPr>
              <a:t>learning</a:t>
            </a:r>
          </a:p>
        </p:txBody>
      </p:sp>
      <p:sp>
        <p:nvSpPr>
          <p:cNvPr id="1658913" name="Text Box 33"/>
          <p:cNvSpPr txBox="1">
            <a:spLocks noChangeArrowheads="1"/>
          </p:cNvSpPr>
          <p:nvPr/>
        </p:nvSpPr>
        <p:spPr bwMode="auto">
          <a:xfrm>
            <a:off x="5407025" y="3349625"/>
            <a:ext cx="58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100K</a:t>
            </a:r>
          </a:p>
          <a:p>
            <a:pPr algn="ctr">
              <a:defRPr/>
            </a:pPr>
            <a:r>
              <a:rPr lang="en-US" sz="1200" b="1">
                <a:latin typeface="Arial" charset="0"/>
                <a:cs typeface="+mn-cs"/>
              </a:rPr>
              <a:t> 450K</a:t>
            </a:r>
          </a:p>
        </p:txBody>
      </p:sp>
      <p:sp>
        <p:nvSpPr>
          <p:cNvPr id="1658914" name="Text Box 34"/>
          <p:cNvSpPr txBox="1">
            <a:spLocks noChangeArrowheads="1"/>
          </p:cNvSpPr>
          <p:nvPr/>
        </p:nvSpPr>
        <p:spPr bwMode="auto">
          <a:xfrm>
            <a:off x="5845175" y="3349625"/>
            <a:ext cx="1298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cs typeface="+mn-cs"/>
              </a:rPr>
              <a:t>Military Logistics</a:t>
            </a:r>
          </a:p>
        </p:txBody>
      </p:sp>
      <p:sp>
        <p:nvSpPr>
          <p:cNvPr id="1658915" name="Text Box 35"/>
          <p:cNvSpPr txBox="1">
            <a:spLocks noChangeArrowheads="1"/>
          </p:cNvSpPr>
          <p:nvPr/>
        </p:nvSpPr>
        <p:spPr bwMode="auto">
          <a:xfrm>
            <a:off x="57150" y="5524500"/>
            <a:ext cx="1295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cs typeface="+mn-cs"/>
              </a:rPr>
              <a:t>Protein folding</a:t>
            </a:r>
          </a:p>
          <a:p>
            <a:pPr>
              <a:defRPr/>
            </a:pPr>
            <a:r>
              <a:rPr lang="en-US" sz="1200">
                <a:latin typeface="Arial" charset="0"/>
                <a:cs typeface="+mn-cs"/>
              </a:rPr>
              <a:t>Calculation (petaflop-year)</a:t>
            </a:r>
          </a:p>
        </p:txBody>
      </p:sp>
      <p:sp>
        <p:nvSpPr>
          <p:cNvPr id="1658916" name="Line 36"/>
          <p:cNvSpPr>
            <a:spLocks noChangeShapeType="1"/>
          </p:cNvSpPr>
          <p:nvPr/>
        </p:nvSpPr>
        <p:spPr bwMode="auto">
          <a:xfrm>
            <a:off x="1114425" y="53308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917" name="Text Box 37"/>
          <p:cNvSpPr txBox="1">
            <a:spLocks noChangeArrowheads="1"/>
          </p:cNvSpPr>
          <p:nvPr/>
        </p:nvSpPr>
        <p:spPr bwMode="auto">
          <a:xfrm>
            <a:off x="57150" y="45593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cs typeface="+mn-cs"/>
              </a:rPr>
              <a:t>No. of atoms</a:t>
            </a:r>
          </a:p>
          <a:p>
            <a:pPr>
              <a:defRPr/>
            </a:pPr>
            <a:r>
              <a:rPr lang="en-US" sz="1200">
                <a:latin typeface="Arial" charset="0"/>
                <a:cs typeface="+mn-cs"/>
              </a:rPr>
              <a:t>On earth</a:t>
            </a:r>
          </a:p>
        </p:txBody>
      </p:sp>
      <p:sp>
        <p:nvSpPr>
          <p:cNvPr id="1658918" name="Rectangle 38"/>
          <p:cNvSpPr>
            <a:spLocks noChangeArrowheads="1"/>
          </p:cNvSpPr>
          <p:nvPr/>
        </p:nvSpPr>
        <p:spPr bwMode="auto">
          <a:xfrm>
            <a:off x="742950" y="4756150"/>
            <a:ext cx="466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200" b="1">
                <a:latin typeface="Arial" charset="0"/>
                <a:cs typeface="+mn-cs"/>
              </a:rPr>
              <a:t>10</a:t>
            </a:r>
            <a:r>
              <a:rPr lang="en-US" sz="1200" b="1" baseline="30000">
                <a:latin typeface="Arial" charset="0"/>
                <a:cs typeface="+mn-cs"/>
              </a:rPr>
              <a:t>47</a:t>
            </a:r>
          </a:p>
        </p:txBody>
      </p:sp>
      <p:sp>
        <p:nvSpPr>
          <p:cNvPr id="1658919" name="Line 39"/>
          <p:cNvSpPr>
            <a:spLocks noChangeShapeType="1"/>
          </p:cNvSpPr>
          <p:nvPr/>
        </p:nvSpPr>
        <p:spPr bwMode="auto">
          <a:xfrm>
            <a:off x="5838825" y="5695950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920" name="Line 40"/>
          <p:cNvSpPr>
            <a:spLocks noChangeShapeType="1"/>
          </p:cNvSpPr>
          <p:nvPr/>
        </p:nvSpPr>
        <p:spPr bwMode="auto">
          <a:xfrm>
            <a:off x="4354513" y="5684838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921" name="Line 41"/>
          <p:cNvSpPr>
            <a:spLocks noChangeShapeType="1"/>
          </p:cNvSpPr>
          <p:nvPr/>
        </p:nvSpPr>
        <p:spPr bwMode="auto">
          <a:xfrm>
            <a:off x="3562350" y="5713413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922" name="Line 42"/>
          <p:cNvSpPr>
            <a:spLocks noChangeShapeType="1"/>
          </p:cNvSpPr>
          <p:nvPr/>
        </p:nvSpPr>
        <p:spPr bwMode="auto">
          <a:xfrm>
            <a:off x="5178425" y="5711825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923" name="Line 43"/>
          <p:cNvSpPr>
            <a:spLocks noChangeShapeType="1"/>
          </p:cNvSpPr>
          <p:nvPr/>
        </p:nvSpPr>
        <p:spPr bwMode="auto">
          <a:xfrm>
            <a:off x="6923088" y="5684838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924" name="Text Box 44"/>
          <p:cNvSpPr txBox="1">
            <a:spLocks noChangeArrowheads="1"/>
          </p:cNvSpPr>
          <p:nvPr/>
        </p:nvSpPr>
        <p:spPr bwMode="auto">
          <a:xfrm>
            <a:off x="3125788" y="5991225"/>
            <a:ext cx="436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100</a:t>
            </a:r>
          </a:p>
        </p:txBody>
      </p:sp>
      <p:sp>
        <p:nvSpPr>
          <p:cNvPr id="1658925" name="Text Box 45"/>
          <p:cNvSpPr txBox="1">
            <a:spLocks noChangeArrowheads="1"/>
          </p:cNvSpPr>
          <p:nvPr/>
        </p:nvSpPr>
        <p:spPr bwMode="auto">
          <a:xfrm>
            <a:off x="4129088" y="5991225"/>
            <a:ext cx="454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10K</a:t>
            </a:r>
          </a:p>
        </p:txBody>
      </p:sp>
      <p:sp>
        <p:nvSpPr>
          <p:cNvPr id="1658926" name="Text Box 46"/>
          <p:cNvSpPr txBox="1">
            <a:spLocks noChangeArrowheads="1"/>
          </p:cNvSpPr>
          <p:nvPr/>
        </p:nvSpPr>
        <p:spPr bwMode="auto">
          <a:xfrm>
            <a:off x="4953000" y="5991225"/>
            <a:ext cx="454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20K</a:t>
            </a:r>
          </a:p>
        </p:txBody>
      </p:sp>
      <p:sp>
        <p:nvSpPr>
          <p:cNvPr id="1658927" name="Text Box 47"/>
          <p:cNvSpPr txBox="1">
            <a:spLocks noChangeArrowheads="1"/>
          </p:cNvSpPr>
          <p:nvPr/>
        </p:nvSpPr>
        <p:spPr bwMode="auto">
          <a:xfrm>
            <a:off x="5603875" y="5991225"/>
            <a:ext cx="538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100K</a:t>
            </a:r>
          </a:p>
        </p:txBody>
      </p:sp>
      <p:sp>
        <p:nvSpPr>
          <p:cNvPr id="1658928" name="Text Box 48"/>
          <p:cNvSpPr txBox="1">
            <a:spLocks noChangeArrowheads="1"/>
          </p:cNvSpPr>
          <p:nvPr/>
        </p:nvSpPr>
        <p:spPr bwMode="auto">
          <a:xfrm>
            <a:off x="6726238" y="5991225"/>
            <a:ext cx="395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1M</a:t>
            </a:r>
          </a:p>
        </p:txBody>
      </p:sp>
      <p:grpSp>
        <p:nvGrpSpPr>
          <p:cNvPr id="62512" name="Group 49"/>
          <p:cNvGrpSpPr>
            <a:grpSpLocks/>
          </p:cNvGrpSpPr>
          <p:nvPr/>
        </p:nvGrpSpPr>
        <p:grpSpPr bwMode="auto">
          <a:xfrm>
            <a:off x="2854325" y="1143000"/>
            <a:ext cx="2384425" cy="2600325"/>
            <a:chOff x="1920" y="858"/>
            <a:chExt cx="1502" cy="1638"/>
          </a:xfrm>
        </p:grpSpPr>
        <p:sp>
          <p:nvSpPr>
            <p:cNvPr id="1658930" name="Text Box 50"/>
            <p:cNvSpPr txBox="1">
              <a:spLocks noChangeArrowheads="1"/>
            </p:cNvSpPr>
            <p:nvPr/>
          </p:nvSpPr>
          <p:spPr bwMode="auto">
            <a:xfrm rot="-1111987">
              <a:off x="2036" y="2016"/>
              <a:ext cx="7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rgbClr val="FF9900"/>
                  </a:solidFill>
                  <a:latin typeface="Arial" charset="0"/>
                  <a:cs typeface="+mn-cs"/>
                </a:rPr>
                <a:t>Exponential</a:t>
              </a:r>
            </a:p>
          </p:txBody>
        </p:sp>
        <p:sp>
          <p:nvSpPr>
            <p:cNvPr id="1658931" name="Line 51"/>
            <p:cNvSpPr>
              <a:spLocks noChangeShapeType="1"/>
            </p:cNvSpPr>
            <p:nvPr/>
          </p:nvSpPr>
          <p:spPr bwMode="auto">
            <a:xfrm flipH="1">
              <a:off x="3080" y="1152"/>
              <a:ext cx="136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8932" name="Line 52"/>
            <p:cNvSpPr>
              <a:spLocks noChangeShapeType="1"/>
            </p:cNvSpPr>
            <p:nvPr/>
          </p:nvSpPr>
          <p:spPr bwMode="auto">
            <a:xfrm flipV="1">
              <a:off x="3080" y="858"/>
              <a:ext cx="242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8933" name="Line 53"/>
            <p:cNvSpPr>
              <a:spLocks noChangeShapeType="1"/>
            </p:cNvSpPr>
            <p:nvPr/>
          </p:nvSpPr>
          <p:spPr bwMode="auto">
            <a:xfrm rot="5400000" flipH="1">
              <a:off x="3341" y="1129"/>
              <a:ext cx="50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8934" name="Line 54"/>
            <p:cNvSpPr>
              <a:spLocks noChangeShapeType="1"/>
            </p:cNvSpPr>
            <p:nvPr/>
          </p:nvSpPr>
          <p:spPr bwMode="auto">
            <a:xfrm>
              <a:off x="3322" y="858"/>
              <a:ext cx="10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8935" name="Text Box 55"/>
            <p:cNvSpPr txBox="1">
              <a:spLocks noChangeArrowheads="1"/>
            </p:cNvSpPr>
            <p:nvPr/>
          </p:nvSpPr>
          <p:spPr bwMode="auto">
            <a:xfrm rot="-2957502">
              <a:off x="2669" y="1661"/>
              <a:ext cx="6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FF9900"/>
                  </a:solidFill>
                  <a:latin typeface="Arial" charset="0"/>
                  <a:cs typeface="+mn-cs"/>
                </a:rPr>
                <a:t>Complexity</a:t>
              </a:r>
            </a:p>
          </p:txBody>
        </p:sp>
        <p:sp>
          <p:nvSpPr>
            <p:cNvPr id="1658936" name="Arc 56"/>
            <p:cNvSpPr>
              <a:spLocks/>
            </p:cNvSpPr>
            <p:nvPr/>
          </p:nvSpPr>
          <p:spPr bwMode="auto">
            <a:xfrm flipV="1">
              <a:off x="1920" y="1160"/>
              <a:ext cx="1377" cy="1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8937" name="Arc 57"/>
            <p:cNvSpPr>
              <a:spLocks/>
            </p:cNvSpPr>
            <p:nvPr/>
          </p:nvSpPr>
          <p:spPr bwMode="auto">
            <a:xfrm flipV="1">
              <a:off x="2147" y="1105"/>
              <a:ext cx="1068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79"/>
                <a:gd name="T1" fmla="*/ 0 h 21600"/>
                <a:gd name="T2" fmla="*/ 21579 w 21579"/>
                <a:gd name="T3" fmla="*/ 20648 h 21600"/>
                <a:gd name="T4" fmla="*/ 0 w 2157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9" h="21600" fill="none" extrusionOk="0">
                  <a:moveTo>
                    <a:pt x="0" y="-1"/>
                  </a:moveTo>
                  <a:cubicBezTo>
                    <a:pt x="11559" y="-1"/>
                    <a:pt x="21069" y="9100"/>
                    <a:pt x="21579" y="20647"/>
                  </a:cubicBezTo>
                </a:path>
                <a:path w="21579" h="21600" stroke="0" extrusionOk="0">
                  <a:moveTo>
                    <a:pt x="0" y="-1"/>
                  </a:moveTo>
                  <a:cubicBezTo>
                    <a:pt x="11559" y="-1"/>
                    <a:pt x="21069" y="9100"/>
                    <a:pt x="21579" y="206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58938" name="Text Box 58"/>
          <p:cNvSpPr txBox="1">
            <a:spLocks noChangeArrowheads="1"/>
          </p:cNvSpPr>
          <p:nvPr/>
        </p:nvSpPr>
        <p:spPr bwMode="auto">
          <a:xfrm>
            <a:off x="57150" y="56848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Arial Narrow" charset="0"/>
              <a:cs typeface="+mn-cs"/>
            </a:endParaRPr>
          </a:p>
        </p:txBody>
      </p:sp>
      <p:sp>
        <p:nvSpPr>
          <p:cNvPr id="1658939" name="Text Box 59"/>
          <p:cNvSpPr txBox="1">
            <a:spLocks noChangeArrowheads="1"/>
          </p:cNvSpPr>
          <p:nvPr/>
        </p:nvSpPr>
        <p:spPr bwMode="auto">
          <a:xfrm>
            <a:off x="57150" y="5538788"/>
            <a:ext cx="1603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Arial Narrow" charset="0"/>
              <a:cs typeface="+mn-cs"/>
            </a:endParaRPr>
          </a:p>
        </p:txBody>
      </p:sp>
      <p:sp>
        <p:nvSpPr>
          <p:cNvPr id="1658940" name="Text Box 60"/>
          <p:cNvSpPr txBox="1">
            <a:spLocks noChangeArrowheads="1"/>
          </p:cNvSpPr>
          <p:nvPr/>
        </p:nvSpPr>
        <p:spPr bwMode="auto">
          <a:xfrm>
            <a:off x="57150" y="5864225"/>
            <a:ext cx="1603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Arial Narrow" charset="0"/>
              <a:cs typeface="+mn-cs"/>
            </a:endParaRPr>
          </a:p>
        </p:txBody>
      </p:sp>
      <p:sp>
        <p:nvSpPr>
          <p:cNvPr id="1658941" name="Text Box 61"/>
          <p:cNvSpPr txBox="1">
            <a:spLocks noChangeArrowheads="1"/>
          </p:cNvSpPr>
          <p:nvPr/>
        </p:nvSpPr>
        <p:spPr bwMode="auto">
          <a:xfrm>
            <a:off x="2946400" y="62468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000">
              <a:latin typeface="Arial Narrow" charset="0"/>
              <a:cs typeface="+mn-cs"/>
            </a:endParaRPr>
          </a:p>
        </p:txBody>
      </p:sp>
      <p:pic>
        <p:nvPicPr>
          <p:cNvPr id="62517" name="Picture 62" descr="Agents%20trailer%20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12192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43" name="Text Box 63"/>
          <p:cNvSpPr txBox="1">
            <a:spLocks noChangeArrowheads="1"/>
          </p:cNvSpPr>
          <p:nvPr/>
        </p:nvSpPr>
        <p:spPr bwMode="auto">
          <a:xfrm>
            <a:off x="690563" y="6324600"/>
            <a:ext cx="4397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b="1" i="1" dirty="0">
                <a:solidFill>
                  <a:schemeClr val="hlink"/>
                </a:solidFill>
                <a:latin typeface="Arial" charset="0"/>
                <a:cs typeface="+mn-cs"/>
              </a:rPr>
              <a:t>$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+mn-cs"/>
              </a:rPr>
              <a:t>25M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+mn-cs"/>
              </a:rPr>
              <a:t>Darpa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+mn-cs"/>
              </a:rPr>
              <a:t> research program --- 2004-2009</a:t>
            </a:r>
          </a:p>
        </p:txBody>
      </p:sp>
      <p:pic>
        <p:nvPicPr>
          <p:cNvPr id="62519" name="Picture 64" descr="Kriegspie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Kriegspiel</a:t>
            </a:r>
          </a:p>
        </p:txBody>
      </p:sp>
      <p:pic>
        <p:nvPicPr>
          <p:cNvPr id="1659907" name="Picture 3" descr="Kriegspie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81200"/>
            <a:ext cx="3848100" cy="3829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59908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2332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i="1" u="sng">
                <a:solidFill>
                  <a:srgbClr val="063DE8"/>
                </a:solidFill>
                <a:latin typeface="Arial" charset="0"/>
                <a:cs typeface="+mn-cs"/>
              </a:rPr>
              <a:t>Pieces hidden</a:t>
            </a:r>
          </a:p>
          <a:p>
            <a:pPr algn="ctr" eaLnBrk="0" hangingPunct="0">
              <a:defRPr/>
            </a:pPr>
            <a:r>
              <a:rPr lang="en-US" b="1" i="1" u="sng">
                <a:solidFill>
                  <a:srgbClr val="063DE8"/>
                </a:solidFill>
                <a:latin typeface="Arial" charset="0"/>
                <a:cs typeface="+mn-cs"/>
              </a:rPr>
              <a:t>from opponent</a:t>
            </a:r>
          </a:p>
        </p:txBody>
      </p:sp>
      <p:sp>
        <p:nvSpPr>
          <p:cNvPr id="1659909" name="Text Box 5"/>
          <p:cNvSpPr txBox="1">
            <a:spLocks noChangeArrowheads="1"/>
          </p:cNvSpPr>
          <p:nvPr/>
        </p:nvSpPr>
        <p:spPr bwMode="auto">
          <a:xfrm>
            <a:off x="469900" y="3019425"/>
            <a:ext cx="33702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 u="sng">
                <a:solidFill>
                  <a:srgbClr val="063DE8"/>
                </a:solidFill>
                <a:latin typeface="Arial" charset="0"/>
                <a:cs typeface="+mn-cs"/>
              </a:rPr>
              <a:t>Interesting combination of</a:t>
            </a:r>
          </a:p>
          <a:p>
            <a:pPr algn="ctr" eaLnBrk="0" hangingPunct="0">
              <a:defRPr/>
            </a:pPr>
            <a:r>
              <a:rPr lang="en-US" sz="2000" b="1" u="sng">
                <a:solidFill>
                  <a:srgbClr val="063DE8"/>
                </a:solidFill>
                <a:latin typeface="Arial" charset="0"/>
                <a:cs typeface="+mn-cs"/>
              </a:rPr>
              <a:t>reasoning, game tree</a:t>
            </a:r>
          </a:p>
          <a:p>
            <a:pPr algn="ctr" eaLnBrk="0" hangingPunct="0">
              <a:defRPr/>
            </a:pPr>
            <a:r>
              <a:rPr lang="en-US" sz="2000" b="1" u="sng">
                <a:solidFill>
                  <a:srgbClr val="063DE8"/>
                </a:solidFill>
                <a:latin typeface="Arial" charset="0"/>
                <a:cs typeface="+mn-cs"/>
              </a:rPr>
              <a:t>search, and uncertainty</a:t>
            </a:r>
            <a:r>
              <a:rPr lang="en-US" b="1" u="sng">
                <a:solidFill>
                  <a:srgbClr val="063DE8"/>
                </a:solidFill>
                <a:latin typeface="Arial" charset="0"/>
                <a:cs typeface="+mn-cs"/>
              </a:rPr>
              <a:t>.</a:t>
            </a:r>
          </a:p>
        </p:txBody>
      </p:sp>
      <p:sp>
        <p:nvSpPr>
          <p:cNvPr id="1659910" name="Text Box 6"/>
          <p:cNvSpPr txBox="1">
            <a:spLocks noChangeArrowheads="1"/>
          </p:cNvSpPr>
          <p:nvPr/>
        </p:nvSpPr>
        <p:spPr bwMode="auto">
          <a:xfrm>
            <a:off x="504825" y="4848225"/>
            <a:ext cx="2935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 u="sng">
                <a:solidFill>
                  <a:srgbClr val="063DE8"/>
                </a:solidFill>
                <a:latin typeface="Arial" charset="0"/>
                <a:cs typeface="+mn-cs"/>
              </a:rPr>
              <a:t>Another chess variant:</a:t>
            </a:r>
          </a:p>
          <a:p>
            <a:pPr algn="ctr" eaLnBrk="0" hangingPunct="0">
              <a:defRPr/>
            </a:pPr>
            <a:r>
              <a:rPr lang="en-US" sz="2000" b="1" u="sng">
                <a:solidFill>
                  <a:srgbClr val="063DE8"/>
                </a:solidFill>
                <a:latin typeface="Arial" charset="0"/>
                <a:cs typeface="+mn-cs"/>
              </a:rPr>
              <a:t>Multiplayer</a:t>
            </a:r>
          </a:p>
          <a:p>
            <a:pPr algn="ctr" eaLnBrk="0" hangingPunct="0">
              <a:defRPr/>
            </a:pPr>
            <a:r>
              <a:rPr lang="en-US" sz="2000" b="1" u="sng">
                <a:solidFill>
                  <a:srgbClr val="063DE8"/>
                </a:solidFill>
                <a:latin typeface="Arial" charset="0"/>
                <a:cs typeface="+mn-cs"/>
              </a:rPr>
              <a:t>asynchronous chess.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  The Danger of Introspection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114800"/>
          </a:xfrm>
        </p:spPr>
        <p:txBody>
          <a:bodyPr lIns="92075" tIns="46038" rIns="92075" bIns="46038"/>
          <a:lstStyle/>
          <a:p>
            <a:pPr algn="just" eaLnBrk="1" hangingPunct="1">
              <a:defRPr/>
            </a:pPr>
            <a:r>
              <a:rPr lang="en-US" b="1" dirty="0" smtClean="0">
                <a:cs typeface="+mn-cs"/>
              </a:rPr>
              <a:t>When people express the opinion that human grandmasters do not examine 200,000,000 move sequences per second, I ask them, ``How do you know?''  The answer is usually that human grandmasters are not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aware</a:t>
            </a:r>
            <a:r>
              <a:rPr lang="en-US" b="1" dirty="0" smtClean="0">
                <a:cs typeface="+mn-cs"/>
              </a:rPr>
              <a:t> of searching this number of positions, or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are </a:t>
            </a:r>
            <a:r>
              <a:rPr lang="en-US" b="1" dirty="0" smtClean="0">
                <a:cs typeface="+mn-cs"/>
              </a:rPr>
              <a:t>aware of searching many fewer. 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But almost everything that goes on in our minds we are unaware of.</a:t>
            </a:r>
          </a:p>
          <a:p>
            <a:pPr lvl="1" algn="just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Drew McDermott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962400"/>
            <a:ext cx="8005763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fact, recent neuroscience evidence shows that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true expert performance (mind and sports) gets “compiled”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 the sub-conscience level of our brain, and becomes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therefore inaccessible to reflection. (Requires approx.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10K hours of practice for world-level performance.)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09600"/>
            <a:ext cx="7848600" cy="1676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cs typeface="+mn-cs"/>
              </a:rPr>
              <a:t>State-of-the-art of other games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Deterministic games in practice</a:t>
            </a:r>
          </a:p>
        </p:txBody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7620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Checkers: Chinook ended 40-year-reign of human world champion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Marion Tinsley in 1994. Used a pre-computed endgame database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defining perfect play for all positions involving 8 or fewer pieces 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the board, a total of 444 billion positions.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2007: proved to be a draw! Schaeffer et al. solved checkers for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ja-JP" altLang="en-US" b="1" dirty="0" smtClean="0">
                <a:solidFill>
                  <a:schemeClr val="accent2"/>
                </a:solidFill>
                <a:latin typeface="Arial"/>
                <a:cs typeface="+mn-cs"/>
              </a:rPr>
              <a:t>“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White Doctor</a:t>
            </a:r>
            <a:r>
              <a:rPr lang="ja-JP" altLang="en-US" b="1" dirty="0" smtClean="0">
                <a:solidFill>
                  <a:schemeClr val="accent2"/>
                </a:solidFill>
                <a:latin typeface="Arial"/>
                <a:cs typeface="+mn-cs"/>
              </a:rPr>
              <a:t>”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	opening (draw) (about 50 other openings).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lvl="4" eaLnBrk="1" hangingPunct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1"/>
                </a:solidFill>
                <a:cs typeface="+mn-cs"/>
              </a:rPr>
              <a:t>Othello: human champions refuse to compete against computers, who are too strong.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lvl="4" eaLnBrk="1" hangingPunct="1">
              <a:lnSpc>
                <a:spcPct val="80000"/>
              </a:lnSpc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Backgammon: TD-Gammon is competitive with World Champion (ranked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among the top 3 players in the world). </a:t>
            </a:r>
            <a:r>
              <a:rPr lang="en-US" sz="1800" b="1" dirty="0" err="1" smtClean="0">
                <a:solidFill>
                  <a:schemeClr val="accent2"/>
                </a:solidFill>
                <a:cs typeface="+mn-cs"/>
              </a:rPr>
              <a:t>Tesauro's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approach (1992) used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learning to come up with a good evaluation function.  Exciting application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of reinforcement learning.  </a:t>
            </a:r>
            <a:r>
              <a:rPr lang="en-US" sz="2100" b="1" dirty="0" smtClean="0">
                <a:solidFill>
                  <a:schemeClr val="accent2"/>
                </a:solidFill>
                <a:cs typeface="+mn-cs"/>
              </a:rPr>
              <a:t> </a:t>
            </a:r>
          </a:p>
        </p:txBody>
      </p:sp>
      <p:pic>
        <p:nvPicPr>
          <p:cNvPr id="1665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21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65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12287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6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6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6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65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65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5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65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Playing GO</a:t>
            </a:r>
          </a:p>
        </p:txBody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6172200" cy="48768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defRPr/>
            </a:pPr>
            <a:endParaRPr lang="en-US" sz="1400" dirty="0" smtClean="0"/>
          </a:p>
          <a:p>
            <a:pPr lvl="4" eaLnBrk="1" hangingPunct="1">
              <a:lnSpc>
                <a:spcPct val="80000"/>
              </a:lnSpc>
              <a:defRPr/>
            </a:pPr>
            <a:endParaRPr lang="en-US" sz="14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800" b="1" dirty="0" smtClean="0">
                <a:cs typeface="+mn-cs"/>
              </a:rPr>
              <a:t>Go:</a:t>
            </a:r>
            <a:r>
              <a:rPr lang="en-US" b="1" dirty="0" smtClean="0">
                <a:cs typeface="+mn-cs"/>
              </a:rPr>
              <a:t> human champions refuse to compete against computers, considered too weak. In GO, b &gt; 300, so most programs use pattern knowledge bases to suggest plausible moves (R&amp;N,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  <a:cs typeface="+mn-cs"/>
              </a:rPr>
              <a:t>nd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edition</a:t>
            </a:r>
            <a:r>
              <a:rPr lang="en-US" b="1" dirty="0" smtClean="0">
                <a:cs typeface="+mn-cs"/>
              </a:rPr>
              <a:t>).</a:t>
            </a:r>
          </a:p>
        </p:txBody>
      </p:sp>
      <p:sp>
        <p:nvSpPr>
          <p:cNvPr id="1667079" name="Rectangle 7"/>
          <p:cNvSpPr>
            <a:spLocks noChangeArrowheads="1"/>
          </p:cNvSpPr>
          <p:nvPr/>
        </p:nvSpPr>
        <p:spPr bwMode="auto">
          <a:xfrm flipV="1">
            <a:off x="152400" y="3124200"/>
            <a:ext cx="8991600" cy="3330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Not  true!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FF0000"/>
                </a:solidFill>
                <a:cs typeface="+mn-cs"/>
              </a:rPr>
              <a:t>Computer Beats Pro at U.S. Go Congress</a:t>
            </a:r>
          </a:p>
          <a:p>
            <a:pPr algn="ctr" eaLnBrk="0" hangingPunct="0">
              <a:defRPr/>
            </a:pPr>
            <a:r>
              <a:rPr lang="en-US" sz="2000" dirty="0">
                <a:cs typeface="+mn-cs"/>
              </a:rPr>
              <a:t> http://</a:t>
            </a:r>
            <a:r>
              <a:rPr lang="en-US" sz="2000" dirty="0" err="1">
                <a:cs typeface="+mn-cs"/>
              </a:rPr>
              <a:t>www.usgo.org</a:t>
            </a:r>
            <a:r>
              <a:rPr lang="en-US" sz="2000" dirty="0">
                <a:cs typeface="+mn-cs"/>
              </a:rPr>
              <a:t>/</a:t>
            </a:r>
            <a:r>
              <a:rPr lang="en-US" sz="2000" dirty="0" err="1">
                <a:cs typeface="+mn-cs"/>
              </a:rPr>
              <a:t>index.php</a:t>
            </a:r>
            <a:r>
              <a:rPr lang="en-US" sz="2000" dirty="0">
                <a:cs typeface="+mn-cs"/>
              </a:rPr>
              <a:t>?%23_id=4602</a:t>
            </a:r>
          </a:p>
          <a:p>
            <a:pPr algn="ctr">
              <a:defRPr/>
            </a:pPr>
            <a:endParaRPr lang="en-US" dirty="0">
              <a:cs typeface="+mn-cs"/>
            </a:endParaRPr>
          </a:p>
          <a:p>
            <a:pPr algn="ctr">
              <a:defRPr/>
            </a:pPr>
            <a:r>
              <a:rPr lang="en-US" sz="2000" dirty="0">
                <a:cs typeface="+mn-cs"/>
              </a:rPr>
              <a:t>On August 7, 2008, the computer program </a:t>
            </a:r>
            <a:r>
              <a:rPr lang="en-US" sz="2000" dirty="0" err="1">
                <a:cs typeface="+mn-cs"/>
              </a:rPr>
              <a:t>MoGo</a:t>
            </a:r>
            <a:r>
              <a:rPr lang="en-US" sz="2000" dirty="0">
                <a:cs typeface="+mn-cs"/>
              </a:rPr>
              <a:t> running on 25 nodes (800 cores) beat professional Go player </a:t>
            </a:r>
            <a:r>
              <a:rPr lang="en-US" sz="2000" dirty="0" err="1">
                <a:cs typeface="+mn-cs"/>
              </a:rPr>
              <a:t>Myungwan</a:t>
            </a:r>
            <a:r>
              <a:rPr lang="en-US" sz="2000" dirty="0">
                <a:cs typeface="+mn-cs"/>
              </a:rPr>
              <a:t> Kim (8p) in a handicap game on the 19x19 board. The handicap given to the computer was nine stones. 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en-US" sz="2000" dirty="0" err="1">
                <a:cs typeface="+mn-cs"/>
              </a:rPr>
              <a:t>MoGo</a:t>
            </a:r>
            <a:r>
              <a:rPr lang="en-US" sz="2000" dirty="0">
                <a:cs typeface="+mn-cs"/>
              </a:rPr>
              <a:t> uses Monte Carlo based methods combined with, </a:t>
            </a:r>
            <a:r>
              <a:rPr lang="en-US" sz="2000" i="1" dirty="0">
                <a:cs typeface="+mn-cs"/>
              </a:rPr>
              <a:t>upper confidence bounds applied to trees (UCT).</a:t>
            </a:r>
            <a:r>
              <a:rPr lang="en-US" dirty="0">
                <a:cs typeface="+mn-cs"/>
              </a:rPr>
              <a:t>  </a:t>
            </a:r>
          </a:p>
        </p:txBody>
      </p:sp>
      <p:pic>
        <p:nvPicPr>
          <p:cNvPr id="1667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55099">
            <a:off x="-446088" y="2605088"/>
            <a:ext cx="89074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3096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667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70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Two Search Philosophies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0658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 w="9525"/>
          <a:extLst>
            <a:ext uri="{91240B29-F687-4f45-9708-019B960494DF}">
              <a14:hiddenLine xmlns:a14="http://schemas.microsoft.com/office/drawing/2010/main" w="4445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292934"/>
                </a:solidFill>
                <a:latin typeface="Arial" charset="0"/>
              </a:rPr>
              <a:t>UCT Tree</a:t>
            </a:r>
          </a:p>
        </p:txBody>
      </p:sp>
      <p:pic>
        <p:nvPicPr>
          <p:cNvPr id="70659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2460625"/>
            <a:ext cx="3076575" cy="2697163"/>
          </a:xfrm>
        </p:spPr>
      </p:pic>
      <p:sp>
        <p:nvSpPr>
          <p:cNvPr id="70660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ln w="9525"/>
          <a:extLst>
            <a:ext uri="{91240B29-F687-4f45-9708-019B960494DF}">
              <a14:hiddenLine xmlns:a14="http://schemas.microsoft.com/office/drawing/2010/main" w="4445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Minimax Tree</a:t>
            </a:r>
          </a:p>
        </p:txBody>
      </p:sp>
      <p:pic>
        <p:nvPicPr>
          <p:cNvPr id="70661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2413" y="2460625"/>
            <a:ext cx="2755900" cy="2757488"/>
          </a:xfrm>
        </p:spPr>
      </p:pic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631825" y="5434013"/>
            <a:ext cx="36639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292934"/>
                </a:solidFill>
                <a:ea typeface="+mn-ea"/>
                <a:cs typeface="+mn-cs"/>
              </a:rPr>
              <a:t>Asymmetric </a:t>
            </a:r>
            <a:r>
              <a:rPr lang="en-US" sz="2000" dirty="0" smtClean="0">
                <a:solidFill>
                  <a:srgbClr val="292934"/>
                </a:solidFill>
                <a:ea typeface="+mn-ea"/>
                <a:cs typeface="+mn-cs"/>
              </a:rPr>
              <a:t>tree</a:t>
            </a:r>
            <a:endParaRPr lang="en-US" sz="2000" dirty="0">
              <a:solidFill>
                <a:srgbClr val="292934"/>
              </a:solidFill>
              <a:ea typeface="+mn-ea"/>
              <a:cs typeface="+mn-cs"/>
            </a:endParaRP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4918075" y="5449888"/>
            <a:ext cx="36623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292934"/>
                </a:solidFill>
                <a:ea typeface="+mn-ea"/>
                <a:cs typeface="+mn-cs"/>
              </a:rPr>
              <a:t>Complete tree up to some depth </a:t>
            </a:r>
            <a:r>
              <a:rPr lang="en-US" sz="2000" dirty="0" smtClean="0">
                <a:solidFill>
                  <a:srgbClr val="292934"/>
                </a:solidFill>
                <a:ea typeface="+mn-ea"/>
                <a:cs typeface="+mn-cs"/>
              </a:rPr>
              <a:t>bound</a:t>
            </a:r>
            <a:endParaRPr lang="en-US" sz="2000" i="1" dirty="0">
              <a:solidFill>
                <a:srgbClr val="292934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2533C"/>
                </a:solidFill>
                <a:ea typeface="+mj-ea"/>
                <a:cs typeface="+mj-cs"/>
              </a:rPr>
              <a:t>Two Search Philosophies</a:t>
            </a:r>
            <a:endParaRPr lang="en-US" dirty="0">
              <a:solidFill>
                <a:srgbClr val="D2533C"/>
              </a:solidFill>
              <a:ea typeface="+mj-ea"/>
              <a:cs typeface="+mj-cs"/>
            </a:endParaRPr>
          </a:p>
        </p:txBody>
      </p:sp>
      <p:sp>
        <p:nvSpPr>
          <p:cNvPr id="72706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 w="9525"/>
          <a:extLst>
            <a:ext uri="{91240B29-F687-4f45-9708-019B960494DF}">
              <a14:hiddenLine xmlns:a14="http://schemas.microsoft.com/office/drawing/2010/main" w="4445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292934"/>
                </a:solidFill>
                <a:latin typeface="Arial" charset="0"/>
              </a:rPr>
              <a:t>UCT</a:t>
            </a:r>
          </a:p>
        </p:txBody>
      </p:sp>
      <p:sp>
        <p:nvSpPr>
          <p:cNvPr id="72707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ln w="9525"/>
          <a:extLst>
            <a:ext uri="{91240B29-F687-4f45-9708-019B960494DF}">
              <a14:hiddenLine xmlns:a14="http://schemas.microsoft.com/office/drawing/2010/main" w="4445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Minimax</a:t>
            </a:r>
          </a:p>
        </p:txBody>
      </p:sp>
      <p:pic>
        <p:nvPicPr>
          <p:cNvPr id="72708" name="Picture 4" descr="amaz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1413"/>
            <a:ext cx="17430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havanna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4630738"/>
            <a:ext cx="17430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Content Placeholder 6" descr="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" b="1253"/>
          <a:stretch>
            <a:fillRect/>
          </a:stretch>
        </p:blipFill>
        <p:spPr bwMode="auto">
          <a:xfrm>
            <a:off x="2706688" y="2411413"/>
            <a:ext cx="1670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Content Placeholder 8" descr="Screen shot 2011-06-06 at 9.50.47 AM.png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1277" r="1160" b="6761"/>
          <a:stretch>
            <a:fillRect/>
          </a:stretch>
        </p:blipFill>
        <p:spPr>
          <a:xfrm>
            <a:off x="4803775" y="2411413"/>
            <a:ext cx="1752600" cy="1758950"/>
          </a:xfrm>
        </p:spPr>
      </p:pic>
      <p:pic>
        <p:nvPicPr>
          <p:cNvPr id="72712" name="Picture 6" descr="othell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501900"/>
            <a:ext cx="159226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7" descr="checker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630738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UCT in action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74754" name="Picture 7" descr="uct-100-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CC"/>
                </a:solidFill>
              </a:rPr>
              <a:t>Case Study: IBM’s Deep Blue</a:t>
            </a:r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49450"/>
            <a:ext cx="8229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292934"/>
                </a:solidFill>
                <a:latin typeface="Arial"/>
                <a:ea typeface="+mn-ea"/>
                <a:cs typeface="+mn-cs"/>
              </a:rPr>
              <a:t>Why does UCT work in some domains but not others?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How is Chess different? Or, why just sampling of the game tree does not work?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76802" name="Content Placeholder 6" descr="go.gif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" b="1253"/>
          <a:stretch>
            <a:fillRect/>
          </a:stretch>
        </p:blipFill>
        <p:spPr>
          <a:xfrm>
            <a:off x="5470525" y="1930400"/>
            <a:ext cx="2767013" cy="2705100"/>
          </a:xfrm>
        </p:spPr>
      </p:pic>
      <p:pic>
        <p:nvPicPr>
          <p:cNvPr id="76803" name="Content Placeholder 8" descr="Screen shot 2011-06-06 at 9.50.47 AM.png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1277" r="1160" b="6761"/>
          <a:stretch>
            <a:fillRect/>
          </a:stretch>
        </p:blipFill>
        <p:spPr>
          <a:xfrm>
            <a:off x="1044575" y="1924050"/>
            <a:ext cx="2836863" cy="2844800"/>
          </a:xfrm>
        </p:spPr>
      </p:pic>
      <p:sp>
        <p:nvSpPr>
          <p:cNvPr id="8" name="TextBox 7"/>
          <p:cNvSpPr txBox="1"/>
          <p:nvPr/>
        </p:nvSpPr>
        <p:spPr>
          <a:xfrm>
            <a:off x="1044575" y="5067300"/>
            <a:ext cx="2836863" cy="1190625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92934"/>
                </a:solidFill>
                <a:latin typeface="Arial"/>
                <a:ea typeface="+mn-ea"/>
                <a:cs typeface="+mn-cs"/>
              </a:rPr>
              <a:t>Winning is defined by a small portion of the 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2575" y="5067300"/>
            <a:ext cx="2989263" cy="1190625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92934"/>
                </a:solidFill>
                <a:latin typeface="Arial"/>
                <a:ea typeface="+mn-ea"/>
                <a:cs typeface="+mn-cs"/>
              </a:rPr>
              <a:t>Winning is defined by a global function of the state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Trap States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77826" name="Picture 9" descr="searchtr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8675"/>
            <a:ext cx="38354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51188" y="2125663"/>
            <a:ext cx="1566862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45" tIns="41473" rIns="82945" bIns="41473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292934"/>
                </a:solidFill>
                <a:latin typeface="Arial"/>
              </a:rPr>
              <a:t>Level-3 trap 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59438" y="3162300"/>
            <a:ext cx="3027362" cy="1785938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00FF"/>
                </a:solidFill>
                <a:latin typeface="Arial"/>
                <a:ea typeface="+mn-ea"/>
                <a:cs typeface="+mn-cs"/>
              </a:rPr>
              <a:t>Level-</a:t>
            </a:r>
            <a:r>
              <a:rPr lang="en-US" sz="2200" i="1" dirty="0">
                <a:solidFill>
                  <a:srgbClr val="0000FF"/>
                </a:solidFill>
                <a:latin typeface="Arial"/>
                <a:ea typeface="+mn-ea"/>
                <a:cs typeface="+mn-cs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Arial"/>
                <a:ea typeface="+mn-ea"/>
                <a:cs typeface="+mn-cs"/>
              </a:rPr>
              <a:t> search trap</a:t>
            </a:r>
            <a:r>
              <a:rPr lang="en-US" sz="2200" dirty="0">
                <a:solidFill>
                  <a:srgbClr val="292934"/>
                </a:solidFill>
                <a:latin typeface="Arial"/>
                <a:ea typeface="+mn-ea"/>
                <a:cs typeface="+mn-cs"/>
              </a:rPr>
              <a:t>: position from where opponent can force a win in </a:t>
            </a:r>
            <a:r>
              <a:rPr lang="en-US" sz="2200" i="1" dirty="0">
                <a:solidFill>
                  <a:srgbClr val="292934"/>
                </a:solidFill>
                <a:latin typeface="Arial"/>
                <a:ea typeface="+mn-ea"/>
                <a:cs typeface="+mn-cs"/>
              </a:rPr>
              <a:t>k</a:t>
            </a:r>
            <a:r>
              <a:rPr lang="en-US" sz="2200" dirty="0">
                <a:solidFill>
                  <a:srgbClr val="292934"/>
                </a:solidFill>
                <a:latin typeface="Arial"/>
                <a:ea typeface="+mn-ea"/>
                <a:cs typeface="+mn-cs"/>
              </a:rPr>
              <a:t> steps (with optimal play)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Shallow Trap States in Chess:</a:t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800" dirty="0" smtClean="0">
                <a:ea typeface="+mj-ea"/>
                <a:cs typeface="+mj-cs"/>
              </a:rPr>
              <a:t>even in top-level </a:t>
            </a:r>
            <a:r>
              <a:rPr lang="en-US" sz="3200" dirty="0" smtClean="0">
                <a:ea typeface="+mj-ea"/>
                <a:cs typeface="+mj-cs"/>
              </a:rPr>
              <a:t>games, “traps everywhere”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79874" name="Content Placeholder 3" descr="traps-random-15et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3" r="-453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How is Chess different?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80898" name="Content Placeholder 6" descr="go.gif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" b="1253"/>
          <a:stretch>
            <a:fillRect/>
          </a:stretch>
        </p:blipFill>
        <p:spPr>
          <a:xfrm>
            <a:off x="5470525" y="1930400"/>
            <a:ext cx="2767013" cy="2705100"/>
          </a:xfrm>
        </p:spPr>
      </p:pic>
      <p:pic>
        <p:nvPicPr>
          <p:cNvPr id="80899" name="Content Placeholder 8" descr="Screen shot 2011-06-06 at 9.50.47 AM.png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1277" r="1160" b="6761"/>
          <a:stretch>
            <a:fillRect/>
          </a:stretch>
        </p:blipFill>
        <p:spPr>
          <a:xfrm>
            <a:off x="1044575" y="1924050"/>
            <a:ext cx="2836863" cy="2844800"/>
          </a:xfrm>
        </p:spPr>
      </p:pic>
      <p:sp>
        <p:nvSpPr>
          <p:cNvPr id="8" name="TextBox 7"/>
          <p:cNvSpPr txBox="1"/>
          <p:nvPr/>
        </p:nvSpPr>
        <p:spPr>
          <a:xfrm>
            <a:off x="457200" y="5067300"/>
            <a:ext cx="2957513" cy="1560513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92934"/>
                </a:solidFill>
                <a:latin typeface="Arial"/>
                <a:ea typeface="+mn-ea"/>
                <a:cs typeface="+mn-cs"/>
              </a:rPr>
              <a:t>Shallow trap states are sprinkled throughout the search 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0525" y="5067300"/>
            <a:ext cx="2767013" cy="1190625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92934"/>
                </a:solidFill>
                <a:latin typeface="Arial"/>
                <a:ea typeface="+mn-ea"/>
                <a:cs typeface="+mn-cs"/>
              </a:rPr>
              <a:t>Trap states only appear in the endgame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4200" y="5570538"/>
            <a:ext cx="2074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Sampling may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miss these!!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Summary</a:t>
            </a:r>
          </a:p>
        </p:txBody>
      </p:sp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Game systems rely heavily 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Search techniques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Heuristic functions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Bounding and </a:t>
            </a:r>
            <a:r>
              <a:rPr lang="en-US" sz="2400" b="1" smtClean="0">
                <a:solidFill>
                  <a:schemeClr val="accent2"/>
                </a:solidFill>
              </a:rPr>
              <a:t>pruning techniques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Knowledge database on game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For AI, the abstract nature of games makes them an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appealing subject for  study: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	state of the game is easy to represent;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	agents are usually restricted to a small number of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 actions whose outcomes are defined by precise rules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0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0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10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0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0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0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0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0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84" name="Rectangle 8"/>
          <p:cNvSpPr>
            <a:spLocks noChangeArrowheads="1"/>
          </p:cNvSpPr>
          <p:nvPr/>
        </p:nvSpPr>
        <p:spPr bwMode="auto">
          <a:xfrm>
            <a:off x="609600" y="1524000"/>
            <a:ext cx="830580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cs typeface="+mn-cs"/>
              </a:rPr>
              <a:t>Game playing was one of the first tasks undertaken in  AI as soon as computers became programmable (e.g., Turing, Shannon, and Wiener </a:t>
            </a:r>
            <a:r>
              <a:rPr lang="en-US" b="1" dirty="0">
                <a:cs typeface="+mn-cs"/>
                <a:sym typeface="Wingdings" charset="0"/>
              </a:rPr>
              <a:t> tackled chess</a:t>
            </a:r>
            <a:r>
              <a:rPr lang="en-US" b="1" dirty="0">
                <a:cs typeface="+mn-cs"/>
              </a:rPr>
              <a:t>).</a:t>
            </a:r>
          </a:p>
          <a:p>
            <a:pPr>
              <a:spcBef>
                <a:spcPct val="20000"/>
              </a:spcBef>
              <a:defRPr/>
            </a:pPr>
            <a:endParaRPr lang="en-US" b="1" dirty="0"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cs typeface="+mn-cs"/>
                <a:sym typeface="Wingdings" charset="0"/>
              </a:rPr>
              <a:t>Game playing research has </a:t>
            </a:r>
            <a:r>
              <a:rPr lang="en-US" b="1" dirty="0">
                <a:solidFill>
                  <a:srgbClr val="FF0000"/>
                </a:solidFill>
                <a:cs typeface="+mn-cs"/>
                <a:sym typeface="Wingdings" charset="0"/>
              </a:rPr>
              <a:t>spawned a number of interesting research ideas</a:t>
            </a:r>
            <a:r>
              <a:rPr lang="en-US" b="1" dirty="0">
                <a:cs typeface="+mn-cs"/>
                <a:sym typeface="Wingdings" charset="0"/>
              </a:rPr>
              <a:t> on </a:t>
            </a:r>
            <a:r>
              <a:rPr lang="en-US" b="1" dirty="0">
                <a:solidFill>
                  <a:srgbClr val="FF3399"/>
                </a:solidFill>
                <a:cs typeface="+mn-cs"/>
                <a:sym typeface="Wingdings" charset="0"/>
              </a:rPr>
              <a:t>search</a:t>
            </a:r>
            <a:r>
              <a:rPr lang="en-US" b="1" dirty="0">
                <a:cs typeface="+mn-cs"/>
                <a:sym typeface="Wingdings" charset="0"/>
              </a:rPr>
              <a:t>, </a:t>
            </a:r>
            <a:r>
              <a:rPr lang="en-US" b="1" dirty="0">
                <a:solidFill>
                  <a:srgbClr val="009900"/>
                </a:solidFill>
                <a:cs typeface="+mn-cs"/>
                <a:sym typeface="Wingdings" charset="0"/>
              </a:rPr>
              <a:t>data structures</a:t>
            </a:r>
            <a:r>
              <a:rPr lang="en-US" b="1" dirty="0">
                <a:cs typeface="+mn-cs"/>
                <a:sym typeface="Wingdings" charset="0"/>
              </a:rPr>
              <a:t>, </a:t>
            </a:r>
            <a:r>
              <a:rPr lang="en-US" b="1" dirty="0">
                <a:solidFill>
                  <a:schemeClr val="accent2"/>
                </a:solidFill>
                <a:cs typeface="+mn-cs"/>
                <a:sym typeface="Wingdings" charset="0"/>
              </a:rPr>
              <a:t>databases</a:t>
            </a:r>
            <a:r>
              <a:rPr lang="en-US" b="1" dirty="0">
                <a:cs typeface="+mn-cs"/>
                <a:sym typeface="Wingdings" charset="0"/>
              </a:rPr>
              <a:t>, </a:t>
            </a:r>
            <a:r>
              <a:rPr lang="en-US" b="1" dirty="0">
                <a:solidFill>
                  <a:srgbClr val="0066CC"/>
                </a:solidFill>
                <a:cs typeface="+mn-cs"/>
                <a:sym typeface="Wingdings" charset="0"/>
              </a:rPr>
              <a:t>heuristics,</a:t>
            </a:r>
            <a:r>
              <a:rPr lang="en-US" b="1" dirty="0">
                <a:cs typeface="+mn-cs"/>
                <a:sym typeface="Wingdings" charset="0"/>
              </a:rPr>
              <a:t> </a:t>
            </a:r>
            <a:r>
              <a:rPr lang="en-US" b="1" dirty="0">
                <a:solidFill>
                  <a:srgbClr val="800080"/>
                </a:solidFill>
                <a:cs typeface="+mn-cs"/>
                <a:sym typeface="Wingdings" charset="0"/>
              </a:rPr>
              <a:t>evaluations functions</a:t>
            </a:r>
            <a:r>
              <a:rPr lang="en-US" b="1" dirty="0">
                <a:cs typeface="+mn-cs"/>
                <a:sym typeface="Wingdings" charset="0"/>
              </a:rPr>
              <a:t> and </a:t>
            </a:r>
            <a:r>
              <a:rPr lang="en-US" b="1" dirty="0">
                <a:solidFill>
                  <a:srgbClr val="FF0066"/>
                </a:solidFill>
                <a:cs typeface="+mn-cs"/>
                <a:sym typeface="Wingdings" charset="0"/>
              </a:rPr>
              <a:t>other areas of computer science</a:t>
            </a:r>
            <a:r>
              <a:rPr lang="en-US" sz="2800" b="1" dirty="0">
                <a:cs typeface="+mn-cs"/>
                <a:sym typeface="Wingdings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cs typeface="+mn-cs"/>
            </a:endParaRPr>
          </a:p>
        </p:txBody>
      </p:sp>
      <p:sp>
        <p:nvSpPr>
          <p:cNvPr id="1611781" name="Rectangle 5"/>
          <p:cNvSpPr>
            <a:spLocks noChangeArrowheads="1"/>
          </p:cNvSpPr>
          <p:nvPr/>
        </p:nvSpPr>
        <p:spPr bwMode="auto">
          <a:xfrm>
            <a:off x="381000" y="5562600"/>
            <a:ext cx="8763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>
              <a:cs typeface="+mn-cs"/>
              <a:sym typeface="Wingdings" charset="0"/>
            </a:endParaRPr>
          </a:p>
          <a:p>
            <a:pPr algn="ctr">
              <a:defRPr/>
            </a:pPr>
            <a:endParaRPr lang="en-US" sz="2000">
              <a:cs typeface="+mn-cs"/>
              <a:sym typeface="Wingdings" charset="0"/>
            </a:endParaRPr>
          </a:p>
          <a:p>
            <a:pPr algn="ctr">
              <a:defRPr/>
            </a:pPr>
            <a:endParaRPr lang="en-US" sz="1800">
              <a:solidFill>
                <a:srgbClr val="FF0000"/>
              </a:solidFill>
              <a:cs typeface="+mn-cs"/>
              <a:sym typeface="Wingding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1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1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Combinatorics of Chess</a:t>
            </a:r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23238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Opening book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Endgame </a:t>
            </a:r>
          </a:p>
          <a:p>
            <a:pPr lvl="1" eaLnBrk="1" hangingPunct="1">
              <a:defRPr/>
            </a:pPr>
            <a:r>
              <a:rPr lang="en-US" dirty="0" smtClean="0"/>
              <a:t>database of all 5 piece endgames exists; database of all 6 piece games being built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Middle game</a:t>
            </a:r>
          </a:p>
          <a:p>
            <a:pPr lvl="1" eaLnBrk="1" hangingPunct="1">
              <a:defRPr/>
            </a:pPr>
            <a:r>
              <a:rPr lang="en-US" dirty="0" smtClean="0"/>
              <a:t>Positions evaluated (estimation)</a:t>
            </a:r>
          </a:p>
          <a:p>
            <a:pPr lvl="2" eaLnBrk="1" hangingPunct="1">
              <a:defRPr/>
            </a:pPr>
            <a:r>
              <a:rPr lang="en-US" dirty="0" smtClean="0"/>
              <a:t>1 move by each player = 1,000</a:t>
            </a:r>
          </a:p>
          <a:p>
            <a:pPr lvl="2" eaLnBrk="1" hangingPunct="1">
              <a:defRPr/>
            </a:pPr>
            <a:r>
              <a:rPr lang="en-US" dirty="0" smtClean="0"/>
              <a:t>2 moves by each player = 1,000,000</a:t>
            </a:r>
          </a:p>
          <a:p>
            <a:pPr lvl="2" eaLnBrk="1" hangingPunct="1">
              <a:defRPr/>
            </a:pPr>
            <a:r>
              <a:rPr lang="en-US" dirty="0" smtClean="0"/>
              <a:t>3 moves by each player = 1,000,000,000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30188"/>
            <a:ext cx="8208962" cy="9017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Positions with Smart Pruning</a:t>
            </a:r>
          </a:p>
        </p:txBody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114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tabLst>
                <a:tab pos="5949950" algn="r"/>
              </a:tabLst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Search Depth (ply)</a:t>
            </a:r>
            <a:r>
              <a:rPr lang="en-US" dirty="0" smtClean="0">
                <a:solidFill>
                  <a:schemeClr val="hlink"/>
                </a:solidFill>
                <a:cs typeface="+mn-cs"/>
              </a:rPr>
              <a:t>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Positions</a:t>
            </a:r>
          </a:p>
          <a:p>
            <a:pPr marL="0" indent="0" eaLnBrk="1" hangingPunct="1">
              <a:lnSpc>
                <a:spcPct val="80000"/>
              </a:lnSpc>
              <a:tabLst>
                <a:tab pos="5949950" algn="r"/>
              </a:tabLst>
              <a:defRPr/>
            </a:pPr>
            <a:endParaRPr lang="en-US" dirty="0" smtClean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lnSpc>
                <a:spcPct val="80000"/>
              </a:lnSpc>
              <a:tabLst>
                <a:tab pos="5949950" algn="r"/>
              </a:tabLst>
              <a:defRPr/>
            </a:pPr>
            <a:r>
              <a:rPr lang="en-US" dirty="0" smtClean="0">
                <a:cs typeface="+mn-cs"/>
              </a:rPr>
              <a:t>2	60</a:t>
            </a:r>
          </a:p>
          <a:p>
            <a:pPr marL="0" indent="0" eaLnBrk="1" hangingPunct="1">
              <a:lnSpc>
                <a:spcPct val="80000"/>
              </a:lnSpc>
              <a:tabLst>
                <a:tab pos="5949950" algn="r"/>
              </a:tabLst>
              <a:defRPr/>
            </a:pPr>
            <a:r>
              <a:rPr lang="en-US" dirty="0" smtClean="0">
                <a:cs typeface="+mn-cs"/>
              </a:rPr>
              <a:t>4	2,000</a:t>
            </a:r>
          </a:p>
          <a:p>
            <a:pPr marL="0" indent="0" eaLnBrk="1" hangingPunct="1">
              <a:lnSpc>
                <a:spcPct val="80000"/>
              </a:lnSpc>
              <a:tabLst>
                <a:tab pos="5949950" algn="r"/>
              </a:tabLst>
              <a:defRPr/>
            </a:pPr>
            <a:r>
              <a:rPr lang="en-US" dirty="0" smtClean="0">
                <a:cs typeface="+mn-cs"/>
              </a:rPr>
              <a:t>6	60,000</a:t>
            </a:r>
          </a:p>
          <a:p>
            <a:pPr marL="0" indent="0" eaLnBrk="1" hangingPunct="1">
              <a:lnSpc>
                <a:spcPct val="80000"/>
              </a:lnSpc>
              <a:tabLst>
                <a:tab pos="5949950" algn="r"/>
              </a:tabLst>
              <a:defRPr/>
            </a:pPr>
            <a:r>
              <a:rPr lang="en-US" dirty="0" smtClean="0">
                <a:cs typeface="+mn-cs"/>
              </a:rPr>
              <a:t>8	2,000,000</a:t>
            </a:r>
          </a:p>
          <a:p>
            <a:pPr marL="0" indent="0" eaLnBrk="1" hangingPunct="1">
              <a:lnSpc>
                <a:spcPct val="80000"/>
              </a:lnSpc>
              <a:tabLst>
                <a:tab pos="5949950" algn="r"/>
              </a:tabLst>
              <a:defRPr/>
            </a:pPr>
            <a:r>
              <a:rPr lang="en-US" dirty="0" smtClean="0">
                <a:cs typeface="+mn-cs"/>
              </a:rPr>
              <a:t>10   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(&lt;1 second DB)</a:t>
            </a:r>
            <a:r>
              <a:rPr lang="en-US" dirty="0" smtClean="0">
                <a:cs typeface="+mn-cs"/>
              </a:rPr>
              <a:t>	60,000,000</a:t>
            </a:r>
          </a:p>
          <a:p>
            <a:pPr marL="0" indent="0" eaLnBrk="1" hangingPunct="1">
              <a:lnSpc>
                <a:spcPct val="80000"/>
              </a:lnSpc>
              <a:tabLst>
                <a:tab pos="5949950" algn="r"/>
              </a:tabLst>
              <a:defRPr/>
            </a:pPr>
            <a:r>
              <a:rPr lang="en-US" dirty="0" smtClean="0">
                <a:cs typeface="+mn-cs"/>
              </a:rPr>
              <a:t>12	2,000,000,000</a:t>
            </a:r>
          </a:p>
          <a:p>
            <a:pPr marL="0" indent="0" eaLnBrk="1" hangingPunct="1">
              <a:lnSpc>
                <a:spcPct val="80000"/>
              </a:lnSpc>
              <a:tabLst>
                <a:tab pos="5949950" algn="r"/>
              </a:tabLst>
              <a:defRPr/>
            </a:pPr>
            <a:r>
              <a:rPr lang="en-US" dirty="0" smtClean="0">
                <a:cs typeface="+mn-cs"/>
              </a:rPr>
              <a:t>14   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(5 minutes DB)</a:t>
            </a:r>
            <a:r>
              <a:rPr lang="en-US" dirty="0" smtClean="0">
                <a:cs typeface="+mn-cs"/>
              </a:rPr>
              <a:t>	</a:t>
            </a:r>
            <a:r>
              <a:rPr lang="en-US" b="1" dirty="0" smtClean="0">
                <a:solidFill>
                  <a:schemeClr val="accent1"/>
                </a:solidFill>
                <a:cs typeface="+mn-cs"/>
              </a:rPr>
              <a:t>60,000,000,000</a:t>
            </a:r>
          </a:p>
          <a:p>
            <a:pPr marL="0" indent="0" eaLnBrk="1" hangingPunct="1">
              <a:lnSpc>
                <a:spcPct val="80000"/>
              </a:lnSpc>
              <a:tabLst>
                <a:tab pos="5949950" algn="r"/>
              </a:tabLst>
              <a:defRPr/>
            </a:pPr>
            <a:r>
              <a:rPr lang="en-US" dirty="0" smtClean="0">
                <a:cs typeface="+mn-cs"/>
              </a:rPr>
              <a:t>16	2,000,000,000,000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381000" y="4876800"/>
            <a:ext cx="815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+mn-cs"/>
              </a:rPr>
              <a:t>How many lines of play does a grand master consider?</a:t>
            </a:r>
          </a:p>
        </p:txBody>
      </p:sp>
      <p:sp>
        <p:nvSpPr>
          <p:cNvPr id="1641477" name="Text Box 5"/>
          <p:cNvSpPr txBox="1">
            <a:spLocks noChangeArrowheads="1"/>
          </p:cNvSpPr>
          <p:nvPr/>
        </p:nvSpPr>
        <p:spPr bwMode="auto">
          <a:xfrm>
            <a:off x="2749550" y="5486400"/>
            <a:ext cx="2590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i="1" u="sng" dirty="0">
                <a:solidFill>
                  <a:srgbClr val="FF0000"/>
                </a:solidFill>
                <a:latin typeface="Arial" charset="0"/>
                <a:cs typeface="+mn-cs"/>
              </a:rPr>
              <a:t>Around 5 to 7 </a:t>
            </a:r>
            <a:r>
              <a:rPr lang="en-US" b="1" i="1" u="sng" dirty="0">
                <a:solidFill>
                  <a:srgbClr val="FF0000"/>
                </a:solidFill>
                <a:latin typeface="Arial" charset="0"/>
                <a:cs typeface="+mn-cs"/>
                <a:sym typeface="Wingdings"/>
              </a:rPr>
              <a:t></a:t>
            </a:r>
            <a:endParaRPr lang="en-US" b="1" i="1" u="sng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5088" y="304800"/>
            <a:ext cx="7370762" cy="11430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Formal Complexity of Chess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543800" cy="3733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dirty="0" smtClean="0"/>
              <a:t>Obvious problem: standard complexity theory tells us nothing about finite games!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Generalized</a:t>
            </a:r>
            <a:r>
              <a:rPr lang="en-US" sz="2400" dirty="0" smtClean="0"/>
              <a:t> chess to </a:t>
            </a:r>
            <a:r>
              <a:rPr lang="en-US" sz="2400" dirty="0" err="1" smtClean="0"/>
              <a:t>NxN</a:t>
            </a:r>
            <a:r>
              <a:rPr lang="en-US" sz="2400" dirty="0" smtClean="0"/>
              <a:t> board:  optimal play is EXPTIME-complete</a:t>
            </a:r>
          </a:p>
          <a:p>
            <a:pPr lvl="1" eaLnBrk="1" hangingPunct="1">
              <a:defRPr/>
            </a:pPr>
            <a:r>
              <a:rPr lang="en-US" sz="2400" dirty="0" smtClean="0"/>
              <a:t>Still, I would not rule out a medium-size (few hundred to a few thousand nodes) neural net playing almost perfect chess within one or two decades.</a:t>
            </a:r>
          </a:p>
        </p:txBody>
      </p:sp>
      <p:sp>
        <p:nvSpPr>
          <p:cNvPr id="164352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304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+mn-cs"/>
              </a:rPr>
              <a:t>How hard is chess?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5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Game Tree Search</a:t>
            </a:r>
            <a:br>
              <a:rPr lang="en-US" dirty="0" smtClean="0">
                <a:cs typeface="+mj-cs"/>
              </a:rPr>
            </a:br>
            <a:r>
              <a:rPr lang="en-US" b="0" dirty="0" smtClean="0">
                <a:cs typeface="+mj-cs"/>
              </a:rPr>
              <a:t>(discussed before)</a:t>
            </a:r>
          </a:p>
        </p:txBody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How to search a game tree was independently invented by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        Shannon (1950) and Turing (1951).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Technique called: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MiniMax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search.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Evaluation function combines material &amp; position.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Pruning "bad" nodes</a:t>
            </a:r>
            <a:r>
              <a:rPr lang="en-US" b="1" dirty="0" smtClean="0"/>
              <a:t>: doesn't work in practice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Extend "unstable" nodes</a:t>
            </a:r>
            <a:r>
              <a:rPr lang="en-US" b="1" dirty="0" smtClean="0"/>
              <a:t> (e.g. after captures): works well in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practice.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Note on Minimax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 err="1" smtClean="0">
                <a:cs typeface="+mn-cs"/>
              </a:rPr>
              <a:t>Minimax</a:t>
            </a:r>
            <a:r>
              <a:rPr lang="en-US" b="1" dirty="0" smtClean="0">
                <a:cs typeface="+mn-cs"/>
              </a:rPr>
              <a:t> </a:t>
            </a:r>
            <a:r>
              <a:rPr lang="ja-JP" altLang="en-US" b="1" dirty="0" smtClean="0">
                <a:solidFill>
                  <a:srgbClr val="FF0000"/>
                </a:solidFill>
                <a:latin typeface="Arial"/>
                <a:cs typeface="+mn-cs"/>
              </a:rPr>
              <a:t>“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obviously</a:t>
            </a:r>
            <a:r>
              <a:rPr lang="ja-JP" altLang="en-US" b="1" dirty="0" smtClean="0">
                <a:solidFill>
                  <a:srgbClr val="FF0000"/>
                </a:solidFill>
                <a:latin typeface="Arial"/>
                <a:cs typeface="+mn-cs"/>
              </a:rPr>
              <a:t>”</a:t>
            </a:r>
            <a:r>
              <a:rPr lang="en-US" b="1" dirty="0" smtClean="0">
                <a:cs typeface="+mn-cs"/>
              </a:rPr>
              <a:t> correct -- but</a:t>
            </a:r>
          </a:p>
          <a:p>
            <a:pPr lvl="1" eaLnBrk="1" hangingPunct="1">
              <a:defRPr/>
            </a:pPr>
            <a:r>
              <a:rPr lang="en-US" b="1" dirty="0" err="1" smtClean="0"/>
              <a:t>Nau</a:t>
            </a:r>
            <a:r>
              <a:rPr lang="en-US" b="1" dirty="0" smtClean="0"/>
              <a:t> (1982) discovered </a:t>
            </a:r>
            <a:r>
              <a:rPr lang="en-US" b="1" dirty="0" smtClean="0">
                <a:solidFill>
                  <a:srgbClr val="FF0000"/>
                </a:solidFill>
              </a:rPr>
              <a:t>pathological </a:t>
            </a:r>
            <a:r>
              <a:rPr lang="en-US" b="1" dirty="0" smtClean="0"/>
              <a:t>game trees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Games where</a:t>
            </a:r>
          </a:p>
          <a:p>
            <a:pPr lvl="1" eaLnBrk="1" hangingPunct="1">
              <a:defRPr/>
            </a:pPr>
            <a:r>
              <a:rPr lang="en-US" b="1" dirty="0" smtClean="0"/>
              <a:t>evaluation function grows more accurate as it nears the leaves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but performance is worse the deeper you search</a:t>
            </a:r>
            <a:r>
              <a:rPr lang="en-US" b="1" dirty="0" smtClean="0">
                <a:solidFill>
                  <a:schemeClr val="hlink"/>
                </a:solidFill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Clustering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Monte Carlo simulations showed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clustering</a:t>
            </a:r>
            <a:r>
              <a:rPr lang="en-US" b="1" dirty="0" smtClean="0">
                <a:cs typeface="+mn-cs"/>
              </a:rPr>
              <a:t> is important</a:t>
            </a:r>
          </a:p>
          <a:p>
            <a:pPr lvl="1" eaLnBrk="1" hangingPunct="1">
              <a:defRPr/>
            </a:pPr>
            <a:r>
              <a:rPr lang="en-US" b="1" dirty="0" smtClean="0"/>
              <a:t>if winning or loosing terminal leaves </a:t>
            </a:r>
            <a:r>
              <a:rPr lang="en-US" b="1" dirty="0" smtClean="0">
                <a:solidFill>
                  <a:srgbClr val="FF0000"/>
                </a:solidFill>
              </a:rPr>
              <a:t>tend to be clustered</a:t>
            </a:r>
            <a:r>
              <a:rPr lang="en-US" b="1" dirty="0" smtClean="0"/>
              <a:t>, pathologies do not occur</a:t>
            </a:r>
          </a:p>
          <a:p>
            <a:pPr lvl="1" eaLnBrk="1" hangingPunct="1">
              <a:defRPr/>
            </a:pPr>
            <a:r>
              <a:rPr lang="en-US" b="1" dirty="0" smtClean="0"/>
              <a:t>in chess: a position is </a:t>
            </a:r>
            <a:r>
              <a:rPr lang="ja-JP" altLang="en-US" b="1" dirty="0" smtClean="0">
                <a:latin typeface="Arial"/>
              </a:rPr>
              <a:t>“</a:t>
            </a:r>
            <a:r>
              <a:rPr lang="en-US" b="1" dirty="0" smtClean="0"/>
              <a:t>strong</a:t>
            </a:r>
            <a:r>
              <a:rPr lang="ja-JP" altLang="en-US" b="1" dirty="0" smtClean="0">
                <a:latin typeface="Arial"/>
              </a:rPr>
              <a:t>”</a:t>
            </a:r>
            <a:r>
              <a:rPr lang="en-US" b="1" dirty="0" smtClean="0"/>
              <a:t> or </a:t>
            </a:r>
            <a:r>
              <a:rPr lang="ja-JP" altLang="en-US" b="1" dirty="0" smtClean="0">
                <a:latin typeface="Arial"/>
              </a:rPr>
              <a:t>“</a:t>
            </a:r>
            <a:r>
              <a:rPr lang="en-US" b="1" dirty="0" smtClean="0"/>
              <a:t>weak</a:t>
            </a:r>
            <a:r>
              <a:rPr lang="ja-JP" altLang="en-US" b="1" dirty="0" smtClean="0">
                <a:latin typeface="Arial"/>
              </a:rPr>
              <a:t>”</a:t>
            </a:r>
            <a:r>
              <a:rPr lang="en-US" b="1" dirty="0" smtClean="0"/>
              <a:t>, rarely completely ambiguous!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But still no completely</a:t>
            </a:r>
            <a:r>
              <a:rPr lang="en-US" b="1" dirty="0" smtClean="0">
                <a:solidFill>
                  <a:schemeClr val="hlink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satisfactory theoretical understanding of why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minimax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is good!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4.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57596</TotalTime>
  <Words>1727</Words>
  <Application>Microsoft Macintosh PowerPoint</Application>
  <PresentationFormat>On-screen Show (4:3)</PresentationFormat>
  <Paragraphs>290</Paragraphs>
  <Slides>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Times New Roman</vt:lpstr>
      <vt:lpstr>ＭＳ Ｐゴシック</vt:lpstr>
      <vt:lpstr>Arial</vt:lpstr>
      <vt:lpstr>Wingdings</vt:lpstr>
      <vt:lpstr>Arial Narrow</vt:lpstr>
      <vt:lpstr>Calibri</vt:lpstr>
      <vt:lpstr>Default Design</vt:lpstr>
      <vt:lpstr>Clarity</vt:lpstr>
      <vt:lpstr>1_Clarity</vt:lpstr>
      <vt:lpstr>2_Clarity</vt:lpstr>
      <vt:lpstr>Microsoft Photo Editor 3.0 Photo</vt:lpstr>
      <vt:lpstr>CS 4700: Foundations of  Artificial Intelligence</vt:lpstr>
      <vt:lpstr>Outline</vt:lpstr>
      <vt:lpstr>Case Study: IBM’s Deep Blue</vt:lpstr>
      <vt:lpstr>Combinatorics of Chess</vt:lpstr>
      <vt:lpstr>Positions with Smart Pruning</vt:lpstr>
      <vt:lpstr>Formal Complexity of Chess</vt:lpstr>
      <vt:lpstr>Game Tree Search (discussed before)</vt:lpstr>
      <vt:lpstr>A Note on Minimax</vt:lpstr>
      <vt:lpstr>Clustering</vt:lpstr>
      <vt:lpstr>History of Search Innovations</vt:lpstr>
      <vt:lpstr>Evaluation Functions</vt:lpstr>
      <vt:lpstr>Learning better evaluation functions</vt:lpstr>
      <vt:lpstr>Transposition Tables</vt:lpstr>
      <vt:lpstr>Transposition Tables as Learning</vt:lpstr>
      <vt:lpstr>Time vs Space</vt:lpstr>
      <vt:lpstr>Special-Purpose and Parallel Hardware</vt:lpstr>
      <vt:lpstr>Deep Blue</vt:lpstr>
      <vt:lpstr>Evolution of Deep Blue</vt:lpstr>
      <vt:lpstr>PowerPoint Presentation</vt:lpstr>
      <vt:lpstr>Tactics into Strategy</vt:lpstr>
      <vt:lpstr>PowerPoint Presentation</vt:lpstr>
      <vt:lpstr>Kriegspiel</vt:lpstr>
      <vt:lpstr>  The Danger of Introspection</vt:lpstr>
      <vt:lpstr>PowerPoint Presentation</vt:lpstr>
      <vt:lpstr>Deterministic games in practice</vt:lpstr>
      <vt:lpstr>Playing GO</vt:lpstr>
      <vt:lpstr>Two Search Philosophies</vt:lpstr>
      <vt:lpstr>Two Search Philosophies</vt:lpstr>
      <vt:lpstr>UCT in action</vt:lpstr>
      <vt:lpstr>PowerPoint Presentation</vt:lpstr>
      <vt:lpstr>How is Chess different? Or, why just sampling of the game tree does not work?</vt:lpstr>
      <vt:lpstr>Trap States</vt:lpstr>
      <vt:lpstr>Shallow Trap States in Chess: even in top-level games, “traps everywhere”</vt:lpstr>
      <vt:lpstr>How is Chess different?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1368</cp:revision>
  <dcterms:created xsi:type="dcterms:W3CDTF">1601-01-01T00:00:00Z</dcterms:created>
  <dcterms:modified xsi:type="dcterms:W3CDTF">2013-10-07T07:09:27Z</dcterms:modified>
</cp:coreProperties>
</file>