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</p:sldMasterIdLst>
  <p:notesMasterIdLst>
    <p:notesMasterId r:id="rId88"/>
  </p:notesMasterIdLst>
  <p:handoutMasterIdLst>
    <p:handoutMasterId r:id="rId89"/>
  </p:handoutMasterIdLst>
  <p:sldIdLst>
    <p:sldId id="374" r:id="rId3"/>
    <p:sldId id="375" r:id="rId4"/>
    <p:sldId id="506" r:id="rId5"/>
    <p:sldId id="474" r:id="rId6"/>
    <p:sldId id="408" r:id="rId7"/>
    <p:sldId id="409" r:id="rId8"/>
    <p:sldId id="508" r:id="rId9"/>
    <p:sldId id="509" r:id="rId10"/>
    <p:sldId id="510" r:id="rId11"/>
    <p:sldId id="410" r:id="rId12"/>
    <p:sldId id="475" r:id="rId13"/>
    <p:sldId id="476" r:id="rId14"/>
    <p:sldId id="412" r:id="rId15"/>
    <p:sldId id="477" r:id="rId16"/>
    <p:sldId id="415" r:id="rId17"/>
    <p:sldId id="414" r:id="rId18"/>
    <p:sldId id="529" r:id="rId19"/>
    <p:sldId id="531" r:id="rId20"/>
    <p:sldId id="532" r:id="rId21"/>
    <p:sldId id="534" r:id="rId22"/>
    <p:sldId id="535" r:id="rId23"/>
    <p:sldId id="536" r:id="rId24"/>
    <p:sldId id="518" r:id="rId25"/>
    <p:sldId id="519" r:id="rId26"/>
    <p:sldId id="520" r:id="rId27"/>
    <p:sldId id="537" r:id="rId28"/>
    <p:sldId id="538" r:id="rId29"/>
    <p:sldId id="539" r:id="rId30"/>
    <p:sldId id="540" r:id="rId31"/>
    <p:sldId id="541" r:id="rId32"/>
    <p:sldId id="513" r:id="rId33"/>
    <p:sldId id="511" r:id="rId34"/>
    <p:sldId id="521" r:id="rId35"/>
    <p:sldId id="522" r:id="rId36"/>
    <p:sldId id="523" r:id="rId37"/>
    <p:sldId id="525" r:id="rId38"/>
    <p:sldId id="526" r:id="rId39"/>
    <p:sldId id="498" r:id="rId40"/>
    <p:sldId id="499" r:id="rId41"/>
    <p:sldId id="514" r:id="rId42"/>
    <p:sldId id="515" r:id="rId43"/>
    <p:sldId id="516" r:id="rId44"/>
    <p:sldId id="517" r:id="rId45"/>
    <p:sldId id="377" r:id="rId46"/>
    <p:sldId id="378" r:id="rId47"/>
    <p:sldId id="379" r:id="rId48"/>
    <p:sldId id="527" r:id="rId49"/>
    <p:sldId id="380" r:id="rId50"/>
    <p:sldId id="381" r:id="rId51"/>
    <p:sldId id="417" r:id="rId52"/>
    <p:sldId id="419" r:id="rId53"/>
    <p:sldId id="478" r:id="rId54"/>
    <p:sldId id="385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528" r:id="rId63"/>
    <p:sldId id="480" r:id="rId64"/>
    <p:sldId id="481" r:id="rId65"/>
    <p:sldId id="429" r:id="rId66"/>
    <p:sldId id="393" r:id="rId67"/>
    <p:sldId id="394" r:id="rId68"/>
    <p:sldId id="430" r:id="rId69"/>
    <p:sldId id="431" r:id="rId70"/>
    <p:sldId id="395" r:id="rId71"/>
    <p:sldId id="396" r:id="rId72"/>
    <p:sldId id="397" r:id="rId73"/>
    <p:sldId id="398" r:id="rId74"/>
    <p:sldId id="399" r:id="rId75"/>
    <p:sldId id="456" r:id="rId76"/>
    <p:sldId id="457" r:id="rId77"/>
    <p:sldId id="458" r:id="rId78"/>
    <p:sldId id="400" r:id="rId79"/>
    <p:sldId id="401" r:id="rId80"/>
    <p:sldId id="402" r:id="rId81"/>
    <p:sldId id="403" r:id="rId82"/>
    <p:sldId id="446" r:id="rId83"/>
    <p:sldId id="503" r:id="rId84"/>
    <p:sldId id="504" r:id="rId85"/>
    <p:sldId id="505" r:id="rId86"/>
    <p:sldId id="463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47" autoAdjust="0"/>
  </p:normalViewPr>
  <p:slideViewPr>
    <p:cSldViewPr>
      <p:cViewPr varScale="1">
        <p:scale>
          <a:sx n="90" d="100"/>
          <a:sy n="90" d="100"/>
        </p:scale>
        <p:origin x="-9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E7AAA44-5F84-A046-B4DF-41F81D6E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A083752-EDDB-3E47-9B08-6C2FF3B9D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F8FCA-E808-5A44-9474-E028A2DF818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F5EAA-66F6-C140-A5FE-C5E6B3E448D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E157C-8190-6447-83A4-F672DD1104D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6450"/>
            <a:ext cx="4249738" cy="31877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46" tIns="46023" rIns="92046" bIns="460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671F6-3A45-6B42-B4FC-7AC1731A57E6}" type="slidenum">
              <a:rPr lang="en-US" sz="1200">
                <a:latin typeface="Times" charset="0"/>
              </a:rPr>
              <a:pPr/>
              <a:t>26</a:t>
            </a:fld>
            <a:endParaRPr lang="en-US" sz="1200">
              <a:latin typeface="Times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709712-890A-314D-B94C-7E081599F7AF}" type="slidenum">
              <a:rPr lang="en-US" sz="1200">
                <a:latin typeface="Times" charset="0"/>
              </a:rPr>
              <a:pPr/>
              <a:t>27</a:t>
            </a:fld>
            <a:endParaRPr lang="en-US" sz="1200">
              <a:latin typeface="Times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3288"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9A96DC-D7F5-D241-B8BB-41F70E192F6C}" type="slidenum">
              <a:rPr lang="en-US" sz="1200">
                <a:latin typeface="Times" charset="0"/>
              </a:rPr>
              <a:pPr/>
              <a:t>28</a:t>
            </a:fld>
            <a:endParaRPr lang="en-US" sz="1200">
              <a:latin typeface="Time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3288"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67D3A9-8A29-D442-A78A-917D7A51E878}" type="slidenum">
              <a:rPr lang="en-US" sz="1200">
                <a:latin typeface="Times" charset="0"/>
              </a:rPr>
              <a:pPr/>
              <a:t>29</a:t>
            </a:fld>
            <a:endParaRPr lang="en-US" sz="1200">
              <a:latin typeface="Times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3288"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C83A63-7EDB-0D41-8876-7293A576E8FE}" type="slidenum">
              <a:rPr lang="en-US" sz="1200">
                <a:latin typeface="Times" charset="0"/>
              </a:rPr>
              <a:pPr/>
              <a:t>30</a:t>
            </a:fld>
            <a:endParaRPr lang="en-US" sz="1200">
              <a:latin typeface="Time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3288"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9E37C-F119-084B-B3D0-719FE2DC8B7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Arial Narrow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836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165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014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573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8" descr="aipr_blue_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17272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052513"/>
            <a:ext cx="7772400" cy="146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54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790BB69-5E00-4C41-9A4C-05A785268D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151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BB577-BF26-0F49-B4EA-30E52CED6D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80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15A1-ACA8-5A4C-A68C-4A70358B44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932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167187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4167188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C07A-1764-334F-8288-F4C4056360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638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AF2C-F38C-0B4C-B5AE-A9F2FD9132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672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EE2D-9D3C-0841-B5AE-BF5AE9F55F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055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FDE8-5C0A-C14A-A434-557237D36D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875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131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164A-6850-6643-90DD-6C94D4216D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677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E2B3-6020-274B-AAD1-98B138AD13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3954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A623-2684-2B48-BE60-D0ABA777FE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7568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214313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4313"/>
            <a:ext cx="6213475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3C8E-4140-4448-91CC-43A72ED3A4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1709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167187" cy="450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4167188" cy="450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4B8D1-D45A-8A4F-B90E-1A65F0FBE3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280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20001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333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015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416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6340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51958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92147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89838" y="64738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cs typeface="+mn-cs"/>
              </a:rPr>
              <a:t>Bart Selman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CS4700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610600" y="6400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091148-0EDC-8F41-9D84-EAFBAA8B08E1}" type="slidenum">
              <a:rPr lang="en-US" smtClean="0"/>
              <a:pPr eaLnBrk="1" hangingPunct="1">
                <a:defRPr/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3171" name="Rectangle 3"/>
          <p:cNvSpPr>
            <a:spLocks noChangeArrowheads="1"/>
          </p:cNvSpPr>
          <p:nvPr userDrawn="1"/>
        </p:nvSpPr>
        <p:spPr bwMode="ltGray">
          <a:xfrm>
            <a:off x="417513" y="612775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2" name="Rectangle 4"/>
          <p:cNvSpPr>
            <a:spLocks noChangeArrowheads="1"/>
          </p:cNvSpPr>
          <p:nvPr userDrawn="1"/>
        </p:nvSpPr>
        <p:spPr bwMode="ltGray">
          <a:xfrm>
            <a:off x="800100" y="61277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3" name="Rectangle 5"/>
          <p:cNvSpPr>
            <a:spLocks noChangeArrowheads="1"/>
          </p:cNvSpPr>
          <p:nvPr userDrawn="1"/>
        </p:nvSpPr>
        <p:spPr bwMode="ltGray">
          <a:xfrm>
            <a:off x="541338" y="10350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4" name="Rectangle 6"/>
          <p:cNvSpPr>
            <a:spLocks noChangeArrowheads="1"/>
          </p:cNvSpPr>
          <p:nvPr userDrawn="1"/>
        </p:nvSpPr>
        <p:spPr bwMode="ltGray">
          <a:xfrm>
            <a:off x="911225" y="10350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5" name="Rectangle 7"/>
          <p:cNvSpPr>
            <a:spLocks noChangeArrowheads="1"/>
          </p:cNvSpPr>
          <p:nvPr userDrawn="1"/>
        </p:nvSpPr>
        <p:spPr bwMode="ltGray">
          <a:xfrm>
            <a:off x="127000" y="96202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6" name="Rectangle 8"/>
          <p:cNvSpPr>
            <a:spLocks noChangeArrowheads="1"/>
          </p:cNvSpPr>
          <p:nvPr userDrawn="1"/>
        </p:nvSpPr>
        <p:spPr bwMode="gray">
          <a:xfrm>
            <a:off x="762000" y="504825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7" name="Rectangle 9"/>
          <p:cNvSpPr>
            <a:spLocks noChangeArrowheads="1"/>
          </p:cNvSpPr>
          <p:nvPr/>
        </p:nvSpPr>
        <p:spPr bwMode="gray">
          <a:xfrm>
            <a:off x="442913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charset="0"/>
              <a:ea typeface="Gulim" charset="0"/>
              <a:cs typeface="Gulim" charset="0"/>
            </a:endParaRPr>
          </a:p>
        </p:txBody>
      </p:sp>
      <p:sp>
        <p:nvSpPr>
          <p:cNvPr id="1543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543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486775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543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ea"/>
                <a:ea typeface="+mn-ea"/>
                <a:cs typeface="Gulim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43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ea"/>
                <a:ea typeface="+mn-ea"/>
                <a:cs typeface="Gulim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43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ea"/>
                <a:ea typeface="+mn-ea"/>
                <a:cs typeface="Gulim" charset="0"/>
              </a:defRPr>
            </a:lvl1pPr>
          </a:lstStyle>
          <a:p>
            <a:pPr>
              <a:defRPr/>
            </a:pPr>
            <a:fld id="{83185BC1-1B39-AD49-89C3-4A9B331330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63" name="Picture 15" descr="aipr_blue_blac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1219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Gulim" charset="0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charset="0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699FF"/>
        </a:buClr>
        <a:buSzPct val="55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33CCFF"/>
        </a:buClr>
        <a:buSzPct val="50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33CCFF"/>
        </a:buClr>
        <a:buSzPct val="50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33CCFF"/>
        </a:buClr>
        <a:buSzPct val="50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33CCFF"/>
        </a:buClr>
        <a:buSzPct val="50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33CCFF"/>
        </a:buClr>
        <a:buSzPct val="50000"/>
        <a:buChar char="•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mv.jku.at/lingelin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5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124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selman@cs.cornell.edu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262699"/>
                </a:solidFill>
                <a:cs typeface="+mn-cs"/>
              </a:rPr>
              <a:t>Module: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262699"/>
                </a:solidFill>
                <a:cs typeface="+mn-cs"/>
              </a:rPr>
              <a:t>Constraint Satisfaction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62699"/>
                </a:solidFill>
                <a:cs typeface="+mn-cs"/>
              </a:rPr>
              <a:t>Chapter 6, R&amp;N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62699"/>
                </a:solidFill>
                <a:cs typeface="+mn-cs"/>
              </a:rPr>
              <a:t> (Completes part II – Problem Solving)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Reasoning, inference or “propagation.” </a:t>
            </a:r>
          </a:p>
        </p:txBody>
      </p:sp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960" y="1344"/>
            <a:chExt cx="1536" cy="1536"/>
          </a:xfrm>
        </p:grpSpPr>
        <p:sp>
          <p:nvSpPr>
            <p:cNvPr id="1461252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3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4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5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6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7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8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59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0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1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2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3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4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5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6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7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8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9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0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1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2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3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4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5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6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7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8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79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0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1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2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3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4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61285" name="AutoShape 37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1286" name="AutoShape 38"/>
          <p:cNvSpPr>
            <a:spLocks noChangeArrowheads="1"/>
          </p:cNvSpPr>
          <p:nvPr/>
        </p:nvSpPr>
        <p:spPr bwMode="auto">
          <a:xfrm>
            <a:off x="3352800" y="3048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61287" name="Group 39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1920" y="1536"/>
            <a:chExt cx="1536" cy="1536"/>
          </a:xfrm>
        </p:grpSpPr>
        <p:sp>
          <p:nvSpPr>
            <p:cNvPr id="1461288" name="Oval 40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89" name="Oval 41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0" name="Oval 42"/>
            <p:cNvSpPr>
              <a:spLocks noChangeArrowheads="1"/>
            </p:cNvSpPr>
            <p:nvPr/>
          </p:nvSpPr>
          <p:spPr bwMode="auto">
            <a:xfrm>
              <a:off x="1920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1" name="Oval 43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2" name="Oval 44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3" name="Oval 4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4" name="Oval 46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5" name="Oval 47"/>
            <p:cNvSpPr>
              <a:spLocks noChangeArrowheads="1"/>
            </p:cNvSpPr>
            <p:nvPr/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6" name="Oval 48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7" name="Oval 49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8" name="Oval 5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99" name="Oval 51"/>
            <p:cNvSpPr>
              <a:spLocks noChangeArrowheads="1"/>
            </p:cNvSpPr>
            <p:nvPr/>
          </p:nvSpPr>
          <p:spPr bwMode="auto">
            <a:xfrm>
              <a:off x="230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0" name="Oval 52"/>
            <p:cNvSpPr>
              <a:spLocks noChangeArrowheads="1"/>
            </p:cNvSpPr>
            <p:nvPr/>
          </p:nvSpPr>
          <p:spPr bwMode="auto">
            <a:xfrm>
              <a:off x="2112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1" name="Oval 53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2" name="Oval 54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3" name="Oval 55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4" name="Oval 56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5" name="Oval 57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6" name="Oval 58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7" name="Oval 59"/>
            <p:cNvSpPr>
              <a:spLocks noChangeArrowheads="1"/>
            </p:cNvSpPr>
            <p:nvPr/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08" name="Oval 60"/>
            <p:cNvSpPr>
              <a:spLocks noChangeArrowheads="1"/>
            </p:cNvSpPr>
            <p:nvPr/>
          </p:nvSpPr>
          <p:spPr bwMode="auto">
            <a:xfrm>
              <a:off x="2688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461309" name="Group 61"/>
          <p:cNvGrpSpPr>
            <a:grpSpLocks/>
          </p:cNvGrpSpPr>
          <p:nvPr/>
        </p:nvGrpSpPr>
        <p:grpSpPr bwMode="auto">
          <a:xfrm>
            <a:off x="3352800" y="2438400"/>
            <a:ext cx="2133600" cy="2438400"/>
            <a:chOff x="2112" y="1536"/>
            <a:chExt cx="1344" cy="1536"/>
          </a:xfrm>
        </p:grpSpPr>
        <p:grpSp>
          <p:nvGrpSpPr>
            <p:cNvPr id="27657" name="Group 62"/>
            <p:cNvGrpSpPr>
              <a:grpSpLocks/>
            </p:cNvGrpSpPr>
            <p:nvPr/>
          </p:nvGrpSpPr>
          <p:grpSpPr bwMode="auto">
            <a:xfrm>
              <a:off x="2112" y="1536"/>
              <a:ext cx="1152" cy="1536"/>
              <a:chOff x="2112" y="1536"/>
              <a:chExt cx="1152" cy="1536"/>
            </a:xfrm>
          </p:grpSpPr>
          <p:sp>
            <p:nvSpPr>
              <p:cNvPr id="1461311" name="Oval 63"/>
              <p:cNvSpPr>
                <a:spLocks noChangeArrowheads="1"/>
              </p:cNvSpPr>
              <p:nvPr/>
            </p:nvSpPr>
            <p:spPr bwMode="auto">
              <a:xfrm>
                <a:off x="307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2" name="Oval 64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3" name="Oval 65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4" name="Oval 66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5" name="Oval 67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6" name="Oval 6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7" name="Oval 69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8" name="Oval 70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19" name="Oval 71"/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1320" name="Oval 7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61321" name="Oval 73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22" name="Oval 74"/>
            <p:cNvSpPr>
              <a:spLocks noChangeArrowheads="1"/>
            </p:cNvSpPr>
            <p:nvPr/>
          </p:nvSpPr>
          <p:spPr bwMode="auto">
            <a:xfrm>
              <a:off x="2688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23" name="Oval 75"/>
            <p:cNvSpPr>
              <a:spLocks noChangeArrowheads="1"/>
            </p:cNvSpPr>
            <p:nvPr/>
          </p:nvSpPr>
          <p:spPr bwMode="auto">
            <a:xfrm>
              <a:off x="288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24" name="Oval 76"/>
            <p:cNvSpPr>
              <a:spLocks noChangeArrowheads="1"/>
            </p:cNvSpPr>
            <p:nvPr/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325" name="Oval 77"/>
            <p:cNvSpPr>
              <a:spLocks noChangeArrowheads="1"/>
            </p:cNvSpPr>
            <p:nvPr/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61326" name="Text Box 78"/>
          <p:cNvSpPr txBox="1">
            <a:spLocks noChangeArrowheads="1"/>
          </p:cNvSpPr>
          <p:nvPr/>
        </p:nvSpPr>
        <p:spPr bwMode="auto">
          <a:xfrm>
            <a:off x="685800" y="54864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After placing the first queen, what would you  do for the 2</a:t>
            </a:r>
            <a:r>
              <a:rPr lang="en-US" baseline="30000" dirty="0">
                <a:cs typeface="+mn-cs"/>
              </a:rPr>
              <a:t>nd</a:t>
            </a:r>
            <a:r>
              <a:rPr lang="en-US" dirty="0">
                <a:cs typeface="+mn-cs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5946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Message: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CSP propagation techniques can dramatically reduce search.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Sometimes to no search at all!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. Sudoku puzzles.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85" grpId="0" animBg="1"/>
      <p:bldP spid="1461286" grpId="0" animBg="1"/>
      <p:bldP spid="1461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General Search vs.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Constraint satisfaction problems (CSPs)</a:t>
            </a:r>
          </a:p>
        </p:txBody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Standard search problem:</a:t>
            </a:r>
            <a:endParaRPr lang="en-US" sz="2400" b="1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state</a:t>
            </a:r>
            <a:r>
              <a:rPr lang="en-US" sz="2400" dirty="0" smtClean="0"/>
              <a:t> is a "black box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 smtClean="0"/>
              <a:t> – can be accessed only in limited way: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cs typeface="Times New Roman" charset="0"/>
              </a:rPr>
              <a:t> </a:t>
            </a:r>
            <a:r>
              <a:rPr lang="en-US" sz="2400" dirty="0" smtClean="0">
                <a:cs typeface="Times New Roman" charset="0"/>
              </a:rPr>
              <a:t>   </a:t>
            </a:r>
            <a:r>
              <a:rPr lang="en-US" sz="2400" dirty="0" smtClean="0"/>
              <a:t>successor function; heuristic function; and goal test.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534982" name="Rectangle 6"/>
          <p:cNvSpPr>
            <a:spLocks noChangeArrowheads="1"/>
          </p:cNvSpPr>
          <p:nvPr/>
        </p:nvSpPr>
        <p:spPr bwMode="auto">
          <a:xfrm>
            <a:off x="609600" y="2895600"/>
            <a:ext cx="77724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What is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needed for CSP:</a:t>
            </a: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Not just a successor function and goal test. Also  a means of 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propagating the constraints  (e.g. imposed by one queen on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the others and an early failure test</a:t>
            </a:r>
            <a:r>
              <a:rPr lang="en-US" dirty="0" smtClean="0">
                <a:cs typeface="+mn-cs"/>
              </a:rPr>
              <a:t>).</a:t>
            </a: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0"/>
              <a:buChar char="à"/>
              <a:defRPr/>
            </a:pPr>
            <a:r>
              <a:rPr lang="en-US" b="1" dirty="0">
                <a:solidFill>
                  <a:srgbClr val="FF0000"/>
                </a:solidFill>
                <a:cs typeface="+mn-cs"/>
                <a:sym typeface="Wingdings" charset="0"/>
              </a:rPr>
              <a:t>Explicit representation of constraints and constraint manipulation algorithms</a:t>
            </a:r>
            <a:r>
              <a:rPr lang="en-US" b="1" dirty="0">
                <a:cs typeface="+mn-cs"/>
                <a:sym typeface="Wingdings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0"/>
              <a:buChar char="à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Constraint Satisfaction Problems (CSP)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Constraint satisfaction problems (CSPs)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2667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States and goal test have a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standard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representation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state</a:t>
            </a:r>
            <a:r>
              <a:rPr lang="en-US" sz="2400" dirty="0" smtClean="0"/>
              <a:t> is defined by </a:t>
            </a:r>
            <a:r>
              <a:rPr lang="en-US" sz="2400" dirty="0" smtClean="0">
                <a:solidFill>
                  <a:srgbClr val="FF0000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values</a:t>
            </a:r>
            <a:r>
              <a:rPr lang="en-US" sz="2400" dirty="0" smtClean="0"/>
              <a:t> from </a:t>
            </a:r>
            <a:r>
              <a:rPr lang="en-US" sz="2400" dirty="0" smtClean="0">
                <a:solidFill>
                  <a:srgbClr val="FF0000"/>
                </a:solidFill>
              </a:rPr>
              <a:t>domain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goal test</a:t>
            </a:r>
            <a:r>
              <a:rPr lang="en-US" sz="2400" dirty="0" smtClean="0"/>
              <a:t> is a set of </a:t>
            </a:r>
            <a:r>
              <a:rPr lang="en-US" sz="2400" dirty="0" smtClean="0">
                <a:solidFill>
                  <a:srgbClr val="FF0000"/>
                </a:solidFill>
              </a:rPr>
              <a:t>constraints</a:t>
            </a:r>
            <a:r>
              <a:rPr lang="en-US" sz="2400" dirty="0" smtClean="0"/>
              <a:t> specifying allowable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combinations of values for subsets of variables
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1536004" name="Rectangle 4"/>
          <p:cNvSpPr>
            <a:spLocks noChangeArrowheads="1"/>
          </p:cNvSpPr>
          <p:nvPr/>
        </p:nvSpPr>
        <p:spPr bwMode="auto">
          <a:xfrm>
            <a:off x="231775" y="3581400"/>
            <a:ext cx="88074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Interesting tradeoff:</a:t>
            </a: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r>
              <a:rPr lang="en-US" sz="2000" b="1" dirty="0">
                <a:cs typeface="+mn-cs"/>
              </a:rPr>
              <a:t>Example of a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(restricted) formal representation language.</a:t>
            </a:r>
            <a:endParaRPr lang="en-US" sz="2000" b="1" dirty="0">
              <a:cs typeface="+mn-cs"/>
            </a:endParaRPr>
          </a:p>
          <a:p>
            <a:pPr algn="ctr">
              <a:defRPr/>
            </a:pPr>
            <a:endParaRPr lang="en-US" sz="2000" b="1" dirty="0">
              <a:cs typeface="+mn-cs"/>
            </a:endParaRPr>
          </a:p>
          <a:p>
            <a:pPr algn="ctr">
              <a:defRPr/>
            </a:pPr>
            <a:r>
              <a:rPr lang="en-US" sz="2000" b="1" dirty="0">
                <a:cs typeface="+mn-cs"/>
              </a:rPr>
              <a:t>Allows useful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general-purpose</a:t>
            </a:r>
            <a:r>
              <a:rPr lang="en-US" sz="2000" b="1" dirty="0">
                <a:cs typeface="+mn-cs"/>
              </a:rPr>
              <a:t> algorithms more powerful than standard search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algorithms that have to resort to problem specific heuristics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 to enable solution of large problems.</a:t>
            </a:r>
          </a:p>
          <a:p>
            <a:pPr algn="ctr">
              <a:defRPr/>
            </a:pPr>
            <a:endParaRPr lang="en-US" sz="2000" dirty="0"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Constraint Satisfaction Problem</a:t>
            </a:r>
          </a:p>
        </p:txBody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n-cs"/>
              </a:rPr>
              <a:t>Set of variables</a:t>
            </a:r>
            <a:r>
              <a:rPr lang="en-US" sz="2800" dirty="0" smtClean="0">
                <a:cs typeface="+mn-cs"/>
              </a:rPr>
              <a:t> {X</a:t>
            </a:r>
            <a:r>
              <a:rPr lang="en-US" dirty="0" smtClean="0">
                <a:cs typeface="+mn-cs"/>
              </a:rPr>
              <a:t>1</a:t>
            </a:r>
            <a:r>
              <a:rPr lang="en-US" sz="2800" dirty="0" smtClean="0">
                <a:cs typeface="+mn-cs"/>
              </a:rPr>
              <a:t>, X</a:t>
            </a:r>
            <a:r>
              <a:rPr lang="en-US" dirty="0" smtClean="0">
                <a:cs typeface="+mn-cs"/>
              </a:rPr>
              <a:t>2</a:t>
            </a:r>
            <a:r>
              <a:rPr lang="en-US" sz="2800" dirty="0" smtClean="0">
                <a:cs typeface="+mn-cs"/>
              </a:rPr>
              <a:t>, …, </a:t>
            </a:r>
            <a:r>
              <a:rPr lang="en-US" sz="2800" dirty="0" err="1" smtClean="0">
                <a:cs typeface="+mn-cs"/>
              </a:rPr>
              <a:t>X</a:t>
            </a:r>
            <a:r>
              <a:rPr lang="en-US" sz="2400" dirty="0" err="1" smtClean="0">
                <a:cs typeface="+mn-cs"/>
              </a:rPr>
              <a:t>n</a:t>
            </a:r>
            <a:r>
              <a:rPr lang="en-US" sz="2800" dirty="0" smtClean="0">
                <a:cs typeface="+mn-cs"/>
              </a:rPr>
              <a:t>}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Each variable X</a:t>
            </a:r>
            <a:r>
              <a:rPr lang="en-US" dirty="0" smtClean="0">
                <a:cs typeface="+mn-cs"/>
              </a:rPr>
              <a:t>i</a:t>
            </a:r>
            <a:r>
              <a:rPr lang="en-US" sz="2800" dirty="0" smtClean="0">
                <a:cs typeface="+mn-cs"/>
              </a:rPr>
              <a:t> has a </a:t>
            </a:r>
            <a:r>
              <a:rPr lang="en-US" sz="2800" dirty="0" smtClean="0">
                <a:solidFill>
                  <a:srgbClr val="FF0000"/>
                </a:solidFill>
                <a:cs typeface="+mn-cs"/>
              </a:rPr>
              <a:t>domain</a:t>
            </a:r>
            <a:r>
              <a:rPr lang="en-US" sz="2800" dirty="0" smtClean="0">
                <a:cs typeface="+mn-cs"/>
              </a:rPr>
              <a:t> D</a:t>
            </a:r>
            <a:r>
              <a:rPr lang="en-US" dirty="0" smtClean="0">
                <a:cs typeface="+mn-cs"/>
              </a:rPr>
              <a:t>i</a:t>
            </a:r>
            <a:r>
              <a:rPr lang="en-US" sz="2800" dirty="0" smtClean="0">
                <a:cs typeface="+mn-cs"/>
              </a:rPr>
              <a:t> of possible values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Usually D</a:t>
            </a:r>
            <a:r>
              <a:rPr lang="en-US" dirty="0" smtClean="0">
                <a:cs typeface="+mn-cs"/>
              </a:rPr>
              <a:t>i</a:t>
            </a:r>
            <a:r>
              <a:rPr lang="en-US" sz="2800" dirty="0" smtClean="0">
                <a:cs typeface="+mn-cs"/>
              </a:rPr>
              <a:t> is discrete and finite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Set of </a:t>
            </a:r>
            <a:r>
              <a:rPr lang="en-US" sz="2800" dirty="0" smtClean="0">
                <a:solidFill>
                  <a:srgbClr val="FF0000"/>
                </a:solidFill>
                <a:cs typeface="+mn-cs"/>
              </a:rPr>
              <a:t>constraints</a:t>
            </a:r>
            <a:r>
              <a:rPr lang="en-US" sz="2800" dirty="0" smtClean="0">
                <a:solidFill>
                  <a:srgbClr val="CC6600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{C</a:t>
            </a:r>
            <a:r>
              <a:rPr lang="en-US" dirty="0" smtClean="0">
                <a:cs typeface="+mn-cs"/>
              </a:rPr>
              <a:t>1</a:t>
            </a:r>
            <a:r>
              <a:rPr lang="en-US" sz="2800" dirty="0" smtClean="0">
                <a:cs typeface="+mn-cs"/>
              </a:rPr>
              <a:t>, C</a:t>
            </a:r>
            <a:r>
              <a:rPr lang="en-US" dirty="0" smtClean="0">
                <a:cs typeface="+mn-cs"/>
              </a:rPr>
              <a:t>2</a:t>
            </a:r>
            <a:r>
              <a:rPr lang="en-US" sz="2800" dirty="0" smtClean="0">
                <a:cs typeface="+mn-cs"/>
              </a:rPr>
              <a:t>, …, </a:t>
            </a:r>
            <a:r>
              <a:rPr lang="en-US" sz="2800" dirty="0" err="1" smtClean="0">
                <a:cs typeface="+mn-cs"/>
              </a:rPr>
              <a:t>C</a:t>
            </a:r>
            <a:r>
              <a:rPr lang="en-US" dirty="0" err="1" smtClean="0">
                <a:cs typeface="+mn-cs"/>
              </a:rPr>
              <a:t>p</a:t>
            </a:r>
            <a:r>
              <a:rPr lang="en-US" sz="2800" dirty="0" smtClean="0">
                <a:cs typeface="+mn-cs"/>
              </a:rPr>
              <a:t>}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Each constraint </a:t>
            </a:r>
            <a:r>
              <a:rPr lang="en-US" sz="2800" dirty="0" err="1" smtClean="0">
                <a:cs typeface="+mn-cs"/>
              </a:rPr>
              <a:t>C</a:t>
            </a:r>
            <a:r>
              <a:rPr lang="en-US" dirty="0" err="1" smtClean="0">
                <a:cs typeface="+mn-cs"/>
              </a:rPr>
              <a:t>k</a:t>
            </a:r>
            <a:r>
              <a:rPr lang="en-US" sz="2800" dirty="0" smtClean="0">
                <a:cs typeface="+mn-cs"/>
              </a:rPr>
              <a:t> involves a subset of variables and specifies the allowable combinations of values of these variables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63303" name="Rectangle 7"/>
          <p:cNvSpPr>
            <a:spLocks noChangeArrowheads="1"/>
          </p:cNvSpPr>
          <p:nvPr/>
        </p:nvSpPr>
        <p:spPr bwMode="auto">
          <a:xfrm>
            <a:off x="3581400" y="4572000"/>
            <a:ext cx="5334000" cy="1792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Goal: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Assign a value to every variable such that all constraints are satisfied</a:t>
            </a:r>
          </a:p>
          <a:p>
            <a:pPr algn="ctr">
              <a:spcBef>
                <a:spcPct val="50000"/>
              </a:spcBef>
              <a:defRPr/>
            </a:pPr>
            <a:endParaRPr lang="en-US" sz="18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3299" grpId="0" build="p" autoUpdateAnimBg="0"/>
      <p:bldP spid="1463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112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Motivational Example: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8-Queens</a:t>
            </a:r>
          </a:p>
        </p:txBody>
      </p:sp>
      <p:pic>
        <p:nvPicPr>
          <p:cNvPr id="1537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365760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7028" name="Text Box 4"/>
          <p:cNvSpPr txBox="1">
            <a:spLocks noChangeArrowheads="1"/>
          </p:cNvSpPr>
          <p:nvPr/>
        </p:nvSpPr>
        <p:spPr bwMode="auto">
          <a:xfrm>
            <a:off x="4884738" y="2590800"/>
            <a:ext cx="42592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How do we represent 8-Queens</a:t>
            </a:r>
          </a:p>
          <a:p>
            <a:pPr algn="ctr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as a CSP: </a:t>
            </a:r>
          </a:p>
          <a:p>
            <a:pPr algn="ctr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Variables?</a:t>
            </a:r>
          </a:p>
          <a:p>
            <a:pPr algn="ctr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Constraints?</a:t>
            </a:r>
          </a:p>
          <a:p>
            <a:pPr algn="ctr">
              <a:defRPr/>
            </a:pPr>
            <a:r>
              <a:rPr lang="en-US" b="1" dirty="0">
                <a:solidFill>
                  <a:srgbClr val="008000"/>
                </a:solidFill>
                <a:cs typeface="+mn-cs"/>
              </a:rPr>
              <a:t>Note: More than one option.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419600"/>
            <a:ext cx="65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 = 1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962400"/>
            <a:ext cx="657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 = 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657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 = 3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254" y="31242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72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 = 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01009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 = 2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6695" y="4724400"/>
            <a:ext cx="72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</a:t>
            </a:r>
            <a:r>
              <a:rPr lang="en-US" sz="2000" b="1" dirty="0" smtClean="0"/>
              <a:t> = 3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1495" y="5010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" name="Left Arrow 4"/>
          <p:cNvSpPr/>
          <p:nvPr/>
        </p:nvSpPr>
        <p:spPr>
          <a:xfrm rot="18768012">
            <a:off x="2766200" y="2050551"/>
            <a:ext cx="1727955" cy="19449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4385" y="986135"/>
            <a:ext cx="1232278" cy="46166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73"/>
                </a:solidFill>
              </a:rPr>
              <a:t>l – k = 1</a:t>
            </a:r>
            <a:endParaRPr lang="en-US" b="1" dirty="0">
              <a:solidFill>
                <a:srgbClr val="00997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1546" y="3276600"/>
            <a:ext cx="1085854" cy="40011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73"/>
                </a:solidFill>
              </a:rPr>
              <a:t>l – k= -5</a:t>
            </a:r>
            <a:endParaRPr lang="en-US" sz="2000" b="1" dirty="0">
              <a:solidFill>
                <a:srgbClr val="009973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18768012">
            <a:off x="3699990" y="3807307"/>
            <a:ext cx="1112531" cy="18618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971490"/>
            <a:ext cx="1203825" cy="40011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73"/>
                </a:solidFill>
              </a:rPr>
              <a:t>l + k = 10</a:t>
            </a:r>
            <a:endParaRPr lang="en-US" sz="2000" b="1" dirty="0">
              <a:solidFill>
                <a:srgbClr val="009973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3710120">
            <a:off x="1462520" y="2051876"/>
            <a:ext cx="1727955" cy="19449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8768012">
            <a:off x="3299598" y="1974350"/>
            <a:ext cx="1727955" cy="19449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24400" y="1524000"/>
            <a:ext cx="1155334" cy="46166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73"/>
                </a:solidFill>
              </a:rPr>
              <a:t>l – k =0</a:t>
            </a:r>
            <a:endParaRPr lang="en-US" b="1" dirty="0">
              <a:solidFill>
                <a:srgbClr val="0099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805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Example: 8-Queens Problem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8 variables X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i</a:t>
            </a: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cs typeface="+mn-cs"/>
              </a:rPr>
              <a:t>i</a:t>
            </a: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= 1 to 8 (one per row)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Domain for each variable {1,2,…,8}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Constraints are of the form: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cs typeface="Times New Roman" charset="0"/>
                <a:sym typeface="Symbol" charset="0"/>
              </a:rPr>
              <a:t></a:t>
            </a:r>
            <a:r>
              <a:rPr lang="en-US" sz="2800" dirty="0" smtClean="0">
                <a:solidFill>
                  <a:schemeClr val="accent2"/>
                </a:solidFill>
                <a:sym typeface="Wingdings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sym typeface="Wingdings" charset="0"/>
              </a:rPr>
              <a:t>X</a:t>
            </a:r>
            <a:r>
              <a:rPr lang="en-US" dirty="0" err="1" smtClean="0">
                <a:solidFill>
                  <a:schemeClr val="accent2"/>
                </a:solidFill>
                <a:sym typeface="Wingdings" charset="0"/>
              </a:rPr>
              <a:t>j</a:t>
            </a:r>
            <a:r>
              <a:rPr lang="en-US" sz="2800" dirty="0" smtClean="0">
                <a:solidFill>
                  <a:schemeClr val="accent2"/>
                </a:solidFill>
                <a:sym typeface="Wingdings" charset="0"/>
              </a:rPr>
              <a:t>   when  </a:t>
            </a:r>
            <a:r>
              <a:rPr lang="en-US" sz="2800" dirty="0" err="1" smtClean="0">
                <a:solidFill>
                  <a:schemeClr val="accent2"/>
                </a:solidFill>
                <a:sym typeface="Wingdings" charset="0"/>
              </a:rPr>
              <a:t>j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charset="0"/>
                <a:sym typeface="Symbol" charset="0"/>
              </a:rPr>
              <a:t></a:t>
            </a:r>
            <a:r>
              <a:rPr lang="en-US" sz="2800" dirty="0" err="1" smtClean="0">
                <a:solidFill>
                  <a:schemeClr val="accent2"/>
                </a:solidFill>
                <a:cs typeface="Times New Roman" charset="0"/>
                <a:sym typeface="Wingdings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cs typeface="Times New Roman" charset="0"/>
                <a:sym typeface="Wingdings" charset="0"/>
              </a:rPr>
              <a:t>  (i.e. no two in the same column)</a:t>
            </a:r>
            <a:endParaRPr lang="en-US" sz="2800" dirty="0" smtClean="0">
              <a:solidFill>
                <a:schemeClr val="accent2"/>
              </a:solidFill>
              <a:sym typeface="Wingdings" charset="0"/>
            </a:endParaRPr>
          </a:p>
          <a:p>
            <a:pPr lvl="1" eaLnBrk="1" hangingPunct="1"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No queens in same diagonal: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1) X</a:t>
            </a:r>
            <a:r>
              <a:rPr lang="en-US" altLang="zh-CN" sz="2400" b="1" baseline="-250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– </a:t>
            </a:r>
            <a:r>
              <a:rPr lang="en-US" altLang="zh-CN" sz="2400" b="1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X</a:t>
            </a:r>
            <a:r>
              <a:rPr lang="en-US" altLang="zh-CN" sz="2400" b="1" baseline="-25000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j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cs typeface="Times New Roman" charset="0"/>
                <a:sym typeface="Symbol" charset="0"/>
              </a:rPr>
              <a:t> </a:t>
            </a:r>
            <a:r>
              <a:rPr lang="en-US" altLang="zh-CN" sz="2400" b="1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– j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2) X</a:t>
            </a:r>
            <a:r>
              <a:rPr lang="en-US" altLang="zh-CN" sz="2400" b="1" baseline="-250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– </a:t>
            </a:r>
            <a:r>
              <a:rPr lang="en-US" altLang="zh-CN" sz="2400" b="1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X</a:t>
            </a:r>
            <a:r>
              <a:rPr lang="en-US" altLang="zh-CN" sz="2400" b="1" baseline="-25000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j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cs typeface="Times New Roman" charset="0"/>
                <a:sym typeface="Symbol" charset="0"/>
              </a:rPr>
              <a:t> </a:t>
            </a: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j – </a:t>
            </a:r>
            <a:r>
              <a:rPr lang="en-US" altLang="zh-CN" sz="2400" b="1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i</a:t>
            </a:r>
            <a:endParaRPr lang="en-US" altLang="zh-CN" sz="2400" b="1" dirty="0" smtClean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914400" lvl="2" indent="0" eaLnBrk="1" hangingPunct="1">
              <a:buFontTx/>
              <a:buNone/>
              <a:defRPr/>
            </a:pPr>
            <a:r>
              <a:rPr lang="en-US" sz="2400" dirty="0" smtClean="0">
                <a:sym typeface="Wingdings" charset="0"/>
              </a:rPr>
              <a:t>(check that this works!)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800" dirty="0" smtClean="0">
              <a:sym typeface="Wingdings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800" dirty="0" smtClean="0">
              <a:sym typeface="Wingdings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22575" y="5786438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Alternative?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786438"/>
            <a:ext cx="1885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Boolean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vars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143000"/>
            <a:ext cx="400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 – column for queen in row </a:t>
            </a:r>
            <a:r>
              <a:rPr lang="en-US" dirty="0" err="1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Boolean Encoding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64 variables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X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ij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= 1 to 8, j = 1 to 8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Domain for each variable {0,1} (or {False, True})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Constraints are of the form: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Row and columns</a:t>
            </a:r>
          </a:p>
          <a:p>
            <a:pPr lvl="1" eaLnBrk="1" hangingPunct="1">
              <a:defRPr/>
            </a:pPr>
            <a:r>
              <a:rPr lang="en-US" b="1" dirty="0" smtClean="0"/>
              <a:t>If (</a:t>
            </a:r>
            <a:r>
              <a:rPr lang="en-US" b="1" dirty="0" err="1" smtClean="0"/>
              <a:t>X</a:t>
            </a:r>
            <a:r>
              <a:rPr lang="en-US" sz="1600" b="1" dirty="0" err="1" smtClean="0"/>
              <a:t>ij</a:t>
            </a:r>
            <a:r>
              <a:rPr lang="en-US" b="1" dirty="0" smtClean="0"/>
              <a:t> = 1) </a:t>
            </a:r>
            <a:r>
              <a:rPr lang="en-US" b="1" dirty="0" smtClean="0">
                <a:sym typeface="Wingdings" charset="0"/>
              </a:rPr>
              <a:t>then (</a:t>
            </a: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ik</a:t>
            </a:r>
            <a:r>
              <a:rPr lang="en-US" b="1" dirty="0" smtClean="0">
                <a:sym typeface="Wingdings" charset="0"/>
              </a:rPr>
              <a:t> = 0)  for all k = 1 to 8, </a:t>
            </a:r>
            <a:r>
              <a:rPr lang="en-US" b="1" dirty="0" err="1" smtClean="0">
                <a:sym typeface="Wingdings" charset="0"/>
              </a:rPr>
              <a:t>k</a:t>
            </a:r>
            <a:r>
              <a:rPr lang="en-US" b="1" dirty="0" err="1" smtClean="0">
                <a:cs typeface="Times New Roman" charset="0"/>
                <a:sym typeface="Symbol" charset="0"/>
              </a:rPr>
              <a:t></a:t>
            </a:r>
            <a:r>
              <a:rPr lang="en-US" b="1" dirty="0" err="1" smtClean="0">
                <a:sym typeface="Wingdings" charset="0"/>
              </a:rPr>
              <a:t>j</a:t>
            </a:r>
            <a:r>
              <a:rPr lang="en-US" b="1" dirty="0" smtClean="0">
                <a:sym typeface="Wingdings" charset="0"/>
              </a:rPr>
              <a:t> (logical constraint)</a:t>
            </a:r>
          </a:p>
          <a:p>
            <a:pPr lvl="1" eaLnBrk="1" hangingPunct="1">
              <a:defRPr/>
            </a:pP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ij</a:t>
            </a:r>
            <a:r>
              <a:rPr lang="en-US" b="1" dirty="0" smtClean="0">
                <a:sym typeface="Wingdings" charset="0"/>
              </a:rPr>
              <a:t> = 1  </a:t>
            </a: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kj</a:t>
            </a:r>
            <a:r>
              <a:rPr lang="en-US" b="1" dirty="0" smtClean="0">
                <a:sym typeface="Wingdings" charset="0"/>
              </a:rPr>
              <a:t> = 0  for all k = 1 to 8, </a:t>
            </a:r>
            <a:r>
              <a:rPr lang="en-US" b="1" dirty="0" err="1" smtClean="0">
                <a:sym typeface="Wingdings" charset="0"/>
              </a:rPr>
              <a:t>k</a:t>
            </a:r>
            <a:r>
              <a:rPr lang="en-US" b="1" dirty="0" err="1" smtClean="0">
                <a:cs typeface="Times New Roman" charset="0"/>
                <a:sym typeface="Symbol" charset="0"/>
              </a:rPr>
              <a:t></a:t>
            </a:r>
            <a:r>
              <a:rPr lang="en-US" b="1" dirty="0" err="1" smtClean="0">
                <a:sym typeface="Wingdings" charset="0"/>
              </a:rPr>
              <a:t>i</a:t>
            </a:r>
            <a:endParaRPr lang="en-US" b="1" dirty="0" smtClean="0"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  <a:sym typeface="Wingdings" charset="0"/>
              </a:rPr>
              <a:t>Diagonals</a:t>
            </a:r>
          </a:p>
          <a:p>
            <a:pPr lvl="1" eaLnBrk="1" hangingPunct="1">
              <a:defRPr/>
            </a:pPr>
            <a:r>
              <a:rPr lang="en-US" b="1" dirty="0" err="1" smtClean="0"/>
              <a:t>X</a:t>
            </a:r>
            <a:r>
              <a:rPr lang="en-US" sz="1600" b="1" dirty="0" err="1" smtClean="0"/>
              <a:t>ij</a:t>
            </a:r>
            <a:r>
              <a:rPr lang="en-US" b="1" dirty="0" smtClean="0"/>
              <a:t> = 1 </a:t>
            </a:r>
            <a:r>
              <a:rPr lang="en-US" b="1" dirty="0" smtClean="0">
                <a:sym typeface="Wingdings" charset="0"/>
              </a:rPr>
              <a:t> </a:t>
            </a: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i+l,j+l</a:t>
            </a:r>
            <a:r>
              <a:rPr lang="en-US" b="1" dirty="0" smtClean="0">
                <a:sym typeface="Wingdings" charset="0"/>
              </a:rPr>
              <a:t> = 0    l = 1 to 7, </a:t>
            </a:r>
            <a:r>
              <a:rPr lang="en-US" b="1" dirty="0" err="1" smtClean="0">
                <a:sym typeface="Wingdings" charset="0"/>
              </a:rPr>
              <a:t>i+l</a:t>
            </a:r>
            <a:r>
              <a:rPr lang="en-US" b="1" dirty="0" smtClean="0">
                <a:sym typeface="Wingdings" charset="0"/>
              </a:rPr>
              <a:t> </a:t>
            </a:r>
            <a:r>
              <a:rPr lang="en-US" b="1" dirty="0" smtClean="0">
                <a:sym typeface="Symbol" charset="0"/>
              </a:rPr>
              <a:t>8; j+l8 (right and up)</a:t>
            </a:r>
          </a:p>
          <a:p>
            <a:pPr lvl="1" eaLnBrk="1" hangingPunct="1">
              <a:defRPr/>
            </a:pPr>
            <a:r>
              <a:rPr lang="en-US" b="1" dirty="0" err="1" smtClean="0"/>
              <a:t>X</a:t>
            </a:r>
            <a:r>
              <a:rPr lang="en-US" sz="1600" b="1" dirty="0" err="1" smtClean="0"/>
              <a:t>ij</a:t>
            </a:r>
            <a:r>
              <a:rPr lang="en-US" b="1" dirty="0" smtClean="0"/>
              <a:t> = 1 </a:t>
            </a:r>
            <a:r>
              <a:rPr lang="en-US" b="1" dirty="0" smtClean="0">
                <a:sym typeface="Wingdings" charset="0"/>
              </a:rPr>
              <a:t> </a:t>
            </a: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i-l,j+l</a:t>
            </a:r>
            <a:r>
              <a:rPr lang="en-US" b="1" dirty="0" smtClean="0">
                <a:sym typeface="Wingdings" charset="0"/>
              </a:rPr>
              <a:t> = 0     l = 1 to 7, </a:t>
            </a:r>
            <a:r>
              <a:rPr lang="en-US" b="1" dirty="0" err="1" smtClean="0">
                <a:sym typeface="Wingdings" charset="0"/>
              </a:rPr>
              <a:t>i</a:t>
            </a:r>
            <a:r>
              <a:rPr lang="en-US" b="1" dirty="0" smtClean="0">
                <a:sym typeface="Wingdings" charset="0"/>
              </a:rPr>
              <a:t>-l </a:t>
            </a:r>
            <a:r>
              <a:rPr lang="en-US" b="1" dirty="0" smtClean="0">
                <a:sym typeface="Symbol" charset="0"/>
              </a:rPr>
              <a:t>1;  j+l8 (right and down)</a:t>
            </a:r>
          </a:p>
          <a:p>
            <a:pPr lvl="1" eaLnBrk="1" hangingPunct="1">
              <a:defRPr/>
            </a:pPr>
            <a:r>
              <a:rPr lang="en-US" b="1" dirty="0" err="1" smtClean="0"/>
              <a:t>X</a:t>
            </a:r>
            <a:r>
              <a:rPr lang="en-US" sz="1600" b="1" dirty="0" err="1" smtClean="0"/>
              <a:t>ij</a:t>
            </a:r>
            <a:r>
              <a:rPr lang="en-US" b="1" dirty="0" smtClean="0"/>
              <a:t> = 1 </a:t>
            </a:r>
            <a:r>
              <a:rPr lang="en-US" b="1" dirty="0" smtClean="0">
                <a:sym typeface="Wingdings" charset="0"/>
              </a:rPr>
              <a:t> X</a:t>
            </a:r>
            <a:r>
              <a:rPr lang="en-US" sz="1600" b="1" dirty="0" smtClean="0">
                <a:sym typeface="Wingdings" charset="0"/>
              </a:rPr>
              <a:t>i-</a:t>
            </a:r>
            <a:r>
              <a:rPr lang="en-US" sz="1600" b="1" dirty="0" err="1" smtClean="0">
                <a:sym typeface="Wingdings" charset="0"/>
              </a:rPr>
              <a:t>l,j</a:t>
            </a:r>
            <a:r>
              <a:rPr lang="en-US" sz="1600" b="1" dirty="0" smtClean="0">
                <a:sym typeface="Wingdings" charset="0"/>
              </a:rPr>
              <a:t>-l</a:t>
            </a:r>
            <a:r>
              <a:rPr lang="en-US" b="1" dirty="0" smtClean="0">
                <a:sym typeface="Wingdings" charset="0"/>
              </a:rPr>
              <a:t> = 0      l = 1 to 7, </a:t>
            </a:r>
            <a:r>
              <a:rPr lang="en-US" b="1" dirty="0" err="1" smtClean="0">
                <a:sym typeface="Wingdings" charset="0"/>
              </a:rPr>
              <a:t>i</a:t>
            </a:r>
            <a:r>
              <a:rPr lang="en-US" b="1" dirty="0" smtClean="0">
                <a:sym typeface="Wingdings" charset="0"/>
              </a:rPr>
              <a:t>-l </a:t>
            </a:r>
            <a:r>
              <a:rPr lang="en-US" b="1" dirty="0" smtClean="0">
                <a:sym typeface="Symbol" charset="0"/>
              </a:rPr>
              <a:t>1;  j-l1 (left and down)</a:t>
            </a:r>
          </a:p>
          <a:p>
            <a:pPr lvl="1" eaLnBrk="1" hangingPunct="1">
              <a:defRPr/>
            </a:pPr>
            <a:r>
              <a:rPr lang="en-US" b="1" dirty="0" err="1" smtClean="0"/>
              <a:t>X</a:t>
            </a:r>
            <a:r>
              <a:rPr lang="en-US" sz="1600" b="1" dirty="0" err="1" smtClean="0"/>
              <a:t>ij</a:t>
            </a:r>
            <a:r>
              <a:rPr lang="en-US" b="1" dirty="0" smtClean="0"/>
              <a:t> = 1 </a:t>
            </a:r>
            <a:r>
              <a:rPr lang="en-US" b="1" dirty="0" smtClean="0">
                <a:sym typeface="Wingdings" charset="0"/>
              </a:rPr>
              <a:t> </a:t>
            </a:r>
            <a:r>
              <a:rPr lang="en-US" b="1" dirty="0" err="1" smtClean="0">
                <a:sym typeface="Wingdings" charset="0"/>
              </a:rPr>
              <a:t>X</a:t>
            </a:r>
            <a:r>
              <a:rPr lang="en-US" sz="1600" b="1" dirty="0" err="1" smtClean="0">
                <a:sym typeface="Wingdings" charset="0"/>
              </a:rPr>
              <a:t>i+l,j-l</a:t>
            </a:r>
            <a:r>
              <a:rPr lang="en-US" b="1" dirty="0" smtClean="0">
                <a:sym typeface="Wingdings" charset="0"/>
              </a:rPr>
              <a:t> = 0     l = 1 to 7, </a:t>
            </a:r>
            <a:r>
              <a:rPr lang="en-US" b="1" dirty="0" err="1" smtClean="0">
                <a:sym typeface="Wingdings" charset="0"/>
              </a:rPr>
              <a:t>i+l</a:t>
            </a:r>
            <a:r>
              <a:rPr lang="en-US" b="1" dirty="0" smtClean="0">
                <a:sym typeface="Wingdings" charset="0"/>
              </a:rPr>
              <a:t> </a:t>
            </a:r>
            <a:r>
              <a:rPr lang="en-US" b="1" dirty="0" smtClean="0">
                <a:sym typeface="Symbol" charset="0"/>
              </a:rPr>
              <a:t>8; j-l1 (left and up)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5029200"/>
            <a:ext cx="7097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973"/>
                </a:solidFill>
              </a:rPr>
              <a:t>3 options: </a:t>
            </a:r>
          </a:p>
          <a:p>
            <a:pPr eaLnBrk="1" hangingPunct="1"/>
            <a:r>
              <a:rPr lang="en-US" b="1">
                <a:solidFill>
                  <a:srgbClr val="009973"/>
                </a:solidFill>
              </a:rPr>
              <a:t>1) Maximize sum X_ij  </a:t>
            </a:r>
            <a:r>
              <a:rPr lang="en-US" sz="2000" b="1">
                <a:solidFill>
                  <a:srgbClr val="009973"/>
                </a:solidFill>
              </a:rPr>
              <a:t>(optimization formulation)</a:t>
            </a:r>
          </a:p>
          <a:p>
            <a:pPr eaLnBrk="1" hangingPunct="1"/>
            <a:r>
              <a:rPr lang="en-US" b="1">
                <a:solidFill>
                  <a:srgbClr val="009973"/>
                </a:solidFill>
              </a:rPr>
              <a:t>2) Sum X_ij = N </a:t>
            </a:r>
            <a:r>
              <a:rPr lang="en-US" sz="2000" b="1">
                <a:solidFill>
                  <a:srgbClr val="009973"/>
                </a:solidFill>
              </a:rPr>
              <a:t>(CSP; bit cumbersome in Boolean logic)</a:t>
            </a:r>
          </a:p>
          <a:p>
            <a:pPr eaLnBrk="1" hangingPunct="1"/>
            <a:r>
              <a:rPr lang="en-US" b="1">
                <a:solidFill>
                  <a:srgbClr val="009973"/>
                </a:solidFill>
              </a:rPr>
              <a:t>3) For each row i:  (X_i1 OR X_i2 OR X_i3 … X_iN)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9144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  <a:r>
              <a:rPr lang="en-US" b="1" baseline="-25000">
                <a:solidFill>
                  <a:srgbClr val="FF0000"/>
                </a:solidFill>
              </a:rPr>
              <a:t>ij</a:t>
            </a:r>
            <a:r>
              <a:rPr lang="en-US" b="1">
                <a:solidFill>
                  <a:srgbClr val="FF0000"/>
                </a:solidFill>
              </a:rPr>
              <a:t> = 1 iff  “there is a queen on location (i,j).”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567238"/>
            <a:ext cx="236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What’s missing?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4572000"/>
            <a:ext cx="419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Need N </a:t>
            </a:r>
            <a:r>
              <a:rPr lang="en-US" b="1" dirty="0" smtClean="0">
                <a:solidFill>
                  <a:schemeClr val="accent2"/>
                </a:solidFill>
              </a:rPr>
              <a:t>(= 8</a:t>
            </a:r>
            <a:r>
              <a:rPr lang="en-US" b="1" dirty="0">
                <a:solidFill>
                  <a:schemeClr val="accent2"/>
                </a:solidFill>
              </a:rPr>
              <a:t>) queens on board!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equivalence</a:t>
            </a:r>
          </a:p>
        </p:txBody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r>
              <a:rPr lang="en-US" sz="1800"/>
              <a:t>Two sentences </a:t>
            </a:r>
            <a:r>
              <a:rPr lang="en-US" sz="1800" b="1">
                <a:solidFill>
                  <a:srgbClr val="FF0000"/>
                </a:solidFill>
              </a:rPr>
              <a:t>p</a:t>
            </a:r>
            <a:r>
              <a:rPr lang="en-US" sz="1800"/>
              <a:t> an </a:t>
            </a:r>
            <a:r>
              <a:rPr lang="en-US" sz="1800" b="1">
                <a:solidFill>
                  <a:srgbClr val="FF0000"/>
                </a:solidFill>
              </a:rPr>
              <a:t>q</a:t>
            </a:r>
            <a:r>
              <a:rPr lang="en-US" sz="1800"/>
              <a:t>  are </a:t>
            </a:r>
            <a:r>
              <a:rPr lang="en-US" sz="1800">
                <a:solidFill>
                  <a:srgbClr val="FF0000"/>
                </a:solidFill>
              </a:rPr>
              <a:t>logically equivalent (</a:t>
            </a:r>
            <a:r>
              <a:rPr lang="en-US" sz="1800">
                <a:solidFill>
                  <a:srgbClr val="FF0000"/>
                </a:solidFill>
                <a:sym typeface="Symbol" charset="0"/>
              </a:rPr>
              <a:t></a:t>
            </a:r>
            <a:r>
              <a:rPr lang="en-US" sz="1800"/>
              <a:t> or </a:t>
            </a:r>
            <a:r>
              <a:rPr lang="en-US" sz="1800">
                <a:solidFill>
                  <a:srgbClr val="FF0000"/>
                </a:solidFill>
                <a:sym typeface="Symbol" charset="0"/>
              </a:rPr>
              <a:t>) </a:t>
            </a:r>
            <a:r>
              <a:rPr lang="en-US" sz="1800"/>
              <a:t>iff </a:t>
            </a:r>
            <a:r>
              <a:rPr lang="en-US" sz="1800">
                <a:solidFill>
                  <a:srgbClr val="FF0000"/>
                </a:solidFill>
              </a:rPr>
              <a:t>p </a:t>
            </a:r>
            <a:r>
              <a:rPr lang="en-US" sz="1800">
                <a:solidFill>
                  <a:srgbClr val="FF0000"/>
                </a:solidFill>
                <a:sym typeface="Symbol" charset="0"/>
              </a:rPr>
              <a:t> q is a tautology</a:t>
            </a:r>
          </a:p>
          <a:p>
            <a:r>
              <a:rPr lang="en-US" sz="1800">
                <a:sym typeface="Symbol" charset="0"/>
              </a:rPr>
              <a:t>(and therefore p and q </a:t>
            </a:r>
            <a:r>
              <a:rPr lang="en-US" sz="1800"/>
              <a:t>  have the same truth value for all truth assignments)</a:t>
            </a:r>
          </a:p>
        </p:txBody>
      </p:sp>
      <p:pic>
        <p:nvPicPr>
          <p:cNvPr id="1865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447800" y="2667000"/>
            <a:ext cx="65532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65734" name="Rectangle 6"/>
          <p:cNvSpPr>
            <a:spLocks noChangeArrowheads="1"/>
          </p:cNvSpPr>
          <p:nvPr/>
        </p:nvSpPr>
        <p:spPr bwMode="auto">
          <a:xfrm>
            <a:off x="2209800" y="4191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65735" name="Text Box 7"/>
          <p:cNvSpPr txBox="1">
            <a:spLocks noChangeArrowheads="1"/>
          </p:cNvSpPr>
          <p:nvPr/>
        </p:nvSpPr>
        <p:spPr bwMode="auto">
          <a:xfrm>
            <a:off x="2133600" y="403860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  <a:sym typeface="Symbol" charset="0"/>
              </a:rPr>
              <a:t></a:t>
            </a:r>
          </a:p>
        </p:txBody>
      </p:sp>
      <p:grpSp>
        <p:nvGrpSpPr>
          <p:cNvPr id="1865736" name="Group 8"/>
          <p:cNvGrpSpPr>
            <a:grpSpLocks/>
          </p:cNvGrpSpPr>
          <p:nvPr/>
        </p:nvGrpSpPr>
        <p:grpSpPr bwMode="auto">
          <a:xfrm>
            <a:off x="3657600" y="4038600"/>
            <a:ext cx="434975" cy="396875"/>
            <a:chOff x="1344" y="2544"/>
            <a:chExt cx="274" cy="250"/>
          </a:xfrm>
        </p:grpSpPr>
        <p:sp>
          <p:nvSpPr>
            <p:cNvPr id="1865737" name="Rectangle 9"/>
            <p:cNvSpPr>
              <a:spLocks noChangeArrowheads="1"/>
            </p:cNvSpPr>
            <p:nvPr/>
          </p:nvSpPr>
          <p:spPr bwMode="auto">
            <a:xfrm>
              <a:off x="1392" y="2640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65738" name="Text Box 10"/>
            <p:cNvSpPr txBox="1">
              <a:spLocks noChangeArrowheads="1"/>
            </p:cNvSpPr>
            <p:nvPr/>
          </p:nvSpPr>
          <p:spPr bwMode="auto">
            <a:xfrm>
              <a:off x="1344" y="2544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</a:t>
              </a:r>
            </a:p>
          </p:txBody>
        </p:sp>
      </p:grpSp>
      <p:grpSp>
        <p:nvGrpSpPr>
          <p:cNvPr id="1865739" name="Group 11"/>
          <p:cNvGrpSpPr>
            <a:grpSpLocks/>
          </p:cNvGrpSpPr>
          <p:nvPr/>
        </p:nvGrpSpPr>
        <p:grpSpPr bwMode="auto">
          <a:xfrm>
            <a:off x="2155825" y="4327525"/>
            <a:ext cx="434975" cy="396875"/>
            <a:chOff x="1344" y="2544"/>
            <a:chExt cx="274" cy="250"/>
          </a:xfrm>
        </p:grpSpPr>
        <p:sp>
          <p:nvSpPr>
            <p:cNvPr id="1865740" name="Rectangle 12"/>
            <p:cNvSpPr>
              <a:spLocks noChangeArrowheads="1"/>
            </p:cNvSpPr>
            <p:nvPr/>
          </p:nvSpPr>
          <p:spPr bwMode="auto">
            <a:xfrm>
              <a:off x="1392" y="2640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65741" name="Text Box 13"/>
            <p:cNvSpPr txBox="1">
              <a:spLocks noChangeArrowheads="1"/>
            </p:cNvSpPr>
            <p:nvPr/>
          </p:nvSpPr>
          <p:spPr bwMode="auto">
            <a:xfrm>
              <a:off x="1344" y="2544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</a:t>
              </a:r>
            </a:p>
          </p:txBody>
        </p:sp>
      </p:grpSp>
      <p:grpSp>
        <p:nvGrpSpPr>
          <p:cNvPr id="1865742" name="Group 14"/>
          <p:cNvGrpSpPr>
            <a:grpSpLocks/>
          </p:cNvGrpSpPr>
          <p:nvPr/>
        </p:nvGrpSpPr>
        <p:grpSpPr bwMode="auto">
          <a:xfrm>
            <a:off x="3603625" y="4632325"/>
            <a:ext cx="434975" cy="396875"/>
            <a:chOff x="1344" y="2544"/>
            <a:chExt cx="274" cy="250"/>
          </a:xfrm>
        </p:grpSpPr>
        <p:sp>
          <p:nvSpPr>
            <p:cNvPr id="1865743" name="Rectangle 15"/>
            <p:cNvSpPr>
              <a:spLocks noChangeArrowheads="1"/>
            </p:cNvSpPr>
            <p:nvPr/>
          </p:nvSpPr>
          <p:spPr bwMode="auto">
            <a:xfrm>
              <a:off x="1392" y="2640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65744" name="Text Box 16"/>
            <p:cNvSpPr txBox="1">
              <a:spLocks noChangeArrowheads="1"/>
            </p:cNvSpPr>
            <p:nvPr/>
          </p:nvSpPr>
          <p:spPr bwMode="auto">
            <a:xfrm>
              <a:off x="1344" y="2544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</a:t>
              </a:r>
            </a:p>
          </p:txBody>
        </p:sp>
      </p:grpSp>
      <p:grpSp>
        <p:nvGrpSpPr>
          <p:cNvPr id="1865745" name="Group 17"/>
          <p:cNvGrpSpPr>
            <a:grpSpLocks/>
          </p:cNvGrpSpPr>
          <p:nvPr/>
        </p:nvGrpSpPr>
        <p:grpSpPr bwMode="auto">
          <a:xfrm>
            <a:off x="4746625" y="4632325"/>
            <a:ext cx="434975" cy="396875"/>
            <a:chOff x="1344" y="2544"/>
            <a:chExt cx="274" cy="250"/>
          </a:xfrm>
        </p:grpSpPr>
        <p:sp>
          <p:nvSpPr>
            <p:cNvPr id="1865746" name="Rectangle 18"/>
            <p:cNvSpPr>
              <a:spLocks noChangeArrowheads="1"/>
            </p:cNvSpPr>
            <p:nvPr/>
          </p:nvSpPr>
          <p:spPr bwMode="auto">
            <a:xfrm>
              <a:off x="1392" y="2640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65747" name="Text Box 19"/>
            <p:cNvSpPr txBox="1">
              <a:spLocks noChangeArrowheads="1"/>
            </p:cNvSpPr>
            <p:nvPr/>
          </p:nvSpPr>
          <p:spPr bwMode="auto">
            <a:xfrm>
              <a:off x="1344" y="2544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</a:t>
              </a:r>
            </a:p>
          </p:txBody>
        </p:sp>
      </p:grpSp>
      <p:grpSp>
        <p:nvGrpSpPr>
          <p:cNvPr id="1865748" name="Group 20"/>
          <p:cNvGrpSpPr>
            <a:grpSpLocks/>
          </p:cNvGrpSpPr>
          <p:nvPr/>
        </p:nvGrpSpPr>
        <p:grpSpPr bwMode="auto">
          <a:xfrm>
            <a:off x="2133600" y="4572000"/>
            <a:ext cx="449263" cy="396875"/>
            <a:chOff x="1344" y="2544"/>
            <a:chExt cx="283" cy="250"/>
          </a:xfrm>
        </p:grpSpPr>
        <p:sp>
          <p:nvSpPr>
            <p:cNvPr id="1865749" name="Rectangle 21"/>
            <p:cNvSpPr>
              <a:spLocks noChangeArrowheads="1"/>
            </p:cNvSpPr>
            <p:nvPr/>
          </p:nvSpPr>
          <p:spPr bwMode="auto">
            <a:xfrm>
              <a:off x="1392" y="2640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65750" name="Text Box 22"/>
            <p:cNvSpPr txBox="1">
              <a:spLocks noChangeArrowheads="1"/>
            </p:cNvSpPr>
            <p:nvPr/>
          </p:nvSpPr>
          <p:spPr bwMode="auto">
            <a:xfrm>
              <a:off x="1344" y="2544"/>
              <a:ext cx="2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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343400"/>
            <a:ext cx="563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9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4475" y="476250"/>
            <a:ext cx="4821238" cy="457200"/>
          </a:xfrm>
          <a:noFill/>
          <a:ln/>
        </p:spPr>
        <p:txBody>
          <a:bodyPr wrap="none" lIns="92075" tIns="46038" rIns="92075" bIns="46038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Propositional Satisfiability problem</a:t>
            </a:r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763000" cy="3810000"/>
          </a:xfrm>
          <a:noFill/>
          <a:ln/>
        </p:spPr>
        <p:txBody>
          <a:bodyPr lIns="92075" tIns="46038" rIns="92075" bIns="46038"/>
          <a:lstStyle/>
          <a:p>
            <a:pPr marL="233363" indent="-233363"/>
            <a:endParaRPr lang="en-US" sz="1800"/>
          </a:p>
          <a:p>
            <a:pPr marL="233363" indent="-233363"/>
            <a:r>
              <a:rPr lang="en-US">
                <a:solidFill>
                  <a:srgbClr val="FF0000"/>
                </a:solidFill>
              </a:rPr>
              <a:t>Satifiability (SAT):</a:t>
            </a:r>
            <a:r>
              <a:rPr lang="en-US"/>
              <a:t> Given a formula in propositional calculus, is there a model</a:t>
            </a:r>
          </a:p>
          <a:p>
            <a:pPr marL="233363" indent="-233363"/>
            <a:r>
              <a:rPr lang="en-US"/>
              <a:t>(i.e., a satisfying interpretation, an assignment to its variables) making it true?</a:t>
            </a:r>
          </a:p>
          <a:p>
            <a:pPr marL="233363" indent="-233363"/>
            <a:endParaRPr lang="en-US"/>
          </a:p>
          <a:p>
            <a:pPr marL="233363" indent="-233363"/>
            <a:r>
              <a:rPr lang="en-US"/>
              <a:t>We consider clausal form, e.g.:</a:t>
            </a:r>
          </a:p>
          <a:p>
            <a:pPr marL="233363" indent="-233363"/>
            <a:r>
              <a:rPr lang="en-US"/>
              <a:t>			( 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="1"/>
              <a:t>  </a:t>
            </a:r>
            <a:r>
              <a:rPr lang="en-US" sz="1600">
                <a:sym typeface="Symbol" charset="0"/>
              </a:rPr>
              <a:t></a:t>
            </a:r>
            <a:r>
              <a:rPr lang="en-US"/>
              <a:t>   </a:t>
            </a:r>
            <a:r>
              <a:rPr lang="en-US">
                <a:solidFill>
                  <a:srgbClr val="FF0000"/>
                </a:solidFill>
                <a:sym typeface="Symbol" charset="0"/>
              </a:rPr>
              <a:t></a:t>
            </a:r>
            <a:r>
              <a:rPr lang="en-US" i="1">
                <a:solidFill>
                  <a:srgbClr val="FF0000"/>
                </a:solidFill>
              </a:rPr>
              <a:t>b</a:t>
            </a:r>
            <a:r>
              <a:rPr lang="en-US"/>
              <a:t> </a:t>
            </a:r>
            <a:r>
              <a:rPr lang="en-US" sz="1600">
                <a:sym typeface="Symbol" charset="0"/>
              </a:rPr>
              <a:t>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  <a:sym typeface="Symbol" charset="0"/>
              </a:rPr>
              <a:t></a:t>
            </a:r>
            <a:r>
              <a:rPr lang="en-US">
                <a:solidFill>
                  <a:srgbClr val="FF0000"/>
                </a:solidFill>
              </a:rPr>
              <a:t> c</a:t>
            </a:r>
            <a:r>
              <a:rPr lang="en-US"/>
              <a:t> ) </a:t>
            </a:r>
            <a:r>
              <a:rPr lang="en-US" sz="1600"/>
              <a:t>AND </a:t>
            </a:r>
            <a:r>
              <a:rPr lang="en-US"/>
              <a:t> ( </a:t>
            </a:r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 </a:t>
            </a:r>
            <a:r>
              <a:rPr lang="en-US" sz="1600">
                <a:sym typeface="Symbol" charset="0"/>
              </a:rPr>
              <a:t>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  <a:sym typeface="Symbol" charset="0"/>
              </a:rPr>
              <a:t></a:t>
            </a:r>
            <a:r>
              <a:rPr lang="en-US">
                <a:solidFill>
                  <a:srgbClr val="FF0000"/>
                </a:solidFill>
              </a:rPr>
              <a:t> c</a:t>
            </a:r>
            <a:r>
              <a:rPr lang="en-US"/>
              <a:t>) </a:t>
            </a:r>
            <a:r>
              <a:rPr lang="en-US" sz="1600"/>
              <a:t>AND</a:t>
            </a:r>
            <a:r>
              <a:rPr lang="en-US"/>
              <a:t> ( 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 </a:t>
            </a:r>
            <a:r>
              <a:rPr lang="en-US" sz="1600">
                <a:sym typeface="Symbol" charset="0"/>
              </a:rPr>
              <a:t>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)</a:t>
            </a:r>
          </a:p>
        </p:txBody>
      </p:sp>
      <p:graphicFrame>
        <p:nvGraphicFramePr>
          <p:cNvPr id="1673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4648200"/>
          <a:ext cx="474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4746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3221" name="Text Box 5"/>
          <p:cNvSpPr txBox="1">
            <a:spLocks noChangeArrowheads="1"/>
          </p:cNvSpPr>
          <p:nvPr/>
        </p:nvSpPr>
        <p:spPr bwMode="auto">
          <a:xfrm>
            <a:off x="6172200" y="4572000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possible assignments</a:t>
            </a:r>
          </a:p>
        </p:txBody>
      </p:sp>
      <p:sp>
        <p:nvSpPr>
          <p:cNvPr id="1673222" name="Rectangle 6"/>
          <p:cNvSpPr>
            <a:spLocks noChangeArrowheads="1"/>
          </p:cNvSpPr>
          <p:nvPr/>
        </p:nvSpPr>
        <p:spPr bwMode="auto">
          <a:xfrm>
            <a:off x="990600" y="5410200"/>
            <a:ext cx="7010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SAT: prototypical hard combinatorial search and reasoning problem. Problem is NP-Complete. (Cook 1971)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Surprising </a:t>
            </a:r>
            <a:r>
              <a:rPr lang="ja-JP" altLang="en-US" sz="2000">
                <a:solidFill>
                  <a:srgbClr val="FF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power</a:t>
            </a:r>
            <a:r>
              <a:rPr lang="ja-JP" altLang="en-US" sz="2000">
                <a:solidFill>
                  <a:srgbClr val="FF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of SAT for encoding computational problems.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			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406809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0C224AD-EA3B-214C-9D9E-8FADCC268F31}" type="slidenum">
              <a:rPr lang="en-US"/>
              <a:pPr/>
              <a:t>19</a:t>
            </a:fld>
            <a:endParaRPr lang="en-US"/>
          </a:p>
        </p:txBody>
      </p:sp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302625" cy="842962"/>
          </a:xfrm>
        </p:spPr>
        <p:txBody>
          <a:bodyPr/>
          <a:lstStyle/>
          <a:p>
            <a:r>
              <a:rPr lang="en-US" sz="2800"/>
              <a:t>Significant progress in </a:t>
            </a:r>
            <a:br>
              <a:rPr lang="en-US" sz="2800"/>
            </a:br>
            <a:r>
              <a:rPr lang="en-US" sz="2800" u="sng"/>
              <a:t>Satisfiability Methods</a:t>
            </a:r>
            <a:endParaRPr lang="en-US" sz="2800"/>
          </a:p>
        </p:txBody>
      </p:sp>
      <p:sp>
        <p:nvSpPr>
          <p:cNvPr id="168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8038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487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Software and hardware verification – complete methods are critical  - e.g. for verifying the correctness of chip design, using SAT encodings</a:t>
            </a:r>
          </a:p>
        </p:txBody>
      </p:sp>
      <p:pic>
        <p:nvPicPr>
          <p:cNvPr id="1680389" name="Picture 5" descr="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0400"/>
            <a:ext cx="2667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0390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487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Current methods can verify automatically the correctness of  </a:t>
            </a:r>
            <a:r>
              <a:rPr lang="en-US" sz="1800" dirty="0" smtClean="0">
                <a:latin typeface="Arial" charset="0"/>
              </a:rPr>
              <a:t>large portions of a chip  </a:t>
            </a:r>
            <a:endParaRPr lang="en-US" sz="1800" dirty="0">
              <a:latin typeface="Arial" charset="0"/>
            </a:endParaRPr>
          </a:p>
        </p:txBody>
      </p:sp>
      <p:sp>
        <p:nvSpPr>
          <p:cNvPr id="1680391" name="Text Box 7"/>
          <p:cNvSpPr txBox="1">
            <a:spLocks noChangeArrowheads="1"/>
          </p:cNvSpPr>
          <p:nvPr/>
        </p:nvSpPr>
        <p:spPr bwMode="auto">
          <a:xfrm>
            <a:off x="3489325" y="620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1400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80392" name="Rectangle 8"/>
          <p:cNvSpPr>
            <a:spLocks noChangeArrowheads="1"/>
          </p:cNvSpPr>
          <p:nvPr/>
        </p:nvSpPr>
        <p:spPr bwMode="auto">
          <a:xfrm>
            <a:off x="228600" y="3657600"/>
            <a:ext cx="6477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63DE8"/>
                </a:solidFill>
                <a:latin typeface="Arial" charset="0"/>
              </a:rPr>
              <a:t>  </a:t>
            </a:r>
            <a:r>
              <a:rPr lang="en-US" sz="1800">
                <a:latin typeface="Arial" charset="0"/>
              </a:rPr>
              <a:t>Going from 50 variable, 200 constraints</a:t>
            </a:r>
          </a:p>
          <a:p>
            <a:pPr eaLnBrk="0" hangingPunct="0"/>
            <a:r>
              <a:rPr lang="en-US" sz="1800">
                <a:latin typeface="Arial" charset="0"/>
              </a:rPr>
              <a:t>  to 1,000,000 variables  and 5,000,000 constraints</a:t>
            </a:r>
          </a:p>
          <a:p>
            <a:pPr eaLnBrk="0" hangingPunct="0"/>
            <a:r>
              <a:rPr lang="en-US" sz="1800">
                <a:latin typeface="Arial" charset="0"/>
              </a:rPr>
              <a:t>  in the last 10 years</a:t>
            </a:r>
          </a:p>
          <a:p>
            <a:pPr eaLnBrk="0" hangingPunct="0"/>
            <a:r>
              <a:rPr lang="en-US"/>
              <a:t>    </a:t>
            </a:r>
          </a:p>
        </p:txBody>
      </p:sp>
      <p:sp>
        <p:nvSpPr>
          <p:cNvPr id="1680393" name="Rectangle 9"/>
          <p:cNvSpPr>
            <a:spLocks noChangeArrowheads="1"/>
          </p:cNvSpPr>
          <p:nvPr/>
        </p:nvSpPr>
        <p:spPr bwMode="auto">
          <a:xfrm>
            <a:off x="4876800" y="2057400"/>
            <a:ext cx="3276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 dirty="0" smtClean="0">
                <a:solidFill>
                  <a:srgbClr val="FF0000"/>
                </a:solidFill>
              </a:rPr>
              <a:t>Many Applications</a:t>
            </a:r>
            <a:r>
              <a:rPr lang="en-US" sz="1800" b="1" dirty="0">
                <a:solidFill>
                  <a:srgbClr val="FF0000"/>
                </a:solidFill>
              </a:rPr>
              <a:t>:</a:t>
            </a:r>
          </a:p>
          <a:p>
            <a:pPr algn="r"/>
            <a:r>
              <a:rPr lang="en-US" sz="1800" b="1" dirty="0">
                <a:solidFill>
                  <a:srgbClr val="FF0000"/>
                </a:solidFill>
              </a:rPr>
              <a:t> Hardware and </a:t>
            </a:r>
          </a:p>
          <a:p>
            <a:pPr algn="r"/>
            <a:r>
              <a:rPr lang="en-US" sz="1800" b="1" dirty="0">
                <a:solidFill>
                  <a:srgbClr val="FF0000"/>
                </a:solidFill>
              </a:rPr>
              <a:t>Software Verification </a:t>
            </a:r>
          </a:p>
          <a:p>
            <a:pPr algn="r"/>
            <a:r>
              <a:rPr lang="en-US" sz="1800" b="1" dirty="0">
                <a:solidFill>
                  <a:srgbClr val="FF0000"/>
                </a:solidFill>
              </a:rPr>
              <a:t>Planning, </a:t>
            </a:r>
          </a:p>
          <a:p>
            <a:pPr algn="r"/>
            <a:r>
              <a:rPr lang="en-US" sz="1800" b="1" dirty="0">
                <a:solidFill>
                  <a:srgbClr val="FF0000"/>
                </a:solidFill>
              </a:rPr>
              <a:t>Protocol Design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Scheduling, Materials Discovery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62420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Constraint Satisfaction Problems (CSP)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Backtracking search for CSPs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</a:t>
            </a:r>
            <a:r>
              <a:rPr lang="en-US" dirty="0" smtClean="0"/>
              <a:t>Award: Model Checking</a:t>
            </a:r>
            <a:endParaRPr lang="en-US" dirty="0"/>
          </a:p>
        </p:txBody>
      </p:sp>
      <p:pic>
        <p:nvPicPr>
          <p:cNvPr id="1708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10400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36" name="Text Box 4"/>
          <p:cNvSpPr txBox="1">
            <a:spLocks noChangeArrowheads="1"/>
          </p:cNvSpPr>
          <p:nvPr/>
        </p:nvSpPr>
        <p:spPr bwMode="auto">
          <a:xfrm>
            <a:off x="685800" y="6491288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Source: Slashdot</a:t>
            </a:r>
          </a:p>
        </p:txBody>
      </p:sp>
    </p:spTree>
    <p:extLst>
      <p:ext uri="{BB962C8B-B14F-4D97-AF65-F5344CB8AC3E}">
        <p14:creationId xmlns:p14="http://schemas.microsoft.com/office/powerpoint/2010/main" val="2794111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C6D6FD4-FBC4-6B42-900D-34C614FD172E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682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833563"/>
          <a:ext cx="5791200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Bitmap Image" r:id="rId3" imgW="4695238" imgH="4191585" progId="Paint.Picture">
                  <p:embed/>
                </p:oleObj>
              </mc:Choice>
              <mc:Fallback>
                <p:oleObj name="Bitmap Image" r:id="rId3" imgW="4695238" imgH="41915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33563"/>
                        <a:ext cx="5791200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2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real world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example</a:t>
            </a:r>
          </a:p>
        </p:txBody>
      </p:sp>
      <p:sp>
        <p:nvSpPr>
          <p:cNvPr id="1682436" name="Line 4"/>
          <p:cNvSpPr>
            <a:spLocks noChangeShapeType="1"/>
          </p:cNvSpPr>
          <p:nvPr/>
        </p:nvSpPr>
        <p:spPr bwMode="auto">
          <a:xfrm>
            <a:off x="3276600" y="4043363"/>
            <a:ext cx="3200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37" name="Line 5"/>
          <p:cNvSpPr>
            <a:spLocks noChangeShapeType="1"/>
          </p:cNvSpPr>
          <p:nvPr/>
        </p:nvSpPr>
        <p:spPr bwMode="auto">
          <a:xfrm>
            <a:off x="3733800" y="2900363"/>
            <a:ext cx="2971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38" name="Line 6"/>
          <p:cNvSpPr>
            <a:spLocks noChangeShapeType="1"/>
          </p:cNvSpPr>
          <p:nvPr/>
        </p:nvSpPr>
        <p:spPr bwMode="auto">
          <a:xfrm>
            <a:off x="2514600" y="4271963"/>
            <a:ext cx="38862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39" name="Line 7"/>
          <p:cNvSpPr>
            <a:spLocks noChangeShapeType="1"/>
          </p:cNvSpPr>
          <p:nvPr/>
        </p:nvSpPr>
        <p:spPr bwMode="auto">
          <a:xfrm>
            <a:off x="2438400" y="4576763"/>
            <a:ext cx="4038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40" name="Line 8"/>
          <p:cNvSpPr>
            <a:spLocks noChangeShapeType="1"/>
          </p:cNvSpPr>
          <p:nvPr/>
        </p:nvSpPr>
        <p:spPr bwMode="auto">
          <a:xfrm>
            <a:off x="2438400" y="4805363"/>
            <a:ext cx="2286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6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3458" name="Object 2"/>
          <p:cNvGraphicFramePr>
            <a:graphicFrameLocks noChangeAspect="1"/>
          </p:cNvGraphicFramePr>
          <p:nvPr/>
        </p:nvGraphicFramePr>
        <p:xfrm>
          <a:off x="2057400" y="1371600"/>
          <a:ext cx="5638800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3" imgW="4676190" imgH="4133333" progId="Paint.Picture">
                  <p:embed/>
                </p:oleObj>
              </mc:Choice>
              <mc:Fallback>
                <p:oleObj name="Bitmap Image" r:id="rId3" imgW="4676190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638800" cy="506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3459" name="Text Box 3"/>
          <p:cNvSpPr txBox="1">
            <a:spLocks noChangeArrowheads="1"/>
          </p:cNvSpPr>
          <p:nvPr/>
        </p:nvSpPr>
        <p:spPr bwMode="auto">
          <a:xfrm>
            <a:off x="3892550" y="2667000"/>
            <a:ext cx="2927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>
                <a:solidFill>
                  <a:srgbClr val="FF0000"/>
                </a:solidFill>
              </a:rPr>
              <a:t>i.e.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 ((</a:t>
            </a:r>
            <a:r>
              <a:rPr lang="en-US" sz="2000" b="1">
                <a:solidFill>
                  <a:srgbClr val="FF0000"/>
                </a:solidFill>
                <a:latin typeface="Arial" charset="0"/>
                <a:sym typeface="Mathematica1" charset="0"/>
              </a:rPr>
              <a:t>not </a:t>
            </a:r>
            <a:r>
              <a:rPr lang="en-US" sz="2000" b="1" i="1">
                <a:solidFill>
                  <a:srgbClr val="FF0000"/>
                </a:solidFill>
                <a:latin typeface="Arial" charset="0"/>
                <a:sym typeface="Mathematica1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) or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        and ((</a:t>
            </a:r>
            <a:r>
              <a:rPr lang="en-US" sz="2000" b="1">
                <a:solidFill>
                  <a:srgbClr val="FF0000"/>
                </a:solidFill>
                <a:latin typeface="Arial" charset="0"/>
                <a:sym typeface="Mathematica1" charset="0"/>
              </a:rPr>
              <a:t>not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) or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and …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etc.</a:t>
            </a:r>
          </a:p>
        </p:txBody>
      </p:sp>
      <p:sp>
        <p:nvSpPr>
          <p:cNvPr id="1683460" name="Text Box 4"/>
          <p:cNvSpPr txBox="1">
            <a:spLocks noChangeArrowheads="1"/>
          </p:cNvSpPr>
          <p:nvPr/>
        </p:nvSpPr>
        <p:spPr bwMode="auto">
          <a:xfrm>
            <a:off x="5427663" y="1828800"/>
            <a:ext cx="184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0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83461" name="Text Box 5"/>
          <p:cNvSpPr txBox="1">
            <a:spLocks noChangeArrowheads="1"/>
          </p:cNvSpPr>
          <p:nvPr/>
        </p:nvSpPr>
        <p:spPr bwMode="auto">
          <a:xfrm>
            <a:off x="914400" y="457200"/>
            <a:ext cx="7696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Bounded Model Checking instance:</a:t>
            </a:r>
          </a:p>
        </p:txBody>
      </p:sp>
      <p:sp>
        <p:nvSpPr>
          <p:cNvPr id="1683462" name="Text Box 6"/>
          <p:cNvSpPr txBox="1">
            <a:spLocks noChangeArrowheads="1"/>
          </p:cNvSpPr>
          <p:nvPr/>
        </p:nvSpPr>
        <p:spPr bwMode="auto">
          <a:xfrm>
            <a:off x="3009900" y="1905000"/>
            <a:ext cx="1327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solidFill>
                  <a:schemeClr val="hlink"/>
                </a:solidFill>
                <a:latin typeface="Arial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3682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691"/>
            <a:ext cx="7772400" cy="1143000"/>
          </a:xfrm>
        </p:spPr>
        <p:txBody>
          <a:bodyPr/>
          <a:lstStyle/>
          <a:p>
            <a:r>
              <a:rPr lang="en-US" dirty="0" err="1" smtClean="0"/>
              <a:t>Dimacs</a:t>
            </a:r>
            <a:r>
              <a:rPr lang="en-US" dirty="0" smtClean="0"/>
              <a:t>  Format for CNF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8" y="609600"/>
            <a:ext cx="9144000" cy="4114800"/>
          </a:xfrm>
        </p:spPr>
        <p:txBody>
          <a:bodyPr/>
          <a:lstStyle/>
          <a:p>
            <a:r>
              <a:rPr lang="en-US" b="1" dirty="0"/>
              <a:t>File </a:t>
            </a:r>
            <a:r>
              <a:rPr lang="en-US" b="1" dirty="0" smtClean="0"/>
              <a:t>format </a:t>
            </a:r>
            <a:endParaRPr lang="en-US" b="1" dirty="0"/>
          </a:p>
          <a:p>
            <a:r>
              <a:rPr lang="en-US" dirty="0"/>
              <a:t>The benchmark file format will be in a simplified version of the DIMACS format: c</a:t>
            </a:r>
            <a:br>
              <a:rPr lang="en-US" dirty="0"/>
            </a:br>
            <a:r>
              <a:rPr lang="en-US" dirty="0"/>
              <a:t>c start with comments</a:t>
            </a:r>
            <a:br>
              <a:rPr lang="en-US" dirty="0"/>
            </a:br>
            <a:r>
              <a:rPr lang="en-US" dirty="0"/>
              <a:t>c</a:t>
            </a:r>
            <a:br>
              <a:rPr lang="en-US" dirty="0"/>
            </a:br>
            <a:r>
              <a:rPr lang="en-US" dirty="0"/>
              <a:t>c </a:t>
            </a:r>
            <a:br>
              <a:rPr lang="en-US" dirty="0"/>
            </a:br>
            <a:r>
              <a:rPr lang="en-US" dirty="0"/>
              <a:t>p </a:t>
            </a:r>
            <a:r>
              <a:rPr lang="en-US" dirty="0" err="1"/>
              <a:t>cnf</a:t>
            </a:r>
            <a:r>
              <a:rPr lang="en-US" dirty="0"/>
              <a:t> 5 3</a:t>
            </a:r>
            <a:br>
              <a:rPr lang="en-US" dirty="0"/>
            </a:br>
            <a:r>
              <a:rPr lang="en-US" dirty="0"/>
              <a:t>1 -5 4 0</a:t>
            </a:r>
            <a:br>
              <a:rPr lang="en-US" dirty="0"/>
            </a:br>
            <a:r>
              <a:rPr lang="en-US" dirty="0"/>
              <a:t>-1 5 3 4 0</a:t>
            </a:r>
            <a:br>
              <a:rPr lang="en-US" dirty="0"/>
            </a:br>
            <a:r>
              <a:rPr lang="en-US" dirty="0"/>
              <a:t>-3 -4 0</a:t>
            </a:r>
            <a:br>
              <a:rPr lang="en-US" dirty="0"/>
            </a:br>
            <a:r>
              <a:rPr lang="en-US" dirty="0"/>
              <a:t>The file can start with comments, that is lines </a:t>
            </a:r>
            <a:r>
              <a:rPr lang="en-US" dirty="0" err="1"/>
              <a:t>begining</a:t>
            </a:r>
            <a:r>
              <a:rPr lang="en-US" dirty="0"/>
              <a:t> with the character c. </a:t>
            </a:r>
          </a:p>
          <a:p>
            <a:r>
              <a:rPr lang="en-US" dirty="0"/>
              <a:t>Right after the comments, there is the line p </a:t>
            </a:r>
            <a:r>
              <a:rPr lang="en-US" dirty="0" err="1"/>
              <a:t>cnf</a:t>
            </a:r>
            <a:r>
              <a:rPr lang="en-US" dirty="0"/>
              <a:t> </a:t>
            </a:r>
            <a:r>
              <a:rPr lang="en-US" dirty="0" err="1"/>
              <a:t>nbvar</a:t>
            </a:r>
            <a:r>
              <a:rPr lang="en-US" dirty="0"/>
              <a:t> </a:t>
            </a:r>
            <a:r>
              <a:rPr lang="en-US" dirty="0" err="1"/>
              <a:t>nbclauses</a:t>
            </a:r>
            <a:r>
              <a:rPr lang="en-US" dirty="0"/>
              <a:t> indicating that the instance is in CNF format; </a:t>
            </a:r>
            <a:r>
              <a:rPr lang="en-US" dirty="0" err="1"/>
              <a:t>nbvar</a:t>
            </a:r>
            <a:r>
              <a:rPr lang="en-US" dirty="0"/>
              <a:t> is the exact number of variables appearing in the file; </a:t>
            </a:r>
            <a:r>
              <a:rPr lang="en-US" dirty="0" err="1"/>
              <a:t>nbclauses</a:t>
            </a:r>
            <a:r>
              <a:rPr lang="en-US" dirty="0"/>
              <a:t> is the exact number of clauses contained in the file. </a:t>
            </a:r>
          </a:p>
          <a:p>
            <a:r>
              <a:rPr lang="en-US" dirty="0"/>
              <a:t>Then the clauses follow. Each clause is a sequence of distinct non-null numbers between -</a:t>
            </a:r>
            <a:r>
              <a:rPr lang="en-US" dirty="0" err="1"/>
              <a:t>nbvar</a:t>
            </a:r>
            <a:r>
              <a:rPr lang="en-US" dirty="0"/>
              <a:t> and </a:t>
            </a:r>
            <a:r>
              <a:rPr lang="en-US" dirty="0" err="1"/>
              <a:t>nbvar</a:t>
            </a:r>
            <a:r>
              <a:rPr lang="en-US" dirty="0"/>
              <a:t> ending with 0 on the same line; it cannot contain the opposite literals </a:t>
            </a:r>
            <a:r>
              <a:rPr lang="en-US" dirty="0" err="1"/>
              <a:t>i</a:t>
            </a:r>
            <a:r>
              <a:rPr lang="en-US" dirty="0"/>
              <a:t> and -</a:t>
            </a:r>
            <a:r>
              <a:rPr lang="en-US" dirty="0" err="1"/>
              <a:t>i</a:t>
            </a:r>
            <a:r>
              <a:rPr lang="en-US" dirty="0"/>
              <a:t> simultaneously. Positive numbers denote the corresponding variables. Negative numbers denote the negations of the corresponding variables.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6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Sat Solver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 Solver : </a:t>
            </a:r>
            <a:r>
              <a:rPr lang="en-US" b="1" dirty="0" err="1"/>
              <a:t>Lingeling</a:t>
            </a:r>
            <a:endParaRPr lang="en-US" b="1" dirty="0"/>
          </a:p>
          <a:p>
            <a:endParaRPr lang="en-US" dirty="0" smtClean="0"/>
          </a:p>
          <a:p>
            <a:r>
              <a:rPr lang="en-US" dirty="0">
                <a:solidFill>
                  <a:srgbClr val="000000"/>
                </a:solidFill>
                <a:hlinkClick r:id="rId2"/>
              </a:rPr>
              <a:t>http://fmv.jku.at/lingeling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Nqueen4-v1.cnf</a:t>
            </a:r>
          </a:p>
          <a:p>
            <a:endParaRPr lang="en-US" dirty="0"/>
          </a:p>
          <a:p>
            <a:r>
              <a:rPr lang="en-US" dirty="0" smtClean="0"/>
              <a:t>Nquuens4-v2.cnf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0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1183404" cy="4114800"/>
          </a:xfrm>
        </p:spPr>
        <p:txBody>
          <a:bodyPr/>
          <a:lstStyle/>
          <a:p>
            <a:r>
              <a:rPr lang="ro-RO" sz="1200" dirty="0"/>
              <a:t>p cnf 16 84</a:t>
            </a:r>
          </a:p>
          <a:p>
            <a:r>
              <a:rPr lang="ro-RO" sz="1200" dirty="0"/>
              <a:t>1 2 3 4  0</a:t>
            </a:r>
          </a:p>
          <a:p>
            <a:r>
              <a:rPr lang="ro-RO" sz="1200" dirty="0"/>
              <a:t>-1 -2  0</a:t>
            </a:r>
          </a:p>
          <a:p>
            <a:r>
              <a:rPr lang="ro-RO" sz="1200" dirty="0"/>
              <a:t>-1 -3  0</a:t>
            </a:r>
          </a:p>
          <a:p>
            <a:r>
              <a:rPr lang="ro-RO" sz="1200" dirty="0"/>
              <a:t>-1 -4  0</a:t>
            </a:r>
          </a:p>
          <a:p>
            <a:r>
              <a:rPr lang="ro-RO" sz="1200" dirty="0"/>
              <a:t>-2 -3  0</a:t>
            </a:r>
          </a:p>
          <a:p>
            <a:r>
              <a:rPr lang="ro-RO" sz="1200" dirty="0"/>
              <a:t>-2 -4  0</a:t>
            </a:r>
          </a:p>
          <a:p>
            <a:r>
              <a:rPr lang="ro-RO" sz="1200" dirty="0"/>
              <a:t>-3 -4  0</a:t>
            </a:r>
          </a:p>
          <a:p>
            <a:r>
              <a:rPr lang="ro-RO" sz="1200" dirty="0"/>
              <a:t>5 6 7 8  0</a:t>
            </a:r>
          </a:p>
          <a:p>
            <a:r>
              <a:rPr lang="ro-RO" sz="1200" dirty="0"/>
              <a:t>-5 -6  0</a:t>
            </a:r>
          </a:p>
          <a:p>
            <a:r>
              <a:rPr lang="ro-RO" sz="1200" dirty="0"/>
              <a:t>-5 -7  0</a:t>
            </a:r>
          </a:p>
          <a:p>
            <a:r>
              <a:rPr lang="ro-RO" sz="1200" dirty="0"/>
              <a:t>-5 -8  0</a:t>
            </a:r>
          </a:p>
          <a:p>
            <a:r>
              <a:rPr lang="ro-RO" sz="1200" dirty="0"/>
              <a:t>-6 -7  0</a:t>
            </a:r>
          </a:p>
          <a:p>
            <a:r>
              <a:rPr lang="ro-RO" sz="1200" dirty="0"/>
              <a:t>-6 -8  0</a:t>
            </a:r>
          </a:p>
          <a:p>
            <a:r>
              <a:rPr lang="ro-RO" sz="1200" dirty="0"/>
              <a:t>-7 -8  0</a:t>
            </a:r>
          </a:p>
          <a:p>
            <a:r>
              <a:rPr lang="ro-RO" sz="1200" dirty="0"/>
              <a:t>9 10 11 12  0</a:t>
            </a:r>
          </a:p>
          <a:p>
            <a:r>
              <a:rPr lang="ro-RO" sz="1200" dirty="0"/>
              <a:t>-9 -10  0</a:t>
            </a:r>
          </a:p>
          <a:p>
            <a:r>
              <a:rPr lang="ro-RO" sz="1200" dirty="0"/>
              <a:t>-9 -11  0</a:t>
            </a:r>
          </a:p>
          <a:p>
            <a:r>
              <a:rPr lang="ro-RO" sz="1200" dirty="0"/>
              <a:t>-9 -12  0</a:t>
            </a:r>
          </a:p>
          <a:p>
            <a:r>
              <a:rPr lang="ro-RO" sz="1200" dirty="0"/>
              <a:t>-10 -11  0</a:t>
            </a:r>
          </a:p>
          <a:p>
            <a:r>
              <a:rPr lang="ro-RO" sz="1200" dirty="0"/>
              <a:t>-10 -12  0</a:t>
            </a:r>
          </a:p>
          <a:p>
            <a:r>
              <a:rPr lang="ro-RO" sz="1200" dirty="0"/>
              <a:t>-11 -12  </a:t>
            </a:r>
            <a:r>
              <a:rPr lang="ro-RO" sz="1200" dirty="0" smtClean="0"/>
              <a:t>0</a:t>
            </a:r>
          </a:p>
          <a:p>
            <a:r>
              <a:rPr lang="ro-RO" sz="1200" dirty="0"/>
              <a:t>13 14 15 16  0</a:t>
            </a:r>
          </a:p>
          <a:p>
            <a:r>
              <a:rPr lang="ro-RO" sz="1200" dirty="0"/>
              <a:t>-13 -14  0</a:t>
            </a:r>
          </a:p>
          <a:p>
            <a:r>
              <a:rPr lang="ro-RO" sz="1200" dirty="0"/>
              <a:t>-13 -15  0</a:t>
            </a:r>
          </a:p>
          <a:p>
            <a:r>
              <a:rPr lang="ro-RO" sz="1200" dirty="0"/>
              <a:t>-13 -16  0</a:t>
            </a:r>
          </a:p>
          <a:p>
            <a:r>
              <a:rPr lang="ro-RO" sz="1200" dirty="0"/>
              <a:t>-14 -15  0</a:t>
            </a:r>
          </a:p>
          <a:p>
            <a:r>
              <a:rPr lang="ro-RO" sz="1200" dirty="0"/>
              <a:t>-14 -16  0</a:t>
            </a:r>
          </a:p>
          <a:p>
            <a:r>
              <a:rPr lang="ro-RO" sz="1200" dirty="0"/>
              <a:t>-15 -16  0</a:t>
            </a:r>
          </a:p>
          <a:p>
            <a:endParaRPr lang="ro-RO" sz="1200" dirty="0"/>
          </a:p>
        </p:txBody>
      </p:sp>
      <p:sp>
        <p:nvSpPr>
          <p:cNvPr id="4" name="Rectangle 3"/>
          <p:cNvSpPr/>
          <p:nvPr/>
        </p:nvSpPr>
        <p:spPr>
          <a:xfrm>
            <a:off x="2895600" y="762000"/>
            <a:ext cx="1371600" cy="544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 smtClean="0">
                <a:latin typeface="+mn-lt"/>
                <a:ea typeface="+mn-ea"/>
              </a:rPr>
              <a:t>1 </a:t>
            </a:r>
            <a:r>
              <a:rPr lang="ro-RO" sz="1200" dirty="0">
                <a:latin typeface="+mn-lt"/>
                <a:ea typeface="+mn-ea"/>
              </a:rPr>
              <a:t>5 9 13  0</a:t>
            </a:r>
          </a:p>
          <a:p>
            <a:r>
              <a:rPr lang="ro-RO" sz="1200" dirty="0">
                <a:latin typeface="+mn-lt"/>
                <a:ea typeface="+mn-ea"/>
              </a:rPr>
              <a:t>-1 -5  0</a:t>
            </a:r>
          </a:p>
          <a:p>
            <a:r>
              <a:rPr lang="ro-RO" sz="1200" dirty="0">
                <a:latin typeface="+mn-lt"/>
                <a:ea typeface="+mn-ea"/>
              </a:rPr>
              <a:t>-1 -9  0</a:t>
            </a:r>
          </a:p>
          <a:p>
            <a:r>
              <a:rPr lang="ro-RO" sz="1200" dirty="0">
                <a:latin typeface="+mn-lt"/>
                <a:ea typeface="+mn-ea"/>
              </a:rPr>
              <a:t>-1 -13  0</a:t>
            </a:r>
          </a:p>
          <a:p>
            <a:r>
              <a:rPr lang="ro-RO" sz="1200" dirty="0">
                <a:latin typeface="+mn-lt"/>
                <a:ea typeface="+mn-ea"/>
              </a:rPr>
              <a:t>-5 -9  0</a:t>
            </a:r>
          </a:p>
          <a:p>
            <a:r>
              <a:rPr lang="ro-RO" sz="1200" dirty="0">
                <a:latin typeface="+mn-lt"/>
                <a:ea typeface="+mn-ea"/>
              </a:rPr>
              <a:t>-5 -13  0</a:t>
            </a:r>
          </a:p>
          <a:p>
            <a:r>
              <a:rPr lang="ro-RO" sz="1200" dirty="0">
                <a:latin typeface="+mn-lt"/>
                <a:ea typeface="+mn-ea"/>
              </a:rPr>
              <a:t>-9 -13  </a:t>
            </a:r>
            <a:r>
              <a:rPr lang="ro-RO" sz="1200" dirty="0" smtClean="0">
                <a:latin typeface="+mn-lt"/>
                <a:ea typeface="+mn-ea"/>
              </a:rPr>
              <a:t>0</a:t>
            </a:r>
          </a:p>
          <a:p>
            <a:r>
              <a:rPr lang="ro-RO" sz="1200" dirty="0">
                <a:latin typeface="+mn-lt"/>
                <a:ea typeface="+mn-ea"/>
              </a:rPr>
              <a:t>2 6 10 14  0</a:t>
            </a:r>
          </a:p>
          <a:p>
            <a:r>
              <a:rPr lang="ro-RO" sz="1200" dirty="0">
                <a:latin typeface="+mn-lt"/>
                <a:ea typeface="+mn-ea"/>
              </a:rPr>
              <a:t>-2 -6  0</a:t>
            </a:r>
          </a:p>
          <a:p>
            <a:r>
              <a:rPr lang="ro-RO" sz="1200" dirty="0">
                <a:latin typeface="+mn-lt"/>
                <a:ea typeface="+mn-ea"/>
              </a:rPr>
              <a:t>-2 -10  0</a:t>
            </a:r>
          </a:p>
          <a:p>
            <a:r>
              <a:rPr lang="ro-RO" sz="1200" dirty="0">
                <a:latin typeface="+mn-lt"/>
                <a:ea typeface="+mn-ea"/>
              </a:rPr>
              <a:t>-2 -14  0</a:t>
            </a:r>
          </a:p>
          <a:p>
            <a:r>
              <a:rPr lang="ro-RO" sz="1200" dirty="0">
                <a:latin typeface="+mn-lt"/>
                <a:ea typeface="+mn-ea"/>
              </a:rPr>
              <a:t>-6 -10  0</a:t>
            </a:r>
          </a:p>
          <a:p>
            <a:r>
              <a:rPr lang="ro-RO" sz="1200" dirty="0">
                <a:latin typeface="+mn-lt"/>
                <a:ea typeface="+mn-ea"/>
              </a:rPr>
              <a:t>-6 -14  0</a:t>
            </a:r>
          </a:p>
          <a:p>
            <a:r>
              <a:rPr lang="ro-RO" sz="1200" dirty="0">
                <a:latin typeface="+mn-lt"/>
                <a:ea typeface="+mn-ea"/>
              </a:rPr>
              <a:t>-10 -14  0</a:t>
            </a:r>
          </a:p>
          <a:p>
            <a:r>
              <a:rPr lang="ro-RO" sz="1200" dirty="0">
                <a:latin typeface="+mn-lt"/>
                <a:ea typeface="+mn-ea"/>
              </a:rPr>
              <a:t>3 7 11 15  0</a:t>
            </a:r>
          </a:p>
          <a:p>
            <a:r>
              <a:rPr lang="ro-RO" sz="1200" dirty="0">
                <a:latin typeface="+mn-lt"/>
                <a:ea typeface="+mn-ea"/>
              </a:rPr>
              <a:t>-3 -7  0</a:t>
            </a:r>
          </a:p>
          <a:p>
            <a:r>
              <a:rPr lang="ro-RO" sz="1200" dirty="0">
                <a:latin typeface="+mn-lt"/>
                <a:ea typeface="+mn-ea"/>
              </a:rPr>
              <a:t>-3 -11  0</a:t>
            </a:r>
          </a:p>
          <a:p>
            <a:r>
              <a:rPr lang="ro-RO" sz="1200" dirty="0">
                <a:latin typeface="+mn-lt"/>
                <a:ea typeface="+mn-ea"/>
              </a:rPr>
              <a:t>-3 -15  0</a:t>
            </a:r>
          </a:p>
          <a:p>
            <a:r>
              <a:rPr lang="ro-RO" sz="1200" dirty="0">
                <a:latin typeface="+mn-lt"/>
                <a:ea typeface="+mn-ea"/>
              </a:rPr>
              <a:t>-7 -11  0</a:t>
            </a:r>
          </a:p>
          <a:p>
            <a:r>
              <a:rPr lang="ro-RO" sz="1200" dirty="0">
                <a:latin typeface="+mn-lt"/>
                <a:ea typeface="+mn-ea"/>
              </a:rPr>
              <a:t>-7 -15  0</a:t>
            </a:r>
          </a:p>
          <a:p>
            <a:r>
              <a:rPr lang="ro-RO" sz="1200" dirty="0">
                <a:latin typeface="+mn-lt"/>
                <a:ea typeface="+mn-ea"/>
              </a:rPr>
              <a:t>-11 -15  </a:t>
            </a:r>
            <a:r>
              <a:rPr lang="ro-RO" sz="1200" dirty="0" smtClean="0">
                <a:latin typeface="+mn-lt"/>
                <a:ea typeface="+mn-ea"/>
              </a:rPr>
              <a:t>0</a:t>
            </a:r>
          </a:p>
          <a:p>
            <a:r>
              <a:rPr lang="ro-RO" sz="1200" dirty="0"/>
              <a:t>4 8 12 16  0</a:t>
            </a:r>
          </a:p>
          <a:p>
            <a:r>
              <a:rPr lang="ro-RO" sz="1200" dirty="0"/>
              <a:t>-4 -8  0</a:t>
            </a:r>
          </a:p>
          <a:p>
            <a:r>
              <a:rPr lang="ro-RO" sz="1200" dirty="0"/>
              <a:t>-4 -12  0</a:t>
            </a:r>
          </a:p>
          <a:p>
            <a:r>
              <a:rPr lang="ro-RO" sz="1200" dirty="0"/>
              <a:t>-4 -16  0</a:t>
            </a:r>
          </a:p>
          <a:p>
            <a:r>
              <a:rPr lang="ro-RO" sz="1200" dirty="0"/>
              <a:t>-8 -12  0</a:t>
            </a:r>
          </a:p>
          <a:p>
            <a:r>
              <a:rPr lang="ro-RO" sz="1200" dirty="0"/>
              <a:t>-8 -16  0</a:t>
            </a:r>
          </a:p>
          <a:p>
            <a:r>
              <a:rPr lang="ro-RO" sz="1200" dirty="0"/>
              <a:t>-12 -16  0</a:t>
            </a:r>
          </a:p>
          <a:p>
            <a:endParaRPr lang="ro-RO" sz="1200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838200"/>
            <a:ext cx="1143000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 smtClean="0">
                <a:latin typeface="+mn-lt"/>
                <a:ea typeface="+mn-ea"/>
              </a:rPr>
              <a:t>-</a:t>
            </a:r>
            <a:r>
              <a:rPr lang="ro-RO" sz="1200" dirty="0">
                <a:latin typeface="+mn-lt"/>
                <a:ea typeface="+mn-ea"/>
              </a:rPr>
              <a:t>1 -6  0</a:t>
            </a:r>
          </a:p>
          <a:p>
            <a:r>
              <a:rPr lang="ro-RO" sz="1200" dirty="0">
                <a:latin typeface="+mn-lt"/>
                <a:ea typeface="+mn-ea"/>
              </a:rPr>
              <a:t>-1 -11  0</a:t>
            </a:r>
          </a:p>
          <a:p>
            <a:r>
              <a:rPr lang="ro-RO" sz="1200" dirty="0">
                <a:latin typeface="+mn-lt"/>
                <a:ea typeface="+mn-ea"/>
              </a:rPr>
              <a:t>-1 -16  0</a:t>
            </a:r>
          </a:p>
          <a:p>
            <a:r>
              <a:rPr lang="ro-RO" sz="1200" dirty="0">
                <a:latin typeface="+mn-lt"/>
                <a:ea typeface="+mn-ea"/>
              </a:rPr>
              <a:t>-6 -11  0</a:t>
            </a:r>
          </a:p>
          <a:p>
            <a:r>
              <a:rPr lang="ro-RO" sz="1200" dirty="0">
                <a:latin typeface="+mn-lt"/>
                <a:ea typeface="+mn-ea"/>
              </a:rPr>
              <a:t>-6 -16  0</a:t>
            </a:r>
          </a:p>
          <a:p>
            <a:r>
              <a:rPr lang="ro-RO" sz="1200" dirty="0">
                <a:latin typeface="+mn-lt"/>
                <a:ea typeface="+mn-ea"/>
              </a:rPr>
              <a:t>-11 -16  0</a:t>
            </a:r>
          </a:p>
          <a:p>
            <a:r>
              <a:rPr lang="ro-RO" sz="1200" dirty="0">
                <a:latin typeface="+mn-lt"/>
                <a:ea typeface="+mn-ea"/>
              </a:rPr>
              <a:t>-2 -7  0</a:t>
            </a:r>
          </a:p>
          <a:p>
            <a:r>
              <a:rPr lang="ro-RO" sz="1200" dirty="0">
                <a:latin typeface="+mn-lt"/>
                <a:ea typeface="+mn-ea"/>
              </a:rPr>
              <a:t>-2 -12  0</a:t>
            </a:r>
          </a:p>
          <a:p>
            <a:r>
              <a:rPr lang="ro-RO" sz="1200" dirty="0">
                <a:latin typeface="+mn-lt"/>
                <a:ea typeface="+mn-ea"/>
              </a:rPr>
              <a:t>-7 -12  0</a:t>
            </a:r>
          </a:p>
          <a:p>
            <a:r>
              <a:rPr lang="ro-RO" sz="1200" dirty="0">
                <a:latin typeface="+mn-lt"/>
                <a:ea typeface="+mn-ea"/>
              </a:rPr>
              <a:t>-3 -8  0</a:t>
            </a:r>
          </a:p>
          <a:p>
            <a:r>
              <a:rPr lang="ro-RO" sz="1200" dirty="0">
                <a:latin typeface="+mn-lt"/>
                <a:ea typeface="+mn-ea"/>
              </a:rPr>
              <a:t>-5 -10  0</a:t>
            </a:r>
          </a:p>
          <a:p>
            <a:r>
              <a:rPr lang="ro-RO" sz="1200" dirty="0">
                <a:latin typeface="+mn-lt"/>
                <a:ea typeface="+mn-ea"/>
              </a:rPr>
              <a:t>-5 -15  0</a:t>
            </a:r>
          </a:p>
          <a:p>
            <a:r>
              <a:rPr lang="ro-RO" sz="1200" dirty="0">
                <a:latin typeface="+mn-lt"/>
                <a:ea typeface="+mn-ea"/>
              </a:rPr>
              <a:t>-10 -15  0</a:t>
            </a:r>
          </a:p>
          <a:p>
            <a:r>
              <a:rPr lang="ro-RO" sz="1200" dirty="0">
                <a:latin typeface="+mn-lt"/>
                <a:ea typeface="+mn-ea"/>
              </a:rPr>
              <a:t>-9 -14  0</a:t>
            </a:r>
          </a:p>
          <a:p>
            <a:r>
              <a:rPr lang="ro-RO" sz="1200" dirty="0">
                <a:latin typeface="+mn-lt"/>
                <a:ea typeface="+mn-ea"/>
              </a:rPr>
              <a:t>-4 -7  0</a:t>
            </a:r>
          </a:p>
          <a:p>
            <a:r>
              <a:rPr lang="ro-RO" sz="1200" dirty="0">
                <a:latin typeface="+mn-lt"/>
                <a:ea typeface="+mn-ea"/>
              </a:rPr>
              <a:t>-4 -10  0</a:t>
            </a:r>
          </a:p>
          <a:p>
            <a:r>
              <a:rPr lang="ro-RO" sz="1200" dirty="0">
                <a:latin typeface="+mn-lt"/>
                <a:ea typeface="+mn-ea"/>
              </a:rPr>
              <a:t>-4 -13  0</a:t>
            </a:r>
          </a:p>
          <a:p>
            <a:r>
              <a:rPr lang="ro-RO" sz="1200" dirty="0">
                <a:latin typeface="+mn-lt"/>
                <a:ea typeface="+mn-ea"/>
              </a:rPr>
              <a:t>-7 -10  0</a:t>
            </a:r>
          </a:p>
          <a:p>
            <a:r>
              <a:rPr lang="ro-RO" sz="1200" dirty="0">
                <a:latin typeface="+mn-lt"/>
                <a:ea typeface="+mn-ea"/>
              </a:rPr>
              <a:t>-7 -13  0</a:t>
            </a:r>
          </a:p>
          <a:p>
            <a:r>
              <a:rPr lang="ro-RO" sz="1200" dirty="0">
                <a:latin typeface="+mn-lt"/>
                <a:ea typeface="+mn-ea"/>
              </a:rPr>
              <a:t>-10 -13  0</a:t>
            </a:r>
          </a:p>
          <a:p>
            <a:r>
              <a:rPr lang="ro-RO" sz="1200" dirty="0">
                <a:latin typeface="+mn-lt"/>
                <a:ea typeface="+mn-ea"/>
              </a:rPr>
              <a:t>-3 -6  0</a:t>
            </a:r>
          </a:p>
          <a:p>
            <a:r>
              <a:rPr lang="ro-RO" sz="1200" dirty="0">
                <a:latin typeface="+mn-lt"/>
                <a:ea typeface="+mn-ea"/>
              </a:rPr>
              <a:t>-3 -9  0</a:t>
            </a:r>
          </a:p>
          <a:p>
            <a:r>
              <a:rPr lang="ro-RO" sz="1200" dirty="0">
                <a:latin typeface="+mn-lt"/>
                <a:ea typeface="+mn-ea"/>
              </a:rPr>
              <a:t>-6 -9  0</a:t>
            </a:r>
          </a:p>
          <a:p>
            <a:r>
              <a:rPr lang="ro-RO" sz="1200" dirty="0">
                <a:latin typeface="+mn-lt"/>
                <a:ea typeface="+mn-ea"/>
              </a:rPr>
              <a:t>-2 -5  0</a:t>
            </a:r>
          </a:p>
          <a:p>
            <a:r>
              <a:rPr lang="ro-RO" sz="1200" dirty="0">
                <a:latin typeface="+mn-lt"/>
                <a:ea typeface="+mn-ea"/>
              </a:rPr>
              <a:t>-8 -11  </a:t>
            </a:r>
            <a:r>
              <a:rPr lang="ro-RO" sz="1200" dirty="0" smtClean="0">
                <a:latin typeface="+mn-lt"/>
                <a:ea typeface="+mn-ea"/>
              </a:rPr>
              <a:t>0</a:t>
            </a:r>
          </a:p>
          <a:p>
            <a:r>
              <a:rPr lang="ro-RO" sz="1200" dirty="0" smtClean="0">
                <a:latin typeface="+mn-lt"/>
                <a:ea typeface="+mn-ea"/>
              </a:rPr>
              <a:t>-</a:t>
            </a:r>
            <a:r>
              <a:rPr lang="ro-RO" sz="1200" dirty="0">
                <a:latin typeface="+mn-lt"/>
                <a:ea typeface="+mn-ea"/>
              </a:rPr>
              <a:t>8 -14  0</a:t>
            </a:r>
          </a:p>
          <a:p>
            <a:r>
              <a:rPr lang="ro-RO" sz="1200" dirty="0">
                <a:latin typeface="+mn-lt"/>
                <a:ea typeface="+mn-ea"/>
              </a:rPr>
              <a:t>-11 -14  0</a:t>
            </a:r>
          </a:p>
          <a:p>
            <a:r>
              <a:rPr lang="ro-RO" sz="1200" dirty="0">
                <a:latin typeface="+mn-lt"/>
                <a:ea typeface="+mn-ea"/>
              </a:rPr>
              <a:t>-12 -15  0</a:t>
            </a:r>
            <a:endParaRPr lang="en-US" sz="1200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133600"/>
            <a:ext cx="1877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dirty="0" smtClean="0"/>
              <a:t>2   3   4</a:t>
            </a:r>
          </a:p>
          <a:p>
            <a:pPr marL="457200" indent="-457200">
              <a:buAutoNum type="arabicPlain" startAt="5"/>
            </a:pPr>
            <a:r>
              <a:rPr lang="en-US" dirty="0" smtClean="0"/>
              <a:t>6   7   8</a:t>
            </a:r>
          </a:p>
          <a:p>
            <a:pPr marL="457200" indent="-457200">
              <a:buAutoNum type="arabicPlain" startAt="9"/>
            </a:pPr>
            <a:r>
              <a:rPr lang="en-US" dirty="0" smtClean="0"/>
              <a:t>10  11 12</a:t>
            </a:r>
          </a:p>
          <a:p>
            <a:r>
              <a:rPr lang="en-US" dirty="0" smtClean="0"/>
              <a:t>13  14  15  16</a:t>
            </a:r>
          </a:p>
        </p:txBody>
      </p:sp>
    </p:spTree>
    <p:extLst>
      <p:ext uri="{BB962C8B-B14F-4D97-AF65-F5344CB8AC3E}">
        <p14:creationId xmlns:p14="http://schemas.microsoft.com/office/powerpoint/2010/main" val="3802841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6E7A8F-D161-D14B-9377-CDCE822C9E1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Large are the Problems?</a:t>
            </a:r>
          </a:p>
        </p:txBody>
      </p:sp>
      <p:pic>
        <p:nvPicPr>
          <p:cNvPr id="66563" name="Picture 4" descr="p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81125"/>
            <a:ext cx="4229100" cy="4895850"/>
          </a:xfrm>
          <a:noFill/>
        </p:spPr>
      </p:pic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6492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solidFill>
                  <a:schemeClr val="accent2"/>
                </a:solidFill>
              </a:rPr>
              <a:t>A bounded model checking problem: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304800" y="25146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1">
                <a:solidFill>
                  <a:srgbClr val="C00000"/>
                </a:solidFill>
              </a:rPr>
              <a:t>Source</a:t>
            </a:r>
            <a:r>
              <a:rPr lang="en-US" sz="1800">
                <a:solidFill>
                  <a:srgbClr val="C00000"/>
                </a:solidFill>
              </a:rPr>
              <a:t>: IBM</a:t>
            </a:r>
          </a:p>
        </p:txBody>
      </p:sp>
    </p:spTree>
    <p:extLst>
      <p:ext uri="{BB962C8B-B14F-4D97-AF65-F5344CB8AC3E}">
        <p14:creationId xmlns:p14="http://schemas.microsoft.com/office/powerpoint/2010/main" val="710796528"/>
      </p:ext>
    </p:extLst>
  </p:cSld>
  <p:clrMapOvr>
    <a:masterClrMapping/>
  </p:clrMapOvr>
  <p:transition xmlns:p14="http://schemas.microsoft.com/office/powerpoint/2010/main" advTm="350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AAF6FE-E9EB-8A4C-AB17-7363B83AFAA5}" type="slidenum">
              <a:rPr lang="en-US" sz="1200"/>
              <a:pPr/>
              <a:t>27</a:t>
            </a:fld>
            <a:endParaRPr lang="en-US" sz="1200"/>
          </a:p>
        </p:txBody>
      </p:sp>
      <p:pic>
        <p:nvPicPr>
          <p:cNvPr id="68610" name="Picture 2" descr="p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00125"/>
            <a:ext cx="4857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152900" y="2498725"/>
            <a:ext cx="2314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2"/>
                </a:solidFill>
              </a:rPr>
              <a:t>i.e.,  ((not x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) or x</a:t>
            </a:r>
            <a:r>
              <a:rPr lang="en-US" sz="2000" baseline="-25000">
                <a:solidFill>
                  <a:schemeClr val="accent2"/>
                </a:solidFill>
              </a:rPr>
              <a:t>7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2"/>
                </a:solidFill>
              </a:rPr>
              <a:t>        ((not x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) or x</a:t>
            </a:r>
            <a:r>
              <a:rPr lang="en-US" sz="2000" baseline="-25000">
                <a:solidFill>
                  <a:schemeClr val="accent2"/>
                </a:solidFill>
              </a:rPr>
              <a:t>6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2"/>
                </a:solidFill>
              </a:rPr>
              <a:t> etc.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2895600" y="990600"/>
            <a:ext cx="2895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i="1">
                <a:solidFill>
                  <a:schemeClr val="hlink"/>
                </a:solidFill>
              </a:rPr>
              <a:t>                    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833813" y="3686175"/>
            <a:ext cx="3986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accent2"/>
                </a:solidFill>
              </a:rPr>
              <a:t>x</a:t>
            </a:r>
            <a:r>
              <a:rPr lang="en-US" sz="1600" b="1" baseline="-25000">
                <a:solidFill>
                  <a:schemeClr val="accent2"/>
                </a:solidFill>
              </a:rPr>
              <a:t>1</a:t>
            </a:r>
            <a:r>
              <a:rPr lang="en-US" sz="1600" b="1">
                <a:solidFill>
                  <a:schemeClr val="accent2"/>
                </a:solidFill>
              </a:rPr>
              <a:t>, x</a:t>
            </a:r>
            <a:r>
              <a:rPr lang="en-US" sz="1600" b="1" baseline="-25000">
                <a:solidFill>
                  <a:schemeClr val="accent2"/>
                </a:solidFill>
              </a:rPr>
              <a:t>2</a:t>
            </a:r>
            <a:r>
              <a:rPr lang="en-US" sz="1600" b="1">
                <a:solidFill>
                  <a:schemeClr val="accent2"/>
                </a:solidFill>
              </a:rPr>
              <a:t>, x</a:t>
            </a:r>
            <a:r>
              <a:rPr lang="en-US" sz="1600" b="1" baseline="-25000">
                <a:solidFill>
                  <a:schemeClr val="accent2"/>
                </a:solidFill>
              </a:rPr>
              <a:t>3</a:t>
            </a:r>
            <a:r>
              <a:rPr lang="en-US" sz="1600" b="1">
                <a:solidFill>
                  <a:schemeClr val="accent2"/>
                </a:solidFill>
              </a:rPr>
              <a:t>, etc. are our Boolean variables</a:t>
            </a:r>
          </a:p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accent2"/>
                </a:solidFill>
              </a:rPr>
              <a:t>(to be set to True or False)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3794125" y="4675188"/>
            <a:ext cx="349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804000"/>
                </a:solidFill>
              </a:rPr>
              <a:t>Should x</a:t>
            </a:r>
            <a:r>
              <a:rPr lang="en-US" sz="2000" b="1" i="1" baseline="-25000">
                <a:solidFill>
                  <a:srgbClr val="804000"/>
                </a:solidFill>
              </a:rPr>
              <a:t>1</a:t>
            </a:r>
            <a:r>
              <a:rPr lang="en-US" sz="2000" b="1" i="1">
                <a:solidFill>
                  <a:srgbClr val="804000"/>
                </a:solidFill>
              </a:rPr>
              <a:t> be set to False??</a:t>
            </a:r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228600" y="228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SAT Encoding</a:t>
            </a:r>
          </a:p>
        </p:txBody>
      </p:sp>
      <p:sp>
        <p:nvSpPr>
          <p:cNvPr id="68616" name="Text Box 12"/>
          <p:cNvSpPr txBox="1">
            <a:spLocks noChangeArrowheads="1"/>
          </p:cNvSpPr>
          <p:nvPr/>
        </p:nvSpPr>
        <p:spPr bwMode="auto">
          <a:xfrm>
            <a:off x="365125" y="1157288"/>
            <a:ext cx="549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(automatically generated from problem specification)</a:t>
            </a:r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1828800" y="2895600"/>
            <a:ext cx="1066800" cy="228600"/>
          </a:xfrm>
          <a:prstGeom prst="ellips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436"/>
      </p:ext>
    </p:extLst>
  </p:cSld>
  <p:clrMapOvr>
    <a:masterClrMapping/>
  </p:clrMapOvr>
  <p:transition xmlns:p14="http://schemas.microsoft.com/office/powerpoint/2010/main" advTm="382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29B79-E393-7342-BA71-2BBF2E2FC097}" type="slidenum">
              <a:rPr lang="en-US" sz="1200"/>
              <a:pPr/>
              <a:t>28</a:t>
            </a:fld>
            <a:endParaRPr lang="en-US" sz="1200"/>
          </a:p>
        </p:txBody>
      </p:sp>
      <p:pic>
        <p:nvPicPr>
          <p:cNvPr id="70658" name="Picture 2" descr="p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4819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51038" y="4164013"/>
            <a:ext cx="6380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</a:rPr>
              <a:t>i.e., (x</a:t>
            </a:r>
            <a:r>
              <a:rPr lang="en-US" sz="2000" b="1" baseline="-25000">
                <a:solidFill>
                  <a:schemeClr val="accent2"/>
                </a:solidFill>
              </a:rPr>
              <a:t>177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169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161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153</a:t>
            </a:r>
            <a:r>
              <a:rPr lang="en-US" sz="2000" b="1">
                <a:solidFill>
                  <a:schemeClr val="accent2"/>
                </a:solidFill>
              </a:rPr>
              <a:t> …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</a:rPr>
              <a:t>x</a:t>
            </a:r>
            <a:r>
              <a:rPr lang="en-US" sz="2000" b="1" baseline="-25000">
                <a:solidFill>
                  <a:schemeClr val="accent2"/>
                </a:solidFill>
              </a:rPr>
              <a:t>33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25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17</a:t>
            </a:r>
            <a:r>
              <a:rPr lang="en-US" sz="2000" b="1">
                <a:solidFill>
                  <a:schemeClr val="accent2"/>
                </a:solidFill>
              </a:rPr>
              <a:t> or x</a:t>
            </a:r>
            <a:r>
              <a:rPr lang="en-US" sz="2000" b="1" baseline="-25000">
                <a:solidFill>
                  <a:schemeClr val="accent2"/>
                </a:solidFill>
              </a:rPr>
              <a:t>9</a:t>
            </a:r>
            <a:r>
              <a:rPr lang="en-US" sz="2000" b="1">
                <a:solidFill>
                  <a:schemeClr val="accent2"/>
                </a:solidFill>
              </a:rPr>
              <a:t> or </a:t>
            </a:r>
            <a:r>
              <a:rPr lang="en-US" sz="2000" b="1">
                <a:solidFill>
                  <a:srgbClr val="804000"/>
                </a:solidFill>
              </a:rPr>
              <a:t>x</a:t>
            </a:r>
            <a:r>
              <a:rPr lang="en-US" sz="2000" b="1" baseline="-25000">
                <a:solidFill>
                  <a:srgbClr val="804000"/>
                </a:solidFill>
              </a:rPr>
              <a:t>1</a:t>
            </a:r>
            <a:r>
              <a:rPr lang="en-US" sz="2000" b="1">
                <a:solidFill>
                  <a:schemeClr val="accent2"/>
                </a:solidFill>
              </a:rPr>
              <a:t> or (not x</a:t>
            </a:r>
            <a:r>
              <a:rPr lang="en-US" sz="2000" b="1" baseline="-25000">
                <a:solidFill>
                  <a:schemeClr val="accent2"/>
                </a:solidFill>
              </a:rPr>
              <a:t>185</a:t>
            </a:r>
            <a:r>
              <a:rPr lang="en-US" sz="2000" b="1">
                <a:solidFill>
                  <a:schemeClr val="accent2"/>
                </a:solidFill>
              </a:rPr>
              <a:t>)) 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</a:rPr>
              <a:t>clauses / constraints are getting more interesting…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048000" y="3325813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1735138" y="1268413"/>
            <a:ext cx="12430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hlink"/>
                </a:solidFill>
              </a:rPr>
              <a:t>               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1533525" y="3717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/>
              <a:t>…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1563688" y="56229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804000"/>
                </a:solidFill>
              </a:rPr>
              <a:t>Note x</a:t>
            </a:r>
            <a:r>
              <a:rPr lang="en-US" sz="2000" b="1" i="1" baseline="-25000">
                <a:solidFill>
                  <a:srgbClr val="804000"/>
                </a:solidFill>
              </a:rPr>
              <a:t>1</a:t>
            </a:r>
            <a:r>
              <a:rPr lang="en-US" sz="2000" b="1" i="1">
                <a:solidFill>
                  <a:srgbClr val="804000"/>
                </a:solidFill>
              </a:rPr>
              <a:t>  …</a:t>
            </a:r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228600" y="228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10 Pages Later:</a:t>
            </a:r>
          </a:p>
        </p:txBody>
      </p:sp>
    </p:spTree>
    <p:extLst>
      <p:ext uri="{BB962C8B-B14F-4D97-AF65-F5344CB8AC3E}">
        <p14:creationId xmlns:p14="http://schemas.microsoft.com/office/powerpoint/2010/main" val="423135845"/>
      </p:ext>
    </p:extLst>
  </p:cSld>
  <p:clrMapOvr>
    <a:masterClrMapping/>
  </p:clrMapOvr>
  <p:transition xmlns:p14="http://schemas.microsoft.com/office/powerpoint/2010/main" advTm="147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D7080-AFF7-D94F-AD4E-B218114E88C1}" type="slidenum">
              <a:rPr lang="en-US" sz="1200"/>
              <a:pPr/>
              <a:t>29</a:t>
            </a:fld>
            <a:endParaRPr lang="en-US" sz="1200"/>
          </a:p>
        </p:txBody>
      </p:sp>
      <p:pic>
        <p:nvPicPr>
          <p:cNvPr id="72706" name="Picture 2" descr="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67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page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810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362200" y="1279525"/>
            <a:ext cx="2209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hlink"/>
                </a:solidFill>
              </a:rPr>
              <a:t>                             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2752725" y="58023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/>
              <a:t>…</a:t>
            </a: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228600" y="228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4,000 Pages Later:</a:t>
            </a:r>
          </a:p>
        </p:txBody>
      </p:sp>
    </p:spTree>
    <p:extLst>
      <p:ext uri="{BB962C8B-B14F-4D97-AF65-F5344CB8AC3E}">
        <p14:creationId xmlns:p14="http://schemas.microsoft.com/office/powerpoint/2010/main" val="4041703207"/>
      </p:ext>
    </p:extLst>
  </p:cSld>
  <p:clrMapOvr>
    <a:masterClrMapping/>
  </p:clrMapOvr>
  <p:transition xmlns:p14="http://schemas.microsoft.com/office/powerpoint/2010/main" advTm="104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Key issue: So far, we have treated nodes in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   search trees as “black boxes,” only looked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   inside to check whether the node is a goal state.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In CSPs,  we want to “look inside the nodes”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and exploit problem structure during the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search. Sometimes, reasoning or inference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(“propagation techniques”) will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led us find solutions without any search!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C04554-D1C8-C048-8B16-FC784C652377}" type="slidenum">
              <a:rPr lang="en-US" sz="1200"/>
              <a:pPr/>
              <a:t>30</a:t>
            </a:fld>
            <a:endParaRPr lang="en-US" sz="1200"/>
          </a:p>
        </p:txBody>
      </p:sp>
      <p:pic>
        <p:nvPicPr>
          <p:cNvPr id="74754" name="Picture 2" descr="pag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343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971800" y="990600"/>
            <a:ext cx="2795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hlink"/>
                </a:solidFill>
              </a:rPr>
              <a:t>                                     </a:t>
            </a:r>
          </a:p>
        </p:txBody>
      </p:sp>
      <p:graphicFrame>
        <p:nvGraphicFramePr>
          <p:cNvPr id="74756" name="Object 5"/>
          <p:cNvGraphicFramePr>
            <a:graphicFrameLocks noChangeAspect="1"/>
          </p:cNvGraphicFramePr>
          <p:nvPr/>
        </p:nvGraphicFramePr>
        <p:xfrm>
          <a:off x="4343400" y="4648200"/>
          <a:ext cx="3009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3010320" imgH="552527" progId="Paint.Picture">
                  <p:embed/>
                </p:oleObj>
              </mc:Choice>
              <mc:Fallback>
                <p:oleObj name="Bitmap Image" r:id="rId6" imgW="3010320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648200"/>
                        <a:ext cx="30099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38200" y="5410200"/>
            <a:ext cx="534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CC3300"/>
                </a:solidFill>
              </a:rPr>
              <a:t>Current SAT solvers solve this instance in 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CC3300"/>
                </a:solidFill>
              </a:rPr>
              <a:t>under 10 seconds!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842963" y="4724400"/>
            <a:ext cx="362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b="1" i="1">
                <a:solidFill>
                  <a:schemeClr val="accent2"/>
                </a:solidFill>
              </a:rPr>
              <a:t>Search space of truth assignments:</a:t>
            </a:r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228600" y="228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Finally, 15,000 Pages Later: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026991"/>
      </p:ext>
    </p:extLst>
  </p:cSld>
  <p:clrMapOvr>
    <a:masterClrMapping/>
  </p:clrMapOvr>
  <p:transition xmlns:p14="http://schemas.microsoft.com/office/powerpoint/2010/main" advTm="3349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>
          <a:xfrm>
            <a:off x="685800" y="1905000"/>
            <a:ext cx="7647947" cy="22344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9973"/>
                </a:solidFill>
              </a:rPr>
              <a:t>Example of a Boolean </a:t>
            </a:r>
            <a:r>
              <a:rPr lang="en-US" b="1" dirty="0" err="1">
                <a:solidFill>
                  <a:srgbClr val="009973"/>
                </a:solidFill>
              </a:rPr>
              <a:t>Satisfiability</a:t>
            </a:r>
            <a:r>
              <a:rPr lang="en-US" b="1" dirty="0">
                <a:solidFill>
                  <a:srgbClr val="009973"/>
                </a:solidFill>
              </a:rPr>
              <a:t> (SAT) encoding. </a:t>
            </a:r>
            <a:endParaRPr lang="en-US" b="1" dirty="0" smtClean="0">
              <a:solidFill>
                <a:srgbClr val="009973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9973"/>
                </a:solidFill>
              </a:rPr>
              <a:t>Very “</a:t>
            </a:r>
            <a:r>
              <a:rPr lang="en-US" b="1" dirty="0">
                <a:solidFill>
                  <a:srgbClr val="009973"/>
                </a:solidFill>
              </a:rPr>
              <a:t>simple” but effective representation.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9973"/>
                </a:solidFill>
              </a:rPr>
              <a:t>Example of a logical knowledge representation language</a:t>
            </a:r>
            <a:r>
              <a:rPr lang="en-US" b="1" dirty="0" smtClean="0">
                <a:solidFill>
                  <a:srgbClr val="009973"/>
                </a:solidFill>
              </a:rPr>
              <a:t>.</a:t>
            </a:r>
          </a:p>
          <a:p>
            <a:pPr eaLnBrk="1" hangingPunct="1">
              <a:defRPr/>
            </a:pPr>
            <a:endParaRPr lang="en-US" b="1" dirty="0">
              <a:solidFill>
                <a:srgbClr val="009973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For propositional logi</a:t>
            </a:r>
            <a:r>
              <a:rPr lang="en-US" b="1" dirty="0" smtClean="0">
                <a:solidFill>
                  <a:srgbClr val="FF0000"/>
                </a:solidFill>
              </a:rPr>
              <a:t>c, see R&amp;N 7.4.1 &amp; 7.4.2.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239000" cy="4572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Which encoding is </a:t>
            </a:r>
            <a:r>
              <a:rPr lang="en-US" sz="2400" b="1" dirty="0" err="1" smtClean="0">
                <a:solidFill>
                  <a:srgbClr val="3333CC"/>
                </a:solidFill>
              </a:rPr>
              <a:t>better?Allows</a:t>
            </a:r>
            <a:r>
              <a:rPr lang="en-US" sz="2400" b="1" dirty="0" smtClean="0">
                <a:solidFill>
                  <a:srgbClr val="3333CC"/>
                </a:solidFill>
              </a:rPr>
              <a:t> for faster solutions?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535863" cy="477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One would think, fewer variables is better…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Search spaces: 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baseline="30000" dirty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 = 1.6 x 10</a:t>
            </a:r>
            <a:r>
              <a:rPr lang="en-US" b="1" baseline="30000" dirty="0">
                <a:solidFill>
                  <a:srgbClr val="FF0000"/>
                </a:solidFill>
              </a:rPr>
              <a:t>6    </a:t>
            </a:r>
            <a:r>
              <a:rPr lang="en-US" b="1" dirty="0" err="1">
                <a:solidFill>
                  <a:srgbClr val="FF0000"/>
                </a:solidFill>
              </a:rPr>
              <a:t>vs</a:t>
            </a:r>
            <a:r>
              <a:rPr lang="en-US" b="1" dirty="0">
                <a:solidFill>
                  <a:srgbClr val="FF0000"/>
                </a:solidFill>
              </a:rPr>
              <a:t>   2</a:t>
            </a:r>
            <a:r>
              <a:rPr lang="en-US" b="1" baseline="30000" dirty="0">
                <a:solidFill>
                  <a:srgbClr val="FF0000"/>
                </a:solidFill>
              </a:rPr>
              <a:t>64</a:t>
            </a:r>
            <a:r>
              <a:rPr lang="en-US" b="1" dirty="0">
                <a:solidFill>
                  <a:srgbClr val="FF0000"/>
                </a:solidFill>
              </a:rPr>
              <a:t> = 1.8 x 10</a:t>
            </a:r>
            <a:r>
              <a:rPr lang="en-US" b="1" baseline="30000" dirty="0">
                <a:solidFill>
                  <a:srgbClr val="FF0000"/>
                </a:solidFill>
              </a:rPr>
              <a:t>19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ea typeface="+mn-ea"/>
              </a:rPr>
              <a:t>However, in practice SAT encodings can be surprisingly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ea typeface="+mn-ea"/>
              </a:rPr>
              <a:t>effective, even with millions of Boolean variables. Often,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ea typeface="+mn-ea"/>
              </a:rPr>
              <a:t>few true local minima in search space.</a:t>
            </a:r>
          </a:p>
          <a:p>
            <a:pPr>
              <a:defRPr/>
            </a:pPr>
            <a:endParaRPr lang="en-US" b="1" dirty="0">
              <a:solidFill>
                <a:srgbClr val="3333CC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ea typeface="+mn-ea"/>
              </a:rPr>
              <a:t>Demo of backtrack search and local search on Boolean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ea typeface="+mn-ea"/>
              </a:rPr>
              <a:t>encoding of N-queens.</a:t>
            </a:r>
          </a:p>
          <a:p>
            <a:pPr>
              <a:defRPr/>
            </a:pPr>
            <a:endParaRPr lang="en-US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73800"/>
            <a:ext cx="2066925" cy="300038"/>
          </a:xfrm>
          <a:prstGeom prst="rect">
            <a:avLst/>
          </a:prstGeom>
        </p:spPr>
        <p:txBody>
          <a:bodyPr/>
          <a:lstStyle/>
          <a:p>
            <a:fld id="{2BBDA83F-0ABF-FF46-8B92-69D89201518F}" type="slidenum">
              <a:rPr lang="en-US"/>
              <a:pPr/>
              <a:t>33</a:t>
            </a:fld>
            <a:endParaRPr lang="en-US"/>
          </a:p>
        </p:txBody>
      </p:sp>
      <p:sp>
        <p:nvSpPr>
          <p:cNvPr id="300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N-Queens </a:t>
            </a:r>
            <a:br>
              <a:rPr lang="en-US" sz="3200"/>
            </a:br>
            <a:endParaRPr lang="en-US" sz="3200"/>
          </a:p>
        </p:txBody>
      </p:sp>
      <p:graphicFrame>
        <p:nvGraphicFramePr>
          <p:cNvPr id="3008645" name="Group 133"/>
          <p:cNvGraphicFramePr>
            <a:graphicFrameLocks noGrp="1"/>
          </p:cNvGraphicFramePr>
          <p:nvPr/>
        </p:nvGraphicFramePr>
        <p:xfrm>
          <a:off x="2133600" y="2489200"/>
          <a:ext cx="6096000" cy="4064002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711200"/>
                <a:gridCol w="642938"/>
                <a:gridCol w="677862"/>
                <a:gridCol w="677863"/>
                <a:gridCol w="676275"/>
                <a:gridCol w="67786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08617" name="Picture 105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18" name="Picture 106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19" name="Picture 107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20" name="Picture 108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21" name="Picture 109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22" name="Picture 110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23" name="Picture 111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46688"/>
            <a:ext cx="409575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8624" name="Picture 112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4095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8625" name="Rectangle 113"/>
          <p:cNvSpPr>
            <a:spLocks noChangeArrowheads="1"/>
          </p:cNvSpPr>
          <p:nvPr/>
        </p:nvSpPr>
        <p:spPr bwMode="auto">
          <a:xfrm>
            <a:off x="838200" y="12954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The standard N by N Queen's problem asks how to place N queens on an ordinary chess  board so that they don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’</a:t>
            </a:r>
            <a:r>
              <a:rPr lang="en-US">
                <a:solidFill>
                  <a:schemeClr val="tx1"/>
                </a:solidFill>
              </a:rPr>
              <a:t>t attack each other</a:t>
            </a:r>
          </a:p>
        </p:txBody>
      </p:sp>
      <p:sp>
        <p:nvSpPr>
          <p:cNvPr id="3008627" name="Text Box 115"/>
          <p:cNvSpPr txBox="1">
            <a:spLocks noChangeArrowheads="1"/>
          </p:cNvSpPr>
          <p:nvPr/>
        </p:nvSpPr>
        <p:spPr bwMode="auto">
          <a:xfrm>
            <a:off x="365125" y="4049713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N=8</a:t>
            </a:r>
          </a:p>
        </p:txBody>
      </p:sp>
      <p:sp>
        <p:nvSpPr>
          <p:cNvPr id="3008646" name="Text Box 134"/>
          <p:cNvSpPr txBox="1">
            <a:spLocks noChangeArrowheads="1"/>
          </p:cNvSpPr>
          <p:nvPr/>
        </p:nvSpPr>
        <p:spPr bwMode="auto">
          <a:xfrm>
            <a:off x="152400" y="5867400"/>
            <a:ext cx="1903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 this problem </a:t>
            </a:r>
          </a:p>
          <a:p>
            <a:r>
              <a:rPr lang="en-US"/>
              <a:t>NP-Complete?</a:t>
            </a:r>
          </a:p>
        </p:txBody>
      </p:sp>
    </p:spTree>
    <p:extLst>
      <p:ext uri="{BB962C8B-B14F-4D97-AF65-F5344CB8AC3E}">
        <p14:creationId xmlns:p14="http://schemas.microsoft.com/office/powerpoint/2010/main" val="32605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864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73800"/>
            <a:ext cx="2066925" cy="300038"/>
          </a:xfrm>
          <a:prstGeom prst="rect">
            <a:avLst/>
          </a:prstGeom>
        </p:spPr>
        <p:txBody>
          <a:bodyPr/>
          <a:lstStyle/>
          <a:p>
            <a:fld id="{78253BA5-09BC-CE46-AA21-1C2EF257486A}" type="slidenum">
              <a:rPr lang="en-US"/>
              <a:pPr/>
              <a:t>34</a:t>
            </a:fld>
            <a:endParaRPr lang="en-US"/>
          </a:p>
        </p:txBody>
      </p:sp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N-Queens </a:t>
            </a:r>
            <a:br>
              <a:rPr lang="en-US" sz="3200"/>
            </a:br>
            <a:r>
              <a:rPr lang="en-US" sz="3200"/>
              <a:t>N=8 (another solution)</a:t>
            </a:r>
          </a:p>
        </p:txBody>
      </p:sp>
      <p:graphicFrame>
        <p:nvGraphicFramePr>
          <p:cNvPr id="3005443" name="Group 3"/>
          <p:cNvGraphicFramePr>
            <a:graphicFrameLocks noGrp="1"/>
          </p:cNvGraphicFramePr>
          <p:nvPr/>
        </p:nvGraphicFramePr>
        <p:xfrm>
          <a:off x="1752600" y="1905000"/>
          <a:ext cx="6096000" cy="4064002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63DE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05545" name="Picture 105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46" name="Picture 106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47" name="Picture 107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48" name="Picture 108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49" name="Picture 109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50" name="Picture 110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51" name="Picture 111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5552" name="Picture 112" descr="\\cardinal\packages\Office2000\PFiles\MSOffice\Clipart\standard\stddir3\HH0166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4857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73800"/>
            <a:ext cx="2066925" cy="300038"/>
          </a:xfrm>
          <a:prstGeom prst="rect">
            <a:avLst/>
          </a:prstGeom>
        </p:spPr>
        <p:txBody>
          <a:bodyPr/>
          <a:lstStyle/>
          <a:p>
            <a:fld id="{0C74389F-03D1-4C4F-B264-755025BBCF13}" type="slidenum">
              <a:rPr lang="en-US"/>
              <a:pPr/>
              <a:t>35</a:t>
            </a:fld>
            <a:endParaRPr lang="en-US"/>
          </a:p>
        </p:txBody>
      </p:sp>
      <p:sp>
        <p:nvSpPr>
          <p:cNvPr id="300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congruence equations</a:t>
            </a:r>
            <a:endParaRPr lang="en-US">
              <a:sym typeface="Symbol" charset="0"/>
            </a:endParaRPr>
          </a:p>
        </p:txBody>
      </p:sp>
      <p:sp>
        <p:nvSpPr>
          <p:cNvPr id="300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 = 6 </a:t>
            </a:r>
            <a:r>
              <a:rPr lang="en-US">
                <a:sym typeface="Symbol" charset="0"/>
              </a:rPr>
              <a:t>;</a:t>
            </a:r>
          </a:p>
          <a:p>
            <a:r>
              <a:rPr lang="en-US"/>
              <a:t>N = 6 </a:t>
            </a:r>
            <a:r>
              <a:rPr lang="en-US">
                <a:sym typeface="Symbol" charset="0"/>
              </a:rPr>
              <a:t> + 1;</a:t>
            </a:r>
          </a:p>
          <a:p>
            <a:r>
              <a:rPr lang="en-US"/>
              <a:t>N = 6 </a:t>
            </a:r>
            <a:r>
              <a:rPr lang="en-US">
                <a:sym typeface="Symbol" charset="0"/>
              </a:rPr>
              <a:t> </a:t>
            </a:r>
            <a:r>
              <a:rPr lang="en-US">
                <a:cs typeface="Arial" charset="0"/>
                <a:sym typeface="Symbol" charset="0"/>
              </a:rPr>
              <a:t>± </a:t>
            </a:r>
            <a:r>
              <a:rPr lang="en-US">
                <a:sym typeface="Symbol" charset="0"/>
              </a:rPr>
              <a:t>2; (not N=4;)</a:t>
            </a:r>
          </a:p>
          <a:p>
            <a:r>
              <a:rPr lang="en-US"/>
              <a:t>N = 6 </a:t>
            </a:r>
            <a:r>
              <a:rPr lang="en-US">
                <a:sym typeface="Symbol" charset="0"/>
              </a:rPr>
              <a:t> + 3; (not N=9;)</a:t>
            </a:r>
          </a:p>
          <a:p>
            <a:r>
              <a:rPr lang="en-US"/>
              <a:t>N = 6 </a:t>
            </a:r>
            <a:r>
              <a:rPr lang="en-US">
                <a:sym typeface="Symbol" charset="0"/>
              </a:rPr>
              <a:t> - 2; (inc. N=4)</a:t>
            </a:r>
          </a:p>
          <a:p>
            <a:r>
              <a:rPr lang="en-US">
                <a:sym typeface="Symbol" charset="0"/>
              </a:rPr>
              <a:t>N = </a:t>
            </a:r>
            <a:r>
              <a:rPr lang="en-US"/>
              <a:t>12 </a:t>
            </a:r>
            <a:r>
              <a:rPr lang="en-US">
                <a:sym typeface="Symbol" charset="0"/>
              </a:rPr>
              <a:t> - 3; (inc. N=9)</a:t>
            </a:r>
          </a:p>
          <a:p>
            <a:endParaRPr lang="en-US">
              <a:sym typeface="Symbol" charset="0"/>
            </a:endParaRPr>
          </a:p>
          <a:p>
            <a:endParaRPr lang="en-US">
              <a:sym typeface="Symbol" charset="0"/>
            </a:endParaRPr>
          </a:p>
          <a:p>
            <a:endParaRPr lang="en-US">
              <a:sym typeface="Symbol" charset="0"/>
            </a:endParaRPr>
          </a:p>
          <a:p>
            <a:endParaRPr lang="en-US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73800"/>
            <a:ext cx="2066925" cy="300038"/>
          </a:xfrm>
          <a:prstGeom prst="rect">
            <a:avLst/>
          </a:prstGeom>
        </p:spPr>
        <p:txBody>
          <a:bodyPr/>
          <a:lstStyle/>
          <a:p>
            <a:fld id="{B19F7A59-3E26-E44D-B762-E3A57F431BDA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0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304087" cy="842962"/>
          </a:xfrm>
        </p:spPr>
        <p:txBody>
          <a:bodyPr/>
          <a:lstStyle/>
          <a:p>
            <a:pPr algn="l"/>
            <a:r>
              <a:rPr lang="en-US" sz="3200" dirty="0"/>
              <a:t>N-Queens </a:t>
            </a:r>
            <a:br>
              <a:rPr lang="en-US" sz="3200" dirty="0"/>
            </a:br>
            <a:r>
              <a:rPr lang="en-US" sz="3200" dirty="0"/>
              <a:t>N=8</a:t>
            </a:r>
          </a:p>
        </p:txBody>
      </p:sp>
      <p:sp>
        <p:nvSpPr>
          <p:cNvPr id="300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232650" cy="48958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N = 6</a:t>
            </a:r>
            <a:r>
              <a:rPr lang="en-US" sz="2000" dirty="0">
                <a:sym typeface="Symbol" charset="0"/>
              </a:rPr>
              <a:t> 2, =1</a:t>
            </a:r>
          </a:p>
          <a:p>
            <a:pPr>
              <a:lnSpc>
                <a:spcPct val="70000"/>
              </a:lnSpc>
            </a:pPr>
            <a:endParaRPr lang="en-US" sz="2000" dirty="0">
              <a:sym typeface="Symbo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S(8) = {3}.</a:t>
            </a:r>
          </a:p>
          <a:p>
            <a:pPr>
              <a:lnSpc>
                <a:spcPct val="70000"/>
              </a:lnSpc>
            </a:pPr>
            <a:endParaRPr lang="en-US" sz="2000" dirty="0">
              <a:sym typeface="Symbo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For all c  S(8), the linear congruence equations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Let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consider c=3.</a:t>
            </a:r>
          </a:p>
          <a:p>
            <a:pPr>
              <a:lnSpc>
                <a:spcPct val="70000"/>
              </a:lnSpc>
            </a:pPr>
            <a:endParaRPr lang="en-US" sz="2000" dirty="0">
              <a:sym typeface="Symbo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6 x + y  3 (mod </a:t>
            </a:r>
            <a:r>
              <a:rPr lang="en-US" sz="2000" dirty="0" smtClean="0">
                <a:sym typeface="Symbol" charset="0"/>
              </a:rPr>
              <a:t>8)</a:t>
            </a:r>
            <a:r>
              <a:rPr lang="en-US" sz="2000" dirty="0">
                <a:sym typeface="Symbol" charset="0"/>
              </a:rPr>
              <a:t>,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	where x = 0, 1, 2, 3.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x = 0  y=3; x=1 y = 5; x=2 y= 7;x=3 y = 1; </a:t>
            </a:r>
          </a:p>
          <a:p>
            <a:pPr>
              <a:lnSpc>
                <a:spcPct val="70000"/>
              </a:lnSpc>
            </a:pPr>
            <a:endParaRPr lang="en-US" sz="2000" dirty="0">
              <a:sym typeface="Symbo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6 x + y  6 (</a:t>
            </a:r>
            <a:r>
              <a:rPr lang="en-US" sz="2000" dirty="0" smtClean="0">
                <a:sym typeface="Symbol" charset="0"/>
              </a:rPr>
              <a:t>mod 8)</a:t>
            </a:r>
            <a:r>
              <a:rPr lang="en-US" sz="2000" dirty="0">
                <a:sym typeface="Symbol" charset="0"/>
              </a:rPr>
              <a:t>,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	where x = 4,5,6,7,8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ym typeface="Symbol" charset="0"/>
              </a:rPr>
              <a:t>X=4, y = 6; x=5 y = 0; x=6 y = 2; x=7 y=4; </a:t>
            </a:r>
          </a:p>
          <a:p>
            <a:pPr>
              <a:lnSpc>
                <a:spcPct val="70000"/>
              </a:lnSpc>
            </a:pPr>
            <a:endParaRPr lang="en-US" sz="2000" dirty="0">
              <a:sym typeface="Symbol" charset="0"/>
            </a:endParaRPr>
          </a:p>
        </p:txBody>
      </p:sp>
      <p:pic>
        <p:nvPicPr>
          <p:cNvPr id="3" name="Picture 2" descr="quuens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321"/>
            <a:ext cx="3760574" cy="25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Filled </a:t>
            </a:r>
            <a:r>
              <a:rPr lang="en-US" dirty="0" err="1" smtClean="0"/>
              <a:t>Nqueens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 the N-queens problem is easy when we start with an empty board.</a:t>
            </a:r>
          </a:p>
          <a:p>
            <a:endParaRPr lang="en-US" sz="2400" dirty="0" smtClean="0"/>
          </a:p>
          <a:p>
            <a:r>
              <a:rPr lang="en-US" sz="2400" dirty="0" smtClean="0"/>
              <a:t>What about if we pre-assign some </a:t>
            </a:r>
            <a:r>
              <a:rPr lang="en-US" sz="2400" dirty="0" err="1" smtClean="0"/>
              <a:t>quuens</a:t>
            </a:r>
            <a:r>
              <a:rPr lang="en-US" sz="2400" dirty="0" smtClean="0"/>
              <a:t> and ask for a completion?</a:t>
            </a:r>
          </a:p>
          <a:p>
            <a:endParaRPr lang="en-US" sz="2400" dirty="0" smtClean="0"/>
          </a:p>
        </p:txBody>
      </p:sp>
      <p:pic>
        <p:nvPicPr>
          <p:cNvPr id="4" name="Picture 3" descr="quuens8-par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941160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6482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question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Conjecture: completing a partially filled N-queens board is NP-complete.</a:t>
            </a:r>
          </a:p>
        </p:txBody>
      </p:sp>
    </p:spTree>
    <p:extLst>
      <p:ext uri="{BB962C8B-B14F-4D97-AF65-F5344CB8AC3E}">
        <p14:creationId xmlns:p14="http://schemas.microsoft.com/office/powerpoint/2010/main" val="2363058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Crypt-arithmetic P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uzzle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295400"/>
            <a:ext cx="50292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   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 E N D				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+  MOR E		       	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   ----------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  MONEY</a:t>
            </a:r>
            <a:r>
              <a:rPr lang="en-US" b="1" dirty="0" smtClean="0">
                <a:cs typeface="+mn-cs"/>
              </a:rPr>
              <a:t>		</a:t>
            </a:r>
            <a:endParaRPr lang="en-US" dirty="0" smtClean="0">
              <a:cs typeface="+mn-cs"/>
            </a:endParaRPr>
          </a:p>
        </p:txBody>
      </p:sp>
      <p:sp>
        <p:nvSpPr>
          <p:cNvPr id="1575940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4800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8000"/>
                </a:solidFill>
                <a:latin typeface="Arial" charset="0"/>
                <a:cs typeface="+mn-cs"/>
              </a:rPr>
              <a:t>Variables: S, E, N, D, M, O, R, Y</a:t>
            </a:r>
          </a:p>
          <a:p>
            <a:pPr eaLnBrk="0" hangingPunct="0">
              <a:defRPr/>
            </a:pPr>
            <a:endParaRPr lang="en-US" sz="2000" b="1" dirty="0">
              <a:solidFill>
                <a:srgbClr val="008000"/>
              </a:solidFill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008000"/>
                </a:solidFill>
                <a:latin typeface="Arial" charset="0"/>
                <a:cs typeface="+mn-cs"/>
              </a:rPr>
              <a:t>Domains: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8000"/>
                </a:solidFill>
                <a:latin typeface="Arial" charset="0"/>
                <a:cs typeface="+mn-cs"/>
              </a:rPr>
              <a:t>[0..9]  for S, M, E, N, D, O, R, Y</a:t>
            </a:r>
          </a:p>
          <a:p>
            <a:pPr eaLnBrk="0" hangingPunct="0">
              <a:defRPr/>
            </a:pPr>
            <a:endParaRPr lang="en-US" sz="2000" b="1" dirty="0">
              <a:solidFill>
                <a:srgbClr val="008000"/>
              </a:solidFill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Search space: 1,814,400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Aside: could have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[1..9]  for S and M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000" y="3352800"/>
            <a:ext cx="13350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/>
              <a:t>Soln.:9567</a:t>
            </a:r>
          </a:p>
          <a:p>
            <a:pPr algn="r" eaLnBrk="1" hangingPunct="1"/>
            <a:r>
              <a:rPr lang="en-US" b="1"/>
              <a:t>1085</a:t>
            </a:r>
          </a:p>
          <a:p>
            <a:pPr algn="r" eaLnBrk="1" hangingPunct="1"/>
            <a:r>
              <a:rPr lang="en-US" b="1"/>
              <a:t>====</a:t>
            </a:r>
          </a:p>
          <a:p>
            <a:pPr algn="r" eaLnBrk="1" hangingPunct="1"/>
            <a:r>
              <a:rPr lang="en-US" b="1"/>
              <a:t>10652</a:t>
            </a:r>
          </a:p>
        </p:txBody>
      </p:sp>
    </p:spTree>
  </p:cSld>
  <p:clrMapOvr>
    <a:masterClrMapping/>
  </p:clrMapOvr>
  <p:transition xmlns:p14="http://schemas.microsoft.com/office/powerpoint/2010/main" advTm="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40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Constraints</a:t>
            </a:r>
          </a:p>
        </p:txBody>
      </p:sp>
      <p:sp>
        <p:nvSpPr>
          <p:cNvPr id="157696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Option 1: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C1a)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  1000 S + 100 E + 10 N + D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  <a:cs typeface="+mn-cs"/>
              </a:rPr>
              <a:t>+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  <a:cs typeface="+mn-cs"/>
              </a:rPr>
              <a:t>        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1000 M + 100 O + 10 R + E 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          = 10000 M + 1000 O + 100 N + 10 E + Y</a:t>
            </a:r>
          </a:p>
        </p:txBody>
      </p:sp>
      <p:sp>
        <p:nvSpPr>
          <p:cNvPr id="1576965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586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Or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use 5 equality constraints, using auxiliary 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+mn-cs"/>
              </a:rPr>
              <a:t>“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carry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+mn-cs"/>
              </a:rPr>
              <a:t>”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variables C1, …, C4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Є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[0…9]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76966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4572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Option 2:  </a:t>
            </a:r>
            <a:r>
              <a:rPr lang="en-US" sz="2000" b="1" dirty="0">
                <a:solidFill>
                  <a:srgbClr val="00664D"/>
                </a:solidFill>
                <a:latin typeface="Arial" charset="0"/>
                <a:cs typeface="+mn-cs"/>
              </a:rPr>
              <a:t>C1b)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        D + E        = 10 C1 + Y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      C1 + N + R = 10 C2 + E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      C2 + E + O = 10 C3 + N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      C3 + S + M = 10 C4 + O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+mn-cs"/>
              </a:rPr>
              <a:t>      C4               = M</a:t>
            </a:r>
          </a:p>
        </p:txBody>
      </p:sp>
      <p:sp>
        <p:nvSpPr>
          <p:cNvPr id="1576967" name="Rectangle 7"/>
          <p:cNvSpPr>
            <a:spLocks noChangeArrowheads="1"/>
          </p:cNvSpPr>
          <p:nvPr/>
        </p:nvSpPr>
        <p:spPr bwMode="auto">
          <a:xfrm>
            <a:off x="7315200" y="1143000"/>
            <a:ext cx="2438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   </a:t>
            </a:r>
            <a:r>
              <a:rPr lang="en-US" sz="2000" b="1" dirty="0">
                <a:cs typeface="+mn-cs"/>
              </a:rPr>
              <a:t>SEND		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+MORE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----------	              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MONEY</a:t>
            </a:r>
            <a:r>
              <a:rPr lang="en-US" sz="2000" dirty="0">
                <a:cs typeface="+mn-cs"/>
              </a:rPr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495800"/>
            <a:ext cx="7439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Need two more sets of constraints: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813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4D"/>
                </a:solidFill>
              </a:rPr>
              <a:t>C2)</a:t>
            </a:r>
            <a:r>
              <a:rPr lang="en-US" b="1">
                <a:solidFill>
                  <a:srgbClr val="FF0000"/>
                </a:solidFill>
              </a:rPr>
              <a:t>  S =/= 0, M =/= 0</a:t>
            </a:r>
          </a:p>
          <a:p>
            <a:pPr eaLnBrk="1" hangingPunct="1"/>
            <a:r>
              <a:rPr lang="en-US" b="1">
                <a:solidFill>
                  <a:srgbClr val="00664D"/>
                </a:solidFill>
              </a:rPr>
              <a:t>C3)</a:t>
            </a:r>
            <a:r>
              <a:rPr lang="en-US" b="1">
                <a:solidFill>
                  <a:srgbClr val="FF0000"/>
                </a:solidFill>
              </a:rPr>
              <a:t>  S =/= M, S =/= O, … E =/= Y   (28 not equal constraints)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5867400"/>
            <a:ext cx="4508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Note: need to assert everything! </a:t>
            </a:r>
          </a:p>
          <a:p>
            <a:pPr eaLnBrk="1" hangingPunct="1"/>
            <a:r>
              <a:rPr lang="en-US"/>
              <a:t>Alt. “</a:t>
            </a:r>
            <a:r>
              <a:rPr lang="en-US" altLang="ja-JP"/>
              <a:t>All_diff(S,M,O,...Y)</a:t>
            </a:r>
            <a:r>
              <a:rPr lang="en-US"/>
              <a:t>”</a:t>
            </a:r>
            <a:r>
              <a:rPr lang="en-US" altLang="ja-JP"/>
              <a:t> for C3.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2667000"/>
            <a:ext cx="432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Which constraint set better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for solving? C1a or C1b? Why?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3505200"/>
            <a:ext cx="4395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C1b, more “factored”. Smaller</a:t>
            </a:r>
          </a:p>
          <a:p>
            <a:pPr eaLnBrk="1" hangingPunct="1"/>
            <a:r>
              <a:rPr lang="en-US" b="1" dirty="0"/>
              <a:t>pieces. </a:t>
            </a:r>
            <a:r>
              <a:rPr lang="en-US" b="1" dirty="0">
                <a:solidFill>
                  <a:srgbClr val="FF0000"/>
                </a:solidFill>
              </a:rPr>
              <a:t>Gives more propagation!</a:t>
            </a:r>
          </a:p>
        </p:txBody>
      </p:sp>
    </p:spTree>
  </p:cSld>
  <p:clrMapOvr>
    <a:masterClrMapping/>
  </p:clrMapOvr>
  <p:transition xmlns:p14="http://schemas.microsoft.com/office/powerpoint/2010/main" advTm="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5" grpId="0"/>
      <p:bldP spid="1576966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Motivational Example: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8-Queens</a:t>
            </a:r>
          </a:p>
        </p:txBody>
      </p:sp>
      <p:pic>
        <p:nvPicPr>
          <p:cNvPr id="1533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65760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3957" name="Text Box 5"/>
          <p:cNvSpPr txBox="1">
            <a:spLocks noChangeArrowheads="1"/>
          </p:cNvSpPr>
          <p:nvPr/>
        </p:nvSpPr>
        <p:spPr bwMode="auto">
          <a:xfrm>
            <a:off x="4914900" y="2895600"/>
            <a:ext cx="35655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cs typeface="+mn-cs"/>
              </a:rPr>
              <a:t>Usual goal: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cs typeface="+mn-cs"/>
              </a:rPr>
              <a:t> place 8 non-attacking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queens</a:t>
            </a:r>
            <a:r>
              <a:rPr lang="en-US" sz="2800" b="1" dirty="0">
                <a:solidFill>
                  <a:schemeClr val="accent2"/>
                </a:solidFill>
                <a:cs typeface="+mn-cs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46482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Already shown effectiveness of local search.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Some Reflection: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Reasoning/</a:t>
            </a:r>
            <a:r>
              <a:rPr lang="en-US" sz="2800" dirty="0">
                <a:solidFill>
                  <a:srgbClr val="FF0000"/>
                </a:solidFill>
              </a:rPr>
              <a:t>Inference vs. 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43000"/>
            <a:ext cx="4800600" cy="762000"/>
          </a:xfrm>
        </p:spPr>
        <p:txBody>
          <a:bodyPr/>
          <a:lstStyle/>
          <a:p>
            <a:pPr marL="0" indent="0">
              <a:defRPr/>
            </a:pPr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How do human solve this?</a:t>
            </a:r>
          </a:p>
          <a:p>
            <a:pPr marL="0" indent="0">
              <a:defRPr/>
            </a:pPr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What is the first step?</a:t>
            </a:r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67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2667000"/>
            <a:ext cx="6858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b="1" dirty="0">
                <a:solidFill>
                  <a:srgbClr val="3333CC"/>
                </a:solidFill>
              </a:rPr>
              <a:t>M = 1, because M =/= 0 and …</a:t>
            </a:r>
          </a:p>
          <a:p>
            <a:pPr>
              <a:defRPr/>
            </a:pPr>
            <a:r>
              <a:rPr lang="en-US" dirty="0"/>
              <a:t>  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the carry over of the addition of two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digits (plus previous carry) is at most 1.</a:t>
            </a:r>
          </a:p>
        </p:txBody>
      </p:sp>
      <p:sp>
        <p:nvSpPr>
          <p:cNvPr id="8" name="Oval 7"/>
          <p:cNvSpPr/>
          <p:nvPr/>
        </p:nvSpPr>
        <p:spPr>
          <a:xfrm>
            <a:off x="1981200" y="2971800"/>
            <a:ext cx="6172200" cy="990600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4267200"/>
            <a:ext cx="4688302" cy="1200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Actually, a somewhat subtle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piece of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mathematical background</a:t>
            </a:r>
          </a:p>
          <a:p>
            <a:pPr>
              <a:defRPr/>
            </a:pP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50292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Also, what made us focus on M?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Experience / intuition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267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085850"/>
            <a:ext cx="6858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b="1" dirty="0">
                <a:solidFill>
                  <a:srgbClr val="3333CC"/>
                </a:solidFill>
              </a:rPr>
              <a:t>M = 1, because M =/= 0 and …</a:t>
            </a:r>
          </a:p>
          <a:p>
            <a:pPr>
              <a:defRPr/>
            </a:pPr>
            <a:r>
              <a:rPr lang="en-US" dirty="0"/>
              <a:t>  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the carry over of the addition of two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digits (plus previous carry) is at most 1.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6100" y="2514600"/>
            <a:ext cx="8369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2) O = 0. Because M=1 and we have to have a carry to the next column. S + 1 + C3 is either 10 or 11. So, O equals 0 or 1. </a:t>
            </a:r>
          </a:p>
          <a:p>
            <a:pPr eaLnBrk="1" hangingPunct="1"/>
            <a:r>
              <a:rPr lang="en-US" b="1">
                <a:solidFill>
                  <a:srgbClr val="3333CC"/>
                </a:solidFill>
              </a:rPr>
              <a:t>1 is taken. So, O = 0.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38862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3) S = 9.  There cannot be a carry to the 4</a:t>
            </a:r>
            <a:r>
              <a:rPr lang="en-US" b="1" baseline="30000">
                <a:solidFill>
                  <a:srgbClr val="3333CC"/>
                </a:solidFill>
              </a:rPr>
              <a:t>th</a:t>
            </a:r>
            <a:r>
              <a:rPr lang="en-US" b="1">
                <a:solidFill>
                  <a:srgbClr val="3333CC"/>
                </a:solidFill>
              </a:rPr>
              <a:t> column (if there were, N would also have to be 0 or 1. Already taken.). So, S = 9.</a:t>
            </a:r>
          </a:p>
          <a:p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5257800"/>
            <a:ext cx="770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 collection of “small pieces” of local reasoning,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using basic constraints from the rules of arithmetic.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A logic (SAT) based encoding will likely “get these steps.”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Screen Shot 2012-10-12 at 2.2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5075238" y="76200"/>
            <a:ext cx="345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And further it goes…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724400"/>
            <a:ext cx="7494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9973"/>
                </a:solidFill>
              </a:rPr>
              <a:t>Largely, a clever chain of reasoning / inference /</a:t>
            </a:r>
          </a:p>
          <a:p>
            <a:pPr eaLnBrk="1" hangingPunct="1"/>
            <a:r>
              <a:rPr lang="en-US" sz="2800" b="1">
                <a:solidFill>
                  <a:srgbClr val="009973"/>
                </a:solidFill>
              </a:rPr>
              <a:t>propagation steps (no search) except for…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exploring 2 remaining options (i.e., search) to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find complete solution.</a:t>
            </a:r>
          </a:p>
        </p:txBody>
      </p:sp>
      <p:sp>
        <p:nvSpPr>
          <p:cNvPr id="8" name="Oval 7"/>
          <p:cNvSpPr/>
          <p:nvPr/>
        </p:nvSpPr>
        <p:spPr>
          <a:xfrm>
            <a:off x="7766050" y="2743200"/>
            <a:ext cx="1377950" cy="838200"/>
          </a:xfrm>
          <a:prstGeom prst="ellipse">
            <a:avLst/>
          </a:prstGeom>
          <a:noFill/>
          <a:ln w="38100" cmpd="sng">
            <a:solidFill>
              <a:srgbClr val="FF0000">
                <a:alpha val="6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" y="2971800"/>
            <a:ext cx="1377950" cy="838200"/>
          </a:xfrm>
          <a:prstGeom prst="ellipse">
            <a:avLst/>
          </a:prstGeom>
          <a:noFill/>
          <a:ln w="38100" cmpd="sng">
            <a:solidFill>
              <a:srgbClr val="FF0000">
                <a:alpha val="6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191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Human problem solving nicely captures key idea behind how to solve 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CSPs: replace as much of search by propagation (inference/reasoning).</a:t>
            </a:r>
          </a:p>
          <a:p>
            <a:pPr>
              <a:defRPr/>
            </a:pPr>
            <a:endParaRPr lang="en-US" b="1" dirty="0">
              <a:solidFill>
                <a:srgbClr val="3333CC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</a:rPr>
              <a:t>One difficulty: Humans often use subtle background knowledge.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Can search be completely avoided?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</a:rPr>
              <a:t>A.: Most likely NO. General </a:t>
            </a:r>
            <a:r>
              <a:rPr lang="en-US" b="1" dirty="0" err="1" smtClean="0">
                <a:solidFill>
                  <a:srgbClr val="3333CC"/>
                </a:solidFill>
              </a:rPr>
              <a:t>cryptarithmetic</a:t>
            </a:r>
            <a:r>
              <a:rPr lang="en-US" b="1" dirty="0" smtClean="0">
                <a:solidFill>
                  <a:srgbClr val="3333CC"/>
                </a:solidFill>
              </a:rPr>
              <a:t> is NP-complete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(</a:t>
            </a:r>
            <a:r>
              <a:rPr lang="en-US" b="1" dirty="0" err="1" smtClean="0">
                <a:solidFill>
                  <a:srgbClr val="3333CC"/>
                </a:solidFill>
              </a:rPr>
              <a:t>Eppstein</a:t>
            </a:r>
            <a:r>
              <a:rPr lang="en-US" b="1" dirty="0" smtClean="0">
                <a:solidFill>
                  <a:srgbClr val="3333CC"/>
                </a:solidFill>
              </a:rPr>
              <a:t> 1987)</a:t>
            </a:r>
          </a:p>
          <a:p>
            <a:pPr>
              <a:defRPr/>
            </a:pPr>
            <a:endParaRPr lang="en-US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Example: Map-Coloring</a:t>
            </a:r>
          </a:p>
        </p:txBody>
      </p:sp>
      <p:pic>
        <p:nvPicPr>
          <p:cNvPr id="44034" name="Picture 3" descr="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9432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343400"/>
            <a:ext cx="7772400" cy="1758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  <a:cs typeface="+mn-cs"/>
              </a:rPr>
              <a:t>Variables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i="1" dirty="0" smtClean="0">
                <a:cs typeface="+mn-cs"/>
              </a:rPr>
              <a:t>WA, NT, Q, NSW, V, SA, T</a:t>
            </a:r>
            <a:r>
              <a:rPr lang="en-US" sz="1800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  <a:cs typeface="+mn-cs"/>
              </a:rPr>
              <a:t>Domains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i="1" dirty="0" smtClean="0">
                <a:cs typeface="+mn-cs"/>
              </a:rPr>
              <a:t>D</a:t>
            </a:r>
            <a:r>
              <a:rPr lang="en-US" sz="1800" i="1" baseline="-25000" dirty="0" smtClean="0">
                <a:cs typeface="+mn-cs"/>
              </a:rPr>
              <a:t>i</a:t>
            </a:r>
            <a:r>
              <a:rPr lang="en-US" sz="1800" dirty="0" smtClean="0">
                <a:cs typeface="+mn-cs"/>
              </a:rPr>
              <a:t> = {</a:t>
            </a:r>
            <a:r>
              <a:rPr lang="en-US" sz="1800" dirty="0" err="1" smtClean="0">
                <a:cs typeface="+mn-cs"/>
              </a:rPr>
              <a:t>red,green,blue</a:t>
            </a:r>
            <a:r>
              <a:rPr lang="en-US" sz="1800" dirty="0" smtClean="0">
                <a:cs typeface="+mn-cs"/>
              </a:rPr>
              <a:t>}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  <a:cs typeface="+mn-cs"/>
              </a:rPr>
              <a:t>Constraints</a:t>
            </a:r>
            <a:r>
              <a:rPr lang="en-US" sz="1800" dirty="0" smtClean="0">
                <a:cs typeface="+mn-cs"/>
              </a:rPr>
              <a:t>: adjacent regions must have different colors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e.g., WA </a:t>
            </a:r>
            <a:r>
              <a:rPr lang="en-US" sz="1800" dirty="0" smtClean="0">
                <a:cs typeface="Arial" charset="0"/>
              </a:rPr>
              <a:t>≠</a:t>
            </a:r>
            <a:r>
              <a:rPr lang="en-US" sz="1800" dirty="0" smtClean="0">
                <a:cs typeface="+mn-cs"/>
              </a:rPr>
              <a:t> NT, or (WA,NT) in {(</a:t>
            </a:r>
            <a:r>
              <a:rPr lang="en-US" sz="1800" dirty="0" err="1" smtClean="0">
                <a:cs typeface="+mn-cs"/>
              </a:rPr>
              <a:t>red,green</a:t>
            </a:r>
            <a:r>
              <a:rPr lang="en-US" sz="1800" dirty="0" smtClean="0">
                <a:cs typeface="+mn-cs"/>
              </a:rPr>
              <a:t>),(</a:t>
            </a:r>
            <a:r>
              <a:rPr lang="en-US" sz="1800" dirty="0" err="1" smtClean="0">
                <a:cs typeface="+mn-cs"/>
              </a:rPr>
              <a:t>red,blue</a:t>
            </a:r>
            <a:r>
              <a:rPr lang="en-US" sz="1800" dirty="0" smtClean="0">
                <a:cs typeface="+mn-cs"/>
              </a:rPr>
              <a:t>),(</a:t>
            </a:r>
            <a:r>
              <a:rPr lang="en-US" sz="1800" dirty="0" err="1" smtClean="0">
                <a:cs typeface="+mn-cs"/>
              </a:rPr>
              <a:t>green,red</a:t>
            </a:r>
            <a:r>
              <a:rPr lang="en-US" sz="1800" dirty="0" smtClean="0">
                <a:cs typeface="+mn-cs"/>
              </a:rPr>
              <a:t>), (</a:t>
            </a:r>
            <a:r>
              <a:rPr lang="en-US" sz="1800" dirty="0" err="1" smtClean="0">
                <a:cs typeface="+mn-cs"/>
              </a:rPr>
              <a:t>green,blue</a:t>
            </a:r>
            <a:r>
              <a:rPr lang="en-US" sz="1800" dirty="0" smtClean="0">
                <a:cs typeface="+mn-cs"/>
              </a:rPr>
              <a:t>),(</a:t>
            </a:r>
            <a:r>
              <a:rPr lang="en-US" sz="1800" dirty="0" err="1" smtClean="0">
                <a:cs typeface="+mn-cs"/>
              </a:rPr>
              <a:t>blue,red</a:t>
            </a:r>
            <a:r>
              <a:rPr lang="en-US" sz="1800" dirty="0" smtClean="0">
                <a:cs typeface="+mn-cs"/>
              </a:rPr>
              <a:t>),(</a:t>
            </a:r>
            <a:r>
              <a:rPr lang="en-US" sz="1800" dirty="0" err="1" smtClean="0">
                <a:cs typeface="+mn-cs"/>
              </a:rPr>
              <a:t>blue,green</a:t>
            </a:r>
            <a:r>
              <a:rPr lang="en-US" sz="1800" dirty="0" smtClean="0">
                <a:cs typeface="+mn-cs"/>
              </a:rPr>
              <a:t>)}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australia-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Example: Map-Coloring</a:t>
            </a:r>
          </a:p>
        </p:txBody>
      </p:sp>
      <p:sp>
        <p:nvSpPr>
          <p:cNvPr id="142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807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Solutions</a:t>
            </a:r>
            <a:r>
              <a:rPr lang="en-US" sz="1800" b="1" dirty="0" smtClean="0">
                <a:cs typeface="+mn-cs"/>
              </a:rPr>
              <a:t> are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complete</a:t>
            </a:r>
            <a:r>
              <a:rPr lang="en-US" sz="1800" b="1" dirty="0" smtClean="0">
                <a:cs typeface="+mn-cs"/>
              </a:rPr>
              <a:t> and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consistent</a:t>
            </a:r>
            <a:r>
              <a:rPr lang="en-US" sz="1800" b="1" dirty="0" smtClean="0">
                <a:cs typeface="+mn-cs"/>
              </a:rPr>
              <a:t> assignments, e.g., WA = red, NT = green,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Q = </a:t>
            </a:r>
            <a:r>
              <a:rPr lang="en-US" sz="1800" b="1" dirty="0" err="1" smtClean="0">
                <a:cs typeface="+mn-cs"/>
              </a:rPr>
              <a:t>red,NSW</a:t>
            </a:r>
            <a:r>
              <a:rPr lang="en-US" sz="1800" b="1" dirty="0" smtClean="0">
                <a:cs typeface="+mn-cs"/>
              </a:rPr>
              <a:t> = </a:t>
            </a:r>
            <a:r>
              <a:rPr lang="en-US" sz="1800" b="1" dirty="0" err="1" smtClean="0">
                <a:cs typeface="+mn-cs"/>
              </a:rPr>
              <a:t>green,V</a:t>
            </a:r>
            <a:r>
              <a:rPr lang="en-US" sz="1800" b="1" dirty="0" smtClean="0">
                <a:cs typeface="+mn-cs"/>
              </a:rPr>
              <a:t> = </a:t>
            </a:r>
            <a:r>
              <a:rPr lang="en-US" sz="1800" b="1" dirty="0" err="1" smtClean="0">
                <a:cs typeface="+mn-cs"/>
              </a:rPr>
              <a:t>red,SA</a:t>
            </a:r>
            <a:r>
              <a:rPr lang="en-US" sz="1800" b="1" dirty="0" smtClean="0">
                <a:cs typeface="+mn-cs"/>
              </a:rPr>
              <a:t> = </a:t>
            </a:r>
            <a:r>
              <a:rPr lang="en-US" sz="1800" b="1" dirty="0" err="1" smtClean="0">
                <a:cs typeface="+mn-cs"/>
              </a:rPr>
              <a:t>blue,T</a:t>
            </a:r>
            <a:r>
              <a:rPr lang="en-US" sz="1800" b="1" dirty="0" smtClean="0">
                <a:cs typeface="+mn-cs"/>
              </a:rPr>
              <a:t> = green
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(Aside: Four colors suffice. (</a:t>
            </a:r>
            <a:r>
              <a:rPr lang="en-US" sz="1800" b="1" dirty="0" err="1" smtClean="0">
                <a:cs typeface="+mn-cs"/>
              </a:rPr>
              <a:t>Appel</a:t>
            </a:r>
            <a:r>
              <a:rPr lang="en-US" sz="1800" b="1" dirty="0" smtClean="0">
                <a:cs typeface="+mn-cs"/>
              </a:rPr>
              <a:t> and </a:t>
            </a:r>
            <a:r>
              <a:rPr lang="en-US" sz="1800" b="1" dirty="0" err="1" smtClean="0">
                <a:cs typeface="+mn-cs"/>
              </a:rPr>
              <a:t>Haken</a:t>
            </a:r>
            <a:r>
              <a:rPr lang="en-US" sz="1800" b="1" dirty="0" smtClean="0">
                <a:cs typeface="+mn-cs"/>
              </a:rPr>
              <a:t> 1977)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Constraint graph: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Graph Coloring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Binary CSP:</a:t>
            </a:r>
            <a:r>
              <a:rPr lang="en-US" b="1" dirty="0" smtClean="0">
                <a:cs typeface="+mn-cs"/>
              </a:rPr>
              <a:t> each constraint relates two variables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Constraint graph:</a:t>
            </a:r>
            <a:r>
              <a:rPr lang="en-US" b="1" dirty="0" smtClean="0">
                <a:cs typeface="+mn-cs"/>
              </a:rPr>
              <a:t> nodes are variables, arcs are constraints
</a:t>
            </a:r>
          </a:p>
        </p:txBody>
      </p:sp>
      <p:pic>
        <p:nvPicPr>
          <p:cNvPr id="46083" name="Picture 4" descr="australia-c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3676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9509" name="Text Box 5"/>
          <p:cNvSpPr txBox="1">
            <a:spLocks noChangeArrowheads="1"/>
          </p:cNvSpPr>
          <p:nvPr/>
        </p:nvSpPr>
        <p:spPr bwMode="auto">
          <a:xfrm>
            <a:off x="838200" y="5562600"/>
            <a:ext cx="54943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  <a:cs typeface="+mn-cs"/>
              </a:rPr>
              <a:t>Two variables are adjacent or neighbors if they</a:t>
            </a:r>
          </a:p>
          <a:p>
            <a:pPr>
              <a:defRPr/>
            </a:pPr>
            <a:r>
              <a:rPr lang="en-US" sz="2000" dirty="0">
                <a:latin typeface="Tahoma" charset="0"/>
                <a:cs typeface="+mn-cs"/>
              </a:rPr>
              <a:t>are connected by an edge or an arc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Graph Coloring</a:t>
            </a:r>
          </a:p>
        </p:txBody>
      </p:sp>
      <p:sp>
        <p:nvSpPr>
          <p:cNvPr id="302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/>
              <a:t>Lots of applications involving  scheduling and assignments.</a:t>
            </a:r>
          </a:p>
          <a:p>
            <a:endParaRPr lang="en-US"/>
          </a:p>
          <a:p>
            <a:r>
              <a:rPr lang="en-US"/>
              <a:t>Scheduling of final exams – nodes represent finals, edges between finals </a:t>
            </a:r>
          </a:p>
          <a:p>
            <a:r>
              <a:rPr lang="en-US"/>
              <a:t>denote that both finals have common students (and therefore they have to </a:t>
            </a:r>
          </a:p>
          <a:p>
            <a:r>
              <a:rPr lang="en-US"/>
              <a:t>have different colors, or different periods).</a:t>
            </a:r>
          </a:p>
        </p:txBody>
      </p:sp>
      <p:grpSp>
        <p:nvGrpSpPr>
          <p:cNvPr id="3027995" name="Group 27"/>
          <p:cNvGrpSpPr>
            <a:grpSpLocks/>
          </p:cNvGrpSpPr>
          <p:nvPr/>
        </p:nvGrpSpPr>
        <p:grpSpPr bwMode="auto">
          <a:xfrm>
            <a:off x="365125" y="3962400"/>
            <a:ext cx="2687638" cy="2530475"/>
            <a:chOff x="230" y="2695"/>
            <a:chExt cx="1693" cy="1594"/>
          </a:xfrm>
        </p:grpSpPr>
        <p:sp>
          <p:nvSpPr>
            <p:cNvPr id="3027972" name="Text Box 4"/>
            <p:cNvSpPr txBox="1">
              <a:spLocks noChangeArrowheads="1"/>
            </p:cNvSpPr>
            <p:nvPr/>
          </p:nvSpPr>
          <p:spPr bwMode="auto">
            <a:xfrm>
              <a:off x="950" y="269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27973" name="Text Box 5"/>
            <p:cNvSpPr txBox="1">
              <a:spLocks noChangeArrowheads="1"/>
            </p:cNvSpPr>
            <p:nvPr/>
          </p:nvSpPr>
          <p:spPr bwMode="auto">
            <a:xfrm>
              <a:off x="1718" y="293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27974" name="Text Box 6"/>
            <p:cNvSpPr txBox="1">
              <a:spLocks noChangeArrowheads="1"/>
            </p:cNvSpPr>
            <p:nvPr/>
          </p:nvSpPr>
          <p:spPr bwMode="auto">
            <a:xfrm>
              <a:off x="1718" y="34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27975" name="Text Box 7"/>
            <p:cNvSpPr txBox="1">
              <a:spLocks noChangeArrowheads="1"/>
            </p:cNvSpPr>
            <p:nvPr/>
          </p:nvSpPr>
          <p:spPr bwMode="auto">
            <a:xfrm>
              <a:off x="1286" y="403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027976" name="Text Box 8"/>
            <p:cNvSpPr txBox="1">
              <a:spLocks noChangeArrowheads="1"/>
            </p:cNvSpPr>
            <p:nvPr/>
          </p:nvSpPr>
          <p:spPr bwMode="auto">
            <a:xfrm>
              <a:off x="566" y="403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027977" name="Text Box 9"/>
            <p:cNvSpPr txBox="1">
              <a:spLocks noChangeArrowheads="1"/>
            </p:cNvSpPr>
            <p:nvPr/>
          </p:nvSpPr>
          <p:spPr bwMode="auto">
            <a:xfrm>
              <a:off x="230" y="341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27978" name="Text Box 10"/>
            <p:cNvSpPr txBox="1">
              <a:spLocks noChangeArrowheads="1"/>
            </p:cNvSpPr>
            <p:nvPr/>
          </p:nvSpPr>
          <p:spPr bwMode="auto">
            <a:xfrm>
              <a:off x="374" y="288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27979" name="Line 11"/>
            <p:cNvSpPr>
              <a:spLocks noChangeShapeType="1"/>
            </p:cNvSpPr>
            <p:nvPr/>
          </p:nvSpPr>
          <p:spPr bwMode="auto">
            <a:xfrm flipV="1">
              <a:off x="528" y="283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0" name="Line 12"/>
            <p:cNvSpPr>
              <a:spLocks noChangeShapeType="1"/>
            </p:cNvSpPr>
            <p:nvPr/>
          </p:nvSpPr>
          <p:spPr bwMode="auto">
            <a:xfrm>
              <a:off x="1104" y="2832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1" name="Line 13"/>
            <p:cNvSpPr>
              <a:spLocks noChangeShapeType="1"/>
            </p:cNvSpPr>
            <p:nvPr/>
          </p:nvSpPr>
          <p:spPr bwMode="auto">
            <a:xfrm>
              <a:off x="1104" y="2832"/>
              <a:ext cx="62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2" name="Line 14"/>
            <p:cNvSpPr>
              <a:spLocks noChangeShapeType="1"/>
            </p:cNvSpPr>
            <p:nvPr/>
          </p:nvSpPr>
          <p:spPr bwMode="auto">
            <a:xfrm>
              <a:off x="1104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3" name="Line 15"/>
            <p:cNvSpPr>
              <a:spLocks noChangeShapeType="1"/>
            </p:cNvSpPr>
            <p:nvPr/>
          </p:nvSpPr>
          <p:spPr bwMode="auto">
            <a:xfrm flipH="1">
              <a:off x="528" y="302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4" name="Line 16"/>
            <p:cNvSpPr>
              <a:spLocks noChangeShapeType="1"/>
            </p:cNvSpPr>
            <p:nvPr/>
          </p:nvSpPr>
          <p:spPr bwMode="auto">
            <a:xfrm>
              <a:off x="1728" y="3024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5" name="Line 17"/>
            <p:cNvSpPr>
              <a:spLocks noChangeShapeType="1"/>
            </p:cNvSpPr>
            <p:nvPr/>
          </p:nvSpPr>
          <p:spPr bwMode="auto">
            <a:xfrm flipH="1">
              <a:off x="1296" y="3024"/>
              <a:ext cx="43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6" name="Line 18"/>
            <p:cNvSpPr>
              <a:spLocks noChangeShapeType="1"/>
            </p:cNvSpPr>
            <p:nvPr/>
          </p:nvSpPr>
          <p:spPr bwMode="auto">
            <a:xfrm flipH="1">
              <a:off x="720" y="3024"/>
              <a:ext cx="100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7" name="Line 19"/>
            <p:cNvSpPr>
              <a:spLocks noChangeShapeType="1"/>
            </p:cNvSpPr>
            <p:nvPr/>
          </p:nvSpPr>
          <p:spPr bwMode="auto">
            <a:xfrm flipH="1" flipV="1">
              <a:off x="528" y="3024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8" name="Line 20"/>
            <p:cNvSpPr>
              <a:spLocks noChangeShapeType="1"/>
            </p:cNvSpPr>
            <p:nvPr/>
          </p:nvSpPr>
          <p:spPr bwMode="auto">
            <a:xfrm flipH="1">
              <a:off x="1296" y="3600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89" name="Line 21"/>
            <p:cNvSpPr>
              <a:spLocks noChangeShapeType="1"/>
            </p:cNvSpPr>
            <p:nvPr/>
          </p:nvSpPr>
          <p:spPr bwMode="auto">
            <a:xfrm flipH="1">
              <a:off x="480" y="360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90" name="Line 22"/>
            <p:cNvSpPr>
              <a:spLocks noChangeShapeType="1"/>
            </p:cNvSpPr>
            <p:nvPr/>
          </p:nvSpPr>
          <p:spPr bwMode="auto">
            <a:xfrm flipH="1" flipV="1">
              <a:off x="480" y="3600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91" name="Line 23"/>
            <p:cNvSpPr>
              <a:spLocks noChangeShapeType="1"/>
            </p:cNvSpPr>
            <p:nvPr/>
          </p:nvSpPr>
          <p:spPr bwMode="auto">
            <a:xfrm flipH="1" flipV="1">
              <a:off x="720" y="4080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92" name="Line 24"/>
            <p:cNvSpPr>
              <a:spLocks noChangeShapeType="1"/>
            </p:cNvSpPr>
            <p:nvPr/>
          </p:nvSpPr>
          <p:spPr bwMode="auto">
            <a:xfrm flipH="1" flipV="1">
              <a:off x="480" y="3600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93" name="Line 25"/>
            <p:cNvSpPr>
              <a:spLocks noChangeShapeType="1"/>
            </p:cNvSpPr>
            <p:nvPr/>
          </p:nvSpPr>
          <p:spPr bwMode="auto">
            <a:xfrm flipV="1">
              <a:off x="48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94" name="Line 26"/>
            <p:cNvSpPr>
              <a:spLocks noChangeShapeType="1"/>
            </p:cNvSpPr>
            <p:nvPr/>
          </p:nvSpPr>
          <p:spPr bwMode="auto">
            <a:xfrm flipH="1" flipV="1">
              <a:off x="528" y="3024"/>
              <a:ext cx="1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7996" name="Text Box 28"/>
          <p:cNvSpPr txBox="1">
            <a:spLocks noChangeArrowheads="1"/>
          </p:cNvSpPr>
          <p:nvPr/>
        </p:nvSpPr>
        <p:spPr bwMode="auto">
          <a:xfrm>
            <a:off x="381000" y="6521450"/>
            <a:ext cx="274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Graph of finals for 7 courses</a:t>
            </a:r>
          </a:p>
        </p:txBody>
      </p:sp>
      <p:grpSp>
        <p:nvGrpSpPr>
          <p:cNvPr id="3027997" name="Group 29"/>
          <p:cNvGrpSpPr>
            <a:grpSpLocks/>
          </p:cNvGrpSpPr>
          <p:nvPr/>
        </p:nvGrpSpPr>
        <p:grpSpPr bwMode="auto">
          <a:xfrm>
            <a:off x="3560763" y="3962400"/>
            <a:ext cx="2687637" cy="2530475"/>
            <a:chOff x="230" y="2695"/>
            <a:chExt cx="1693" cy="1594"/>
          </a:xfrm>
        </p:grpSpPr>
        <p:sp>
          <p:nvSpPr>
            <p:cNvPr id="3027998" name="Text Box 30"/>
            <p:cNvSpPr txBox="1">
              <a:spLocks noChangeArrowheads="1"/>
            </p:cNvSpPr>
            <p:nvPr/>
          </p:nvSpPr>
          <p:spPr bwMode="auto">
            <a:xfrm>
              <a:off x="950" y="269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</a:rPr>
                <a:t>1</a:t>
              </a:r>
            </a:p>
          </p:txBody>
        </p:sp>
        <p:sp>
          <p:nvSpPr>
            <p:cNvPr id="3027999" name="Text Box 31"/>
            <p:cNvSpPr txBox="1">
              <a:spLocks noChangeArrowheads="1"/>
            </p:cNvSpPr>
            <p:nvPr/>
          </p:nvSpPr>
          <p:spPr bwMode="auto">
            <a:xfrm>
              <a:off x="1718" y="293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63DE8"/>
                  </a:solidFill>
                </a:rPr>
                <a:t>2</a:t>
              </a:r>
            </a:p>
          </p:txBody>
        </p:sp>
        <p:sp>
          <p:nvSpPr>
            <p:cNvPr id="3028000" name="Text Box 32"/>
            <p:cNvSpPr txBox="1">
              <a:spLocks noChangeArrowheads="1"/>
            </p:cNvSpPr>
            <p:nvPr/>
          </p:nvSpPr>
          <p:spPr bwMode="auto">
            <a:xfrm>
              <a:off x="1718" y="34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028001" name="Text Box 33"/>
            <p:cNvSpPr txBox="1">
              <a:spLocks noChangeArrowheads="1"/>
            </p:cNvSpPr>
            <p:nvPr/>
          </p:nvSpPr>
          <p:spPr bwMode="auto">
            <a:xfrm>
              <a:off x="1286" y="403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028002" name="Text Box 34"/>
            <p:cNvSpPr txBox="1">
              <a:spLocks noChangeArrowheads="1"/>
            </p:cNvSpPr>
            <p:nvPr/>
          </p:nvSpPr>
          <p:spPr bwMode="auto">
            <a:xfrm>
              <a:off x="566" y="403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3028003" name="Text Box 35"/>
            <p:cNvSpPr txBox="1">
              <a:spLocks noChangeArrowheads="1"/>
            </p:cNvSpPr>
            <p:nvPr/>
          </p:nvSpPr>
          <p:spPr bwMode="auto">
            <a:xfrm>
              <a:off x="230" y="341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</a:rPr>
                <a:t>6</a:t>
              </a:r>
            </a:p>
          </p:txBody>
        </p:sp>
        <p:sp>
          <p:nvSpPr>
            <p:cNvPr id="3028004" name="Text Box 36"/>
            <p:cNvSpPr txBox="1">
              <a:spLocks noChangeArrowheads="1"/>
            </p:cNvSpPr>
            <p:nvPr/>
          </p:nvSpPr>
          <p:spPr bwMode="auto">
            <a:xfrm>
              <a:off x="374" y="288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28005" name="Line 37"/>
            <p:cNvSpPr>
              <a:spLocks noChangeShapeType="1"/>
            </p:cNvSpPr>
            <p:nvPr/>
          </p:nvSpPr>
          <p:spPr bwMode="auto">
            <a:xfrm flipV="1">
              <a:off x="528" y="283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06" name="Line 38"/>
            <p:cNvSpPr>
              <a:spLocks noChangeShapeType="1"/>
            </p:cNvSpPr>
            <p:nvPr/>
          </p:nvSpPr>
          <p:spPr bwMode="auto">
            <a:xfrm>
              <a:off x="1104" y="2832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07" name="Line 39"/>
            <p:cNvSpPr>
              <a:spLocks noChangeShapeType="1"/>
            </p:cNvSpPr>
            <p:nvPr/>
          </p:nvSpPr>
          <p:spPr bwMode="auto">
            <a:xfrm>
              <a:off x="1104" y="2832"/>
              <a:ext cx="62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08" name="Line 40"/>
            <p:cNvSpPr>
              <a:spLocks noChangeShapeType="1"/>
            </p:cNvSpPr>
            <p:nvPr/>
          </p:nvSpPr>
          <p:spPr bwMode="auto">
            <a:xfrm>
              <a:off x="1104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09" name="Line 41"/>
            <p:cNvSpPr>
              <a:spLocks noChangeShapeType="1"/>
            </p:cNvSpPr>
            <p:nvPr/>
          </p:nvSpPr>
          <p:spPr bwMode="auto">
            <a:xfrm flipH="1">
              <a:off x="528" y="302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0" name="Line 42"/>
            <p:cNvSpPr>
              <a:spLocks noChangeShapeType="1"/>
            </p:cNvSpPr>
            <p:nvPr/>
          </p:nvSpPr>
          <p:spPr bwMode="auto">
            <a:xfrm>
              <a:off x="1728" y="3024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1" name="Line 43"/>
            <p:cNvSpPr>
              <a:spLocks noChangeShapeType="1"/>
            </p:cNvSpPr>
            <p:nvPr/>
          </p:nvSpPr>
          <p:spPr bwMode="auto">
            <a:xfrm flipH="1">
              <a:off x="1296" y="3024"/>
              <a:ext cx="43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2" name="Line 44"/>
            <p:cNvSpPr>
              <a:spLocks noChangeShapeType="1"/>
            </p:cNvSpPr>
            <p:nvPr/>
          </p:nvSpPr>
          <p:spPr bwMode="auto">
            <a:xfrm flipH="1">
              <a:off x="720" y="3024"/>
              <a:ext cx="100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3" name="Line 45"/>
            <p:cNvSpPr>
              <a:spLocks noChangeShapeType="1"/>
            </p:cNvSpPr>
            <p:nvPr/>
          </p:nvSpPr>
          <p:spPr bwMode="auto">
            <a:xfrm flipH="1" flipV="1">
              <a:off x="528" y="3024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4" name="Line 46"/>
            <p:cNvSpPr>
              <a:spLocks noChangeShapeType="1"/>
            </p:cNvSpPr>
            <p:nvPr/>
          </p:nvSpPr>
          <p:spPr bwMode="auto">
            <a:xfrm flipH="1">
              <a:off x="1296" y="3600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5" name="Line 47"/>
            <p:cNvSpPr>
              <a:spLocks noChangeShapeType="1"/>
            </p:cNvSpPr>
            <p:nvPr/>
          </p:nvSpPr>
          <p:spPr bwMode="auto">
            <a:xfrm flipH="1">
              <a:off x="480" y="360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6" name="Line 48"/>
            <p:cNvSpPr>
              <a:spLocks noChangeShapeType="1"/>
            </p:cNvSpPr>
            <p:nvPr/>
          </p:nvSpPr>
          <p:spPr bwMode="auto">
            <a:xfrm flipH="1" flipV="1">
              <a:off x="480" y="3600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7" name="Line 49"/>
            <p:cNvSpPr>
              <a:spLocks noChangeShapeType="1"/>
            </p:cNvSpPr>
            <p:nvPr/>
          </p:nvSpPr>
          <p:spPr bwMode="auto">
            <a:xfrm flipH="1" flipV="1">
              <a:off x="720" y="4080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8" name="Line 50"/>
            <p:cNvSpPr>
              <a:spLocks noChangeShapeType="1"/>
            </p:cNvSpPr>
            <p:nvPr/>
          </p:nvSpPr>
          <p:spPr bwMode="auto">
            <a:xfrm flipH="1" flipV="1">
              <a:off x="480" y="3600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19" name="Line 51"/>
            <p:cNvSpPr>
              <a:spLocks noChangeShapeType="1"/>
            </p:cNvSpPr>
            <p:nvPr/>
          </p:nvSpPr>
          <p:spPr bwMode="auto">
            <a:xfrm flipV="1">
              <a:off x="48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20" name="Line 52"/>
            <p:cNvSpPr>
              <a:spLocks noChangeShapeType="1"/>
            </p:cNvSpPr>
            <p:nvPr/>
          </p:nvSpPr>
          <p:spPr bwMode="auto">
            <a:xfrm flipH="1" flipV="1">
              <a:off x="528" y="3024"/>
              <a:ext cx="1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8021" name="Text Box 53"/>
          <p:cNvSpPr txBox="1">
            <a:spLocks noChangeArrowheads="1"/>
          </p:cNvSpPr>
          <p:nvPr/>
        </p:nvSpPr>
        <p:spPr bwMode="auto">
          <a:xfrm>
            <a:off x="6553200" y="3810000"/>
            <a:ext cx="203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Time Period </a:t>
            </a:r>
            <a:r>
              <a:rPr lang="en-US" sz="1400">
                <a:solidFill>
                  <a:schemeClr val="tx1"/>
                </a:solidFill>
                <a:sym typeface="Wingdings" charset="0"/>
              </a:rPr>
              <a:t> courses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28022" name="Text Box 54"/>
          <p:cNvSpPr txBox="1">
            <a:spLocks noChangeArrowheads="1"/>
          </p:cNvSpPr>
          <p:nvPr/>
        </p:nvSpPr>
        <p:spPr bwMode="auto">
          <a:xfrm>
            <a:off x="6689725" y="4202113"/>
            <a:ext cx="1882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C0128"/>
                </a:solidFill>
              </a:rPr>
              <a:t>I (red) </a:t>
            </a:r>
            <a:r>
              <a:rPr lang="en-US">
                <a:solidFill>
                  <a:srgbClr val="FC0128"/>
                </a:solidFill>
                <a:sym typeface="Wingdings" charset="0"/>
              </a:rPr>
              <a:t> 1,6</a:t>
            </a:r>
          </a:p>
          <a:p>
            <a:r>
              <a:rPr lang="en-US">
                <a:solidFill>
                  <a:srgbClr val="063DE8"/>
                </a:solidFill>
                <a:sym typeface="Wingdings" charset="0"/>
              </a:rPr>
              <a:t>II (blue)2</a:t>
            </a:r>
          </a:p>
          <a:p>
            <a:r>
              <a:rPr lang="en-US">
                <a:solidFill>
                  <a:schemeClr val="accent1"/>
                </a:solidFill>
                <a:sym typeface="Wingdings" charset="0"/>
              </a:rPr>
              <a:t>III (green)3,5</a:t>
            </a:r>
          </a:p>
          <a:p>
            <a:r>
              <a:rPr lang="en-US">
                <a:solidFill>
                  <a:schemeClr val="tx1"/>
                </a:solidFill>
                <a:sym typeface="Wingdings" charset="0"/>
              </a:rPr>
              <a:t>IV (black)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409776"/>
      </p:ext>
    </p:extLst>
  </p:cSld>
  <p:clrMapOvr>
    <a:masterClrMapping/>
  </p:clrMapOvr>
  <p:transition xmlns:p14="http://schemas.microsoft.com/office/powerpoint/2010/main" advTm="1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Varieties of CSPs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Discrete variables</a:t>
            </a:r>
            <a:r>
              <a:rPr lang="en-US" dirty="0" smtClean="0">
                <a:cs typeface="+mn-cs"/>
              </a:rPr>
              <a:t>
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3333CC"/>
                </a:solidFill>
              </a:rPr>
              <a:t>finite domains: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i="1" dirty="0" smtClean="0"/>
              <a:t>n</a:t>
            </a:r>
            <a:r>
              <a:rPr lang="en-US" b="1" dirty="0" smtClean="0"/>
              <a:t> variables, domain size </a:t>
            </a:r>
            <a:r>
              <a:rPr lang="en-US" b="1" i="1" dirty="0" smtClean="0"/>
              <a:t>d </a:t>
            </a:r>
            <a:r>
              <a:rPr lang="en-US" b="1" i="1" dirty="0" smtClean="0">
                <a:sym typeface="Wingdings" charset="0"/>
              </a:rPr>
              <a:t> </a:t>
            </a:r>
            <a:r>
              <a:rPr lang="en-US" b="1" i="1" dirty="0" smtClean="0"/>
              <a:t>O(</a:t>
            </a:r>
            <a:r>
              <a:rPr lang="en-US" b="1" i="1" dirty="0" err="1" smtClean="0"/>
              <a:t>d</a:t>
            </a:r>
            <a:r>
              <a:rPr lang="en-US" b="1" i="1" baseline="30000" dirty="0" err="1" smtClean="0"/>
              <a:t>n</a:t>
            </a:r>
            <a:r>
              <a:rPr lang="en-US" b="1" i="1" dirty="0" smtClean="0"/>
              <a:t>) </a:t>
            </a:r>
            <a:r>
              <a:rPr lang="en-US" b="1" dirty="0" smtClean="0"/>
              <a:t>complete assignments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infinite domains: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integers, strings, etc.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e.g., job scheduling, variables are start/end days for each job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need a constraint language, e.g., </a:t>
            </a:r>
            <a:r>
              <a:rPr lang="en-US" i="1" dirty="0" smtClean="0"/>
              <a:t>StartJob</a:t>
            </a:r>
            <a:r>
              <a:rPr lang="en-US" i="1" baseline="-25000" dirty="0" smtClean="0"/>
              <a:t>1</a:t>
            </a:r>
            <a:r>
              <a:rPr lang="en-US" i="1" dirty="0" smtClean="0"/>
              <a:t> + 5 </a:t>
            </a:r>
            <a:r>
              <a:rPr lang="en-US" i="1" dirty="0" smtClean="0">
                <a:cs typeface="Arial" charset="0"/>
              </a:rPr>
              <a:t>≤ </a:t>
            </a:r>
            <a:r>
              <a:rPr lang="en-US" i="1" dirty="0" smtClean="0"/>
              <a:t>StartJob</a:t>
            </a:r>
            <a:r>
              <a:rPr lang="en-US" i="1" baseline="-25000" dirty="0" smtClean="0"/>
              <a:t>3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Continuous variables</a:t>
            </a:r>
            <a:r>
              <a:rPr lang="en-US" dirty="0" smtClean="0">
                <a:cs typeface="+mn-cs"/>
              </a:rPr>
              <a:t>
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e.g., start/end times for Hubble Space Telescope observations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linear constraints solvable in polynomial time by linear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programming</a:t>
            </a:r>
          </a:p>
        </p:txBody>
      </p:sp>
      <p:grpSp>
        <p:nvGrpSpPr>
          <p:cNvPr id="1430534" name="Group 6"/>
          <p:cNvGrpSpPr>
            <a:grpSpLocks/>
          </p:cNvGrpSpPr>
          <p:nvPr/>
        </p:nvGrpSpPr>
        <p:grpSpPr bwMode="auto">
          <a:xfrm>
            <a:off x="1371600" y="1524000"/>
            <a:ext cx="7010400" cy="1101725"/>
            <a:chOff x="864" y="1418"/>
            <a:chExt cx="4416" cy="694"/>
          </a:xfrm>
        </p:grpSpPr>
        <p:sp>
          <p:nvSpPr>
            <p:cNvPr id="1430532" name="Rectangle 4"/>
            <p:cNvSpPr>
              <a:spLocks noChangeArrowheads="1"/>
            </p:cNvSpPr>
            <p:nvPr/>
          </p:nvSpPr>
          <p:spPr bwMode="auto">
            <a:xfrm>
              <a:off x="864" y="1488"/>
              <a:ext cx="4416" cy="6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0533" name="Text Box 5"/>
            <p:cNvSpPr txBox="1">
              <a:spLocks noChangeArrowheads="1"/>
            </p:cNvSpPr>
            <p:nvPr/>
          </p:nvSpPr>
          <p:spPr bwMode="auto">
            <a:xfrm>
              <a:off x="4406" y="1418"/>
              <a:ext cx="8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cs typeface="+mn-cs"/>
                </a:rPr>
                <a:t>our focus</a:t>
              </a:r>
            </a:p>
          </p:txBody>
        </p:sp>
      </p:grpSp>
      <p:sp>
        <p:nvSpPr>
          <p:cNvPr id="1430536" name="Rectangle 8"/>
          <p:cNvSpPr>
            <a:spLocks noChangeArrowheads="1"/>
          </p:cNvSpPr>
          <p:nvPr/>
        </p:nvSpPr>
        <p:spPr bwMode="auto">
          <a:xfrm>
            <a:off x="457200" y="2209800"/>
            <a:ext cx="6281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>
                <a:cs typeface="+mn-cs"/>
              </a:rPr>
              <a:t>(</a:t>
            </a:r>
            <a:r>
              <a:rPr lang="en-US" sz="1600" b="1" dirty="0">
                <a:cs typeface="+mn-cs"/>
              </a:rPr>
              <a:t>includes Boolean </a:t>
            </a:r>
            <a:r>
              <a:rPr lang="en-US" sz="1600" b="1" dirty="0" err="1">
                <a:cs typeface="+mn-cs"/>
              </a:rPr>
              <a:t>satisfiability</a:t>
            </a:r>
            <a:r>
              <a:rPr lang="en-US" sz="1600" b="1" dirty="0">
                <a:cs typeface="+mn-cs"/>
              </a:rPr>
              <a:t> 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problem to be shown NP-complete.)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Varieties of constraints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Unary</a:t>
            </a:r>
            <a:r>
              <a:rPr lang="en-US" sz="1800" b="1" dirty="0" smtClean="0">
                <a:cs typeface="+mn-cs"/>
              </a:rPr>
              <a:t> constraints involve a single variable, </a:t>
            </a:r>
          </a:p>
          <a:p>
            <a:pPr lvl="1" eaLnBrk="1" hangingPunct="1">
              <a:defRPr/>
            </a:pPr>
            <a:r>
              <a:rPr lang="en-US" sz="1800" b="1" dirty="0" smtClean="0"/>
              <a:t>e.g., SA </a:t>
            </a:r>
            <a:r>
              <a:rPr lang="en-US" sz="1800" b="1" dirty="0" smtClean="0">
                <a:cs typeface="Arial" charset="0"/>
              </a:rPr>
              <a:t>≠</a:t>
            </a:r>
            <a:r>
              <a:rPr lang="en-US" sz="1800" b="1" dirty="0" smtClean="0"/>
              <a:t> green
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Binary</a:t>
            </a:r>
            <a:r>
              <a:rPr lang="en-US" sz="1800" b="1" dirty="0" smtClean="0">
                <a:cs typeface="+mn-cs"/>
              </a:rPr>
              <a:t> constraints involve pairs of variables,</a:t>
            </a:r>
          </a:p>
          <a:p>
            <a:pPr lvl="1" eaLnBrk="1" hangingPunct="1">
              <a:defRPr/>
            </a:pPr>
            <a:r>
              <a:rPr lang="en-US" sz="1800" b="1" dirty="0" smtClean="0"/>
              <a:t>e.g., SA </a:t>
            </a:r>
            <a:r>
              <a:rPr lang="en-US" sz="1800" b="1" dirty="0" smtClean="0">
                <a:cs typeface="Arial" charset="0"/>
              </a:rPr>
              <a:t>≠</a:t>
            </a:r>
            <a:r>
              <a:rPr lang="en-US" sz="1800" b="1" dirty="0" smtClean="0"/>
              <a:t> WA
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Higher-order</a:t>
            </a:r>
            <a:r>
              <a:rPr lang="en-US" sz="1800" b="1" dirty="0" smtClean="0">
                <a:cs typeface="+mn-cs"/>
              </a:rPr>
              <a:t> constraints involve 3 or more variables,</a:t>
            </a:r>
          </a:p>
          <a:p>
            <a:pPr lvl="1" eaLnBrk="1" hangingPunct="1">
              <a:defRPr/>
            </a:pPr>
            <a:r>
              <a:rPr lang="en-US" sz="1800" b="1" dirty="0" smtClean="0"/>
              <a:t>e.g., </a:t>
            </a:r>
            <a:r>
              <a:rPr lang="en-US" sz="1800" b="1" dirty="0" err="1" smtClean="0"/>
              <a:t>cryptarithmetic</a:t>
            </a:r>
            <a:r>
              <a:rPr lang="en-US" sz="1800" b="1" dirty="0" smtClean="0"/>
              <a:t> column constraints</a:t>
            </a:r>
            <a:r>
              <a:rPr lang="en-US" sz="1800" dirty="0" smtClean="0"/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Generic (DFS/BFS) search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152400" y="76200"/>
            <a:ext cx="2438400" cy="2438400"/>
            <a:chOff x="960" y="1344"/>
            <a:chExt cx="1536" cy="1536"/>
          </a:xfrm>
        </p:grpSpPr>
        <p:sp>
          <p:nvSpPr>
            <p:cNvPr id="1459204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05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06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07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08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09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0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1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2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3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4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5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6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7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8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19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0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1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2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3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4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5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6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7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8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29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0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1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2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3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4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5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236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59237" name="AutoShape 37"/>
          <p:cNvSpPr>
            <a:spLocks noChangeArrowheads="1"/>
          </p:cNvSpPr>
          <p:nvPr/>
        </p:nvSpPr>
        <p:spPr bwMode="auto">
          <a:xfrm>
            <a:off x="762000" y="9906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9238" name="Text Box 38"/>
          <p:cNvSpPr txBox="1">
            <a:spLocks noChangeArrowheads="1"/>
          </p:cNvSpPr>
          <p:nvPr/>
        </p:nvSpPr>
        <p:spPr bwMode="auto">
          <a:xfrm>
            <a:off x="1066800" y="2590800"/>
            <a:ext cx="76263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Node is a (partial) state of the board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Action: “place a queen on board”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Goal test: are there 8 non-attacking queens?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How many placements of 8 queens will be considered?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ahoma" charset="0"/>
              <a:cs typeface="+mn-cs"/>
            </a:endParaRPr>
          </a:p>
          <a:p>
            <a:pPr>
              <a:defRPr/>
            </a:pP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T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Arial"/>
                <a:cs typeface="+mn-cs"/>
              </a:rPr>
              <a:t>he DFS/BFS tree will enumerate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 up to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ahoma" charset="0"/>
                <a:cs typeface="+mn-cs"/>
              </a:rPr>
              <a:t>64</a:t>
            </a:r>
            <a:r>
              <a:rPr lang="en-US" sz="2800" b="1" baseline="30000" dirty="0">
                <a:solidFill>
                  <a:srgbClr val="FF0000"/>
                </a:solidFill>
                <a:latin typeface="Tahoma" charset="0"/>
                <a:cs typeface="Times New Roman" charset="0"/>
                <a:sym typeface="Wingdings" charset="0"/>
              </a:rPr>
              <a:t>8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 combinations (assume limit depth to 8).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ahoma" charset="0"/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64^8 = 2^48 = 2.8 x 10^14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Note redundancy: Q1 in (1,3), Q2 in (2,7) …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+mn-cs"/>
              </a:rPr>
              <a:t>                        vs. Q1 in (2,7), Q2 in (1,3) 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19600" y="1066800"/>
            <a:ext cx="3741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Is this how you would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program this problem?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9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9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9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9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9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9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CSP as a Search Problem</a:t>
            </a:r>
          </a:p>
        </p:txBody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 </a:t>
            </a:r>
            <a:r>
              <a:rPr lang="en-US" sz="2400" smtClean="0">
                <a:solidFill>
                  <a:schemeClr val="accent2"/>
                </a:solidFill>
                <a:cs typeface="+mn-cs"/>
              </a:rPr>
              <a:t>Initial state:</a:t>
            </a:r>
            <a:r>
              <a:rPr lang="en-US" sz="2400" smtClean="0">
                <a:cs typeface="+mn-cs"/>
              </a:rPr>
              <a:t> empty assignment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chemeClr val="accent2"/>
                </a:solidFill>
                <a:cs typeface="+mn-cs"/>
              </a:rPr>
              <a:t>Successor function:</a:t>
            </a:r>
            <a:r>
              <a:rPr lang="en-US" sz="2400" smtClean="0">
                <a:cs typeface="+mn-cs"/>
              </a:rPr>
              <a:t> a value is assigned to any unassigned variable, which does not conflict with the currently assigned variables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chemeClr val="accent2"/>
                </a:solidFill>
                <a:cs typeface="+mn-cs"/>
              </a:rPr>
              <a:t>Goal test:</a:t>
            </a:r>
            <a:r>
              <a:rPr lang="en-US" sz="2400" smtClean="0">
                <a:cs typeface="+mn-cs"/>
              </a:rPr>
              <a:t> the assignment is complete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chemeClr val="accent2"/>
                </a:solidFill>
                <a:cs typeface="+mn-cs"/>
              </a:rPr>
              <a:t>Path cost:</a:t>
            </a:r>
            <a:r>
              <a:rPr lang="en-US" sz="2400" smtClean="0">
                <a:cs typeface="+mn-cs"/>
              </a:rPr>
              <a:t> irrelevant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149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Remark</a:t>
            </a:r>
          </a:p>
        </p:txBody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86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cs typeface="+mn-cs"/>
              </a:rPr>
              <a:t>Finite CSP include 3SAT as a special case (under logical reasoning).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 3SAT is known to be NP-complete.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 So, in the worst-case, we cannot expect to solve a finite CSP in less than exponential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Arial Narrow" charset="0"/>
                <a:ea typeface="Gulim" charset="0"/>
                <a:cs typeface="Gulim" charset="0"/>
              </a:rPr>
              <a:t>Solving CSP by search : Backtrack Search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97888" cy="4579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 smtClean="0">
                <a:solidFill>
                  <a:srgbClr val="FF0000"/>
                </a:solidFill>
                <a:ea typeface="Gulim" charset="0"/>
                <a:cs typeface="Gulim" charset="0"/>
              </a:rPr>
              <a:t>BFS vs. DFS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a typeface="Gulim" charset="0"/>
                <a:cs typeface="Gulim" charset="0"/>
              </a:rPr>
              <a:t>BFS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a typeface="Gulim" charset="0"/>
                <a:cs typeface="Gulim" charset="0"/>
                <a:sym typeface="Wingdings" charset="0"/>
              </a:rPr>
              <a:t>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a typeface="Gulim" charset="0"/>
                <a:cs typeface="Gulim" charset="0"/>
              </a:rPr>
              <a:t>not a good idea.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A tree with </a:t>
            </a:r>
            <a:r>
              <a:rPr lang="en-US" altLang="ko-KR" sz="2000" b="1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n!d</a:t>
            </a:r>
            <a:r>
              <a:rPr lang="en-US" altLang="ko-KR" sz="2000" b="1" baseline="30000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 leaves : (</a:t>
            </a:r>
            <a:r>
              <a:rPr lang="en-US" altLang="ko-KR" sz="2000" b="1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nd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)*((n-1)d)*((n-2)d)*</a:t>
            </a:r>
            <a:r>
              <a:rPr lang="en-US" altLang="ko-KR" sz="2000" b="1" dirty="0" smtClean="0">
                <a:solidFill>
                  <a:schemeClr val="accent2"/>
                </a:solidFill>
                <a:latin typeface="Arial Narrow"/>
                <a:ea typeface="Gulim" charset="0"/>
                <a:cs typeface="Gulim" charset="0"/>
              </a:rPr>
              <a:t>…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*(1d) = </a:t>
            </a:r>
            <a:r>
              <a:rPr lang="en-US" altLang="ko-KR" sz="2000" b="1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n!d</a:t>
            </a:r>
            <a:r>
              <a:rPr lang="en-US" altLang="ko-KR" sz="2000" b="1" baseline="30000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</a:t>
            </a:r>
            <a:endParaRPr lang="en-US" altLang="ko-KR" sz="2000" b="1" baseline="30000" dirty="0" smtClean="0">
              <a:solidFill>
                <a:schemeClr val="accent2"/>
              </a:solidFill>
              <a:ea typeface="Gulim" charset="0"/>
              <a:cs typeface="Gulim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Reduction by </a:t>
            </a:r>
            <a:r>
              <a:rPr lang="en-US" altLang="ko-KR" sz="2000" b="1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commutativity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 of CSP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A solution is not in the permutations but in combinations.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A tree with </a:t>
            </a:r>
            <a:r>
              <a:rPr lang="en-US" altLang="ko-KR" sz="2000" b="1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d</a:t>
            </a:r>
            <a:r>
              <a:rPr lang="en-US" altLang="ko-KR" sz="2000" b="1" baseline="30000" dirty="0" err="1" smtClean="0">
                <a:solidFill>
                  <a:schemeClr val="accent2"/>
                </a:solidFill>
                <a:ea typeface="Gulim" charset="0"/>
                <a:cs typeface="Gulim" charset="0"/>
              </a:rPr>
              <a:t>n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 leaves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b="1" dirty="0" smtClean="0">
                <a:solidFill>
                  <a:srgbClr val="009973"/>
                </a:solidFill>
                <a:ea typeface="Gulim" charset="0"/>
                <a:cs typeface="Gulim" charset="0"/>
              </a:rPr>
              <a:t>DFS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Used popularly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Every solution must be a complete assignment and therefore appears at depth </a:t>
            </a:r>
            <a:r>
              <a:rPr lang="en-US" altLang="ko-KR" sz="2000" b="1" i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n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 if there are </a:t>
            </a:r>
            <a:r>
              <a:rPr lang="en-US" altLang="ko-KR" sz="2000" b="1" i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n</a:t>
            </a: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 variables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The search tree extends only to depth n.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A variant of DFS: </a:t>
            </a:r>
            <a:r>
              <a:rPr lang="en-US" altLang="ko-KR" sz="2000" b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Backtrack search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ea typeface="Gulim" charset="0"/>
                <a:cs typeface="Gulim" charset="0"/>
              </a:rPr>
              <a:t>Chooses values for one variable at a time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Backtracks when failed </a:t>
            </a:r>
            <a:r>
              <a:rPr lang="en-US" altLang="ko-KR" sz="2000" b="1" i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even before reaching a leaf</a:t>
            </a:r>
            <a:r>
              <a:rPr lang="en-US" altLang="ko-KR" sz="2000" b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b="1" i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Better than BFS due to backtracking but still need more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ko-KR" sz="2000" b="1" i="1" dirty="0" smtClean="0">
                <a:solidFill>
                  <a:srgbClr val="FF0000"/>
                </a:solidFill>
                <a:ea typeface="Gulim" charset="0"/>
                <a:cs typeface="Gulim" charset="0"/>
              </a:rPr>
              <a:t>            “cleverness” (reasoning/propagation).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Backtrack search</a:t>
            </a:r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Variable assignments are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commutative</a:t>
            </a:r>
            <a:r>
              <a:rPr lang="en-US" b="1" dirty="0" smtClean="0">
                <a:cs typeface="+mn-cs"/>
              </a:rPr>
              <a:t>}, i.e.,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[WA = red then NT = green] same as [ NT = green then WA = red ]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Only need to consider assignments to a single variable at each node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ym typeface="Wingdings" charset="0"/>
              </a:rPr>
              <a:t> </a:t>
            </a:r>
            <a:r>
              <a:rPr lang="en-US" b="1" dirty="0" smtClean="0"/>
              <a:t>b = d and there are </a:t>
            </a:r>
            <a:r>
              <a:rPr lang="en-US" b="1" dirty="0" err="1" smtClean="0"/>
              <a:t>d</a:t>
            </a:r>
            <a:r>
              <a:rPr lang="en-US" b="1" baseline="30000" dirty="0" err="1" smtClean="0"/>
              <a:t>n</a:t>
            </a:r>
            <a:r>
              <a:rPr lang="en-US" b="1" dirty="0" smtClean="0"/>
              <a:t> leaves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Depth-first search for CSPs with single-variable assignments is called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backtrack</a:t>
            </a:r>
            <a:r>
              <a:rPr lang="en-US" b="1" dirty="0" smtClean="0">
                <a:cs typeface="+mn-cs"/>
              </a:rPr>
              <a:t> search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Backtracking search is the basic uninformed algorithm for CSPs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Can solve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-queens for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Arial" charset="0"/>
              </a:rPr>
              <a:t>≈ </a:t>
            </a:r>
            <a:r>
              <a:rPr lang="en-US" dirty="0" smtClean="0">
                <a:cs typeface="+mn-cs"/>
              </a:rPr>
              <a:t>30
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56326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56331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75590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1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2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3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4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5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6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7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8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599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600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601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602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603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5604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75605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06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07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08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09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0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1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2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3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4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5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6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7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618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75619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75620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5621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5622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grpSp>
        <p:nvGrpSpPr>
          <p:cNvPr id="1475623" name="Group 39"/>
          <p:cNvGrpSpPr>
            <a:grpSpLocks/>
          </p:cNvGrpSpPr>
          <p:nvPr/>
        </p:nvGrpSpPr>
        <p:grpSpPr bwMode="auto">
          <a:xfrm>
            <a:off x="914400" y="1828800"/>
            <a:ext cx="4572000" cy="4548188"/>
            <a:chOff x="576" y="1152"/>
            <a:chExt cx="2880" cy="2865"/>
          </a:xfrm>
        </p:grpSpPr>
        <p:sp>
          <p:nvSpPr>
            <p:cNvPr id="1475624" name="Oval 40"/>
            <p:cNvSpPr>
              <a:spLocks noChangeArrowheads="1"/>
            </p:cNvSpPr>
            <p:nvPr/>
          </p:nvSpPr>
          <p:spPr bwMode="auto">
            <a:xfrm>
              <a:off x="3264" y="115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5625" name="Text Box 41"/>
            <p:cNvSpPr txBox="1">
              <a:spLocks noChangeArrowheads="1"/>
            </p:cNvSpPr>
            <p:nvPr/>
          </p:nvSpPr>
          <p:spPr bwMode="auto">
            <a:xfrm>
              <a:off x="576" y="3729"/>
              <a:ext cx="1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CC6600"/>
                  </a:solidFill>
                  <a:latin typeface="Tahoma" charset="0"/>
                  <a:cs typeface="+mn-cs"/>
                </a:rPr>
                <a:t>Assignment = {}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57349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57354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76614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15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16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17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18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19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0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1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3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4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5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6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7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6628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76629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0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1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2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3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4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5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6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7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8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39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40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41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6642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76643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76644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6645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6646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76647" name="Oval 39"/>
          <p:cNvSpPr>
            <a:spLocks noChangeArrowheads="1"/>
          </p:cNvSpPr>
          <p:nvPr/>
        </p:nvSpPr>
        <p:spPr bwMode="auto">
          <a:xfrm>
            <a:off x="3505200" y="27432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6648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397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58378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77638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39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0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1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2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3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4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5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6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7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8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49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50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51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7652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77653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4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5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6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7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8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59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0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1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2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3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4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5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7666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77667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77668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7669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7670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77671" name="Oval 39"/>
          <p:cNvSpPr>
            <a:spLocks noChangeArrowheads="1"/>
          </p:cNvSpPr>
          <p:nvPr/>
        </p:nvSpPr>
        <p:spPr bwMode="auto">
          <a:xfrm>
            <a:off x="2590800" y="39624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7672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559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{(var1=v11),(var2=v21)}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59402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78662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3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4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5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6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7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8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69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0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1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2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3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4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5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8676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78677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78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79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0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1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2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3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4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5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6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7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8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89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8690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78691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78692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8693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8694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78695" name="Oval 39"/>
          <p:cNvSpPr>
            <a:spLocks noChangeArrowheads="1"/>
          </p:cNvSpPr>
          <p:nvPr/>
        </p:nvSpPr>
        <p:spPr bwMode="auto">
          <a:xfrm>
            <a:off x="22098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8696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721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{(var1=v11),(var2=v21),(var3=v31)}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60421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60426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79686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87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88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89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0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1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2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3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4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5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6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7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8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699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9700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79701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2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3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4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5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6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7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8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09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10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11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12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13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9714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79715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79716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9717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79718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79719" name="Oval 39"/>
          <p:cNvSpPr>
            <a:spLocks noChangeArrowheads="1"/>
          </p:cNvSpPr>
          <p:nvPr/>
        </p:nvSpPr>
        <p:spPr bwMode="auto">
          <a:xfrm>
            <a:off x="28956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9720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721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{(var1=v11),(var2=v21),(var3=v32)}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61445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61450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80710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1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2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3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4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5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6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7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8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19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20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21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22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23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0724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80725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26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27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28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29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0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1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2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3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4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5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6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7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0738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80739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80740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80741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80742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80743" name="Oval 39"/>
          <p:cNvSpPr>
            <a:spLocks noChangeArrowheads="1"/>
          </p:cNvSpPr>
          <p:nvPr/>
        </p:nvSpPr>
        <p:spPr bwMode="auto">
          <a:xfrm>
            <a:off x="4419600" y="39624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0744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559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{(var1=v11),(var2=v22)}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Alternative: Use “factored representation.”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Factoring refers to “splitting things into smaller parts.”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457200" y="1676400"/>
            <a:ext cx="2438400" cy="2438400"/>
            <a:chOff x="960" y="1344"/>
            <a:chExt cx="1536" cy="1536"/>
          </a:xfrm>
        </p:grpSpPr>
        <p:sp>
          <p:nvSpPr>
            <p:cNvPr id="1460228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29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0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1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2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3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4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5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6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7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8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39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0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1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2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3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4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5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6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7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8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49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0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1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2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3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4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5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6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7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8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59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260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60261" name="AutoShape 37"/>
          <p:cNvSpPr>
            <a:spLocks noChangeArrowheads="1"/>
          </p:cNvSpPr>
          <p:nvPr/>
        </p:nvSpPr>
        <p:spPr bwMode="auto">
          <a:xfrm>
            <a:off x="457200" y="2286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0262" name="AutoShape 38"/>
          <p:cNvSpPr>
            <a:spLocks noChangeArrowheads="1"/>
          </p:cNvSpPr>
          <p:nvPr/>
        </p:nvSpPr>
        <p:spPr bwMode="auto">
          <a:xfrm>
            <a:off x="1066800" y="19812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0263" name="Text Box 39"/>
          <p:cNvSpPr txBox="1">
            <a:spLocks noChangeArrowheads="1"/>
          </p:cNvSpPr>
          <p:nvPr/>
        </p:nvSpPr>
        <p:spPr bwMode="auto">
          <a:xfrm>
            <a:off x="1581150" y="4953000"/>
            <a:ext cx="53530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ahoma" charset="0"/>
                <a:cs typeface="+mn-cs"/>
              </a:rPr>
              <a:t>Number of board states to explore:</a:t>
            </a: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00"/>
                </a:solidFill>
                <a:latin typeface="Tahoma" charset="0"/>
                <a:cs typeface="+mn-cs"/>
                <a:sym typeface="Wingdings" charset="0"/>
              </a:rPr>
              <a:t>only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  <a:sym typeface="Wingdings" charset="0"/>
              </a:rPr>
              <a:t>”</a:t>
            </a:r>
            <a:r>
              <a:rPr lang="en-US" sz="2000" b="1" dirty="0">
                <a:solidFill>
                  <a:srgbClr val="FF0000"/>
                </a:solidFill>
                <a:latin typeface="Tahoma" charset="0"/>
                <a:cs typeface="+mn-cs"/>
                <a:sym typeface="Wingdings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charset="0"/>
                <a:cs typeface="+mn-cs"/>
              </a:rPr>
              <a:t>8</a:t>
            </a:r>
            <a:r>
              <a:rPr lang="en-US" b="1" baseline="30000" dirty="0">
                <a:solidFill>
                  <a:srgbClr val="FF0000"/>
                </a:solidFill>
                <a:latin typeface="Tahoma" charset="0"/>
                <a:cs typeface="Times New Roman" charset="0"/>
                <a:sym typeface="Wingdings" charset="0"/>
              </a:rPr>
              <a:t>8 </a:t>
            </a:r>
            <a:r>
              <a:rPr lang="en-US" sz="2000" b="1" dirty="0">
                <a:solidFill>
                  <a:srgbClr val="FF0000"/>
                </a:solidFill>
                <a:latin typeface="Tahoma" charset="0"/>
                <a:cs typeface="+mn-cs"/>
                <a:sym typeface="Wingdings" charset="0"/>
              </a:rPr>
              <a:t>  = 16.7 x 10^6 combinations.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1311275"/>
            <a:ext cx="4648200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State has internal structure.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1) Here, a set of 8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variables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x_1, x_2, … x_8.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2) Each with domain {1,…8}, the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possible variable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values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3) </a:t>
            </a:r>
            <a:r>
              <a:rPr lang="en-US" b="1" i="1" dirty="0">
                <a:solidFill>
                  <a:schemeClr val="accent2"/>
                </a:solidFill>
                <a:cs typeface="+mn-cs"/>
              </a:rPr>
              <a:t>A set of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constraints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    e.g. no two </a:t>
            </a:r>
            <a:r>
              <a:rPr lang="en-US" b="1" dirty="0" err="1">
                <a:solidFill>
                  <a:schemeClr val="accent2"/>
                </a:solidFill>
                <a:cs typeface="+mn-cs"/>
              </a:rPr>
              <a:t>vars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can be assigned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    the same value. (Why?)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Each variable gives the position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a queen in a row.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791200"/>
            <a:ext cx="604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Set of </a:t>
            </a:r>
            <a:r>
              <a:rPr lang="en-US" i="1">
                <a:solidFill>
                  <a:srgbClr val="FF0000"/>
                </a:solidFill>
              </a:rPr>
              <a:t>vars,</a:t>
            </a:r>
            <a:r>
              <a:rPr lang="en-US" i="1"/>
              <a:t> set of possible </a:t>
            </a:r>
            <a:r>
              <a:rPr lang="en-US" i="1">
                <a:solidFill>
                  <a:srgbClr val="FF0000"/>
                </a:solidFill>
              </a:rPr>
              <a:t>values</a:t>
            </a:r>
            <a:r>
              <a:rPr lang="en-US" i="1"/>
              <a:t> for each vars</a:t>
            </a:r>
          </a:p>
          <a:p>
            <a:pPr eaLnBrk="1" hangingPunct="1"/>
            <a:r>
              <a:rPr lang="en-US" i="1"/>
              <a:t>&amp; set of </a:t>
            </a:r>
            <a:r>
              <a:rPr lang="en-US" i="1">
                <a:solidFill>
                  <a:srgbClr val="FF0000"/>
                </a:solidFill>
              </a:rPr>
              <a:t>constraints</a:t>
            </a:r>
            <a:r>
              <a:rPr lang="en-US" i="1"/>
              <a:t> defines a </a:t>
            </a:r>
            <a:r>
              <a:rPr lang="en-US" i="1">
                <a:solidFill>
                  <a:srgbClr val="FF0000"/>
                </a:solidFill>
              </a:rPr>
              <a:t>CSP.</a:t>
            </a:r>
          </a:p>
        </p:txBody>
      </p:sp>
      <p:sp>
        <p:nvSpPr>
          <p:cNvPr id="4" name="Heptagon 3"/>
          <p:cNvSpPr/>
          <p:nvPr/>
        </p:nvSpPr>
        <p:spPr>
          <a:xfrm>
            <a:off x="4343400" y="2971800"/>
            <a:ext cx="3505200" cy="762000"/>
          </a:xfrm>
          <a:prstGeom prst="heptagon">
            <a:avLst/>
          </a:prstGeom>
          <a:solidFill>
            <a:schemeClr val="accent1">
              <a:lumMod val="75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ctagon 4"/>
          <p:cNvSpPr/>
          <p:nvPr/>
        </p:nvSpPr>
        <p:spPr>
          <a:xfrm>
            <a:off x="5638800" y="1447800"/>
            <a:ext cx="2057400" cy="762000"/>
          </a:xfrm>
          <a:prstGeom prst="octagon">
            <a:avLst/>
          </a:prstGeom>
          <a:solidFill>
            <a:schemeClr val="accent1">
              <a:lumMod val="75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263" grpId="0"/>
      <p:bldP spid="3" grpId="0"/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  <a:sym typeface="Wingdings" charset="0"/>
              </a:rPr>
              <a:t> Backtrack Search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62469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62474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481734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35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36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37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38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39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0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1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3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4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5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6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7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1748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81749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0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1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2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3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4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5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6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7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8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59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60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61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1762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81763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empty assignment</a:t>
              </a:r>
            </a:p>
          </p:txBody>
        </p:sp>
        <p:sp>
          <p:nvSpPr>
            <p:cNvPr id="1481764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1</a:t>
              </a:r>
              <a:r>
                <a:rPr lang="en-US" sz="1800" baseline="30000">
                  <a:latin typeface="Tahoma" charset="0"/>
                  <a:cs typeface="+mn-cs"/>
                </a:rPr>
                <a:t>st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81765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2</a:t>
              </a:r>
              <a:r>
                <a:rPr lang="en-US" sz="1800" baseline="30000">
                  <a:latin typeface="Tahoma" charset="0"/>
                  <a:cs typeface="+mn-cs"/>
                </a:rPr>
                <a:t>nd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  <p:sp>
          <p:nvSpPr>
            <p:cNvPr id="1481766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ahoma" charset="0"/>
                  <a:cs typeface="+mn-cs"/>
                </a:rPr>
                <a:t>3</a:t>
              </a:r>
              <a:r>
                <a:rPr lang="en-US" sz="1800" baseline="30000">
                  <a:latin typeface="Tahoma" charset="0"/>
                  <a:cs typeface="+mn-cs"/>
                </a:rPr>
                <a:t>rd</a:t>
              </a:r>
              <a:r>
                <a:rPr lang="en-US" sz="1800">
                  <a:latin typeface="Tahoma" charset="0"/>
                  <a:cs typeface="+mn-cs"/>
                </a:rPr>
                <a:t> variable</a:t>
              </a:r>
            </a:p>
          </p:txBody>
        </p:sp>
      </p:grpSp>
      <p:sp>
        <p:nvSpPr>
          <p:cNvPr id="1481767" name="Oval 39"/>
          <p:cNvSpPr>
            <a:spLocks noChangeArrowheads="1"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1768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721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6600"/>
                </a:solidFill>
                <a:latin typeface="Tahoma" charset="0"/>
                <a:cs typeface="+mn-cs"/>
              </a:rPr>
              <a:t>Assignment = {(var1=v11),(var2=v22),(var3=v31)}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latin typeface="Arial Narrow" charset="0"/>
                <a:ea typeface="Gulim" charset="0"/>
                <a:cs typeface="Gulim" charset="0"/>
              </a:rPr>
              <a:t>Solving CSP by search : Backtrack Search</a:t>
            </a:r>
          </a:p>
        </p:txBody>
      </p:sp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395288" y="1773238"/>
            <a:ext cx="8545512" cy="3937000"/>
            <a:chOff x="261" y="1525"/>
            <a:chExt cx="5383" cy="2480"/>
          </a:xfrm>
        </p:grpSpPr>
        <p:sp>
          <p:nvSpPr>
            <p:cNvPr id="1540100" name="Rectangle 4"/>
            <p:cNvSpPr>
              <a:spLocks noChangeArrowheads="1"/>
            </p:cNvSpPr>
            <p:nvPr/>
          </p:nvSpPr>
          <p:spPr bwMode="auto">
            <a:xfrm>
              <a:off x="340" y="3475"/>
              <a:ext cx="3266" cy="1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0101" name="Text Box 5"/>
            <p:cNvSpPr txBox="1">
              <a:spLocks noChangeArrowheads="1"/>
            </p:cNvSpPr>
            <p:nvPr/>
          </p:nvSpPr>
          <p:spPr bwMode="auto">
            <a:xfrm>
              <a:off x="261" y="1525"/>
              <a:ext cx="5341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function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BACKTRACKING-SEARCH (</a:t>
              </a:r>
              <a:r>
                <a:rPr kumimoji="1" lang="en-US" altLang="ko-KR" sz="1800" i="1" dirty="0" err="1">
                  <a:ea typeface="Gulim" charset="0"/>
                  <a:cs typeface="Gulim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)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returns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a solution, or failure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</a:rPr>
                <a:t> 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return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RECURSIVE-BACKTRACKING({}, </a:t>
              </a:r>
              <a:r>
                <a:rPr kumimoji="1" lang="en-US" altLang="ko-KR" sz="1800" i="1" dirty="0" err="1">
                  <a:ea typeface="Gulim" charset="0"/>
                  <a:cs typeface="Gulim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)</a:t>
              </a:r>
            </a:p>
            <a:p>
              <a:pPr latinLnBrk="1">
                <a:defRPr/>
              </a:pPr>
              <a:endParaRPr kumimoji="1" lang="en-US" altLang="ko-KR" sz="1800" dirty="0">
                <a:ea typeface="Gulim" charset="0"/>
                <a:cs typeface="Gulim" charset="0"/>
              </a:endParaRPr>
            </a:p>
            <a:p>
              <a:pPr latinLnBrk="1">
                <a:defRPr/>
              </a:pP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function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RECURSIVE-BACKTRACKING(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, </a:t>
              </a:r>
              <a:r>
                <a:rPr kumimoji="1" lang="en-US" altLang="ko-KR" sz="1800" i="1" dirty="0" err="1">
                  <a:ea typeface="Gulim" charset="0"/>
                  <a:cs typeface="Gulim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)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returns 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a solution, or failure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</a:rPr>
                <a:t>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if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is complete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</a:rPr>
                <a:t>then return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assignment</a:t>
              </a:r>
            </a:p>
            <a:p>
              <a:pPr latinLnBrk="1">
                <a:defRPr/>
              </a:pPr>
              <a:r>
                <a:rPr kumimoji="1" lang="en-US" altLang="ko-KR" sz="1800" i="1" dirty="0">
                  <a:ea typeface="Gulim" charset="0"/>
                  <a:cs typeface="Gulim" charset="0"/>
                </a:rPr>
                <a:t>   </a:t>
              </a:r>
              <a:r>
                <a:rPr kumimoji="1" lang="en-US" altLang="ko-KR" sz="1800" i="1" dirty="0" err="1">
                  <a:ea typeface="Gulim" charset="0"/>
                  <a:cs typeface="Gulim" charset="0"/>
                </a:rPr>
                <a:t>var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 SELECT-UNASSIGNED-VARIABLE(VARIABLES[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],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, 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)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for each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value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in ORDER-DOMAIN-VALUES(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var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,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, 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)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do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if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value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is consistent with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according to CONSTRAINTS[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]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then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</a:rPr>
                <a:t>          add {</a:t>
              </a:r>
              <a:r>
                <a:rPr kumimoji="1" lang="en-US" altLang="ko-KR" sz="1800" i="1" dirty="0" err="1">
                  <a:ea typeface="Gulim" charset="0"/>
                  <a:cs typeface="Gulim" charset="0"/>
                </a:rPr>
                <a:t>var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=value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} to 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assignment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</a:rPr>
                <a:t>          </a:t>
              </a:r>
              <a:r>
                <a:rPr kumimoji="1" lang="en-US" altLang="ko-KR" sz="1800" i="1" dirty="0">
                  <a:ea typeface="Gulim" charset="0"/>
                  <a:cs typeface="Gulim" charset="0"/>
                </a:rPr>
                <a:t>result</a:t>
              </a:r>
              <a:r>
                <a:rPr kumimoji="1" lang="en-US" altLang="ko-KR" sz="1800" dirty="0">
                  <a:ea typeface="Gulim" charset="0"/>
                  <a:cs typeface="Gulim" charset="0"/>
                </a:rPr>
                <a:t> 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 RECURSIVE-BACKTRACKING(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assignment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, 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csp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)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      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if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result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!=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failure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then return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result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         remove {</a:t>
              </a:r>
              <a:r>
                <a:rPr kumimoji="1" lang="en-US" altLang="ko-KR" sz="1800" i="1" dirty="0" err="1">
                  <a:ea typeface="Gulim" charset="0"/>
                  <a:cs typeface="Gulim" charset="0"/>
                  <a:sym typeface="Wingdings" charset="0"/>
                </a:rPr>
                <a:t>var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 = value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} from </a:t>
              </a:r>
              <a:r>
                <a:rPr kumimoji="1" lang="en-US" altLang="ko-KR" sz="1800" i="1" dirty="0">
                  <a:ea typeface="Gulim" charset="0"/>
                  <a:cs typeface="Gulim" charset="0"/>
                  <a:sym typeface="Wingdings" charset="0"/>
                </a:rPr>
                <a:t>assignment    </a:t>
              </a:r>
            </a:p>
            <a:p>
              <a:pPr latinLnBrk="1">
                <a:defRPr/>
              </a:pP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  </a:t>
              </a:r>
              <a:r>
                <a:rPr kumimoji="1" lang="en-US" altLang="ko-KR" sz="1800" dirty="0">
                  <a:solidFill>
                    <a:srgbClr val="3366FF"/>
                  </a:solidFill>
                  <a:ea typeface="Gulim" charset="0"/>
                  <a:cs typeface="Gulim" charset="0"/>
                  <a:sym typeface="Wingdings" charset="0"/>
                </a:rPr>
                <a:t>return</a:t>
              </a:r>
              <a:r>
                <a:rPr kumimoji="1" lang="en-US" altLang="ko-KR" sz="1800" dirty="0">
                  <a:ea typeface="Gulim" charset="0"/>
                  <a:cs typeface="Gulim" charset="0"/>
                  <a:sym typeface="Wingdings" charset="0"/>
                </a:rPr>
                <a:t> failure</a:t>
              </a:r>
              <a:endParaRPr kumimoji="1" lang="en-US" altLang="ko-KR" sz="1800" dirty="0">
                <a:ea typeface="Gulim" charset="0"/>
                <a:cs typeface="Gulim" charset="0"/>
              </a:endParaRPr>
            </a:p>
            <a:p>
              <a:pPr latinLnBrk="1">
                <a:defRPr/>
              </a:pPr>
              <a:endParaRPr kumimoji="1" lang="en-US" altLang="ko-KR" sz="1800" dirty="0">
                <a:latin typeface="Gulim" charset="0"/>
                <a:ea typeface="Gulim" charset="0"/>
                <a:cs typeface="Gulim" charset="0"/>
              </a:endParaRPr>
            </a:p>
          </p:txBody>
        </p:sp>
        <p:sp>
          <p:nvSpPr>
            <p:cNvPr id="1540102" name="Text Box 6"/>
            <p:cNvSpPr txBox="1">
              <a:spLocks noChangeArrowheads="1"/>
            </p:cNvSpPr>
            <p:nvPr/>
          </p:nvSpPr>
          <p:spPr bwMode="auto">
            <a:xfrm>
              <a:off x="3016" y="3430"/>
              <a:ext cx="2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ko-KR" sz="1800">
                  <a:solidFill>
                    <a:srgbClr val="FF0000"/>
                  </a:solidFill>
                  <a:latin typeface="Gulim" charset="0"/>
                  <a:ea typeface="Gulim" charset="0"/>
                  <a:cs typeface="Gulim" charset="0"/>
                </a:rPr>
                <a:t>☜ </a:t>
              </a:r>
              <a:r>
                <a:rPr lang="en-US" altLang="ko-KR" sz="1800">
                  <a:solidFill>
                    <a:srgbClr val="FF0000"/>
                  </a:solidFill>
                  <a:latin typeface="Arial" charset="0"/>
                  <a:ea typeface="Gulim" charset="0"/>
                  <a:cs typeface="Gulim" charset="0"/>
                </a:rPr>
                <a:t>BACKTRACKING OCCURS HERE!!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863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22" name="Picture 6" descr="constraint_grap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708275"/>
            <a:ext cx="3811588" cy="2771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45218" name="Rectangle 2"/>
          <p:cNvSpPr>
            <a:spLocks noChangeArrowheads="1"/>
          </p:cNvSpPr>
          <p:nvPr/>
        </p:nvSpPr>
        <p:spPr bwMode="auto">
          <a:xfrm>
            <a:off x="533400" y="1676400"/>
            <a:ext cx="4876800" cy="18240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5219" name="AutoShape 3"/>
          <p:cNvSpPr>
            <a:spLocks/>
          </p:cNvSpPr>
          <p:nvPr/>
        </p:nvSpPr>
        <p:spPr bwMode="auto">
          <a:xfrm>
            <a:off x="5435600" y="1395413"/>
            <a:ext cx="3529013" cy="665162"/>
          </a:xfrm>
          <a:prstGeom prst="borderCallout2">
            <a:avLst>
              <a:gd name="adj1" fmla="val 17185"/>
              <a:gd name="adj2" fmla="val -2157"/>
              <a:gd name="adj3" fmla="val 17185"/>
              <a:gd name="adj4" fmla="val -11380"/>
              <a:gd name="adj5" fmla="val 42958"/>
              <a:gd name="adj6" fmla="val -29778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altLang="ko-KR" sz="1600" i="1">
                <a:solidFill>
                  <a:srgbClr val="3366FF"/>
                </a:solidFill>
                <a:latin typeface="Arial" charset="0"/>
                <a:ea typeface="Gulim" charset="0"/>
                <a:cs typeface="Gulim" charset="0"/>
              </a:rPr>
              <a:t>Variable &amp; value ordering to increase the likelihood to success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982663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altLang="ko-KR" sz="3600" dirty="0" smtClean="0">
                <a:solidFill>
                  <a:schemeClr val="tx1"/>
                </a:solidFill>
                <a:latin typeface="Arial Narrow" charset="0"/>
                <a:cs typeface="Gulim" charset="0"/>
              </a:rPr>
              <a:t>Improving Backtracking Efficiency</a:t>
            </a:r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52085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en-US" altLang="ko-KR" sz="2000" dirty="0" smtClean="0">
                <a:latin typeface="Arial Narrow" charset="0"/>
                <a:cs typeface="Gulim" charset="0"/>
              </a:rPr>
              <a:t>Which variable should be assigned next?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smtClean="0">
                <a:solidFill>
                  <a:srgbClr val="993300"/>
                </a:solidFill>
                <a:latin typeface="Arial Narrow" charset="0"/>
                <a:cs typeface="Gulim" charset="0"/>
              </a:rPr>
              <a:t>Minimum Remaining Values</a:t>
            </a:r>
            <a:r>
              <a:rPr kumimoji="0" lang="en-US" altLang="ko-KR" sz="1700" dirty="0" smtClean="0">
                <a:latin typeface="Arial Narrow" charset="0"/>
                <a:cs typeface="Gulim" charset="0"/>
              </a:rPr>
              <a:t> heuristic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altLang="ko-KR" sz="2000" dirty="0" smtClean="0">
                <a:latin typeface="Arial Narrow" charset="0"/>
                <a:cs typeface="Gulim" charset="0"/>
              </a:rPr>
              <a:t>In what order should its values be tried?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smtClean="0">
                <a:solidFill>
                  <a:srgbClr val="993300"/>
                </a:solidFill>
                <a:latin typeface="Arial Narrow" charset="0"/>
                <a:cs typeface="Gulim" charset="0"/>
              </a:rPr>
              <a:t>Least Constraining Values</a:t>
            </a:r>
            <a:r>
              <a:rPr kumimoji="0" lang="en-US" altLang="ko-KR" sz="1700" dirty="0" smtClean="0">
                <a:latin typeface="Arial Narrow" charset="0"/>
                <a:cs typeface="Gulim" charset="0"/>
              </a:rPr>
              <a:t> heuristic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altLang="ko-KR" sz="2000" dirty="0" smtClean="0">
                <a:latin typeface="Arial Narrow" charset="0"/>
                <a:cs typeface="Gulim" charset="0"/>
              </a:rPr>
              <a:t>Can we detect inevitable failure early?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smtClean="0">
                <a:solidFill>
                  <a:srgbClr val="993300"/>
                </a:solidFill>
                <a:latin typeface="Arial Narrow" charset="0"/>
                <a:cs typeface="Gulim" charset="0"/>
              </a:rPr>
              <a:t>Forward checking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smtClean="0">
                <a:solidFill>
                  <a:srgbClr val="993300"/>
                </a:solidFill>
                <a:latin typeface="Arial Narrow" charset="0"/>
                <a:cs typeface="Gulim" charset="0"/>
              </a:rPr>
              <a:t>Constraint propagation (Arc Consistency)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altLang="ko-KR" sz="2000" dirty="0" smtClean="0">
                <a:latin typeface="Arial Narrow" charset="0"/>
                <a:cs typeface="Gulim" charset="0"/>
              </a:rPr>
              <a:t>When a path fails, can the search avoid repeating this failure?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err="1" smtClean="0">
                <a:solidFill>
                  <a:srgbClr val="993300"/>
                </a:solidFill>
                <a:latin typeface="Arial Narrow" charset="0"/>
                <a:cs typeface="Gulim" charset="0"/>
              </a:rPr>
              <a:t>Backjumping</a:t>
            </a:r>
            <a:endParaRPr kumimoji="0" lang="en-US" altLang="ko-KR" sz="1700" dirty="0" smtClean="0">
              <a:solidFill>
                <a:srgbClr val="993300"/>
              </a:solidFill>
              <a:latin typeface="Arial Narrow" charset="0"/>
              <a:cs typeface="Gulim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altLang="ko-KR" sz="2000" dirty="0" smtClean="0">
                <a:latin typeface="Arial Narrow" charset="0"/>
                <a:cs typeface="Gulim" charset="0"/>
              </a:rPr>
              <a:t>Can we take advantage of problem structure?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en-US" altLang="ko-KR" sz="1700" dirty="0" smtClean="0">
                <a:solidFill>
                  <a:srgbClr val="993300"/>
                </a:solidFill>
                <a:latin typeface="Arial Narrow" charset="0"/>
                <a:cs typeface="Gulim" charset="0"/>
              </a:rPr>
              <a:t>Tree-structured CSP</a:t>
            </a:r>
          </a:p>
        </p:txBody>
      </p:sp>
      <p:sp>
        <p:nvSpPr>
          <p:cNvPr id="1545223" name="Oval 7"/>
          <p:cNvSpPr>
            <a:spLocks noChangeArrowheads="1"/>
          </p:cNvSpPr>
          <p:nvPr/>
        </p:nvSpPr>
        <p:spPr bwMode="auto">
          <a:xfrm>
            <a:off x="6659563" y="27813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5224" name="Oval 8"/>
          <p:cNvSpPr>
            <a:spLocks noChangeArrowheads="1"/>
          </p:cNvSpPr>
          <p:nvPr/>
        </p:nvSpPr>
        <p:spPr bwMode="auto">
          <a:xfrm>
            <a:off x="7754938" y="3013075"/>
            <a:ext cx="431800" cy="4333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45225" name="Group 9"/>
          <p:cNvGrpSpPr>
            <a:grpSpLocks/>
          </p:cNvGrpSpPr>
          <p:nvPr/>
        </p:nvGrpSpPr>
        <p:grpSpPr bwMode="auto">
          <a:xfrm>
            <a:off x="458788" y="3573463"/>
            <a:ext cx="8456612" cy="1227137"/>
            <a:chOff x="385" y="2251"/>
            <a:chExt cx="5310" cy="1088"/>
          </a:xfrm>
        </p:grpSpPr>
        <p:sp>
          <p:nvSpPr>
            <p:cNvPr id="1545226" name="Rectangle 10"/>
            <p:cNvSpPr>
              <a:spLocks noChangeArrowheads="1"/>
            </p:cNvSpPr>
            <p:nvPr/>
          </p:nvSpPr>
          <p:spPr bwMode="auto">
            <a:xfrm>
              <a:off x="385" y="2251"/>
              <a:ext cx="2949" cy="108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5227" name="AutoShape 11"/>
            <p:cNvSpPr>
              <a:spLocks/>
            </p:cNvSpPr>
            <p:nvPr/>
          </p:nvSpPr>
          <p:spPr bwMode="auto">
            <a:xfrm>
              <a:off x="3566" y="2866"/>
              <a:ext cx="2129" cy="473"/>
            </a:xfrm>
            <a:prstGeom prst="borderCallout2">
              <a:avLst>
                <a:gd name="adj1" fmla="val 18750"/>
                <a:gd name="adj2" fmla="val -2255"/>
                <a:gd name="adj3" fmla="val 18750"/>
                <a:gd name="adj4" fmla="val -5403"/>
                <a:gd name="adj5" fmla="val -28648"/>
                <a:gd name="adj6" fmla="val -86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altLang="ko-KR" sz="1600" i="1" dirty="0">
                  <a:solidFill>
                    <a:srgbClr val="3366FF"/>
                  </a:solidFill>
                  <a:latin typeface="Arial" charset="0"/>
                  <a:ea typeface="Gulim" charset="0"/>
                  <a:cs typeface="Gulim" charset="0"/>
                </a:rPr>
                <a:t>Early failure-detection to decrease the likelihood to fail</a:t>
              </a:r>
            </a:p>
          </p:txBody>
        </p:sp>
      </p:grp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81000" y="4724400"/>
            <a:ext cx="8348663" cy="1079500"/>
            <a:chOff x="385" y="3385"/>
            <a:chExt cx="5259" cy="544"/>
          </a:xfrm>
        </p:grpSpPr>
        <p:sp>
          <p:nvSpPr>
            <p:cNvPr id="1545229" name="Rectangle 13"/>
            <p:cNvSpPr>
              <a:spLocks noChangeArrowheads="1"/>
            </p:cNvSpPr>
            <p:nvPr/>
          </p:nvSpPr>
          <p:spPr bwMode="auto">
            <a:xfrm>
              <a:off x="385" y="3385"/>
              <a:ext cx="2949" cy="54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5230" name="AutoShape 14"/>
            <p:cNvSpPr>
              <a:spLocks/>
            </p:cNvSpPr>
            <p:nvPr/>
          </p:nvSpPr>
          <p:spPr bwMode="auto">
            <a:xfrm>
              <a:off x="3515" y="3475"/>
              <a:ext cx="2129" cy="384"/>
            </a:xfrm>
            <a:prstGeom prst="borderCallout2">
              <a:avLst>
                <a:gd name="adj1" fmla="val 18750"/>
                <a:gd name="adj2" fmla="val -2255"/>
                <a:gd name="adj3" fmla="val 18750"/>
                <a:gd name="adj4" fmla="val -5074"/>
                <a:gd name="adj5" fmla="val 63801"/>
                <a:gd name="adj6" fmla="val -79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altLang="ko-KR" sz="1600" i="1">
                  <a:solidFill>
                    <a:srgbClr val="3366FF"/>
                  </a:solidFill>
                  <a:latin typeface="Arial" charset="0"/>
                  <a:ea typeface="Gulim" charset="0"/>
                  <a:cs typeface="Gulim" charset="0"/>
                </a:rPr>
                <a:t>Restructuring to reduce the problem’s complexity</a:t>
              </a:r>
            </a:p>
          </p:txBody>
        </p:sp>
      </p:grpSp>
      <p:sp>
        <p:nvSpPr>
          <p:cNvPr id="1545231" name="Text Box 15"/>
          <p:cNvSpPr txBox="1">
            <a:spLocks noChangeArrowheads="1"/>
          </p:cNvSpPr>
          <p:nvPr/>
        </p:nvSpPr>
        <p:spPr bwMode="auto">
          <a:xfrm>
            <a:off x="2843213" y="6086475"/>
            <a:ext cx="4695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2800" dirty="0">
                <a:solidFill>
                  <a:schemeClr val="folHlink"/>
                </a:solidFill>
                <a:latin typeface="Arial" charset="0"/>
                <a:ea typeface="Gulim" charset="0"/>
                <a:cs typeface="Gulim" charset="0"/>
              </a:rPr>
              <a:t>General purpose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ChangeArrowheads="1"/>
          </p:cNvSpPr>
          <p:nvPr/>
        </p:nvSpPr>
        <p:spPr bwMode="auto">
          <a:xfrm>
            <a:off x="179388" y="4148138"/>
            <a:ext cx="87852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8291" name="Rectangle 3"/>
          <p:cNvSpPr>
            <a:spLocks noChangeArrowheads="1"/>
          </p:cNvSpPr>
          <p:nvPr/>
        </p:nvSpPr>
        <p:spPr bwMode="auto">
          <a:xfrm>
            <a:off x="179388" y="3860800"/>
            <a:ext cx="87852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8292" name="Rectangle 4"/>
          <p:cNvSpPr>
            <a:spLocks noChangeArrowheads="1"/>
          </p:cNvSpPr>
          <p:nvPr/>
        </p:nvSpPr>
        <p:spPr bwMode="auto">
          <a:xfrm>
            <a:off x="179388" y="4437063"/>
            <a:ext cx="87852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8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ko-KR" smtClean="0">
                <a:solidFill>
                  <a:schemeClr val="tx1"/>
                </a:solidFill>
                <a:latin typeface="Arial Narrow" charset="0"/>
                <a:cs typeface="Gulim" charset="0"/>
              </a:rPr>
              <a:t>Improving backtracking efficiency</a:t>
            </a:r>
          </a:p>
        </p:txBody>
      </p:sp>
      <p:sp>
        <p:nvSpPr>
          <p:cNvPr id="1548294" name="Text Box 6"/>
          <p:cNvSpPr txBox="1">
            <a:spLocks noChangeArrowheads="1"/>
          </p:cNvSpPr>
          <p:nvPr/>
        </p:nvSpPr>
        <p:spPr bwMode="auto">
          <a:xfrm>
            <a:off x="414338" y="2420938"/>
            <a:ext cx="84058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function</a:t>
            </a:r>
            <a:r>
              <a:rPr kumimoji="1" lang="en-US" altLang="ko-KR" sz="1800">
                <a:ea typeface="Gulim" charset="0"/>
                <a:cs typeface="Gulim" charset="0"/>
              </a:rPr>
              <a:t> BACKTRACKING-SEARCH (</a:t>
            </a:r>
            <a:r>
              <a:rPr kumimoji="1" lang="en-US" altLang="ko-KR" sz="1800" i="1">
                <a:ea typeface="Gulim" charset="0"/>
                <a:cs typeface="Gulim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</a:rPr>
              <a:t>)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returns</a:t>
            </a:r>
            <a:r>
              <a:rPr kumimoji="1" lang="en-US" altLang="ko-KR" sz="1800">
                <a:ea typeface="Gulim" charset="0"/>
                <a:cs typeface="Gulim" charset="0"/>
              </a:rPr>
              <a:t> a solution, or failure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</a:rPr>
              <a:t> 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return</a:t>
            </a:r>
            <a:r>
              <a:rPr kumimoji="1" lang="en-US" altLang="ko-KR" sz="1800">
                <a:ea typeface="Gulim" charset="0"/>
                <a:cs typeface="Gulim" charset="0"/>
              </a:rPr>
              <a:t> RECURSIVE-BACKTRACKING({}, </a:t>
            </a:r>
            <a:r>
              <a:rPr kumimoji="1" lang="en-US" altLang="ko-KR" sz="1800" i="1">
                <a:ea typeface="Gulim" charset="0"/>
                <a:cs typeface="Gulim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</a:rPr>
              <a:t>)</a:t>
            </a:r>
          </a:p>
          <a:p>
            <a:pPr latinLnBrk="1">
              <a:defRPr/>
            </a:pPr>
            <a:endParaRPr kumimoji="1" lang="en-US" altLang="ko-KR" sz="1800">
              <a:ea typeface="Gulim" charset="0"/>
              <a:cs typeface="Gulim" charset="0"/>
            </a:endParaRPr>
          </a:p>
          <a:p>
            <a:pPr latinLnBrk="1">
              <a:defRPr/>
            </a:pP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function</a:t>
            </a:r>
            <a:r>
              <a:rPr kumimoji="1" lang="en-US" altLang="ko-KR" sz="1800">
                <a:ea typeface="Gulim" charset="0"/>
                <a:cs typeface="Gulim" charset="0"/>
              </a:rPr>
              <a:t> RECURSIVE-BACKTRACKING(</a:t>
            </a:r>
            <a:r>
              <a:rPr kumimoji="1" lang="en-US" altLang="ko-KR" sz="1800" i="1">
                <a:ea typeface="Gulim" charset="0"/>
                <a:cs typeface="Gulim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</a:rPr>
              <a:t>, </a:t>
            </a:r>
            <a:r>
              <a:rPr kumimoji="1" lang="en-US" altLang="ko-KR" sz="1800" i="1">
                <a:ea typeface="Gulim" charset="0"/>
                <a:cs typeface="Gulim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</a:rPr>
              <a:t>)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returns </a:t>
            </a:r>
            <a:r>
              <a:rPr kumimoji="1" lang="en-US" altLang="ko-KR" sz="1800">
                <a:ea typeface="Gulim" charset="0"/>
                <a:cs typeface="Gulim" charset="0"/>
              </a:rPr>
              <a:t>a solution, or failure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</a:rPr>
              <a:t>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if</a:t>
            </a:r>
            <a:r>
              <a:rPr kumimoji="1" lang="en-US" altLang="ko-KR" sz="1800">
                <a:ea typeface="Gulim" charset="0"/>
                <a:cs typeface="Gulim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</a:rPr>
              <a:t> is complete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</a:rPr>
              <a:t>then return</a:t>
            </a:r>
            <a:r>
              <a:rPr kumimoji="1" lang="en-US" altLang="ko-KR" sz="1800">
                <a:ea typeface="Gulim" charset="0"/>
                <a:cs typeface="Gulim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</a:rPr>
              <a:t>assignment</a:t>
            </a:r>
          </a:p>
          <a:p>
            <a:pPr latinLnBrk="1">
              <a:defRPr/>
            </a:pPr>
            <a:r>
              <a:rPr kumimoji="1" lang="en-US" altLang="ko-KR" sz="1800" i="1">
                <a:ea typeface="Gulim" charset="0"/>
                <a:cs typeface="Gulim" charset="0"/>
              </a:rPr>
              <a:t>   var</a:t>
            </a:r>
            <a:r>
              <a:rPr kumimoji="1" lang="en-US" altLang="ko-KR" sz="1800">
                <a:ea typeface="Gulim" charset="0"/>
                <a:cs typeface="Gulim" charset="0"/>
              </a:rPr>
              <a:t> 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 SELECT-UNASSIGNED-VARIABLE(VARIABLES[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],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,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)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for each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value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in ORDER-DOMAIN-VALUES(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var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,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,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)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do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if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value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is consistent with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according to CONSTRAINTS[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]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then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</a:rPr>
              <a:t>          add {</a:t>
            </a:r>
            <a:r>
              <a:rPr kumimoji="1" lang="en-US" altLang="ko-KR" sz="1800" i="1">
                <a:ea typeface="Gulim" charset="0"/>
                <a:cs typeface="Gulim" charset="0"/>
              </a:rPr>
              <a:t>var=value</a:t>
            </a:r>
            <a:r>
              <a:rPr kumimoji="1" lang="en-US" altLang="ko-KR" sz="1800">
                <a:ea typeface="Gulim" charset="0"/>
                <a:cs typeface="Gulim" charset="0"/>
              </a:rPr>
              <a:t>} to </a:t>
            </a:r>
            <a:r>
              <a:rPr kumimoji="1" lang="en-US" altLang="ko-KR" sz="1800" i="1">
                <a:ea typeface="Gulim" charset="0"/>
                <a:cs typeface="Gulim" charset="0"/>
              </a:rPr>
              <a:t>assignment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</a:rPr>
              <a:t>          </a:t>
            </a:r>
            <a:r>
              <a:rPr kumimoji="1" lang="en-US" altLang="ko-KR" sz="1800" i="1">
                <a:ea typeface="Gulim" charset="0"/>
                <a:cs typeface="Gulim" charset="0"/>
              </a:rPr>
              <a:t>result</a:t>
            </a:r>
            <a:r>
              <a:rPr kumimoji="1" lang="en-US" altLang="ko-KR" sz="1800">
                <a:ea typeface="Gulim" charset="0"/>
                <a:cs typeface="Gulim" charset="0"/>
              </a:rPr>
              <a:t> 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 RECURSIVE-BACKTRACKING(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assignment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,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csp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)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      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if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result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!=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failure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then return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result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         remove {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var = value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} from </a:t>
            </a:r>
            <a:r>
              <a:rPr kumimoji="1" lang="en-US" altLang="ko-KR" sz="1800" i="1">
                <a:ea typeface="Gulim" charset="0"/>
                <a:cs typeface="Gulim" charset="0"/>
                <a:sym typeface="Wingdings" charset="0"/>
              </a:rPr>
              <a:t>assignment    </a:t>
            </a:r>
          </a:p>
          <a:p>
            <a:pPr latinLnBrk="1">
              <a:defRPr/>
            </a:pP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  </a:t>
            </a:r>
            <a:r>
              <a:rPr kumimoji="1" lang="en-US" altLang="ko-KR" sz="1800">
                <a:solidFill>
                  <a:srgbClr val="3366FF"/>
                </a:solidFill>
                <a:ea typeface="Gulim" charset="0"/>
                <a:cs typeface="Gulim" charset="0"/>
                <a:sym typeface="Wingdings" charset="0"/>
              </a:rPr>
              <a:t>return</a:t>
            </a:r>
            <a:r>
              <a:rPr kumimoji="1" lang="en-US" altLang="ko-KR" sz="1800">
                <a:ea typeface="Gulim" charset="0"/>
                <a:cs typeface="Gulim" charset="0"/>
                <a:sym typeface="Wingdings" charset="0"/>
              </a:rPr>
              <a:t> failure</a:t>
            </a:r>
            <a:endParaRPr kumimoji="1" lang="en-US" altLang="ko-KR" sz="1800">
              <a:ea typeface="Gulim" charset="0"/>
              <a:cs typeface="Gulim" charset="0"/>
            </a:endParaRPr>
          </a:p>
          <a:p>
            <a:pPr latinLnBrk="1">
              <a:defRPr/>
            </a:pPr>
            <a:endParaRPr kumimoji="1" lang="en-US" altLang="ko-KR" sz="1800">
              <a:latin typeface="Gulim" charset="0"/>
              <a:ea typeface="Gulim" charset="0"/>
              <a:cs typeface="Guli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290" grpId="0" animBg="1"/>
      <p:bldP spid="1548291" grpId="0" animBg="1"/>
      <p:bldP spid="154829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Choice of Variable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1219200"/>
            <a:ext cx="7408862" cy="35829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#1: Minimum Remaining Values (aka Most-constrained-variable heuristic):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Select a variable with the fewest remaining values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  <p:pic>
        <p:nvPicPr>
          <p:cNvPr id="65539" name="Picture 4" descr="australia-most-constrained-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Tie-breaker among most constrained variables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#2 Most constraining variable:</a:t>
            </a:r>
            <a:r>
              <a:rPr lang="en-US" b="1" dirty="0" smtClean="0"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b="1" dirty="0" smtClean="0"/>
              <a:t>choose the variable with the most constraints on remaining variables</a:t>
            </a:r>
            <a:r>
              <a:rPr lang="en-US" dirty="0" smtClean="0"/>
              <a:t>
</a:t>
            </a:r>
          </a:p>
        </p:txBody>
      </p:sp>
      <p:pic>
        <p:nvPicPr>
          <p:cNvPr id="66562" name="Picture 4" descr="australia-most-constraining-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620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Choice of Variable, cont.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Choice of Value: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Least constraining value</a:t>
            </a:r>
          </a:p>
        </p:txBody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#3 Given a variable, choose the least constraining value:
</a:t>
            </a:r>
          </a:p>
          <a:p>
            <a:pPr lvl="1" eaLnBrk="1" hangingPunct="1">
              <a:defRPr/>
            </a:pPr>
            <a:r>
              <a:rPr lang="en-US" b="1" dirty="0" smtClean="0"/>
              <a:t>the one that rules out the fewest values in the remaining variables
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67587" name="Picture 4" descr="australia-least-constraining-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0866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Constraint Propagation</a:t>
            </a:r>
            <a:endParaRPr lang="en-US" sz="2800" b="0" dirty="0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0" y="1600200"/>
            <a:ext cx="7408863" cy="3365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b="1" dirty="0">
                <a:cs typeface="+mn-cs"/>
              </a:rPr>
              <a:t>T</a:t>
            </a:r>
            <a:r>
              <a:rPr lang="en-US" b="1" dirty="0" smtClean="0">
                <a:cs typeface="+mn-cs"/>
              </a:rPr>
              <a:t>he process of determining how the possible values of one variable affect the possible values of other variables</a:t>
            </a:r>
          </a:p>
        </p:txBody>
      </p:sp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3505200" y="2667000"/>
            <a:ext cx="2438400" cy="2438400"/>
            <a:chOff x="2256" y="2400"/>
            <a:chExt cx="1536" cy="1536"/>
          </a:xfrm>
        </p:grpSpPr>
        <p:grpSp>
          <p:nvGrpSpPr>
            <p:cNvPr id="68613" name="Group 5"/>
            <p:cNvGrpSpPr>
              <a:grpSpLocks/>
            </p:cNvGrpSpPr>
            <p:nvPr/>
          </p:nvGrpSpPr>
          <p:grpSpPr bwMode="auto">
            <a:xfrm>
              <a:off x="2256" y="2400"/>
              <a:ext cx="1536" cy="1536"/>
              <a:chOff x="960" y="1344"/>
              <a:chExt cx="1536" cy="1536"/>
            </a:xfrm>
          </p:grpSpPr>
          <p:sp>
            <p:nvSpPr>
              <p:cNvPr id="1486854" name="Rectangle 6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55" name="Rectangle 7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56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57" name="Rectangle 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58" name="Rectangle 1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59" name="Rectangle 1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0" name="Rectangl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1" name="Rectangle 1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2" name="Rectangle 14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3" name="Rectangle 15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4" name="Rectangle 1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5" name="Rectangle 17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6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7" name="Rectangle 19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8" name="Rectangle 20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69" name="Rectangle 2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0" name="Rectangle 22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1" name="Rectangle 2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2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3" name="Rectangle 25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4" name="Rectangle 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5" name="Rectangle 27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6" name="Rectangle 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7" name="Rectangle 2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8" name="Rectangle 30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79" name="Rectangle 31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0" name="Rectangle 32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1" name="Rectangle 3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2" name="Rectangle 34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3" name="Rectangle 35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4" name="Rectangle 3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5" name="Rectangle 3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86" name="Rectangle 3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86887" name="AutoShape 39"/>
            <p:cNvSpPr>
              <a:spLocks noChangeArrowheads="1"/>
            </p:cNvSpPr>
            <p:nvPr/>
          </p:nvSpPr>
          <p:spPr bwMode="auto">
            <a:xfrm>
              <a:off x="2256" y="3168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88" name="AutoShape 40"/>
            <p:cNvSpPr>
              <a:spLocks noChangeArrowheads="1"/>
            </p:cNvSpPr>
            <p:nvPr/>
          </p:nvSpPr>
          <p:spPr bwMode="auto">
            <a:xfrm>
              <a:off x="2448" y="278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16" name="Group 41"/>
            <p:cNvGrpSpPr>
              <a:grpSpLocks/>
            </p:cNvGrpSpPr>
            <p:nvPr/>
          </p:nvGrpSpPr>
          <p:grpSpPr bwMode="auto">
            <a:xfrm>
              <a:off x="2256" y="2400"/>
              <a:ext cx="1536" cy="1536"/>
              <a:chOff x="1920" y="1536"/>
              <a:chExt cx="1536" cy="1536"/>
            </a:xfrm>
          </p:grpSpPr>
          <p:sp>
            <p:nvSpPr>
              <p:cNvPr id="1486890" name="Oval 42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1" name="Oval 43"/>
              <p:cNvSpPr>
                <a:spLocks noChangeArrowheads="1"/>
              </p:cNvSpPr>
              <p:nvPr/>
            </p:nvSpPr>
            <p:spPr bwMode="auto">
              <a:xfrm>
                <a:off x="1920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2" name="Oval 44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3" name="Oval 45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4" name="Oval 46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5" name="Oval 47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6" name="Oval 48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7" name="Oval 49"/>
              <p:cNvSpPr>
                <a:spLocks noChangeArrowheads="1"/>
              </p:cNvSpPr>
              <p:nvPr/>
            </p:nvSpPr>
            <p:spPr bwMode="auto">
              <a:xfrm>
                <a:off x="1920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8" name="Oval 50"/>
              <p:cNvSpPr>
                <a:spLocks noChangeArrowheads="1"/>
              </p:cNvSpPr>
              <p:nvPr/>
            </p:nvSpPr>
            <p:spPr bwMode="auto">
              <a:xfrm>
                <a:off x="2496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899" name="Oval 51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0" name="Oval 5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1" name="Oval 53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2" name="Oval 54"/>
              <p:cNvSpPr>
                <a:spLocks noChangeArrowheads="1"/>
              </p:cNvSpPr>
              <p:nvPr/>
            </p:nvSpPr>
            <p:spPr bwMode="auto">
              <a:xfrm>
                <a:off x="2112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3" name="Oval 55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4" name="Oval 56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5" name="Oval 57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6" name="Oval 58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7" name="Oval 59"/>
              <p:cNvSpPr>
                <a:spLocks noChangeArrowheads="1"/>
              </p:cNvSpPr>
              <p:nvPr/>
            </p:nvSpPr>
            <p:spPr bwMode="auto">
              <a:xfrm>
                <a:off x="2496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8" name="Oval 60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09" name="Oval 61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10" name="Oval 62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8617" name="Group 63"/>
            <p:cNvGrpSpPr>
              <a:grpSpLocks/>
            </p:cNvGrpSpPr>
            <p:nvPr/>
          </p:nvGrpSpPr>
          <p:grpSpPr bwMode="auto">
            <a:xfrm>
              <a:off x="2448" y="2400"/>
              <a:ext cx="1344" cy="1536"/>
              <a:chOff x="2112" y="1536"/>
              <a:chExt cx="1344" cy="1536"/>
            </a:xfrm>
          </p:grpSpPr>
          <p:grpSp>
            <p:nvGrpSpPr>
              <p:cNvPr id="68618" name="Group 64"/>
              <p:cNvGrpSpPr>
                <a:grpSpLocks/>
              </p:cNvGrpSpPr>
              <p:nvPr/>
            </p:nvGrpSpPr>
            <p:grpSpPr bwMode="auto">
              <a:xfrm>
                <a:off x="2112" y="1536"/>
                <a:ext cx="1152" cy="1536"/>
                <a:chOff x="2112" y="1536"/>
                <a:chExt cx="1152" cy="1536"/>
              </a:xfrm>
            </p:grpSpPr>
            <p:sp>
              <p:nvSpPr>
                <p:cNvPr id="1486913" name="Oval 65"/>
                <p:cNvSpPr>
                  <a:spLocks noChangeArrowheads="1"/>
                </p:cNvSpPr>
                <p:nvPr/>
              </p:nvSpPr>
              <p:spPr bwMode="auto">
                <a:xfrm>
                  <a:off x="307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4" name="Oval 66"/>
                <p:cNvSpPr>
                  <a:spLocks noChangeArrowheads="1"/>
                </p:cNvSpPr>
                <p:nvPr/>
              </p:nvSpPr>
              <p:spPr bwMode="auto">
                <a:xfrm>
                  <a:off x="2880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5" name="Oval 67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6" name="Oval 68"/>
                <p:cNvSpPr>
                  <a:spLocks noChangeArrowheads="1"/>
                </p:cNvSpPr>
                <p:nvPr/>
              </p:nvSpPr>
              <p:spPr bwMode="auto">
                <a:xfrm>
                  <a:off x="2304" y="2112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7" name="Oval 69"/>
                <p:cNvSpPr>
                  <a:spLocks noChangeArrowheads="1"/>
                </p:cNvSpPr>
                <p:nvPr/>
              </p:nvSpPr>
              <p:spPr bwMode="auto">
                <a:xfrm>
                  <a:off x="2496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8" name="Oval 70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19" name="Oval 71"/>
                <p:cNvSpPr>
                  <a:spLocks noChangeArrowheads="1"/>
                </p:cNvSpPr>
                <p:nvPr/>
              </p:nvSpPr>
              <p:spPr bwMode="auto">
                <a:xfrm>
                  <a:off x="2112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20" name="Oval 72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21" name="Oval 73"/>
                <p:cNvSpPr>
                  <a:spLocks noChangeArrowheads="1"/>
                </p:cNvSpPr>
                <p:nvPr/>
              </p:nvSpPr>
              <p:spPr bwMode="auto">
                <a:xfrm>
                  <a:off x="211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6922" name="Oval 74"/>
                <p:cNvSpPr>
                  <a:spLocks noChangeArrowheads="1"/>
                </p:cNvSpPr>
                <p:nvPr/>
              </p:nvSpPr>
              <p:spPr bwMode="auto">
                <a:xfrm>
                  <a:off x="2112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86923" name="Oval 75"/>
              <p:cNvSpPr>
                <a:spLocks noChangeArrowheads="1"/>
              </p:cNvSpPr>
              <p:nvPr/>
            </p:nvSpPr>
            <p:spPr bwMode="auto">
              <a:xfrm>
                <a:off x="2496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24" name="Oval 76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25" name="Oval 77"/>
              <p:cNvSpPr>
                <a:spLocks noChangeArrowheads="1"/>
              </p:cNvSpPr>
              <p:nvPr/>
            </p:nvSpPr>
            <p:spPr bwMode="auto">
              <a:xfrm>
                <a:off x="288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26" name="Oval 78"/>
              <p:cNvSpPr>
                <a:spLocks noChangeArrowheads="1"/>
              </p:cNvSpPr>
              <p:nvPr/>
            </p:nvSpPr>
            <p:spPr bwMode="auto">
              <a:xfrm>
                <a:off x="3072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6927" name="Oval 79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914400" y="54102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1800" b="1"/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Forward Checking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0" y="1066800"/>
            <a:ext cx="7408863" cy="1557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b="1" dirty="0" smtClean="0">
                <a:cs typeface="+mn-cs"/>
              </a:rPr>
              <a:t> After a variable </a:t>
            </a:r>
            <a:r>
              <a:rPr lang="en-US" b="1" dirty="0" smtClean="0">
                <a:solidFill>
                  <a:srgbClr val="F81706"/>
                </a:solidFill>
                <a:cs typeface="+mn-cs"/>
              </a:rPr>
              <a:t>X</a:t>
            </a:r>
            <a:r>
              <a:rPr lang="en-US" b="1" dirty="0" smtClean="0">
                <a:cs typeface="+mn-cs"/>
              </a:rPr>
              <a:t> is assigned a value </a:t>
            </a:r>
            <a:r>
              <a:rPr lang="en-US" b="1" dirty="0" smtClean="0">
                <a:solidFill>
                  <a:srgbClr val="F81706"/>
                </a:solidFill>
                <a:cs typeface="+mn-cs"/>
              </a:rPr>
              <a:t>v</a:t>
            </a:r>
            <a:r>
              <a:rPr lang="en-US" b="1" dirty="0" smtClean="0">
                <a:cs typeface="+mn-cs"/>
              </a:rPr>
              <a:t>, look at each unassigned variable </a:t>
            </a:r>
            <a:r>
              <a:rPr lang="en-US" b="1" dirty="0" smtClean="0">
                <a:solidFill>
                  <a:srgbClr val="339933"/>
                </a:solidFill>
                <a:cs typeface="+mn-cs"/>
              </a:rPr>
              <a:t>Y</a:t>
            </a:r>
            <a:r>
              <a:rPr lang="en-US" b="1" dirty="0" smtClean="0">
                <a:cs typeface="+mn-cs"/>
              </a:rPr>
              <a:t> that is connected to </a:t>
            </a:r>
            <a:r>
              <a:rPr lang="en-US" b="1" dirty="0" smtClean="0">
                <a:solidFill>
                  <a:srgbClr val="F81706"/>
                </a:solidFill>
                <a:cs typeface="+mn-cs"/>
              </a:rPr>
              <a:t>X</a:t>
            </a:r>
            <a:r>
              <a:rPr lang="en-US" b="1" dirty="0" smtClean="0">
                <a:cs typeface="+mn-cs"/>
              </a:rPr>
              <a:t> by a constraint and deletes from </a:t>
            </a:r>
            <a:r>
              <a:rPr lang="en-US" b="1" dirty="0" smtClean="0">
                <a:solidFill>
                  <a:srgbClr val="339933"/>
                </a:solidFill>
                <a:cs typeface="+mn-cs"/>
              </a:rPr>
              <a:t>Y</a:t>
            </a:r>
            <a:r>
              <a:rPr lang="ja-JP" altLang="en-US" b="1" dirty="0" smtClean="0">
                <a:latin typeface="Arial"/>
                <a:cs typeface="+mn-cs"/>
              </a:rPr>
              <a:t>’</a:t>
            </a:r>
            <a:r>
              <a:rPr lang="en-US" b="1" dirty="0" smtClean="0">
                <a:cs typeface="+mn-cs"/>
              </a:rPr>
              <a:t>s domain any value that is inconsistent with </a:t>
            </a:r>
            <a:r>
              <a:rPr lang="en-US" b="1" dirty="0" smtClean="0">
                <a:solidFill>
                  <a:srgbClr val="F81706"/>
                </a:solidFill>
                <a:cs typeface="+mn-cs"/>
              </a:rPr>
              <a:t>v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1920" y="2304"/>
            <a:chExt cx="1536" cy="1536"/>
          </a:xfrm>
        </p:grpSpPr>
        <p:grpSp>
          <p:nvGrpSpPr>
            <p:cNvPr id="69637" name="Group 5"/>
            <p:cNvGrpSpPr>
              <a:grpSpLocks/>
            </p:cNvGrpSpPr>
            <p:nvPr/>
          </p:nvGrpSpPr>
          <p:grpSpPr bwMode="auto">
            <a:xfrm>
              <a:off x="1920" y="2304"/>
              <a:ext cx="1536" cy="1536"/>
              <a:chOff x="960" y="1344"/>
              <a:chExt cx="1536" cy="1536"/>
            </a:xfrm>
          </p:grpSpPr>
          <p:sp>
            <p:nvSpPr>
              <p:cNvPr id="1487878" name="Rectangle 6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79" name="Rectangle 7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0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1" name="Rectangle 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2" name="Rectangle 1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3" name="Rectangle 1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4" name="Rectangl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5" name="Rectangle 1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6" name="Rectangle 14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7" name="Rectangle 15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8" name="Rectangle 1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89" name="Rectangle 17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0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1" name="Rectangle 19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2" name="Rectangle 20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3" name="Rectangle 2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4" name="Rectangle 22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5" name="Rectangle 2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6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7" name="Rectangle 25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8" name="Rectangle 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899" name="Rectangle 27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0" name="Rectangle 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1" name="Rectangle 2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2" name="Rectangle 30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3" name="Rectangle 31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4" name="Rectangle 32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5" name="Rectangle 3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6" name="Rectangle 34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7" name="Rectangle 35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8" name="Rectangle 3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09" name="Rectangle 3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7910" name="Rectangle 3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87911" name="AutoShape 39"/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2" name="Oval 40"/>
            <p:cNvSpPr>
              <a:spLocks noChangeArrowheads="1"/>
            </p:cNvSpPr>
            <p:nvPr/>
          </p:nvSpPr>
          <p:spPr bwMode="auto">
            <a:xfrm>
              <a:off x="211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3" name="Oval 41"/>
            <p:cNvSpPr>
              <a:spLocks noChangeArrowheads="1"/>
            </p:cNvSpPr>
            <p:nvPr/>
          </p:nvSpPr>
          <p:spPr bwMode="auto">
            <a:xfrm>
              <a:off x="2496" y="364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4" name="Oval 42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5" name="Oval 43"/>
            <p:cNvSpPr>
              <a:spLocks noChangeArrowheads="1"/>
            </p:cNvSpPr>
            <p:nvPr/>
          </p:nvSpPr>
          <p:spPr bwMode="auto">
            <a:xfrm>
              <a:off x="2496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6" name="Oval 44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7" name="Oval 4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8" name="Oval 46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19" name="Oval 47"/>
            <p:cNvSpPr>
              <a:spLocks noChangeArrowheads="1"/>
            </p:cNvSpPr>
            <p:nvPr/>
          </p:nvSpPr>
          <p:spPr bwMode="auto">
            <a:xfrm>
              <a:off x="307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0" name="Oval 48"/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1" name="Oval 49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2" name="Oval 50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3" name="Oval 51"/>
            <p:cNvSpPr>
              <a:spLocks noChangeArrowheads="1"/>
            </p:cNvSpPr>
            <p:nvPr/>
          </p:nvSpPr>
          <p:spPr bwMode="auto">
            <a:xfrm>
              <a:off x="230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4" name="Oval 52"/>
            <p:cNvSpPr>
              <a:spLocks noChangeArrowheads="1"/>
            </p:cNvSpPr>
            <p:nvPr/>
          </p:nvSpPr>
          <p:spPr bwMode="auto">
            <a:xfrm>
              <a:off x="2112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925" name="Oval 53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1447800" y="5105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Terminate branch when any variable has no legal values &amp; backtrack.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Forward checking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r>
              <a:rPr lang="en-US" sz="1600" dirty="0" smtClean="0"/>
              <a:t>
</a:t>
            </a:r>
          </a:p>
        </p:txBody>
      </p:sp>
      <p:pic>
        <p:nvPicPr>
          <p:cNvPr id="70659" name="Picture 4" descr="forward-checking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4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81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43000" y="838200"/>
            <a:ext cx="7315200" cy="5465763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Set of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vars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,</a:t>
            </a:r>
            <a:r>
              <a:rPr lang="en-US" sz="1800" b="1" dirty="0" smtClean="0">
                <a:cs typeface="+mn-cs"/>
              </a:rPr>
              <a:t> set of possible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values</a:t>
            </a:r>
            <a:r>
              <a:rPr lang="en-US" sz="1800" b="1" dirty="0" smtClean="0">
                <a:cs typeface="+mn-cs"/>
              </a:rPr>
              <a:t> for each </a:t>
            </a:r>
            <a:r>
              <a:rPr lang="en-US" sz="1800" b="1" dirty="0" err="1" smtClean="0">
                <a:cs typeface="+mn-cs"/>
              </a:rPr>
              <a:t>vars</a:t>
            </a:r>
            <a:r>
              <a:rPr lang="en-US" sz="1800" b="1" dirty="0" smtClean="0">
                <a:cs typeface="+mn-cs"/>
              </a:rPr>
              <a:t> &amp; set of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constraints</a:t>
            </a:r>
            <a:r>
              <a:rPr lang="en-US" sz="1800" b="1" dirty="0" smtClean="0">
                <a:cs typeface="+mn-cs"/>
              </a:rPr>
              <a:t> defines a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CSP.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A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solution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 to the CSP is an assignment of values to the variables so that all constraints are satisfied (no “violated constraints.”)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A CSP is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inconsistent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 if no such solution exists.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    </a:t>
            </a:r>
            <a:r>
              <a:rPr lang="en-US" sz="1800" b="1" dirty="0" err="1" smtClean="0">
                <a:solidFill>
                  <a:srgbClr val="3333CC"/>
                </a:solidFill>
                <a:cs typeface="+mn-cs"/>
              </a:rPr>
              <a:t>Eg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 try to place 9 non-attacking queens on an 8x8 board.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Hmm. Can a search program figure out that you can’t place 101 queens on 100x100 board?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Not so easy! Most search approaches can’t. </a:t>
            </a:r>
            <a:r>
              <a:rPr lang="en-US" sz="1800" b="1" i="1" dirty="0" smtClean="0">
                <a:solidFill>
                  <a:srgbClr val="008000"/>
                </a:solidFill>
                <a:cs typeface="+mn-cs"/>
              </a:rPr>
              <a:t>Need much more clever reasoning, instead of just search. (Need to use Pigeon Hole principle.)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      Aside: Factored representation does not even allow one to ask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      the question. Knowledge is build in.)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      Alternative question: With N queens is there a solution with queen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8000"/>
                </a:solidFill>
                <a:cs typeface="+mn-cs"/>
              </a:rPr>
              <a:t>      in bottom right hand corner on a N x N board?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
</a:t>
            </a:r>
          </a:p>
        </p:txBody>
      </p:sp>
      <p:pic>
        <p:nvPicPr>
          <p:cNvPr id="71682" name="Picture 4" descr="forward-checking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4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81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0" dirty="0" smtClean="0"/>
          </a:p>
        </p:txBody>
      </p:sp>
      <p:pic>
        <p:nvPicPr>
          <p:cNvPr id="72706" name="Picture 4" descr="forward-checking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4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81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
</a:t>
            </a:r>
          </a:p>
        </p:txBody>
      </p:sp>
      <p:pic>
        <p:nvPicPr>
          <p:cNvPr id="73730" name="Picture 4" descr="forward-checking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14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81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5"/>
          <p:cNvGrpSpPr>
            <a:grpSpLocks/>
          </p:cNvGrpSpPr>
          <p:nvPr/>
        </p:nvGrpSpPr>
        <p:grpSpPr bwMode="auto">
          <a:xfrm>
            <a:off x="2286000" y="-76200"/>
            <a:ext cx="2590800" cy="2465388"/>
            <a:chOff x="2233970" y="76200"/>
            <a:chExt cx="2590800" cy="2465805"/>
          </a:xfrm>
        </p:grpSpPr>
        <p:pic>
          <p:nvPicPr>
            <p:cNvPr id="74775" name="Picture 2" descr="Screen Shot 2012-10-12 at 3.46.1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970" y="76200"/>
              <a:ext cx="2590800" cy="246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353158" y="685903"/>
              <a:ext cx="465137" cy="338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NT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667358" y="1033625"/>
              <a:ext cx="530225" cy="3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WA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53158" y="1143180"/>
              <a:ext cx="504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SA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89745" y="762116"/>
              <a:ext cx="38417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Q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958" y="1371819"/>
              <a:ext cx="722312" cy="36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cs typeface="+mn-cs"/>
                </a:rPr>
                <a:t>NSW</a:t>
              </a:r>
              <a:endParaRPr lang="en-US" sz="2000" b="1" dirty="0"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18333" y="1733830"/>
              <a:ext cx="377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V</a:t>
              </a:r>
            </a:p>
          </p:txBody>
        </p:sp>
      </p:grpSp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Constraint propagation</a:t>
            </a:r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Forward checking propagates information from assigned to unassigned variables, but doesn't provide early detection for all failures:</a:t>
            </a:r>
            <a:r>
              <a:rPr lang="en-US" sz="16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pic>
        <p:nvPicPr>
          <p:cNvPr id="74756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9995" name="Text Box 11"/>
          <p:cNvSpPr txBox="1">
            <a:spLocks noChangeArrowheads="1"/>
          </p:cNvSpPr>
          <p:nvPr/>
        </p:nvSpPr>
        <p:spPr bwMode="auto">
          <a:xfrm>
            <a:off x="5715000" y="2640013"/>
            <a:ext cx="303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What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 the problem here?</a:t>
            </a:r>
          </a:p>
        </p:txBody>
      </p:sp>
      <p:grpSp>
        <p:nvGrpSpPr>
          <p:cNvPr id="1449997" name="Group 13"/>
          <p:cNvGrpSpPr>
            <a:grpSpLocks/>
          </p:cNvGrpSpPr>
          <p:nvPr/>
        </p:nvGrpSpPr>
        <p:grpSpPr bwMode="auto">
          <a:xfrm>
            <a:off x="1066800" y="4495800"/>
            <a:ext cx="5334000" cy="1744663"/>
            <a:chOff x="672" y="2832"/>
            <a:chExt cx="3360" cy="1099"/>
          </a:xfrm>
        </p:grpSpPr>
        <p:grpSp>
          <p:nvGrpSpPr>
            <p:cNvPr id="74768" name="Group 10"/>
            <p:cNvGrpSpPr>
              <a:grpSpLocks/>
            </p:cNvGrpSpPr>
            <p:nvPr/>
          </p:nvGrpSpPr>
          <p:grpSpPr bwMode="auto">
            <a:xfrm>
              <a:off x="1968" y="2832"/>
              <a:ext cx="2064" cy="480"/>
              <a:chOff x="1968" y="2832"/>
              <a:chExt cx="2064" cy="480"/>
            </a:xfrm>
          </p:grpSpPr>
          <p:grpSp>
            <p:nvGrpSpPr>
              <p:cNvPr id="74770" name="Group 8"/>
              <p:cNvGrpSpPr>
                <a:grpSpLocks/>
              </p:cNvGrpSpPr>
              <p:nvPr/>
            </p:nvGrpSpPr>
            <p:grpSpPr bwMode="auto">
              <a:xfrm>
                <a:off x="1968" y="2832"/>
                <a:ext cx="2064" cy="432"/>
                <a:chOff x="1968" y="2832"/>
                <a:chExt cx="2064" cy="432"/>
              </a:xfrm>
            </p:grpSpPr>
            <p:sp>
              <p:nvSpPr>
                <p:cNvPr id="1449989" name="Oval 5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240" cy="19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49990" name="Oval 6"/>
                <p:cNvSpPr>
                  <a:spLocks noChangeArrowheads="1"/>
                </p:cNvSpPr>
                <p:nvPr/>
              </p:nvSpPr>
              <p:spPr bwMode="auto">
                <a:xfrm>
                  <a:off x="3792" y="2832"/>
                  <a:ext cx="240" cy="19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49991" name="Freeform 7"/>
                <p:cNvSpPr>
                  <a:spLocks/>
                </p:cNvSpPr>
                <p:nvPr/>
              </p:nvSpPr>
              <p:spPr bwMode="auto">
                <a:xfrm>
                  <a:off x="2112" y="3024"/>
                  <a:ext cx="1776" cy="240"/>
                </a:xfrm>
                <a:custGeom>
                  <a:avLst/>
                  <a:gdLst>
                    <a:gd name="T0" fmla="*/ 0 w 1776"/>
                    <a:gd name="T1" fmla="*/ 0 h 240"/>
                    <a:gd name="T2" fmla="*/ 816 w 1776"/>
                    <a:gd name="T3" fmla="*/ 240 h 240"/>
                    <a:gd name="T4" fmla="*/ 1776 w 1776"/>
                    <a:gd name="T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6" h="240">
                      <a:moveTo>
                        <a:pt x="0" y="0"/>
                      </a:moveTo>
                      <a:cubicBezTo>
                        <a:pt x="260" y="120"/>
                        <a:pt x="520" y="240"/>
                        <a:pt x="816" y="240"/>
                      </a:cubicBezTo>
                      <a:cubicBezTo>
                        <a:pt x="1112" y="240"/>
                        <a:pt x="1444" y="120"/>
                        <a:pt x="17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49993" name="Text Box 9"/>
              <p:cNvSpPr txBox="1">
                <a:spLocks noChangeArrowheads="1"/>
              </p:cNvSpPr>
              <p:nvPr/>
            </p:nvSpPr>
            <p:spPr bwMode="auto">
              <a:xfrm>
                <a:off x="2832" y="302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Times New Roman" charset="0"/>
                  </a:rPr>
                  <a:t>≠</a:t>
                </a:r>
              </a:p>
            </p:txBody>
          </p:sp>
        </p:grpSp>
        <p:sp>
          <p:nvSpPr>
            <p:cNvPr id="1449996" name="Rectangle 12"/>
            <p:cNvSpPr>
              <a:spLocks noChangeArrowheads="1"/>
            </p:cNvSpPr>
            <p:nvPr/>
          </p:nvSpPr>
          <p:spPr bwMode="auto">
            <a:xfrm>
              <a:off x="672" y="3408"/>
              <a:ext cx="28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cs typeface="+mn-cs"/>
                </a:rPr>
                <a:t>NT and SA cannot both be blue!</a:t>
              </a:r>
              <a:r>
                <a:rPr lang="en-US" dirty="0">
                  <a:cs typeface="+mn-cs"/>
                </a:rPr>
                <a:t>
</a:t>
              </a:r>
            </a:p>
          </p:txBody>
        </p:sp>
      </p:grpSp>
      <p:pic>
        <p:nvPicPr>
          <p:cNvPr id="74759" name="Picture 14" descr="australia-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81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9999" name="Text Box 15"/>
          <p:cNvSpPr txBox="1">
            <a:spLocks noChangeArrowheads="1"/>
          </p:cNvSpPr>
          <p:nvPr/>
        </p:nvSpPr>
        <p:spPr bwMode="auto">
          <a:xfrm>
            <a:off x="2492375" y="2971800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cs typeface="+mn-cs"/>
              </a:rPr>
              <a:t>WA</a:t>
            </a:r>
          </a:p>
        </p:txBody>
      </p:sp>
      <p:sp>
        <p:nvSpPr>
          <p:cNvPr id="1450000" name="Text Box 16"/>
          <p:cNvSpPr txBox="1">
            <a:spLocks noChangeArrowheads="1"/>
          </p:cNvSpPr>
          <p:nvPr/>
        </p:nvSpPr>
        <p:spPr bwMode="auto">
          <a:xfrm>
            <a:off x="2743200" y="2895600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cs typeface="+mn-cs"/>
              </a:rPr>
              <a:t>NT</a:t>
            </a:r>
          </a:p>
        </p:txBody>
      </p:sp>
      <p:sp>
        <p:nvSpPr>
          <p:cNvPr id="1450001" name="Text Box 17"/>
          <p:cNvSpPr txBox="1">
            <a:spLocks noChangeArrowheads="1"/>
          </p:cNvSpPr>
          <p:nvPr/>
        </p:nvSpPr>
        <p:spPr bwMode="auto">
          <a:xfrm>
            <a:off x="2743200" y="30480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cs typeface="+mn-cs"/>
              </a:rPr>
              <a:t>SA</a:t>
            </a:r>
          </a:p>
        </p:txBody>
      </p:sp>
      <p:sp>
        <p:nvSpPr>
          <p:cNvPr id="1450002" name="Text Box 18"/>
          <p:cNvSpPr txBox="1">
            <a:spLocks noChangeArrowheads="1"/>
          </p:cNvSpPr>
          <p:nvPr/>
        </p:nvSpPr>
        <p:spPr bwMode="auto">
          <a:xfrm>
            <a:off x="2971800" y="2895600"/>
            <a:ext cx="282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cs typeface="+mn-cs"/>
              </a:rPr>
              <a:t>Q</a:t>
            </a:r>
          </a:p>
        </p:txBody>
      </p:sp>
      <p:sp>
        <p:nvSpPr>
          <p:cNvPr id="1450003" name="Text Box 19"/>
          <p:cNvSpPr txBox="1">
            <a:spLocks noChangeArrowheads="1"/>
          </p:cNvSpPr>
          <p:nvPr/>
        </p:nvSpPr>
        <p:spPr bwMode="auto">
          <a:xfrm>
            <a:off x="2971800" y="3124200"/>
            <a:ext cx="473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cs typeface="+mn-cs"/>
              </a:rPr>
              <a:t>NSW</a:t>
            </a:r>
          </a:p>
        </p:txBody>
      </p:sp>
      <p:sp>
        <p:nvSpPr>
          <p:cNvPr id="1450004" name="Text Box 20"/>
          <p:cNvSpPr txBox="1">
            <a:spLocks noChangeArrowheads="1"/>
          </p:cNvSpPr>
          <p:nvPr/>
        </p:nvSpPr>
        <p:spPr bwMode="auto">
          <a:xfrm>
            <a:off x="2971800" y="3200400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cs typeface="+mn-cs"/>
              </a:rPr>
              <a:t>V</a:t>
            </a:r>
          </a:p>
        </p:txBody>
      </p:sp>
      <p:sp>
        <p:nvSpPr>
          <p:cNvPr id="1450005" name="Text Box 21"/>
          <p:cNvSpPr txBox="1">
            <a:spLocks noChangeArrowheads="1"/>
          </p:cNvSpPr>
          <p:nvPr/>
        </p:nvSpPr>
        <p:spPr bwMode="auto">
          <a:xfrm>
            <a:off x="2971800" y="3276600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cs typeface="+mn-cs"/>
              </a:rPr>
              <a:t>T</a:t>
            </a:r>
          </a:p>
        </p:txBody>
      </p:sp>
      <p:sp>
        <p:nvSpPr>
          <p:cNvPr id="1450006" name="Rectangle 22"/>
          <p:cNvSpPr>
            <a:spLocks noChangeArrowheads="1"/>
          </p:cNvSpPr>
          <p:nvPr/>
        </p:nvSpPr>
        <p:spPr bwMode="auto">
          <a:xfrm>
            <a:off x="228600" y="5951537"/>
            <a:ext cx="8961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Use: constraint propagation</a:t>
            </a:r>
            <a:r>
              <a:rPr lang="en-US" b="1" i="1" dirty="0">
                <a:cs typeface="+mn-cs"/>
              </a:rPr>
              <a:t> repeatedly to enforce constraints </a:t>
            </a:r>
            <a:r>
              <a:rPr lang="en-US" b="1" i="1" dirty="0" smtClean="0">
                <a:cs typeface="+mn-cs"/>
              </a:rPr>
              <a:t>locally</a:t>
            </a:r>
            <a:r>
              <a:rPr lang="en-US" i="1" dirty="0" smtClean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995" grpId="0"/>
      <p:bldP spid="145000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Definition (Arc consistency)</a:t>
            </a:r>
          </a:p>
        </p:txBody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86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constraint </a:t>
            </a: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C_xy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is said to be arc consistent </a:t>
            </a: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w.r.t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. x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iff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for each value v of x there is an allowed value of 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Similarly, we define that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C_xy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is arc consistent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w.r.t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. 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 binary CSP is arc consistent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iff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every constraint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C_xy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is arc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consistent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wrt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x as well as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wrt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When a CSP is not arc consistent, we can make it arc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consistent.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This is also called </a:t>
            </a:r>
            <a:r>
              <a:rPr lang="ja-JP" altLang="en-US" sz="2400" dirty="0" smtClean="0">
                <a:latin typeface="Arial"/>
                <a:cs typeface="+mn-cs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enforcing arc consistency</a:t>
            </a:r>
            <a:r>
              <a:rPr lang="ja-JP" altLang="en-US" sz="2400" dirty="0" smtClean="0">
                <a:latin typeface="Arial"/>
                <a:cs typeface="+mn-cs"/>
              </a:rPr>
              <a:t>”</a:t>
            </a:r>
            <a:r>
              <a:rPr lang="en-US" sz="2400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Example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Let domains be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   </a:t>
            </a:r>
            <a:r>
              <a:rPr lang="en-US" sz="2400" b="1" dirty="0" err="1" smtClean="0">
                <a:solidFill>
                  <a:schemeClr val="accent6"/>
                </a:solidFill>
                <a:cs typeface="+mn-cs"/>
              </a:rPr>
              <a:t>D_x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= {1, 2, 3}, </a:t>
            </a:r>
            <a:r>
              <a:rPr lang="en-US" sz="2400" b="1" dirty="0" err="1" smtClean="0">
                <a:solidFill>
                  <a:schemeClr val="accent6"/>
                </a:solidFill>
                <a:cs typeface="+mn-cs"/>
              </a:rPr>
              <a:t>D_y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= {3, 4, 5, 6}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One constraint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   </a:t>
            </a:r>
            <a:r>
              <a:rPr lang="en-US" sz="2400" b="1" dirty="0" err="1" smtClean="0">
                <a:solidFill>
                  <a:schemeClr val="accent6"/>
                </a:solidFill>
                <a:cs typeface="+mn-cs"/>
              </a:rPr>
              <a:t>C_xy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= {(1,3), (1,5), (3,3), (3,6)}      [“allowed value pairs”]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cs typeface="+mn-cs"/>
              </a:rPr>
              <a:t>C_xy</a:t>
            </a:r>
            <a:r>
              <a:rPr lang="en-US" sz="2400" b="1" dirty="0" smtClean="0">
                <a:cs typeface="+mn-cs"/>
              </a:rPr>
              <a:t> is not arc consistent </a:t>
            </a:r>
            <a:r>
              <a:rPr lang="en-US" sz="2400" b="1" dirty="0" err="1" smtClean="0">
                <a:cs typeface="+mn-cs"/>
              </a:rPr>
              <a:t>w.r.t</a:t>
            </a:r>
            <a:r>
              <a:rPr lang="en-US" sz="2400" b="1" dirty="0" smtClean="0">
                <a:cs typeface="+mn-cs"/>
              </a:rPr>
              <a:t>. x, neither </a:t>
            </a:r>
            <a:r>
              <a:rPr lang="en-US" sz="2400" b="1" dirty="0" err="1" smtClean="0">
                <a:cs typeface="+mn-cs"/>
              </a:rPr>
              <a:t>w.r.t</a:t>
            </a:r>
            <a:r>
              <a:rPr lang="en-US" sz="2400" b="1" dirty="0" smtClean="0">
                <a:cs typeface="+mn-cs"/>
              </a:rPr>
              <a:t>. y. 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517572" name="Rectangle 4"/>
          <p:cNvSpPr>
            <a:spLocks noChangeArrowheads="1"/>
          </p:cNvSpPr>
          <p:nvPr/>
        </p:nvSpPr>
        <p:spPr bwMode="auto">
          <a:xfrm>
            <a:off x="914400" y="4191000"/>
            <a:ext cx="6858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To enforce arc consistency, we filter the domains,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removing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inconsistent values.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  </a:t>
            </a:r>
            <a:r>
              <a:rPr lang="en-US" b="1" dirty="0">
                <a:cs typeface="+mn-cs"/>
              </a:rPr>
              <a:t>D</a:t>
            </a:r>
            <a:r>
              <a:rPr lang="ja-JP" altLang="en-US" b="1" dirty="0">
                <a:latin typeface="Arial"/>
                <a:cs typeface="+mn-cs"/>
              </a:rPr>
              <a:t>’</a:t>
            </a:r>
            <a:r>
              <a:rPr lang="en-US" b="1" dirty="0">
                <a:cs typeface="+mn-cs"/>
              </a:rPr>
              <a:t>_x = {1, 3}, D</a:t>
            </a:r>
            <a:r>
              <a:rPr lang="ja-JP" altLang="en-US" b="1" dirty="0">
                <a:latin typeface="Arial"/>
                <a:cs typeface="+mn-cs"/>
              </a:rPr>
              <a:t>’</a:t>
            </a:r>
            <a:r>
              <a:rPr lang="en-US" b="1" dirty="0">
                <a:cs typeface="+mn-cs"/>
              </a:rPr>
              <a:t>_y={3, 5, 6}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57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Arc consistency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Simplest form of propagation makes each arc </a:t>
            </a:r>
            <a:r>
              <a:rPr lang="en-US" sz="1600" dirty="0" smtClean="0">
                <a:solidFill>
                  <a:schemeClr val="accent2"/>
                </a:solidFill>
                <a:cs typeface="+mn-cs"/>
              </a:rPr>
              <a:t>consistent.</a:t>
            </a: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600" i="1" dirty="0" smtClean="0">
                <a:cs typeface="+mn-cs"/>
              </a:rPr>
              <a:t>I.e., X </a:t>
            </a:r>
            <a:r>
              <a:rPr lang="en-US" sz="1600" dirty="0" smtClean="0">
                <a:cs typeface="+mn-cs"/>
                <a:sym typeface="Wingdings" charset="0"/>
              </a:rPr>
              <a:t></a:t>
            </a:r>
            <a:r>
              <a:rPr lang="en-US" sz="1600" i="1" dirty="0" smtClean="0">
                <a:cs typeface="+mn-cs"/>
              </a:rPr>
              <a:t>Y</a:t>
            </a:r>
            <a:r>
              <a:rPr lang="en-US" sz="1600" dirty="0" smtClean="0">
                <a:cs typeface="+mn-cs"/>
              </a:rPr>
              <a:t> is consistent </a:t>
            </a:r>
            <a:r>
              <a:rPr lang="en-US" sz="1600" dirty="0" err="1" smtClean="0">
                <a:cs typeface="+mn-cs"/>
              </a:rPr>
              <a:t>iff</a:t>
            </a:r>
            <a:r>
              <a:rPr lang="en-US" sz="1600" dirty="0" smtClean="0">
                <a:cs typeface="+mn-cs"/>
              </a:rPr>
              <a:t>
       </a:t>
            </a:r>
            <a:r>
              <a:rPr lang="en-US" sz="1600" dirty="0" smtClean="0"/>
              <a:t>for </a:t>
            </a:r>
            <a:r>
              <a:rPr lang="en-US" sz="1600" dirty="0" smtClean="0">
                <a:solidFill>
                  <a:srgbClr val="FF0000"/>
                </a:solidFill>
              </a:rPr>
              <a:t>every</a:t>
            </a:r>
            <a:r>
              <a:rPr lang="en-US" sz="1600" dirty="0" smtClean="0"/>
              <a:t> value </a:t>
            </a:r>
            <a:r>
              <a:rPr lang="en-US" sz="1600" i="1" dirty="0" smtClean="0"/>
              <a:t>x </a:t>
            </a:r>
            <a:r>
              <a:rPr lang="en-US" sz="1600" dirty="0" smtClean="0"/>
              <a:t>of </a:t>
            </a:r>
            <a:r>
              <a:rPr lang="en-US" sz="1600" i="1" dirty="0" smtClean="0"/>
              <a:t>X </a:t>
            </a:r>
            <a:r>
              <a:rPr lang="en-US" sz="1600" dirty="0" smtClean="0"/>
              <a:t>there is </a:t>
            </a:r>
            <a:r>
              <a:rPr lang="en-US" sz="1600" dirty="0" smtClean="0">
                <a:solidFill>
                  <a:srgbClr val="FF0000"/>
                </a:solidFill>
              </a:rPr>
              <a:t>some</a:t>
            </a:r>
            <a:r>
              <a:rPr lang="en-US" sz="1600" dirty="0" smtClean="0"/>
              <a:t> allowed </a:t>
            </a:r>
            <a:r>
              <a:rPr lang="en-US" sz="1600" i="1" dirty="0" smtClean="0"/>
              <a:t>y</a:t>
            </a:r>
            <a:r>
              <a:rPr lang="en-US" sz="1600" dirty="0" smtClean="0"/>
              <a:t>
</a:t>
            </a:r>
          </a:p>
        </p:txBody>
      </p:sp>
      <p:pic>
        <p:nvPicPr>
          <p:cNvPr id="78851" name="Picture 4" descr="ac-example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6248400" y="762000"/>
            <a:ext cx="2590800" cy="2465388"/>
            <a:chOff x="2233970" y="76200"/>
            <a:chExt cx="2590800" cy="2465805"/>
          </a:xfrm>
        </p:grpSpPr>
        <p:pic>
          <p:nvPicPr>
            <p:cNvPr id="78853" name="Picture 5" descr="Screen Shot 2012-10-12 at 3.46.1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970" y="76200"/>
              <a:ext cx="2590800" cy="246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353158" y="685903"/>
              <a:ext cx="465137" cy="338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NT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358" y="1033625"/>
              <a:ext cx="530225" cy="3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WA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3158" y="1143180"/>
              <a:ext cx="504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SA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745" y="762116"/>
              <a:ext cx="38417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Q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958" y="1371819"/>
              <a:ext cx="722312" cy="36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cs typeface="+mn-cs"/>
                </a:rPr>
                <a:t>NSW</a:t>
              </a:r>
              <a:endParaRPr lang="en-US" sz="2000" b="1" dirty="0"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8333" y="1733830"/>
              <a:ext cx="377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ac-example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48400" y="762000"/>
            <a:ext cx="2590800" cy="2465388"/>
            <a:chOff x="2233970" y="76200"/>
            <a:chExt cx="2590800" cy="2465805"/>
          </a:xfrm>
        </p:grpSpPr>
        <p:pic>
          <p:nvPicPr>
            <p:cNvPr id="4" name="Picture 5" descr="Screen Shot 2012-10-12 at 3.46.1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970" y="76200"/>
              <a:ext cx="2590800" cy="246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3353158" y="685903"/>
              <a:ext cx="465137" cy="338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NT</a:t>
              </a: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667358" y="1033625"/>
              <a:ext cx="530225" cy="3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WA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3158" y="1143180"/>
              <a:ext cx="504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SA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9745" y="762116"/>
              <a:ext cx="38417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Q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958" y="1371819"/>
              <a:ext cx="722312" cy="36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cs typeface="+mn-cs"/>
                </a:rPr>
                <a:t>NSW</a:t>
              </a:r>
              <a:endParaRPr lang="en-US" sz="2000" b="1" dirty="0"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8333" y="1733830"/>
              <a:ext cx="377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ac-example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48400" y="762000"/>
            <a:ext cx="2590800" cy="2465388"/>
            <a:chOff x="2233970" y="76200"/>
            <a:chExt cx="2590800" cy="2465805"/>
          </a:xfrm>
        </p:grpSpPr>
        <p:pic>
          <p:nvPicPr>
            <p:cNvPr id="4" name="Picture 5" descr="Screen Shot 2012-10-12 at 3.46.1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970" y="76200"/>
              <a:ext cx="2590800" cy="246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3353158" y="685903"/>
              <a:ext cx="465137" cy="338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NT</a:t>
              </a: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667358" y="1033625"/>
              <a:ext cx="530225" cy="3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WA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3158" y="1143180"/>
              <a:ext cx="504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SA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9745" y="762116"/>
              <a:ext cx="38417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Q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958" y="1371819"/>
              <a:ext cx="722312" cy="36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cs typeface="+mn-cs"/>
                </a:rPr>
                <a:t>NSW</a:t>
              </a:r>
              <a:endParaRPr lang="en-US" sz="2000" b="1" dirty="0"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8333" y="1733830"/>
              <a:ext cx="377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do we search for a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Start with empty variable assignment (no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vars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assigned). Then, build up partial assignments until all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vars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assigned.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Action: “assign a variable a value.”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Goal test: “all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vars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assigned and no constraint violation.”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 is the search space? (n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vars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, each with d possible values)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Top level branching:     n . 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Next branching:       (n-1) . 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Next branching:       (n-2) . 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…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Bottom level:                       d  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  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(one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var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remains to be set)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So, tree with n!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d^n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leaves.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732213"/>
            <a:ext cx="4800600" cy="175418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Hmm. But “only”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n^d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distinct value assignments! Different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var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ordering can lead to the same assignment! Wasteful…</a:t>
            </a:r>
          </a:p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  <a:cs typeface="+mn-cs"/>
              </a:rPr>
              <a:t>Just “fix” a variable ordering: </a:t>
            </a:r>
          </a:p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  <a:cs typeface="+mn-cs"/>
              </a:rPr>
              <a:t>        Backtrack search.</a:t>
            </a:r>
          </a:p>
          <a:p>
            <a:pPr>
              <a:defRPr/>
            </a:pPr>
            <a:r>
              <a:rPr lang="en-US" sz="1800" b="1" i="1" dirty="0">
                <a:solidFill>
                  <a:srgbClr val="0000FF"/>
                </a:solidFill>
                <a:cs typeface="+mn-cs"/>
              </a:rPr>
              <a:t>Check only </a:t>
            </a:r>
            <a:r>
              <a:rPr lang="en-US" sz="1800" b="1" i="1" dirty="0" err="1">
                <a:solidFill>
                  <a:srgbClr val="0000FF"/>
                </a:solidFill>
                <a:cs typeface="+mn-cs"/>
              </a:rPr>
              <a:t>n^d</a:t>
            </a:r>
            <a:r>
              <a:rPr lang="en-US" sz="1800" b="1" i="1" dirty="0">
                <a:solidFill>
                  <a:srgbClr val="0000FF"/>
                </a:solidFill>
                <a:cs typeface="+mn-cs"/>
              </a:rPr>
              <a:t> full </a:t>
            </a:r>
            <a:r>
              <a:rPr lang="en-US" sz="1800" b="1" i="1" dirty="0" err="1">
                <a:solidFill>
                  <a:srgbClr val="0000FF"/>
                </a:solidFill>
                <a:cs typeface="+mn-cs"/>
              </a:rPr>
              <a:t>var</a:t>
            </a:r>
            <a:r>
              <a:rPr lang="en-US" sz="1800" b="1" i="1" dirty="0">
                <a:solidFill>
                  <a:srgbClr val="0000FF"/>
                </a:solidFill>
                <a:cs typeface="+mn-cs"/>
              </a:rPr>
              <a:t>-value assignments.</a:t>
            </a:r>
            <a:endParaRPr lang="en-US" sz="2000" b="1" i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248400" y="1905000"/>
            <a:ext cx="2590800" cy="2465388"/>
            <a:chOff x="2233970" y="76200"/>
            <a:chExt cx="2590800" cy="2465805"/>
          </a:xfrm>
        </p:grpSpPr>
        <p:pic>
          <p:nvPicPr>
            <p:cNvPr id="7" name="Picture 5" descr="Screen Shot 2012-10-12 at 3.46.1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970" y="76200"/>
              <a:ext cx="2590800" cy="246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53158" y="685903"/>
              <a:ext cx="465137" cy="338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NT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358" y="1033625"/>
              <a:ext cx="530225" cy="3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+mn-cs"/>
                </a:rPr>
                <a:t>WA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3158" y="1143180"/>
              <a:ext cx="504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SA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89745" y="762116"/>
              <a:ext cx="38417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Q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958" y="1371819"/>
              <a:ext cx="722312" cy="36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cs typeface="+mn-cs"/>
                </a:rPr>
                <a:t>NSW</a:t>
              </a:r>
              <a:endParaRPr lang="en-US" sz="2000" b="1" dirty="0"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8333" y="1733830"/>
              <a:ext cx="377825" cy="400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cs typeface="+mn-cs"/>
                </a:rPr>
                <a:t>V</a:t>
              </a:r>
            </a:p>
          </p:txBody>
        </p:sp>
      </p:grpSp>
      <p:pic>
        <p:nvPicPr>
          <p:cNvPr id="81921" name="Picture 4" descr="ac-example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1600200" y="5181600"/>
            <a:ext cx="566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Empty domain detected! Backtrack early.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8253413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loses a value, neighbors of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need to be rechecked.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Arc consistency detects failure earlier than forward checking.
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 be run as a preprocessor or after each assignment.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(takes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polytime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each time)</a:t>
            </a:r>
            <a:r>
              <a:rPr lang="en-US" dirty="0"/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Arc consistency algorithm AC-3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7772400" cy="51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Time complexity:</a:t>
            </a:r>
            <a:r>
              <a:rPr lang="en-US" dirty="0" smtClean="0">
                <a:cs typeface="+mn-cs"/>
              </a:rPr>
              <a:t> 
</a:t>
            </a:r>
          </a:p>
        </p:txBody>
      </p:sp>
      <p:pic>
        <p:nvPicPr>
          <p:cNvPr id="1504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1875" r="13281" b="22917"/>
          <a:stretch>
            <a:fillRect/>
          </a:stretch>
        </p:blipFill>
        <p:spPr bwMode="auto">
          <a:xfrm>
            <a:off x="1295400" y="381000"/>
            <a:ext cx="6858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504267" name="Group 11"/>
          <p:cNvGrpSpPr>
            <a:grpSpLocks/>
          </p:cNvGrpSpPr>
          <p:nvPr/>
        </p:nvGrpSpPr>
        <p:grpSpPr bwMode="auto">
          <a:xfrm>
            <a:off x="5867400" y="990600"/>
            <a:ext cx="3476625" cy="1447800"/>
            <a:chOff x="3696" y="1728"/>
            <a:chExt cx="2190" cy="912"/>
          </a:xfrm>
        </p:grpSpPr>
        <p:sp>
          <p:nvSpPr>
            <p:cNvPr id="1504261" name="AutoShape 5"/>
            <p:cNvSpPr>
              <a:spLocks/>
            </p:cNvSpPr>
            <p:nvPr/>
          </p:nvSpPr>
          <p:spPr bwMode="auto">
            <a:xfrm>
              <a:off x="3696" y="2112"/>
              <a:ext cx="48" cy="528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4262" name="Text Box 6"/>
            <p:cNvSpPr txBox="1">
              <a:spLocks noChangeArrowheads="1"/>
            </p:cNvSpPr>
            <p:nvPr/>
          </p:nvSpPr>
          <p:spPr bwMode="auto">
            <a:xfrm>
              <a:off x="3792" y="1728"/>
              <a:ext cx="209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cs typeface="+mn-cs"/>
                </a:rPr>
                <a:t>If  Xi</a:t>
              </a:r>
              <a:r>
                <a:rPr lang="ja-JP" altLang="en-US" sz="1600" dirty="0">
                  <a:solidFill>
                    <a:srgbClr val="FF0000"/>
                  </a:solidFill>
                  <a:latin typeface="Arial"/>
                  <a:cs typeface="+mn-cs"/>
                </a:rPr>
                <a:t>’</a:t>
              </a:r>
              <a:r>
                <a:rPr lang="en-US" sz="1600" dirty="0">
                  <a:solidFill>
                    <a:srgbClr val="FF0000"/>
                  </a:solidFill>
                  <a:cs typeface="+mn-cs"/>
                </a:rPr>
                <a:t>s domain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cs typeface="+mn-cs"/>
                </a:rPr>
                <a:t> is  filtered all the constraints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cs typeface="+mn-cs"/>
                </a:rPr>
                <a:t>associated with it and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cs typeface="+mn-cs"/>
                </a:rPr>
                <a:t>other variables are added to the queue </a:t>
              </a:r>
            </a:p>
          </p:txBody>
        </p:sp>
      </p:grpSp>
      <p:grpSp>
        <p:nvGrpSpPr>
          <p:cNvPr id="1504266" name="Group 10"/>
          <p:cNvGrpSpPr>
            <a:grpSpLocks/>
          </p:cNvGrpSpPr>
          <p:nvPr/>
        </p:nvGrpSpPr>
        <p:grpSpPr bwMode="auto">
          <a:xfrm>
            <a:off x="339725" y="2743200"/>
            <a:ext cx="1108075" cy="1524000"/>
            <a:chOff x="214" y="2688"/>
            <a:chExt cx="698" cy="960"/>
          </a:xfrm>
        </p:grpSpPr>
        <p:sp>
          <p:nvSpPr>
            <p:cNvPr id="1504264" name="Text Box 8"/>
            <p:cNvSpPr txBox="1">
              <a:spLocks noChangeArrowheads="1"/>
            </p:cNvSpPr>
            <p:nvPr/>
          </p:nvSpPr>
          <p:spPr bwMode="auto">
            <a:xfrm>
              <a:off x="214" y="2784"/>
              <a:ext cx="6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cs typeface="+mn-cs"/>
                </a:rPr>
                <a:t>Binary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cs typeface="+mn-cs"/>
                </a:rPr>
                <a:t>constraint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cs typeface="+mn-cs"/>
                </a:rPr>
                <a:t>Xi, </a:t>
              </a:r>
              <a:r>
                <a:rPr lang="en-US" sz="1800" dirty="0" err="1">
                  <a:solidFill>
                    <a:srgbClr val="FF0000"/>
                  </a:solidFill>
                  <a:cs typeface="+mn-cs"/>
                </a:rPr>
                <a:t>Xj</a:t>
              </a:r>
              <a:endParaRPr lang="en-US" sz="180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1504265" name="AutoShape 9"/>
            <p:cNvSpPr>
              <a:spLocks/>
            </p:cNvSpPr>
            <p:nvPr/>
          </p:nvSpPr>
          <p:spPr bwMode="auto">
            <a:xfrm>
              <a:off x="864" y="2688"/>
              <a:ext cx="48" cy="960"/>
            </a:xfrm>
            <a:prstGeom prst="leftBrace">
              <a:avLst>
                <a:gd name="adj1" fmla="val 1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04271" name="Rectangle 15"/>
          <p:cNvSpPr>
            <a:spLocks noChangeArrowheads="1"/>
          </p:cNvSpPr>
          <p:nvPr/>
        </p:nvSpPr>
        <p:spPr bwMode="auto">
          <a:xfrm>
            <a:off x="2286000" y="44958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993300"/>
                </a:solidFill>
                <a:cs typeface="+mn-cs"/>
              </a:rPr>
              <a:t>n</a:t>
            </a:r>
            <a:r>
              <a:rPr lang="en-US" sz="2000" baseline="30000" dirty="0">
                <a:solidFill>
                  <a:srgbClr val="993300"/>
                </a:solidFill>
                <a:cs typeface="Times New Roman" charset="0"/>
                <a:sym typeface="Wingdings" charset="0"/>
              </a:rPr>
              <a:t>2</a:t>
            </a:r>
            <a:r>
              <a:rPr lang="en-US" sz="2000" dirty="0">
                <a:cs typeface="+mn-cs"/>
              </a:rPr>
              <a:t>= number of constraints (edges</a:t>
            </a:r>
            <a:r>
              <a:rPr lang="en-US" sz="2000" dirty="0">
                <a:solidFill>
                  <a:srgbClr val="000099"/>
                </a:solidFill>
                <a:cs typeface="+mn-cs"/>
              </a:rPr>
              <a:t>;</a:t>
            </a:r>
            <a:r>
              <a:rPr lang="en-US" sz="2000" dirty="0">
                <a:solidFill>
                  <a:srgbClr val="003366"/>
                </a:solidFill>
                <a:cs typeface="Times New Roman" charset="0"/>
                <a:sym typeface="Wingdings" charset="0"/>
              </a:rPr>
              <a:t> n is the # of variables)</a:t>
            </a:r>
            <a:endParaRPr lang="en-US" sz="2000" dirty="0">
              <a:solidFill>
                <a:srgbClr val="003366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CC3300"/>
                </a:solidFill>
                <a:cs typeface="+mn-cs"/>
              </a:rPr>
              <a:t>d</a:t>
            </a:r>
            <a:r>
              <a:rPr lang="en-US" sz="2000" dirty="0">
                <a:cs typeface="+mn-cs"/>
              </a:rPr>
              <a:t> = number of values per variable</a:t>
            </a:r>
          </a:p>
        </p:txBody>
      </p:sp>
      <p:sp>
        <p:nvSpPr>
          <p:cNvPr id="1504275" name="Rectangle 19"/>
          <p:cNvSpPr>
            <a:spLocks noChangeArrowheads="1"/>
          </p:cNvSpPr>
          <p:nvPr/>
        </p:nvSpPr>
        <p:spPr bwMode="auto">
          <a:xfrm>
            <a:off x="2209800" y="5257800"/>
            <a:ext cx="64008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REMOVE-ARC-INCONSISTENCY takes O(d</a:t>
            </a:r>
            <a:r>
              <a:rPr lang="en-US" sz="2000" baseline="30000" dirty="0">
                <a:cs typeface="Times New Roman" charset="0"/>
                <a:sym typeface="Wingdings" charset="0"/>
              </a:rPr>
              <a:t>2</a:t>
            </a:r>
            <a:r>
              <a:rPr lang="en-US" sz="2000" dirty="0">
                <a:cs typeface="+mn-cs"/>
              </a:rPr>
              <a:t>) time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Each variable is inserted in Queue up to d times, since at most d values can be deleted</a:t>
            </a:r>
          </a:p>
        </p:txBody>
      </p:sp>
      <p:sp>
        <p:nvSpPr>
          <p:cNvPr id="1504277" name="Rectangle 21"/>
          <p:cNvSpPr>
            <a:spLocks noChangeArrowheads="1"/>
          </p:cNvSpPr>
          <p:nvPr/>
        </p:nvSpPr>
        <p:spPr bwMode="auto">
          <a:xfrm>
            <a:off x="2286000" y="6248400"/>
            <a:ext cx="37480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cs typeface="+mn-cs"/>
                <a:sym typeface="Wingdings" charset="0"/>
              </a:rPr>
              <a:t></a:t>
            </a:r>
            <a:r>
              <a:rPr lang="en-US" sz="2000" b="1" dirty="0">
                <a:solidFill>
                  <a:srgbClr val="3333CC"/>
                </a:solidFill>
                <a:cs typeface="+mn-cs"/>
              </a:rPr>
              <a:t>AC3 takes O(n</a:t>
            </a:r>
            <a:r>
              <a:rPr lang="en-US" sz="2000" b="1" baseline="30000" dirty="0">
                <a:solidFill>
                  <a:srgbClr val="3333CC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3333CC"/>
                </a:solidFill>
                <a:cs typeface="+mn-cs"/>
              </a:rPr>
              <a:t>d</a:t>
            </a:r>
            <a:r>
              <a:rPr lang="en-US" sz="2000" b="1" baseline="30000" dirty="0">
                <a:solidFill>
                  <a:srgbClr val="3333CC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3333CC"/>
                </a:solidFill>
                <a:cs typeface="+mn-cs"/>
              </a:rPr>
              <a:t>) time to run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4271" grpId="0"/>
      <p:bldP spid="1504275" grpId="0"/>
      <p:bldP spid="150427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Beyond Arc Consistency</a:t>
            </a:r>
          </a:p>
        </p:txBody>
      </p:sp>
      <p:grpSp>
        <p:nvGrpSpPr>
          <p:cNvPr id="83970" name="Group 4"/>
          <p:cNvGrpSpPr>
            <a:grpSpLocks/>
          </p:cNvGrpSpPr>
          <p:nvPr/>
        </p:nvGrpSpPr>
        <p:grpSpPr bwMode="auto">
          <a:xfrm>
            <a:off x="4953000" y="914400"/>
            <a:ext cx="3594100" cy="3321050"/>
            <a:chOff x="1776" y="1200"/>
            <a:chExt cx="3188" cy="2783"/>
          </a:xfrm>
        </p:grpSpPr>
        <p:grpSp>
          <p:nvGrpSpPr>
            <p:cNvPr id="83973" name="Group 5"/>
            <p:cNvGrpSpPr>
              <a:grpSpLocks/>
            </p:cNvGrpSpPr>
            <p:nvPr/>
          </p:nvGrpSpPr>
          <p:grpSpPr bwMode="auto">
            <a:xfrm>
              <a:off x="1920" y="1647"/>
              <a:ext cx="2702" cy="1953"/>
              <a:chOff x="2112" y="1695"/>
              <a:chExt cx="2702" cy="1953"/>
            </a:xfrm>
          </p:grpSpPr>
          <p:sp>
            <p:nvSpPr>
              <p:cNvPr id="1582086" name="Oval 6"/>
              <p:cNvSpPr>
                <a:spLocks noChangeArrowheads="1"/>
              </p:cNvSpPr>
              <p:nvPr/>
            </p:nvSpPr>
            <p:spPr bwMode="auto">
              <a:xfrm>
                <a:off x="2112" y="1731"/>
                <a:ext cx="384" cy="38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87" name="Oval 7"/>
              <p:cNvSpPr>
                <a:spLocks noChangeArrowheads="1"/>
              </p:cNvSpPr>
              <p:nvPr/>
            </p:nvSpPr>
            <p:spPr bwMode="auto">
              <a:xfrm>
                <a:off x="3262" y="3263"/>
                <a:ext cx="383" cy="38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88" name="Oval 8"/>
              <p:cNvSpPr>
                <a:spLocks noChangeArrowheads="1"/>
              </p:cNvSpPr>
              <p:nvPr/>
            </p:nvSpPr>
            <p:spPr bwMode="auto">
              <a:xfrm>
                <a:off x="4414" y="1731"/>
                <a:ext cx="383" cy="38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89" name="Line 9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9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90" name="Line 10"/>
              <p:cNvSpPr>
                <a:spLocks noChangeShapeType="1"/>
              </p:cNvSpPr>
              <p:nvPr/>
            </p:nvSpPr>
            <p:spPr bwMode="auto">
              <a:xfrm>
                <a:off x="2448" y="2065"/>
                <a:ext cx="862" cy="12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91" name="Line 11"/>
              <p:cNvSpPr>
                <a:spLocks noChangeShapeType="1"/>
              </p:cNvSpPr>
              <p:nvPr/>
            </p:nvSpPr>
            <p:spPr bwMode="auto">
              <a:xfrm flipH="1">
                <a:off x="3552" y="2065"/>
                <a:ext cx="911" cy="12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92" name="Text Box 12"/>
              <p:cNvSpPr txBox="1">
                <a:spLocks noChangeArrowheads="1"/>
              </p:cNvSpPr>
              <p:nvPr/>
            </p:nvSpPr>
            <p:spPr bwMode="auto">
              <a:xfrm>
                <a:off x="2124" y="1695"/>
                <a:ext cx="248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Tahoma" charset="0"/>
                    <a:cs typeface="+mn-cs"/>
                  </a:rPr>
                  <a:t>X</a:t>
                </a:r>
              </a:p>
            </p:txBody>
          </p:sp>
          <p:sp>
            <p:nvSpPr>
              <p:cNvPr id="1582093" name="Text Box 13"/>
              <p:cNvSpPr txBox="1">
                <a:spLocks noChangeArrowheads="1"/>
              </p:cNvSpPr>
              <p:nvPr/>
            </p:nvSpPr>
            <p:spPr bwMode="auto">
              <a:xfrm>
                <a:off x="4469" y="1695"/>
                <a:ext cx="34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Tahoma" charset="0"/>
                    <a:cs typeface="+mn-cs"/>
                  </a:rPr>
                  <a:t>Y</a:t>
                </a:r>
              </a:p>
            </p:txBody>
          </p:sp>
          <p:sp>
            <p:nvSpPr>
              <p:cNvPr id="1582094" name="Text Box 14"/>
              <p:cNvSpPr txBox="1">
                <a:spLocks noChangeArrowheads="1"/>
              </p:cNvSpPr>
              <p:nvPr/>
            </p:nvSpPr>
            <p:spPr bwMode="auto">
              <a:xfrm>
                <a:off x="3327" y="3227"/>
                <a:ext cx="331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Tahoma" charset="0"/>
                    <a:cs typeface="+mn-cs"/>
                  </a:rPr>
                  <a:t>Z</a:t>
                </a:r>
              </a:p>
            </p:txBody>
          </p:sp>
        </p:grpSp>
        <p:sp>
          <p:nvSpPr>
            <p:cNvPr id="1582095" name="Rectangle 15"/>
            <p:cNvSpPr>
              <a:spLocks noChangeArrowheads="1"/>
            </p:cNvSpPr>
            <p:nvPr/>
          </p:nvSpPr>
          <p:spPr bwMode="auto">
            <a:xfrm>
              <a:off x="2928" y="1455"/>
              <a:ext cx="835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ahoma" charset="0"/>
                  <a:cs typeface="+mn-cs"/>
                </a:rPr>
                <a:t>X </a:t>
              </a:r>
              <a:r>
                <a:rPr lang="en-US" b="1" dirty="0">
                  <a:cs typeface="Times New Roman" charset="0"/>
                  <a:sym typeface="Symbol" charset="0"/>
                </a:rPr>
                <a:t></a:t>
              </a:r>
              <a:r>
                <a:rPr lang="en-US" b="1" dirty="0">
                  <a:latin typeface="Tahoma" charset="0"/>
                  <a:cs typeface="+mn-cs"/>
                </a:rPr>
                <a:t> Y</a:t>
              </a:r>
            </a:p>
          </p:txBody>
        </p:sp>
        <p:sp>
          <p:nvSpPr>
            <p:cNvPr id="1582096" name="Rectangle 16"/>
            <p:cNvSpPr>
              <a:spLocks noChangeArrowheads="1"/>
            </p:cNvSpPr>
            <p:nvPr/>
          </p:nvSpPr>
          <p:spPr bwMode="auto">
            <a:xfrm>
              <a:off x="1833" y="2544"/>
              <a:ext cx="82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ahoma" charset="0"/>
                  <a:cs typeface="+mn-cs"/>
                </a:rPr>
                <a:t>X </a:t>
              </a:r>
              <a:r>
                <a:rPr lang="en-US" b="1" dirty="0">
                  <a:cs typeface="Times New Roman" charset="0"/>
                  <a:sym typeface="Symbol" charset="0"/>
                </a:rPr>
                <a:t></a:t>
              </a:r>
              <a:r>
                <a:rPr lang="en-US" b="1" dirty="0">
                  <a:latin typeface="Tahoma" charset="0"/>
                  <a:cs typeface="+mn-cs"/>
                </a:rPr>
                <a:t> Z</a:t>
              </a:r>
            </a:p>
          </p:txBody>
        </p:sp>
        <p:sp>
          <p:nvSpPr>
            <p:cNvPr id="1582097" name="Rectangle 17"/>
            <p:cNvSpPr>
              <a:spLocks noChangeArrowheads="1"/>
            </p:cNvSpPr>
            <p:nvPr/>
          </p:nvSpPr>
          <p:spPr bwMode="auto">
            <a:xfrm>
              <a:off x="3840" y="2544"/>
              <a:ext cx="82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Tahoma" charset="0"/>
                  <a:cs typeface="+mn-cs"/>
                </a:rPr>
                <a:t>Y </a:t>
              </a:r>
              <a:r>
                <a:rPr lang="en-US" b="1">
                  <a:cs typeface="Times New Roman" charset="0"/>
                  <a:sym typeface="Symbol" charset="0"/>
                </a:rPr>
                <a:t></a:t>
              </a:r>
              <a:r>
                <a:rPr lang="en-US" b="1">
                  <a:latin typeface="Tahoma" charset="0"/>
                  <a:cs typeface="+mn-cs"/>
                </a:rPr>
                <a:t> Z</a:t>
              </a:r>
            </a:p>
          </p:txBody>
        </p:sp>
        <p:sp>
          <p:nvSpPr>
            <p:cNvPr id="1582098" name="Text Box 18"/>
            <p:cNvSpPr txBox="1">
              <a:spLocks noChangeArrowheads="1"/>
            </p:cNvSpPr>
            <p:nvPr/>
          </p:nvSpPr>
          <p:spPr bwMode="auto">
            <a:xfrm>
              <a:off x="2976" y="3600"/>
              <a:ext cx="88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Tahoma" charset="0"/>
                  <a:cs typeface="+mn-cs"/>
                </a:rPr>
                <a:t>{1, 2}</a:t>
              </a:r>
            </a:p>
          </p:txBody>
        </p:sp>
        <p:sp>
          <p:nvSpPr>
            <p:cNvPr id="1582099" name="Text Box 19"/>
            <p:cNvSpPr txBox="1">
              <a:spLocks noChangeArrowheads="1"/>
            </p:cNvSpPr>
            <p:nvPr/>
          </p:nvSpPr>
          <p:spPr bwMode="auto">
            <a:xfrm>
              <a:off x="4080" y="1200"/>
              <a:ext cx="88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Tahoma" charset="0"/>
                  <a:cs typeface="+mn-cs"/>
                </a:rPr>
                <a:t>{1, 2}</a:t>
              </a:r>
            </a:p>
          </p:txBody>
        </p:sp>
        <p:sp>
          <p:nvSpPr>
            <p:cNvPr id="1582100" name="Text Box 20"/>
            <p:cNvSpPr txBox="1">
              <a:spLocks noChangeArrowheads="1"/>
            </p:cNvSpPr>
            <p:nvPr/>
          </p:nvSpPr>
          <p:spPr bwMode="auto">
            <a:xfrm>
              <a:off x="1776" y="1264"/>
              <a:ext cx="88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Tahoma" charset="0"/>
                  <a:cs typeface="+mn-cs"/>
                </a:rPr>
                <a:t>{1, 2}</a:t>
              </a:r>
            </a:p>
          </p:txBody>
        </p:sp>
      </p:grpSp>
      <p:sp>
        <p:nvSpPr>
          <p:cNvPr id="1582101" name="Text Box 21"/>
          <p:cNvSpPr txBox="1">
            <a:spLocks noChangeArrowheads="1"/>
          </p:cNvSpPr>
          <p:nvPr/>
        </p:nvSpPr>
        <p:spPr bwMode="auto">
          <a:xfrm>
            <a:off x="228600" y="1676400"/>
            <a:ext cx="5029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this network arc consistent?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What is the solution?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82102" name="Text Box 22"/>
          <p:cNvSpPr txBox="1">
            <a:spLocks noChangeArrowheads="1"/>
          </p:cNvSpPr>
          <p:nvPr/>
        </p:nvSpPr>
        <p:spPr bwMode="auto">
          <a:xfrm>
            <a:off x="304800" y="3352800"/>
            <a:ext cx="5257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Clearly arc consistency is not enough to guarantee global consistency.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There are other forms of consistency, such as k-consistency</a:t>
            </a:r>
            <a:r>
              <a:rPr lang="en-US" dirty="0"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But when k = n (</a:t>
            </a:r>
            <a:r>
              <a:rPr lang="en-US" dirty="0" err="1">
                <a:solidFill>
                  <a:schemeClr val="accent1"/>
                </a:solidFill>
                <a:cs typeface="+mn-cs"/>
              </a:rPr>
              <a:t>num</a:t>
            </a:r>
            <a:r>
              <a:rPr lang="en-US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1"/>
                </a:solidFill>
                <a:cs typeface="+mn-cs"/>
              </a:rPr>
              <a:t>vars</a:t>
            </a:r>
            <a:r>
              <a:rPr lang="en-US" dirty="0">
                <a:solidFill>
                  <a:schemeClr val="accent1"/>
                </a:solidFill>
                <a:cs typeface="+mn-cs"/>
              </a:rPr>
              <a:t>), we are looking at the original problem!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082" grpId="0"/>
      <p:bldP spid="1582102" grpId="0" build="allAtOnce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k - Consistency</a:t>
            </a:r>
          </a:p>
        </p:txBody>
      </p:sp>
      <p:sp>
        <p:nvSpPr>
          <p:cNvPr id="158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3803650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1800" smtClean="0">
                <a:cs typeface="+mn-cs"/>
              </a:rPr>
              <a:t> </a:t>
            </a:r>
          </a:p>
        </p:txBody>
      </p:sp>
      <p:sp>
        <p:nvSpPr>
          <p:cNvPr id="1584132" name="Rectangle 4"/>
          <p:cNvSpPr>
            <a:spLocks noChangeArrowheads="1"/>
          </p:cNvSpPr>
          <p:nvPr/>
        </p:nvSpPr>
        <p:spPr bwMode="auto">
          <a:xfrm>
            <a:off x="228600" y="1920875"/>
            <a:ext cx="57912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A graph is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K-consistent </a:t>
            </a:r>
            <a:r>
              <a:rPr lang="en-US" sz="2000" b="1" dirty="0" err="1" smtClean="0">
                <a:solidFill>
                  <a:schemeClr val="accent2"/>
                </a:solidFill>
                <a:cs typeface="+mn-cs"/>
              </a:rPr>
              <a:t>iff</a:t>
            </a:r>
            <a:r>
              <a:rPr lang="en-US" sz="2000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the following is true: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2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Choose values of any K-1 variables that satisfy all the constraints among these variables and choose any K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th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variable.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Then,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there exists a value for this K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th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variable that satisfies all the constraints among these K variables. 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2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A graph is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strongly K-consistent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if it is J-</a:t>
            </a:r>
            <a:r>
              <a:rPr lang="en-US" sz="2000" b="1" dirty="0" err="1">
                <a:solidFill>
                  <a:schemeClr val="accent2"/>
                </a:solidFill>
                <a:cs typeface="+mn-cs"/>
              </a:rPr>
              <a:t>consistsent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 for all J&lt;=K.</a:t>
            </a:r>
          </a:p>
        </p:txBody>
      </p:sp>
      <p:grpSp>
        <p:nvGrpSpPr>
          <p:cNvPr id="84996" name="Group 1"/>
          <p:cNvGrpSpPr>
            <a:grpSpLocks/>
          </p:cNvGrpSpPr>
          <p:nvPr/>
        </p:nvGrpSpPr>
        <p:grpSpPr bwMode="auto">
          <a:xfrm>
            <a:off x="5864224" y="838200"/>
            <a:ext cx="3362325" cy="3168650"/>
            <a:chOff x="5191543" y="1981200"/>
            <a:chExt cx="3361916" cy="3168650"/>
          </a:xfrm>
        </p:grpSpPr>
        <p:grpSp>
          <p:nvGrpSpPr>
            <p:cNvPr id="85000" name="Group 6"/>
            <p:cNvGrpSpPr>
              <a:grpSpLocks/>
            </p:cNvGrpSpPr>
            <p:nvPr/>
          </p:nvGrpSpPr>
          <p:grpSpPr bwMode="auto">
            <a:xfrm>
              <a:off x="5191543" y="2401138"/>
              <a:ext cx="3095796" cy="2348877"/>
              <a:chOff x="2112" y="1728"/>
              <a:chExt cx="2746" cy="1968"/>
            </a:xfrm>
          </p:grpSpPr>
          <p:sp>
            <p:nvSpPr>
              <p:cNvPr id="1584135" name="Oval 7"/>
              <p:cNvSpPr>
                <a:spLocks noChangeArrowheads="1"/>
              </p:cNvSpPr>
              <p:nvPr/>
            </p:nvSpPr>
            <p:spPr bwMode="auto">
              <a:xfrm>
                <a:off x="2112" y="1731"/>
                <a:ext cx="384" cy="38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36" name="Oval 8"/>
              <p:cNvSpPr>
                <a:spLocks noChangeArrowheads="1"/>
              </p:cNvSpPr>
              <p:nvPr/>
            </p:nvSpPr>
            <p:spPr bwMode="auto">
              <a:xfrm>
                <a:off x="3262" y="3264"/>
                <a:ext cx="383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37" name="Oval 9"/>
              <p:cNvSpPr>
                <a:spLocks noChangeArrowheads="1"/>
              </p:cNvSpPr>
              <p:nvPr/>
            </p:nvSpPr>
            <p:spPr bwMode="auto">
              <a:xfrm>
                <a:off x="4414" y="1731"/>
                <a:ext cx="383" cy="38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38" name="Line 10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9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39" name="Line 11"/>
              <p:cNvSpPr>
                <a:spLocks noChangeShapeType="1"/>
              </p:cNvSpPr>
              <p:nvPr/>
            </p:nvSpPr>
            <p:spPr bwMode="auto">
              <a:xfrm>
                <a:off x="2449" y="2065"/>
                <a:ext cx="862" cy="12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40" name="Line 12"/>
              <p:cNvSpPr>
                <a:spLocks noChangeShapeType="1"/>
              </p:cNvSpPr>
              <p:nvPr/>
            </p:nvSpPr>
            <p:spPr bwMode="auto">
              <a:xfrm flipH="1">
                <a:off x="3552" y="2065"/>
                <a:ext cx="911" cy="12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41" name="Text Box 13"/>
              <p:cNvSpPr txBox="1">
                <a:spLocks noChangeArrowheads="1"/>
              </p:cNvSpPr>
              <p:nvPr/>
            </p:nvSpPr>
            <p:spPr bwMode="auto">
              <a:xfrm>
                <a:off x="2206" y="1779"/>
                <a:ext cx="249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>
                    <a:latin typeface="Tahoma" charset="0"/>
                    <a:cs typeface="+mn-cs"/>
                  </a:rPr>
                  <a:t>X</a:t>
                </a:r>
              </a:p>
            </p:txBody>
          </p:sp>
          <p:sp>
            <p:nvSpPr>
              <p:cNvPr id="1584142" name="Text Box 14"/>
              <p:cNvSpPr txBox="1">
                <a:spLocks noChangeArrowheads="1"/>
              </p:cNvSpPr>
              <p:nvPr/>
            </p:nvSpPr>
            <p:spPr bwMode="auto">
              <a:xfrm>
                <a:off x="4511" y="1779"/>
                <a:ext cx="34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latin typeface="Tahoma" charset="0"/>
                    <a:cs typeface="+mn-cs"/>
                  </a:rPr>
                  <a:t>Y</a:t>
                </a:r>
              </a:p>
            </p:txBody>
          </p:sp>
          <p:sp>
            <p:nvSpPr>
              <p:cNvPr id="1584143" name="Text Box 15"/>
              <p:cNvSpPr txBox="1">
                <a:spLocks noChangeArrowheads="1"/>
              </p:cNvSpPr>
              <p:nvPr/>
            </p:nvSpPr>
            <p:spPr bwMode="auto">
              <a:xfrm>
                <a:off x="3359" y="3311"/>
                <a:ext cx="331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latin typeface="Tahoma" charset="0"/>
                    <a:cs typeface="+mn-cs"/>
                  </a:rPr>
                  <a:t>Z</a:t>
                </a:r>
              </a:p>
            </p:txBody>
          </p:sp>
        </p:grpSp>
        <p:sp>
          <p:nvSpPr>
            <p:cNvPr id="1584144" name="Rectangle 16"/>
            <p:cNvSpPr>
              <a:spLocks noChangeArrowheads="1"/>
            </p:cNvSpPr>
            <p:nvPr/>
          </p:nvSpPr>
          <p:spPr bwMode="auto">
            <a:xfrm>
              <a:off x="6328055" y="2133600"/>
              <a:ext cx="94127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ahoma" charset="0"/>
                  <a:cs typeface="+mn-cs"/>
                </a:rPr>
                <a:t>X </a:t>
              </a:r>
              <a:r>
                <a:rPr lang="en-US" b="1" dirty="0">
                  <a:cs typeface="Times New Roman" charset="0"/>
                  <a:sym typeface="Symbol" charset="0"/>
                </a:rPr>
                <a:t></a:t>
              </a:r>
              <a:r>
                <a:rPr lang="en-US" b="1" dirty="0">
                  <a:latin typeface="Tahoma" charset="0"/>
                  <a:cs typeface="+mn-cs"/>
                </a:rPr>
                <a:t> Y</a:t>
              </a:r>
            </a:p>
          </p:txBody>
        </p:sp>
        <p:sp>
          <p:nvSpPr>
            <p:cNvPr id="1584145" name="Rectangle 17"/>
            <p:cNvSpPr>
              <a:spLocks noChangeArrowheads="1"/>
            </p:cNvSpPr>
            <p:nvPr/>
          </p:nvSpPr>
          <p:spPr bwMode="auto">
            <a:xfrm>
              <a:off x="5194718" y="3432175"/>
              <a:ext cx="92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ahoma" charset="0"/>
                  <a:cs typeface="+mn-cs"/>
                </a:rPr>
                <a:t>X </a:t>
              </a:r>
              <a:r>
                <a:rPr lang="en-US" b="1" dirty="0">
                  <a:cs typeface="Times New Roman" charset="0"/>
                  <a:sym typeface="Symbol" charset="0"/>
                </a:rPr>
                <a:t></a:t>
              </a:r>
              <a:r>
                <a:rPr lang="en-US" b="1" dirty="0">
                  <a:latin typeface="Tahoma" charset="0"/>
                  <a:cs typeface="+mn-cs"/>
                </a:rPr>
                <a:t> Z</a:t>
              </a:r>
            </a:p>
          </p:txBody>
        </p:sp>
        <p:sp>
          <p:nvSpPr>
            <p:cNvPr id="1584146" name="Rectangle 18"/>
            <p:cNvSpPr>
              <a:spLocks noChangeArrowheads="1"/>
            </p:cNvSpPr>
            <p:nvPr/>
          </p:nvSpPr>
          <p:spPr bwMode="auto">
            <a:xfrm>
              <a:off x="7356629" y="3432175"/>
              <a:ext cx="923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ahoma" charset="0"/>
                  <a:cs typeface="+mn-cs"/>
                </a:rPr>
                <a:t>Y </a:t>
              </a:r>
              <a:r>
                <a:rPr lang="en-US" b="1" dirty="0">
                  <a:cs typeface="Times New Roman" charset="0"/>
                  <a:sym typeface="Symbol" charset="0"/>
                </a:rPr>
                <a:t></a:t>
              </a:r>
              <a:r>
                <a:rPr lang="en-US" b="1" dirty="0">
                  <a:latin typeface="Tahoma" charset="0"/>
                  <a:cs typeface="+mn-cs"/>
                </a:rPr>
                <a:t> Z</a:t>
              </a:r>
            </a:p>
          </p:txBody>
        </p:sp>
        <p:sp>
          <p:nvSpPr>
            <p:cNvPr id="1584147" name="Text Box 19"/>
            <p:cNvSpPr txBox="1">
              <a:spLocks noChangeArrowheads="1"/>
            </p:cNvSpPr>
            <p:nvPr/>
          </p:nvSpPr>
          <p:spPr bwMode="auto">
            <a:xfrm>
              <a:off x="6382023" y="4692650"/>
              <a:ext cx="99682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Tahoma" charset="0"/>
                  <a:cs typeface="+mn-cs"/>
                </a:rPr>
                <a:t>{1, 2}</a:t>
              </a:r>
            </a:p>
          </p:txBody>
        </p:sp>
        <p:sp>
          <p:nvSpPr>
            <p:cNvPr id="1584148" name="Text Box 20"/>
            <p:cNvSpPr txBox="1">
              <a:spLocks noChangeArrowheads="1"/>
            </p:cNvSpPr>
            <p:nvPr/>
          </p:nvSpPr>
          <p:spPr bwMode="auto">
            <a:xfrm>
              <a:off x="7556630" y="1981200"/>
              <a:ext cx="99682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Tahoma" charset="0"/>
                  <a:cs typeface="+mn-cs"/>
                </a:rPr>
                <a:t>{1, 2}</a:t>
              </a:r>
            </a:p>
          </p:txBody>
        </p:sp>
      </p:grpSp>
      <p:sp>
        <p:nvSpPr>
          <p:cNvPr id="1584149" name="Text Box 21"/>
          <p:cNvSpPr txBox="1">
            <a:spLocks noChangeArrowheads="1"/>
          </p:cNvSpPr>
          <p:nvPr/>
        </p:nvSpPr>
        <p:spPr bwMode="auto">
          <a:xfrm>
            <a:off x="5632450" y="8382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ahoma" charset="0"/>
                <a:cs typeface="+mn-cs"/>
              </a:rPr>
              <a:t>{1, 2}</a:t>
            </a:r>
          </a:p>
        </p:txBody>
      </p:sp>
      <p:sp>
        <p:nvSpPr>
          <p:cNvPr id="1584150" name="Rectangle 22"/>
          <p:cNvSpPr>
            <a:spLocks noChangeArrowheads="1"/>
          </p:cNvSpPr>
          <p:nvPr/>
        </p:nvSpPr>
        <p:spPr bwMode="auto">
          <a:xfrm>
            <a:off x="381000" y="5334000"/>
            <a:ext cx="7848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What type of consistency would we need here to solve </a:t>
            </a:r>
            <a:r>
              <a:rPr lang="en-US" sz="2000" b="1" dirty="0" smtClean="0">
                <a:cs typeface="+mn-cs"/>
              </a:rPr>
              <a:t>any constraint  </a:t>
            </a:r>
            <a:r>
              <a:rPr lang="en-US" sz="2000" b="1" dirty="0">
                <a:cs typeface="+mn-cs"/>
              </a:rPr>
              <a:t>problem without search? 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5867400"/>
            <a:ext cx="97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K = N</a:t>
            </a:r>
          </a:p>
        </p:txBody>
      </p:sp>
    </p:spTree>
  </p:cSld>
  <p:clrMapOvr>
    <a:masterClrMapping/>
  </p:clrMapOvr>
  <p:transition xmlns:p14="http://schemas.microsoft.com/office/powerpoint/2010/main" advTm="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4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4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50" grpId="0"/>
      <p:bldP spid="3" grpId="0"/>
      <p:bldP spid="3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Consistency</a:t>
            </a:r>
          </a:p>
        </p:txBody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72400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Node consistency 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/>
              </a:rPr>
              <a:t>=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strong 1- consistency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Arc consistency   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=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strong 2- consistency 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                                 (note: arc-consistency is usually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                                  assumed to include node-consistency as well).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See R&amp;N sect. 6.2.3 for “path-consistency” = 3-consistency for binary CSPs.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Algorithms exist for making a constraint graph strongly K-consistent for K&gt;2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but in practice  they are rarely used because of efficiency issues.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Other consistency notions involve “global constraints,” spanning many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variables. E.g. </a:t>
            </a:r>
            <a:r>
              <a:rPr lang="en-US" sz="1800" b="1" dirty="0" err="1" smtClean="0">
                <a:solidFill>
                  <a:schemeClr val="accent1"/>
                </a:solidFill>
                <a:cs typeface="+mn-cs"/>
              </a:rPr>
              <a:t>AllDiff</a:t>
            </a: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 constraint can handle Pigeon Hole principle.</a:t>
            </a:r>
          </a:p>
        </p:txBody>
      </p:sp>
    </p:spTree>
  </p:cSld>
  <p:clrMapOvr>
    <a:masterClrMapping/>
  </p:clrMapOvr>
  <p:transition xmlns:p14="http://schemas.microsoft.com/office/powerpoint/2010/main" advTm="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Summary: Solving a CSP</a:t>
            </a: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Search: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can find solutions, but may examine many non-solutions along the way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Constraint Propagation: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can rule out non-solutions, but but may not lead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    to full solution.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Interweave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constraint propagation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search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Perform constraint propagation at each search step.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Goal: Find the right balance between search (backtracking) and propagation (reasoning).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Surprising efficiency (last 10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yrs</a:t>
            </a:r>
            <a:r>
              <a:rPr lang="en-US" sz="2400" b="1" i="1" dirty="0" smtClean="0">
                <a:solidFill>
                  <a:srgbClr val="FF0000"/>
                </a:solidFill>
              </a:rPr>
              <a:t>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100K + up to one million variable CSP problems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     are </a:t>
            </a:r>
            <a:r>
              <a:rPr lang="en-US" sz="2400" b="1" dirty="0" smtClean="0">
                <a:solidFill>
                  <a:srgbClr val="FF0000"/>
                </a:solidFill>
              </a:rPr>
              <a:t>now solvable!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See also local search. R&amp;N 6.4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2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2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2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2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2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2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2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"/>
          <p:cNvGrpSpPr>
            <a:grpSpLocks/>
          </p:cNvGrpSpPr>
          <p:nvPr/>
        </p:nvGrpSpPr>
        <p:grpSpPr bwMode="auto">
          <a:xfrm>
            <a:off x="152400" y="152400"/>
            <a:ext cx="2438400" cy="2438400"/>
            <a:chOff x="960" y="1344"/>
            <a:chExt cx="1536" cy="153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Backtrack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077200" cy="4343400"/>
          </a:xfrm>
          <a:solidFill>
            <a:schemeClr val="accent1">
              <a:alpha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Intuitive: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Fix some ordering on the variables.     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Eg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 x1, x2, x3  …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Fix some ordering on possible values. 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Eg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 1, 2, 3, …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Assign first variable, first (legal) value.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Assign next variable, its first (legal) value.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Etc.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Until no remaining (feasible) value exist for variable </a:t>
            </a:r>
            <a:r>
              <a:rPr lang="en-US" dirty="0" err="1" smtClean="0">
                <a:solidFill>
                  <a:srgbClr val="3333CC"/>
                </a:solidFill>
                <a:cs typeface="+mn-cs"/>
              </a:rPr>
              <a:t>x_i</a:t>
            </a:r>
            <a:r>
              <a:rPr lang="en-US" dirty="0" smtClean="0">
                <a:solidFill>
                  <a:srgbClr val="3333CC"/>
                </a:solidFill>
                <a:cs typeface="+mn-cs"/>
              </a:rPr>
              <a:t>,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n-cs"/>
              </a:rPr>
              <a:t>             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backtrack</a:t>
            </a:r>
            <a:r>
              <a:rPr lang="en-US" dirty="0" smtClean="0">
                <a:solidFill>
                  <a:srgbClr val="3333CC"/>
                </a:solidFill>
                <a:cs typeface="+mn-cs"/>
              </a:rPr>
              <a:t> to previous </a:t>
            </a:r>
            <a:r>
              <a:rPr lang="en-US" dirty="0" err="1" smtClean="0">
                <a:solidFill>
                  <a:srgbClr val="3333CC"/>
                </a:solidFill>
                <a:cs typeface="+mn-cs"/>
              </a:rPr>
              <a:t>var</a:t>
            </a:r>
            <a:r>
              <a:rPr lang="en-US" dirty="0" smtClean="0">
                <a:solidFill>
                  <a:srgbClr val="3333CC"/>
                </a:solidFill>
                <a:cs typeface="+mn-cs"/>
              </a:rPr>
              <a:t> setting of x_(i-1), try next possible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n-cs"/>
              </a:rPr>
              <a:t>              setting. If none exists, move back another level. Etc.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n-cs"/>
              </a:rPr>
              <a:t>Visually, very intuitive on the N-Queens board (“the obvious strategy”).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n-cs"/>
              </a:rPr>
              <a:t>See figure 6.5 book. Recursive implementation. Practice: Iterative with stack.</a:t>
            </a:r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152400" y="1524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AutoShape 37"/>
          <p:cNvSpPr>
            <a:spLocks noChangeArrowheads="1"/>
          </p:cNvSpPr>
          <p:nvPr/>
        </p:nvSpPr>
        <p:spPr bwMode="auto">
          <a:xfrm>
            <a:off x="762000" y="4572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AutoShape 37"/>
          <p:cNvSpPr>
            <a:spLocks noChangeArrowheads="1"/>
          </p:cNvSpPr>
          <p:nvPr/>
        </p:nvSpPr>
        <p:spPr bwMode="auto">
          <a:xfrm>
            <a:off x="1371600" y="762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29000" y="762000"/>
            <a:ext cx="480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Aside: “legal” and “feasible”</a:t>
            </a:r>
          </a:p>
          <a:p>
            <a:pPr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Already assumes a bit of “reasoning.” (Next.)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429000" y="1524000"/>
            <a:ext cx="531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There are many improvements on intuitive idea…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파스텔톤">
  <a:themeElements>
    <a:clrScheme name="파스텔톤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스텔톤">
      <a:majorFont>
        <a:latin typeface="Arial"/>
        <a:ea typeface="Gulim"/>
        <a:cs typeface="Arial"/>
      </a:majorFont>
      <a:minorFont>
        <a:latin typeface="Arial"/>
        <a:ea typeface="Gulim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파스텔톤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68311</TotalTime>
  <Words>5583</Words>
  <Application>Microsoft Macintosh PowerPoint</Application>
  <PresentationFormat>On-screen Show (4:3)</PresentationFormat>
  <Paragraphs>920</Paragraphs>
  <Slides>85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Default Design</vt:lpstr>
      <vt:lpstr>파스텔톤</vt:lpstr>
      <vt:lpstr>Equation</vt:lpstr>
      <vt:lpstr>Bitmap Image</vt:lpstr>
      <vt:lpstr>CS 4700: Foundations of  Artificial Intelligence</vt:lpstr>
      <vt:lpstr>Outline</vt:lpstr>
      <vt:lpstr>PowerPoint Presentation</vt:lpstr>
      <vt:lpstr>Motivational Example: 8-Queens</vt:lpstr>
      <vt:lpstr>Generic (DFS/BFS) search</vt:lpstr>
      <vt:lpstr>Alternative: Use “factored representation.” Factoring refers to “splitting things into smaller parts.”</vt:lpstr>
      <vt:lpstr>PowerPoint Presentation</vt:lpstr>
      <vt:lpstr>How do we search for a solution?</vt:lpstr>
      <vt:lpstr>Backtrack search</vt:lpstr>
      <vt:lpstr>Reasoning, inference or “propagation.” </vt:lpstr>
      <vt:lpstr>General Search vs. Constraint satisfaction problems (CSPs)</vt:lpstr>
      <vt:lpstr>Constraint satisfaction problems (CSPs)</vt:lpstr>
      <vt:lpstr>Constraint Satisfaction Problem</vt:lpstr>
      <vt:lpstr>Motivational Example: 8-Queens</vt:lpstr>
      <vt:lpstr>Example: 8-Queens Problem</vt:lpstr>
      <vt:lpstr>Boolean Encoding</vt:lpstr>
      <vt:lpstr>Logical equivalence</vt:lpstr>
      <vt:lpstr>Propositional Satisfiability problem</vt:lpstr>
      <vt:lpstr>Significant progress in  Satisfiability Methods</vt:lpstr>
      <vt:lpstr>Turing Award: Model Checking</vt:lpstr>
      <vt:lpstr>A “real world” example</vt:lpstr>
      <vt:lpstr>PowerPoint Presentation</vt:lpstr>
      <vt:lpstr>Dimacs  Format for CNF</vt:lpstr>
      <vt:lpstr>Example of Sat Solver</vt:lpstr>
      <vt:lpstr>PowerPoint Presentation</vt:lpstr>
      <vt:lpstr>How Large are the Problems?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N-Queens  </vt:lpstr>
      <vt:lpstr>N-Queens  N=8 (another solution)</vt:lpstr>
      <vt:lpstr>Linear congruence equations</vt:lpstr>
      <vt:lpstr>N-Queens  N=8</vt:lpstr>
      <vt:lpstr>Partially Filled Nqueens </vt:lpstr>
      <vt:lpstr>Example: Crypt-arithmetic Puzzle</vt:lpstr>
      <vt:lpstr> Constraints</vt:lpstr>
      <vt:lpstr>Some Reflection: Reasoning/Inference vs. Search</vt:lpstr>
      <vt:lpstr>PowerPoint Presentation</vt:lpstr>
      <vt:lpstr>PowerPoint Presentation</vt:lpstr>
      <vt:lpstr>PowerPoint Presentation</vt:lpstr>
      <vt:lpstr>Example: Map-Coloring</vt:lpstr>
      <vt:lpstr>Example: Map-Coloring</vt:lpstr>
      <vt:lpstr>Constraint graph: Graph Coloring</vt:lpstr>
      <vt:lpstr>Application of Graph Coloring</vt:lpstr>
      <vt:lpstr>Varieties of CSPs</vt:lpstr>
      <vt:lpstr>Varieties of constraints</vt:lpstr>
      <vt:lpstr>CSP as a Search Problem</vt:lpstr>
      <vt:lpstr>Remark</vt:lpstr>
      <vt:lpstr>Solving CSP by search : Backtrack Search</vt:lpstr>
      <vt:lpstr>Backtrack search</vt:lpstr>
      <vt:lpstr> Backtrack Search</vt:lpstr>
      <vt:lpstr> Backtrack Search</vt:lpstr>
      <vt:lpstr> Backtrack Search</vt:lpstr>
      <vt:lpstr> Backtrack Search</vt:lpstr>
      <vt:lpstr> Backtrack Search</vt:lpstr>
      <vt:lpstr> Backtrack Search</vt:lpstr>
      <vt:lpstr> Backtrack Search</vt:lpstr>
      <vt:lpstr>Solving CSP by search : Backtrack Search</vt:lpstr>
      <vt:lpstr>Improving Backtracking Efficiency</vt:lpstr>
      <vt:lpstr>Improving backtracking efficiency</vt:lpstr>
      <vt:lpstr>Choice of Variable</vt:lpstr>
      <vt:lpstr>Choice of Variable, cont.</vt:lpstr>
      <vt:lpstr>Choice of Value: Least constraining value</vt:lpstr>
      <vt:lpstr>Constraint Propagation</vt:lpstr>
      <vt:lpstr>Forward Checking</vt:lpstr>
      <vt:lpstr>Forward checking</vt:lpstr>
      <vt:lpstr>PowerPoint Presentation</vt:lpstr>
      <vt:lpstr>PowerPoint Presentation</vt:lpstr>
      <vt:lpstr>PowerPoint Presentation</vt:lpstr>
      <vt:lpstr>Constraint propagation</vt:lpstr>
      <vt:lpstr>Definition (Arc consistency)</vt:lpstr>
      <vt:lpstr>PowerPoint Presentation</vt:lpstr>
      <vt:lpstr>Example</vt:lpstr>
      <vt:lpstr>Arc consistency</vt:lpstr>
      <vt:lpstr>PowerPoint Presentation</vt:lpstr>
      <vt:lpstr>PowerPoint Presentation</vt:lpstr>
      <vt:lpstr>PowerPoint Presentation</vt:lpstr>
      <vt:lpstr>Arc consistency algorithm AC-3</vt:lpstr>
      <vt:lpstr>Beyond Arc Consistency</vt:lpstr>
      <vt:lpstr>k - Consistency</vt:lpstr>
      <vt:lpstr>Consistency</vt:lpstr>
      <vt:lpstr>Summary: Solving a CSP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1360</cp:revision>
  <cp:lastPrinted>2012-10-12T07:17:01Z</cp:lastPrinted>
  <dcterms:created xsi:type="dcterms:W3CDTF">1601-01-01T00:00:00Z</dcterms:created>
  <dcterms:modified xsi:type="dcterms:W3CDTF">2013-10-21T07:29:48Z</dcterms:modified>
</cp:coreProperties>
</file>