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709" r:id="rId3"/>
  </p:sldMasterIdLst>
  <p:notesMasterIdLst>
    <p:notesMasterId r:id="rId39"/>
  </p:notesMasterIdLst>
  <p:handoutMasterIdLst>
    <p:handoutMasterId r:id="rId40"/>
  </p:handoutMasterIdLst>
  <p:sldIdLst>
    <p:sldId id="374" r:id="rId4"/>
    <p:sldId id="375" r:id="rId5"/>
    <p:sldId id="402" r:id="rId6"/>
    <p:sldId id="435" r:id="rId7"/>
    <p:sldId id="378" r:id="rId8"/>
    <p:sldId id="380" r:id="rId9"/>
    <p:sldId id="381" r:id="rId10"/>
    <p:sldId id="382" r:id="rId11"/>
    <p:sldId id="416" r:id="rId12"/>
    <p:sldId id="407" r:id="rId13"/>
    <p:sldId id="439" r:id="rId14"/>
    <p:sldId id="440" r:id="rId15"/>
    <p:sldId id="408" r:id="rId16"/>
    <p:sldId id="409" r:id="rId17"/>
    <p:sldId id="429" r:id="rId18"/>
    <p:sldId id="420" r:id="rId19"/>
    <p:sldId id="431" r:id="rId20"/>
    <p:sldId id="419" r:id="rId21"/>
    <p:sldId id="436" r:id="rId22"/>
    <p:sldId id="437" r:id="rId23"/>
    <p:sldId id="433" r:id="rId24"/>
    <p:sldId id="395" r:id="rId25"/>
    <p:sldId id="438" r:id="rId26"/>
    <p:sldId id="396" r:id="rId27"/>
    <p:sldId id="397" r:id="rId28"/>
    <p:sldId id="423" r:id="rId29"/>
    <p:sldId id="434" r:id="rId30"/>
    <p:sldId id="441" r:id="rId31"/>
    <p:sldId id="424" r:id="rId32"/>
    <p:sldId id="399" r:id="rId33"/>
    <p:sldId id="425" r:id="rId34"/>
    <p:sldId id="400" r:id="rId35"/>
    <p:sldId id="401" r:id="rId36"/>
    <p:sldId id="430" r:id="rId37"/>
    <p:sldId id="42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24" autoAdjust="0"/>
  </p:normalViewPr>
  <p:slideViewPr>
    <p:cSldViewPr>
      <p:cViewPr>
        <p:scale>
          <a:sx n="120" d="100"/>
          <a:sy n="120" d="100"/>
        </p:scale>
        <p:origin x="-44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E7F3E32-6E38-2A44-8541-0EA68920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9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2B064F7-B320-DB4E-A2C4-3A111F03D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5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BD35B-3A47-AC4F-A22D-4034A345588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AAD80-2CB0-004F-8273-15695783A13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Kriegspiel chess </a:t>
            </a:r>
            <a:r>
              <a:rPr lang="en-US" smtClean="0">
                <a:cs typeface="+mn-cs"/>
              </a:rPr>
              <a:t>variant in which each player can see their own pieces, but not those of their opponent. 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AAD80-2CB0-004F-8273-15695783A13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Kriegspiel chess </a:t>
            </a:r>
            <a:r>
              <a:rPr lang="en-US" smtClean="0">
                <a:cs typeface="+mn-cs"/>
              </a:rPr>
              <a:t>variant in which each player can see their own pieces, but not those of their opponent. 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EA865-5924-7C43-B8A1-0463397F316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Handling partial observability:</a:t>
            </a:r>
          </a:p>
          <a:p>
            <a:pPr>
              <a:buFont typeface="Wingdings" charset="0"/>
              <a:buChar char="à"/>
              <a:defRPr/>
            </a:pPr>
            <a:r>
              <a:rPr lang="en-US" smtClean="0">
                <a:cs typeface="+mn-cs"/>
                <a:sym typeface="Wingdings" charset="0"/>
              </a:rPr>
              <a:t>Agent maintains some sort of internal state that depends on the percept history.</a:t>
            </a:r>
          </a:p>
          <a:p>
            <a:pPr>
              <a:buFont typeface="Wingdings" charset="0"/>
              <a:buChar char="à"/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Updating internal state requires:</a:t>
            </a:r>
          </a:p>
          <a:p>
            <a:pPr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</a:t>
            </a:r>
            <a:r>
              <a:rPr lang="en-US" smtClean="0">
                <a:cs typeface="+mn-cs"/>
                <a:sym typeface="Wingdings" charset="0"/>
              </a:rPr>
              <a:t>information on how the world evolves</a:t>
            </a:r>
          </a:p>
          <a:p>
            <a:pPr>
              <a:buFont typeface="Wingdings" charset="0"/>
              <a:buNone/>
              <a:defRPr/>
            </a:pPr>
            <a:endParaRPr lang="en-US" smtClean="0">
              <a:cs typeface="+mn-cs"/>
              <a:sym typeface="Wingdings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  <a:sym typeface="Wingdings" charset="0"/>
              </a:rPr>
              <a:t>	information on how the agent</a:t>
            </a:r>
            <a:r>
              <a:rPr lang="ja-JP" altLang="en-US" smtClean="0">
                <a:latin typeface="Arial"/>
                <a:cs typeface="+mn-cs"/>
                <a:sym typeface="Wingdings" charset="0"/>
              </a:rPr>
              <a:t>’</a:t>
            </a:r>
            <a:r>
              <a:rPr lang="en-US" smtClean="0">
                <a:cs typeface="+mn-cs"/>
                <a:sym typeface="Wingdings" charset="0"/>
              </a:rPr>
              <a:t>s actions affect the world </a:t>
            </a: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  <a:sym typeface="Wingdings" charset="0"/>
              </a:rPr>
              <a:t>		 </a:t>
            </a:r>
            <a:r>
              <a:rPr lang="en-US" smtClean="0">
                <a:solidFill>
                  <a:srgbClr val="FF0000"/>
                </a:solidFill>
                <a:cs typeface="+mn-cs"/>
                <a:sym typeface="Wingdings" charset="0"/>
              </a:rPr>
              <a:t>model-based agent</a:t>
            </a:r>
            <a:endParaRPr lang="en-US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83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84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4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2FDA-076A-8340-81A1-1288EF7D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44A7-1198-EF45-B8B0-0B6A91E9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4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604D-BF01-B742-9153-18F9243C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05770-E89E-C145-A10C-3533E4F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8E61-BE4C-3740-9857-6DE0AF00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BF89-BFED-A94D-A68D-FCBD60679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1CFE0-4BBB-7D45-AE32-E0346F2A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7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EC23-6B27-5C43-BF17-18413D5C8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285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14F8-A821-174C-8A18-F4C6383B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6BE52-3E8C-0B40-B27A-14D5E439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6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FDC-689E-AC44-9967-AA713635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4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331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9975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630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6184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322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5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2212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91866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639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9685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076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5831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62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2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11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51389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72442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43062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5A39-8EA1-3643-96F6-5A2C588377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4AC5FC5-6091-624F-B7F4-5DBCC7466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8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5532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Structure of intelligent agents and environments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R&amp;N: Chapter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Task Environments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763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1) Fully observable / Partially observable</a:t>
            </a:r>
            <a:r>
              <a:rPr lang="en-US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If an agent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s sensors give it access to the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complete state of the environment</a:t>
            </a:r>
            <a:r>
              <a:rPr lang="en-US" b="1" dirty="0" smtClean="0"/>
              <a:t> needed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to choose an action, the environment is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fully observable. </a:t>
            </a:r>
          </a:p>
          <a:p>
            <a:pPr lvl="1" eaLnBrk="1" hangingPunct="1">
              <a:buNone/>
              <a:defRPr/>
            </a:pPr>
            <a:r>
              <a:rPr lang="en-US" b="1" dirty="0" smtClean="0"/>
              <a:t>    (e.g. chess – what about </a:t>
            </a:r>
            <a:r>
              <a:rPr lang="en-US" b="1" dirty="0" err="1" smtClean="0"/>
              <a:t>Kriegspiel</a:t>
            </a:r>
            <a:r>
              <a:rPr lang="en-US" b="1" dirty="0" smtClean="0"/>
              <a:t>?)</a:t>
            </a:r>
          </a:p>
          <a:p>
            <a:pPr lvl="1" eaLnBrk="1" hangingPunct="1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2971800" cy="223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5648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627949" y="152400"/>
            <a:ext cx="6511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u="none" dirty="0" smtClean="0"/>
              <a:t>Making </a:t>
            </a:r>
            <a:r>
              <a:rPr lang="en-US" altLang="ja-JP" u="none" dirty="0" smtClean="0"/>
              <a:t>things </a:t>
            </a:r>
            <a:r>
              <a:rPr lang="en-US" altLang="ja-JP" u="none" dirty="0"/>
              <a:t>a bit more challenging…</a:t>
            </a:r>
          </a:p>
          <a:p>
            <a:pPr algn="ctr" eaLnBrk="0" hangingPunct="0"/>
            <a:r>
              <a:rPr lang="en-US" i="1" u="none" dirty="0" err="1">
                <a:solidFill>
                  <a:srgbClr val="FF0000"/>
                </a:solidFill>
              </a:rPr>
              <a:t>Kriegspiel</a:t>
            </a:r>
            <a:r>
              <a:rPr lang="en-US" u="none" dirty="0">
                <a:solidFill>
                  <a:srgbClr val="FF0000"/>
                </a:solidFill>
              </a:rPr>
              <a:t> --- you can</a:t>
            </a:r>
            <a:r>
              <a:rPr lang="ja-JP" altLang="en-US" u="none" dirty="0">
                <a:solidFill>
                  <a:srgbClr val="FF0000"/>
                </a:solidFill>
              </a:rPr>
              <a:t>’</a:t>
            </a:r>
            <a:r>
              <a:rPr lang="en-US" altLang="ja-JP" u="none" dirty="0">
                <a:solidFill>
                  <a:srgbClr val="FF0000"/>
                </a:solidFill>
              </a:rPr>
              <a:t>t see your opponent!</a:t>
            </a:r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200" y="228600"/>
            <a:ext cx="2667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u="none" dirty="0"/>
              <a:t>Incomplete /</a:t>
            </a:r>
          </a:p>
          <a:p>
            <a:pPr eaLnBrk="0" hangingPunct="0"/>
            <a:r>
              <a:rPr lang="en-US" sz="2000" u="none" dirty="0"/>
              <a:t>uncertain information</a:t>
            </a:r>
          </a:p>
          <a:p>
            <a:pPr eaLnBrk="0" hangingPunct="0"/>
            <a:r>
              <a:rPr lang="en-US" sz="2000" u="none" dirty="0"/>
              <a:t>inherent in</a:t>
            </a:r>
          </a:p>
          <a:p>
            <a:pPr eaLnBrk="0" hangingPunct="0"/>
            <a:r>
              <a:rPr lang="en-US" sz="2000" u="none" dirty="0"/>
              <a:t>the game</a:t>
            </a:r>
            <a:r>
              <a:rPr lang="en-US" sz="2000" u="none" dirty="0" smtClean="0"/>
              <a:t>.</a:t>
            </a:r>
          </a:p>
          <a:p>
            <a:pPr eaLnBrk="0" hangingPunct="0"/>
            <a:endParaRPr lang="en-US" sz="2000" u="none" dirty="0"/>
          </a:p>
          <a:p>
            <a:pPr eaLnBrk="0" hangingPunct="0"/>
            <a:r>
              <a:rPr lang="en-US" sz="2000" u="none" dirty="0" smtClean="0"/>
              <a:t>Balance</a:t>
            </a:r>
          </a:p>
          <a:p>
            <a:pPr eaLnBrk="0" hangingPunct="0"/>
            <a:r>
              <a:rPr lang="en-US" sz="2000" u="none" dirty="0" smtClean="0">
                <a:solidFill>
                  <a:srgbClr val="FF0000"/>
                </a:solidFill>
              </a:rPr>
              <a:t>exploitation</a:t>
            </a:r>
            <a:r>
              <a:rPr lang="en-US" sz="2000" u="none" dirty="0" smtClean="0"/>
              <a:t> (best move given current knowledge)</a:t>
            </a:r>
          </a:p>
          <a:p>
            <a:pPr eaLnBrk="0" hangingPunct="0"/>
            <a:r>
              <a:rPr lang="en-US" sz="2000" u="none" dirty="0" smtClean="0"/>
              <a:t>and </a:t>
            </a:r>
            <a:r>
              <a:rPr lang="en-US" sz="2000" u="none" dirty="0" smtClean="0">
                <a:solidFill>
                  <a:srgbClr val="FF0000"/>
                </a:solidFill>
              </a:rPr>
              <a:t>exploration</a:t>
            </a:r>
            <a:r>
              <a:rPr lang="en-US" sz="2000" u="none" dirty="0" smtClean="0"/>
              <a:t> (moves to explore where opponent’s pieces might be).</a:t>
            </a:r>
            <a:endParaRPr lang="en-US" sz="2000" u="none" dirty="0"/>
          </a:p>
          <a:p>
            <a:pPr eaLnBrk="0" hangingPunct="0"/>
            <a:endParaRPr lang="en-US" sz="2000" u="none" dirty="0"/>
          </a:p>
          <a:p>
            <a:pPr eaLnBrk="0" hangingPunct="0"/>
            <a:r>
              <a:rPr lang="en-US" sz="2000" u="none" dirty="0"/>
              <a:t>Use probabilistic</a:t>
            </a:r>
          </a:p>
          <a:p>
            <a:pPr eaLnBrk="0" hangingPunct="0"/>
            <a:r>
              <a:rPr lang="en-US" sz="2000" u="none" dirty="0"/>
              <a:t>reasoning </a:t>
            </a:r>
            <a:r>
              <a:rPr lang="en-US" sz="2000" u="none" dirty="0" smtClean="0"/>
              <a:t>techniques.</a:t>
            </a:r>
            <a:endParaRPr lang="en-US" sz="2000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979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096000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2) Deterministic / Stochastic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dirty="0" smtClean="0"/>
              <a:t>An environment is </a:t>
            </a:r>
            <a:r>
              <a:rPr lang="en-US" sz="1800" b="1" dirty="0" smtClean="0">
                <a:solidFill>
                  <a:schemeClr val="accent2"/>
                </a:solidFill>
              </a:rPr>
              <a:t>deterministic</a:t>
            </a:r>
            <a:r>
              <a:rPr lang="en-US" sz="1800" dirty="0" smtClean="0"/>
              <a:t> if the next state of the environment is completely determined by the </a:t>
            </a:r>
            <a:r>
              <a:rPr lang="en-US" sz="1800" u="sng" dirty="0" smtClean="0"/>
              <a:t>current state</a:t>
            </a:r>
            <a:r>
              <a:rPr lang="en-US" sz="1800" dirty="0" smtClean="0"/>
              <a:t> of the environment and the </a:t>
            </a:r>
            <a:r>
              <a:rPr lang="en-US" sz="1800" u="sng" dirty="0" smtClean="0"/>
              <a:t>action</a:t>
            </a:r>
            <a:r>
              <a:rPr lang="en-US" sz="1800" dirty="0" smtClean="0"/>
              <a:t> of the agent; </a:t>
            </a:r>
          </a:p>
          <a:p>
            <a:pPr lvl="1" eaLnBrk="1" hangingPunct="1">
              <a:defRPr/>
            </a:pPr>
            <a:r>
              <a:rPr lang="en-US" sz="1800" dirty="0" smtClean="0"/>
              <a:t>In a </a:t>
            </a:r>
            <a:r>
              <a:rPr lang="en-US" sz="1800" b="1" dirty="0" smtClean="0">
                <a:solidFill>
                  <a:schemeClr val="accent2"/>
                </a:solidFill>
              </a:rPr>
              <a:t>stochastic</a:t>
            </a:r>
            <a:r>
              <a:rPr lang="en-US" sz="1800" dirty="0" smtClean="0"/>
              <a:t> environment, there are multiple, unpredictable outcomes. (If the environment is deterministic except for the actions of other agents, then the environment is </a:t>
            </a:r>
            <a:r>
              <a:rPr lang="en-US" sz="1800" b="1" dirty="0" smtClean="0">
                <a:solidFill>
                  <a:schemeClr val="accent2"/>
                </a:solidFill>
              </a:rPr>
              <a:t>strategic</a:t>
            </a:r>
            <a:r>
              <a:rPr lang="en-US" sz="1800" dirty="0" smtClean="0"/>
              <a:t>).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 smtClean="0"/>
              <a:t>In a fully observable, deterministic environment, the agent need not deal with uncertainty. </a:t>
            </a:r>
          </a:p>
          <a:p>
            <a:pPr lvl="1" eaLnBrk="1" hangingPunct="1"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Note: Uncertainty can also arise because of computational limitations. E.g., we  may be playing an </a:t>
            </a:r>
            <a:r>
              <a:rPr lang="en-US" sz="1800" b="1" dirty="0" smtClean="0">
                <a:solidFill>
                  <a:srgbClr val="FF0000"/>
                </a:solidFill>
              </a:rPr>
              <a:t>omniscient</a:t>
            </a:r>
            <a:r>
              <a:rPr lang="en-US" sz="1800" b="1" dirty="0" smtClean="0">
                <a:solidFill>
                  <a:schemeClr val="accent2"/>
                </a:solidFill>
              </a:rPr>
              <a:t> (</a:t>
            </a:r>
            <a:r>
              <a:rPr lang="en-US" sz="1800" dirty="0" smtClean="0">
                <a:solidFill>
                  <a:schemeClr val="accent2"/>
                </a:solidFill>
              </a:rPr>
              <a:t>“all knowing”) </a:t>
            </a:r>
            <a:r>
              <a:rPr lang="en-US" sz="1800" b="1" dirty="0" smtClean="0">
                <a:solidFill>
                  <a:schemeClr val="accent2"/>
                </a:solidFill>
              </a:rPr>
              <a:t>opponent but we may not be able to compute his/her moves.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9154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3) Episodic / Sequential</a:t>
            </a:r>
            <a:endParaRPr lang="en-US" sz="1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 an </a:t>
            </a:r>
            <a:r>
              <a:rPr lang="en-US" sz="1800" b="1" dirty="0" smtClean="0">
                <a:solidFill>
                  <a:schemeClr val="accent2"/>
                </a:solidFill>
              </a:rPr>
              <a:t>episodic</a:t>
            </a:r>
            <a:r>
              <a:rPr lang="en-US" sz="1800" b="1" dirty="0" smtClean="0"/>
              <a:t> environment, the agent’s experience is divided into atomic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episodes. Each </a:t>
            </a:r>
            <a:r>
              <a:rPr lang="en-US" sz="1800" b="1" dirty="0" smtClean="0">
                <a:solidFill>
                  <a:schemeClr val="accent2"/>
                </a:solidFill>
              </a:rPr>
              <a:t>episode</a:t>
            </a:r>
            <a:r>
              <a:rPr lang="en-US" sz="1800" b="1" dirty="0" smtClean="0"/>
              <a:t> consists of the agent perceiving and then performing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a single action.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Subsequent episodes do not depend on what actions occurred in previous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     episodes. C</a:t>
            </a:r>
            <a:r>
              <a:rPr lang="en-US" sz="1800" b="1" dirty="0" smtClean="0">
                <a:sym typeface="Wingdings" charset="0"/>
              </a:rPr>
              <a:t>hoice of action in each episode depends only on the episode itself.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  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E.g., classifying images.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sym typeface="Wingdings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>
                <a:sym typeface="Wingdings" charset="0"/>
              </a:rPr>
              <a:t> </a:t>
            </a:r>
            <a:r>
              <a:rPr lang="en-US" sz="1800" b="1" dirty="0" smtClean="0">
                <a:sym typeface="Wingdings" charset="0"/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 a </a:t>
            </a:r>
            <a:r>
              <a:rPr lang="en-US" sz="1800" b="1" dirty="0" smtClean="0">
                <a:solidFill>
                  <a:schemeClr val="accent2"/>
                </a:solidFill>
              </a:rPr>
              <a:t>sequential</a:t>
            </a:r>
            <a:r>
              <a:rPr lang="en-US" sz="1800" b="1" dirty="0" smtClean="0"/>
              <a:t> environment, the agent engages in a series of connected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episodes. Current decision can affect future decisions. </a:t>
            </a:r>
            <a:r>
              <a:rPr lang="en-US" sz="1800" b="1" dirty="0" smtClean="0">
                <a:solidFill>
                  <a:srgbClr val="009973"/>
                </a:solidFill>
              </a:rPr>
              <a:t>(E.g., chess  and driving)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4) Static / Dynamic</a:t>
            </a:r>
            <a:endParaRPr lang="en-US" sz="16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cs typeface="+mn-cs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 </a:t>
            </a:r>
            <a:r>
              <a:rPr lang="en-US" sz="1800" b="1" dirty="0" smtClean="0">
                <a:solidFill>
                  <a:schemeClr val="accent2"/>
                </a:solidFill>
              </a:rPr>
              <a:t>static</a:t>
            </a:r>
            <a:r>
              <a:rPr lang="en-US" sz="1800" b="1" dirty="0" smtClean="0"/>
              <a:t> environment does not change while the agent is thinking.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passage of time as an agent deliberates is irrelevant.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environment is </a:t>
            </a:r>
            <a:r>
              <a:rPr lang="en-US" sz="1800" b="1" dirty="0" err="1" smtClean="0">
                <a:solidFill>
                  <a:srgbClr val="FF0000"/>
                </a:solidFill>
              </a:rPr>
              <a:t>semidynamic</a:t>
            </a:r>
            <a:r>
              <a:rPr lang="en-US" sz="1800" b="1" dirty="0" smtClean="0"/>
              <a:t> if the environment itself does not change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with the passage of time but the agent's performance score does.</a:t>
            </a:r>
            <a:r>
              <a:rPr lang="en-US" sz="1800" dirty="0" smtClean="0"/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5) Discrete / Continuous</a:t>
            </a: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/>
              <a:t>If the number of distinct percepts and actions is limited, the environment is </a:t>
            </a:r>
            <a:r>
              <a:rPr lang="en-US" b="1" dirty="0" smtClean="0">
                <a:solidFill>
                  <a:schemeClr val="accent2"/>
                </a:solidFill>
              </a:rPr>
              <a:t>discrete</a:t>
            </a:r>
            <a:r>
              <a:rPr lang="en-US" b="1" dirty="0" smtClean="0"/>
              <a:t>, otherwise it is </a:t>
            </a:r>
            <a:r>
              <a:rPr lang="en-US" b="1" dirty="0" smtClean="0">
                <a:solidFill>
                  <a:schemeClr val="accent2"/>
                </a:solidFill>
              </a:rPr>
              <a:t>continuous</a:t>
            </a:r>
            <a:r>
              <a:rPr lang="en-US" b="1" dirty="0" smtClean="0"/>
              <a:t>.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/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6) Single agent / Multi-agent</a:t>
            </a:r>
            <a:r>
              <a:rPr lang="en-US" sz="1800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If the </a:t>
            </a:r>
            <a:r>
              <a:rPr lang="en-US" b="1" dirty="0" smtClean="0">
                <a:solidFill>
                  <a:schemeClr val="accent2"/>
                </a:solidFill>
              </a:rPr>
              <a:t>environment contains other intelligent agents</a:t>
            </a:r>
            <a:r>
              <a:rPr lang="en-US" b="1" dirty="0" smtClean="0"/>
              <a:t>, the agent needs to be concerned about strategic, game-theoretic aspects of the environment (for either cooperative </a:t>
            </a:r>
            <a:r>
              <a:rPr lang="en-US" b="1" i="1" dirty="0" smtClean="0"/>
              <a:t>or</a:t>
            </a:r>
            <a:r>
              <a:rPr lang="en-US" b="1" dirty="0" smtClean="0"/>
              <a:t> competitive agents).</a:t>
            </a:r>
          </a:p>
          <a:p>
            <a:pPr lvl="1" eaLnBrk="1" hangingPunct="1">
              <a:defRPr/>
            </a:pPr>
            <a:r>
              <a:rPr lang="en-US" b="1" dirty="0" smtClean="0"/>
              <a:t>Most </a:t>
            </a:r>
            <a:r>
              <a:rPr lang="en-US" b="1" dirty="0" smtClean="0">
                <a:solidFill>
                  <a:schemeClr val="accent2"/>
                </a:solidFill>
              </a:rPr>
              <a:t>engineering environments</a:t>
            </a:r>
            <a:r>
              <a:rPr lang="en-US" b="1" dirty="0" smtClean="0"/>
              <a:t> don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t have multi-agent properties, whereas most </a:t>
            </a:r>
            <a:r>
              <a:rPr lang="en-US" b="1" dirty="0" smtClean="0">
                <a:solidFill>
                  <a:schemeClr val="accent2"/>
                </a:solidFill>
              </a:rPr>
              <a:t>social and economic systems</a:t>
            </a:r>
            <a:r>
              <a:rPr lang="en-US" b="1" dirty="0" smtClean="0"/>
              <a:t> get their complexity from the interactions of (more or less) rational agents.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cs typeface="+mj-cs"/>
              </a:rPr>
              <a:t>Example Tasks and Environment Types</a:t>
            </a:r>
          </a:p>
        </p:txBody>
      </p:sp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05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nector 1"/>
          <p:cNvSpPr/>
          <p:nvPr/>
        </p:nvSpPr>
        <p:spPr>
          <a:xfrm>
            <a:off x="228600" y="4800600"/>
            <a:ext cx="8458200" cy="685800"/>
          </a:xfrm>
          <a:prstGeom prst="flowChartConnector">
            <a:avLst/>
          </a:prstGeom>
          <a:solidFill>
            <a:srgbClr val="FF00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867400"/>
            <a:ext cx="455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to make the right decisions?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943600"/>
            <a:ext cx="222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Decision theory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F44A7-1198-EF45-B8B0-0B6A91E9A4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Agents and environments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function</a:t>
            </a:r>
            <a:r>
              <a:rPr lang="en-US" sz="1800" dirty="0" smtClean="0">
                <a:cs typeface="+mn-cs"/>
              </a:rPr>
              <a:t> maps from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percept histories </a:t>
            </a:r>
            <a:r>
              <a:rPr lang="en-US" sz="1800" dirty="0" smtClean="0">
                <a:cs typeface="+mn-cs"/>
              </a:rPr>
              <a:t>to actions
</a:t>
            </a:r>
          </a:p>
          <a:p>
            <a:pPr algn="ctr" eaLnBrk="1" hangingPunct="1">
              <a:defRPr/>
            </a:pPr>
            <a:r>
              <a:rPr lang="en-US" sz="1800" i="1" dirty="0" smtClean="0">
                <a:cs typeface="+mn-cs"/>
              </a:rPr>
              <a:t>f</a:t>
            </a:r>
            <a:r>
              <a:rPr lang="en-US" sz="1800" dirty="0" smtClean="0">
                <a:cs typeface="+mn-cs"/>
              </a:rPr>
              <a:t>: </a:t>
            </a:r>
            <a:r>
              <a:rPr lang="en-US" sz="1800" dirty="0" smtClean="0">
                <a:latin typeface="Monotype Corsiva" charset="0"/>
                <a:cs typeface="+mn-cs"/>
              </a:rPr>
              <a:t>P*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cs typeface="+mn-cs"/>
                <a:sym typeface="Wingdings" charset="0"/>
              </a:rPr>
              <a:t> </a:t>
            </a:r>
            <a:r>
              <a:rPr lang="en-US" sz="1800" dirty="0" smtClean="0">
                <a:latin typeface="Monotype Corsiva" charset="0"/>
                <a:cs typeface="+mn-cs"/>
              </a:rPr>
              <a:t>A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program</a:t>
            </a:r>
            <a:r>
              <a:rPr lang="en-US" sz="1800" dirty="0" smtClean="0">
                <a:cs typeface="+mn-cs"/>
              </a:rPr>
              <a:t> runs (internally) on the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physical architecture</a:t>
            </a:r>
            <a:r>
              <a:rPr lang="en-US" sz="1800" dirty="0" smtClean="0">
                <a:cs typeface="+mn-cs"/>
              </a:rPr>
              <a:t> to produce </a:t>
            </a:r>
            <a:r>
              <a:rPr lang="en-US" sz="1800" i="1" dirty="0" smtClean="0">
                <a:cs typeface="+mn-cs"/>
              </a:rPr>
              <a:t>f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agent = architecture + program
</a:t>
            </a:r>
          </a:p>
        </p:txBody>
      </p:sp>
      <p:pic>
        <p:nvPicPr>
          <p:cNvPr id="30723" name="Picture 4" descr="agent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733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1513" name="Group 9"/>
          <p:cNvGrpSpPr>
            <a:grpSpLocks/>
          </p:cNvGrpSpPr>
          <p:nvPr/>
        </p:nvGrpSpPr>
        <p:grpSpPr bwMode="auto">
          <a:xfrm>
            <a:off x="827088" y="4267200"/>
            <a:ext cx="7642225" cy="1365250"/>
            <a:chOff x="496" y="3456"/>
            <a:chExt cx="4814" cy="860"/>
          </a:xfrm>
        </p:grpSpPr>
        <p:sp>
          <p:nvSpPr>
            <p:cNvPr id="1301509" name="Line 5"/>
            <p:cNvSpPr>
              <a:spLocks noChangeShapeType="1"/>
            </p:cNvSpPr>
            <p:nvPr/>
          </p:nvSpPr>
          <p:spPr bwMode="auto">
            <a:xfrm>
              <a:off x="2208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10" name="Rectangle 6"/>
            <p:cNvSpPr>
              <a:spLocks noChangeArrowheads="1"/>
            </p:cNvSpPr>
            <p:nvPr/>
          </p:nvSpPr>
          <p:spPr bwMode="auto">
            <a:xfrm>
              <a:off x="496" y="3917"/>
              <a:ext cx="4814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cs typeface="+mn-cs"/>
                </a:rPr>
                <a:t>Design an agent program assuming an </a:t>
              </a:r>
              <a:r>
                <a:rPr lang="en-US" sz="1600" b="1" dirty="0" err="1">
                  <a:solidFill>
                    <a:srgbClr val="FF0000"/>
                  </a:solidFill>
                  <a:cs typeface="+mn-cs"/>
                </a:rPr>
                <a:t>archictecture</a:t>
              </a:r>
              <a:r>
                <a:rPr lang="en-US" sz="1600" b="1" dirty="0">
                  <a:solidFill>
                    <a:srgbClr val="FF0000"/>
                  </a:solidFill>
                  <a:cs typeface="+mn-cs"/>
                </a:rPr>
                <a:t> that will make the percepts from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cs typeface="+mn-cs"/>
                </a:rPr>
                <a:t>the sensors available to the program. </a:t>
              </a:r>
            </a:p>
          </p:txBody>
        </p:sp>
        <p:sp>
          <p:nvSpPr>
            <p:cNvPr id="1301511" name="Rectangle 7"/>
            <p:cNvSpPr>
              <a:spLocks noChangeArrowheads="1"/>
            </p:cNvSpPr>
            <p:nvPr/>
          </p:nvSpPr>
          <p:spPr bwMode="auto">
            <a:xfrm>
              <a:off x="1920" y="3456"/>
              <a:ext cx="624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12" name="Text Box 8"/>
            <p:cNvSpPr txBox="1">
              <a:spLocks noChangeArrowheads="1"/>
            </p:cNvSpPr>
            <p:nvPr/>
          </p:nvSpPr>
          <p:spPr bwMode="auto">
            <a:xfrm>
              <a:off x="2342" y="3672"/>
              <a:ext cx="6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cs typeface="+mn-cs"/>
                </a:rPr>
                <a:t>our focus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971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Types of Agents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Uses a percept sequence / action table in memory to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find the next action. </a:t>
            </a:r>
            <a:r>
              <a:rPr lang="en-US" sz="2400" b="1" dirty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mplemented as a (large) lookup table. </a:t>
            </a:r>
          </a:p>
        </p:txBody>
      </p:sp>
      <p:sp>
        <p:nvSpPr>
          <p:cNvPr id="1300485" name="Rectangle 5"/>
          <p:cNvSpPr>
            <a:spLocks noChangeArrowheads="1"/>
          </p:cNvSpPr>
          <p:nvPr/>
        </p:nvSpPr>
        <p:spPr bwMode="auto">
          <a:xfrm>
            <a:off x="442383" y="2819400"/>
            <a:ext cx="86868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Drawbacks: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Huge table (often simply too large)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Takes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 long time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build/learn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table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300486" name="Rectangle 6"/>
          <p:cNvSpPr>
            <a:spLocks noChangeArrowheads="1"/>
          </p:cNvSpPr>
          <p:nvPr/>
        </p:nvSpPr>
        <p:spPr bwMode="auto">
          <a:xfrm>
            <a:off x="2971800" y="381000"/>
            <a:ext cx="586230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I) --- Table-lookup driven 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agents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914400"/>
            <a:ext cx="81534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Percepts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: robot senses it’s </a:t>
            </a:r>
            <a:r>
              <a:rPr lang="en-US" dirty="0">
                <a:solidFill>
                  <a:srgbClr val="009973"/>
                </a:solidFill>
                <a:latin typeface="Times New Roman"/>
                <a:ea typeface="ＭＳ Ｐゴシック"/>
              </a:rPr>
              <a:t>location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and </a:t>
            </a:r>
            <a:r>
              <a:rPr lang="en-US" dirty="0" smtClean="0">
                <a:solidFill>
                  <a:srgbClr val="009973"/>
                </a:solidFill>
                <a:latin typeface="Times New Roman"/>
                <a:ea typeface="ＭＳ Ｐゴシック"/>
              </a:rPr>
              <a:t>“cleanliness.”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  So, </a:t>
            </a:r>
            <a:r>
              <a:rPr lang="en-US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location and contents, e.g., [A, Dirty], [B, Clean].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  With 2 locations, we get </a:t>
            </a:r>
            <a:r>
              <a:rPr lang="en-US" b="1" dirty="0" smtClean="0">
                <a:solidFill>
                  <a:srgbClr val="3366FF"/>
                </a:solidFill>
                <a:latin typeface="Times New Roman"/>
                <a:ea typeface="ＭＳ Ｐゴシック"/>
              </a:rPr>
              <a:t>4 different possible sensor inputs.
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Actions: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Left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Right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Suck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NoOp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
</a:t>
            </a:r>
          </a:p>
        </p:txBody>
      </p:sp>
      <p:pic>
        <p:nvPicPr>
          <p:cNvPr id="3" name="Picture 4" descr="vacuum2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5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5983"/>
            <a:ext cx="206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Toy example: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Vacuum world.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3-09-11 at 1.35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797869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76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5438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Characterization of agents and environments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	Rationality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	PEAS (Performance measure, Environment, Actuators, Sensors)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Environment types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Agent types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257800"/>
            <a:ext cx="57813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Warning: Chapter 2 is somewhat high-level and</a:t>
            </a:r>
          </a:p>
          <a:p>
            <a:r>
              <a:rPr lang="en-US" sz="2000" dirty="0" smtClean="0"/>
              <a:t>abstract. Much of the technical framework of how</a:t>
            </a:r>
          </a:p>
          <a:p>
            <a:r>
              <a:rPr lang="en-US" sz="2000" dirty="0" smtClean="0"/>
              <a:t>intelligent agents are actually </a:t>
            </a:r>
            <a:r>
              <a:rPr lang="en-US" sz="2000" dirty="0" smtClean="0"/>
              <a:t>built </a:t>
            </a:r>
            <a:r>
              <a:rPr lang="en-US" sz="2000" dirty="0" smtClean="0"/>
              <a:t>is introduced late</a:t>
            </a:r>
            <a:r>
              <a:rPr lang="en-US" dirty="0" smtClean="0"/>
              <a:t>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191000"/>
            <a:ext cx="7380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Intelligent agent-view provides framework to integrate the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subareas of AI.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Table lookup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534400" cy="5638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Action sequence of length K, gives 4^K different possible sequences.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 least many entries are needed in the table. So, even in this very toy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world, with K = 20, you need a table with over 4^20 &gt; 10^12 entries.</a:t>
            </a:r>
          </a:p>
          <a:p>
            <a:endParaRPr lang="en-US" dirty="0"/>
          </a:p>
          <a:p>
            <a:r>
              <a:rPr lang="en-US" b="1" dirty="0" smtClean="0"/>
              <a:t>In more real-world scenarios, one would have many more different</a:t>
            </a:r>
          </a:p>
          <a:p>
            <a:r>
              <a:rPr lang="en-US" b="1" dirty="0" smtClean="0"/>
              <a:t>percepts (</a:t>
            </a:r>
            <a:r>
              <a:rPr lang="en-US" b="1" dirty="0" err="1" smtClean="0"/>
              <a:t>eg</a:t>
            </a:r>
            <a:r>
              <a:rPr lang="en-US" b="1" dirty="0" smtClean="0"/>
              <a:t> many more locations), e.g., &gt;=100. There will therefore be</a:t>
            </a:r>
          </a:p>
          <a:p>
            <a:r>
              <a:rPr lang="en-US" b="1" dirty="0" smtClean="0"/>
              <a:t>100^K different possible sequences of length K. For K = 20, this would</a:t>
            </a:r>
          </a:p>
          <a:p>
            <a:r>
              <a:rPr lang="en-US" b="1" dirty="0" smtClean="0"/>
              <a:t>require a table with over 100^20 = 10^40 entries. </a:t>
            </a:r>
            <a:r>
              <a:rPr lang="en-US" b="1" dirty="0" smtClean="0">
                <a:solidFill>
                  <a:srgbClr val="FF0000"/>
                </a:solidFill>
              </a:rPr>
              <a:t>Infeasible to even store.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So, </a:t>
            </a:r>
            <a:r>
              <a:rPr lang="en-US" b="1" dirty="0" smtClean="0">
                <a:solidFill>
                  <a:srgbClr val="FF0000"/>
                </a:solidFill>
              </a:rPr>
              <a:t>table lookup formulation is mainly of theoretical interest</a:t>
            </a:r>
            <a:r>
              <a:rPr lang="en-US" b="1" dirty="0" smtClean="0">
                <a:solidFill>
                  <a:schemeClr val="accent2"/>
                </a:solidFill>
              </a:rPr>
              <a:t>. For practical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agent systems, we need to find much more compact representations. For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example, logic-based representations, Bayesian net representations,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or neural net style representations, or use a different agent architecture,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e.g., “ignore the past” --- </a:t>
            </a:r>
            <a:r>
              <a:rPr lang="en-US" b="1" dirty="0" smtClean="0">
                <a:solidFill>
                  <a:srgbClr val="FF0000"/>
                </a:solidFill>
              </a:rPr>
              <a:t>Reflex agents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003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2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II) --- Simple reflex agents 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23622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Agents </a:t>
            </a:r>
            <a:r>
              <a:rPr lang="en-US" sz="2400" b="1" dirty="0" smtClean="0">
                <a:solidFill>
                  <a:srgbClr val="FF0000"/>
                </a:solidFill>
              </a:rPr>
              <a:t>do not have memory</a:t>
            </a:r>
            <a:r>
              <a:rPr lang="en-US" sz="2400" dirty="0" smtClean="0"/>
              <a:t> of past world states or percepts.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So, actions depend solely on </a:t>
            </a:r>
            <a:r>
              <a:rPr lang="en-US" sz="2400" b="1" dirty="0" smtClean="0">
                <a:solidFill>
                  <a:srgbClr val="FF0000"/>
                </a:solidFill>
              </a:rPr>
              <a:t>current percept</a:t>
            </a:r>
            <a:r>
              <a:rPr lang="en-US" sz="2400" dirty="0" smtClean="0"/>
              <a:t>.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Action becomes a “reflex.”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  <a:p>
            <a:pPr lvl="1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Uses </a:t>
            </a:r>
            <a:r>
              <a:rPr lang="en-US" sz="2400" b="1" dirty="0" smtClean="0">
                <a:solidFill>
                  <a:schemeClr val="accent2"/>
                </a:solidFill>
              </a:rPr>
              <a:t>condition-action rules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5" name="Picture 3" descr="simple-reflex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153400" cy="5191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2836" name="Text Box 4"/>
          <p:cNvSpPr txBox="1">
            <a:spLocks noChangeArrowheads="1"/>
          </p:cNvSpPr>
          <p:nvPr/>
        </p:nvSpPr>
        <p:spPr bwMode="auto">
          <a:xfrm>
            <a:off x="804273" y="377825"/>
            <a:ext cx="3422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cs typeface="+mn-cs"/>
              </a:rPr>
              <a:t>Agent selects actions on the basis</a:t>
            </a:r>
          </a:p>
          <a:p>
            <a:pPr>
              <a:defRPr/>
            </a:pPr>
            <a:r>
              <a:rPr lang="en-US" sz="1800" b="1" dirty="0">
                <a:cs typeface="+mn-cs"/>
              </a:rPr>
              <a:t>of 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current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percept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only</a:t>
            </a:r>
            <a:r>
              <a:rPr lang="en-US" sz="1800" b="1" dirty="0" smtClean="0">
                <a:cs typeface="+mn-cs"/>
                <a:sym typeface="Wingdings" charset="0"/>
              </a:rPr>
              <a:t>.</a:t>
            </a:r>
            <a:endParaRPr lang="en-US" sz="1800" b="1" dirty="0">
              <a:cs typeface="+mn-cs"/>
            </a:endParaRPr>
          </a:p>
        </p:txBody>
      </p:sp>
      <p:sp>
        <p:nvSpPr>
          <p:cNvPr id="1272837" name="Text Box 5"/>
          <p:cNvSpPr txBox="1">
            <a:spLocks noChangeArrowheads="1"/>
          </p:cNvSpPr>
          <p:nvPr/>
        </p:nvSpPr>
        <p:spPr bwMode="auto">
          <a:xfrm>
            <a:off x="713076" y="3886201"/>
            <a:ext cx="4392324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cs typeface="+mn-cs"/>
              </a:rPr>
              <a:t>If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 tail-light of car in </a:t>
            </a:r>
            <a:r>
              <a:rPr lang="en-US" b="1" i="1" dirty="0" smtClean="0">
                <a:solidFill>
                  <a:srgbClr val="3333CC"/>
                </a:solidFill>
                <a:cs typeface="+mn-cs"/>
              </a:rPr>
              <a:t>front 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is </a:t>
            </a:r>
            <a:r>
              <a:rPr lang="en-US" b="1" i="1" dirty="0" smtClean="0">
                <a:solidFill>
                  <a:srgbClr val="3333CC"/>
                </a:solidFill>
                <a:cs typeface="+mn-cs"/>
              </a:rPr>
              <a:t>red,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then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 brake.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334499" cy="3962400"/>
          </a:xfrm>
          <a:prstGeom prst="rect">
            <a:avLst/>
          </a:prstGeom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Simple reflex agents 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1816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Closely related to “behaviorism” (psychology; quite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effective in explaining lower-level animal behaviors, such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as the behavior of ants and mice). 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Roomba robot largely behaves like this. </a:t>
            </a:r>
            <a:r>
              <a:rPr lang="en-US" b="1" dirty="0" smtClean="0">
                <a:solidFill>
                  <a:srgbClr val="FF0000"/>
                </a:solidFill>
              </a:rPr>
              <a:t>Behaviors are robust and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can be quite effective and surprisingly complex.</a:t>
            </a:r>
          </a:p>
          <a:p>
            <a:pPr lvl="1" eaLnBrk="1" hangingPunct="1"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124200"/>
            <a:ext cx="8517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But, how does complex behavior arise from simple reflex behavior?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E.g. ants colonies and bee hives are quite complex.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29" y="4267200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Simple rules in a diverse environment can </a:t>
            </a:r>
          </a:p>
          <a:p>
            <a:r>
              <a:rPr lang="en-US" dirty="0" smtClean="0"/>
              <a:t>give rise to surprising complexity.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265003"/>
            <a:ext cx="5480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A-life work (artificial life) community, </a:t>
            </a:r>
          </a:p>
          <a:p>
            <a:r>
              <a:rPr lang="en-US" dirty="0" smtClean="0"/>
              <a:t>and Wolfram’s cellular automata.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10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9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III) --- Model-based reflex agents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Key difference (</a:t>
            </a:r>
            <a:r>
              <a:rPr lang="en-US" dirty="0" err="1" smtClean="0">
                <a:cs typeface="+mn-cs"/>
              </a:rPr>
              <a:t>wrt</a:t>
            </a:r>
            <a:r>
              <a:rPr lang="en-US" dirty="0" smtClean="0">
                <a:cs typeface="+mn-cs"/>
              </a:rPr>
              <a:t> simple reflex agents):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Agents  have  </a:t>
            </a:r>
            <a:r>
              <a:rPr lang="en-US" b="1" dirty="0" smtClean="0">
                <a:solidFill>
                  <a:schemeClr val="accent2"/>
                </a:solidFill>
              </a:rPr>
              <a:t>internal state</a:t>
            </a:r>
            <a:r>
              <a:rPr lang="en-US" dirty="0" smtClean="0"/>
              <a:t>, which is used to keep track of past states of the world.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Agents have the ability </a:t>
            </a:r>
            <a:r>
              <a:rPr lang="en-US" b="1" dirty="0" smtClean="0">
                <a:solidFill>
                  <a:schemeClr val="accent2"/>
                </a:solidFill>
              </a:rPr>
              <a:t>to represent change in the World</a:t>
            </a:r>
            <a:r>
              <a:rPr lang="en-US" dirty="0" smtClean="0"/>
              <a:t>.</a:t>
            </a:r>
          </a:p>
        </p:txBody>
      </p:sp>
      <p:sp>
        <p:nvSpPr>
          <p:cNvPr id="1273861" name="Rectangle 5"/>
          <p:cNvSpPr>
            <a:spLocks noChangeArrowheads="1"/>
          </p:cNvSpPr>
          <p:nvPr/>
        </p:nvSpPr>
        <p:spPr bwMode="auto">
          <a:xfrm>
            <a:off x="990600" y="4800600"/>
            <a:ext cx="6103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Example: Rodney </a:t>
            </a:r>
            <a:r>
              <a:rPr lang="en-US" sz="2000" dirty="0" smtClean="0">
                <a:cs typeface="+mn-cs"/>
              </a:rPr>
              <a:t>Brooks</a:t>
            </a:r>
            <a:r>
              <a:rPr lang="en-US" sz="2000" dirty="0" smtClean="0">
                <a:latin typeface="Arial"/>
                <a:cs typeface="+mn-cs"/>
              </a:rPr>
              <a:t>’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Subsumption</a:t>
            </a:r>
            <a:r>
              <a:rPr lang="en-US" sz="2000" dirty="0">
                <a:cs typeface="+mn-cs"/>
              </a:rPr>
              <a:t> Architecture </a:t>
            </a:r>
            <a:endParaRPr lang="en-US" sz="2000" dirty="0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            -</a:t>
            </a:r>
            <a:r>
              <a:rPr lang="en-US" sz="2000" dirty="0">
                <a:cs typeface="+mn-cs"/>
              </a:rPr>
              <a:t>-- behavior based robots.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-76200"/>
            <a:ext cx="5181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Model-based reflex agents</a:t>
            </a:r>
          </a:p>
        </p:txBody>
      </p:sp>
      <p:pic>
        <p:nvPicPr>
          <p:cNvPr id="1274883" name="Picture 3" descr="reflex+state-ag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89100"/>
            <a:ext cx="8001000" cy="5092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4884" name="Text Box 4"/>
          <p:cNvSpPr txBox="1">
            <a:spLocks noChangeArrowheads="1"/>
          </p:cNvSpPr>
          <p:nvPr/>
        </p:nvSpPr>
        <p:spPr bwMode="auto">
          <a:xfrm>
            <a:off x="990600" y="4397514"/>
            <a:ext cx="3252413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+mn-cs"/>
              </a:rPr>
              <a:t>If </a:t>
            </a:r>
            <a:r>
              <a:rPr lang="ja-JP" altLang="en-US" sz="2000" dirty="0" smtClean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altLang="ja-JP" sz="2000" dirty="0" smtClean="0">
                <a:solidFill>
                  <a:schemeClr val="accent2"/>
                </a:solidFill>
                <a:cs typeface="+mn-cs"/>
              </a:rPr>
              <a:t>dangerous </a:t>
            </a:r>
            <a:r>
              <a:rPr lang="en-US" sz="2000" dirty="0" smtClean="0">
                <a:solidFill>
                  <a:schemeClr val="accent2"/>
                </a:solidFill>
                <a:cs typeface="+mn-cs"/>
              </a:rPr>
              <a:t>driver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in </a:t>
            </a:r>
            <a:r>
              <a:rPr lang="en-US" sz="2000" dirty="0" smtClean="0">
                <a:solidFill>
                  <a:schemeClr val="accent2"/>
                </a:solidFill>
                <a:cs typeface="+mn-cs"/>
              </a:rPr>
              <a:t>front,”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+mn-cs"/>
              </a:rPr>
              <a:t>then </a:t>
            </a:r>
            <a:r>
              <a:rPr lang="ja-JP" altLang="en-US" sz="2000" dirty="0" smtClean="0">
                <a:solidFill>
                  <a:srgbClr val="3333CC"/>
                </a:solidFill>
                <a:latin typeface="Arial"/>
                <a:cs typeface="+mn-cs"/>
              </a:rPr>
              <a:t>“</a:t>
            </a:r>
            <a:r>
              <a:rPr lang="en-US" altLang="ja-JP" sz="2000" dirty="0" smtClean="0">
                <a:solidFill>
                  <a:srgbClr val="3333CC"/>
                </a:solidFill>
                <a:cs typeface="+mn-cs"/>
              </a:rPr>
              <a:t>keep distance.</a:t>
            </a:r>
            <a:r>
              <a:rPr lang="ja-JP" altLang="en-US" sz="2000" dirty="0" smtClean="0">
                <a:solidFill>
                  <a:srgbClr val="3333CC"/>
                </a:solidFill>
                <a:latin typeface="Arial"/>
                <a:cs typeface="+mn-cs"/>
              </a:rPr>
              <a:t>”</a:t>
            </a:r>
            <a:endParaRPr lang="en-US" sz="2000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274885" name="Text Box 5"/>
          <p:cNvSpPr txBox="1">
            <a:spLocks noChangeArrowheads="1"/>
          </p:cNvSpPr>
          <p:nvPr/>
        </p:nvSpPr>
        <p:spPr bwMode="auto">
          <a:xfrm>
            <a:off x="-23091" y="76200"/>
            <a:ext cx="45950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Logical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Agents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Representation and Reasoning: Part III/IV R&amp;N 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3352800"/>
            <a:ext cx="2432276" cy="1200328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“Infers potentially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dangerous driver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 front.”</a:t>
            </a:r>
          </a:p>
        </p:txBody>
      </p:sp>
      <p:sp>
        <p:nvSpPr>
          <p:cNvPr id="3" name="Octagon 2"/>
          <p:cNvSpPr/>
          <p:nvPr/>
        </p:nvSpPr>
        <p:spPr>
          <a:xfrm>
            <a:off x="685800" y="1752600"/>
            <a:ext cx="5791200" cy="2286000"/>
          </a:xfrm>
          <a:prstGeom prst="octagon">
            <a:avLst/>
          </a:prstGeom>
          <a:solidFill>
            <a:schemeClr val="accent2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114300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How detailed?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1000"/>
            <a:ext cx="98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[Here]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4" grpId="0" animBg="1"/>
      <p:bldP spid="1274885" grpId="0"/>
      <p:bldP spid="2" grpId="0" animBg="1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An example: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Brooks’ </a:t>
            </a:r>
            <a:r>
              <a:rPr lang="en-US" sz="2800" dirty="0" err="1" smtClean="0">
                <a:solidFill>
                  <a:srgbClr val="FF0000"/>
                </a:solidFill>
                <a:cs typeface="+mj-cs"/>
              </a:rPr>
              <a:t>Subsumption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 Architecture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Main idea: build complex, intelligent robots by decomposing behaviors into a hierarchy of skills, each defining a percept-action cycle for one very specific task. 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Examples: collision avoidance, wandering, exploring, recognizing doorways, etc. 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Each behavior is modeled by a finite-state machine with a few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states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(though each state may correspond to a complex function or module;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  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provides internal state to the agent).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Behaviors are loosely coupled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via asynchronous interactions. </a:t>
            </a:r>
          </a:p>
          <a:p>
            <a:pPr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Note: minimal internal state representation.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. 1003 R&amp;N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+mj-cs"/>
              </a:rPr>
              <a:t>Subsumption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 Architecture, cont.</a:t>
            </a:r>
          </a:p>
        </p:txBody>
      </p:sp>
      <p:sp>
        <p:nvSpPr>
          <p:cNvPr id="1325065" name="Rectangle 9"/>
          <p:cNvSpPr>
            <a:spLocks noChangeArrowheads="1"/>
          </p:cNvSpPr>
          <p:nvPr/>
        </p:nvSpPr>
        <p:spPr bwMode="auto">
          <a:xfrm>
            <a:off x="1600200" y="2057400"/>
            <a:ext cx="60198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In </a:t>
            </a:r>
            <a:r>
              <a:rPr lang="en-US" sz="2000" b="1" dirty="0" err="1">
                <a:cs typeface="+mn-cs"/>
              </a:rPr>
              <a:t>subsumption</a:t>
            </a:r>
            <a:r>
              <a:rPr lang="en-US" sz="2000" b="1" dirty="0">
                <a:cs typeface="+mn-cs"/>
              </a:rPr>
              <a:t> architecture, increasingly complex behaviors arise from the combination of simple behaviors.</a:t>
            </a:r>
            <a:r>
              <a:rPr lang="en-US" sz="1600" b="1" dirty="0">
                <a:cs typeface="+mn-cs"/>
              </a:rPr>
              <a:t> </a:t>
            </a:r>
          </a:p>
          <a:p>
            <a:pPr>
              <a:defRPr/>
            </a:pPr>
            <a:endParaRPr lang="en-US" sz="16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The most basic simple behaviors are on the level of reflexes: </a:t>
            </a:r>
            <a:r>
              <a:rPr lang="en-US" sz="2000" b="1" dirty="0">
                <a:cs typeface="Times New Roman" charset="0"/>
              </a:rPr>
              <a:t>•</a:t>
            </a:r>
            <a:r>
              <a:rPr lang="en-US" sz="1600" b="1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avoid an object;  </a:t>
            </a:r>
            <a:r>
              <a:rPr lang="en-US" sz="2000" b="1" dirty="0" smtClean="0">
                <a:cs typeface="Times New Roman" charset="0"/>
              </a:rPr>
              <a:t>• </a:t>
            </a:r>
            <a:r>
              <a:rPr lang="en-US" sz="2000" b="1" dirty="0" smtClean="0">
                <a:cs typeface="+mn-cs"/>
              </a:rPr>
              <a:t>go </a:t>
            </a:r>
            <a:r>
              <a:rPr lang="en-US" sz="2000" b="1" dirty="0">
                <a:cs typeface="+mn-cs"/>
              </a:rPr>
              <a:t>toward food if hungry, </a:t>
            </a:r>
            <a:r>
              <a:rPr lang="en-US" sz="2000" b="1" dirty="0" smtClean="0">
                <a:cs typeface="Times New Roman" charset="0"/>
              </a:rPr>
              <a:t>• </a:t>
            </a:r>
            <a:r>
              <a:rPr lang="en-US" sz="2000" b="1" dirty="0" smtClean="0">
                <a:cs typeface="+mn-cs"/>
              </a:rPr>
              <a:t>move </a:t>
            </a:r>
            <a:r>
              <a:rPr lang="en-US" sz="2000" b="1" dirty="0">
                <a:cs typeface="+mn-cs"/>
              </a:rPr>
              <a:t>randomly.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A more complex  behavior that sits on top of simple behaviors  may be </a:t>
            </a:r>
            <a:r>
              <a:rPr lang="ja-JP" altLang="en-US" sz="2000" b="1" dirty="0">
                <a:latin typeface="Arial"/>
                <a:cs typeface="+mn-cs"/>
              </a:rPr>
              <a:t>“</a:t>
            </a:r>
            <a:r>
              <a:rPr lang="en-US" sz="2000" b="1" dirty="0">
                <a:cs typeface="+mn-cs"/>
              </a:rPr>
              <a:t>go across the room.</a:t>
            </a:r>
            <a:r>
              <a:rPr lang="ja-JP" altLang="en-US" sz="2000" b="1" dirty="0">
                <a:latin typeface="Arial"/>
                <a:cs typeface="+mn-cs"/>
              </a:rPr>
              <a:t>”</a:t>
            </a:r>
            <a:r>
              <a:rPr lang="en-US" sz="1600" b="1" dirty="0">
                <a:cs typeface="+mn-cs"/>
              </a:rPr>
              <a:t> </a:t>
            </a:r>
          </a:p>
          <a:p>
            <a:pPr>
              <a:defRPr/>
            </a:pPr>
            <a:endParaRPr lang="en-US" sz="16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The more complex behaviors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subsume</a:t>
            </a:r>
            <a:r>
              <a:rPr lang="en-US" sz="2000" b="1" dirty="0">
                <a:cs typeface="+mn-cs"/>
              </a:rPr>
              <a:t> the less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complex ones to accomplish their goal.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much of an internal model of the world?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Planning in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reasoning about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our surroundings appears to require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some kind of internal representation of our world. We can “try” things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out in this representation. Much like an running a “simulation” of the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effect of actions or a sequence of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actions in our head.</a:t>
            </a: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General assumption for many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years: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more detailed internal model,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better.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Brooks (mid 80s and 90s) challenged this view:</a:t>
            </a:r>
          </a:p>
          <a:p>
            <a:pPr eaLnBrk="1" hangingPunct="1">
              <a:defRPr/>
            </a:pPr>
            <a:r>
              <a:rPr lang="en-US" b="1" dirty="0"/>
              <a:t>The philosophy behind </a:t>
            </a:r>
            <a:r>
              <a:rPr lang="en-US" b="1" dirty="0" err="1"/>
              <a:t>Subsumption</a:t>
            </a:r>
            <a:r>
              <a:rPr lang="en-US" b="1" dirty="0"/>
              <a:t> Architecture is that </a:t>
            </a:r>
            <a:r>
              <a:rPr lang="en-US" b="1" i="1" dirty="0">
                <a:solidFill>
                  <a:srgbClr val="FF0000"/>
                </a:solidFill>
              </a:rPr>
              <a:t>the world should be </a:t>
            </a:r>
            <a:r>
              <a:rPr lang="en-US" b="1" i="1" dirty="0" smtClean="0">
                <a:solidFill>
                  <a:srgbClr val="FF0000"/>
                </a:solidFill>
              </a:rPr>
              <a:t>used as its </a:t>
            </a:r>
            <a:r>
              <a:rPr lang="en-US" b="1" i="1" dirty="0">
                <a:solidFill>
                  <a:srgbClr val="FF0000"/>
                </a:solidFill>
              </a:rPr>
              <a:t>own model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/>
              <a:t> According to Brooks, storing models of the world is dangerous in </a:t>
            </a:r>
            <a:r>
              <a:rPr lang="en-US" b="1" dirty="0">
                <a:solidFill>
                  <a:srgbClr val="FF0000"/>
                </a:solidFill>
              </a:rPr>
              <a:t>dynamic, unpredictable environments</a:t>
            </a:r>
            <a:r>
              <a:rPr lang="en-US" b="1" dirty="0"/>
              <a:t> because representations might be incorrect or outdated. What is needed is the ability to react quickly to the present. </a:t>
            </a:r>
            <a:r>
              <a:rPr lang="en-US" b="1" dirty="0" smtClean="0"/>
              <a:t>So, use </a:t>
            </a:r>
            <a:r>
              <a:rPr lang="en-US" b="1" dirty="0" smtClean="0">
                <a:solidFill>
                  <a:srgbClr val="FF0000"/>
                </a:solidFill>
              </a:rPr>
              <a:t>minimal internal state representation, 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complement at each time step with sensor input.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Debate continues to this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day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: How much of our world do we (should we)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represent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explicitly?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Subsumption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architecture worked well in robotics.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840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IV) --- Goal-based agents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Key difference </a:t>
            </a:r>
            <a:r>
              <a:rPr lang="en-US" dirty="0" err="1" smtClean="0">
                <a:cs typeface="+mn-cs"/>
              </a:rPr>
              <a:t>wrt</a:t>
            </a:r>
            <a:r>
              <a:rPr lang="en-US" dirty="0" smtClean="0">
                <a:cs typeface="+mn-cs"/>
              </a:rPr>
              <a:t> Model-Based Agents: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     In addition to state information, have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goal information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that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describes desirable situations to be achieved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Agents of this kind take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future</a:t>
            </a:r>
            <a:r>
              <a:rPr lang="en-US" dirty="0" smtClean="0">
                <a:cs typeface="+mn-cs"/>
              </a:rPr>
              <a:t> events into consideration.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sequence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of actions can I take to achieve certain goals?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Choose actions so as to (eventually) achieve a (given or computed) goal.</a:t>
            </a:r>
          </a:p>
          <a:p>
            <a:pPr eaLnBrk="1" hangingPunct="1">
              <a:defRPr/>
            </a:pPr>
            <a:endParaRPr lang="en-US" i="1" dirty="0" smtClean="0">
              <a:solidFill>
                <a:srgbClr val="FF0000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cs typeface="+mn-cs"/>
                <a:sym typeface="Wingdings" charset="0"/>
              </a:rPr>
              <a:t>  problem solving and search! (R&amp;N --- Part II, chapters 3 to 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Agents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marL="225425" indent="-225425" eaLnBrk="1" hangingPunct="1">
              <a:defRPr/>
            </a:pPr>
            <a:r>
              <a:rPr lang="en-US" b="1" dirty="0" smtClean="0">
                <a:cs typeface="+mn-cs"/>
              </a:rPr>
              <a:t>Definition: An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agent</a:t>
            </a:r>
            <a:r>
              <a:rPr lang="en-US" b="1" dirty="0" smtClean="0">
                <a:cs typeface="+mn-cs"/>
              </a:rPr>
              <a:t> perceives its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environment</a:t>
            </a:r>
            <a:r>
              <a:rPr lang="en-US" b="1" dirty="0" smtClean="0">
                <a:cs typeface="+mn-cs"/>
              </a:rPr>
              <a:t> via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sensors</a:t>
            </a:r>
            <a:r>
              <a:rPr lang="en-US" b="1" dirty="0" smtClean="0">
                <a:cs typeface="+mn-cs"/>
              </a:rPr>
              <a:t> and acts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cs typeface="+mn-cs"/>
              </a:rPr>
              <a:t>upon that environment through its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actuators</a:t>
            </a:r>
            <a:r>
              <a:rPr lang="en-US" b="1" dirty="0" smtClean="0">
                <a:cs typeface="+mn-cs"/>
              </a:rPr>
              <a:t> </a:t>
            </a:r>
          </a:p>
          <a:p>
            <a:pPr marL="225425" indent="-225425" eaLnBrk="1" hangingPunct="1">
              <a:defRPr/>
            </a:pPr>
            <a:endParaRPr lang="en-US" b="1" dirty="0" smtClean="0">
              <a:cs typeface="+mn-cs"/>
            </a:endParaRPr>
          </a:p>
          <a:p>
            <a:pPr marL="225425" indent="-225425"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9459" name="Picture 5" descr="agent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80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Goal-based agents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
</a:t>
            </a:r>
          </a:p>
        </p:txBody>
      </p:sp>
      <p:pic>
        <p:nvPicPr>
          <p:cNvPr id="1276932" name="Picture 4" descr="goal-based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7391400" cy="470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6933" name="Text Box 5"/>
          <p:cNvSpPr txBox="1">
            <a:spLocks noChangeArrowheads="1"/>
          </p:cNvSpPr>
          <p:nvPr/>
        </p:nvSpPr>
        <p:spPr bwMode="auto">
          <a:xfrm>
            <a:off x="914400" y="3810000"/>
            <a:ext cx="2159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“Clean kitchen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”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6934" name="Text Box 6"/>
          <p:cNvSpPr txBox="1">
            <a:spLocks noChangeArrowheads="1"/>
          </p:cNvSpPr>
          <p:nvPr/>
        </p:nvSpPr>
        <p:spPr bwMode="auto">
          <a:xfrm>
            <a:off x="149283" y="5867400"/>
            <a:ext cx="87819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cs typeface="+mn-cs"/>
              </a:rPr>
              <a:t>Agent keeps track of the world state as well as set of goals </a:t>
            </a:r>
            <a:r>
              <a:rPr lang="en-US" sz="1800" b="1" dirty="0" smtClean="0">
                <a:cs typeface="+mn-cs"/>
              </a:rPr>
              <a:t>it</a:t>
            </a:r>
            <a:r>
              <a:rPr lang="en-US" sz="1800" b="1" dirty="0" smtClean="0">
                <a:latin typeface="Arial"/>
                <a:cs typeface="+mn-cs"/>
              </a:rPr>
              <a:t>’</a:t>
            </a:r>
            <a:r>
              <a:rPr lang="en-US" sz="1800" b="1" dirty="0" smtClean="0">
                <a:cs typeface="+mn-cs"/>
              </a:rPr>
              <a:t>s </a:t>
            </a:r>
            <a:r>
              <a:rPr lang="en-US" sz="1800" b="1" dirty="0">
                <a:cs typeface="+mn-cs"/>
              </a:rPr>
              <a:t>trying to achieve: chooses</a:t>
            </a:r>
          </a:p>
          <a:p>
            <a:pPr algn="ctr">
              <a:defRPr/>
            </a:pPr>
            <a:r>
              <a:rPr lang="en-US" sz="1800" b="1" dirty="0" smtClean="0">
                <a:cs typeface="+mn-cs"/>
              </a:rPr>
              <a:t>actions </a:t>
            </a:r>
            <a:r>
              <a:rPr lang="en-US" sz="1800" b="1" dirty="0">
                <a:cs typeface="+mn-cs"/>
              </a:rPr>
              <a:t>that will (eventually) lead to the </a:t>
            </a:r>
            <a:r>
              <a:rPr lang="en-US" sz="1800" b="1" dirty="0" smtClean="0">
                <a:cs typeface="+mn-cs"/>
              </a:rPr>
              <a:t>goal(s).</a:t>
            </a:r>
            <a:endParaRPr lang="en-US" sz="1800" b="1" dirty="0">
              <a:cs typeface="+mn-cs"/>
            </a:endParaRPr>
          </a:p>
          <a:p>
            <a:pPr algn="ctr"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More flexible than reflex agents</a:t>
            </a:r>
            <a:r>
              <a:rPr lang="en-US" sz="1800" b="1" dirty="0">
                <a:cs typeface="+mn-cs"/>
                <a:sym typeface="Wingdings" charset="0"/>
              </a:rPr>
              <a:t>  may involve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search and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planning</a:t>
            </a:r>
            <a:endParaRPr lang="en-US" sz="1800" b="1" dirty="0">
              <a:cs typeface="+mn-cs"/>
              <a:sym typeface="Wingdings" charset="0"/>
            </a:endParaRPr>
          </a:p>
          <a:p>
            <a:pPr algn="ctr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276935" name="Text Box 7"/>
          <p:cNvSpPr txBox="1">
            <a:spLocks noChangeArrowheads="1"/>
          </p:cNvSpPr>
          <p:nvPr/>
        </p:nvSpPr>
        <p:spPr bwMode="auto">
          <a:xfrm>
            <a:off x="3810000" y="3429000"/>
            <a:ext cx="22817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Considers </a:t>
            </a:r>
            <a:r>
              <a:rPr lang="ja-JP" altLang="en-US" sz="2000" b="1" dirty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future</a:t>
            </a:r>
            <a:r>
              <a:rPr lang="ja-JP" altLang="en-US" sz="2000" b="1" dirty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6936" name="Text Box 8"/>
          <p:cNvSpPr txBox="1">
            <a:spLocks noChangeArrowheads="1"/>
          </p:cNvSpPr>
          <p:nvPr/>
        </p:nvSpPr>
        <p:spPr bwMode="auto">
          <a:xfrm>
            <a:off x="628233" y="228600"/>
            <a:ext cx="2364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Problem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Solving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3" grpId="0"/>
      <p:bldP spid="1276934" grpId="0"/>
      <p:bldP spid="1276935" grpId="0"/>
      <p:bldP spid="12769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V) --- Utility-based agents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When there are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multiple possible alternatives</a:t>
            </a:r>
            <a:r>
              <a:rPr lang="en-US" b="1" dirty="0" smtClean="0">
                <a:cs typeface="+mn-cs"/>
              </a:rPr>
              <a:t>, how to decide which one is best?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Goals are qualitative:</a:t>
            </a:r>
            <a:r>
              <a:rPr lang="en-US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 goal specifies a crude distinction between a happy and unhappy state, but often need a more general performance measure that describes </a:t>
            </a:r>
            <a:r>
              <a:rPr lang="ja-JP" alt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degree of happiness.</a:t>
            </a:r>
            <a:r>
              <a:rPr lang="ja-JP" alt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”</a:t>
            </a:r>
            <a:endParaRPr lang="en-US" altLang="ja-JP" b="1" dirty="0" smtClean="0">
              <a:solidFill>
                <a:schemeClr val="accent2"/>
              </a:solidFill>
              <a:latin typeface="Arial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Utility function U: State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Symbol" charset="0"/>
              </a:rPr>
              <a:t>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indicating a measure of success or happiness when at a given state.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Important for making tradeoffs:</a:t>
            </a:r>
            <a:r>
              <a:rPr lang="en-US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Allows decisions comparing choice between conflicting goals, and choice between likelihood of success and importance of goal (if achievement is uncertain).</a:t>
            </a:r>
          </a:p>
        </p:txBody>
      </p:sp>
      <p:sp>
        <p:nvSpPr>
          <p:cNvPr id="1307652" name="Rectangle 4"/>
          <p:cNvSpPr>
            <a:spLocks noChangeArrowheads="1"/>
          </p:cNvSpPr>
          <p:nvPr/>
        </p:nvSpPr>
        <p:spPr bwMode="auto">
          <a:xfrm>
            <a:off x="1726718" y="5791200"/>
            <a:ext cx="5664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Use decision theoretic models: e.g., faster vs. safer.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Utility-based agents</a:t>
            </a:r>
          </a:p>
        </p:txBody>
      </p:sp>
      <p:pic>
        <p:nvPicPr>
          <p:cNvPr id="1277955" name="Picture 3" descr="utility-based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382000" cy="5335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7956" name="Text Box 4"/>
          <p:cNvSpPr txBox="1">
            <a:spLocks noChangeArrowheads="1"/>
          </p:cNvSpPr>
          <p:nvPr/>
        </p:nvSpPr>
        <p:spPr bwMode="auto">
          <a:xfrm>
            <a:off x="508038" y="4648200"/>
            <a:ext cx="3632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Decision theoretic actions: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e.g. faster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vs. safer</a:t>
            </a:r>
          </a:p>
        </p:txBody>
      </p:sp>
      <p:sp>
        <p:nvSpPr>
          <p:cNvPr id="1277957" name="Text Box 5"/>
          <p:cNvSpPr txBox="1">
            <a:spLocks noChangeArrowheads="1"/>
          </p:cNvSpPr>
          <p:nvPr/>
        </p:nvSpPr>
        <p:spPr bwMode="auto">
          <a:xfrm rot="-1669517">
            <a:off x="-87393" y="-194309"/>
            <a:ext cx="240322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Decision Making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03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VI) --- Learning agents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400" dirty="0" smtClean="0">
                <a:solidFill>
                  <a:srgbClr val="FF0000"/>
                </a:solidFill>
                <a:cs typeface="+mj-cs"/>
              </a:rPr>
              <a:t>Adapt and improve over time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278979" name="Picture 3" descr="learning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620000" cy="5353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60422" y="4916269"/>
            <a:ext cx="1992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Takes percepts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and selects actions</a:t>
            </a:r>
          </a:p>
        </p:txBody>
      </p:sp>
      <p:sp>
        <p:nvSpPr>
          <p:cNvPr id="1278981" name="Text Box 5"/>
          <p:cNvSpPr txBox="1">
            <a:spLocks noChangeArrowheads="1"/>
          </p:cNvSpPr>
          <p:nvPr/>
        </p:nvSpPr>
        <p:spPr bwMode="auto">
          <a:xfrm>
            <a:off x="1173616" y="2667000"/>
            <a:ext cx="2557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“Quick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turn is not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safe”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8982" name="Text Box 6"/>
          <p:cNvSpPr txBox="1">
            <a:spLocks noChangeArrowheads="1"/>
          </p:cNvSpPr>
          <p:nvPr/>
        </p:nvSpPr>
        <p:spPr bwMode="auto">
          <a:xfrm>
            <a:off x="2133600" y="5943600"/>
            <a:ext cx="2477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Try out the brakes on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different road surfaces</a:t>
            </a:r>
          </a:p>
        </p:txBody>
      </p:sp>
      <p:sp>
        <p:nvSpPr>
          <p:cNvPr id="1278983" name="Text Box 7"/>
          <p:cNvSpPr txBox="1">
            <a:spLocks noChangeArrowheads="1"/>
          </p:cNvSpPr>
          <p:nvPr/>
        </p:nvSpPr>
        <p:spPr bwMode="auto">
          <a:xfrm>
            <a:off x="3200400" y="3276600"/>
            <a:ext cx="15828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No quick turn 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78984" name="Text Box 8"/>
          <p:cNvSpPr txBox="1">
            <a:spLocks noChangeArrowheads="1"/>
          </p:cNvSpPr>
          <p:nvPr/>
        </p:nvSpPr>
        <p:spPr bwMode="auto">
          <a:xfrm>
            <a:off x="3124200" y="4548188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Road conditions, </a:t>
            </a:r>
            <a:r>
              <a:rPr lang="en-US" sz="1800" b="1" dirty="0" err="1">
                <a:solidFill>
                  <a:srgbClr val="FF0000"/>
                </a:solidFill>
                <a:cs typeface="+mn-cs"/>
              </a:rPr>
              <a:t>etc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8985" name="Text Box 9"/>
          <p:cNvSpPr txBox="1">
            <a:spLocks noChangeArrowheads="1"/>
          </p:cNvSpPr>
          <p:nvPr/>
        </p:nvSpPr>
        <p:spPr bwMode="auto">
          <a:xfrm>
            <a:off x="4038600" y="1371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48642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More complicated when agent needs to learn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utility information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Reinforcement learning </a:t>
            </a:r>
          </a:p>
          <a:p>
            <a:pPr algn="ctr">
              <a:buFont typeface="Wingdings" charset="0"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(based on action payoff)</a:t>
            </a: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30004" y="1767255"/>
            <a:ext cx="1479892" cy="830997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Learning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0" grpId="0"/>
      <p:bldP spid="1278981" grpId="0"/>
      <p:bldP spid="1278982" grpId="0"/>
      <p:bldP spid="1278983" grpId="0"/>
      <p:bldP spid="1278984" grpId="0"/>
      <p:bldP spid="1278986" grpId="0"/>
      <p:bldP spid="12789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Summary: agent types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(1) Table-driven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use a percept sequence/action table in memory to find the next action. They are implemented by a (large) lookup table.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(2) Simple reflex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are based on condition-action rules, implemented with an appropriate production system. They are </a:t>
            </a:r>
            <a:r>
              <a:rPr lang="en-US" sz="1800" b="1" u="sng" dirty="0" smtClean="0">
                <a:solidFill>
                  <a:srgbClr val="3333CC"/>
                </a:solidFill>
              </a:rPr>
              <a:t>stateless devices which do not have memory of past world states.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(3) Agents with memory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-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Model-based reflex agents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have internal state, which is used to keep track of past states of the world.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(4) Agents with goals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–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Goal-based agents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are agents that, in addition to state information, have goal information that describes desirable situations. Agents of this kind take future events into consideration.</a:t>
            </a:r>
            <a:r>
              <a:rPr lang="en-US" sz="1800" dirty="0" smtClean="0"/>
              <a:t>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(5) Utility-based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base their decisions on classic axiomatic utility theory in order to act rationally.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(6) Learning 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they have the ability to improve performance through learning.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1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1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2743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399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An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agent</a:t>
            </a:r>
            <a:r>
              <a:rPr lang="en-US" sz="1800" b="1" dirty="0" smtClean="0">
                <a:cs typeface="+mn-cs"/>
              </a:rPr>
              <a:t> perceives and acts in an environment, has an architecture, and is implemented by an agent program.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rational agent</a:t>
            </a:r>
            <a:r>
              <a:rPr lang="en-US" sz="1800" b="1" dirty="0" smtClean="0">
                <a:cs typeface="+mn-cs"/>
              </a:rPr>
              <a:t> always chooses the action which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maximizes its expected performance</a:t>
            </a:r>
            <a:r>
              <a:rPr lang="en-US" sz="1800" b="1" dirty="0" smtClean="0">
                <a:cs typeface="+mn-cs"/>
              </a:rPr>
              <a:t>, given its percept sequence so far.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An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autonomous agent</a:t>
            </a:r>
            <a:r>
              <a:rPr lang="en-US" sz="1800" b="1" dirty="0" smtClean="0">
                <a:cs typeface="+mn-cs"/>
              </a:rPr>
              <a:t> uses its own experience rather than built-in knowledge of the environment by the designer.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An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agent program</a:t>
            </a:r>
            <a:r>
              <a:rPr lang="en-US" sz="1800" b="1" dirty="0" smtClean="0">
                <a:cs typeface="+mn-cs"/>
              </a:rPr>
              <a:t> maps from percept to action and updates its internal state.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Reflex agents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(simple / model-based) </a:t>
            </a:r>
            <a:r>
              <a:rPr lang="en-US" sz="1800" b="1" dirty="0" smtClean="0"/>
              <a:t>respond immediately to percepts.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Goal-based agents</a:t>
            </a:r>
            <a:r>
              <a:rPr lang="en-US" sz="1800" b="1" dirty="0" smtClean="0"/>
              <a:t> act in order to achieve their goal(s), possible sequence of steps.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Utility-based agents</a:t>
            </a:r>
            <a:r>
              <a:rPr lang="en-US" sz="1800" b="1" dirty="0" smtClean="0"/>
              <a:t> maximize their own utility function.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Learning agents</a:t>
            </a:r>
            <a:r>
              <a:rPr lang="en-US" sz="1800" b="1" dirty="0" smtClean="0"/>
              <a:t> improve their performance through learning.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Representing knowledge</a:t>
            </a:r>
            <a:r>
              <a:rPr lang="en-US" sz="1800" b="1" dirty="0" smtClean="0">
                <a:cs typeface="+mn-cs"/>
              </a:rPr>
              <a:t> is important for successful agent design.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The most challenging environments are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partially observable, stochastic, sequential, dynamic, </a:t>
            </a:r>
            <a:r>
              <a:rPr lang="en-US" sz="1800" b="1" dirty="0" smtClean="0">
                <a:cs typeface="+mn-cs"/>
              </a:rPr>
              <a:t>and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continuous, </a:t>
            </a:r>
            <a:r>
              <a:rPr lang="en-US" sz="1800" b="1" dirty="0" smtClean="0">
                <a:cs typeface="+mn-cs"/>
              </a:rPr>
              <a:t>and contain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multiple intelligent agents.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Reading: Chapter 2 R&amp;N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9530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agent</a:t>
            </a:r>
            <a:r>
              <a:rPr lang="en-US" b="1" dirty="0" smtClean="0"/>
              <a:t> view is really quite generic.</a:t>
            </a:r>
          </a:p>
          <a:p>
            <a:endParaRPr lang="en-US" b="1" dirty="0"/>
          </a:p>
          <a:p>
            <a:r>
              <a:rPr lang="en-US" b="1" dirty="0" smtClean="0"/>
              <a:t>p. 36 R&amp;N:</a:t>
            </a:r>
            <a:endParaRPr lang="en-US" b="1" dirty="0"/>
          </a:p>
          <a:p>
            <a:r>
              <a:rPr lang="en-US" b="1" dirty="0" smtClean="0"/>
              <a:t>     </a:t>
            </a:r>
            <a:r>
              <a:rPr lang="en-US" b="1" dirty="0" smtClean="0">
                <a:solidFill>
                  <a:schemeClr val="accent2"/>
                </a:solidFill>
              </a:rPr>
              <a:t>In a sense, all areas of engineering can be seen as designing artifacts that interact with the world. AI operates that end of the spectrum, where the artifacts use </a:t>
            </a:r>
            <a:r>
              <a:rPr lang="en-US" b="1" dirty="0" smtClean="0">
                <a:solidFill>
                  <a:srgbClr val="FF0000"/>
                </a:solidFill>
              </a:rPr>
              <a:t>significant computational </a:t>
            </a:r>
            <a:r>
              <a:rPr lang="en-US" b="1" dirty="0" smtClean="0">
                <a:solidFill>
                  <a:schemeClr val="accent2"/>
                </a:solidFill>
              </a:rPr>
              <a:t>resources and the </a:t>
            </a:r>
            <a:r>
              <a:rPr lang="en-US" b="1" dirty="0" smtClean="0">
                <a:solidFill>
                  <a:srgbClr val="FF0000"/>
                </a:solidFill>
              </a:rPr>
              <a:t>task</a:t>
            </a:r>
            <a:r>
              <a:rPr lang="en-US" b="1" dirty="0" smtClean="0">
                <a:solidFill>
                  <a:schemeClr val="accent2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environment requires non-trivial decision making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But, the definition of “agents” does technically also include, e.g., calculators or cars,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artifacts with </a:t>
            </a:r>
            <a:r>
              <a:rPr lang="en-US" b="1" dirty="0" smtClean="0">
                <a:solidFill>
                  <a:srgbClr val="FF0000"/>
                </a:solidFill>
              </a:rPr>
              <a:t>very limited to no intelligence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 (Self-driving cars come closer to what we view as intelligent agents.)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Next: definition of </a:t>
            </a:r>
            <a:r>
              <a:rPr lang="en-US" b="1" dirty="0" smtClean="0">
                <a:solidFill>
                  <a:srgbClr val="FF0000"/>
                </a:solidFill>
              </a:rPr>
              <a:t>rational agents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 Sufficiently complex rational agents can be viewed as </a:t>
            </a:r>
            <a:r>
              <a:rPr lang="en-US" b="1" dirty="0" smtClean="0">
                <a:solidFill>
                  <a:srgbClr val="FF0000"/>
                </a:solidFill>
              </a:rPr>
              <a:t>“intelligent agents.”</a:t>
            </a:r>
          </a:p>
        </p:txBody>
      </p:sp>
    </p:spTree>
    <p:extLst>
      <p:ext uri="{BB962C8B-B14F-4D97-AF65-F5344CB8AC3E}">
        <p14:creationId xmlns:p14="http://schemas.microsoft.com/office/powerpoint/2010/main" val="3597479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4800"/>
            <a:ext cx="518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E.g., vacuum-cleaner world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36576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Percepts: location and contents, e.g., [A, Dirty]
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Actions: </a:t>
            </a:r>
            <a:r>
              <a:rPr lang="en-US" i="1" dirty="0" smtClean="0">
                <a:cs typeface="+mn-cs"/>
              </a:rPr>
              <a:t>Left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Right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Suck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err="1" smtClean="0">
                <a:cs typeface="+mn-cs"/>
              </a:rPr>
              <a:t>NoOp</a:t>
            </a:r>
            <a:r>
              <a:rPr lang="en-US" dirty="0" smtClean="0">
                <a:cs typeface="+mn-cs"/>
              </a:rPr>
              <a:t>
</a:t>
            </a:r>
          </a:p>
        </p:txBody>
      </p:sp>
      <p:pic>
        <p:nvPicPr>
          <p:cNvPr id="20483" name="Picture 4" descr="vacuum2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45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5438" name="Group 14"/>
          <p:cNvGrpSpPr>
            <a:grpSpLocks/>
          </p:cNvGrpSpPr>
          <p:nvPr/>
        </p:nvGrpSpPr>
        <p:grpSpPr bwMode="auto">
          <a:xfrm>
            <a:off x="3871383" y="1828800"/>
            <a:ext cx="5257800" cy="4275138"/>
            <a:chOff x="2352" y="1200"/>
            <a:chExt cx="3312" cy="2693"/>
          </a:xfrm>
        </p:grpSpPr>
        <p:grpSp>
          <p:nvGrpSpPr>
            <p:cNvPr id="20485" name="Group 12"/>
            <p:cNvGrpSpPr>
              <a:grpSpLocks/>
            </p:cNvGrpSpPr>
            <p:nvPr/>
          </p:nvGrpSpPr>
          <p:grpSpPr bwMode="auto">
            <a:xfrm>
              <a:off x="2352" y="1584"/>
              <a:ext cx="3312" cy="2309"/>
              <a:chOff x="2352" y="1584"/>
              <a:chExt cx="3312" cy="2309"/>
            </a:xfrm>
          </p:grpSpPr>
          <p:pic>
            <p:nvPicPr>
              <p:cNvPr id="2048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584"/>
                <a:ext cx="1152" cy="1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5433" name="Text Box 9"/>
              <p:cNvSpPr txBox="1">
                <a:spLocks noChangeArrowheads="1"/>
              </p:cNvSpPr>
              <p:nvPr/>
            </p:nvSpPr>
            <p:spPr bwMode="auto">
              <a:xfrm>
                <a:off x="4022" y="1881"/>
                <a:ext cx="14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cs typeface="+mn-cs"/>
                  </a:rPr>
                  <a:t>iRobot Corporation</a:t>
                </a:r>
              </a:p>
            </p:txBody>
          </p:sp>
          <p:sp>
            <p:nvSpPr>
              <p:cNvPr id="1255434" name="Text Box 10"/>
              <p:cNvSpPr txBox="1">
                <a:spLocks noChangeArrowheads="1"/>
              </p:cNvSpPr>
              <p:nvPr/>
            </p:nvSpPr>
            <p:spPr bwMode="auto">
              <a:xfrm>
                <a:off x="3974" y="2311"/>
                <a:ext cx="163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cs typeface="+mn-cs"/>
                  </a:rPr>
                  <a:t>Founder Rodney Brooks (MIT)</a:t>
                </a:r>
              </a:p>
            </p:txBody>
          </p:sp>
          <p:pic>
            <p:nvPicPr>
              <p:cNvPr id="20490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28"/>
                <a:ext cx="3312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00"/>
              <a:ext cx="17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ctagon 1"/>
          <p:cNvSpPr/>
          <p:nvPr/>
        </p:nvSpPr>
        <p:spPr>
          <a:xfrm>
            <a:off x="990600" y="1981200"/>
            <a:ext cx="914400" cy="914400"/>
          </a:xfrm>
          <a:prstGeom prst="octagon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1941557" cy="46166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Agent / Robot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1143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365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rgbClr val="FF0000"/>
                </a:solidFill>
                <a:cs typeface="+mj-cs"/>
              </a:rPr>
              <a:t>Rational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 agents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An agent should strive to "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do the right thing</a:t>
            </a:r>
            <a:r>
              <a:rPr lang="en-US" dirty="0" smtClean="0">
                <a:cs typeface="+mn-cs"/>
              </a:rPr>
              <a:t>", based on what: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it can perceive and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the actions it can perform.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right action is the one that will cause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the agent to be most successful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57477" name="Rectangle 5"/>
          <p:cNvSpPr>
            <a:spLocks noChangeArrowheads="1"/>
          </p:cNvSpPr>
          <p:nvPr/>
        </p:nvSpPr>
        <p:spPr bwMode="auto">
          <a:xfrm>
            <a:off x="685800" y="3505200"/>
            <a:ext cx="7848600" cy="34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Performance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measure:</a:t>
            </a:r>
            <a:r>
              <a:rPr lang="en-US" sz="1800" b="1" dirty="0">
                <a:cs typeface="+mn-cs"/>
              </a:rPr>
              <a:t> 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An </a:t>
            </a:r>
            <a:r>
              <a:rPr lang="en-US" sz="1800" b="1" i="1" dirty="0">
                <a:solidFill>
                  <a:srgbClr val="3333CC"/>
                </a:solidFill>
                <a:cs typeface="+mn-cs"/>
              </a:rPr>
              <a:t>objective criterion for success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 of an agent's 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behavior.</a:t>
            </a: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>
                <a:cs typeface="+mn-cs"/>
              </a:rPr>
              <a:t>
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Performance measures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a vacuum-cleaner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agent: amount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dirt cleaned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up, amount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time taken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, amount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electricity consumed,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level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noise generated, etc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Performance measures self-driving car: time to reach destination (minimize), safety, predictability of behavior for other agents, reliability, etc.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Performance measure of game-playing agent: win/loss percentage (maximize), robustness, unpredictability (to “confuse” opponent), etc.</a:t>
            </a:r>
            <a:r>
              <a:rPr lang="en-US" sz="1800" dirty="0">
                <a:cs typeface="+mn-cs"/>
              </a:rPr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7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7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153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Definition of Rational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For each possible percept sequence, a rational agent should select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action that maximizes its performance measure (in expectation)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given the evidence provided by the percept sequence and whatever built-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in knowledge the agent has.</a:t>
            </a:r>
            <a:endParaRPr lang="en-US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0251" y="3276600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“in expectation”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886200"/>
            <a:ext cx="685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Captures actions with stochastic / uncertain effects or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actions performed in stochastic environments.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We can then look at the expected value of an action.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257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 high-risk settings, we may also want to limit the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worst-case behavior.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Rational agents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543800" cy="41910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Notes</a:t>
            </a:r>
            <a:r>
              <a:rPr lang="en-US" dirty="0" smtClean="0">
                <a:cs typeface="+mn-cs"/>
              </a:rPr>
              <a:t>:</a:t>
            </a:r>
          </a:p>
          <a:p>
            <a:pPr marL="381000" indent="-381000"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Rationality</a:t>
            </a:r>
            <a:r>
              <a:rPr lang="en-US" b="1" dirty="0" smtClean="0">
                <a:cs typeface="+mn-cs"/>
              </a:rPr>
              <a:t> is distinct from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omniscience (“all knowing”)</a:t>
            </a:r>
            <a:r>
              <a:rPr lang="en-US" b="1" dirty="0" smtClean="0">
                <a:cs typeface="+mn-cs"/>
              </a:rPr>
              <a:t>.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We can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behave rationally even when faced with incomplete information.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Agents can perform actions in order to modify future percepts so as to obtain useful information:</a:t>
            </a:r>
            <a:r>
              <a:rPr lang="en-US" b="1" dirty="0" smtClean="0">
                <a:cs typeface="+mn-cs"/>
                <a:sym typeface="Wingdings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information gathering, exploration.</a:t>
            </a:r>
            <a:r>
              <a:rPr lang="en-US" b="1" dirty="0" smtClean="0">
                <a:cs typeface="+mn-cs"/>
              </a:rPr>
              <a:t>
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An agent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autonomous</a:t>
            </a:r>
            <a:r>
              <a:rPr lang="en-US" b="1" dirty="0" smtClean="0">
                <a:cs typeface="+mn-cs"/>
              </a:rPr>
              <a:t> if its behavior is determined by its own experience (with ability to learn and adapt).</a:t>
            </a:r>
          </a:p>
          <a:p>
            <a:pPr marL="381000" indent="-381000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Characterizing a Task Environment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Must first specify the setting for intelligent agent design.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6600"/>
                </a:solidFill>
                <a:cs typeface="+mn-cs"/>
              </a:rPr>
              <a:t>PEAS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: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P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erformance measure,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E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nvironment,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A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ctuators,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ensors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Example:</a:t>
            </a:r>
            <a:r>
              <a:rPr lang="en-US" dirty="0" smtClean="0">
                <a:cs typeface="+mn-cs"/>
              </a:rPr>
              <a:t>  the task of designing a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self-driving car</a:t>
            </a:r>
            <a:r>
              <a:rPr lang="en-US" dirty="0" smtClean="0">
                <a:cs typeface="+mn-cs"/>
              </a:rPr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Performance measure   </a:t>
            </a:r>
            <a:r>
              <a:rPr lang="en-US" sz="1600" b="1" dirty="0" smtClean="0">
                <a:solidFill>
                  <a:srgbClr val="3333CC"/>
                </a:solidFill>
              </a:rPr>
              <a:t>Safe, fast, legal, comfortable trip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CC99"/>
                </a:solidFill>
              </a:rPr>
              <a:t>Environment</a:t>
            </a:r>
            <a:r>
              <a:rPr lang="en-US" b="1" dirty="0" smtClean="0"/>
              <a:t>   </a:t>
            </a:r>
            <a:r>
              <a:rPr lang="en-US" sz="1600" b="1" dirty="0" smtClean="0">
                <a:solidFill>
                  <a:srgbClr val="3333CC"/>
                </a:solidFill>
              </a:rPr>
              <a:t>Roads, other traffic, pedestrians</a:t>
            </a:r>
            <a:endParaRPr lang="en-US" sz="1600" b="1" dirty="0">
              <a:solidFill>
                <a:srgbClr val="3333CC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CC99"/>
                </a:solidFill>
              </a:rPr>
              <a:t>Actuators</a:t>
            </a:r>
            <a:r>
              <a:rPr lang="en-US" sz="2400" b="1" dirty="0" smtClean="0"/>
              <a:t>   </a:t>
            </a:r>
            <a:r>
              <a:rPr lang="en-US" sz="1600" b="1" dirty="0" smtClean="0">
                <a:solidFill>
                  <a:schemeClr val="accent2"/>
                </a:solidFill>
              </a:rPr>
              <a:t>Steering wheel, accelerator, brake, signal, horn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Sensors</a:t>
            </a:r>
            <a:r>
              <a:rPr lang="en-US" sz="2400" b="1" dirty="0" smtClean="0"/>
              <a:t>   </a:t>
            </a:r>
            <a:r>
              <a:rPr lang="en-US" sz="1600" b="1" dirty="0" smtClean="0">
                <a:solidFill>
                  <a:srgbClr val="3333CC"/>
                </a:solidFill>
              </a:rPr>
              <a:t>Cameras, LIDAR (light/radar), speedometer, GPS, odometer</a:t>
            </a:r>
            <a:endParaRPr lang="en-US" sz="1600" b="1" dirty="0">
              <a:solidFill>
                <a:srgbClr val="3333CC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3333CC"/>
                </a:solidFill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</a:rPr>
              <a:t>                          engine sensors, keyboard</a:t>
            </a:r>
            <a:r>
              <a:rPr lang="en-US" sz="1600" b="1" dirty="0" smtClean="0"/>
              <a:t>
</a:t>
            </a:r>
          </a:p>
        </p:txBody>
      </p:sp>
      <p:pic>
        <p:nvPicPr>
          <p:cNvPr id="4" name="Picture 3" descr="front_stanley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43200"/>
            <a:ext cx="2667000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54705</TotalTime>
  <Words>2717</Words>
  <Application>Microsoft Macintosh PowerPoint</Application>
  <PresentationFormat>On-screen Show (4:3)</PresentationFormat>
  <Paragraphs>343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1_Default Design</vt:lpstr>
      <vt:lpstr>ITAS Slides(WB)</vt:lpstr>
      <vt:lpstr>CS 4700: Foundations of  Artificial Intelligence</vt:lpstr>
      <vt:lpstr>Outline</vt:lpstr>
      <vt:lpstr>Agents</vt:lpstr>
      <vt:lpstr>PowerPoint Presentation</vt:lpstr>
      <vt:lpstr>E.g., vacuum-cleaner world</vt:lpstr>
      <vt:lpstr>Rational agents</vt:lpstr>
      <vt:lpstr>PowerPoint Presentation</vt:lpstr>
      <vt:lpstr>Rational agents</vt:lpstr>
      <vt:lpstr>Characterizing a Task Environment </vt:lpstr>
      <vt:lpstr>Task Environments</vt:lpstr>
      <vt:lpstr>PowerPoint Presentation</vt:lpstr>
      <vt:lpstr>PowerPoint Presentation</vt:lpstr>
      <vt:lpstr>PowerPoint Presentation</vt:lpstr>
      <vt:lpstr>PowerPoint Presentation</vt:lpstr>
      <vt:lpstr>Example Tasks and Environment Types</vt:lpstr>
      <vt:lpstr>Agents and environments</vt:lpstr>
      <vt:lpstr>Types of Agents</vt:lpstr>
      <vt:lpstr> </vt:lpstr>
      <vt:lpstr>PowerPoint Presentation</vt:lpstr>
      <vt:lpstr>Table lookup</vt:lpstr>
      <vt:lpstr>II) --- Simple reflex agents </vt:lpstr>
      <vt:lpstr>PowerPoint Presentation</vt:lpstr>
      <vt:lpstr>Simple reflex agents </vt:lpstr>
      <vt:lpstr>III) --- Model-based reflex agents</vt:lpstr>
      <vt:lpstr>Model-based reflex agents</vt:lpstr>
      <vt:lpstr>  An example:  Brooks’ Subsumption Architecture</vt:lpstr>
      <vt:lpstr>Subsumption Architecture, cont.</vt:lpstr>
      <vt:lpstr>  How much of an internal model of the world?</vt:lpstr>
      <vt:lpstr>  IV) --- Goal-based agents</vt:lpstr>
      <vt:lpstr>Goal-based agents</vt:lpstr>
      <vt:lpstr>V) --- Utility-based agents</vt:lpstr>
      <vt:lpstr>Utility-based agents</vt:lpstr>
      <vt:lpstr>VI) --- Learning agents Adapt and improve over time</vt:lpstr>
      <vt:lpstr>Summary: agent types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1246</cp:revision>
  <dcterms:created xsi:type="dcterms:W3CDTF">1601-01-01T00:00:00Z</dcterms:created>
  <dcterms:modified xsi:type="dcterms:W3CDTF">2013-09-16T02:36:38Z</dcterms:modified>
</cp:coreProperties>
</file>