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60" r:id="rId5"/>
    <p:sldId id="261" r:id="rId6"/>
    <p:sldId id="262" r:id="rId7"/>
    <p:sldId id="278" r:id="rId8"/>
    <p:sldId id="273" r:id="rId9"/>
    <p:sldId id="274" r:id="rId10"/>
    <p:sldId id="275" r:id="rId11"/>
    <p:sldId id="319" r:id="rId12"/>
    <p:sldId id="320" r:id="rId13"/>
    <p:sldId id="338" r:id="rId14"/>
    <p:sldId id="339" r:id="rId15"/>
    <p:sldId id="340" r:id="rId16"/>
    <p:sldId id="341" r:id="rId17"/>
    <p:sldId id="342" r:id="rId18"/>
    <p:sldId id="280" r:id="rId19"/>
    <p:sldId id="281" r:id="rId20"/>
    <p:sldId id="282" r:id="rId21"/>
    <p:sldId id="283" r:id="rId22"/>
    <p:sldId id="321" r:id="rId23"/>
    <p:sldId id="322" r:id="rId24"/>
    <p:sldId id="334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297" r:id="rId35"/>
    <p:sldId id="333" r:id="rId36"/>
    <p:sldId id="299" r:id="rId37"/>
    <p:sldId id="300" r:id="rId38"/>
    <p:sldId id="335" r:id="rId39"/>
    <p:sldId id="336" r:id="rId40"/>
    <p:sldId id="259" r:id="rId41"/>
    <p:sldId id="33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33"/>
  </p:normalViewPr>
  <p:slideViewPr>
    <p:cSldViewPr snapToGrid="0" snapToObjects="1">
      <p:cViewPr varScale="1">
        <p:scale>
          <a:sx n="76" d="100"/>
          <a:sy n="76" d="100"/>
        </p:scale>
        <p:origin x="21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0A8B6-AA32-E84A-9781-FE4AF5E0745A}" type="datetimeFigureOut">
              <a:rPr lang="en-US" smtClean="0"/>
              <a:t>4/20/20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DF35A-0A9D-4E41-9EFA-3BEE82D3F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85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4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(1-(1-e)^s)^N</a:t>
            </a:r>
            <a:r>
              <a:rPr lang="en-US" baseline="0" dirty="0"/>
              <a:t> = 1-p</a:t>
            </a:r>
          </a:p>
          <a:p>
            <a:endParaRPr lang="en-US" baseline="0" dirty="0"/>
          </a:p>
          <a:p>
            <a:r>
              <a:rPr lang="en-US" baseline="0" dirty="0"/>
              <a:t>(1-e)^s = all fail = 1-P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99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E7357-C13C-4100-BB28-147651F3EA9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0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1A7C6-64BD-4260-B379-19E577421018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2297016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68155-4F81-4408-A7FC-EA1CD92B6B85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908464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68155-4F81-4408-A7FC-EA1CD92B6B85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684524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C0EBD-25A8-4D2D-84D6-A0B57D3202AA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give you an intuition of what is going on. Suppose we have the standard line fitting problem in presence of outliers.</a:t>
            </a:r>
          </a:p>
          <a:p>
            <a:r>
              <a:rPr lang="en-US" dirty="0"/>
              <a:t>We can formulate this problem as follows: want to find the best partition of points in </a:t>
            </a:r>
            <a:r>
              <a:rPr lang="en-US" dirty="0" err="1"/>
              <a:t>inlier</a:t>
            </a:r>
            <a:r>
              <a:rPr lang="en-US" dirty="0"/>
              <a:t> set and outlier set such that…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objective consists of adjusting the parameters of a model function so as to best fit a data set. </a:t>
            </a:r>
          </a:p>
          <a:p>
            <a:r>
              <a:rPr lang="en-US" dirty="0"/>
              <a:t>"best" is defined by a function f that needs to be minimized.</a:t>
            </a:r>
          </a:p>
          <a:p>
            <a:endParaRPr lang="en-US" dirty="0"/>
          </a:p>
          <a:p>
            <a:r>
              <a:rPr lang="en-US" dirty="0"/>
              <a:t>Such that the best parameter of fitting the line give rise to a residual error lower that delta</a:t>
            </a:r>
          </a:p>
          <a:p>
            <a:endParaRPr lang="en-US" dirty="0"/>
          </a:p>
          <a:p>
            <a:r>
              <a:rPr lang="en-US" dirty="0"/>
              <a:t>as when the sum, </a:t>
            </a:r>
            <a:r>
              <a:rPr lang="en-US" i="1" dirty="0"/>
              <a:t>S</a:t>
            </a:r>
            <a:r>
              <a:rPr lang="en-US" dirty="0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4162100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50409-A5D7-4EA7-8790-9D641C7406BB}" type="slidenum">
              <a:rPr lang="en-US"/>
              <a:pPr/>
              <a:t>28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84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B2CE0-3F76-4766-A93B-94EF411860D5}" type="slidenum">
              <a:rPr lang="en-US"/>
              <a:pPr/>
              <a:t>29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96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50409-A5D7-4EA7-8790-9D641C7406BB}" type="slidenum">
              <a:rPr lang="en-US"/>
              <a:pPr/>
              <a:t>30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15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293D81-B0B2-43B7-B619-5E79C01FCD92}" type="slidenum">
              <a:rPr lang="en-US"/>
              <a:pPr/>
              <a:t>31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69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FA5B-F67D-A74C-9BCD-30C98BBAF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4EC6A-7F8A-C446-8A86-61F9A6152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E3E69-DD74-CB48-A4CA-79920E5A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480D-872F-2E48-BAEB-5E85A21D3109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5A494-2799-3E48-9FA2-F3DCEC31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72596-5CD3-EB41-B0D5-D800D710B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6DFE-0195-8D4F-A64A-5F445A421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1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28F4B-56E7-4447-9ED2-7540A795D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C3B54-5C88-3743-839C-CAA43B2BD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D65F0-B4A9-D54C-8AFC-9227E0953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480D-872F-2E48-BAEB-5E85A21D3109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05F8E-9209-3B4F-AEA3-0C764575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DB6D8-31D0-D24F-8D04-62D965845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6DFE-0195-8D4F-A64A-5F445A421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66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06E8AD-5357-DF4F-98C8-6AC791376A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6C4F9-4E52-D148-9439-83062B833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BFF01-15A1-8E4E-9F79-32D8DA52D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480D-872F-2E48-BAEB-5E85A21D3109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C24AA-BC84-9143-9A4D-7DFBCC29C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73BD2-238B-0F42-8A4C-F0DDEBC7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6DFE-0195-8D4F-A64A-5F445A421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5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AF33B-E329-BC40-89A3-6E8BF729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F80BC-8CEA-6245-856B-77CD9110D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8E9D9-FBC1-EA47-BB81-093566AC5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480D-872F-2E48-BAEB-5E85A21D3109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DEDC4-0605-124C-904B-8A16591F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C8CF-BE36-4040-8D76-2E50482CE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6DFE-0195-8D4F-A64A-5F445A421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5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EEDD-1336-AC4D-BD15-E494E5CBA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D1700-BB1B-6E4F-B7A0-AEFE3BE4D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299F6-9741-E84B-ABD0-5513C603B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480D-872F-2E48-BAEB-5E85A21D3109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9AF23-1532-E742-8B29-0B896CCFA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C7D1D-F198-C946-B01F-0FFF4CE5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6DFE-0195-8D4F-A64A-5F445A421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7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BC1CE-2987-3B49-9E6B-D975626DF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31551-663A-A44F-A0AD-03925EA7E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FEFBD-2DD7-1745-9E63-A32F9B731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3F04B-1AE4-3E42-B463-8B5C7915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480D-872F-2E48-BAEB-5E85A21D3109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ED924-02FC-7E42-8084-C2CDF814B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85996-DA8A-6B41-BA0C-51C07306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6DFE-0195-8D4F-A64A-5F445A421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5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AE8BC-52D6-D34C-849A-9A18AEDD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F9C81-1612-D14C-85CC-22B57A9AD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7EE62-8501-4C4C-8896-8EB91F973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72016E-59E8-1D41-82EA-2882DBB01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B3EA6E-4A5E-9E44-B1B7-9BFC483B99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4EC91C-037B-864E-B92D-0AC8EDD60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480D-872F-2E48-BAEB-5E85A21D3109}" type="datetimeFigureOut">
              <a:rPr lang="en-US" smtClean="0"/>
              <a:t>4/20/20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EADF6-92AF-1E42-85A3-B565EF378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4957E4-D08B-F84F-BEFA-0FEE54D2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6DFE-0195-8D4F-A64A-5F445A421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4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2BD2D-EFF7-AC4E-8063-A3C6698F2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83CDF9-3718-F640-A347-2150C8F96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480D-872F-2E48-BAEB-5E85A21D3109}" type="datetimeFigureOut">
              <a:rPr lang="en-US" smtClean="0"/>
              <a:t>4/20/20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06619-3F4B-7C48-9B2A-E6D48D10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4BE34-4EC1-5C46-9DE9-9E6BB9154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6DFE-0195-8D4F-A64A-5F445A421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2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0A85C6-764F-DD45-AF00-66D913EA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480D-872F-2E48-BAEB-5E85A21D3109}" type="datetimeFigureOut">
              <a:rPr lang="en-US" smtClean="0"/>
              <a:t>4/20/20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384A09-3074-334C-8D4D-75D11B9F5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F1C97-D970-A54E-9FF1-9C4022B0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6DFE-0195-8D4F-A64A-5F445A421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3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64024-0C58-FB4D-8ECE-42FE40999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A6525-7089-5E40-867B-47B1C3768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EDAFE-9F53-6043-BAE4-F0E89AEAD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451FC-CAA0-4E4A-8574-0E39B6AE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480D-872F-2E48-BAEB-5E85A21D3109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A1CA9-D5A6-B34A-B287-43ADBEE0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3249D-C0F3-9648-B9B2-D9EB2FCB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6DFE-0195-8D4F-A64A-5F445A421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2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EE338-711B-5C42-B56C-D688D9B6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942078-8A37-C94B-85DD-ED9A08F58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74F15-B96A-A949-8122-620C40A43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FB2A8-3C59-6040-9211-BA955F422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480D-872F-2E48-BAEB-5E85A21D3109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6A3F7-0FB4-864B-AB15-141EE57F2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F377E-735D-B94B-9033-984E8E666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66DFE-0195-8D4F-A64A-5F445A421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2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0264D2-56B3-1443-998F-9E39D791E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CDAF0-3BFB-6842-B6A4-CD57C12F8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49E14-73EE-A14A-8431-8F8026BD8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480D-872F-2E48-BAEB-5E85A21D3109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FD02B-0911-9246-B23D-850C971AE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EC802-98D2-1145-B4D9-715F8B901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66DFE-0195-8D4F-A64A-5F445A421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5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8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8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18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notesSlide" Target="../notesSlides/notesSlide7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18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notesSlide" Target="../notesSlides/notesSlide9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0" Type="http://schemas.openxmlformats.org/officeDocument/2006/relationships/tags" Target="../tags/tag48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F320E-4AED-5844-BACF-104126B9DC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Robust fitting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FD6139-20F6-554F-9BF5-7F7F37C95C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25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pic>
        <p:nvPicPr>
          <p:cNvPr id="2078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0049" y="1524001"/>
            <a:ext cx="3967163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8724" name="Line 4"/>
          <p:cNvSpPr>
            <a:spLocks noChangeShapeType="1"/>
          </p:cNvSpPr>
          <p:nvPr/>
        </p:nvSpPr>
        <p:spPr bwMode="auto">
          <a:xfrm flipV="1">
            <a:off x="4579896" y="3522663"/>
            <a:ext cx="2895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078725" name="Line 5"/>
          <p:cNvSpPr>
            <a:spLocks noChangeShapeType="1"/>
          </p:cNvSpPr>
          <p:nvPr/>
        </p:nvSpPr>
        <p:spPr bwMode="auto">
          <a:xfrm flipV="1">
            <a:off x="6542046" y="2876551"/>
            <a:ext cx="0" cy="703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078726" name="Line 6"/>
          <p:cNvSpPr>
            <a:spLocks noChangeShapeType="1"/>
          </p:cNvSpPr>
          <p:nvPr/>
        </p:nvSpPr>
        <p:spPr bwMode="auto">
          <a:xfrm flipV="1">
            <a:off x="5522871" y="3779838"/>
            <a:ext cx="0" cy="639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12362" y="3048000"/>
            <a:ext cx="149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residual error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8F3E52-CF28-9749-9931-8FD824623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278" y="5729291"/>
            <a:ext cx="48514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43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Robustness</a:t>
            </a:r>
          </a:p>
        </p:txBody>
      </p:sp>
      <p:pic>
        <p:nvPicPr>
          <p:cNvPr id="373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362200"/>
            <a:ext cx="3352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104854" y="5791200"/>
            <a:ext cx="3759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Problem: Fit a line to these </a:t>
            </a:r>
            <a:r>
              <a:rPr lang="en-US" dirty="0" err="1"/>
              <a:t>datapoints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362200"/>
            <a:ext cx="3352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5867400" y="3810000"/>
            <a:ext cx="457200" cy="5334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705600" y="3657600"/>
            <a:ext cx="304800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438854" y="5791200"/>
            <a:ext cx="170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Least squares fit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EAA749-8641-434E-B1CA-9AC717F0F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5FA48CE-A5B6-DB46-9D58-D4671D749249}"/>
              </a:ext>
            </a:extLst>
          </p:cNvPr>
          <p:cNvGrpSpPr/>
          <p:nvPr/>
        </p:nvGrpSpPr>
        <p:grpSpPr>
          <a:xfrm>
            <a:off x="1738771" y="1300163"/>
            <a:ext cx="5500229" cy="3838535"/>
            <a:chOff x="1738771" y="1300163"/>
            <a:chExt cx="5500229" cy="383853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C9242E7-981E-4648-87B4-E2DD72F47755}"/>
                </a:ext>
              </a:extLst>
            </p:cNvPr>
            <p:cNvSpPr/>
            <p:nvPr/>
          </p:nvSpPr>
          <p:spPr>
            <a:xfrm rot="3004246">
              <a:off x="2248229" y="2132122"/>
              <a:ext cx="1685925" cy="270484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A1D9CA8-E625-244B-9D45-4A9D9C448B38}"/>
                </a:ext>
              </a:extLst>
            </p:cNvPr>
            <p:cNvSpPr/>
            <p:nvPr/>
          </p:nvSpPr>
          <p:spPr>
            <a:xfrm rot="3004246">
              <a:off x="4134566" y="3137183"/>
              <a:ext cx="1298188" cy="270484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7CC750-2270-4747-B067-CD2954B47082}"/>
                </a:ext>
              </a:extLst>
            </p:cNvPr>
            <p:cNvSpPr txBox="1"/>
            <p:nvPr/>
          </p:nvSpPr>
          <p:spPr>
            <a:xfrm>
              <a:off x="4532216" y="1300163"/>
              <a:ext cx="27067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Outliers!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4F988C5-674D-A946-9124-778FE4832167}"/>
                </a:ext>
              </a:extLst>
            </p:cNvPr>
            <p:cNvCxnSpPr>
              <a:stCxn id="4" idx="0"/>
              <a:endCxn id="8" idx="2"/>
            </p:cNvCxnSpPr>
            <p:nvPr/>
          </p:nvCxnSpPr>
          <p:spPr>
            <a:xfrm flipV="1">
              <a:off x="4128279" y="1946494"/>
              <a:ext cx="1757329" cy="67001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D813563-4961-3E43-907C-F41424710248}"/>
                </a:ext>
              </a:extLst>
            </p:cNvPr>
            <p:cNvCxnSpPr>
              <a:cxnSpLocks/>
              <a:stCxn id="11" idx="0"/>
              <a:endCxn id="8" idx="2"/>
            </p:cNvCxnSpPr>
            <p:nvPr/>
          </p:nvCxnSpPr>
          <p:spPr>
            <a:xfrm flipV="1">
              <a:off x="5820748" y="1946494"/>
              <a:ext cx="64860" cy="167507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951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find the best line in the presence of outliers?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Unlike least-squares, no simple closed-form solution </a:t>
            </a:r>
          </a:p>
          <a:p>
            <a:endParaRPr lang="en-US" dirty="0"/>
          </a:p>
          <a:p>
            <a:r>
              <a:rPr lang="en-US" dirty="0"/>
              <a:t>Hypothesize-and-test</a:t>
            </a:r>
          </a:p>
          <a:p>
            <a:pPr lvl="1"/>
            <a:r>
              <a:rPr lang="en-US" dirty="0"/>
              <a:t>Try out many lines, keep the best one</a:t>
            </a:r>
          </a:p>
          <a:p>
            <a:pPr lvl="1"/>
            <a:r>
              <a:rPr lang="en-US" dirty="0"/>
              <a:t>Which lines?</a:t>
            </a:r>
          </a:p>
          <a:p>
            <a:pPr lvl="1"/>
            <a:r>
              <a:rPr lang="en-US" dirty="0"/>
              <a:t>How to measure which is best?</a:t>
            </a:r>
          </a:p>
        </p:txBody>
      </p:sp>
    </p:spTree>
    <p:extLst>
      <p:ext uri="{BB962C8B-B14F-4D97-AF65-F5344CB8AC3E}">
        <p14:creationId xmlns:p14="http://schemas.microsoft.com/office/powerpoint/2010/main" val="130532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D3B13-2C37-2944-ADE2-52A14746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lines to hypothesize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9D5B3-55E1-EB42-9796-CDB13FCCD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Randomly choose lines?</a:t>
            </a:r>
          </a:p>
          <a:p>
            <a:pPr lvl="1"/>
            <a:r>
              <a:rPr lang="en-US" dirty="0"/>
              <a:t>Not optimal: highly unlikely to run into correct line by chance</a:t>
            </a:r>
          </a:p>
          <a:p>
            <a:pPr lvl="1"/>
            <a:endParaRPr lang="en-US" dirty="0"/>
          </a:p>
          <a:p>
            <a:r>
              <a:rPr lang="en-US" dirty="0"/>
              <a:t>Idea: randomly sample data points from the dataset and fit line to them</a:t>
            </a:r>
          </a:p>
          <a:p>
            <a:endParaRPr lang="en-US" dirty="0"/>
          </a:p>
          <a:p>
            <a:r>
              <a:rPr lang="en-US" dirty="0"/>
              <a:t>How many data points should we sample?</a:t>
            </a:r>
          </a:p>
          <a:p>
            <a:pPr lvl="1"/>
            <a:r>
              <a:rPr lang="en-US" dirty="0"/>
              <a:t>Any point we pick might be an outlier </a:t>
            </a:r>
            <a:r>
              <a:rPr lang="en-US" dirty="0">
                <a:sym typeface="Wingdings" pitchFamily="2" charset="2"/>
              </a:rPr>
              <a:t></a:t>
            </a:r>
          </a:p>
          <a:p>
            <a:pPr lvl="1"/>
            <a:r>
              <a:rPr lang="en-US" dirty="0">
                <a:sym typeface="Wingdings" pitchFamily="2" charset="2"/>
              </a:rPr>
              <a:t>Want to maximize the chance that all sampled points are inliers   get the true line</a:t>
            </a:r>
          </a:p>
          <a:p>
            <a:pPr lvl="1"/>
            <a:r>
              <a:rPr lang="en-US" dirty="0">
                <a:sym typeface="Wingdings" pitchFamily="2" charset="2"/>
              </a:rPr>
              <a:t>Idea: sample the </a:t>
            </a:r>
            <a:r>
              <a:rPr lang="en-US" i="1" dirty="0">
                <a:sym typeface="Wingdings" pitchFamily="2" charset="2"/>
              </a:rPr>
              <a:t>minimum number of points necessary to get a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090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lines to hypothesize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6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78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19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53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57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10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62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67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19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43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00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29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10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24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91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00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81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29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72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91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48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705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16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620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543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62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15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48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34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953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48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76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029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562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91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95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48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47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lines to hypothesize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6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78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19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53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57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10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62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67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19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43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00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29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10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24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91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00800" y="3657600"/>
            <a:ext cx="76200" cy="76200"/>
          </a:xfrm>
          <a:prstGeom prst="ellipse">
            <a:avLst/>
          </a:prstGeom>
          <a:effectLst>
            <a:glow rad="228600">
              <a:schemeClr val="accent2">
                <a:satMod val="1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81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29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72200" y="3352800"/>
            <a:ext cx="76200" cy="76200"/>
          </a:xfrm>
          <a:prstGeom prst="ellipse">
            <a:avLst/>
          </a:prstGeom>
          <a:effectLst>
            <a:glow rad="228600">
              <a:schemeClr val="accent2">
                <a:satMod val="1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91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48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705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16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620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543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62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15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48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34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953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48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76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029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562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91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95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48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2E1A2FC-5109-C44A-92EA-217BEC58B7ED}"/>
              </a:ext>
            </a:extLst>
          </p:cNvPr>
          <p:cNvCxnSpPr>
            <a:cxnSpLocks/>
          </p:cNvCxnSpPr>
          <p:nvPr/>
        </p:nvCxnSpPr>
        <p:spPr>
          <a:xfrm>
            <a:off x="4876800" y="1676400"/>
            <a:ext cx="335280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81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lines to hypothesize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6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78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19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53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57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10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62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67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19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43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00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29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10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24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91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00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81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29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72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91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48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705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16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620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543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62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15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48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34000" y="2743200"/>
            <a:ext cx="76200" cy="76200"/>
          </a:xfrm>
          <a:prstGeom prst="ellipse">
            <a:avLst/>
          </a:prstGeom>
          <a:effectLst>
            <a:glow rad="228600">
              <a:schemeClr val="accent2">
                <a:satMod val="1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953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48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76800" y="3505200"/>
            <a:ext cx="76200" cy="76200"/>
          </a:xfrm>
          <a:prstGeom prst="ellipse">
            <a:avLst/>
          </a:prstGeom>
          <a:effectLst>
            <a:glow rad="228600">
              <a:schemeClr val="accent2">
                <a:satMod val="1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029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562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91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95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48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A3AB906-995B-0F44-A623-1CCB77C48818}"/>
              </a:ext>
            </a:extLst>
          </p:cNvPr>
          <p:cNvCxnSpPr>
            <a:cxnSpLocks/>
            <a:stCxn id="7" idx="0"/>
          </p:cNvCxnSpPr>
          <p:nvPr/>
        </p:nvCxnSpPr>
        <p:spPr>
          <a:xfrm flipH="1">
            <a:off x="3962400" y="1676400"/>
            <a:ext cx="213360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53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lines to hypothesize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6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78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19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53000" y="4114800"/>
            <a:ext cx="76200" cy="76200"/>
          </a:xfrm>
          <a:prstGeom prst="ellipse">
            <a:avLst/>
          </a:prstGeom>
          <a:effectLst>
            <a:glow rad="228600">
              <a:schemeClr val="accent2">
                <a:satMod val="1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57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10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62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67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19800" y="2895600"/>
            <a:ext cx="76200" cy="76200"/>
          </a:xfrm>
          <a:prstGeom prst="ellipse">
            <a:avLst/>
          </a:prstGeom>
          <a:effectLst>
            <a:glow rad="228600">
              <a:schemeClr val="accent2">
                <a:satMod val="1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43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00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29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10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24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91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00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81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29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72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91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48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705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16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620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543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62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15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48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34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953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48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76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029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562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91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95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48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679E202-01FC-9D4A-A7EE-D7E448CBDBF0}"/>
              </a:ext>
            </a:extLst>
          </p:cNvPr>
          <p:cNvCxnSpPr>
            <a:cxnSpLocks/>
          </p:cNvCxnSpPr>
          <p:nvPr/>
        </p:nvCxnSpPr>
        <p:spPr>
          <a:xfrm flipH="1">
            <a:off x="3986894" y="1690688"/>
            <a:ext cx="3214006" cy="3567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19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goodness of a 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hypothesized line</a:t>
            </a:r>
          </a:p>
          <a:p>
            <a:r>
              <a:rPr lang="en-US" dirty="0"/>
              <a:t>Count the number of points that “agree” with the line</a:t>
            </a:r>
          </a:p>
          <a:p>
            <a:pPr lvl="1"/>
            <a:r>
              <a:rPr lang="en-US" dirty="0"/>
              <a:t>“Agree” = within a small distance of the line</a:t>
            </a:r>
          </a:p>
          <a:p>
            <a:pPr lvl="1"/>
            <a:r>
              <a:rPr lang="en-US" dirty="0"/>
              <a:t>I.e., the </a:t>
            </a:r>
            <a:r>
              <a:rPr lang="en-US" b="1" dirty="0"/>
              <a:t>inliers </a:t>
            </a:r>
            <a:r>
              <a:rPr lang="en-US" dirty="0"/>
              <a:t>to that line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For all possible lines, select the one with the largest number of inliers</a:t>
            </a:r>
          </a:p>
        </p:txBody>
      </p:sp>
    </p:spTree>
    <p:extLst>
      <p:ext uri="{BB962C8B-B14F-4D97-AF65-F5344CB8AC3E}">
        <p14:creationId xmlns:p14="http://schemas.microsoft.com/office/powerpoint/2010/main" val="34077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6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78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19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53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57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10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62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67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19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43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00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29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10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24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91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00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81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29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72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91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48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705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16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620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543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62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15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48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34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953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48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76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029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562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91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95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48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A0B5-5A3D-EF40-8DFB-F1993AB1E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F307E5-23D4-E042-ACC0-19FA5671C1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/>
              <a:lstStyle/>
              <a:p>
                <a:r>
                  <a:rPr lang="en-US" dirty="0"/>
                  <a:t>Given a set of correspondences between 3D world points and image points: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…,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Set up an optimization problem: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F307E5-23D4-E042-ACC0-19FA5671C1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965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CA73054-6000-904C-9091-E2D6758C5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88" y="3695699"/>
            <a:ext cx="16668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24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6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78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19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53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57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3505200" y="2057400"/>
            <a:ext cx="4953000" cy="304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410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62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67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19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43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00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29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10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24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91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00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81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29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72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91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48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705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16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620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543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62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15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48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34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953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48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76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029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562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91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95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48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320694" y="6019800"/>
            <a:ext cx="1461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Inliers: 3</a:t>
            </a:r>
          </a:p>
        </p:txBody>
      </p:sp>
    </p:spTree>
    <p:extLst>
      <p:ext uri="{BB962C8B-B14F-4D97-AF65-F5344CB8AC3E}">
        <p14:creationId xmlns:p14="http://schemas.microsoft.com/office/powerpoint/2010/main" val="142363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47" grpId="0" animBg="1"/>
      <p:bldP spid="47" grpId="1" animBg="1"/>
      <p:bldP spid="55" grpId="0" animBg="1"/>
      <p:bldP spid="55" grpId="1" animBg="1"/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2993922" y="2140974"/>
            <a:ext cx="4756356" cy="327660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953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6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78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19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53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57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10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62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67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19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43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00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29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781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24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172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4770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00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81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29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72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91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48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705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16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620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543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62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15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48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34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105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48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76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029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572000" y="2438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91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95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48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320694" y="6019800"/>
            <a:ext cx="1643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Inliers: 20</a:t>
            </a:r>
          </a:p>
        </p:txBody>
      </p:sp>
    </p:spTree>
    <p:extLst>
      <p:ext uri="{BB962C8B-B14F-4D97-AF65-F5344CB8AC3E}">
        <p14:creationId xmlns:p14="http://schemas.microsoft.com/office/powerpoint/2010/main" val="41952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Oval 2"/>
          <p:cNvSpPr>
            <a:spLocks noChangeArrowheads="1"/>
          </p:cNvSpPr>
          <p:nvPr/>
        </p:nvSpPr>
        <p:spPr bwMode="auto">
          <a:xfrm>
            <a:off x="8751353" y="22639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8141753" y="19591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10046753" y="29497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9437153" y="28735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7074953" y="25687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5" name="Oval 7"/>
          <p:cNvSpPr>
            <a:spLocks noChangeArrowheads="1"/>
          </p:cNvSpPr>
          <p:nvPr/>
        </p:nvSpPr>
        <p:spPr bwMode="auto">
          <a:xfrm>
            <a:off x="7455953" y="29497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6" name="Oval 8"/>
          <p:cNvSpPr>
            <a:spLocks noChangeArrowheads="1"/>
          </p:cNvSpPr>
          <p:nvPr/>
        </p:nvSpPr>
        <p:spPr bwMode="auto">
          <a:xfrm>
            <a:off x="6693953" y="33307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7" name="Oval 9"/>
          <p:cNvSpPr>
            <a:spLocks noChangeArrowheads="1"/>
          </p:cNvSpPr>
          <p:nvPr/>
        </p:nvSpPr>
        <p:spPr bwMode="auto">
          <a:xfrm>
            <a:off x="9056153" y="9685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8" name="Oval 10"/>
          <p:cNvSpPr>
            <a:spLocks noChangeArrowheads="1"/>
          </p:cNvSpPr>
          <p:nvPr/>
        </p:nvSpPr>
        <p:spPr bwMode="auto">
          <a:xfrm>
            <a:off x="9208553" y="15781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9" name="Oval 11"/>
          <p:cNvSpPr>
            <a:spLocks noChangeArrowheads="1"/>
          </p:cNvSpPr>
          <p:nvPr/>
        </p:nvSpPr>
        <p:spPr bwMode="auto">
          <a:xfrm>
            <a:off x="7913153" y="24925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0" name="Oval 12"/>
          <p:cNvSpPr>
            <a:spLocks noChangeArrowheads="1"/>
          </p:cNvSpPr>
          <p:nvPr/>
        </p:nvSpPr>
        <p:spPr bwMode="auto">
          <a:xfrm>
            <a:off x="8141753" y="19591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1" name="Oval 13"/>
          <p:cNvSpPr>
            <a:spLocks noChangeArrowheads="1"/>
          </p:cNvSpPr>
          <p:nvPr/>
        </p:nvSpPr>
        <p:spPr bwMode="auto">
          <a:xfrm>
            <a:off x="9437153" y="5113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2" name="Oval 14"/>
          <p:cNvSpPr>
            <a:spLocks noChangeArrowheads="1"/>
          </p:cNvSpPr>
          <p:nvPr/>
        </p:nvSpPr>
        <p:spPr bwMode="auto">
          <a:xfrm>
            <a:off x="8751353" y="18067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3" name="Oval 15"/>
          <p:cNvSpPr>
            <a:spLocks noChangeArrowheads="1"/>
          </p:cNvSpPr>
          <p:nvPr/>
        </p:nvSpPr>
        <p:spPr bwMode="auto">
          <a:xfrm>
            <a:off x="8522753" y="16543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4" name="Oval 16"/>
          <p:cNvSpPr>
            <a:spLocks noChangeArrowheads="1"/>
          </p:cNvSpPr>
          <p:nvPr/>
        </p:nvSpPr>
        <p:spPr bwMode="auto">
          <a:xfrm>
            <a:off x="9970553" y="5113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5" name="Oval 17"/>
          <p:cNvSpPr>
            <a:spLocks noChangeArrowheads="1"/>
          </p:cNvSpPr>
          <p:nvPr/>
        </p:nvSpPr>
        <p:spPr bwMode="auto">
          <a:xfrm>
            <a:off x="9437153" y="12733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6" name="Oval 18"/>
          <p:cNvSpPr>
            <a:spLocks noChangeArrowheads="1"/>
          </p:cNvSpPr>
          <p:nvPr/>
        </p:nvSpPr>
        <p:spPr bwMode="auto">
          <a:xfrm>
            <a:off x="9894353" y="8923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7" name="Oval 19"/>
          <p:cNvSpPr>
            <a:spLocks noChangeArrowheads="1"/>
          </p:cNvSpPr>
          <p:nvPr/>
        </p:nvSpPr>
        <p:spPr bwMode="auto">
          <a:xfrm>
            <a:off x="7379753" y="7399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9" name="Oval 21"/>
          <p:cNvSpPr>
            <a:spLocks noChangeArrowheads="1"/>
          </p:cNvSpPr>
          <p:nvPr/>
        </p:nvSpPr>
        <p:spPr bwMode="auto">
          <a:xfrm>
            <a:off x="8979953" y="32545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10" name="Oval 22"/>
          <p:cNvSpPr>
            <a:spLocks noChangeArrowheads="1"/>
          </p:cNvSpPr>
          <p:nvPr/>
        </p:nvSpPr>
        <p:spPr bwMode="auto">
          <a:xfrm>
            <a:off x="8675153" y="37879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12" name="Oval 24"/>
          <p:cNvSpPr>
            <a:spLocks noChangeArrowheads="1"/>
          </p:cNvSpPr>
          <p:nvPr/>
        </p:nvSpPr>
        <p:spPr bwMode="auto">
          <a:xfrm>
            <a:off x="7760753" y="10447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13" name="Oval 25"/>
          <p:cNvSpPr>
            <a:spLocks noChangeArrowheads="1"/>
          </p:cNvSpPr>
          <p:nvPr/>
        </p:nvSpPr>
        <p:spPr bwMode="auto">
          <a:xfrm>
            <a:off x="8751353" y="2263968"/>
            <a:ext cx="240247" cy="250633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14" name="Oval 26"/>
          <p:cNvSpPr>
            <a:spLocks noChangeArrowheads="1"/>
          </p:cNvSpPr>
          <p:nvPr/>
        </p:nvSpPr>
        <p:spPr bwMode="auto">
          <a:xfrm>
            <a:off x="8141753" y="1959168"/>
            <a:ext cx="240247" cy="250633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17" name="Oval 29"/>
          <p:cNvSpPr>
            <a:spLocks noChangeArrowheads="1"/>
          </p:cNvSpPr>
          <p:nvPr/>
        </p:nvSpPr>
        <p:spPr bwMode="auto">
          <a:xfrm>
            <a:off x="8751353" y="2263968"/>
            <a:ext cx="240247" cy="250633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21" name="Rectangle 33"/>
          <p:cNvSpPr>
            <a:spLocks noChangeArrowheads="1"/>
          </p:cNvSpPr>
          <p:nvPr/>
        </p:nvSpPr>
        <p:spPr bwMode="auto">
          <a:xfrm>
            <a:off x="1600201" y="152400"/>
            <a:ext cx="5685421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RANSAC (Random Sample Consensus)</a:t>
            </a:r>
          </a:p>
        </p:txBody>
      </p:sp>
      <p:sp>
        <p:nvSpPr>
          <p:cNvPr id="140328" name="Text Box 40"/>
          <p:cNvSpPr txBox="1">
            <a:spLocks noChangeArrowheads="1"/>
          </p:cNvSpPr>
          <p:nvPr/>
        </p:nvSpPr>
        <p:spPr bwMode="auto">
          <a:xfrm>
            <a:off x="7985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0333" name="Rectangle 45"/>
          <p:cNvSpPr>
            <a:spLocks noChangeArrowheads="1"/>
          </p:cNvSpPr>
          <p:nvPr/>
        </p:nvSpPr>
        <p:spPr bwMode="auto">
          <a:xfrm>
            <a:off x="1676400" y="4537494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1676400" y="4038601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solidFill>
                  <a:prstClr val="black"/>
                </a:solidFill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Sample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(randomly) the number of points required to fit the model (#=2)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Solve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Score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solidFill>
                <a:prstClr val="black"/>
              </a:solidFill>
              <a:cs typeface="Arial" charset="0"/>
            </a:endParaRPr>
          </a:p>
          <a:p>
            <a:pPr marL="342900" indent="-342900"/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Repeat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22247" y="6550224"/>
            <a:ext cx="1869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Illustration by Savarese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28800" y="1143000"/>
            <a:ext cx="2232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Line fitting example</a:t>
            </a:r>
          </a:p>
        </p:txBody>
      </p:sp>
    </p:spTree>
    <p:extLst>
      <p:ext uri="{BB962C8B-B14F-4D97-AF65-F5344CB8AC3E}">
        <p14:creationId xmlns:p14="http://schemas.microsoft.com/office/powerpoint/2010/main" val="3364317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Oval 2"/>
          <p:cNvSpPr>
            <a:spLocks noChangeArrowheads="1"/>
          </p:cNvSpPr>
          <p:nvPr/>
        </p:nvSpPr>
        <p:spPr bwMode="auto">
          <a:xfrm>
            <a:off x="8467305" y="23694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3" name="Oval 3"/>
          <p:cNvSpPr>
            <a:spLocks noChangeArrowheads="1"/>
          </p:cNvSpPr>
          <p:nvPr/>
        </p:nvSpPr>
        <p:spPr bwMode="auto">
          <a:xfrm>
            <a:off x="7857705" y="20646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9762705" y="30552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9153105" y="29790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6790905" y="26742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7" name="Oval 7"/>
          <p:cNvSpPr>
            <a:spLocks noChangeArrowheads="1"/>
          </p:cNvSpPr>
          <p:nvPr/>
        </p:nvSpPr>
        <p:spPr bwMode="auto">
          <a:xfrm>
            <a:off x="7171905" y="30552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8" name="Oval 8"/>
          <p:cNvSpPr>
            <a:spLocks noChangeArrowheads="1"/>
          </p:cNvSpPr>
          <p:nvPr/>
        </p:nvSpPr>
        <p:spPr bwMode="auto">
          <a:xfrm>
            <a:off x="6409905" y="34362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9" name="Oval 9"/>
          <p:cNvSpPr>
            <a:spLocks noChangeArrowheads="1"/>
          </p:cNvSpPr>
          <p:nvPr/>
        </p:nvSpPr>
        <p:spPr bwMode="auto">
          <a:xfrm>
            <a:off x="8772105" y="10740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0" name="Oval 10"/>
          <p:cNvSpPr>
            <a:spLocks noChangeArrowheads="1"/>
          </p:cNvSpPr>
          <p:nvPr/>
        </p:nvSpPr>
        <p:spPr bwMode="auto">
          <a:xfrm>
            <a:off x="8924505" y="16836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1" name="Oval 11"/>
          <p:cNvSpPr>
            <a:spLocks noChangeArrowheads="1"/>
          </p:cNvSpPr>
          <p:nvPr/>
        </p:nvSpPr>
        <p:spPr bwMode="auto">
          <a:xfrm>
            <a:off x="7629105" y="25980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2" name="Oval 12"/>
          <p:cNvSpPr>
            <a:spLocks noChangeArrowheads="1"/>
          </p:cNvSpPr>
          <p:nvPr/>
        </p:nvSpPr>
        <p:spPr bwMode="auto">
          <a:xfrm>
            <a:off x="7857705" y="20646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3" name="Oval 13"/>
          <p:cNvSpPr>
            <a:spLocks noChangeArrowheads="1"/>
          </p:cNvSpPr>
          <p:nvPr/>
        </p:nvSpPr>
        <p:spPr bwMode="auto">
          <a:xfrm>
            <a:off x="9153105" y="6168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4" name="Oval 14"/>
          <p:cNvSpPr>
            <a:spLocks noChangeArrowheads="1"/>
          </p:cNvSpPr>
          <p:nvPr/>
        </p:nvSpPr>
        <p:spPr bwMode="auto">
          <a:xfrm>
            <a:off x="8467305" y="19122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5" name="Oval 15"/>
          <p:cNvSpPr>
            <a:spLocks noChangeArrowheads="1"/>
          </p:cNvSpPr>
          <p:nvPr/>
        </p:nvSpPr>
        <p:spPr bwMode="auto">
          <a:xfrm>
            <a:off x="8238705" y="17598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6" name="Oval 16"/>
          <p:cNvSpPr>
            <a:spLocks noChangeArrowheads="1"/>
          </p:cNvSpPr>
          <p:nvPr/>
        </p:nvSpPr>
        <p:spPr bwMode="auto">
          <a:xfrm>
            <a:off x="9686505" y="6168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7" name="Oval 17"/>
          <p:cNvSpPr>
            <a:spLocks noChangeArrowheads="1"/>
          </p:cNvSpPr>
          <p:nvPr/>
        </p:nvSpPr>
        <p:spPr bwMode="auto">
          <a:xfrm>
            <a:off x="9153105" y="13788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8" name="Oval 18"/>
          <p:cNvSpPr>
            <a:spLocks noChangeArrowheads="1"/>
          </p:cNvSpPr>
          <p:nvPr/>
        </p:nvSpPr>
        <p:spPr bwMode="auto">
          <a:xfrm>
            <a:off x="9610305" y="9978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9" name="Oval 19"/>
          <p:cNvSpPr>
            <a:spLocks noChangeArrowheads="1"/>
          </p:cNvSpPr>
          <p:nvPr/>
        </p:nvSpPr>
        <p:spPr bwMode="auto">
          <a:xfrm>
            <a:off x="7095705" y="8454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1" name="Oval 21"/>
          <p:cNvSpPr>
            <a:spLocks noChangeArrowheads="1"/>
          </p:cNvSpPr>
          <p:nvPr/>
        </p:nvSpPr>
        <p:spPr bwMode="auto">
          <a:xfrm>
            <a:off x="8695905" y="33600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2" name="Oval 22"/>
          <p:cNvSpPr>
            <a:spLocks noChangeArrowheads="1"/>
          </p:cNvSpPr>
          <p:nvPr/>
        </p:nvSpPr>
        <p:spPr bwMode="auto">
          <a:xfrm>
            <a:off x="8391105" y="38934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4" name="Oval 24"/>
          <p:cNvSpPr>
            <a:spLocks noChangeArrowheads="1"/>
          </p:cNvSpPr>
          <p:nvPr/>
        </p:nvSpPr>
        <p:spPr bwMode="auto">
          <a:xfrm>
            <a:off x="7476705" y="11502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5" name="Oval 25"/>
          <p:cNvSpPr>
            <a:spLocks noChangeArrowheads="1"/>
          </p:cNvSpPr>
          <p:nvPr/>
        </p:nvSpPr>
        <p:spPr bwMode="auto">
          <a:xfrm>
            <a:off x="8467305" y="23694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6" name="Oval 26"/>
          <p:cNvSpPr>
            <a:spLocks noChangeArrowheads="1"/>
          </p:cNvSpPr>
          <p:nvPr/>
        </p:nvSpPr>
        <p:spPr bwMode="auto">
          <a:xfrm>
            <a:off x="7857705" y="2064671"/>
            <a:ext cx="226741" cy="230867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9" name="Oval 29"/>
          <p:cNvSpPr>
            <a:spLocks noChangeArrowheads="1"/>
          </p:cNvSpPr>
          <p:nvPr/>
        </p:nvSpPr>
        <p:spPr bwMode="auto">
          <a:xfrm>
            <a:off x="8467305" y="2369471"/>
            <a:ext cx="226741" cy="230867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13" name="Rectangle 33"/>
          <p:cNvSpPr>
            <a:spLocks noChangeArrowheads="1"/>
          </p:cNvSpPr>
          <p:nvPr/>
        </p:nvSpPr>
        <p:spPr bwMode="auto">
          <a:xfrm>
            <a:off x="1833304" y="179388"/>
            <a:ext cx="1380057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prstClr val="black"/>
                </a:solidFill>
              </a:rPr>
              <a:t>RANSAC</a:t>
            </a:r>
          </a:p>
        </p:txBody>
      </p:sp>
      <p:sp>
        <p:nvSpPr>
          <p:cNvPr id="148514" name="Line 34"/>
          <p:cNvSpPr>
            <a:spLocks noChangeShapeType="1"/>
          </p:cNvSpPr>
          <p:nvPr/>
        </p:nvSpPr>
        <p:spPr bwMode="auto">
          <a:xfrm>
            <a:off x="6562305" y="1524245"/>
            <a:ext cx="3427141" cy="1676156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7985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5" name="Rectangle 45"/>
          <p:cNvSpPr>
            <a:spLocks noChangeArrowheads="1"/>
          </p:cNvSpPr>
          <p:nvPr/>
        </p:nvSpPr>
        <p:spPr bwMode="auto">
          <a:xfrm>
            <a:off x="1676400" y="4849482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1676400" y="4038601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solidFill>
                  <a:prstClr val="black"/>
                </a:solidFill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Sample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(randomly) the number of points required to fit the model (#=2)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Solve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Score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solidFill>
                <a:prstClr val="black"/>
              </a:solidFill>
              <a:cs typeface="Arial" charset="0"/>
            </a:endParaRPr>
          </a:p>
          <a:p>
            <a:pPr marL="342900" indent="-342900"/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Repeat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00" y="1143000"/>
            <a:ext cx="2232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Line fitting example</a:t>
            </a:r>
          </a:p>
        </p:txBody>
      </p:sp>
    </p:spTree>
    <p:extLst>
      <p:ext uri="{BB962C8B-B14F-4D97-AF65-F5344CB8AC3E}">
        <p14:creationId xmlns:p14="http://schemas.microsoft.com/office/powerpoint/2010/main" val="2897161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Oval 2"/>
          <p:cNvSpPr>
            <a:spLocks noChangeArrowheads="1"/>
          </p:cNvSpPr>
          <p:nvPr/>
        </p:nvSpPr>
        <p:spPr bwMode="auto">
          <a:xfrm>
            <a:off x="8467305" y="23694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3" name="Oval 3"/>
          <p:cNvSpPr>
            <a:spLocks noChangeArrowheads="1"/>
          </p:cNvSpPr>
          <p:nvPr/>
        </p:nvSpPr>
        <p:spPr bwMode="auto">
          <a:xfrm>
            <a:off x="7857705" y="20646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9762705" y="3055271"/>
            <a:ext cx="226741" cy="230867"/>
          </a:xfrm>
          <a:prstGeom prst="ellipse">
            <a:avLst/>
          </a:prstGeom>
          <a:solidFill>
            <a:srgbClr val="0070C0"/>
          </a:solidFill>
          <a:ln w="50800" algn="ctr">
            <a:solidFill>
              <a:srgbClr val="0070C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9153105" y="2979071"/>
            <a:ext cx="226741" cy="230867"/>
          </a:xfrm>
          <a:prstGeom prst="ellipse">
            <a:avLst/>
          </a:prstGeom>
          <a:solidFill>
            <a:srgbClr val="0070C0"/>
          </a:solidFill>
          <a:ln w="50800" algn="ctr">
            <a:solidFill>
              <a:srgbClr val="0070C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6790905" y="26742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7" name="Oval 7"/>
          <p:cNvSpPr>
            <a:spLocks noChangeArrowheads="1"/>
          </p:cNvSpPr>
          <p:nvPr/>
        </p:nvSpPr>
        <p:spPr bwMode="auto">
          <a:xfrm>
            <a:off x="7171905" y="30552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8" name="Oval 8"/>
          <p:cNvSpPr>
            <a:spLocks noChangeArrowheads="1"/>
          </p:cNvSpPr>
          <p:nvPr/>
        </p:nvSpPr>
        <p:spPr bwMode="auto">
          <a:xfrm>
            <a:off x="6409905" y="34362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9" name="Oval 9"/>
          <p:cNvSpPr>
            <a:spLocks noChangeArrowheads="1"/>
          </p:cNvSpPr>
          <p:nvPr/>
        </p:nvSpPr>
        <p:spPr bwMode="auto">
          <a:xfrm>
            <a:off x="8772105" y="10740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0" name="Oval 10"/>
          <p:cNvSpPr>
            <a:spLocks noChangeArrowheads="1"/>
          </p:cNvSpPr>
          <p:nvPr/>
        </p:nvSpPr>
        <p:spPr bwMode="auto">
          <a:xfrm>
            <a:off x="8924505" y="16836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1" name="Oval 11"/>
          <p:cNvSpPr>
            <a:spLocks noChangeArrowheads="1"/>
          </p:cNvSpPr>
          <p:nvPr/>
        </p:nvSpPr>
        <p:spPr bwMode="auto">
          <a:xfrm>
            <a:off x="7629105" y="25980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2" name="Oval 12"/>
          <p:cNvSpPr>
            <a:spLocks noChangeArrowheads="1"/>
          </p:cNvSpPr>
          <p:nvPr/>
        </p:nvSpPr>
        <p:spPr bwMode="auto">
          <a:xfrm>
            <a:off x="7857705" y="20646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3" name="Oval 13"/>
          <p:cNvSpPr>
            <a:spLocks noChangeArrowheads="1"/>
          </p:cNvSpPr>
          <p:nvPr/>
        </p:nvSpPr>
        <p:spPr bwMode="auto">
          <a:xfrm>
            <a:off x="9153105" y="6168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4" name="Oval 14"/>
          <p:cNvSpPr>
            <a:spLocks noChangeArrowheads="1"/>
          </p:cNvSpPr>
          <p:nvPr/>
        </p:nvSpPr>
        <p:spPr bwMode="auto">
          <a:xfrm>
            <a:off x="8467305" y="1912271"/>
            <a:ext cx="226741" cy="230867"/>
          </a:xfrm>
          <a:prstGeom prst="ellipse">
            <a:avLst/>
          </a:prstGeom>
          <a:solidFill>
            <a:srgbClr val="0070C0"/>
          </a:solidFill>
          <a:ln w="50800" algn="ctr">
            <a:solidFill>
              <a:srgbClr val="0070C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5" name="Oval 15"/>
          <p:cNvSpPr>
            <a:spLocks noChangeArrowheads="1"/>
          </p:cNvSpPr>
          <p:nvPr/>
        </p:nvSpPr>
        <p:spPr bwMode="auto">
          <a:xfrm>
            <a:off x="8238705" y="1759871"/>
            <a:ext cx="226741" cy="230867"/>
          </a:xfrm>
          <a:prstGeom prst="ellipse">
            <a:avLst/>
          </a:prstGeom>
          <a:solidFill>
            <a:srgbClr val="0070C0"/>
          </a:solidFill>
          <a:ln w="50800" algn="ctr">
            <a:solidFill>
              <a:srgbClr val="0070C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6" name="Oval 16"/>
          <p:cNvSpPr>
            <a:spLocks noChangeArrowheads="1"/>
          </p:cNvSpPr>
          <p:nvPr/>
        </p:nvSpPr>
        <p:spPr bwMode="auto">
          <a:xfrm>
            <a:off x="9686505" y="6168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7" name="Oval 17"/>
          <p:cNvSpPr>
            <a:spLocks noChangeArrowheads="1"/>
          </p:cNvSpPr>
          <p:nvPr/>
        </p:nvSpPr>
        <p:spPr bwMode="auto">
          <a:xfrm>
            <a:off x="9153105" y="13788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8" name="Oval 18"/>
          <p:cNvSpPr>
            <a:spLocks noChangeArrowheads="1"/>
          </p:cNvSpPr>
          <p:nvPr/>
        </p:nvSpPr>
        <p:spPr bwMode="auto">
          <a:xfrm>
            <a:off x="9610305" y="9978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9" name="Oval 19"/>
          <p:cNvSpPr>
            <a:spLocks noChangeArrowheads="1"/>
          </p:cNvSpPr>
          <p:nvPr/>
        </p:nvSpPr>
        <p:spPr bwMode="auto">
          <a:xfrm>
            <a:off x="7095705" y="8454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1" name="Oval 21"/>
          <p:cNvSpPr>
            <a:spLocks noChangeArrowheads="1"/>
          </p:cNvSpPr>
          <p:nvPr/>
        </p:nvSpPr>
        <p:spPr bwMode="auto">
          <a:xfrm>
            <a:off x="8695905" y="33600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2" name="Oval 22"/>
          <p:cNvSpPr>
            <a:spLocks noChangeArrowheads="1"/>
          </p:cNvSpPr>
          <p:nvPr/>
        </p:nvSpPr>
        <p:spPr bwMode="auto">
          <a:xfrm>
            <a:off x="8391105" y="38934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4" name="Oval 24"/>
          <p:cNvSpPr>
            <a:spLocks noChangeArrowheads="1"/>
          </p:cNvSpPr>
          <p:nvPr/>
        </p:nvSpPr>
        <p:spPr bwMode="auto">
          <a:xfrm>
            <a:off x="7476705" y="11502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5" name="Oval 25"/>
          <p:cNvSpPr>
            <a:spLocks noChangeArrowheads="1"/>
          </p:cNvSpPr>
          <p:nvPr/>
        </p:nvSpPr>
        <p:spPr bwMode="auto">
          <a:xfrm>
            <a:off x="8467305" y="2369471"/>
            <a:ext cx="226741" cy="23086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6" name="Oval 26"/>
          <p:cNvSpPr>
            <a:spLocks noChangeArrowheads="1"/>
          </p:cNvSpPr>
          <p:nvPr/>
        </p:nvSpPr>
        <p:spPr bwMode="auto">
          <a:xfrm>
            <a:off x="7857705" y="2064671"/>
            <a:ext cx="226741" cy="230867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9" name="Oval 29"/>
          <p:cNvSpPr>
            <a:spLocks noChangeArrowheads="1"/>
          </p:cNvSpPr>
          <p:nvPr/>
        </p:nvSpPr>
        <p:spPr bwMode="auto">
          <a:xfrm>
            <a:off x="8467305" y="2369471"/>
            <a:ext cx="226741" cy="230867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13" name="Rectangle 33"/>
          <p:cNvSpPr>
            <a:spLocks noChangeArrowheads="1"/>
          </p:cNvSpPr>
          <p:nvPr/>
        </p:nvSpPr>
        <p:spPr bwMode="auto">
          <a:xfrm>
            <a:off x="1833304" y="179388"/>
            <a:ext cx="1380057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prstClr val="black"/>
                </a:solidFill>
              </a:rPr>
              <a:t>RANSAC</a:t>
            </a:r>
          </a:p>
        </p:txBody>
      </p:sp>
      <p:sp>
        <p:nvSpPr>
          <p:cNvPr id="148514" name="Line 34"/>
          <p:cNvSpPr>
            <a:spLocks noChangeShapeType="1"/>
          </p:cNvSpPr>
          <p:nvPr/>
        </p:nvSpPr>
        <p:spPr bwMode="auto">
          <a:xfrm>
            <a:off x="6562305" y="1524245"/>
            <a:ext cx="3427141" cy="1676156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7985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5" name="Rectangle 45"/>
          <p:cNvSpPr>
            <a:spLocks noChangeArrowheads="1"/>
          </p:cNvSpPr>
          <p:nvPr/>
        </p:nvSpPr>
        <p:spPr bwMode="auto">
          <a:xfrm>
            <a:off x="1678259" y="5207492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1676400" y="4038601"/>
            <a:ext cx="8208779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>
                <a:solidFill>
                  <a:prstClr val="black"/>
                </a:solidFill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Sample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(randomly) the number of points required to fit the model (#=2)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Solve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Score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solidFill>
                <a:prstClr val="black"/>
              </a:solidFill>
              <a:cs typeface="Arial" charset="0"/>
            </a:endParaRPr>
          </a:p>
          <a:p>
            <a:pPr marL="342900" indent="-342900"/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Repeat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00" y="1143000"/>
            <a:ext cx="2232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Line fitting example</a:t>
            </a:r>
          </a:p>
        </p:txBody>
      </p:sp>
      <p:sp>
        <p:nvSpPr>
          <p:cNvPr id="40" name="Line 30">
            <a:extLst>
              <a:ext uri="{FF2B5EF4-FFF2-40B4-BE49-F238E27FC236}">
                <a16:creationId xmlns:a16="http://schemas.microsoft.com/office/drawing/2014/main" id="{9A580C99-9B0F-0342-B8E9-00B8E13BB1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12851" y="3190261"/>
            <a:ext cx="276591" cy="476877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41" name="Object 31">
            <a:extLst>
              <a:ext uri="{FF2B5EF4-FFF2-40B4-BE49-F238E27FC236}">
                <a16:creationId xmlns:a16="http://schemas.microsoft.com/office/drawing/2014/main" id="{7D109FE9-B39B-B541-9DF8-74DF924B7D7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171974" y="2889666"/>
          <a:ext cx="300946" cy="382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39680" imgH="177480" progId="Equation.3">
                  <p:embed/>
                </p:oleObj>
              </mc:Choice>
              <mc:Fallback>
                <p:oleObj name="Equation" r:id="rId4" imgW="139680" imgH="177480" progId="Equation.3">
                  <p:embed/>
                  <p:pic>
                    <p:nvPicPr>
                      <p:cNvPr id="41" name="Object 31">
                        <a:extLst>
                          <a:ext uri="{FF2B5EF4-FFF2-40B4-BE49-F238E27FC236}">
                            <a16:creationId xmlns:a16="http://schemas.microsoft.com/office/drawing/2014/main" id="{7D109FE9-B39B-B541-9DF8-74DF924B7D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1974" y="2889666"/>
                        <a:ext cx="300946" cy="3823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Line 32">
            <a:extLst>
              <a:ext uri="{FF2B5EF4-FFF2-40B4-BE49-F238E27FC236}">
                <a16:creationId xmlns:a16="http://schemas.microsoft.com/office/drawing/2014/main" id="{0839FA3B-AF3D-224E-B4C4-6709165536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89445" y="2707278"/>
            <a:ext cx="276591" cy="512424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Line 36">
            <a:extLst>
              <a:ext uri="{FF2B5EF4-FFF2-40B4-BE49-F238E27FC236}">
                <a16:creationId xmlns:a16="http://schemas.microsoft.com/office/drawing/2014/main" id="{59D10191-85B1-C349-BD33-15AF6D570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5675" y="991613"/>
            <a:ext cx="3657600" cy="1750741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" name="Line 37">
            <a:extLst>
              <a:ext uri="{FF2B5EF4-FFF2-40B4-BE49-F238E27FC236}">
                <a16:creationId xmlns:a16="http://schemas.microsoft.com/office/drawing/2014/main" id="{BED6E884-517E-1249-B0F7-08464F1CE8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3841" y="1709011"/>
            <a:ext cx="4131338" cy="1978289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65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Oval 2"/>
          <p:cNvSpPr>
            <a:spLocks noChangeArrowheads="1"/>
          </p:cNvSpPr>
          <p:nvPr/>
        </p:nvSpPr>
        <p:spPr bwMode="auto">
          <a:xfrm>
            <a:off x="6006841" y="23636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6387841" y="27446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5625841" y="31256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7988041" y="7634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2" name="Oval 6"/>
          <p:cNvSpPr>
            <a:spLocks noChangeArrowheads="1"/>
          </p:cNvSpPr>
          <p:nvPr/>
        </p:nvSpPr>
        <p:spPr bwMode="auto">
          <a:xfrm>
            <a:off x="8140441" y="13730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3" name="Oval 7"/>
          <p:cNvSpPr>
            <a:spLocks noChangeArrowheads="1"/>
          </p:cNvSpPr>
          <p:nvPr/>
        </p:nvSpPr>
        <p:spPr bwMode="auto">
          <a:xfrm>
            <a:off x="6845041" y="22874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4" name="Oval 8"/>
          <p:cNvSpPr>
            <a:spLocks noChangeArrowheads="1"/>
          </p:cNvSpPr>
          <p:nvPr/>
        </p:nvSpPr>
        <p:spPr bwMode="auto">
          <a:xfrm>
            <a:off x="7073641" y="17540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5" name="Oval 9"/>
          <p:cNvSpPr>
            <a:spLocks noChangeArrowheads="1"/>
          </p:cNvSpPr>
          <p:nvPr/>
        </p:nvSpPr>
        <p:spPr bwMode="auto">
          <a:xfrm>
            <a:off x="8369041" y="3062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6" name="Oval 10"/>
          <p:cNvSpPr>
            <a:spLocks noChangeArrowheads="1"/>
          </p:cNvSpPr>
          <p:nvPr/>
        </p:nvSpPr>
        <p:spPr bwMode="auto">
          <a:xfrm>
            <a:off x="7683241" y="16016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7" name="Oval 11"/>
          <p:cNvSpPr>
            <a:spLocks noChangeArrowheads="1"/>
          </p:cNvSpPr>
          <p:nvPr/>
        </p:nvSpPr>
        <p:spPr bwMode="auto">
          <a:xfrm>
            <a:off x="7454641" y="14492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8" name="Oval 12"/>
          <p:cNvSpPr>
            <a:spLocks noChangeArrowheads="1"/>
          </p:cNvSpPr>
          <p:nvPr/>
        </p:nvSpPr>
        <p:spPr bwMode="auto">
          <a:xfrm>
            <a:off x="8902441" y="3062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9" name="Oval 13"/>
          <p:cNvSpPr>
            <a:spLocks noChangeArrowheads="1"/>
          </p:cNvSpPr>
          <p:nvPr/>
        </p:nvSpPr>
        <p:spPr bwMode="auto">
          <a:xfrm>
            <a:off x="8369041" y="10682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0" name="Oval 14"/>
          <p:cNvSpPr>
            <a:spLocks noChangeArrowheads="1"/>
          </p:cNvSpPr>
          <p:nvPr/>
        </p:nvSpPr>
        <p:spPr bwMode="auto">
          <a:xfrm>
            <a:off x="8826241" y="6872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1" name="Oval 15"/>
          <p:cNvSpPr>
            <a:spLocks noChangeArrowheads="1"/>
          </p:cNvSpPr>
          <p:nvPr/>
        </p:nvSpPr>
        <p:spPr bwMode="auto">
          <a:xfrm>
            <a:off x="6311641" y="5348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2" name="Oval 16"/>
          <p:cNvSpPr>
            <a:spLocks noChangeArrowheads="1"/>
          </p:cNvSpPr>
          <p:nvPr/>
        </p:nvSpPr>
        <p:spPr bwMode="auto">
          <a:xfrm>
            <a:off x="8978641" y="27446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3" name="Oval 17"/>
          <p:cNvSpPr>
            <a:spLocks noChangeArrowheads="1"/>
          </p:cNvSpPr>
          <p:nvPr/>
        </p:nvSpPr>
        <p:spPr bwMode="auto">
          <a:xfrm>
            <a:off x="7911841" y="30494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4" name="Oval 18"/>
          <p:cNvSpPr>
            <a:spLocks noChangeArrowheads="1"/>
          </p:cNvSpPr>
          <p:nvPr/>
        </p:nvSpPr>
        <p:spPr bwMode="auto">
          <a:xfrm>
            <a:off x="7607041" y="35828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5" name="Oval 19"/>
          <p:cNvSpPr>
            <a:spLocks noChangeArrowheads="1"/>
          </p:cNvSpPr>
          <p:nvPr/>
        </p:nvSpPr>
        <p:spPr bwMode="auto">
          <a:xfrm>
            <a:off x="8369041" y="26684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6" name="Oval 20"/>
          <p:cNvSpPr>
            <a:spLocks noChangeArrowheads="1"/>
          </p:cNvSpPr>
          <p:nvPr/>
        </p:nvSpPr>
        <p:spPr bwMode="auto">
          <a:xfrm>
            <a:off x="6692641" y="8396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7" name="Oval 21"/>
          <p:cNvSpPr>
            <a:spLocks noChangeArrowheads="1"/>
          </p:cNvSpPr>
          <p:nvPr/>
        </p:nvSpPr>
        <p:spPr bwMode="auto">
          <a:xfrm>
            <a:off x="7683241" y="2058863"/>
            <a:ext cx="282498" cy="297775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8" name="Oval 22"/>
          <p:cNvSpPr>
            <a:spLocks noChangeArrowheads="1"/>
          </p:cNvSpPr>
          <p:nvPr/>
        </p:nvSpPr>
        <p:spPr bwMode="auto">
          <a:xfrm>
            <a:off x="6006841" y="2363663"/>
            <a:ext cx="282498" cy="297775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9" name="Oval 23"/>
          <p:cNvSpPr>
            <a:spLocks noChangeArrowheads="1"/>
          </p:cNvSpPr>
          <p:nvPr/>
        </p:nvSpPr>
        <p:spPr bwMode="auto">
          <a:xfrm>
            <a:off x="6387841" y="2744663"/>
            <a:ext cx="282498" cy="297775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0" name="Oval 24"/>
          <p:cNvSpPr>
            <a:spLocks noChangeArrowheads="1"/>
          </p:cNvSpPr>
          <p:nvPr/>
        </p:nvSpPr>
        <p:spPr bwMode="auto">
          <a:xfrm>
            <a:off x="5625841" y="3125663"/>
            <a:ext cx="282498" cy="297775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1" name="Oval 25"/>
          <p:cNvSpPr>
            <a:spLocks noChangeArrowheads="1"/>
          </p:cNvSpPr>
          <p:nvPr/>
        </p:nvSpPr>
        <p:spPr bwMode="auto">
          <a:xfrm>
            <a:off x="7988041" y="763463"/>
            <a:ext cx="282498" cy="297775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2" name="Oval 26"/>
          <p:cNvSpPr>
            <a:spLocks noChangeArrowheads="1"/>
          </p:cNvSpPr>
          <p:nvPr/>
        </p:nvSpPr>
        <p:spPr bwMode="auto">
          <a:xfrm>
            <a:off x="8140441" y="1373063"/>
            <a:ext cx="282498" cy="297775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3" name="Oval 27"/>
          <p:cNvSpPr>
            <a:spLocks noChangeArrowheads="1"/>
          </p:cNvSpPr>
          <p:nvPr/>
        </p:nvSpPr>
        <p:spPr bwMode="auto">
          <a:xfrm>
            <a:off x="6845041" y="2287463"/>
            <a:ext cx="282498" cy="297775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4" name="Oval 28"/>
          <p:cNvSpPr>
            <a:spLocks noChangeArrowheads="1"/>
          </p:cNvSpPr>
          <p:nvPr/>
        </p:nvSpPr>
        <p:spPr bwMode="auto">
          <a:xfrm>
            <a:off x="7073641" y="1754063"/>
            <a:ext cx="282498" cy="297775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5" name="Oval 29"/>
          <p:cNvSpPr>
            <a:spLocks noChangeArrowheads="1"/>
          </p:cNvSpPr>
          <p:nvPr/>
        </p:nvSpPr>
        <p:spPr bwMode="auto">
          <a:xfrm>
            <a:off x="8369041" y="306263"/>
            <a:ext cx="282498" cy="297775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6" name="Oval 30"/>
          <p:cNvSpPr>
            <a:spLocks noChangeArrowheads="1"/>
          </p:cNvSpPr>
          <p:nvPr/>
        </p:nvSpPr>
        <p:spPr bwMode="auto">
          <a:xfrm>
            <a:off x="7683241" y="1601663"/>
            <a:ext cx="282498" cy="297775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7" name="Oval 31"/>
          <p:cNvSpPr>
            <a:spLocks noChangeArrowheads="1"/>
          </p:cNvSpPr>
          <p:nvPr/>
        </p:nvSpPr>
        <p:spPr bwMode="auto">
          <a:xfrm>
            <a:off x="7454641" y="1449263"/>
            <a:ext cx="282498" cy="297775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8" name="Oval 32"/>
          <p:cNvSpPr>
            <a:spLocks noChangeArrowheads="1"/>
          </p:cNvSpPr>
          <p:nvPr/>
        </p:nvSpPr>
        <p:spPr bwMode="auto">
          <a:xfrm>
            <a:off x="8902441" y="306263"/>
            <a:ext cx="282498" cy="297775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9" name="Oval 33"/>
          <p:cNvSpPr>
            <a:spLocks noChangeArrowheads="1"/>
          </p:cNvSpPr>
          <p:nvPr/>
        </p:nvSpPr>
        <p:spPr bwMode="auto">
          <a:xfrm>
            <a:off x="8369041" y="1068263"/>
            <a:ext cx="282498" cy="297775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70" name="Oval 34"/>
          <p:cNvSpPr>
            <a:spLocks noChangeArrowheads="1"/>
          </p:cNvSpPr>
          <p:nvPr/>
        </p:nvSpPr>
        <p:spPr bwMode="auto">
          <a:xfrm>
            <a:off x="8826241" y="687263"/>
            <a:ext cx="282498" cy="297775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71" name="Oval 35"/>
          <p:cNvSpPr>
            <a:spLocks noChangeArrowheads="1"/>
          </p:cNvSpPr>
          <p:nvPr/>
        </p:nvSpPr>
        <p:spPr bwMode="auto">
          <a:xfrm>
            <a:off x="7683241" y="2058863"/>
            <a:ext cx="282498" cy="297775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72" name="Line 36"/>
          <p:cNvSpPr>
            <a:spLocks noChangeShapeType="1"/>
          </p:cNvSpPr>
          <p:nvPr/>
        </p:nvSpPr>
        <p:spPr bwMode="auto">
          <a:xfrm>
            <a:off x="5092441" y="3194837"/>
            <a:ext cx="533400" cy="55527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42373" name="Object 37"/>
          <p:cNvGraphicFramePr>
            <a:graphicFrameLocks noChangeAspect="1"/>
          </p:cNvGraphicFramePr>
          <p:nvPr>
            <p:extLst/>
          </p:nvPr>
        </p:nvGraphicFramePr>
        <p:xfrm>
          <a:off x="4940042" y="3539324"/>
          <a:ext cx="357370" cy="454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4" imgW="139680" imgH="177480" progId="Equation.3">
                  <p:embed/>
                </p:oleObj>
              </mc:Choice>
              <mc:Fallback>
                <p:oleObj name="Equation" r:id="rId4" imgW="139680" imgH="177480" progId="Equation.3">
                  <p:embed/>
                  <p:pic>
                    <p:nvPicPr>
                      <p:cNvPr id="14237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042" y="3539324"/>
                        <a:ext cx="357370" cy="4540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74" name="Line 38"/>
          <p:cNvSpPr>
            <a:spLocks noChangeShapeType="1"/>
          </p:cNvSpPr>
          <p:nvPr/>
        </p:nvSpPr>
        <p:spPr bwMode="auto">
          <a:xfrm>
            <a:off x="5653667" y="3780264"/>
            <a:ext cx="505573" cy="478222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75" name="Rectangle 39"/>
          <p:cNvSpPr>
            <a:spLocks noChangeArrowheads="1"/>
          </p:cNvSpPr>
          <p:nvPr/>
        </p:nvSpPr>
        <p:spPr bwMode="auto">
          <a:xfrm>
            <a:off x="1833304" y="179388"/>
            <a:ext cx="1380057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prstClr val="black"/>
                </a:solidFill>
              </a:rPr>
              <a:t>RANSAC</a:t>
            </a:r>
          </a:p>
        </p:txBody>
      </p:sp>
      <p:sp>
        <p:nvSpPr>
          <p:cNvPr id="142377" name="Line 41"/>
          <p:cNvSpPr>
            <a:spLocks noChangeShapeType="1"/>
          </p:cNvSpPr>
          <p:nvPr/>
        </p:nvSpPr>
        <p:spPr bwMode="auto">
          <a:xfrm flipV="1">
            <a:off x="5449811" y="306261"/>
            <a:ext cx="3735128" cy="3633769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80" name="Text Box 44"/>
          <p:cNvSpPr txBox="1">
            <a:spLocks noChangeArrowheads="1"/>
          </p:cNvSpPr>
          <p:nvPr/>
        </p:nvSpPr>
        <p:spPr bwMode="auto">
          <a:xfrm>
            <a:off x="7985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graphicFrame>
        <p:nvGraphicFramePr>
          <p:cNvPr id="48" name="Object 39"/>
          <p:cNvGraphicFramePr>
            <a:graphicFrameLocks noChangeAspect="1"/>
          </p:cNvGraphicFramePr>
          <p:nvPr/>
        </p:nvGraphicFramePr>
        <p:xfrm>
          <a:off x="8685214" y="3657601"/>
          <a:ext cx="12668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6" imgW="520560" imgH="215640" progId="Equation.3">
                  <p:embed/>
                </p:oleObj>
              </mc:Choice>
              <mc:Fallback>
                <p:oleObj name="Equation" r:id="rId6" imgW="520560" imgH="215640" progId="Equation.3">
                  <p:embed/>
                  <p:pic>
                    <p:nvPicPr>
                      <p:cNvPr id="4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5214" y="3657601"/>
                        <a:ext cx="126682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676400" y="5749506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1676400" y="4038601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solidFill>
                  <a:prstClr val="black"/>
                </a:solidFill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Sample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(randomly) the number of points required to fit the model (#=2)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Solve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Score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solidFill>
                <a:prstClr val="black"/>
              </a:solidFill>
              <a:cs typeface="Arial" charset="0"/>
            </a:endParaRPr>
          </a:p>
          <a:p>
            <a:pPr marL="342900" indent="-342900"/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Repeat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1-3 until the best model is found with high confidence</a:t>
            </a:r>
          </a:p>
        </p:txBody>
      </p:sp>
    </p:spTree>
    <p:extLst>
      <p:ext uri="{BB962C8B-B14F-4D97-AF65-F5344CB8AC3E}">
        <p14:creationId xmlns:p14="http://schemas.microsoft.com/office/powerpoint/2010/main" val="202360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8" grpId="0" animBg="1"/>
      <p:bldP spid="142359" grpId="0" animBg="1"/>
      <p:bldP spid="142360" grpId="0" animBg="1"/>
      <p:bldP spid="142361" grpId="0" animBg="1"/>
      <p:bldP spid="142362" grpId="0" animBg="1"/>
      <p:bldP spid="142363" grpId="0" animBg="1"/>
      <p:bldP spid="142364" grpId="0" animBg="1"/>
      <p:bldP spid="142365" grpId="0" animBg="1"/>
      <p:bldP spid="142366" grpId="0" animBg="1"/>
      <p:bldP spid="142367" grpId="0" animBg="1"/>
      <p:bldP spid="142368" grpId="0" animBg="1"/>
      <p:bldP spid="142369" grpId="0" animBg="1"/>
      <p:bldP spid="142370" grpId="0" animBg="1"/>
      <p:bldP spid="142371" grpId="0" animBg="1"/>
      <p:bldP spid="142372" grpId="0" animBg="1"/>
      <p:bldP spid="142374" grpId="0" animBg="1"/>
      <p:bldP spid="14237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00600"/>
          </a:xfrm>
        </p:spPr>
        <p:txBody>
          <a:bodyPr/>
          <a:lstStyle/>
          <a:p>
            <a:r>
              <a:rPr lang="en-US" dirty="0"/>
              <a:t>Idea:</a:t>
            </a:r>
          </a:p>
          <a:p>
            <a:pPr lvl="1"/>
            <a:r>
              <a:rPr lang="en-US" dirty="0"/>
              <a:t>All the inliers will agree with each other on the translation vector; the (hopefully small) number of outliers will (hopefully) disagree with each other</a:t>
            </a:r>
          </a:p>
          <a:p>
            <a:pPr lvl="2"/>
            <a:r>
              <a:rPr lang="en-US" dirty="0"/>
              <a:t>RANSAC only has guarantees if there are &lt; 50% outliers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“All good marriages are alike; every bad marriage is bad in its own way.”</a:t>
            </a:r>
          </a:p>
          <a:p>
            <a:pPr lvl="1">
              <a:buNone/>
            </a:pPr>
            <a:r>
              <a:rPr lang="en-US" dirty="0"/>
              <a:t>				</a:t>
            </a:r>
            <a:r>
              <a:rPr lang="en-US" sz="2000" dirty="0"/>
              <a:t>– Tolstoy via Alyosha Efros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1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2838450" y="1752600"/>
            <a:ext cx="6515100" cy="4343400"/>
          </a:xfrm>
          <a:prstGeom prst="rect">
            <a:avLst/>
          </a:prstGeom>
          <a:noFill/>
          <a:ln/>
        </p:spPr>
      </p:pic>
      <p:sp>
        <p:nvSpPr>
          <p:cNvPr id="5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5410200" y="3657600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638800" y="28956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638800" y="2057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81600" y="2438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181600" y="33528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495800" y="2895600"/>
            <a:ext cx="2971800" cy="762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495800" y="1981200"/>
            <a:ext cx="3581400" cy="228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0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2838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410200" y="3657600"/>
            <a:ext cx="16002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627914" y="2743196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638800" y="2057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181600" y="2438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181600" y="33528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495800" y="2895600"/>
            <a:ext cx="29718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495800" y="1981200"/>
            <a:ext cx="3581400" cy="228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0" y="5410200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Select </a:t>
            </a:r>
            <a:r>
              <a:rPr lang="en-US" i="1" dirty="0"/>
              <a:t>one</a:t>
            </a:r>
            <a:r>
              <a:rPr lang="en-US" dirty="0"/>
              <a:t> match at random, count </a:t>
            </a:r>
            <a:r>
              <a:rPr lang="en-US" i="1" dirty="0"/>
              <a:t>inliers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88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489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2838450" y="1752600"/>
            <a:ext cx="6515100" cy="4343400"/>
          </a:xfrm>
          <a:noFill/>
          <a:ln/>
        </p:spPr>
      </p:pic>
      <p:sp>
        <p:nvSpPr>
          <p:cNvPr id="4649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410200" y="3657600"/>
            <a:ext cx="16002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627914" y="2743196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638800" y="2057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181600" y="2438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181600" y="33528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495800" y="2895600"/>
            <a:ext cx="29718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495800" y="1981200"/>
            <a:ext cx="3581400" cy="228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0" y="5410200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Select another match at random, count </a:t>
            </a:r>
            <a:r>
              <a:rPr lang="en-US" i="1" dirty="0"/>
              <a:t>inliers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3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A0B5-5A3D-EF40-8DFB-F1993AB1E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Homography</a:t>
            </a:r>
            <a:r>
              <a:rPr lang="en-US" dirty="0"/>
              <a:t>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F307E5-23D4-E042-ACC0-19FA5671C1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/>
              <a:lstStyle/>
              <a:p>
                <a:r>
                  <a:rPr lang="en-US" dirty="0"/>
                  <a:t>Given a set of correspondences between 3D world points </a:t>
                </a:r>
                <a:r>
                  <a:rPr lang="en-US" dirty="0">
                    <a:solidFill>
                      <a:srgbClr val="C00000"/>
                    </a:solidFill>
                  </a:rPr>
                  <a:t>on a plane </a:t>
                </a:r>
                <a:r>
                  <a:rPr lang="en-US" dirty="0"/>
                  <a:t>and image points: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…,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Set up an optimization problem: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F307E5-23D4-E042-ACC0-19FA5671C1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965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4C7ECE7-A919-C344-A037-6CC6818B4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650" y="3600450"/>
            <a:ext cx="1804458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57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2838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410200" y="3657600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627914" y="274319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638800" y="2057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181600" y="2438400"/>
            <a:ext cx="1676400" cy="76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181600" y="33528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495800" y="2895600"/>
            <a:ext cx="29718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495800" y="1981200"/>
            <a:ext cx="3581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0" y="5410200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Output the translation with the highest number of inliers</a:t>
            </a:r>
          </a:p>
        </p:txBody>
      </p:sp>
    </p:spTree>
    <p:extLst>
      <p:ext uri="{BB962C8B-B14F-4D97-AF65-F5344CB8AC3E}">
        <p14:creationId xmlns:p14="http://schemas.microsoft.com/office/powerpoint/2010/main" val="421497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Final step: least squares fit</a:t>
            </a:r>
          </a:p>
        </p:txBody>
      </p:sp>
      <p:pic>
        <p:nvPicPr>
          <p:cNvPr id="465923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4" cstate="print"/>
          <a:srcRect/>
          <a:stretch>
            <a:fillRect/>
          </a:stretch>
        </p:blipFill>
        <p:spPr>
          <a:xfrm>
            <a:off x="2838450" y="1545766"/>
            <a:ext cx="6515100" cy="4343400"/>
          </a:xfrm>
          <a:noFill/>
          <a:ln/>
        </p:spPr>
      </p:pic>
      <p:sp>
        <p:nvSpPr>
          <p:cNvPr id="4659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410200" y="3450766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495800" y="2688766"/>
            <a:ext cx="29718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495800" y="1774366"/>
            <a:ext cx="3581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93572" y="5203366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Find average translation vector over all inliers</a:t>
            </a:r>
          </a:p>
        </p:txBody>
      </p:sp>
      <p:sp>
        <p:nvSpPr>
          <p:cNvPr id="465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638800" y="25363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638800" y="18505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181600" y="22315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181600" y="31459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5334000" y="2917366"/>
            <a:ext cx="1676400" cy="762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6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5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 - hyperparameters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b="1" dirty="0" err="1"/>
              <a:t>Inlier</a:t>
            </a:r>
            <a:r>
              <a:rPr lang="en-US" b="1" dirty="0"/>
              <a:t> threshold </a:t>
            </a:r>
            <a:r>
              <a:rPr lang="en-US" dirty="0"/>
              <a:t>related to the amount of noise we expect in inliers</a:t>
            </a:r>
          </a:p>
          <a:p>
            <a:pPr lvl="1"/>
            <a:r>
              <a:rPr lang="en-US" dirty="0"/>
              <a:t>Often model noise as Gaussian with some standard deviation (e.g., 3 pixels)</a:t>
            </a:r>
          </a:p>
          <a:p>
            <a:r>
              <a:rPr lang="en-US" b="1" dirty="0"/>
              <a:t>Number of rounds </a:t>
            </a:r>
            <a:r>
              <a:rPr lang="en-US" dirty="0"/>
              <a:t>related to the percentage of outliers we expect, and the probability of success we’d like to guarantee</a:t>
            </a:r>
          </a:p>
          <a:p>
            <a:pPr lvl="1"/>
            <a:r>
              <a:rPr lang="en-US" dirty="0"/>
              <a:t>Suppose there are 20% outliers, and we want to find the correct answer with 99% probability </a:t>
            </a:r>
          </a:p>
          <a:p>
            <a:pPr lvl="1"/>
            <a:r>
              <a:rPr lang="en-US" dirty="0"/>
              <a:t>How many rounds do we need?</a:t>
            </a:r>
          </a:p>
        </p:txBody>
      </p:sp>
    </p:spTree>
    <p:extLst>
      <p:ext uri="{BB962C8B-B14F-4D97-AF65-F5344CB8AC3E}">
        <p14:creationId xmlns:p14="http://schemas.microsoft.com/office/powerpoint/2010/main" val="42744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rounds?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have to choose </a:t>
            </a:r>
            <a:r>
              <a:rPr lang="en-US" i="1" dirty="0"/>
              <a:t>k</a:t>
            </a:r>
            <a:r>
              <a:rPr lang="en-US" dirty="0"/>
              <a:t> samples each time</a:t>
            </a:r>
          </a:p>
          <a:p>
            <a:pPr lvl="1"/>
            <a:r>
              <a:rPr lang="en-US" dirty="0"/>
              <a:t>with an inlier ratio p</a:t>
            </a:r>
            <a:endParaRPr lang="en-US" i="1" dirty="0"/>
          </a:p>
          <a:p>
            <a:pPr lvl="1"/>
            <a:r>
              <a:rPr lang="en-US" dirty="0"/>
              <a:t>and we want the right answer with probability </a:t>
            </a:r>
            <a:r>
              <a:rPr lang="en-US" i="1" dirty="0"/>
              <a:t>P</a:t>
            </a:r>
            <a:endParaRPr lang="en-US" dirty="0"/>
          </a:p>
        </p:txBody>
      </p:sp>
      <p:graphicFrame>
        <p:nvGraphicFramePr>
          <p:cNvPr id="4" name="Group 6"/>
          <p:cNvGraphicFramePr>
            <a:graphicFrameLocks noGrp="1"/>
          </p:cNvGraphicFramePr>
          <p:nvPr>
            <p:extLst/>
          </p:nvPr>
        </p:nvGraphicFramePr>
        <p:xfrm>
          <a:off x="1981200" y="3810000"/>
          <a:ext cx="4800600" cy="2194560"/>
        </p:xfrm>
        <a:graphic>
          <a:graphicData uri="http://schemas.openxmlformats.org/drawingml/2006/table">
            <a:tbl>
              <a:tblPr/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proportion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 inliers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 Box 95"/>
          <p:cNvSpPr txBox="1">
            <a:spLocks noChangeArrowheads="1"/>
          </p:cNvSpPr>
          <p:nvPr/>
        </p:nvSpPr>
        <p:spPr bwMode="auto">
          <a:xfrm>
            <a:off x="8780463" y="6477001"/>
            <a:ext cx="16523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M. Pollefeys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1" y="601980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 </a:t>
            </a:r>
            <a:r>
              <a:rPr lang="en-US" dirty="0"/>
              <a:t>= 0.99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4671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2-25 at 10.18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685801"/>
            <a:ext cx="8839200" cy="3041115"/>
          </a:xfrm>
          <a:prstGeom prst="rect">
            <a:avLst/>
          </a:prstGeom>
        </p:spPr>
      </p:pic>
      <p:graphicFrame>
        <p:nvGraphicFramePr>
          <p:cNvPr id="6" name="Group 6"/>
          <p:cNvGraphicFramePr>
            <a:graphicFrameLocks noGrp="1"/>
          </p:cNvGraphicFramePr>
          <p:nvPr>
            <p:extLst/>
          </p:nvPr>
        </p:nvGraphicFramePr>
        <p:xfrm>
          <a:off x="3352800" y="4114800"/>
          <a:ext cx="4800600" cy="2194560"/>
        </p:xfrm>
        <a:graphic>
          <a:graphicData uri="http://schemas.openxmlformats.org/drawingml/2006/table">
            <a:tbl>
              <a:tblPr/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proportion of inliers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57801" y="632460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 </a:t>
            </a:r>
            <a:r>
              <a:rPr lang="en-US" dirty="0"/>
              <a:t>= 0.99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042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is </a:t>
            </a:r>
            <a:r>
              <a:rPr lang="en-US" i="1" dirty="0"/>
              <a:t>k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1"/>
            <a:ext cx="8229600" cy="1295399"/>
          </a:xfrm>
        </p:spPr>
        <p:txBody>
          <a:bodyPr>
            <a:normAutofit/>
          </a:bodyPr>
          <a:lstStyle/>
          <a:p>
            <a:r>
              <a:rPr lang="en-US" dirty="0"/>
              <a:t>For alignment, depends on the motion model</a:t>
            </a:r>
          </a:p>
          <a:p>
            <a:pPr lvl="1"/>
            <a:r>
              <a:rPr lang="en-US" dirty="0"/>
              <a:t>Here, each sample is a correspondence (pair of matching points)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2895600"/>
            <a:ext cx="4773526" cy="157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4419600"/>
            <a:ext cx="5181600" cy="239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8884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RANSAC pros and cons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0292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/>
              <a:t>Pros</a:t>
            </a:r>
          </a:p>
          <a:p>
            <a:pPr lvl="1"/>
            <a:r>
              <a:rPr lang="en-US" dirty="0"/>
              <a:t>Simple and general</a:t>
            </a:r>
          </a:p>
          <a:p>
            <a:pPr lvl="1"/>
            <a:r>
              <a:rPr lang="en-US" dirty="0"/>
              <a:t>Applicable to many different problems</a:t>
            </a:r>
          </a:p>
          <a:p>
            <a:pPr lvl="1"/>
            <a:r>
              <a:rPr lang="en-US" dirty="0"/>
              <a:t>Often works well in practice</a:t>
            </a:r>
          </a:p>
          <a:p>
            <a:pPr>
              <a:buFontTx/>
              <a:buChar char="•"/>
            </a:pPr>
            <a:r>
              <a:rPr lang="en-US" dirty="0"/>
              <a:t>Cons</a:t>
            </a:r>
          </a:p>
          <a:p>
            <a:pPr lvl="1"/>
            <a:r>
              <a:rPr lang="en-US" dirty="0"/>
              <a:t>Parameters to tune</a:t>
            </a:r>
          </a:p>
          <a:p>
            <a:pPr lvl="1"/>
            <a:r>
              <a:rPr lang="en-US" dirty="0"/>
              <a:t>Sometimes too many iterations are required</a:t>
            </a:r>
          </a:p>
          <a:p>
            <a:pPr lvl="1"/>
            <a:r>
              <a:rPr lang="en-US" dirty="0"/>
              <a:t>Can fail for extremely low inlier ratios</a:t>
            </a:r>
          </a:p>
        </p:txBody>
      </p:sp>
    </p:spTree>
    <p:extLst>
      <p:ext uri="{BB962C8B-B14F-4D97-AF65-F5344CB8AC3E}">
        <p14:creationId xmlns:p14="http://schemas.microsoft.com/office/powerpoint/2010/main" val="345534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2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example of a “voting”-based fitting scheme</a:t>
            </a:r>
          </a:p>
          <a:p>
            <a:r>
              <a:rPr lang="en-US" dirty="0"/>
              <a:t>Each hypothesis gets voted on by each data point, best hypothesis wins</a:t>
            </a:r>
          </a:p>
          <a:p>
            <a:endParaRPr lang="en-US" dirty="0"/>
          </a:p>
          <a:p>
            <a:r>
              <a:rPr lang="en-US" dirty="0"/>
              <a:t>There are many other types of voting schemes</a:t>
            </a:r>
          </a:p>
          <a:p>
            <a:pPr lvl="1"/>
            <a:r>
              <a:rPr lang="en-US" dirty="0"/>
              <a:t>E.g., Hough transforms…</a:t>
            </a:r>
          </a:p>
        </p:txBody>
      </p:sp>
    </p:spTree>
    <p:extLst>
      <p:ext uri="{BB962C8B-B14F-4D97-AF65-F5344CB8AC3E}">
        <p14:creationId xmlns:p14="http://schemas.microsoft.com/office/powerpoint/2010/main" val="200300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73E2F-9378-8E47-8339-16BAAC80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 -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0F09EC-BEE3-214B-8405-AEEC72023F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/>
              <a:lstStyle/>
              <a:p>
                <a:r>
                  <a:rPr lang="en-US" dirty="0"/>
                  <a:t>Given</a:t>
                </a:r>
              </a:p>
              <a:p>
                <a:pPr lvl="1"/>
                <a:r>
                  <a:rPr lang="en-US" dirty="0"/>
                  <a:t>A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Example 1: Line fitting: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Example 2: </a:t>
                </a:r>
                <a:r>
                  <a:rPr lang="en-US" dirty="0" err="1"/>
                  <a:t>Homography</a:t>
                </a:r>
                <a:r>
                  <a:rPr lang="en-US" dirty="0"/>
                  <a:t> fitting: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set of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that need to be fitted</a:t>
                </a:r>
              </a:p>
              <a:p>
                <a:pPr lvl="2"/>
                <a:r>
                  <a:rPr lang="en-US" b="0" dirty="0"/>
                  <a:t>Line fitting: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 err="1"/>
                  <a:t>Homography</a:t>
                </a:r>
                <a:r>
                  <a:rPr lang="en-US" dirty="0"/>
                  <a:t> estimation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cost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Line fitting: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2"/>
                <a:r>
                  <a:rPr lang="en-US" b="0" dirty="0" err="1"/>
                  <a:t>Homography</a:t>
                </a:r>
                <a:r>
                  <a:rPr lang="en-US" b="0" dirty="0"/>
                  <a:t> estimation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b="0" dirty="0"/>
                  <a:t> (Reprojection error)</a:t>
                </a:r>
              </a:p>
              <a:p>
                <a:pPr lvl="1"/>
                <a:r>
                  <a:rPr lang="en-US" dirty="0"/>
                  <a:t>A minimum number needed k</a:t>
                </a:r>
              </a:p>
              <a:p>
                <a:pPr lvl="2"/>
                <a:r>
                  <a:rPr lang="en-US" b="0" dirty="0"/>
                  <a:t>Line fitting: 2</a:t>
                </a:r>
              </a:p>
              <a:p>
                <a:pPr lvl="2"/>
                <a:r>
                  <a:rPr lang="en-US" dirty="0" err="1"/>
                  <a:t>Homography</a:t>
                </a:r>
                <a:r>
                  <a:rPr lang="en-US" dirty="0"/>
                  <a:t> estimation: 4</a:t>
                </a:r>
                <a:endParaRPr lang="en-US" b="0" dirty="0"/>
              </a:p>
              <a:p>
                <a:pPr lvl="2"/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0F09EC-BEE3-214B-8405-AEEC72023F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965" t="-2273"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424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7150-0A16-B340-8257-487050C03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 -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D55E2A-5B12-1145-B676-52F00F50A2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</a:t>
                </a:r>
              </a:p>
              <a:p>
                <a:pPr lvl="1"/>
                <a:r>
                  <a:rPr lang="en-US" dirty="0"/>
                  <a:t>A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set of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that need to be fitted</a:t>
                </a:r>
              </a:p>
              <a:p>
                <a:pPr lvl="1"/>
                <a:r>
                  <a:rPr lang="en-US" dirty="0"/>
                  <a:t>A cost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k</a:t>
                </a:r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Problem: outliers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D55E2A-5B12-1145-B676-52F00F50A2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394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A0B5-5A3D-EF40-8DFB-F1993AB1E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matrix/ essential matrix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F307E5-23D4-E042-ACC0-19FA5671C1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/>
              <a:lstStyle/>
              <a:p>
                <a:r>
                  <a:rPr lang="en-US" dirty="0"/>
                  <a:t>Given a set of correspondences between image points in two images: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…,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acc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Set up an optimization problem: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F307E5-23D4-E042-ACC0-19FA5671C1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965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48B94F0-828D-9449-A4E7-1635608F5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150" y="3429000"/>
            <a:ext cx="1604499" cy="18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393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49C37-1DA8-5E40-9317-C965D133E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 -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2F0987-3CFE-BA46-90A3-18953B08C1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,k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𝑏𝑒𝑠𝑡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𝑖𝑛𝑙𝑖𝑒𝑟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</a:t>
                </a:r>
                <a:r>
                  <a:rPr lang="en-US" dirty="0" err="1"/>
                  <a:t>i</a:t>
                </a:r>
                <a:r>
                  <a:rPr lang="en-US" dirty="0"/>
                  <a:t> = 1, …, S</a:t>
                </a:r>
              </a:p>
              <a:p>
                <a:pPr lvl="1"/>
                <a:r>
                  <a:rPr lang="en-US" dirty="0"/>
                  <a:t>Sample k points</a:t>
                </a:r>
              </a:p>
              <a:p>
                <a:pPr lvl="1"/>
                <a:r>
                  <a:rPr lang="en-US" dirty="0"/>
                  <a:t>Minimize C for these k points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h𝑦𝑝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Compute the set of inliers: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h𝑦𝑝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h𝑦𝑝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h𝑦𝑝</m:t>
                        </m:r>
                      </m:sub>
                    </m:sSub>
                  </m:oMath>
                </a14:m>
                <a:r>
                  <a:rPr lang="en-US" dirty="0"/>
                  <a:t>is more than 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𝑖𝑛𝑙𝑖𝑒𝑟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𝑏𝑒𝑠𝑡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h𝑦𝑝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𝑖𝑛𝑙𝑖𝑒𝑟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h𝑦𝑝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Minimize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𝑖𝑛𝑙𝑖𝑒𝑟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2F0987-3CFE-BA46-90A3-18953B08C1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8399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A62E8-6B43-134D-8FB3-978D77A7A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RANSAC: how many iterations do we need?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D8AFEC8-B5DF-4746-A6F6-225CD7200A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9699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p = inlier fraction</a:t>
                </a:r>
              </a:p>
              <a:p>
                <a:r>
                  <a:rPr lang="en-US" dirty="0"/>
                  <a:t>k = minimum number of data points</a:t>
                </a:r>
              </a:p>
              <a:p>
                <a:r>
                  <a:rPr lang="en-US" dirty="0"/>
                  <a:t>S = </a:t>
                </a:r>
                <a:r>
                  <a:rPr lang="en-US" dirty="0" err="1"/>
                  <a:t>iter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=(1 −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D8AFEC8-B5DF-4746-A6F6-225CD7200A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9699"/>
                <a:ext cx="10515600" cy="4351338"/>
              </a:xfrm>
              <a:blipFill>
                <a:blip r:embed="rId2"/>
                <a:stretch>
                  <a:fillRect l="-965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ECEED40-8F00-BC42-A4AE-A48424029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955" y="3585368"/>
            <a:ext cx="4183490" cy="3139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B03B99-0CE6-0C40-A83E-6F9A0B911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557" y="3665725"/>
            <a:ext cx="4183490" cy="313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2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9BCAA-6FD4-0048-8173-907DA49F0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correspondences are wrong?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4D722-51C0-634F-9ACB-E943F5012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just noisy</a:t>
            </a:r>
          </a:p>
          <a:p>
            <a:pPr lvl="1"/>
            <a:r>
              <a:rPr lang="en-US" dirty="0"/>
              <a:t>Noise (e.g., ~1 pixel) can be handled because we are solving a minimization problem, rather than exactly satisfy equations</a:t>
            </a:r>
          </a:p>
          <a:p>
            <a:pPr lvl="1"/>
            <a:endParaRPr lang="en-US" dirty="0"/>
          </a:p>
          <a:p>
            <a:r>
              <a:rPr lang="en-US" dirty="0"/>
              <a:t>Wrong correspondences can be way off.</a:t>
            </a:r>
          </a:p>
        </p:txBody>
      </p:sp>
    </p:spTree>
    <p:extLst>
      <p:ext uri="{BB962C8B-B14F-4D97-AF65-F5344CB8AC3E}">
        <p14:creationId xmlns:p14="http://schemas.microsoft.com/office/powerpoint/2010/main" val="5392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2A190C-F1E4-0144-ADB7-D408B3F60D12}"/>
              </a:ext>
            </a:extLst>
          </p:cNvPr>
          <p:cNvSpPr/>
          <p:nvPr/>
        </p:nvSpPr>
        <p:spPr>
          <a:xfrm>
            <a:off x="0" y="3802155"/>
            <a:ext cx="12192000" cy="25305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CDCD7-56E5-884C-877E-7B0302AB6FEA}"/>
              </a:ext>
            </a:extLst>
          </p:cNvPr>
          <p:cNvSpPr/>
          <p:nvPr/>
        </p:nvSpPr>
        <p:spPr>
          <a:xfrm>
            <a:off x="0" y="1271586"/>
            <a:ext cx="12192000" cy="25305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B82D1-148B-3C4E-ADC3-232A29C9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incorrect correspondences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2B0297-D415-AD4A-A0A0-05F5F154D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098" y="1455783"/>
            <a:ext cx="4169909" cy="2162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18FEF4-5A56-5F4E-A038-FFE2AF428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319" y="1271586"/>
            <a:ext cx="2550655" cy="2530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89DA55-ECD7-0B43-9309-4B4E435F5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098" y="3986353"/>
            <a:ext cx="4169908" cy="2162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2DA2A8-D785-4947-A95D-CF91CD1FB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317" y="3802155"/>
            <a:ext cx="2550657" cy="25305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528A27-2795-B540-B6B9-ED1A5FA8EE39}"/>
              </a:ext>
            </a:extLst>
          </p:cNvPr>
          <p:cNvSpPr txBox="1"/>
          <p:nvPr/>
        </p:nvSpPr>
        <p:spPr>
          <a:xfrm>
            <a:off x="0" y="2100263"/>
            <a:ext cx="198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Correct: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F6D5A6-0E4E-A44F-81B9-FFF9B99C0AE3}"/>
              </a:ext>
            </a:extLst>
          </p:cNvPr>
          <p:cNvSpPr txBox="1"/>
          <p:nvPr/>
        </p:nvSpPr>
        <p:spPr>
          <a:xfrm>
            <a:off x="-1" y="4744274"/>
            <a:ext cx="198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Incorrect:</a:t>
            </a:r>
          </a:p>
        </p:txBody>
      </p:sp>
    </p:spTree>
    <p:extLst>
      <p:ext uri="{BB962C8B-B14F-4D97-AF65-F5344CB8AC3E}">
        <p14:creationId xmlns:p14="http://schemas.microsoft.com/office/powerpoint/2010/main" val="244155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895149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9556596" y="1719147"/>
            <a:ext cx="501804" cy="501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045498" y="4287645"/>
            <a:ext cx="501804" cy="501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458200" y="1371600"/>
            <a:ext cx="1128132" cy="434898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7394186" y="2435614"/>
            <a:ext cx="2910472" cy="782443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63500" sx="101000" sy="101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7848601" y="971490"/>
            <a:ext cx="994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outliers</a:t>
            </a:r>
          </a:p>
        </p:txBody>
      </p:sp>
      <p:sp>
        <p:nvSpPr>
          <p:cNvPr id="9" name="Oval 8"/>
          <p:cNvSpPr/>
          <p:nvPr/>
        </p:nvSpPr>
        <p:spPr>
          <a:xfrm>
            <a:off x="7620000" y="3124200"/>
            <a:ext cx="1219200" cy="2743200"/>
          </a:xfrm>
          <a:prstGeom prst="ellipse">
            <a:avLst/>
          </a:prstGeom>
          <a:noFill/>
          <a:ln w="57150">
            <a:solidFill>
              <a:srgbClr val="00FF00"/>
            </a:solidFill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70260" y="5772090"/>
            <a:ext cx="830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inliers</a:t>
            </a:r>
          </a:p>
        </p:txBody>
      </p:sp>
    </p:spTree>
    <p:extLst>
      <p:ext uri="{BB962C8B-B14F-4D97-AF65-F5344CB8AC3E}">
        <p14:creationId xmlns:p14="http://schemas.microsoft.com/office/powerpoint/2010/main" val="189672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9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Fitting: find the parameters of a model that best fit the data</a:t>
            </a:r>
          </a:p>
          <a:p>
            <a:r>
              <a:rPr lang="en-US" dirty="0"/>
              <a:t>Other examples:</a:t>
            </a:r>
          </a:p>
          <a:p>
            <a:pPr lvl="1"/>
            <a:r>
              <a:rPr lang="en-US" dirty="0"/>
              <a:t>least squares linear regression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in general</a:t>
            </a:r>
          </a:p>
        </p:txBody>
      </p:sp>
    </p:spTree>
    <p:extLst>
      <p:ext uri="{BB962C8B-B14F-4D97-AF65-F5344CB8AC3E}">
        <p14:creationId xmlns:p14="http://schemas.microsoft.com/office/powerpoint/2010/main" val="106640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Least squares: linear regression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2776" y="1963738"/>
            <a:ext cx="3967163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 bwMode="auto">
          <a:xfrm rot="5400000" flipH="1" flipV="1">
            <a:off x="4629615" y="2506277"/>
            <a:ext cx="3066584" cy="298852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872986" y="4162219"/>
            <a:ext cx="11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y = </a:t>
            </a:r>
            <a:r>
              <a:rPr lang="en-US" dirty="0" err="1"/>
              <a:t>mx</a:t>
            </a:r>
            <a:r>
              <a:rPr lang="en-US" dirty="0"/>
              <a:t> + 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1" y="301364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(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, x</a:t>
            </a:r>
            <a:r>
              <a:rPr lang="en-US" baseline="-25000" dirty="0"/>
              <a:t>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165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1834</Words>
  <Application>Microsoft Macintosh PowerPoint</Application>
  <PresentationFormat>Widescreen</PresentationFormat>
  <Paragraphs>395</Paragraphs>
  <Slides>41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Office Theme</vt:lpstr>
      <vt:lpstr>Equation</vt:lpstr>
      <vt:lpstr>Robust fitting</vt:lpstr>
      <vt:lpstr>Camera calibration</vt:lpstr>
      <vt:lpstr>Homography estimation</vt:lpstr>
      <vt:lpstr>Fundamental matrix/ essential matrix estimation</vt:lpstr>
      <vt:lpstr>What happens when correspondences are wrong?</vt:lpstr>
      <vt:lpstr>Impact of incorrect correspondences</vt:lpstr>
      <vt:lpstr>Outliers</vt:lpstr>
      <vt:lpstr>Fitting in general</vt:lpstr>
      <vt:lpstr>Least squares: linear regression</vt:lpstr>
      <vt:lpstr>Linear regression</vt:lpstr>
      <vt:lpstr>Robustness</vt:lpstr>
      <vt:lpstr>How do we find the best line in the presence of outliers?</vt:lpstr>
      <vt:lpstr>Choosing lines to hypothesize</vt:lpstr>
      <vt:lpstr>Choosing lines to hypothesize</vt:lpstr>
      <vt:lpstr>Choosing lines to hypothesize</vt:lpstr>
      <vt:lpstr>Choosing lines to hypothesize</vt:lpstr>
      <vt:lpstr>Choosing lines to hypothesize</vt:lpstr>
      <vt:lpstr>Measuring goodness of a line </vt:lpstr>
      <vt:lpstr>Counting inliers</vt:lpstr>
      <vt:lpstr>Counting inliers</vt:lpstr>
      <vt:lpstr>Counting inliers</vt:lpstr>
      <vt:lpstr>PowerPoint Presentation</vt:lpstr>
      <vt:lpstr>PowerPoint Presentation</vt:lpstr>
      <vt:lpstr>PowerPoint Presentation</vt:lpstr>
      <vt:lpstr>PowerPoint Presentation</vt:lpstr>
      <vt:lpstr>RANSAC</vt:lpstr>
      <vt:lpstr>Translations</vt:lpstr>
      <vt:lpstr>RAndom SAmple Consensus</vt:lpstr>
      <vt:lpstr>RAndom SAmple Consensus</vt:lpstr>
      <vt:lpstr>RAndom SAmple Consensus</vt:lpstr>
      <vt:lpstr>Final step: least squares fit</vt:lpstr>
      <vt:lpstr>RANSAC - hyperparameters</vt:lpstr>
      <vt:lpstr>How many rounds? </vt:lpstr>
      <vt:lpstr>PowerPoint Presentation</vt:lpstr>
      <vt:lpstr>How big is k?</vt:lpstr>
      <vt:lpstr>RANSAC pros and cons</vt:lpstr>
      <vt:lpstr>RANSAC</vt:lpstr>
      <vt:lpstr>RANSAC - Setup</vt:lpstr>
      <vt:lpstr>RANSAC - Setup</vt:lpstr>
      <vt:lpstr>RANSAC - Algorithm</vt:lpstr>
      <vt:lpstr>RANSAC: how many iterations do we need?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Robust fitting</dc:title>
  <dc:creator>Bharath Hariharan</dc:creator>
  <cp:lastModifiedBy>Bharath Hariharan</cp:lastModifiedBy>
  <cp:revision>4</cp:revision>
  <dcterms:created xsi:type="dcterms:W3CDTF">2020-04-20T15:29:06Z</dcterms:created>
  <dcterms:modified xsi:type="dcterms:W3CDTF">2020-04-20T16:02:05Z</dcterms:modified>
</cp:coreProperties>
</file>