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6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33"/>
  </p:normalViewPr>
  <p:slideViewPr>
    <p:cSldViewPr snapToGrid="0" snapToObjects="1">
      <p:cViewPr varScale="1">
        <p:scale>
          <a:sx n="90" d="100"/>
          <a:sy n="90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456C-5B70-BB41-B74D-DBBABFB0E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26B06-E8F3-9D40-BED6-CAB7FA964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1E8D4-D865-CC43-8AC7-262A605F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460FC-2247-3245-A303-E99B7191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E07EC-AFCA-6E4E-A7A3-9CACD9B5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6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E0B2-2DDC-584E-9A91-747902F0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D9D5E-0DB2-F64D-8D4D-6156F88E7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3D9DD-696F-4D43-9514-A78A9CB8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8DBED-5DE2-6F49-8E09-A51F0393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1D943-EAD5-2B4A-A7B3-7B71AE91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562A3A-997A-2D44-8833-ADBBA72AEF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FF5D9-6EF3-E248-A901-7CB2AD03D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D5AC0-9973-6E4F-948A-CC6DCF25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AC7E2-31B5-B443-9276-89EA513F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179F3-CEDF-3045-B075-1DE93979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0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78C0-FCC3-EB4C-93D0-5C5AA83E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2AD53-A636-084D-822E-76545A23E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EAE07-1B55-BA48-BB15-A95BE096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9BCFB-9EE0-B54D-B638-27442B1C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3340-06EF-BC43-9CCD-25D4CED0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A971-1886-1948-A2AB-42ED31EF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6E286-A51F-A847-8574-69BF0105A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CEC73-F0DC-B548-869C-7E96E8A9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6AD47-4E41-2A44-8567-288C6D16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C0918-E08F-8A46-9C31-961CF1ED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C5BF-50FB-D74F-879F-6AFC4608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21883-6D80-C547-97FE-A6000525E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80976-71E3-D04C-B5C1-5476942E4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0315C-4C7C-924E-A691-79B538A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BC7F1-2B3D-E145-919D-4E3DB55DF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47A0E-5576-904D-8D01-DE18E17B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085B-8075-7B45-8ADD-729BCA7E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A97F8-371E-AF4B-A2EB-C694A39D1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33427-256F-9F4F-918A-D48A45CA8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47D9C-D08B-8F46-B7E4-E6302598C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BD404-2F87-EF45-BF62-A8A454C60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1CA7B-4488-874A-B8FA-9EC34DD2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CCE3F-AAC2-624B-8885-8707D58B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B64E0-26CF-724C-8A16-E2D957E08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2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FB3A9-8CF1-464C-849C-7B156A01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6548B-BF62-1343-8123-935D94E6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9D9A4-1F48-A14C-A689-1A8ECDC95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618B2-6804-A545-96CC-1E4F49CB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2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D897C-BD62-7547-ADEE-312A3E6D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A7F40-0EA9-634E-A7CC-424FF221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02D0C-3100-FE4B-B3DD-AAF5F7BE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0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BF0CC-1652-7149-8500-88F6BED8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60938-EBC2-D24C-8231-7AFD3390D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D4363-C177-624A-8B90-8DCE6043C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46A10-BFBC-E74F-8571-61BAB7D3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F6910-7449-0546-90C1-ABB7FE87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DBCB0-D334-0F49-ACF2-8EF9C725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0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5CE0-C351-A54B-AECE-2C7A8341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41B59-D9C0-834B-AABF-A6D321854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64522-C81C-D343-927F-E3EE05F38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83F19-62AE-4F42-B191-9A23423A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434FA-8B1F-B64A-9F4C-56D19AFF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7F24B-50BE-ED44-9784-BE36F948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6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250692-9794-684A-960A-98B4C20C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E8303-1534-264E-A76A-B49C376A5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3DC5B-157B-B345-A527-777301A11A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891E4-D9BF-6948-B35E-53A8399F9B10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E02D0-1238-D24B-9892-AF99B9384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194D-0B30-D24C-8FF6-B3ABF64AF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7F34A-A9DC-034A-9C3F-DFC07261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8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blaisea/do-algorithms-reveal-sexual-orientation-or-just-expose-our-stereotypes-d998fafdf477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3885-0F77-5E40-93BC-44BCA8EB2F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Computer Vision and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C333F-0185-A140-A951-442A3FA7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3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78CC-5ED7-7B42-8E9B-7932ED385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F8252-D26C-5348-9420-C6136017B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and testing set?</a:t>
            </a:r>
          </a:p>
          <a:p>
            <a:pPr lvl="1"/>
            <a:r>
              <a:rPr lang="en-US" dirty="0"/>
              <a:t>35,326 images from public profiles on a US dating website</a:t>
            </a:r>
          </a:p>
          <a:p>
            <a:r>
              <a:rPr lang="en-US" dirty="0"/>
              <a:t>”average” images of straight/gay people:</a:t>
            </a:r>
          </a:p>
          <a:p>
            <a:endParaRPr lang="en-US" dirty="0"/>
          </a:p>
          <a:p>
            <a:r>
              <a:rPr lang="en-US" dirty="0"/>
              <a:t>Question: </a:t>
            </a:r>
          </a:p>
          <a:p>
            <a:pPr lvl="1"/>
            <a:r>
              <a:rPr lang="en-US" dirty="0"/>
              <a:t>Are differences caused by actual differences in faces</a:t>
            </a:r>
          </a:p>
          <a:p>
            <a:pPr lvl="1"/>
            <a:r>
              <a:rPr lang="en-US" dirty="0"/>
              <a:t>Or how people choose to present themselves in </a:t>
            </a:r>
            <a:br>
              <a:rPr lang="en-US" dirty="0"/>
            </a:br>
            <a:r>
              <a:rPr lang="en-US" dirty="0"/>
              <a:t>dating websites?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1BD75-31F0-DD42-8B7F-022A89C6B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0" y="2870200"/>
            <a:ext cx="4152900" cy="3987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A71913-21F3-DC43-BFDD-C766A89B8213}"/>
              </a:ext>
            </a:extLst>
          </p:cNvPr>
          <p:cNvSpPr/>
          <p:nvPr/>
        </p:nvSpPr>
        <p:spPr>
          <a:xfrm>
            <a:off x="0" y="61697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https://medium.com/@blaisea/do-algorithms-reveal-sexual-orientation-or-just-expose-our-stereotypes-d998fafdf477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775F8-B72D-8E49-BC3A-B3F475DDC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70B49-DD8C-524F-ABF6-90EA7E858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Men on average taller than women</a:t>
            </a:r>
          </a:p>
          <a:p>
            <a:r>
              <a:rPr lang="en-US" dirty="0"/>
              <a:t>Straight men take selfies from slightly below, straight women from slightly above</a:t>
            </a:r>
          </a:p>
          <a:p>
            <a:r>
              <a:rPr lang="en-US" dirty="0"/>
              <a:t>Profiles in dating websites reflect cultural norms</a:t>
            </a:r>
          </a:p>
          <a:p>
            <a:pPr lvl="1"/>
            <a:r>
              <a:rPr lang="en-US" dirty="0"/>
              <a:t>Straight women more likely to wear eyeshadow/make-up</a:t>
            </a:r>
          </a:p>
          <a:p>
            <a:pPr lvl="1"/>
            <a:r>
              <a:rPr lang="en-US" dirty="0"/>
              <a:t>Straight men more likely to keep facial hair</a:t>
            </a:r>
          </a:p>
          <a:p>
            <a:r>
              <a:rPr lang="en-US" dirty="0"/>
              <a:t>Physiology of sexual orientation more nuanced</a:t>
            </a:r>
          </a:p>
          <a:p>
            <a:r>
              <a:rPr lang="en-US" dirty="0"/>
              <a:t>Hard to say what exactly neural network was detecting</a:t>
            </a:r>
          </a:p>
          <a:p>
            <a:r>
              <a:rPr lang="en-US" dirty="0"/>
              <a:t>Goal: raise privacy concerns. Side-effects?</a:t>
            </a:r>
          </a:p>
          <a:p>
            <a:pPr lvl="1"/>
            <a:r>
              <a:rPr lang="en-US" dirty="0"/>
              <a:t>Reinforces potentially harmful stereotypes</a:t>
            </a:r>
          </a:p>
          <a:p>
            <a:pPr lvl="1"/>
            <a:r>
              <a:rPr lang="en-US" dirty="0"/>
              <a:t>Provides ostensibly “objective” criteria for discrimination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8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0DD6-97BF-B04A-AE77-0AE262ECD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 member of the 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7F3B-426E-2243-9E5A-D2E75B0E3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news about computer vision</a:t>
            </a:r>
          </a:p>
          <a:p>
            <a:r>
              <a:rPr lang="en-US" dirty="0"/>
              <a:t>Most coverage by journalists not necessarily well-versed</a:t>
            </a:r>
          </a:p>
          <a:p>
            <a:r>
              <a:rPr lang="en-US" dirty="0"/>
              <a:t>Things to watch out for:</a:t>
            </a:r>
          </a:p>
          <a:p>
            <a:pPr lvl="1"/>
            <a:r>
              <a:rPr lang="en-US" dirty="0"/>
              <a:t>Claims of doing the impossible (“enhance!”)</a:t>
            </a:r>
          </a:p>
          <a:p>
            <a:pPr lvl="1"/>
            <a:r>
              <a:rPr lang="en-US" dirty="0"/>
              <a:t>Articles based on single papers</a:t>
            </a:r>
          </a:p>
          <a:p>
            <a:pPr lvl="1"/>
            <a:r>
              <a:rPr lang="en-US" dirty="0"/>
              <a:t>Unfounded comparisons to the human brain</a:t>
            </a:r>
          </a:p>
        </p:txBody>
      </p:sp>
    </p:spTree>
    <p:extLst>
      <p:ext uri="{BB962C8B-B14F-4D97-AF65-F5344CB8AC3E}">
        <p14:creationId xmlns:p14="http://schemas.microsoft.com/office/powerpoint/2010/main" val="151170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D0CB-772C-0E42-BDF4-39BAE751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ethics of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9ECFB-26B1-424D-85EA-34B6D9D68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the application align with your values?</a:t>
            </a:r>
          </a:p>
          <a:p>
            <a:r>
              <a:rPr lang="en-US" dirty="0"/>
              <a:t>Does the task specification / evaluation metric reflect the things you care about?</a:t>
            </a:r>
          </a:p>
          <a:p>
            <a:r>
              <a:rPr lang="en-US" dirty="0"/>
              <a:t>For recognition:</a:t>
            </a:r>
          </a:p>
          <a:p>
            <a:pPr lvl="1"/>
            <a:r>
              <a:rPr lang="en-US" dirty="0"/>
              <a:t>Does the collected training / test set match your true distribution?</a:t>
            </a:r>
          </a:p>
          <a:p>
            <a:r>
              <a:rPr lang="en-US" dirty="0"/>
              <a:t>Are the algorithm’s errors biased?</a:t>
            </a:r>
          </a:p>
          <a:p>
            <a:r>
              <a:rPr lang="en-US" dirty="0"/>
              <a:t>Are you being honest in public descriptions of your results?</a:t>
            </a:r>
          </a:p>
          <a:p>
            <a:r>
              <a:rPr lang="en-US" dirty="0"/>
              <a:t>Is the accuracy/correctness sufficient for public release? </a:t>
            </a:r>
          </a:p>
        </p:txBody>
      </p:sp>
    </p:spTree>
    <p:extLst>
      <p:ext uri="{BB962C8B-B14F-4D97-AF65-F5344CB8AC3E}">
        <p14:creationId xmlns:p14="http://schemas.microsoft.com/office/powerpoint/2010/main" val="244624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C01F-DAA8-EE40-80E0-F8E5B341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9A1283-180E-0345-AFE9-62403F172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Task: Given image of workplace predict occupation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895A2-D11A-F34A-9856-DE940398D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4" y="2808284"/>
            <a:ext cx="2297750" cy="3452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A2CB08-10A3-C64D-8EF5-1CF2E9724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3376079"/>
            <a:ext cx="3996313" cy="263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609EB7-21E5-0342-8C9C-86C47EEEF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868" y="3122079"/>
            <a:ext cx="4233333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8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B1EDB-E7D8-ED42-8375-BA4DAAE3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2967B0-12A8-BB43-A6E4-FD4B44123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727615"/>
              </p:ext>
            </p:extLst>
          </p:nvPr>
        </p:nvGraphicFramePr>
        <p:xfrm>
          <a:off x="209550" y="2811463"/>
          <a:ext cx="5886450" cy="1989138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962150">
                  <a:extLst>
                    <a:ext uri="{9D8B030D-6E8A-4147-A177-3AD203B41FA5}">
                      <a16:colId xmlns:a16="http://schemas.microsoft.com/office/drawing/2014/main" val="698532456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780459701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987785334"/>
                    </a:ext>
                  </a:extLst>
                </a:gridCol>
              </a:tblGrid>
              <a:tr h="663046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Gender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Gender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660963"/>
                  </a:ext>
                </a:extLst>
              </a:tr>
              <a:tr h="663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Occupation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104944"/>
                  </a:ext>
                </a:extLst>
              </a:tr>
              <a:tr h="663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Occupation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5484501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66F4F5BC-17B0-F84B-87AA-EF0F384E12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6060409"/>
              </p:ext>
            </p:extLst>
          </p:nvPr>
        </p:nvGraphicFramePr>
        <p:xfrm>
          <a:off x="6305550" y="1690688"/>
          <a:ext cx="5886450" cy="1989138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962150">
                  <a:extLst>
                    <a:ext uri="{9D8B030D-6E8A-4147-A177-3AD203B41FA5}">
                      <a16:colId xmlns:a16="http://schemas.microsoft.com/office/drawing/2014/main" val="698532456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780459701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987785334"/>
                    </a:ext>
                  </a:extLst>
                </a:gridCol>
              </a:tblGrid>
              <a:tr h="663046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Model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Gender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Gender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660963"/>
                  </a:ext>
                </a:extLst>
              </a:tr>
              <a:tr h="663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Occupation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104944"/>
                  </a:ext>
                </a:extLst>
              </a:tr>
              <a:tr h="663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Occupation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5484501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CDEF5E1-BEF9-D74F-A773-2CCFA90500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518788"/>
              </p:ext>
            </p:extLst>
          </p:nvPr>
        </p:nvGraphicFramePr>
        <p:xfrm>
          <a:off x="6305550" y="4171951"/>
          <a:ext cx="5886450" cy="1989138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1962150">
                  <a:extLst>
                    <a:ext uri="{9D8B030D-6E8A-4147-A177-3AD203B41FA5}">
                      <a16:colId xmlns:a16="http://schemas.microsoft.com/office/drawing/2014/main" val="698532456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780459701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987785334"/>
                    </a:ext>
                  </a:extLst>
                </a:gridCol>
              </a:tblGrid>
              <a:tr h="663046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Model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Gender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Gender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660963"/>
                  </a:ext>
                </a:extLst>
              </a:tr>
              <a:tr h="663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Occupation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104944"/>
                  </a:ext>
                </a:extLst>
              </a:tr>
              <a:tr h="663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Occupation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5484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79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1D7D0-C463-6240-B376-DAFD8572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face recognition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282C2-123C-4141-98A2-E973F150B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" y="1460500"/>
            <a:ext cx="4948219" cy="3625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F8FE3-89EA-3F43-ADFF-1F5C597D2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645" y="1403349"/>
            <a:ext cx="6999733" cy="28114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950DDE-A105-F44A-996D-B4C5984DF108}"/>
              </a:ext>
            </a:extLst>
          </p:cNvPr>
          <p:cNvSpPr/>
          <p:nvPr/>
        </p:nvSpPr>
        <p:spPr>
          <a:xfrm>
            <a:off x="5929313" y="3529013"/>
            <a:ext cx="6207065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34FE1D-CAE2-7F4F-9A9E-622CAB7D6F2C}"/>
              </a:ext>
            </a:extLst>
          </p:cNvPr>
          <p:cNvSpPr/>
          <p:nvPr/>
        </p:nvSpPr>
        <p:spPr>
          <a:xfrm>
            <a:off x="55622" y="6169709"/>
            <a:ext cx="12136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Buolamwini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Joy, and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Timnit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Gebru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"Gender shades: Intersectional accuracy disparities in commercial gender classification."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Conference on fairness, accountability and transparency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2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D825-B29C-064C-84B9-52075FBBE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E8A77-8C60-414F-99FF-6B6E3C3D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7663"/>
            <a:ext cx="12192000" cy="47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5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B6DE0-8EE1-C64A-90B6-FDD7BD42F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BEB42-DD35-E842-B9DC-ADF23B743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show that </a:t>
            </a:r>
            <a:r>
              <a:rPr lang="en-US" dirty="0">
                <a:highlight>
                  <a:srgbClr val="FFFF00"/>
                </a:highlight>
              </a:rPr>
              <a:t>faces contain much more information about sexual orientation</a:t>
            </a:r>
            <a:r>
              <a:rPr lang="en-US" dirty="0"/>
              <a:t> than can be perceived and interpreted by the human brain. … Given a single facial image, a classifier could correctly distinguish between gay and heterosexual men in 81% of cases, and in 74% of cases for women. … Consistent with the prenatal hormone theory of sexual orientation, </a:t>
            </a:r>
            <a:r>
              <a:rPr lang="en-US" dirty="0">
                <a:highlight>
                  <a:srgbClr val="FFFF00"/>
                </a:highlight>
              </a:rPr>
              <a:t>gay men and women tended to have gender-atypical facial morphology, expression, and grooming style</a:t>
            </a:r>
            <a:r>
              <a:rPr lang="en-US" dirty="0"/>
              <a:t>s … our findings expose a </a:t>
            </a:r>
            <a:r>
              <a:rPr lang="en-US" dirty="0">
                <a:highlight>
                  <a:srgbClr val="FFFF00"/>
                </a:highlight>
              </a:rPr>
              <a:t>threat to the privacy and safety of gay men and women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4189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D0CB-772C-0E42-BDF4-39BAE751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9ECFB-26B1-424D-85EA-34B6D9D68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Does the application align with your values?</a:t>
            </a:r>
          </a:p>
          <a:p>
            <a:r>
              <a:rPr lang="en-US" dirty="0"/>
              <a:t>Does the task specification / evaluation metric reflect the things you care about?</a:t>
            </a:r>
          </a:p>
          <a:p>
            <a:r>
              <a:rPr lang="en-US" dirty="0"/>
              <a:t>For recognition: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Does the collected training / test set match your true distribution?</a:t>
            </a:r>
          </a:p>
          <a:p>
            <a:r>
              <a:rPr lang="en-US" dirty="0"/>
              <a:t>Are the algorithm’s errors biased?</a:t>
            </a:r>
          </a:p>
          <a:p>
            <a:r>
              <a:rPr lang="en-US" dirty="0">
                <a:highlight>
                  <a:srgbClr val="FFFF00"/>
                </a:highlight>
              </a:rPr>
              <a:t>Are you being honest in public descriptions of your results?</a:t>
            </a:r>
          </a:p>
          <a:p>
            <a:r>
              <a:rPr lang="en-US" dirty="0"/>
              <a:t>Is the accuracy/correctness sufficient for public release? </a:t>
            </a:r>
          </a:p>
        </p:txBody>
      </p:sp>
    </p:spTree>
    <p:extLst>
      <p:ext uri="{BB962C8B-B14F-4D97-AF65-F5344CB8AC3E}">
        <p14:creationId xmlns:p14="http://schemas.microsoft.com/office/powerpoint/2010/main" val="1384611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509</Words>
  <Application>Microsoft Macintosh PowerPoint</Application>
  <PresentationFormat>Widescreen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Computer Vision and Society</vt:lpstr>
      <vt:lpstr>As a member of the public</vt:lpstr>
      <vt:lpstr>The ethics of computer vision</vt:lpstr>
      <vt:lpstr>An example</vt:lpstr>
      <vt:lpstr>An example</vt:lpstr>
      <vt:lpstr>Case study: face recognition</vt:lpstr>
      <vt:lpstr>Case study</vt:lpstr>
      <vt:lpstr>Case study</vt:lpstr>
      <vt:lpstr>Some questions</vt:lpstr>
      <vt:lpstr>Some answers</vt:lpstr>
      <vt:lpstr>Some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and Society</dc:title>
  <dc:creator>Bharath Hariharan</dc:creator>
  <cp:lastModifiedBy>Bharath Hariharan</cp:lastModifiedBy>
  <cp:revision>5</cp:revision>
  <dcterms:created xsi:type="dcterms:W3CDTF">2020-05-11T13:42:52Z</dcterms:created>
  <dcterms:modified xsi:type="dcterms:W3CDTF">2020-05-11T14:33:51Z</dcterms:modified>
</cp:coreProperties>
</file>