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56" r:id="rId2"/>
    <p:sldId id="347" r:id="rId3"/>
    <p:sldId id="366" r:id="rId4"/>
    <p:sldId id="368" r:id="rId5"/>
    <p:sldId id="367" r:id="rId6"/>
    <p:sldId id="365" r:id="rId7"/>
    <p:sldId id="349" r:id="rId8"/>
    <p:sldId id="369" r:id="rId9"/>
    <p:sldId id="277" r:id="rId10"/>
    <p:sldId id="280" r:id="rId11"/>
    <p:sldId id="279" r:id="rId12"/>
    <p:sldId id="281" r:id="rId13"/>
    <p:sldId id="304" r:id="rId14"/>
    <p:sldId id="282" r:id="rId15"/>
    <p:sldId id="283" r:id="rId16"/>
    <p:sldId id="284" r:id="rId17"/>
    <p:sldId id="285" r:id="rId18"/>
    <p:sldId id="286" r:id="rId19"/>
    <p:sldId id="287" r:id="rId20"/>
    <p:sldId id="288" r:id="rId21"/>
    <p:sldId id="289" r:id="rId22"/>
    <p:sldId id="290" r:id="rId23"/>
    <p:sldId id="309" r:id="rId24"/>
    <p:sldId id="295" r:id="rId25"/>
    <p:sldId id="291" r:id="rId26"/>
    <p:sldId id="292" r:id="rId27"/>
    <p:sldId id="293" r:id="rId28"/>
    <p:sldId id="294" r:id="rId29"/>
    <p:sldId id="296" r:id="rId30"/>
    <p:sldId id="297" r:id="rId31"/>
    <p:sldId id="298"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29"/>
  </p:normalViewPr>
  <p:slideViewPr>
    <p:cSldViewPr snapToGrid="0" snapToObjects="1">
      <p:cViewPr varScale="1">
        <p:scale>
          <a:sx n="96" d="100"/>
          <a:sy n="96" d="100"/>
        </p:scale>
        <p:origin x="6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mean </a:t>
            </a:r>
            <a:r>
              <a:rPr lang="en-US" sz="2000" dirty="0" err="1"/>
              <a:t>IoU</a:t>
            </a:r>
            <a:r>
              <a:rPr lang="en-US" sz="2000" dirty="0"/>
              <a:t> on PASCAL VOC</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mean IoU</c:v>
                </c:pt>
              </c:strCache>
            </c:strRef>
          </c:tx>
          <c:spPr>
            <a:ln w="28575" cap="rnd">
              <a:solidFill>
                <a:schemeClr val="tx1"/>
              </a:solidFill>
              <a:round/>
            </a:ln>
            <a:effectLst/>
          </c:spPr>
          <c:marker>
            <c:symbol val="square"/>
            <c:size val="9"/>
            <c:spPr>
              <a:solidFill>
                <a:schemeClr val="accent1"/>
              </a:solidFill>
              <a:ln w="9525">
                <a:solidFill>
                  <a:schemeClr val="accent1"/>
                </a:solidFill>
              </a:ln>
              <a:effectLst/>
            </c:spPr>
          </c:marker>
          <c:cat>
            <c:strRef>
              <c:f>Sheet1!$A$2:$A$5</c:f>
              <c:strCache>
                <c:ptCount val="4"/>
                <c:pt idx="0">
                  <c:v>Basic</c:v>
                </c:pt>
                <c:pt idx="1">
                  <c:v>+Skip</c:v>
                </c:pt>
                <c:pt idx="2">
                  <c:v>+Dilation</c:v>
                </c:pt>
                <c:pt idx="3">
                  <c:v>+CRF</c:v>
                </c:pt>
              </c:strCache>
            </c:strRef>
          </c:cat>
          <c:val>
            <c:numRef>
              <c:f>Sheet1!$B$2:$B$5</c:f>
              <c:numCache>
                <c:formatCode>General</c:formatCode>
                <c:ptCount val="4"/>
                <c:pt idx="0">
                  <c:v>59.8</c:v>
                </c:pt>
                <c:pt idx="1">
                  <c:v>61.3</c:v>
                </c:pt>
                <c:pt idx="2">
                  <c:v>64.2</c:v>
                </c:pt>
                <c:pt idx="3">
                  <c:v>68.7</c:v>
                </c:pt>
              </c:numCache>
            </c:numRef>
          </c:val>
          <c:smooth val="0"/>
          <c:extLst>
            <c:ext xmlns:c16="http://schemas.microsoft.com/office/drawing/2014/chart" uri="{C3380CC4-5D6E-409C-BE32-E72D297353CC}">
              <c16:uniqueId val="{00000000-1E03-2C44-89BA-5D24C624E6F5}"/>
            </c:ext>
          </c:extLst>
        </c:ser>
        <c:dLbls>
          <c:showLegendKey val="0"/>
          <c:showVal val="0"/>
          <c:showCatName val="0"/>
          <c:showSerName val="0"/>
          <c:showPercent val="0"/>
          <c:showBubbleSize val="0"/>
        </c:dLbls>
        <c:marker val="1"/>
        <c:smooth val="0"/>
        <c:axId val="1685758048"/>
        <c:axId val="1424536880"/>
      </c:lineChart>
      <c:catAx>
        <c:axId val="16857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536880"/>
        <c:crosses val="autoZero"/>
        <c:auto val="1"/>
        <c:lblAlgn val="ctr"/>
        <c:lblOffset val="100"/>
        <c:noMultiLvlLbl val="0"/>
      </c:catAx>
      <c:valAx>
        <c:axId val="142453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8575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3CB04-FF94-DE45-9AD6-1342BA5E5C71}"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D7A96-ABD1-4848-8F3F-4A6C26717530}" type="slidenum">
              <a:rPr lang="en-US" smtClean="0"/>
              <a:t>‹#›</a:t>
            </a:fld>
            <a:endParaRPr lang="en-US"/>
          </a:p>
        </p:txBody>
      </p:sp>
    </p:spTree>
    <p:extLst>
      <p:ext uri="{BB962C8B-B14F-4D97-AF65-F5344CB8AC3E}">
        <p14:creationId xmlns:p14="http://schemas.microsoft.com/office/powerpoint/2010/main" val="197492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24</a:t>
            </a:fld>
            <a:endParaRPr lang="en-US"/>
          </a:p>
        </p:txBody>
      </p:sp>
    </p:spTree>
    <p:extLst>
      <p:ext uri="{BB962C8B-B14F-4D97-AF65-F5344CB8AC3E}">
        <p14:creationId xmlns:p14="http://schemas.microsoft.com/office/powerpoint/2010/main" val="301577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689B-4ED8-B34A-884A-425F703A8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B5B8E-A148-7D4C-8CFE-B2C9D57F0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6F789-4CC1-4F42-AE0A-3B3D42E38F57}"/>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5" name="Footer Placeholder 4">
            <a:extLst>
              <a:ext uri="{FF2B5EF4-FFF2-40B4-BE49-F238E27FC236}">
                <a16:creationId xmlns:a16="http://schemas.microsoft.com/office/drawing/2014/main" id="{1495EF2A-F663-7541-8109-B6087AB7B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32785-DB80-3747-A8CB-D0BC1E89A535}"/>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42219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28DE-7777-4248-BC31-876BB46BF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CD6B8-94DD-5F43-A005-369CF632DD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83B22-7D5E-174F-AD9F-0858E811588A}"/>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5" name="Footer Placeholder 4">
            <a:extLst>
              <a:ext uri="{FF2B5EF4-FFF2-40B4-BE49-F238E27FC236}">
                <a16:creationId xmlns:a16="http://schemas.microsoft.com/office/drawing/2014/main" id="{E6692939-F439-9646-A8AE-5E08C4C0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572A5-A23B-C145-85A5-7903708DCF09}"/>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394237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BCD1C-86FF-764B-B74F-2CE0A46CA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21722-09BE-854A-AC61-2C9F41C50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EB944-F55A-7143-B46A-D13A410B093F}"/>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5" name="Footer Placeholder 4">
            <a:extLst>
              <a:ext uri="{FF2B5EF4-FFF2-40B4-BE49-F238E27FC236}">
                <a16:creationId xmlns:a16="http://schemas.microsoft.com/office/drawing/2014/main" id="{8938A35A-3509-CC44-9846-4417030C8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394AE-AEBD-9946-9DBF-01ECF1C4A982}"/>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0849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2D79-A3ED-4147-9559-968FBC993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267A4-BCFB-F044-87BC-842CFCA9F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6E8F8-15BB-354D-BDD7-414D49D512F8}"/>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5" name="Footer Placeholder 4">
            <a:extLst>
              <a:ext uri="{FF2B5EF4-FFF2-40B4-BE49-F238E27FC236}">
                <a16:creationId xmlns:a16="http://schemas.microsoft.com/office/drawing/2014/main" id="{A6378576-3D22-9C49-942D-FAE3DA7D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5A62D-F515-AF4B-AE7A-D3691AE03C7F}"/>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61597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5A7F-FF06-9A41-A92A-92AC8BC37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DB54A-10C3-0344-859F-B0914CFC1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FB96D8-E9CE-2748-82BE-56CE4A1FC2EE}"/>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5" name="Footer Placeholder 4">
            <a:extLst>
              <a:ext uri="{FF2B5EF4-FFF2-40B4-BE49-F238E27FC236}">
                <a16:creationId xmlns:a16="http://schemas.microsoft.com/office/drawing/2014/main" id="{BE965993-DA0D-8540-9218-CE89991A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DF743-3D4E-B34E-B874-3242E9394CAA}"/>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1782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1E89-C8B5-3B4A-90DE-F23E923F0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285D3-339E-1C44-950E-75EEE6A3B8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C6F3D4-B69B-B845-9631-F98F980508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6F37A2-A00A-114A-B665-FE533591915F}"/>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6" name="Footer Placeholder 5">
            <a:extLst>
              <a:ext uri="{FF2B5EF4-FFF2-40B4-BE49-F238E27FC236}">
                <a16:creationId xmlns:a16="http://schemas.microsoft.com/office/drawing/2014/main" id="{6D5D0610-D2C5-4448-B253-83186461D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4D875-CAE3-C34E-A96B-A1E0A9B4E5C5}"/>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267205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B160-5812-AB4E-865C-4EE2A07CE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8212D-1C12-0644-B474-AFDD2F23D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5F6C6-5808-6B4A-BB3A-101F117E64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187253-1490-254C-8824-7F02D929B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DD9CD5-66E6-214B-A9AD-A4929C8CFE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B623E-830D-724A-A200-1725EB90783F}"/>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8" name="Footer Placeholder 7">
            <a:extLst>
              <a:ext uri="{FF2B5EF4-FFF2-40B4-BE49-F238E27FC236}">
                <a16:creationId xmlns:a16="http://schemas.microsoft.com/office/drawing/2014/main" id="{E45CCFC1-2D6E-5845-8783-56B3EE938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4D43C-059B-6F45-AC5C-6005020ECC2C}"/>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35931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9CF5-086C-D047-97DC-35217A975E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9B291-5AB9-C14A-B5DA-A561F02BDB57}"/>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4" name="Footer Placeholder 3">
            <a:extLst>
              <a:ext uri="{FF2B5EF4-FFF2-40B4-BE49-F238E27FC236}">
                <a16:creationId xmlns:a16="http://schemas.microsoft.com/office/drawing/2014/main" id="{807DDAE8-4B07-0349-B24C-E25CA6ECA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8644D1-C3C3-F341-9D78-2BB46F14D159}"/>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48161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080BB-4269-C147-9DAC-D9B4D8D2D416}"/>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3" name="Footer Placeholder 2">
            <a:extLst>
              <a:ext uri="{FF2B5EF4-FFF2-40B4-BE49-F238E27FC236}">
                <a16:creationId xmlns:a16="http://schemas.microsoft.com/office/drawing/2014/main" id="{29A34647-01A7-5345-A386-2C6D0E7CB8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78CE5-145B-B643-8B36-409592FDB6C3}"/>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93876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A528-D6D0-0F41-9D7D-112626DDD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72C7A-3A06-984B-B1D4-24521B1E3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3F1FE6-4ABA-C942-A0E3-984015C77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4850BF-CA57-2B4F-9942-2E8E4512D4F8}"/>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6" name="Footer Placeholder 5">
            <a:extLst>
              <a:ext uri="{FF2B5EF4-FFF2-40B4-BE49-F238E27FC236}">
                <a16:creationId xmlns:a16="http://schemas.microsoft.com/office/drawing/2014/main" id="{0BF12D50-C2CA-634A-BE04-246C27483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284F4-67F8-634E-B8D8-208AD0ADBFD5}"/>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15353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F4AF-B975-954C-9F2A-801247BE4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8BE1F-5A1A-0C43-BFA0-E12746929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CD6723-5281-754A-A932-3C478BC19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0198D1-E0A2-9047-ACB9-DCA7787DA6B6}"/>
              </a:ext>
            </a:extLst>
          </p:cNvPr>
          <p:cNvSpPr>
            <a:spLocks noGrp="1"/>
          </p:cNvSpPr>
          <p:nvPr>
            <p:ph type="dt" sz="half" idx="10"/>
          </p:nvPr>
        </p:nvSpPr>
        <p:spPr/>
        <p:txBody>
          <a:bodyPr/>
          <a:lstStyle/>
          <a:p>
            <a:fld id="{B09FC031-065C-644A-9662-091EBF2F315A}" type="datetimeFigureOut">
              <a:rPr lang="en-US" smtClean="0"/>
              <a:t>5/7/20</a:t>
            </a:fld>
            <a:endParaRPr lang="en-US"/>
          </a:p>
        </p:txBody>
      </p:sp>
      <p:sp>
        <p:nvSpPr>
          <p:cNvPr id="6" name="Footer Placeholder 5">
            <a:extLst>
              <a:ext uri="{FF2B5EF4-FFF2-40B4-BE49-F238E27FC236}">
                <a16:creationId xmlns:a16="http://schemas.microsoft.com/office/drawing/2014/main" id="{07EF022B-8C6E-904B-BD04-CBE02892F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E7E58-4C9D-BF4F-9D73-0FBC394C702C}"/>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64655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340DB-1080-E246-80AA-35705E9EC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EE8A3-0FC6-4442-81AA-32336CBD1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760FF-D53B-2548-B5D0-385017017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FC031-065C-644A-9662-091EBF2F315A}" type="datetimeFigureOut">
              <a:rPr lang="en-US" smtClean="0"/>
              <a:t>5/7/20</a:t>
            </a:fld>
            <a:endParaRPr lang="en-US"/>
          </a:p>
        </p:txBody>
      </p:sp>
      <p:sp>
        <p:nvSpPr>
          <p:cNvPr id="5" name="Footer Placeholder 4">
            <a:extLst>
              <a:ext uri="{FF2B5EF4-FFF2-40B4-BE49-F238E27FC236}">
                <a16:creationId xmlns:a16="http://schemas.microsoft.com/office/drawing/2014/main" id="{DB958F03-1A35-3B4E-9D25-8E1FC9E0C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CD07E-F3EF-8D4E-99A8-83066FE7C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42076-307C-0D42-8F00-095AF015A740}" type="slidenum">
              <a:rPr lang="en-US" smtClean="0"/>
              <a:t>‹#›</a:t>
            </a:fld>
            <a:endParaRPr lang="en-US"/>
          </a:p>
        </p:txBody>
      </p:sp>
    </p:spTree>
    <p:extLst>
      <p:ext uri="{BB962C8B-B14F-4D97-AF65-F5344CB8AC3E}">
        <p14:creationId xmlns:p14="http://schemas.microsoft.com/office/powerpoint/2010/main" val="197908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9246-DF87-5441-A9F8-49750C25B37D}"/>
              </a:ext>
            </a:extLst>
          </p:cNvPr>
          <p:cNvSpPr>
            <a:spLocks noGrp="1"/>
          </p:cNvSpPr>
          <p:nvPr>
            <p:ph type="ctrTitle"/>
          </p:nvPr>
        </p:nvSpPr>
        <p:spPr/>
        <p:txBody>
          <a:bodyPr/>
          <a:lstStyle/>
          <a:p>
            <a:r>
              <a:rPr lang="en-US" dirty="0"/>
              <a:t>Visualizing convolutional networks</a:t>
            </a:r>
          </a:p>
        </p:txBody>
      </p:sp>
      <p:sp>
        <p:nvSpPr>
          <p:cNvPr id="3" name="Subtitle 2">
            <a:extLst>
              <a:ext uri="{FF2B5EF4-FFF2-40B4-BE49-F238E27FC236}">
                <a16:creationId xmlns:a16="http://schemas.microsoft.com/office/drawing/2014/main" id="{9AA7F864-0FAC-954E-8709-1B2C543F5B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228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a:t>
            </a:r>
          </a:p>
        </p:txBody>
      </p:sp>
      <p:pic>
        <p:nvPicPr>
          <p:cNvPr id="4" name="Picture 3"/>
          <p:cNvPicPr>
            <a:picLocks noChangeAspect="1"/>
          </p:cNvPicPr>
          <p:nvPr/>
        </p:nvPicPr>
        <p:blipFill>
          <a:blip r:embed="rId2"/>
          <a:stretch>
            <a:fillRect/>
          </a:stretch>
        </p:blipFill>
        <p:spPr>
          <a:xfrm>
            <a:off x="1758951" y="2482849"/>
            <a:ext cx="3253317" cy="2439988"/>
          </a:xfrm>
          <a:prstGeom prst="rect">
            <a:avLst/>
          </a:prstGeom>
        </p:spPr>
      </p:pic>
      <p:pic>
        <p:nvPicPr>
          <p:cNvPr id="5" name="Picture 4"/>
          <p:cNvPicPr>
            <a:picLocks noChangeAspect="1"/>
          </p:cNvPicPr>
          <p:nvPr/>
        </p:nvPicPr>
        <p:blipFill>
          <a:blip r:embed="rId3"/>
          <a:stretch>
            <a:fillRect/>
          </a:stretch>
        </p:blipFill>
        <p:spPr>
          <a:xfrm>
            <a:off x="5162551" y="2482848"/>
            <a:ext cx="3253317" cy="2439988"/>
          </a:xfrm>
          <a:prstGeom prst="rect">
            <a:avLst/>
          </a:prstGeom>
        </p:spPr>
      </p:pic>
      <p:grpSp>
        <p:nvGrpSpPr>
          <p:cNvPr id="8" name="Group 7"/>
          <p:cNvGrpSpPr/>
          <p:nvPr/>
        </p:nvGrpSpPr>
        <p:grpSpPr>
          <a:xfrm>
            <a:off x="8566150" y="2571747"/>
            <a:ext cx="1612900" cy="300082"/>
            <a:chOff x="9347200" y="2167464"/>
            <a:chExt cx="2150533" cy="400109"/>
          </a:xfrm>
        </p:grpSpPr>
        <p:sp>
          <p:nvSpPr>
            <p:cNvPr id="6" name="Rectangle 5"/>
            <p:cNvSpPr/>
            <p:nvPr/>
          </p:nvSpPr>
          <p:spPr>
            <a:xfrm>
              <a:off x="9347200" y="2167464"/>
              <a:ext cx="389467" cy="389469"/>
            </a:xfrm>
            <a:prstGeom prst="rect">
              <a:avLst/>
            </a:prstGeom>
            <a:solidFill>
              <a:srgbClr val="231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9872133" y="2167464"/>
              <a:ext cx="1625600" cy="400109"/>
            </a:xfrm>
            <a:prstGeom prst="rect">
              <a:avLst/>
            </a:prstGeom>
            <a:noFill/>
          </p:spPr>
          <p:txBody>
            <a:bodyPr wrap="square" rtlCol="0">
              <a:spAutoFit/>
            </a:bodyPr>
            <a:lstStyle/>
            <a:p>
              <a:r>
                <a:rPr lang="en-US" sz="1350" dirty="0"/>
                <a:t>person</a:t>
              </a:r>
            </a:p>
          </p:txBody>
        </p:sp>
      </p:grpSp>
      <p:grpSp>
        <p:nvGrpSpPr>
          <p:cNvPr id="9" name="Group 8"/>
          <p:cNvGrpSpPr/>
          <p:nvPr/>
        </p:nvGrpSpPr>
        <p:grpSpPr>
          <a:xfrm>
            <a:off x="8566150" y="2863848"/>
            <a:ext cx="1612900" cy="300082"/>
            <a:chOff x="9347200" y="2167464"/>
            <a:chExt cx="2150533" cy="400109"/>
          </a:xfrm>
        </p:grpSpPr>
        <p:sp>
          <p:nvSpPr>
            <p:cNvPr id="10" name="Rectangle 9"/>
            <p:cNvSpPr/>
            <p:nvPr/>
          </p:nvSpPr>
          <p:spPr>
            <a:xfrm>
              <a:off x="9347200" y="2167464"/>
              <a:ext cx="389467" cy="389469"/>
            </a:xfrm>
            <a:prstGeom prst="rect">
              <a:avLst/>
            </a:prstGeom>
            <a:solidFill>
              <a:srgbClr val="2C1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9872133" y="2167464"/>
              <a:ext cx="1625600" cy="400109"/>
            </a:xfrm>
            <a:prstGeom prst="rect">
              <a:avLst/>
            </a:prstGeom>
            <a:noFill/>
          </p:spPr>
          <p:txBody>
            <a:bodyPr wrap="square" rtlCol="0">
              <a:spAutoFit/>
            </a:bodyPr>
            <a:lstStyle/>
            <a:p>
              <a:r>
                <a:rPr lang="en-US" sz="1350" dirty="0"/>
                <a:t>grass</a:t>
              </a:r>
            </a:p>
          </p:txBody>
        </p:sp>
      </p:grpSp>
      <p:grpSp>
        <p:nvGrpSpPr>
          <p:cNvPr id="12" name="Group 11"/>
          <p:cNvGrpSpPr/>
          <p:nvPr/>
        </p:nvGrpSpPr>
        <p:grpSpPr>
          <a:xfrm>
            <a:off x="8566151" y="3168648"/>
            <a:ext cx="1612901" cy="300082"/>
            <a:chOff x="9347200" y="2167464"/>
            <a:chExt cx="2150533" cy="418291"/>
          </a:xfrm>
        </p:grpSpPr>
        <p:sp>
          <p:nvSpPr>
            <p:cNvPr id="13" name="Rectangle 12"/>
            <p:cNvSpPr/>
            <p:nvPr/>
          </p:nvSpPr>
          <p:spPr>
            <a:xfrm>
              <a:off x="9347200" y="2167464"/>
              <a:ext cx="389467" cy="389469"/>
            </a:xfrm>
            <a:prstGeom prst="rect">
              <a:avLst/>
            </a:prstGeom>
            <a:solidFill>
              <a:srgbClr val="B2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9872133" y="2167464"/>
              <a:ext cx="1625600" cy="418291"/>
            </a:xfrm>
            <a:prstGeom prst="rect">
              <a:avLst/>
            </a:prstGeom>
            <a:noFill/>
          </p:spPr>
          <p:txBody>
            <a:bodyPr wrap="square" rtlCol="0">
              <a:spAutoFit/>
            </a:bodyPr>
            <a:lstStyle/>
            <a:p>
              <a:r>
                <a:rPr lang="en-US" sz="1350" dirty="0"/>
                <a:t>trees</a:t>
              </a:r>
            </a:p>
          </p:txBody>
        </p:sp>
      </p:grpSp>
      <p:grpSp>
        <p:nvGrpSpPr>
          <p:cNvPr id="15" name="Group 14"/>
          <p:cNvGrpSpPr/>
          <p:nvPr/>
        </p:nvGrpSpPr>
        <p:grpSpPr>
          <a:xfrm>
            <a:off x="8566151" y="3448053"/>
            <a:ext cx="1612901" cy="300082"/>
            <a:chOff x="9347200" y="2167464"/>
            <a:chExt cx="2150533" cy="418291"/>
          </a:xfrm>
        </p:grpSpPr>
        <p:sp>
          <p:nvSpPr>
            <p:cNvPr id="16" name="Rectangle 15"/>
            <p:cNvSpPr/>
            <p:nvPr/>
          </p:nvSpPr>
          <p:spPr>
            <a:xfrm>
              <a:off x="9347200" y="2167464"/>
              <a:ext cx="389467" cy="389469"/>
            </a:xfrm>
            <a:prstGeom prst="rect">
              <a:avLst/>
            </a:prstGeom>
            <a:solidFill>
              <a:srgbClr val="E7F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9872133" y="2167464"/>
              <a:ext cx="1625600" cy="418291"/>
            </a:xfrm>
            <a:prstGeom prst="rect">
              <a:avLst/>
            </a:prstGeom>
            <a:noFill/>
          </p:spPr>
          <p:txBody>
            <a:bodyPr wrap="square" rtlCol="0">
              <a:spAutoFit/>
            </a:bodyPr>
            <a:lstStyle/>
            <a:p>
              <a:r>
                <a:rPr lang="en-US" sz="1350" dirty="0"/>
                <a:t>motorbike</a:t>
              </a:r>
            </a:p>
          </p:txBody>
        </p:sp>
      </p:grpSp>
      <p:grpSp>
        <p:nvGrpSpPr>
          <p:cNvPr id="19" name="Group 18"/>
          <p:cNvGrpSpPr/>
          <p:nvPr/>
        </p:nvGrpSpPr>
        <p:grpSpPr>
          <a:xfrm>
            <a:off x="8566151" y="3713012"/>
            <a:ext cx="1612901" cy="300082"/>
            <a:chOff x="9347200" y="2167464"/>
            <a:chExt cx="2150533" cy="418291"/>
          </a:xfrm>
        </p:grpSpPr>
        <p:sp>
          <p:nvSpPr>
            <p:cNvPr id="20" name="Rectangle 19"/>
            <p:cNvSpPr/>
            <p:nvPr/>
          </p:nvSpPr>
          <p:spPr>
            <a:xfrm>
              <a:off x="9347200" y="2167464"/>
              <a:ext cx="389467" cy="3894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9872133" y="2167464"/>
              <a:ext cx="1625600" cy="418291"/>
            </a:xfrm>
            <a:prstGeom prst="rect">
              <a:avLst/>
            </a:prstGeom>
            <a:noFill/>
          </p:spPr>
          <p:txBody>
            <a:bodyPr wrap="square" rtlCol="0">
              <a:spAutoFit/>
            </a:bodyPr>
            <a:lstStyle/>
            <a:p>
              <a:r>
                <a:rPr lang="en-US" sz="1350" dirty="0"/>
                <a:t>road</a:t>
              </a:r>
            </a:p>
          </p:txBody>
        </p:sp>
      </p:grpSp>
    </p:spTree>
    <p:extLst>
      <p:ext uri="{BB962C8B-B14F-4D97-AF65-F5344CB8AC3E}">
        <p14:creationId xmlns:p14="http://schemas.microsoft.com/office/powerpoint/2010/main" val="177158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a:t>
            </a:r>
          </a:p>
        </p:txBody>
      </p:sp>
      <p:sp>
        <p:nvSpPr>
          <p:cNvPr id="3" name="Content Placeholder 2"/>
          <p:cNvSpPr>
            <a:spLocks noGrp="1"/>
          </p:cNvSpPr>
          <p:nvPr>
            <p:ph idx="1"/>
          </p:nvPr>
        </p:nvSpPr>
        <p:spPr>
          <a:xfrm>
            <a:off x="2152650" y="2226469"/>
            <a:ext cx="4337049" cy="4152560"/>
          </a:xfrm>
        </p:spPr>
        <p:txBody>
          <a:bodyPr>
            <a:normAutofit lnSpcReduction="10000"/>
          </a:bodyPr>
          <a:lstStyle/>
          <a:p>
            <a:r>
              <a:rPr lang="en-US" dirty="0"/>
              <a:t>Pixel classification!</a:t>
            </a:r>
          </a:p>
          <a:p>
            <a:r>
              <a:rPr lang="en-US" dirty="0"/>
              <a:t>Accuracy?</a:t>
            </a:r>
          </a:p>
          <a:p>
            <a:pPr lvl="1"/>
            <a:r>
              <a:rPr lang="en-US" dirty="0"/>
              <a:t>Heavily unbalanced</a:t>
            </a:r>
          </a:p>
          <a:p>
            <a:pPr lvl="1"/>
            <a:r>
              <a:rPr lang="en-US" dirty="0"/>
              <a:t>Common classes are over-emphasized</a:t>
            </a:r>
          </a:p>
          <a:p>
            <a:r>
              <a:rPr lang="en-US" i="1" dirty="0"/>
              <a:t>Intersection over Union</a:t>
            </a:r>
          </a:p>
          <a:p>
            <a:pPr lvl="1"/>
            <a:r>
              <a:rPr lang="en-US" dirty="0"/>
              <a:t>Average across classes and images</a:t>
            </a:r>
          </a:p>
          <a:p>
            <a:r>
              <a:rPr lang="en-US" dirty="0"/>
              <a:t>Per-class accuracy</a:t>
            </a:r>
          </a:p>
          <a:p>
            <a:pPr lvl="1"/>
            <a:r>
              <a:rPr lang="en-US" dirty="0"/>
              <a:t>Compute accuracy for every class and then average</a:t>
            </a:r>
          </a:p>
          <a:p>
            <a:endParaRPr lang="en-US" i="1" dirty="0"/>
          </a:p>
        </p:txBody>
      </p:sp>
      <p:sp>
        <p:nvSpPr>
          <p:cNvPr id="4" name="Rectangle 3"/>
          <p:cNvSpPr/>
          <p:nvPr/>
        </p:nvSpPr>
        <p:spPr>
          <a:xfrm>
            <a:off x="6616701" y="2125266"/>
            <a:ext cx="2984500" cy="20974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7200900" y="2622551"/>
            <a:ext cx="508000" cy="104140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293100" y="2653308"/>
            <a:ext cx="508000" cy="1041401"/>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rot="5400000">
            <a:off x="7842249" y="2415679"/>
            <a:ext cx="508000" cy="2044700"/>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6930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vs Stuff</a:t>
            </a:r>
          </a:p>
        </p:txBody>
      </p:sp>
      <p:sp>
        <p:nvSpPr>
          <p:cNvPr id="4" name="Content Placeholder 3"/>
          <p:cNvSpPr>
            <a:spLocks noGrp="1"/>
          </p:cNvSpPr>
          <p:nvPr>
            <p:ph sz="half" idx="1"/>
          </p:nvPr>
        </p:nvSpPr>
        <p:spPr>
          <a:xfrm>
            <a:off x="2152650" y="1870869"/>
            <a:ext cx="3886200" cy="3263504"/>
          </a:xfrm>
        </p:spPr>
        <p:txBody>
          <a:bodyPr>
            <a:normAutofit fontScale="62500" lnSpcReduction="20000"/>
          </a:bodyPr>
          <a:lstStyle/>
          <a:p>
            <a:pPr marL="0" indent="0">
              <a:buNone/>
            </a:pPr>
            <a:r>
              <a:rPr lang="en-US" dirty="0"/>
              <a:t>THINGS</a:t>
            </a:r>
          </a:p>
          <a:p>
            <a:r>
              <a:rPr lang="en-US" dirty="0"/>
              <a:t>Person, cat, horse, </a:t>
            </a:r>
            <a:r>
              <a:rPr lang="en-US" dirty="0" err="1"/>
              <a:t>etc</a:t>
            </a:r>
            <a:endParaRPr lang="en-US" dirty="0"/>
          </a:p>
          <a:p>
            <a:r>
              <a:rPr lang="en-US" dirty="0"/>
              <a:t>Constrained shape</a:t>
            </a:r>
          </a:p>
          <a:p>
            <a:r>
              <a:rPr lang="en-US" dirty="0"/>
              <a:t>Individual instances with separate identity</a:t>
            </a:r>
          </a:p>
          <a:p>
            <a:r>
              <a:rPr lang="en-US" dirty="0"/>
              <a:t>May need to look at objects</a:t>
            </a:r>
          </a:p>
        </p:txBody>
      </p:sp>
      <p:sp>
        <p:nvSpPr>
          <p:cNvPr id="5" name="Content Placeholder 4"/>
          <p:cNvSpPr>
            <a:spLocks noGrp="1"/>
          </p:cNvSpPr>
          <p:nvPr>
            <p:ph sz="half" idx="2"/>
          </p:nvPr>
        </p:nvSpPr>
        <p:spPr>
          <a:xfrm>
            <a:off x="6153150" y="1870870"/>
            <a:ext cx="3886200" cy="1996281"/>
          </a:xfrm>
        </p:spPr>
        <p:txBody>
          <a:bodyPr>
            <a:normAutofit fontScale="62500" lnSpcReduction="20000"/>
          </a:bodyPr>
          <a:lstStyle/>
          <a:p>
            <a:pPr marL="0" indent="0">
              <a:buNone/>
            </a:pPr>
            <a:r>
              <a:rPr lang="en-US" dirty="0"/>
              <a:t>STUFF</a:t>
            </a:r>
          </a:p>
          <a:p>
            <a:r>
              <a:rPr lang="en-US" dirty="0"/>
              <a:t>Road, grass, sky </a:t>
            </a:r>
            <a:r>
              <a:rPr lang="en-US" dirty="0" err="1"/>
              <a:t>etc</a:t>
            </a:r>
            <a:endParaRPr lang="en-US" dirty="0"/>
          </a:p>
          <a:p>
            <a:r>
              <a:rPr lang="en-US" dirty="0"/>
              <a:t>Amorphous, no shape</a:t>
            </a:r>
          </a:p>
          <a:p>
            <a:r>
              <a:rPr lang="en-US" dirty="0"/>
              <a:t>No notion of instances</a:t>
            </a:r>
          </a:p>
          <a:p>
            <a:r>
              <a:rPr lang="en-US" dirty="0"/>
              <a:t>Can be done at pixel level</a:t>
            </a:r>
          </a:p>
          <a:p>
            <a:r>
              <a:rPr lang="en-US" dirty="0"/>
              <a:t>“texture”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7688" y="4019550"/>
            <a:ext cx="1485900" cy="19812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3152" y="4138844"/>
            <a:ext cx="3101975" cy="1742615"/>
          </a:xfrm>
          <a:prstGeom prst="rect">
            <a:avLst/>
          </a:prstGeom>
        </p:spPr>
      </p:pic>
    </p:spTree>
    <p:extLst>
      <p:ext uri="{BB962C8B-B14F-4D97-AF65-F5344CB8AC3E}">
        <p14:creationId xmlns:p14="http://schemas.microsoft.com/office/powerpoint/2010/main" val="176702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data collection</a:t>
            </a:r>
          </a:p>
        </p:txBody>
      </p:sp>
      <p:sp>
        <p:nvSpPr>
          <p:cNvPr id="3" name="Content Placeholder 2"/>
          <p:cNvSpPr>
            <a:spLocks noGrp="1"/>
          </p:cNvSpPr>
          <p:nvPr>
            <p:ph idx="1"/>
          </p:nvPr>
        </p:nvSpPr>
        <p:spPr>
          <a:xfrm>
            <a:off x="2152650" y="2226470"/>
            <a:ext cx="7886700" cy="3774281"/>
          </a:xfrm>
        </p:spPr>
        <p:txBody>
          <a:bodyPr>
            <a:normAutofit fontScale="92500" lnSpcReduction="10000"/>
          </a:bodyPr>
          <a:lstStyle/>
          <a:p>
            <a:r>
              <a:rPr lang="en-US" dirty="0"/>
              <a:t>Precise localization is hard to annotate</a:t>
            </a:r>
          </a:p>
          <a:p>
            <a:endParaRPr lang="en-US" dirty="0"/>
          </a:p>
          <a:p>
            <a:r>
              <a:rPr lang="en-US" dirty="0"/>
              <a:t>Annotating every pixel leads to heavy tails</a:t>
            </a:r>
          </a:p>
          <a:p>
            <a:endParaRPr lang="en-US" dirty="0"/>
          </a:p>
          <a:p>
            <a:r>
              <a:rPr lang="en-US" dirty="0"/>
              <a:t>Common solution: annotate few classes (often things), mark rest as “Other”</a:t>
            </a:r>
          </a:p>
          <a:p>
            <a:endParaRPr lang="en-US" dirty="0"/>
          </a:p>
          <a:p>
            <a:r>
              <a:rPr lang="en-US" dirty="0"/>
              <a:t>Common datasets: PASCAL VOC 2012 (~1500 images, 20 categories), COCO (~100k images, 20 categories)</a:t>
            </a:r>
          </a:p>
        </p:txBody>
      </p:sp>
    </p:spTree>
    <p:extLst>
      <p:ext uri="{BB962C8B-B14F-4D97-AF65-F5344CB8AC3E}">
        <p14:creationId xmlns:p14="http://schemas.microsoft.com/office/powerpoint/2010/main" val="308252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a:t>
            </a:r>
            <a:r>
              <a:rPr lang="en-US" dirty="0" err="1"/>
              <a:t>convnet</a:t>
            </a:r>
            <a:r>
              <a:rPr lang="en-US" dirty="0"/>
              <a:t> semantic segmentation</a:t>
            </a:r>
          </a:p>
        </p:txBody>
      </p:sp>
      <p:sp>
        <p:nvSpPr>
          <p:cNvPr id="6" name="Content Placeholder 5"/>
          <p:cNvSpPr>
            <a:spLocks noGrp="1"/>
          </p:cNvSpPr>
          <p:nvPr>
            <p:ph idx="1"/>
          </p:nvPr>
        </p:nvSpPr>
        <p:spPr/>
        <p:txBody>
          <a:bodyPr/>
          <a:lstStyle/>
          <a:p>
            <a:r>
              <a:rPr lang="en-US" dirty="0"/>
              <a:t>Things</a:t>
            </a:r>
          </a:p>
          <a:p>
            <a:pPr lvl="1"/>
            <a:r>
              <a:rPr lang="en-US" dirty="0"/>
              <a:t>Do object detection, then segment out detected objects</a:t>
            </a:r>
          </a:p>
          <a:p>
            <a:r>
              <a:rPr lang="en-US" dirty="0"/>
              <a:t>Stuff</a:t>
            </a:r>
          </a:p>
          <a:p>
            <a:pPr lvl="1"/>
            <a:r>
              <a:rPr lang="en-US" dirty="0"/>
              <a:t>”Texture classification”</a:t>
            </a:r>
          </a:p>
          <a:p>
            <a:pPr lvl="1"/>
            <a:r>
              <a:rPr lang="en-US" dirty="0"/>
              <a:t>Compute histograms of filter responses</a:t>
            </a:r>
          </a:p>
          <a:p>
            <a:pPr lvl="1"/>
            <a:r>
              <a:rPr lang="en-US" dirty="0"/>
              <a:t>Classify local image patches</a:t>
            </a:r>
          </a:p>
        </p:txBody>
      </p:sp>
    </p:spTree>
    <p:extLst>
      <p:ext uri="{BB962C8B-B14F-4D97-AF65-F5344CB8AC3E}">
        <p14:creationId xmlns:p14="http://schemas.microsoft.com/office/powerpoint/2010/main" val="392206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4432300" y="2368550"/>
            <a:ext cx="3022600" cy="2794000"/>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4432300" y="5429250"/>
            <a:ext cx="28829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46749" y="5429250"/>
            <a:ext cx="393700" cy="300082"/>
          </a:xfrm>
          <a:prstGeom prst="rect">
            <a:avLst/>
          </a:prstGeom>
          <a:noFill/>
        </p:spPr>
        <p:txBody>
          <a:bodyPr wrap="square" rtlCol="0">
            <a:spAutoFit/>
          </a:bodyPr>
          <a:lstStyle/>
          <a:p>
            <a:pPr algn="ctr"/>
            <a:r>
              <a:rPr lang="en-US" sz="1350" dirty="0"/>
              <a:t>h</a:t>
            </a:r>
          </a:p>
        </p:txBody>
      </p:sp>
      <p:cxnSp>
        <p:nvCxnSpPr>
          <p:cNvPr id="8" name="Straight Arrow Connector 7"/>
          <p:cNvCxnSpPr/>
          <p:nvPr/>
        </p:nvCxnSpPr>
        <p:spPr>
          <a:xfrm>
            <a:off x="4318000" y="2469158"/>
            <a:ext cx="0" cy="26933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4300" y="3538854"/>
            <a:ext cx="393700" cy="300082"/>
          </a:xfrm>
          <a:prstGeom prst="rect">
            <a:avLst/>
          </a:prstGeom>
          <a:noFill/>
        </p:spPr>
        <p:txBody>
          <a:bodyPr wrap="square" rtlCol="0">
            <a:spAutoFit/>
          </a:bodyPr>
          <a:lstStyle/>
          <a:p>
            <a:pPr algn="ctr"/>
            <a:r>
              <a:rPr lang="en-US" sz="1350" dirty="0"/>
              <a:t>w</a:t>
            </a:r>
          </a:p>
        </p:txBody>
      </p:sp>
      <p:cxnSp>
        <p:nvCxnSpPr>
          <p:cNvPr id="13" name="Straight Arrow Connector 12"/>
          <p:cNvCxnSpPr/>
          <p:nvPr/>
        </p:nvCxnSpPr>
        <p:spPr>
          <a:xfrm flipV="1">
            <a:off x="7353301" y="5124451"/>
            <a:ext cx="177800" cy="177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46949" y="5162550"/>
            <a:ext cx="393700" cy="300082"/>
          </a:xfrm>
          <a:prstGeom prst="rect">
            <a:avLst/>
          </a:prstGeom>
          <a:noFill/>
        </p:spPr>
        <p:txBody>
          <a:bodyPr wrap="square" rtlCol="0">
            <a:spAutoFit/>
          </a:bodyPr>
          <a:lstStyle/>
          <a:p>
            <a:pPr algn="ctr"/>
            <a:r>
              <a:rPr lang="en-US" sz="1350" dirty="0"/>
              <a:t>3</a:t>
            </a:r>
          </a:p>
        </p:txBody>
      </p:sp>
    </p:spTree>
    <p:extLst>
      <p:ext uri="{BB962C8B-B14F-4D97-AF65-F5344CB8AC3E}">
        <p14:creationId xmlns:p14="http://schemas.microsoft.com/office/powerpoint/2010/main" val="330615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4432300" y="2368550"/>
            <a:ext cx="3022600" cy="2794000"/>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4254501" y="5226050"/>
            <a:ext cx="6096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13249" y="5238751"/>
            <a:ext cx="393700" cy="507831"/>
          </a:xfrm>
          <a:prstGeom prst="rect">
            <a:avLst/>
          </a:prstGeom>
          <a:noFill/>
        </p:spPr>
        <p:txBody>
          <a:bodyPr wrap="square" rtlCol="0">
            <a:spAutoFit/>
          </a:bodyPr>
          <a:lstStyle/>
          <a:p>
            <a:pPr algn="ctr"/>
            <a:r>
              <a:rPr lang="en-US" sz="1350"/>
              <a:t>h/4</a:t>
            </a:r>
            <a:endParaRPr lang="en-US" sz="1350" dirty="0"/>
          </a:p>
        </p:txBody>
      </p:sp>
      <p:cxnSp>
        <p:nvCxnSpPr>
          <p:cNvPr id="8" name="Straight Arrow Connector 7"/>
          <p:cNvCxnSpPr/>
          <p:nvPr/>
        </p:nvCxnSpPr>
        <p:spPr>
          <a:xfrm>
            <a:off x="4165600" y="4400552"/>
            <a:ext cx="0" cy="6857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21100" y="4631055"/>
            <a:ext cx="469901" cy="300082"/>
          </a:xfrm>
          <a:prstGeom prst="rect">
            <a:avLst/>
          </a:prstGeom>
          <a:noFill/>
        </p:spPr>
        <p:txBody>
          <a:bodyPr wrap="square" rtlCol="0">
            <a:spAutoFit/>
          </a:bodyPr>
          <a:lstStyle/>
          <a:p>
            <a:pPr algn="ctr"/>
            <a:r>
              <a:rPr lang="en-US" sz="1350"/>
              <a:t>w/4</a:t>
            </a:r>
            <a:endParaRPr lang="en-US" sz="1350" dirty="0"/>
          </a:p>
        </p:txBody>
      </p:sp>
      <p:sp>
        <p:nvSpPr>
          <p:cNvPr id="10" name="Cube 9"/>
          <p:cNvSpPr/>
          <p:nvPr/>
        </p:nvSpPr>
        <p:spPr>
          <a:xfrm>
            <a:off x="4864101" y="2813050"/>
            <a:ext cx="1803400" cy="1790701"/>
          </a:xfrm>
          <a:prstGeom prst="cube">
            <a:avLst>
              <a:gd name="adj" fmla="val 16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ube 10"/>
          <p:cNvSpPr/>
          <p:nvPr/>
        </p:nvSpPr>
        <p:spPr>
          <a:xfrm>
            <a:off x="4521201" y="3168650"/>
            <a:ext cx="1803400" cy="1790701"/>
          </a:xfrm>
          <a:prstGeom prst="cube">
            <a:avLst>
              <a:gd name="adj" fmla="val 166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ube 13"/>
          <p:cNvSpPr/>
          <p:nvPr/>
        </p:nvSpPr>
        <p:spPr>
          <a:xfrm>
            <a:off x="4610102" y="3752852"/>
            <a:ext cx="927099" cy="9524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ube 14"/>
          <p:cNvSpPr/>
          <p:nvPr/>
        </p:nvSpPr>
        <p:spPr>
          <a:xfrm>
            <a:off x="4241802" y="4121153"/>
            <a:ext cx="927099" cy="9524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705350" y="4044950"/>
            <a:ext cx="393700" cy="300082"/>
          </a:xfrm>
          <a:prstGeom prst="rect">
            <a:avLst/>
          </a:prstGeom>
          <a:noFill/>
        </p:spPr>
        <p:txBody>
          <a:bodyPr wrap="square" rtlCol="0">
            <a:spAutoFit/>
          </a:bodyPr>
          <a:lstStyle/>
          <a:p>
            <a:pPr algn="ctr"/>
            <a:r>
              <a:rPr lang="en-US" sz="1350" dirty="0">
                <a:solidFill>
                  <a:schemeClr val="bg1"/>
                </a:solidFill>
              </a:rPr>
              <a:t>c</a:t>
            </a:r>
          </a:p>
        </p:txBody>
      </p:sp>
      <p:cxnSp>
        <p:nvCxnSpPr>
          <p:cNvPr id="13" name="Straight Arrow Connector 12"/>
          <p:cNvCxnSpPr/>
          <p:nvPr/>
        </p:nvCxnSpPr>
        <p:spPr>
          <a:xfrm flipV="1">
            <a:off x="4800601" y="4121150"/>
            <a:ext cx="292100" cy="29210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3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P spid="14" grpId="0" animBg="1"/>
      <p:bldP spid="15"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5181600" y="2165351"/>
            <a:ext cx="1460500" cy="1460501"/>
          </a:xfrm>
          <a:prstGeom prst="cube">
            <a:avLst>
              <a:gd name="adj" fmla="val 6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Semantic segmentation using convolutional networks</a:t>
            </a:r>
          </a:p>
        </p:txBody>
      </p:sp>
      <p:sp>
        <p:nvSpPr>
          <p:cNvPr id="8" name="Cube 7"/>
          <p:cNvSpPr/>
          <p:nvPr/>
        </p:nvSpPr>
        <p:spPr>
          <a:xfrm>
            <a:off x="5181600" y="2089152"/>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7277101" y="2063751"/>
            <a:ext cx="977900" cy="965200"/>
            <a:chOff x="4775200" y="2099733"/>
            <a:chExt cx="1303867" cy="1286933"/>
          </a:xfrm>
        </p:grpSpPr>
        <p:sp>
          <p:nvSpPr>
            <p:cNvPr id="9" name="TextBox 8"/>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5168900"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5168900" y="5264150"/>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62650" y="5276849"/>
            <a:ext cx="393700" cy="507831"/>
          </a:xfrm>
          <a:prstGeom prst="rect">
            <a:avLst/>
          </a:prstGeom>
          <a:noFill/>
        </p:spPr>
        <p:txBody>
          <a:bodyPr wrap="square" rtlCol="0">
            <a:spAutoFit/>
          </a:bodyPr>
          <a:lstStyle/>
          <a:p>
            <a:pPr algn="ctr"/>
            <a:r>
              <a:rPr lang="en-US" sz="1350"/>
              <a:t>h/4</a:t>
            </a:r>
            <a:endParaRPr lang="en-US" sz="1350" dirty="0"/>
          </a:p>
        </p:txBody>
      </p:sp>
      <p:cxnSp>
        <p:nvCxnSpPr>
          <p:cNvPr id="6" name="Straight Arrow Connector 5"/>
          <p:cNvCxnSpPr/>
          <p:nvPr/>
        </p:nvCxnSpPr>
        <p:spPr>
          <a:xfrm>
            <a:off x="5054600" y="3092450"/>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0101" y="3830956"/>
            <a:ext cx="469901" cy="300082"/>
          </a:xfrm>
          <a:prstGeom prst="rect">
            <a:avLst/>
          </a:prstGeom>
          <a:noFill/>
        </p:spPr>
        <p:txBody>
          <a:bodyPr wrap="square" rtlCol="0">
            <a:spAutoFit/>
          </a:bodyPr>
          <a:lstStyle/>
          <a:p>
            <a:pPr algn="ctr"/>
            <a:r>
              <a:rPr lang="en-US" sz="1350"/>
              <a:t>w/4</a:t>
            </a:r>
            <a:endParaRPr lang="en-US" sz="1350" dirty="0"/>
          </a:p>
        </p:txBody>
      </p:sp>
    </p:spTree>
    <p:extLst>
      <p:ext uri="{BB962C8B-B14F-4D97-AF65-F5344CB8AC3E}">
        <p14:creationId xmlns:p14="http://schemas.microsoft.com/office/powerpoint/2010/main" val="41684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cxnSp>
        <p:nvCxnSpPr>
          <p:cNvPr id="4" name="Straight Arrow Connector 3"/>
          <p:cNvCxnSpPr/>
          <p:nvPr/>
        </p:nvCxnSpPr>
        <p:spPr>
          <a:xfrm>
            <a:off x="5168900" y="5264150"/>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62650" y="5276849"/>
            <a:ext cx="393700" cy="507831"/>
          </a:xfrm>
          <a:prstGeom prst="rect">
            <a:avLst/>
          </a:prstGeom>
          <a:noFill/>
        </p:spPr>
        <p:txBody>
          <a:bodyPr wrap="square" rtlCol="0">
            <a:spAutoFit/>
          </a:bodyPr>
          <a:lstStyle/>
          <a:p>
            <a:pPr algn="ctr"/>
            <a:r>
              <a:rPr lang="en-US" sz="1350"/>
              <a:t>h/4</a:t>
            </a:r>
            <a:endParaRPr lang="en-US" sz="1350" dirty="0"/>
          </a:p>
        </p:txBody>
      </p:sp>
      <p:cxnSp>
        <p:nvCxnSpPr>
          <p:cNvPr id="6" name="Straight Arrow Connector 5"/>
          <p:cNvCxnSpPr/>
          <p:nvPr/>
        </p:nvCxnSpPr>
        <p:spPr>
          <a:xfrm>
            <a:off x="5054600" y="3092450"/>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0101" y="3830956"/>
            <a:ext cx="469901" cy="300082"/>
          </a:xfrm>
          <a:prstGeom prst="rect">
            <a:avLst/>
          </a:prstGeom>
          <a:noFill/>
        </p:spPr>
        <p:txBody>
          <a:bodyPr wrap="square" rtlCol="0">
            <a:spAutoFit/>
          </a:bodyPr>
          <a:lstStyle/>
          <a:p>
            <a:pPr algn="ctr"/>
            <a:r>
              <a:rPr lang="en-US" sz="1350"/>
              <a:t>w/4</a:t>
            </a:r>
            <a:endParaRPr lang="en-US" sz="1350" dirty="0"/>
          </a:p>
        </p:txBody>
      </p:sp>
      <p:sp>
        <p:nvSpPr>
          <p:cNvPr id="8" name="Cube 7"/>
          <p:cNvSpPr/>
          <p:nvPr/>
        </p:nvSpPr>
        <p:spPr>
          <a:xfrm>
            <a:off x="5181600" y="2089152"/>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7277101" y="2063751"/>
            <a:ext cx="977900" cy="965200"/>
            <a:chOff x="4775200" y="2099733"/>
            <a:chExt cx="1303867" cy="1286933"/>
          </a:xfrm>
        </p:grpSpPr>
        <p:sp>
          <p:nvSpPr>
            <p:cNvPr id="9" name="TextBox 8"/>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5168900"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Cube 20"/>
          <p:cNvSpPr/>
          <p:nvPr/>
        </p:nvSpPr>
        <p:spPr>
          <a:xfrm>
            <a:off x="4267200" y="3079751"/>
            <a:ext cx="1460500" cy="1460501"/>
          </a:xfrm>
          <a:prstGeom prst="cube">
            <a:avLst>
              <a:gd name="adj" fmla="val 639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C61F3666-7C16-E64D-B5AA-7E0539CE5D26}"/>
              </a:ext>
            </a:extLst>
          </p:cNvPr>
          <p:cNvSpPr txBox="1"/>
          <p:nvPr/>
        </p:nvSpPr>
        <p:spPr>
          <a:xfrm>
            <a:off x="1752601" y="4016830"/>
            <a:ext cx="1807029" cy="1200329"/>
          </a:xfrm>
          <a:prstGeom prst="rect">
            <a:avLst/>
          </a:prstGeom>
          <a:noFill/>
        </p:spPr>
        <p:txBody>
          <a:bodyPr wrap="square" rtlCol="0">
            <a:spAutoFit/>
          </a:bodyPr>
          <a:lstStyle/>
          <a:p>
            <a:r>
              <a:rPr lang="en-US" dirty="0"/>
              <a:t>Can be considered as a feature vector for a pixel</a:t>
            </a:r>
          </a:p>
        </p:txBody>
      </p:sp>
      <p:cxnSp>
        <p:nvCxnSpPr>
          <p:cNvPr id="12" name="Straight Arrow Connector 11">
            <a:extLst>
              <a:ext uri="{FF2B5EF4-FFF2-40B4-BE49-F238E27FC236}">
                <a16:creationId xmlns:a16="http://schemas.microsoft.com/office/drawing/2014/main" id="{CC27EE6C-9237-784E-BA10-0516CC132EDB}"/>
              </a:ext>
            </a:extLst>
          </p:cNvPr>
          <p:cNvCxnSpPr>
            <a:stCxn id="3" idx="3"/>
            <a:endCxn id="21" idx="2"/>
          </p:cNvCxnSpPr>
          <p:nvPr/>
        </p:nvCxnSpPr>
        <p:spPr>
          <a:xfrm flipV="1">
            <a:off x="3559630" y="4276922"/>
            <a:ext cx="707571" cy="3400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6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1739905" y="2089152"/>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Table 4"/>
          <p:cNvGraphicFramePr>
            <a:graphicFrameLocks noGrp="1"/>
          </p:cNvGraphicFramePr>
          <p:nvPr>
            <p:extLst/>
          </p:nvPr>
        </p:nvGraphicFramePr>
        <p:xfrm>
          <a:off x="1727204"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3835405" y="2063751"/>
            <a:ext cx="977900" cy="965200"/>
            <a:chOff x="4775200" y="2099733"/>
            <a:chExt cx="1303867" cy="1286933"/>
          </a:xfrm>
        </p:grpSpPr>
        <p:sp>
          <p:nvSpPr>
            <p:cNvPr id="7" name="TextBox 6"/>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8" name="Straight Arrow Connector 7"/>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5080000" y="3003550"/>
            <a:ext cx="2438400" cy="109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Convolve with #classes </a:t>
            </a:r>
            <a:r>
              <a:rPr lang="en-US" sz="1350"/>
              <a:t>1x1 filters</a:t>
            </a:r>
          </a:p>
        </p:txBody>
      </p:sp>
      <p:sp>
        <p:nvSpPr>
          <p:cNvPr id="12" name="Cube 11"/>
          <p:cNvSpPr/>
          <p:nvPr/>
        </p:nvSpPr>
        <p:spPr>
          <a:xfrm>
            <a:off x="7531101" y="1987552"/>
            <a:ext cx="3136900" cy="30606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3" name="Table 12"/>
          <p:cNvGraphicFramePr>
            <a:graphicFrameLocks noGrp="1"/>
          </p:cNvGraphicFramePr>
          <p:nvPr>
            <p:extLst/>
          </p:nvPr>
        </p:nvGraphicFramePr>
        <p:xfrm>
          <a:off x="7518400" y="30225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3"/>
          <p:cNvGrpSpPr/>
          <p:nvPr/>
        </p:nvGrpSpPr>
        <p:grpSpPr>
          <a:xfrm>
            <a:off x="9271001" y="1962150"/>
            <a:ext cx="1333500" cy="965200"/>
            <a:chOff x="4301067" y="2099733"/>
            <a:chExt cx="1778000" cy="1286933"/>
          </a:xfrm>
        </p:grpSpPr>
        <p:sp>
          <p:nvSpPr>
            <p:cNvPr id="15" name="TextBox 14"/>
            <p:cNvSpPr txBox="1"/>
            <p:nvPr/>
          </p:nvSpPr>
          <p:spPr>
            <a:xfrm>
              <a:off x="4301067" y="2370668"/>
              <a:ext cx="1380067" cy="492443"/>
            </a:xfrm>
            <a:prstGeom prst="rect">
              <a:avLst/>
            </a:prstGeom>
            <a:noFill/>
          </p:spPr>
          <p:txBody>
            <a:bodyPr wrap="square" rtlCol="0">
              <a:spAutoFit/>
            </a:bodyPr>
            <a:lstStyle/>
            <a:p>
              <a:pPr algn="ctr"/>
              <a:r>
                <a:rPr lang="en-US" dirty="0">
                  <a:solidFill>
                    <a:schemeClr val="bg1"/>
                  </a:solidFill>
                </a:rPr>
                <a:t>#classes</a:t>
              </a:r>
            </a:p>
          </p:txBody>
        </p:sp>
        <p:cxnSp>
          <p:nvCxnSpPr>
            <p:cNvPr id="16" name="Straight Arrow Connector 15"/>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7581898" y="5213351"/>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75647" y="5226050"/>
            <a:ext cx="393700" cy="507831"/>
          </a:xfrm>
          <a:prstGeom prst="rect">
            <a:avLst/>
          </a:prstGeom>
          <a:noFill/>
        </p:spPr>
        <p:txBody>
          <a:bodyPr wrap="square" rtlCol="0">
            <a:spAutoFit/>
          </a:bodyPr>
          <a:lstStyle/>
          <a:p>
            <a:pPr algn="ctr"/>
            <a:r>
              <a:rPr lang="en-US" sz="1350"/>
              <a:t>h/4</a:t>
            </a:r>
            <a:endParaRPr lang="en-US" sz="1350" dirty="0"/>
          </a:p>
        </p:txBody>
      </p:sp>
      <p:cxnSp>
        <p:nvCxnSpPr>
          <p:cNvPr id="19" name="Straight Arrow Connector 18"/>
          <p:cNvCxnSpPr/>
          <p:nvPr/>
        </p:nvCxnSpPr>
        <p:spPr>
          <a:xfrm>
            <a:off x="7467598" y="3041651"/>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23098" y="3970657"/>
            <a:ext cx="469901" cy="300082"/>
          </a:xfrm>
          <a:prstGeom prst="rect">
            <a:avLst/>
          </a:prstGeom>
          <a:noFill/>
        </p:spPr>
        <p:txBody>
          <a:bodyPr wrap="square" rtlCol="0">
            <a:spAutoFit/>
          </a:bodyPr>
          <a:lstStyle/>
          <a:p>
            <a:pPr algn="ctr"/>
            <a:r>
              <a:rPr lang="en-US" sz="1350" dirty="0"/>
              <a:t>w/4</a:t>
            </a:r>
          </a:p>
        </p:txBody>
      </p:sp>
    </p:spTree>
    <p:extLst>
      <p:ext uri="{BB962C8B-B14F-4D97-AF65-F5344CB8AC3E}">
        <p14:creationId xmlns:p14="http://schemas.microsoft.com/office/powerpoint/2010/main" val="8600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Receptive field</a:t>
            </a:r>
          </a:p>
        </p:txBody>
      </p:sp>
      <p:sp>
        <p:nvSpPr>
          <p:cNvPr id="3" name="Content Placeholder 2">
            <a:extLst>
              <a:ext uri="{FF2B5EF4-FFF2-40B4-BE49-F238E27FC236}">
                <a16:creationId xmlns:a16="http://schemas.microsoft.com/office/drawing/2014/main" id="{DAAE8E42-D327-034C-904A-40B19271CFB6}"/>
              </a:ext>
            </a:extLst>
          </p:cNvPr>
          <p:cNvSpPr>
            <a:spLocks noGrp="1"/>
          </p:cNvSpPr>
          <p:nvPr>
            <p:ph idx="1"/>
          </p:nvPr>
        </p:nvSpPr>
        <p:spPr/>
        <p:txBody>
          <a:bodyPr/>
          <a:lstStyle/>
          <a:p>
            <a:r>
              <a:rPr lang="en-US" dirty="0"/>
              <a:t>Which input pixels does a particular unit in a feature map depends on</a:t>
            </a:r>
          </a:p>
        </p:txBody>
      </p:sp>
      <p:sp>
        <p:nvSpPr>
          <p:cNvPr id="4" name="Rectangle 3"/>
          <p:cNvSpPr/>
          <p:nvPr/>
        </p:nvSpPr>
        <p:spPr>
          <a:xfrm>
            <a:off x="1881759" y="2777490"/>
            <a:ext cx="2907792" cy="26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7426452" y="2777490"/>
            <a:ext cx="2907792" cy="2688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Arrow 5"/>
          <p:cNvSpPr/>
          <p:nvPr/>
        </p:nvSpPr>
        <p:spPr>
          <a:xfrm>
            <a:off x="4994148" y="3902202"/>
            <a:ext cx="2180844" cy="2194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743956"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8020812" y="3184398"/>
            <a:ext cx="210312" cy="2377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E8BEEA8-19EA-2744-BDA6-595D5B05FCD5}"/>
              </a:ext>
            </a:extLst>
          </p:cNvPr>
          <p:cNvSpPr txBox="1"/>
          <p:nvPr/>
        </p:nvSpPr>
        <p:spPr>
          <a:xfrm>
            <a:off x="5159884" y="4121659"/>
            <a:ext cx="1971675" cy="646331"/>
          </a:xfrm>
          <a:prstGeom prst="rect">
            <a:avLst/>
          </a:prstGeom>
          <a:noFill/>
        </p:spPr>
        <p:txBody>
          <a:bodyPr wrap="square" rtlCol="0">
            <a:spAutoFit/>
          </a:bodyPr>
          <a:lstStyle/>
          <a:p>
            <a:r>
              <a:rPr lang="en-US" dirty="0"/>
              <a:t>convolve with 3 x 3 filter</a:t>
            </a:r>
          </a:p>
        </p:txBody>
      </p:sp>
      <p:cxnSp>
        <p:nvCxnSpPr>
          <p:cNvPr id="13" name="Straight Connector 12">
            <a:extLst>
              <a:ext uri="{FF2B5EF4-FFF2-40B4-BE49-F238E27FC236}">
                <a16:creationId xmlns:a16="http://schemas.microsoft.com/office/drawing/2014/main" id="{01B2FD34-D8D4-BC49-BFD8-2337D5C74F1C}"/>
              </a:ext>
            </a:extLst>
          </p:cNvPr>
          <p:cNvCxnSpPr/>
          <p:nvPr/>
        </p:nvCxnSpPr>
        <p:spPr>
          <a:xfrm>
            <a:off x="5987143"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78F0DA-27EA-8C45-A0B3-FC68D650AEA4}"/>
              </a:ext>
            </a:extLst>
          </p:cNvPr>
          <p:cNvCxnSpPr/>
          <p:nvPr/>
        </p:nvCxnSpPr>
        <p:spPr>
          <a:xfrm>
            <a:off x="6193971"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5C315A-441D-4744-B3AD-EA44837F9712}"/>
              </a:ext>
            </a:extLst>
          </p:cNvPr>
          <p:cNvCxnSpPr>
            <a:cxnSpLocks/>
          </p:cNvCxnSpPr>
          <p:nvPr/>
        </p:nvCxnSpPr>
        <p:spPr>
          <a:xfrm>
            <a:off x="5743956" y="3184398"/>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9477E8-E033-4640-83AD-A537FE911FC5}"/>
              </a:ext>
            </a:extLst>
          </p:cNvPr>
          <p:cNvCxnSpPr>
            <a:cxnSpLocks/>
          </p:cNvCxnSpPr>
          <p:nvPr/>
        </p:nvCxnSpPr>
        <p:spPr>
          <a:xfrm>
            <a:off x="5743956" y="3406140"/>
            <a:ext cx="6812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C05D76D-3A1F-4347-B806-CF6828DCFF27}"/>
              </a:ext>
            </a:extLst>
          </p:cNvPr>
          <p:cNvGrpSpPr/>
          <p:nvPr/>
        </p:nvGrpSpPr>
        <p:grpSpPr>
          <a:xfrm>
            <a:off x="2260092" y="2987802"/>
            <a:ext cx="681228" cy="653796"/>
            <a:chOff x="736092" y="2987802"/>
            <a:chExt cx="681228" cy="653796"/>
          </a:xfrm>
        </p:grpSpPr>
        <p:sp>
          <p:nvSpPr>
            <p:cNvPr id="9" name="Rectangle 8"/>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Straight Connector 19">
              <a:extLst>
                <a:ext uri="{FF2B5EF4-FFF2-40B4-BE49-F238E27FC236}">
                  <a16:creationId xmlns:a16="http://schemas.microsoft.com/office/drawing/2014/main" id="{F46F8AF2-D55C-D948-A70C-B24F933BB1AE}"/>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BFF34E-CE49-7542-8AC2-C77A2CB14EE8}"/>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DCA43C-D4F0-2B4B-9A8D-BE205EDF26FA}"/>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34AC1B-409D-394F-91D4-2265F9659F47}"/>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07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3" name="Content Placeholder 2"/>
          <p:cNvSpPr>
            <a:spLocks noGrp="1"/>
          </p:cNvSpPr>
          <p:nvPr>
            <p:ph idx="1"/>
          </p:nvPr>
        </p:nvSpPr>
        <p:spPr/>
        <p:txBody>
          <a:bodyPr/>
          <a:lstStyle/>
          <a:p>
            <a:r>
              <a:rPr lang="en-US" dirty="0"/>
              <a:t>Pass image through convolution and subsampling layers</a:t>
            </a:r>
          </a:p>
          <a:p>
            <a:r>
              <a:rPr lang="en-US" dirty="0"/>
              <a:t>Final convolution with #classes outputs</a:t>
            </a:r>
          </a:p>
          <a:p>
            <a:r>
              <a:rPr lang="en-US" dirty="0"/>
              <a:t>Get scores for </a:t>
            </a:r>
            <a:r>
              <a:rPr lang="en-US" i="1" dirty="0"/>
              <a:t>subsampled </a:t>
            </a:r>
            <a:r>
              <a:rPr lang="en-US" dirty="0"/>
              <a:t>image</a:t>
            </a:r>
          </a:p>
          <a:p>
            <a:r>
              <a:rPr lang="en-US" dirty="0" err="1"/>
              <a:t>Upsample</a:t>
            </a:r>
            <a:r>
              <a:rPr lang="en-US" dirty="0"/>
              <a:t> back to original size</a:t>
            </a:r>
          </a:p>
        </p:txBody>
      </p:sp>
    </p:spTree>
    <p:extLst>
      <p:ext uri="{BB962C8B-B14F-4D97-AF65-F5344CB8AC3E}">
        <p14:creationId xmlns:p14="http://schemas.microsoft.com/office/powerpoint/2010/main" val="185106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1" y="2714624"/>
            <a:ext cx="1850572" cy="275272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550" y="2736851"/>
            <a:ext cx="1833990" cy="2740025"/>
          </a:xfrm>
          <a:prstGeom prst="rect">
            <a:avLst/>
          </a:prstGeom>
        </p:spPr>
      </p:pic>
      <p:sp>
        <p:nvSpPr>
          <p:cNvPr id="7" name="Rectangle 6"/>
          <p:cNvSpPr/>
          <p:nvPr/>
        </p:nvSpPr>
        <p:spPr>
          <a:xfrm>
            <a:off x="7696200" y="2724150"/>
            <a:ext cx="355600" cy="355600"/>
          </a:xfrm>
          <a:prstGeom prst="rect">
            <a:avLst/>
          </a:prstGeom>
          <a:solidFill>
            <a:srgbClr val="F0A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696200" y="3079751"/>
            <a:ext cx="355600" cy="355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051800" y="2762250"/>
            <a:ext cx="1130300" cy="300082"/>
          </a:xfrm>
          <a:prstGeom prst="rect">
            <a:avLst/>
          </a:prstGeom>
          <a:noFill/>
        </p:spPr>
        <p:txBody>
          <a:bodyPr wrap="square" rtlCol="0">
            <a:spAutoFit/>
          </a:bodyPr>
          <a:lstStyle/>
          <a:p>
            <a:r>
              <a:rPr lang="en-US" sz="1350"/>
              <a:t>person</a:t>
            </a:r>
          </a:p>
        </p:txBody>
      </p:sp>
      <p:sp>
        <p:nvSpPr>
          <p:cNvPr id="10" name="TextBox 9"/>
          <p:cNvSpPr txBox="1"/>
          <p:nvPr/>
        </p:nvSpPr>
        <p:spPr>
          <a:xfrm>
            <a:off x="8051800" y="3105150"/>
            <a:ext cx="1130300" cy="300082"/>
          </a:xfrm>
          <a:prstGeom prst="rect">
            <a:avLst/>
          </a:prstGeom>
          <a:noFill/>
        </p:spPr>
        <p:txBody>
          <a:bodyPr wrap="square" rtlCol="0">
            <a:spAutoFit/>
          </a:bodyPr>
          <a:lstStyle/>
          <a:p>
            <a:r>
              <a:rPr lang="en-US" sz="1350" dirty="0"/>
              <a:t>bicycle</a:t>
            </a:r>
          </a:p>
        </p:txBody>
      </p:sp>
    </p:spTree>
    <p:extLst>
      <p:ext uri="{BB962C8B-B14F-4D97-AF65-F5344CB8AC3E}">
        <p14:creationId xmlns:p14="http://schemas.microsoft.com/office/powerpoint/2010/main" val="367947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issue</a:t>
            </a:r>
          </a:p>
        </p:txBody>
      </p:sp>
      <p:sp>
        <p:nvSpPr>
          <p:cNvPr id="3" name="Content Placeholder 2"/>
          <p:cNvSpPr>
            <a:spLocks noGrp="1"/>
          </p:cNvSpPr>
          <p:nvPr>
            <p:ph idx="1"/>
          </p:nvPr>
        </p:nvSpPr>
        <p:spPr/>
        <p:txBody>
          <a:bodyPr/>
          <a:lstStyle/>
          <a:p>
            <a:r>
              <a:rPr lang="en-US" dirty="0"/>
              <a:t>Problem: Need fine details!</a:t>
            </a:r>
          </a:p>
          <a:p>
            <a:r>
              <a:rPr lang="en-US" dirty="0"/>
              <a:t>Shallower network / earlier layers?</a:t>
            </a:r>
          </a:p>
          <a:p>
            <a:pPr lvl="1"/>
            <a:r>
              <a:rPr lang="en-US" dirty="0"/>
              <a:t>Deeper networks work better: more abstract concepts</a:t>
            </a:r>
          </a:p>
          <a:p>
            <a:pPr lvl="1"/>
            <a:r>
              <a:rPr lang="en-US" dirty="0"/>
              <a:t>Shallower network =&gt; Not very semantic!</a:t>
            </a:r>
          </a:p>
          <a:p>
            <a:r>
              <a:rPr lang="en-US" dirty="0"/>
              <a:t>Remove subsampling?</a:t>
            </a:r>
          </a:p>
          <a:p>
            <a:pPr lvl="1"/>
            <a:r>
              <a:rPr lang="en-US" dirty="0"/>
              <a:t>Subsampling allows later layers to capture larger and larger patterns</a:t>
            </a:r>
          </a:p>
          <a:p>
            <a:pPr lvl="1"/>
            <a:r>
              <a:rPr lang="en-US" dirty="0"/>
              <a:t>Without subsampling =&gt; Looks at only a small window!</a:t>
            </a:r>
          </a:p>
          <a:p>
            <a:pPr lvl="1"/>
            <a:endParaRPr lang="en-US" dirty="0"/>
          </a:p>
          <a:p>
            <a:pPr lvl="1"/>
            <a:endParaRPr lang="en-US" dirty="0"/>
          </a:p>
        </p:txBody>
      </p:sp>
    </p:spTree>
    <p:extLst>
      <p:ext uri="{BB962C8B-B14F-4D97-AF65-F5344CB8AC3E}">
        <p14:creationId xmlns:p14="http://schemas.microsoft.com/office/powerpoint/2010/main" val="282692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FCCC80E-E8FE-964E-89A7-5AE0FDF807B1}"/>
              </a:ext>
            </a:extLst>
          </p:cNvPr>
          <p:cNvSpPr/>
          <p:nvPr/>
        </p:nvSpPr>
        <p:spPr>
          <a:xfrm>
            <a:off x="4963887" y="1593833"/>
            <a:ext cx="1360713" cy="488792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Solution 1: Image pyramids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2724" y="3953920"/>
            <a:ext cx="1004279" cy="150041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139" y="2726388"/>
            <a:ext cx="553448" cy="82686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5385" y="1938835"/>
            <a:ext cx="258956" cy="386885"/>
          </a:xfrm>
          <a:prstGeom prst="rect">
            <a:avLst/>
          </a:prstGeom>
        </p:spPr>
      </p:pic>
      <p:sp>
        <p:nvSpPr>
          <p:cNvPr id="8" name="Trapezoid 7"/>
          <p:cNvSpPr/>
          <p:nvPr/>
        </p:nvSpPr>
        <p:spPr>
          <a:xfrm rot="5400000">
            <a:off x="5332641" y="1801624"/>
            <a:ext cx="600075" cy="66130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apezoid 8"/>
          <p:cNvSpPr/>
          <p:nvPr/>
        </p:nvSpPr>
        <p:spPr>
          <a:xfrm rot="5400000">
            <a:off x="5344887" y="2809167"/>
            <a:ext cx="600075" cy="661307"/>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apezoid 9"/>
          <p:cNvSpPr/>
          <p:nvPr/>
        </p:nvSpPr>
        <p:spPr>
          <a:xfrm rot="5400000">
            <a:off x="5338763" y="4373476"/>
            <a:ext cx="600075" cy="661307"/>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Arrow Connector 11"/>
          <p:cNvCxnSpPr>
            <a:stCxn id="7" idx="3"/>
            <a:endCxn id="8" idx="2"/>
          </p:cNvCxnSpPr>
          <p:nvPr/>
        </p:nvCxnSpPr>
        <p:spPr>
          <a:xfrm>
            <a:off x="3394340" y="2132276"/>
            <a:ext cx="1907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9" idx="2"/>
          </p:cNvCxnSpPr>
          <p:nvPr/>
        </p:nvCxnSpPr>
        <p:spPr>
          <a:xfrm>
            <a:off x="3541586" y="3139820"/>
            <a:ext cx="1772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2"/>
          </p:cNvCxnSpPr>
          <p:nvPr/>
        </p:nvCxnSpPr>
        <p:spPr>
          <a:xfrm>
            <a:off x="3767002" y="4704128"/>
            <a:ext cx="15411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41015" y="1938834"/>
            <a:ext cx="269422" cy="386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887935" y="2726387"/>
            <a:ext cx="575583" cy="8268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6679745" y="3953920"/>
            <a:ext cx="991962" cy="1500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Arrow Connector 23"/>
          <p:cNvCxnSpPr>
            <a:stCxn id="8" idx="0"/>
            <a:endCxn id="20" idx="1"/>
          </p:cNvCxnSpPr>
          <p:nvPr/>
        </p:nvCxnSpPr>
        <p:spPr>
          <a:xfrm flipV="1">
            <a:off x="5963331" y="2132277"/>
            <a:ext cx="107768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21" idx="1"/>
          </p:cNvCxnSpPr>
          <p:nvPr/>
        </p:nvCxnSpPr>
        <p:spPr>
          <a:xfrm flipV="1">
            <a:off x="5975578" y="3139820"/>
            <a:ext cx="91235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0"/>
            <a:endCxn id="22" idx="1"/>
          </p:cNvCxnSpPr>
          <p:nvPr/>
        </p:nvCxnSpPr>
        <p:spPr>
          <a:xfrm>
            <a:off x="5969453" y="4704128"/>
            <a:ext cx="7102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08716" y="2470484"/>
            <a:ext cx="991962" cy="150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8923016" y="2584784"/>
            <a:ext cx="991962" cy="1500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037316" y="2699084"/>
            <a:ext cx="991962" cy="1500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 name="Straight Arrow Connector 37"/>
          <p:cNvCxnSpPr>
            <a:stCxn id="22" idx="3"/>
            <a:endCxn id="36" idx="1"/>
          </p:cNvCxnSpPr>
          <p:nvPr/>
        </p:nvCxnSpPr>
        <p:spPr>
          <a:xfrm flipV="1">
            <a:off x="7671708" y="3449293"/>
            <a:ext cx="1365608" cy="12548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35" idx="1"/>
          </p:cNvCxnSpPr>
          <p:nvPr/>
        </p:nvCxnSpPr>
        <p:spPr>
          <a:xfrm>
            <a:off x="7463518" y="3139820"/>
            <a:ext cx="1459499" cy="195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4" idx="1"/>
          </p:cNvCxnSpPr>
          <p:nvPr/>
        </p:nvCxnSpPr>
        <p:spPr>
          <a:xfrm>
            <a:off x="7310438" y="2132276"/>
            <a:ext cx="1498279" cy="1088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11415" y="6481760"/>
            <a:ext cx="9144000" cy="507831"/>
          </a:xfrm>
          <a:prstGeom prst="rect">
            <a:avLst/>
          </a:prstGeom>
          <a:noFill/>
        </p:spPr>
        <p:txBody>
          <a:bodyPr wrap="square" rtlCol="0">
            <a:spAutoFit/>
          </a:bodyPr>
          <a:lstStyle/>
          <a:p>
            <a:r>
              <a:rPr lang="en-US" sz="1350" dirty="0"/>
              <a:t>Learning Hierarchical Features for Scene Labeling. Clement </a:t>
            </a:r>
            <a:r>
              <a:rPr lang="en-US" sz="1350" dirty="0" err="1"/>
              <a:t>Farabet</a:t>
            </a:r>
            <a:r>
              <a:rPr lang="en-US" sz="1350" dirty="0"/>
              <a:t>, Camille </a:t>
            </a:r>
            <a:r>
              <a:rPr lang="en-US" sz="1350" dirty="0" err="1"/>
              <a:t>Couprie</a:t>
            </a:r>
            <a:r>
              <a:rPr lang="en-US" sz="1350" dirty="0"/>
              <a:t>, Laurent </a:t>
            </a:r>
            <a:r>
              <a:rPr lang="en-US" sz="1350" dirty="0" err="1"/>
              <a:t>Najman</a:t>
            </a:r>
            <a:r>
              <a:rPr lang="en-US" sz="1350" dirty="0"/>
              <a:t>, Yann </a:t>
            </a:r>
            <a:r>
              <a:rPr lang="en-US" sz="1350" dirty="0" err="1"/>
              <a:t>LeCun</a:t>
            </a:r>
            <a:r>
              <a:rPr lang="en-US" sz="1350" dirty="0"/>
              <a:t>. In </a:t>
            </a:r>
            <a:r>
              <a:rPr lang="en-US" sz="1350" i="1" dirty="0"/>
              <a:t>TPAMI, </a:t>
            </a:r>
            <a:r>
              <a:rPr lang="en-US" sz="1350" dirty="0"/>
              <a:t>2013.</a:t>
            </a:r>
          </a:p>
        </p:txBody>
      </p:sp>
      <p:sp>
        <p:nvSpPr>
          <p:cNvPr id="46" name="Left Arrow 45"/>
          <p:cNvSpPr/>
          <p:nvPr/>
        </p:nvSpPr>
        <p:spPr>
          <a:xfrm rot="16200000">
            <a:off x="712635" y="2924047"/>
            <a:ext cx="2792186" cy="1194624"/>
          </a:xfrm>
          <a:prstGeom prst="leftArrow">
            <a:avLst/>
          </a:prstGeom>
          <a:gradFill>
            <a:gsLst>
              <a:gs pos="0">
                <a:srgbClr val="C00000"/>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Higher resolution</a:t>
            </a:r>
            <a:br>
              <a:rPr lang="en-US" sz="1350"/>
            </a:br>
            <a:r>
              <a:rPr lang="en-US" sz="1350"/>
              <a:t>Less context</a:t>
            </a:r>
          </a:p>
        </p:txBody>
      </p:sp>
      <p:sp>
        <p:nvSpPr>
          <p:cNvPr id="4" name="TextBox 3">
            <a:extLst>
              <a:ext uri="{FF2B5EF4-FFF2-40B4-BE49-F238E27FC236}">
                <a16:creationId xmlns:a16="http://schemas.microsoft.com/office/drawing/2014/main" id="{83333C43-25F5-3249-90B8-A07345B2E232}"/>
              </a:ext>
            </a:extLst>
          </p:cNvPr>
          <p:cNvSpPr txBox="1"/>
          <p:nvPr/>
        </p:nvSpPr>
        <p:spPr>
          <a:xfrm>
            <a:off x="4963886" y="4927808"/>
            <a:ext cx="1338943" cy="1477328"/>
          </a:xfrm>
          <a:prstGeom prst="rect">
            <a:avLst/>
          </a:prstGeom>
          <a:noFill/>
        </p:spPr>
        <p:txBody>
          <a:bodyPr wrap="square" rtlCol="0">
            <a:spAutoFit/>
          </a:bodyPr>
          <a:lstStyle/>
          <a:p>
            <a:r>
              <a:rPr lang="en-US" dirty="0"/>
              <a:t>Small networks that maintain resolution</a:t>
            </a:r>
          </a:p>
        </p:txBody>
      </p:sp>
    </p:spTree>
    <p:extLst>
      <p:ext uri="{BB962C8B-B14F-4D97-AF65-F5344CB8AC3E}">
        <p14:creationId xmlns:p14="http://schemas.microsoft.com/office/powerpoint/2010/main" val="325121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sp>
        <p:nvSpPr>
          <p:cNvPr id="11" name="Content Placeholder 10"/>
          <p:cNvSpPr>
            <a:spLocks noGrp="1"/>
          </p:cNvSpPr>
          <p:nvPr>
            <p:ph idx="1"/>
          </p:nvPr>
        </p:nvSpPr>
        <p:spPr/>
        <p:txBody>
          <a:bodyPr/>
          <a:lstStyle/>
          <a:p>
            <a:r>
              <a:rPr lang="en-US" dirty="0"/>
              <a:t>Problem: early layers not semantic</a:t>
            </a:r>
          </a:p>
        </p:txBody>
      </p:sp>
      <p:grpSp>
        <p:nvGrpSpPr>
          <p:cNvPr id="5" name="Group 4"/>
          <p:cNvGrpSpPr/>
          <p:nvPr/>
        </p:nvGrpSpPr>
        <p:grpSpPr>
          <a:xfrm>
            <a:off x="2779427" y="2695424"/>
            <a:ext cx="6492617" cy="1644110"/>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7832361" y="3350301"/>
              <a:ext cx="974361" cy="400109"/>
            </a:xfrm>
            <a:prstGeom prst="rect">
              <a:avLst/>
            </a:prstGeom>
            <a:noFill/>
          </p:spPr>
          <p:txBody>
            <a:bodyPr wrap="square" rtlCol="0">
              <a:spAutoFit/>
            </a:bodyPr>
            <a:lstStyle/>
            <a:p>
              <a:r>
                <a:rPr lang="en-US" sz="1350"/>
                <a:t>Horse</a:t>
              </a:r>
              <a:endParaRPr lang="en-US" sz="1350"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1204" y="4140421"/>
            <a:ext cx="1193180" cy="1214873"/>
          </a:xfrm>
          <a:prstGeom prst="rect">
            <a:avLst/>
          </a:prstGeom>
        </p:spPr>
      </p:pic>
      <p:sp>
        <p:nvSpPr>
          <p:cNvPr id="21" name="Right Arrow 20"/>
          <p:cNvSpPr/>
          <p:nvPr/>
        </p:nvSpPr>
        <p:spPr>
          <a:xfrm rot="3389288">
            <a:off x="5949473" y="4211374"/>
            <a:ext cx="858623" cy="132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2667002" y="5734051"/>
            <a:ext cx="6857999" cy="253916"/>
          </a:xfrm>
          <a:prstGeom prst="rect">
            <a:avLst/>
          </a:prstGeom>
          <a:noFill/>
        </p:spPr>
        <p:txBody>
          <a:bodyPr wrap="square" rtlCol="0">
            <a:spAutoFit/>
          </a:bodyPr>
          <a:lstStyle/>
          <a:p>
            <a:r>
              <a:rPr lang="en-US" sz="1050" dirty="0"/>
              <a:t>Visualizations from : M. </a:t>
            </a:r>
            <a:r>
              <a:rPr lang="en-US" sz="1050" dirty="0" err="1"/>
              <a:t>Zeiler</a:t>
            </a:r>
            <a:r>
              <a:rPr lang="en-US" sz="1050" dirty="0"/>
              <a:t> and R. Fergus. Visualizing and Understanding Convolutional Networks. In </a:t>
            </a:r>
            <a:r>
              <a:rPr lang="en-US" sz="1050" i="1" dirty="0"/>
              <a:t>ECCV</a:t>
            </a:r>
            <a:r>
              <a:rPr lang="en-US" sz="1050" dirty="0"/>
              <a:t> 2014.</a:t>
            </a:r>
          </a:p>
        </p:txBody>
      </p:sp>
      <p:pic>
        <p:nvPicPr>
          <p:cNvPr id="18" name="Picture 17" descr="conv2_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2743" y="1848731"/>
            <a:ext cx="1166436" cy="1157105"/>
          </a:xfrm>
          <a:prstGeom prst="rect">
            <a:avLst/>
          </a:prstGeom>
        </p:spPr>
      </p:pic>
      <p:sp>
        <p:nvSpPr>
          <p:cNvPr id="19" name="Right Arrow 18"/>
          <p:cNvSpPr/>
          <p:nvPr/>
        </p:nvSpPr>
        <p:spPr>
          <a:xfrm rot="20154348">
            <a:off x="5332210" y="2577623"/>
            <a:ext cx="1282106" cy="110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015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2411124" y="1857224"/>
            <a:ext cx="3541428" cy="1644110"/>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57901" y="2559050"/>
            <a:ext cx="4064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6591300" y="2444750"/>
            <a:ext cx="431800" cy="444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5105401" y="3270250"/>
            <a:ext cx="228600"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4889500" y="3829051"/>
            <a:ext cx="723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454775" y="3829051"/>
            <a:ext cx="704850" cy="7239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Down Arrow 23"/>
          <p:cNvSpPr/>
          <p:nvPr/>
        </p:nvSpPr>
        <p:spPr>
          <a:xfrm>
            <a:off x="6692900" y="3129514"/>
            <a:ext cx="228600" cy="4445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ross 25"/>
          <p:cNvSpPr/>
          <p:nvPr/>
        </p:nvSpPr>
        <p:spPr>
          <a:xfrm>
            <a:off x="5830887" y="3981451"/>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7023101" y="3129514"/>
            <a:ext cx="1651001" cy="300082"/>
          </a:xfrm>
          <a:prstGeom prst="rect">
            <a:avLst/>
          </a:prstGeom>
          <a:noFill/>
        </p:spPr>
        <p:txBody>
          <a:bodyPr wrap="square" rtlCol="0">
            <a:spAutoFit/>
          </a:bodyPr>
          <a:lstStyle/>
          <a:p>
            <a:r>
              <a:rPr lang="en-US" sz="1350" dirty="0" err="1"/>
              <a:t>upsample</a:t>
            </a:r>
            <a:endParaRPr lang="en-US" sz="1350" dirty="0"/>
          </a:p>
        </p:txBody>
      </p:sp>
      <p:sp>
        <p:nvSpPr>
          <p:cNvPr id="3" name="TextBox 2">
            <a:extLst>
              <a:ext uri="{FF2B5EF4-FFF2-40B4-BE49-F238E27FC236}">
                <a16:creationId xmlns:a16="http://schemas.microsoft.com/office/drawing/2014/main" id="{064B27B7-7998-5F45-B57C-BBA93D6036B0}"/>
              </a:ext>
            </a:extLst>
          </p:cNvPr>
          <p:cNvSpPr txBox="1"/>
          <p:nvPr/>
        </p:nvSpPr>
        <p:spPr>
          <a:xfrm>
            <a:off x="8338458" y="3030835"/>
            <a:ext cx="2329543" cy="923330"/>
          </a:xfrm>
          <a:prstGeom prst="rect">
            <a:avLst/>
          </a:prstGeom>
          <a:noFill/>
        </p:spPr>
        <p:txBody>
          <a:bodyPr wrap="square" rtlCol="0">
            <a:spAutoFit/>
          </a:bodyPr>
          <a:lstStyle/>
          <a:p>
            <a:r>
              <a:rPr lang="en-US" dirty="0"/>
              <a:t>Compute class scores at multiple layers, then </a:t>
            </a:r>
            <a:r>
              <a:rPr lang="en-US" dirty="0" err="1"/>
              <a:t>upsample</a:t>
            </a:r>
            <a:r>
              <a:rPr lang="en-US" dirty="0"/>
              <a:t> and add</a:t>
            </a:r>
          </a:p>
        </p:txBody>
      </p:sp>
    </p:spTree>
    <p:extLst>
      <p:ext uri="{BB962C8B-B14F-4D97-AF65-F5344CB8AC3E}">
        <p14:creationId xmlns:p14="http://schemas.microsoft.com/office/powerpoint/2010/main" val="260431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2411124" y="1857224"/>
            <a:ext cx="3541428" cy="1644110"/>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57901" y="2559050"/>
            <a:ext cx="4064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6591300" y="2444750"/>
            <a:ext cx="431800" cy="444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5105402" y="3270250"/>
            <a:ext cx="161353" cy="231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4876385" y="3562349"/>
            <a:ext cx="723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own Arrow 18"/>
          <p:cNvSpPr/>
          <p:nvPr/>
        </p:nvSpPr>
        <p:spPr>
          <a:xfrm rot="2160125">
            <a:off x="4017801" y="3258047"/>
            <a:ext cx="172119" cy="85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2717352" y="4679948"/>
            <a:ext cx="1066801" cy="10795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6254750" y="4686303"/>
            <a:ext cx="1104900" cy="10731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own Arrow 21"/>
          <p:cNvSpPr/>
          <p:nvPr/>
        </p:nvSpPr>
        <p:spPr>
          <a:xfrm>
            <a:off x="6692900" y="3056835"/>
            <a:ext cx="241301" cy="149611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4700251" y="4679949"/>
            <a:ext cx="107616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own Arrow 26"/>
          <p:cNvSpPr/>
          <p:nvPr/>
        </p:nvSpPr>
        <p:spPr>
          <a:xfrm>
            <a:off x="5105402" y="4416803"/>
            <a:ext cx="161353" cy="23108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Cross 27"/>
          <p:cNvSpPr/>
          <p:nvPr/>
        </p:nvSpPr>
        <p:spPr>
          <a:xfrm>
            <a:off x="4103860" y="5010147"/>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ross 28"/>
          <p:cNvSpPr/>
          <p:nvPr/>
        </p:nvSpPr>
        <p:spPr>
          <a:xfrm>
            <a:off x="5807539" y="5010147"/>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Left Arrow 2"/>
          <p:cNvSpPr/>
          <p:nvPr/>
        </p:nvSpPr>
        <p:spPr>
          <a:xfrm>
            <a:off x="6600825" y="5086347"/>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Left Arrow 29"/>
          <p:cNvSpPr/>
          <p:nvPr/>
        </p:nvSpPr>
        <p:spPr>
          <a:xfrm>
            <a:off x="5105402" y="5079998"/>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Left Arrow 30"/>
          <p:cNvSpPr/>
          <p:nvPr/>
        </p:nvSpPr>
        <p:spPr>
          <a:xfrm>
            <a:off x="3430477" y="5056458"/>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Left Arrow 31"/>
          <p:cNvSpPr/>
          <p:nvPr/>
        </p:nvSpPr>
        <p:spPr>
          <a:xfrm rot="7926721">
            <a:off x="3115393" y="3932171"/>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Left Arrow 32"/>
          <p:cNvSpPr/>
          <p:nvPr/>
        </p:nvSpPr>
        <p:spPr>
          <a:xfrm rot="5400000">
            <a:off x="4468862" y="4121492"/>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Left Arrow 33"/>
          <p:cNvSpPr/>
          <p:nvPr/>
        </p:nvSpPr>
        <p:spPr>
          <a:xfrm rot="5400000">
            <a:off x="6035677" y="4088709"/>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Left Arrow 34"/>
          <p:cNvSpPr/>
          <p:nvPr/>
        </p:nvSpPr>
        <p:spPr>
          <a:xfrm>
            <a:off x="5344418" y="2565900"/>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388387C2-A50B-B249-82C1-3B2440B44F71}"/>
              </a:ext>
            </a:extLst>
          </p:cNvPr>
          <p:cNvSpPr txBox="1"/>
          <p:nvPr/>
        </p:nvSpPr>
        <p:spPr>
          <a:xfrm>
            <a:off x="4241927" y="5850617"/>
            <a:ext cx="2079171" cy="646331"/>
          </a:xfrm>
          <a:prstGeom prst="rect">
            <a:avLst/>
          </a:prstGeom>
          <a:noFill/>
        </p:spPr>
        <p:txBody>
          <a:bodyPr wrap="square" rtlCol="0">
            <a:spAutoFit/>
          </a:bodyPr>
          <a:lstStyle/>
          <a:p>
            <a:r>
              <a:rPr lang="en-US" dirty="0"/>
              <a:t>Red arrows indicate backpropagation</a:t>
            </a:r>
          </a:p>
        </p:txBody>
      </p:sp>
    </p:spTree>
    <p:extLst>
      <p:ext uri="{BB962C8B-B14F-4D97-AF65-F5344CB8AC3E}">
        <p14:creationId xmlns:p14="http://schemas.microsoft.com/office/powerpoint/2010/main" val="28853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7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200"/>
                            </p:stCondLst>
                            <p:childTnLst>
                              <p:par>
                                <p:cTn id="17" presetID="1" presetClass="entr" presetSubtype="0" fill="hold" grpId="0"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3200"/>
                            </p:stCondLst>
                            <p:childTnLst>
                              <p:par>
                                <p:cTn id="20" presetID="1" presetClass="entr" presetSubtype="0" fill="hold" grpId="0" nodeType="afterEffect">
                                  <p:stCondLst>
                                    <p:cond delay="12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4400"/>
                            </p:stCondLst>
                            <p:childTnLst>
                              <p:par>
                                <p:cTn id="23" presetID="1" presetClass="entr" presetSubtype="0" fill="hold" grpId="0" nodeType="afterEffect">
                                  <p:stCondLst>
                                    <p:cond delay="150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3" grpId="0" animBg="1"/>
      <p:bldP spid="3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2648" y="2279651"/>
            <a:ext cx="1833990" cy="274002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627" y="2279649"/>
            <a:ext cx="1850572" cy="27527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6674" y="2279649"/>
            <a:ext cx="1857324" cy="2758402"/>
          </a:xfrm>
          <a:prstGeom prst="rect">
            <a:avLst/>
          </a:prstGeom>
        </p:spPr>
      </p:pic>
      <p:sp>
        <p:nvSpPr>
          <p:cNvPr id="7" name="TextBox 6"/>
          <p:cNvSpPr txBox="1"/>
          <p:nvPr/>
        </p:nvSpPr>
        <p:spPr>
          <a:xfrm>
            <a:off x="1524000" y="5723751"/>
            <a:ext cx="9144000" cy="300082"/>
          </a:xfrm>
          <a:prstGeom prst="rect">
            <a:avLst/>
          </a:prstGeom>
          <a:noFill/>
        </p:spPr>
        <p:txBody>
          <a:bodyPr wrap="square" rtlCol="0">
            <a:spAutoFit/>
          </a:bodyPr>
          <a:lstStyle/>
          <a:p>
            <a:r>
              <a:rPr lang="en-US" sz="1350" dirty="0"/>
              <a:t>Fully convolutional networks for semantic segmentation. Evan </a:t>
            </a:r>
            <a:r>
              <a:rPr lang="en-US" sz="1350" dirty="0" err="1"/>
              <a:t>Shelhamer</a:t>
            </a:r>
            <a:r>
              <a:rPr lang="en-US" sz="1350" dirty="0"/>
              <a:t>, Jon Long, Trevor Darrell. In </a:t>
            </a:r>
            <a:r>
              <a:rPr lang="en-US" sz="1350" i="1" dirty="0"/>
              <a:t>CVPR </a:t>
            </a:r>
            <a:r>
              <a:rPr lang="en-US" sz="1350" dirty="0"/>
              <a:t>2015</a:t>
            </a:r>
          </a:p>
        </p:txBody>
      </p:sp>
      <p:sp>
        <p:nvSpPr>
          <p:cNvPr id="3" name="TextBox 2">
            <a:extLst>
              <a:ext uri="{FF2B5EF4-FFF2-40B4-BE49-F238E27FC236}">
                <a16:creationId xmlns:a16="http://schemas.microsoft.com/office/drawing/2014/main" id="{D00E4069-6D40-6F46-BE9D-DB351DE30514}"/>
              </a:ext>
            </a:extLst>
          </p:cNvPr>
          <p:cNvSpPr txBox="1"/>
          <p:nvPr/>
        </p:nvSpPr>
        <p:spPr>
          <a:xfrm>
            <a:off x="5337627" y="5032375"/>
            <a:ext cx="1850572" cy="369332"/>
          </a:xfrm>
          <a:prstGeom prst="rect">
            <a:avLst/>
          </a:prstGeom>
          <a:noFill/>
        </p:spPr>
        <p:txBody>
          <a:bodyPr wrap="square" rtlCol="0">
            <a:spAutoFit/>
          </a:bodyPr>
          <a:lstStyle/>
          <a:p>
            <a:pPr algn="ctr"/>
            <a:r>
              <a:rPr lang="en-US" dirty="0"/>
              <a:t>without skip</a:t>
            </a:r>
          </a:p>
        </p:txBody>
      </p:sp>
      <p:sp>
        <p:nvSpPr>
          <p:cNvPr id="8" name="TextBox 7">
            <a:extLst>
              <a:ext uri="{FF2B5EF4-FFF2-40B4-BE49-F238E27FC236}">
                <a16:creationId xmlns:a16="http://schemas.microsoft.com/office/drawing/2014/main" id="{C6596FD1-6DFE-F54A-8C7F-D3A1BD9ABA85}"/>
              </a:ext>
            </a:extLst>
          </p:cNvPr>
          <p:cNvSpPr txBox="1"/>
          <p:nvPr/>
        </p:nvSpPr>
        <p:spPr>
          <a:xfrm>
            <a:off x="7286674" y="4990763"/>
            <a:ext cx="1850572" cy="369332"/>
          </a:xfrm>
          <a:prstGeom prst="rect">
            <a:avLst/>
          </a:prstGeom>
          <a:noFill/>
        </p:spPr>
        <p:txBody>
          <a:bodyPr wrap="square" rtlCol="0">
            <a:spAutoFit/>
          </a:bodyPr>
          <a:lstStyle/>
          <a:p>
            <a:pPr algn="ctr"/>
            <a:r>
              <a:rPr lang="en-US" dirty="0"/>
              <a:t>with skip</a:t>
            </a:r>
          </a:p>
        </p:txBody>
      </p:sp>
    </p:spTree>
    <p:extLst>
      <p:ext uri="{BB962C8B-B14F-4D97-AF65-F5344CB8AC3E}">
        <p14:creationId xmlns:p14="http://schemas.microsoft.com/office/powerpoint/2010/main" val="305697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12959" y="3155951"/>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2152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676900" y="342225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3900" y="342225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930900" y="3422259"/>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675955" y="354925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802954" y="354925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929954" y="3549259"/>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677660"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804660" y="368402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931660" y="3684029"/>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993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12959" y="3155951"/>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2152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424609" y="336788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2954" y="33678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181296" y="337137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424610"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802954"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181296"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424611" y="402173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802954" y="40254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181296" y="402628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424609" y="3367882"/>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716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9186-6348-9440-A4D6-C099EE5B874A}"/>
              </a:ext>
            </a:extLst>
          </p:cNvPr>
          <p:cNvSpPr>
            <a:spLocks noGrp="1"/>
          </p:cNvSpPr>
          <p:nvPr>
            <p:ph type="title"/>
          </p:nvPr>
        </p:nvSpPr>
        <p:spPr/>
        <p:txBody>
          <a:bodyPr/>
          <a:lstStyle/>
          <a:p>
            <a:r>
              <a:rPr lang="en-US" dirty="0"/>
              <a:t>Receptive field</a:t>
            </a:r>
          </a:p>
        </p:txBody>
      </p:sp>
      <p:sp>
        <p:nvSpPr>
          <p:cNvPr id="20" name="Rectangle 19">
            <a:extLst>
              <a:ext uri="{FF2B5EF4-FFF2-40B4-BE49-F238E27FC236}">
                <a16:creationId xmlns:a16="http://schemas.microsoft.com/office/drawing/2014/main" id="{CF642C51-FE44-C44A-B400-4FC18A1610C0}"/>
              </a:ext>
            </a:extLst>
          </p:cNvPr>
          <p:cNvSpPr/>
          <p:nvPr/>
        </p:nvSpPr>
        <p:spPr>
          <a:xfrm>
            <a:off x="1881759" y="2777491"/>
            <a:ext cx="1656098" cy="154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79C6C5EC-A036-EC4E-9B58-F6BF9B3C6B85}"/>
              </a:ext>
            </a:extLst>
          </p:cNvPr>
          <p:cNvSpPr/>
          <p:nvPr/>
        </p:nvSpPr>
        <p:spPr>
          <a:xfrm>
            <a:off x="5401710" y="2777491"/>
            <a:ext cx="1656098" cy="15441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Arrow 21">
            <a:extLst>
              <a:ext uri="{FF2B5EF4-FFF2-40B4-BE49-F238E27FC236}">
                <a16:creationId xmlns:a16="http://schemas.microsoft.com/office/drawing/2014/main" id="{AA37340C-DC2F-4041-BFA5-C8CACC12D67E}"/>
              </a:ext>
            </a:extLst>
          </p:cNvPr>
          <p:cNvSpPr/>
          <p:nvPr/>
        </p:nvSpPr>
        <p:spPr>
          <a:xfrm>
            <a:off x="3807253" y="3477188"/>
            <a:ext cx="1242074" cy="1260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058EBAD5-1F3E-634F-B44A-82DA840C82F1}"/>
              </a:ext>
            </a:extLst>
          </p:cNvPr>
          <p:cNvSpPr txBox="1"/>
          <p:nvPr/>
        </p:nvSpPr>
        <p:spPr>
          <a:xfrm>
            <a:off x="3881048" y="3619308"/>
            <a:ext cx="1122943" cy="923330"/>
          </a:xfrm>
          <a:prstGeom prst="rect">
            <a:avLst/>
          </a:prstGeom>
          <a:noFill/>
        </p:spPr>
        <p:txBody>
          <a:bodyPr wrap="square" rtlCol="0">
            <a:spAutoFit/>
          </a:bodyPr>
          <a:lstStyle/>
          <a:p>
            <a:r>
              <a:rPr lang="en-US" dirty="0"/>
              <a:t>convolve with 3 x 3 filter</a:t>
            </a:r>
          </a:p>
        </p:txBody>
      </p:sp>
      <p:grpSp>
        <p:nvGrpSpPr>
          <p:cNvPr id="30" name="Group 29">
            <a:extLst>
              <a:ext uri="{FF2B5EF4-FFF2-40B4-BE49-F238E27FC236}">
                <a16:creationId xmlns:a16="http://schemas.microsoft.com/office/drawing/2014/main" id="{D9CE1A69-B736-7947-9875-6E929B4B5026}"/>
              </a:ext>
            </a:extLst>
          </p:cNvPr>
          <p:cNvGrpSpPr/>
          <p:nvPr/>
        </p:nvGrpSpPr>
        <p:grpSpPr>
          <a:xfrm>
            <a:off x="2042378" y="2910021"/>
            <a:ext cx="387985" cy="375530"/>
            <a:chOff x="736092" y="2987802"/>
            <a:chExt cx="681228" cy="653796"/>
          </a:xfrm>
        </p:grpSpPr>
        <p:sp>
          <p:nvSpPr>
            <p:cNvPr id="31" name="Rectangle 30">
              <a:extLst>
                <a:ext uri="{FF2B5EF4-FFF2-40B4-BE49-F238E27FC236}">
                  <a16:creationId xmlns:a16="http://schemas.microsoft.com/office/drawing/2014/main" id="{39F40C25-04B7-CC42-A748-271C24A3B53E}"/>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2" name="Straight Connector 31">
              <a:extLst>
                <a:ext uri="{FF2B5EF4-FFF2-40B4-BE49-F238E27FC236}">
                  <a16:creationId xmlns:a16="http://schemas.microsoft.com/office/drawing/2014/main" id="{8731E7C5-6B1E-0140-A0DF-81193099FE75}"/>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F68D76-68FB-CA47-8601-41269E61B304}"/>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567B40-44C7-6540-AB83-39029037EA13}"/>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9FF010-4C55-7C46-BC20-5C47414D7A75}"/>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0154F7A-EA7F-9843-B21D-5A357EA4F4BB}"/>
              </a:ext>
            </a:extLst>
          </p:cNvPr>
          <p:cNvGrpSpPr/>
          <p:nvPr/>
        </p:nvGrpSpPr>
        <p:grpSpPr>
          <a:xfrm>
            <a:off x="4248528" y="2991675"/>
            <a:ext cx="387985" cy="375530"/>
            <a:chOff x="736092" y="2987802"/>
            <a:chExt cx="681228" cy="653796"/>
          </a:xfrm>
        </p:grpSpPr>
        <p:sp>
          <p:nvSpPr>
            <p:cNvPr id="45" name="Rectangle 44">
              <a:extLst>
                <a:ext uri="{FF2B5EF4-FFF2-40B4-BE49-F238E27FC236}">
                  <a16:creationId xmlns:a16="http://schemas.microsoft.com/office/drawing/2014/main" id="{F99F8A14-90D8-F046-9A5A-1CDE1C428EF5}"/>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6" name="Straight Connector 45">
              <a:extLst>
                <a:ext uri="{FF2B5EF4-FFF2-40B4-BE49-F238E27FC236}">
                  <a16:creationId xmlns:a16="http://schemas.microsoft.com/office/drawing/2014/main" id="{C5A6A440-58BE-9B4A-811D-7A8199D27F8A}"/>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D3BC793-4CB4-4449-9CC4-9320E2B6D152}"/>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F6F087-AB24-1A4D-8C27-FAE0EDBAEE10}"/>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A5BC7B8-7515-2E4F-8549-1DDEDEB4DFD7}"/>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2C3CD298-5732-B74E-818D-7A943DD92DE6}"/>
              </a:ext>
            </a:extLst>
          </p:cNvPr>
          <p:cNvSpPr/>
          <p:nvPr/>
        </p:nvSpPr>
        <p:spPr>
          <a:xfrm>
            <a:off x="8569453" y="2777491"/>
            <a:ext cx="1656098" cy="15441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ight Arrow 50">
            <a:extLst>
              <a:ext uri="{FF2B5EF4-FFF2-40B4-BE49-F238E27FC236}">
                <a16:creationId xmlns:a16="http://schemas.microsoft.com/office/drawing/2014/main" id="{96B0A4AE-A2A8-0F43-8E2C-88EB1EE9EC92}"/>
              </a:ext>
            </a:extLst>
          </p:cNvPr>
          <p:cNvSpPr/>
          <p:nvPr/>
        </p:nvSpPr>
        <p:spPr>
          <a:xfrm>
            <a:off x="7201969" y="3506093"/>
            <a:ext cx="1242074" cy="1260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a:extLst>
              <a:ext uri="{FF2B5EF4-FFF2-40B4-BE49-F238E27FC236}">
                <a16:creationId xmlns:a16="http://schemas.microsoft.com/office/drawing/2014/main" id="{19F0C6D0-0744-2E4D-AF8D-4283DB1C8CCE}"/>
              </a:ext>
            </a:extLst>
          </p:cNvPr>
          <p:cNvSpPr txBox="1"/>
          <p:nvPr/>
        </p:nvSpPr>
        <p:spPr>
          <a:xfrm>
            <a:off x="7183219" y="3632145"/>
            <a:ext cx="1122943" cy="923330"/>
          </a:xfrm>
          <a:prstGeom prst="rect">
            <a:avLst/>
          </a:prstGeom>
          <a:noFill/>
        </p:spPr>
        <p:txBody>
          <a:bodyPr wrap="square" rtlCol="0">
            <a:spAutoFit/>
          </a:bodyPr>
          <a:lstStyle/>
          <a:p>
            <a:r>
              <a:rPr lang="en-US" dirty="0"/>
              <a:t>convolve with 3 x 3 filter</a:t>
            </a:r>
          </a:p>
        </p:txBody>
      </p:sp>
      <p:grpSp>
        <p:nvGrpSpPr>
          <p:cNvPr id="53" name="Group 52">
            <a:extLst>
              <a:ext uri="{FF2B5EF4-FFF2-40B4-BE49-F238E27FC236}">
                <a16:creationId xmlns:a16="http://schemas.microsoft.com/office/drawing/2014/main" id="{B1B4B501-308B-0C40-80D4-0C7240954C05}"/>
              </a:ext>
            </a:extLst>
          </p:cNvPr>
          <p:cNvGrpSpPr/>
          <p:nvPr/>
        </p:nvGrpSpPr>
        <p:grpSpPr>
          <a:xfrm>
            <a:off x="7594147" y="2987803"/>
            <a:ext cx="387985" cy="375530"/>
            <a:chOff x="736092" y="2987802"/>
            <a:chExt cx="681228" cy="653796"/>
          </a:xfrm>
        </p:grpSpPr>
        <p:sp>
          <p:nvSpPr>
            <p:cNvPr id="54" name="Rectangle 53">
              <a:extLst>
                <a:ext uri="{FF2B5EF4-FFF2-40B4-BE49-F238E27FC236}">
                  <a16:creationId xmlns:a16="http://schemas.microsoft.com/office/drawing/2014/main" id="{92BBD946-2DB5-4147-AB4E-7617D4D4AD37}"/>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5" name="Straight Connector 54">
              <a:extLst>
                <a:ext uri="{FF2B5EF4-FFF2-40B4-BE49-F238E27FC236}">
                  <a16:creationId xmlns:a16="http://schemas.microsoft.com/office/drawing/2014/main" id="{D9359896-2945-0143-BF45-9D89AE19FC76}"/>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3B5FF30-9019-4940-A6C9-CC1CEB7C0FC3}"/>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75358-BBB0-0342-9417-0CBB7EFB4144}"/>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16DDD3E-6CCB-194D-9DF8-FD33DDDB8FD5}"/>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7BF3162B-160D-1744-AEF0-72ECCC226B24}"/>
              </a:ext>
            </a:extLst>
          </p:cNvPr>
          <p:cNvSpPr/>
          <p:nvPr/>
        </p:nvSpPr>
        <p:spPr>
          <a:xfrm>
            <a:off x="8921661" y="3131067"/>
            <a:ext cx="119780" cy="1365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0" name="Group 59">
            <a:extLst>
              <a:ext uri="{FF2B5EF4-FFF2-40B4-BE49-F238E27FC236}">
                <a16:creationId xmlns:a16="http://schemas.microsoft.com/office/drawing/2014/main" id="{FEE535D1-64EE-2641-B875-531D877EA2EE}"/>
              </a:ext>
            </a:extLst>
          </p:cNvPr>
          <p:cNvGrpSpPr/>
          <p:nvPr/>
        </p:nvGrpSpPr>
        <p:grpSpPr>
          <a:xfrm>
            <a:off x="5752859" y="2987803"/>
            <a:ext cx="387985" cy="375530"/>
            <a:chOff x="736092" y="2987802"/>
            <a:chExt cx="681228" cy="653796"/>
          </a:xfrm>
        </p:grpSpPr>
        <p:sp>
          <p:nvSpPr>
            <p:cNvPr id="61" name="Rectangle 60">
              <a:extLst>
                <a:ext uri="{FF2B5EF4-FFF2-40B4-BE49-F238E27FC236}">
                  <a16:creationId xmlns:a16="http://schemas.microsoft.com/office/drawing/2014/main" id="{A95865C0-1342-8A42-ABB9-E07B03474BD6}"/>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2" name="Straight Connector 61">
              <a:extLst>
                <a:ext uri="{FF2B5EF4-FFF2-40B4-BE49-F238E27FC236}">
                  <a16:creationId xmlns:a16="http://schemas.microsoft.com/office/drawing/2014/main" id="{8BE863B5-F9D3-6D44-B00C-387597AE4892}"/>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50F825-410D-5041-8755-61137D20E152}"/>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1E1489A-9934-244E-A407-0A575A91D95D}"/>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6FF24CF-14EE-0341-8000-0F13E6D4585B}"/>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3190D108-974E-1749-9E0D-C1D51E858C89}"/>
              </a:ext>
            </a:extLst>
          </p:cNvPr>
          <p:cNvGrpSpPr/>
          <p:nvPr/>
        </p:nvGrpSpPr>
        <p:grpSpPr>
          <a:xfrm>
            <a:off x="2163345" y="2910021"/>
            <a:ext cx="387985" cy="375530"/>
            <a:chOff x="736092" y="2987802"/>
            <a:chExt cx="681228" cy="653796"/>
          </a:xfrm>
        </p:grpSpPr>
        <p:sp>
          <p:nvSpPr>
            <p:cNvPr id="67" name="Rectangle 66">
              <a:extLst>
                <a:ext uri="{FF2B5EF4-FFF2-40B4-BE49-F238E27FC236}">
                  <a16:creationId xmlns:a16="http://schemas.microsoft.com/office/drawing/2014/main" id="{E8368791-42BB-4E44-8157-24D57CC1474B}"/>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8" name="Straight Connector 67">
              <a:extLst>
                <a:ext uri="{FF2B5EF4-FFF2-40B4-BE49-F238E27FC236}">
                  <a16:creationId xmlns:a16="http://schemas.microsoft.com/office/drawing/2014/main" id="{BE8E258B-C531-764C-A073-2B86A7BC49F4}"/>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E4F608F-A306-1A4D-AF35-ECB9EDD3843D}"/>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9A0A63-EF90-E042-BC37-21C54194D361}"/>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A0BE82-B51C-1D49-9213-F3F229E883C2}"/>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15F1B858-2641-5445-A03F-FCDEB17C81B6}"/>
              </a:ext>
            </a:extLst>
          </p:cNvPr>
          <p:cNvGrpSpPr/>
          <p:nvPr/>
        </p:nvGrpSpPr>
        <p:grpSpPr>
          <a:xfrm>
            <a:off x="2283577" y="2910021"/>
            <a:ext cx="387985" cy="375530"/>
            <a:chOff x="736092" y="2987802"/>
            <a:chExt cx="681228" cy="653796"/>
          </a:xfrm>
        </p:grpSpPr>
        <p:sp>
          <p:nvSpPr>
            <p:cNvPr id="73" name="Rectangle 72">
              <a:extLst>
                <a:ext uri="{FF2B5EF4-FFF2-40B4-BE49-F238E27FC236}">
                  <a16:creationId xmlns:a16="http://schemas.microsoft.com/office/drawing/2014/main" id="{C804AF57-DD41-4D4D-B058-2E623A3081DB}"/>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4" name="Straight Connector 73">
              <a:extLst>
                <a:ext uri="{FF2B5EF4-FFF2-40B4-BE49-F238E27FC236}">
                  <a16:creationId xmlns:a16="http://schemas.microsoft.com/office/drawing/2014/main" id="{32DF594A-EEE1-A642-8AAA-F7A06578CEFC}"/>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7321C22-3F08-7D4C-B401-1AE1C9A86571}"/>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0BDA5AC-5AA3-9949-A618-1A1DA0207E67}"/>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C3F259-EB69-934B-BD74-6794C3602761}"/>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12F76DE-83AC-A943-B5A6-17C8C49A5F8B}"/>
              </a:ext>
            </a:extLst>
          </p:cNvPr>
          <p:cNvGrpSpPr/>
          <p:nvPr/>
        </p:nvGrpSpPr>
        <p:grpSpPr>
          <a:xfrm>
            <a:off x="2042672" y="3020004"/>
            <a:ext cx="387985" cy="375530"/>
            <a:chOff x="736092" y="2987802"/>
            <a:chExt cx="681228" cy="653796"/>
          </a:xfrm>
        </p:grpSpPr>
        <p:sp>
          <p:nvSpPr>
            <p:cNvPr id="79" name="Rectangle 78">
              <a:extLst>
                <a:ext uri="{FF2B5EF4-FFF2-40B4-BE49-F238E27FC236}">
                  <a16:creationId xmlns:a16="http://schemas.microsoft.com/office/drawing/2014/main" id="{4FF39FEC-DA62-1C42-9EBD-8D02A9667E0F}"/>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0" name="Straight Connector 79">
              <a:extLst>
                <a:ext uri="{FF2B5EF4-FFF2-40B4-BE49-F238E27FC236}">
                  <a16:creationId xmlns:a16="http://schemas.microsoft.com/office/drawing/2014/main" id="{6EA8A44A-157D-994A-9305-AA121547FC69}"/>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E12754A-FFE5-EE4F-AFAE-A3CA2288E524}"/>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E189104-A50D-AD4D-BF98-1A3746FC2C9A}"/>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7B2AD91-EC7D-2E4B-94BE-8B140D6EF5EB}"/>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054D8C54-435A-D142-9808-67E44500676F}"/>
              </a:ext>
            </a:extLst>
          </p:cNvPr>
          <p:cNvGrpSpPr/>
          <p:nvPr/>
        </p:nvGrpSpPr>
        <p:grpSpPr>
          <a:xfrm>
            <a:off x="2162830" y="3020004"/>
            <a:ext cx="387985" cy="375530"/>
            <a:chOff x="736092" y="2987802"/>
            <a:chExt cx="681228" cy="653796"/>
          </a:xfrm>
        </p:grpSpPr>
        <p:sp>
          <p:nvSpPr>
            <p:cNvPr id="85" name="Rectangle 84">
              <a:extLst>
                <a:ext uri="{FF2B5EF4-FFF2-40B4-BE49-F238E27FC236}">
                  <a16:creationId xmlns:a16="http://schemas.microsoft.com/office/drawing/2014/main" id="{351C8ACD-BA51-5844-8EDB-16EE6F4D7D80}"/>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6" name="Straight Connector 85">
              <a:extLst>
                <a:ext uri="{FF2B5EF4-FFF2-40B4-BE49-F238E27FC236}">
                  <a16:creationId xmlns:a16="http://schemas.microsoft.com/office/drawing/2014/main" id="{6277BB3F-6D0D-F142-B891-CAE27DDFC933}"/>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49C5466-C868-0F4F-BF68-9CB82AF7D33F}"/>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B9ABD5-61DC-6442-96BB-52506F2E57BC}"/>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5EB5365-3AD0-CC45-8A18-698F5AFBB324}"/>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1DE4D3B4-9B44-AE4C-92A8-1E5098CFEBDA}"/>
              </a:ext>
            </a:extLst>
          </p:cNvPr>
          <p:cNvGrpSpPr/>
          <p:nvPr/>
        </p:nvGrpSpPr>
        <p:grpSpPr>
          <a:xfrm>
            <a:off x="2291665" y="3020004"/>
            <a:ext cx="387985" cy="375530"/>
            <a:chOff x="736092" y="2987802"/>
            <a:chExt cx="681228" cy="653796"/>
          </a:xfrm>
        </p:grpSpPr>
        <p:sp>
          <p:nvSpPr>
            <p:cNvPr id="91" name="Rectangle 90">
              <a:extLst>
                <a:ext uri="{FF2B5EF4-FFF2-40B4-BE49-F238E27FC236}">
                  <a16:creationId xmlns:a16="http://schemas.microsoft.com/office/drawing/2014/main" id="{F3ACC649-88CE-DD46-803E-105BAD3E883B}"/>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2" name="Straight Connector 91">
              <a:extLst>
                <a:ext uri="{FF2B5EF4-FFF2-40B4-BE49-F238E27FC236}">
                  <a16:creationId xmlns:a16="http://schemas.microsoft.com/office/drawing/2014/main" id="{EA5AF1DD-A247-F446-A29A-5E2CC10389A9}"/>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4867982-5909-6948-9C5C-190CCA75F163}"/>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F5C615-4B14-2C41-87F2-DC72D627B13B}"/>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FF73D77-0FA7-F34D-8CA0-D94D892A3BBA}"/>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9F174BCE-3A2D-BD46-9F6A-9BFDEBEFC0A0}"/>
              </a:ext>
            </a:extLst>
          </p:cNvPr>
          <p:cNvGrpSpPr/>
          <p:nvPr/>
        </p:nvGrpSpPr>
        <p:grpSpPr>
          <a:xfrm>
            <a:off x="2041389" y="3143429"/>
            <a:ext cx="387985" cy="375530"/>
            <a:chOff x="736092" y="2987802"/>
            <a:chExt cx="681228" cy="653796"/>
          </a:xfrm>
        </p:grpSpPr>
        <p:sp>
          <p:nvSpPr>
            <p:cNvPr id="97" name="Rectangle 96">
              <a:extLst>
                <a:ext uri="{FF2B5EF4-FFF2-40B4-BE49-F238E27FC236}">
                  <a16:creationId xmlns:a16="http://schemas.microsoft.com/office/drawing/2014/main" id="{5C5F0668-4CC0-0B45-87FF-DA3D7493FD71}"/>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8" name="Straight Connector 97">
              <a:extLst>
                <a:ext uri="{FF2B5EF4-FFF2-40B4-BE49-F238E27FC236}">
                  <a16:creationId xmlns:a16="http://schemas.microsoft.com/office/drawing/2014/main" id="{9FBD94EA-F46F-FE45-BAFE-52227C4FD722}"/>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1470D9E-A75B-B54C-B102-240305BDBBBB}"/>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70B0BA2-E442-7441-ADE4-CDD948D6C55D}"/>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D33020B-D1AC-BB4B-8EAE-A8105AF1F652}"/>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3A2DC37E-5EED-6F4E-A83F-282A8ECBF54B}"/>
              </a:ext>
            </a:extLst>
          </p:cNvPr>
          <p:cNvGrpSpPr/>
          <p:nvPr/>
        </p:nvGrpSpPr>
        <p:grpSpPr>
          <a:xfrm>
            <a:off x="2161548" y="3143429"/>
            <a:ext cx="387985" cy="375530"/>
            <a:chOff x="736092" y="2987802"/>
            <a:chExt cx="681228" cy="653796"/>
          </a:xfrm>
        </p:grpSpPr>
        <p:sp>
          <p:nvSpPr>
            <p:cNvPr id="103" name="Rectangle 102">
              <a:extLst>
                <a:ext uri="{FF2B5EF4-FFF2-40B4-BE49-F238E27FC236}">
                  <a16:creationId xmlns:a16="http://schemas.microsoft.com/office/drawing/2014/main" id="{2E7F611A-E4DF-BC4F-B057-7E23DABFCE95}"/>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4" name="Straight Connector 103">
              <a:extLst>
                <a:ext uri="{FF2B5EF4-FFF2-40B4-BE49-F238E27FC236}">
                  <a16:creationId xmlns:a16="http://schemas.microsoft.com/office/drawing/2014/main" id="{9B0E6DA6-11C2-3447-8E0B-C013542B4430}"/>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F6F7D43-AC81-5A4C-A769-5B2CFFAC2AF4}"/>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39DE540-D3AB-BB46-BE21-9DD72DCF48C4}"/>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E84194E-ABC3-2243-8908-71BC66951F9D}"/>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6DDAC097-FB26-0841-84D9-A94FBF50702E}"/>
              </a:ext>
            </a:extLst>
          </p:cNvPr>
          <p:cNvGrpSpPr/>
          <p:nvPr/>
        </p:nvGrpSpPr>
        <p:grpSpPr>
          <a:xfrm>
            <a:off x="2291291" y="3143429"/>
            <a:ext cx="387985" cy="375530"/>
            <a:chOff x="736092" y="2987802"/>
            <a:chExt cx="681228" cy="653796"/>
          </a:xfrm>
        </p:grpSpPr>
        <p:sp>
          <p:nvSpPr>
            <p:cNvPr id="109" name="Rectangle 108">
              <a:extLst>
                <a:ext uri="{FF2B5EF4-FFF2-40B4-BE49-F238E27FC236}">
                  <a16:creationId xmlns:a16="http://schemas.microsoft.com/office/drawing/2014/main" id="{3124184A-6A82-594E-BBAB-04BD41BA3444}"/>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0" name="Straight Connector 109">
              <a:extLst>
                <a:ext uri="{FF2B5EF4-FFF2-40B4-BE49-F238E27FC236}">
                  <a16:creationId xmlns:a16="http://schemas.microsoft.com/office/drawing/2014/main" id="{63BB10FB-5080-4546-8FD3-175CF9C95EA1}"/>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5284C43-A754-A049-96FB-4296AFCCDCA9}"/>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DFA8018-C849-AB42-BF5E-E38EEFC17A58}"/>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BA6812C-AC2F-C542-8F18-61C006E1721B}"/>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706DAE5B-A9AA-EA4D-A8D5-18F866973D70}"/>
              </a:ext>
            </a:extLst>
          </p:cNvPr>
          <p:cNvSpPr txBox="1"/>
          <p:nvPr/>
        </p:nvSpPr>
        <p:spPr>
          <a:xfrm>
            <a:off x="5401710" y="4321630"/>
            <a:ext cx="1656098" cy="646331"/>
          </a:xfrm>
          <a:prstGeom prst="rect">
            <a:avLst/>
          </a:prstGeom>
          <a:noFill/>
        </p:spPr>
        <p:txBody>
          <a:bodyPr wrap="square" rtlCol="0">
            <a:spAutoFit/>
          </a:bodyPr>
          <a:lstStyle/>
          <a:p>
            <a:r>
              <a:rPr lang="en-US" dirty="0"/>
              <a:t>3x3 receptive field</a:t>
            </a:r>
          </a:p>
        </p:txBody>
      </p:sp>
      <p:sp>
        <p:nvSpPr>
          <p:cNvPr id="115" name="TextBox 114">
            <a:extLst>
              <a:ext uri="{FF2B5EF4-FFF2-40B4-BE49-F238E27FC236}">
                <a16:creationId xmlns:a16="http://schemas.microsoft.com/office/drawing/2014/main" id="{46E545D4-363F-D749-8863-8F917DF67A79}"/>
              </a:ext>
            </a:extLst>
          </p:cNvPr>
          <p:cNvSpPr txBox="1"/>
          <p:nvPr/>
        </p:nvSpPr>
        <p:spPr>
          <a:xfrm>
            <a:off x="1779733" y="4322754"/>
            <a:ext cx="1656098" cy="646331"/>
          </a:xfrm>
          <a:prstGeom prst="rect">
            <a:avLst/>
          </a:prstGeom>
          <a:noFill/>
        </p:spPr>
        <p:txBody>
          <a:bodyPr wrap="square" rtlCol="0">
            <a:spAutoFit/>
          </a:bodyPr>
          <a:lstStyle/>
          <a:p>
            <a:r>
              <a:rPr lang="en-US" dirty="0"/>
              <a:t>5x5 receptive field</a:t>
            </a:r>
          </a:p>
        </p:txBody>
      </p:sp>
    </p:spTree>
    <p:extLst>
      <p:ext uri="{BB962C8B-B14F-4D97-AF65-F5344CB8AC3E}">
        <p14:creationId xmlns:p14="http://schemas.microsoft.com/office/powerpoint/2010/main" val="15290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12959" y="3155951"/>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2152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424609" y="336788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2954" y="33678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181296" y="337137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424610"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802954"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181296"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424611" y="402173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802954" y="40254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181296" y="402628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424609" y="3367882"/>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5555535" y="3365803"/>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933880" y="336580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312222" y="3369297"/>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555536" y="3681947"/>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5933880" y="3681946"/>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312222" y="3681947"/>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555537" y="401965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933880" y="402340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6312222" y="4024204"/>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5555535" y="3365802"/>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96800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p:txBody>
          <a:bodyPr/>
          <a:lstStyle/>
          <a:p>
            <a:r>
              <a:rPr lang="en-US" dirty="0"/>
              <a:t>Instead of subsampling by factor of 2: dilate by factor of 2</a:t>
            </a:r>
          </a:p>
          <a:p>
            <a:r>
              <a:rPr lang="en-US" dirty="0"/>
              <a:t>Dilation can be seen as:</a:t>
            </a:r>
          </a:p>
          <a:p>
            <a:pPr lvl="1"/>
            <a:r>
              <a:rPr lang="en-US" dirty="0"/>
              <a:t>Using a much larger filter, but with most entries set to 0</a:t>
            </a:r>
          </a:p>
          <a:p>
            <a:pPr lvl="1"/>
            <a:r>
              <a:rPr lang="en-US" dirty="0"/>
              <a:t>Taking a small filter and “exploding”/ “dilating” it</a:t>
            </a:r>
          </a:p>
          <a:p>
            <a:r>
              <a:rPr lang="en-US" dirty="0"/>
              <a:t>Not panacea: without subsampling, feature maps are much larger: memory issues</a:t>
            </a:r>
          </a:p>
        </p:txBody>
      </p:sp>
    </p:spTree>
    <p:extLst>
      <p:ext uri="{BB962C8B-B14F-4D97-AF65-F5344CB8AC3E}">
        <p14:creationId xmlns:p14="http://schemas.microsoft.com/office/powerpoint/2010/main" val="289650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graphicFrame>
        <p:nvGraphicFramePr>
          <p:cNvPr id="4" name="Content Placeholder 3"/>
          <p:cNvGraphicFramePr>
            <a:graphicFrameLocks noGrp="1"/>
          </p:cNvGraphicFramePr>
          <p:nvPr>
            <p:ph idx="1"/>
            <p:extLst/>
          </p:nvPr>
        </p:nvGraphicFramePr>
        <p:xfrm>
          <a:off x="2152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8288112" y="4010706"/>
            <a:ext cx="1751239" cy="1029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Best Non-CNN approach: ~46.4%</a:t>
            </a:r>
          </a:p>
        </p:txBody>
      </p:sp>
      <p:sp>
        <p:nvSpPr>
          <p:cNvPr id="6" name="TextBox 5"/>
          <p:cNvSpPr txBox="1"/>
          <p:nvPr/>
        </p:nvSpPr>
        <p:spPr>
          <a:xfrm>
            <a:off x="1524000" y="5489974"/>
            <a:ext cx="9144000" cy="507831"/>
          </a:xfrm>
          <a:prstGeom prst="rect">
            <a:avLst/>
          </a:prstGeom>
          <a:noFill/>
        </p:spPr>
        <p:txBody>
          <a:bodyPr wrap="square" rtlCol="0">
            <a:spAutoFit/>
          </a:bodyPr>
          <a:lstStyle/>
          <a:p>
            <a:r>
              <a:rPr lang="en-US" sz="1350" dirty="0"/>
              <a:t>Semantic Image Segmentation with Deep Convolutional Nets and Fully Connected CRFs. Liang-</a:t>
            </a:r>
            <a:r>
              <a:rPr lang="en-US" sz="1350" dirty="0" err="1"/>
              <a:t>Chieh</a:t>
            </a:r>
            <a:r>
              <a:rPr lang="en-US" sz="1350" dirty="0"/>
              <a:t> Chen, George Papandreou, </a:t>
            </a:r>
            <a:r>
              <a:rPr lang="en-US" sz="1350" dirty="0" err="1"/>
              <a:t>Iasonas</a:t>
            </a:r>
            <a:r>
              <a:rPr lang="en-US" sz="1350" dirty="0"/>
              <a:t> Kokkinos, Kevin Murphy, Alan </a:t>
            </a:r>
            <a:r>
              <a:rPr lang="en-US" sz="1350" dirty="0" err="1"/>
              <a:t>Yuille</a:t>
            </a:r>
            <a:r>
              <a:rPr lang="en-US" sz="1350" dirty="0"/>
              <a:t>. In </a:t>
            </a:r>
            <a:r>
              <a:rPr lang="en-US" sz="1350" i="1" dirty="0"/>
              <a:t>ICLR, </a:t>
            </a:r>
            <a:r>
              <a:rPr lang="en-US" sz="1350" dirty="0"/>
              <a:t>2015.</a:t>
            </a:r>
          </a:p>
        </p:txBody>
      </p:sp>
    </p:spTree>
    <p:extLst>
      <p:ext uri="{BB962C8B-B14F-4D97-AF65-F5344CB8AC3E}">
        <p14:creationId xmlns:p14="http://schemas.microsoft.com/office/powerpoint/2010/main" val="36674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Receptive field</a:t>
            </a:r>
          </a:p>
        </p:txBody>
      </p:sp>
      <p:sp>
        <p:nvSpPr>
          <p:cNvPr id="4" name="Rectangle 3"/>
          <p:cNvSpPr/>
          <p:nvPr/>
        </p:nvSpPr>
        <p:spPr>
          <a:xfrm>
            <a:off x="1881759" y="2777490"/>
            <a:ext cx="2907792" cy="26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7426452" y="2777490"/>
            <a:ext cx="1565148" cy="13441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Arrow 5"/>
          <p:cNvSpPr/>
          <p:nvPr/>
        </p:nvSpPr>
        <p:spPr>
          <a:xfrm>
            <a:off x="4994148" y="3902202"/>
            <a:ext cx="2180844" cy="2194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743956"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8020812" y="3184398"/>
            <a:ext cx="210312" cy="2377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E8BEEA8-19EA-2744-BDA6-595D5B05FCD5}"/>
              </a:ext>
            </a:extLst>
          </p:cNvPr>
          <p:cNvSpPr txBox="1"/>
          <p:nvPr/>
        </p:nvSpPr>
        <p:spPr>
          <a:xfrm>
            <a:off x="5159884" y="4121659"/>
            <a:ext cx="1971675" cy="646331"/>
          </a:xfrm>
          <a:prstGeom prst="rect">
            <a:avLst/>
          </a:prstGeom>
          <a:noFill/>
        </p:spPr>
        <p:txBody>
          <a:bodyPr wrap="square" rtlCol="0">
            <a:spAutoFit/>
          </a:bodyPr>
          <a:lstStyle/>
          <a:p>
            <a:r>
              <a:rPr lang="en-US" dirty="0"/>
              <a:t>convolve with 3 x 3 filter, subsample</a:t>
            </a:r>
          </a:p>
        </p:txBody>
      </p:sp>
      <p:cxnSp>
        <p:nvCxnSpPr>
          <p:cNvPr id="13" name="Straight Connector 12">
            <a:extLst>
              <a:ext uri="{FF2B5EF4-FFF2-40B4-BE49-F238E27FC236}">
                <a16:creationId xmlns:a16="http://schemas.microsoft.com/office/drawing/2014/main" id="{01B2FD34-D8D4-BC49-BFD8-2337D5C74F1C}"/>
              </a:ext>
            </a:extLst>
          </p:cNvPr>
          <p:cNvCxnSpPr/>
          <p:nvPr/>
        </p:nvCxnSpPr>
        <p:spPr>
          <a:xfrm>
            <a:off x="5987143"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78F0DA-27EA-8C45-A0B3-FC68D650AEA4}"/>
              </a:ext>
            </a:extLst>
          </p:cNvPr>
          <p:cNvCxnSpPr/>
          <p:nvPr/>
        </p:nvCxnSpPr>
        <p:spPr>
          <a:xfrm>
            <a:off x="6193971"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5C315A-441D-4744-B3AD-EA44837F9712}"/>
              </a:ext>
            </a:extLst>
          </p:cNvPr>
          <p:cNvCxnSpPr>
            <a:cxnSpLocks/>
          </p:cNvCxnSpPr>
          <p:nvPr/>
        </p:nvCxnSpPr>
        <p:spPr>
          <a:xfrm>
            <a:off x="5743956" y="3184398"/>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9477E8-E033-4640-83AD-A537FE911FC5}"/>
              </a:ext>
            </a:extLst>
          </p:cNvPr>
          <p:cNvCxnSpPr>
            <a:cxnSpLocks/>
          </p:cNvCxnSpPr>
          <p:nvPr/>
        </p:nvCxnSpPr>
        <p:spPr>
          <a:xfrm>
            <a:off x="5743956" y="3406140"/>
            <a:ext cx="6812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C05D76D-3A1F-4347-B806-CF6828DCFF27}"/>
              </a:ext>
            </a:extLst>
          </p:cNvPr>
          <p:cNvGrpSpPr/>
          <p:nvPr/>
        </p:nvGrpSpPr>
        <p:grpSpPr>
          <a:xfrm>
            <a:off x="2260092" y="2987802"/>
            <a:ext cx="681228" cy="653796"/>
            <a:chOff x="736092" y="2987802"/>
            <a:chExt cx="681228" cy="653796"/>
          </a:xfrm>
        </p:grpSpPr>
        <p:sp>
          <p:nvSpPr>
            <p:cNvPr id="9" name="Rectangle 8"/>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Straight Connector 19">
              <a:extLst>
                <a:ext uri="{FF2B5EF4-FFF2-40B4-BE49-F238E27FC236}">
                  <a16:creationId xmlns:a16="http://schemas.microsoft.com/office/drawing/2014/main" id="{F46F8AF2-D55C-D948-A70C-B24F933BB1AE}"/>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BFF34E-CE49-7542-8AC2-C77A2CB14EE8}"/>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DCA43C-D4F0-2B4B-9A8D-BE205EDF26FA}"/>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34AC1B-409D-394F-91D4-2265F9659F47}"/>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83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9186-6348-9440-A4D6-C099EE5B874A}"/>
              </a:ext>
            </a:extLst>
          </p:cNvPr>
          <p:cNvSpPr>
            <a:spLocks noGrp="1"/>
          </p:cNvSpPr>
          <p:nvPr>
            <p:ph type="title"/>
          </p:nvPr>
        </p:nvSpPr>
        <p:spPr/>
        <p:txBody>
          <a:bodyPr/>
          <a:lstStyle/>
          <a:p>
            <a:r>
              <a:rPr lang="en-US" dirty="0"/>
              <a:t>Receptive field</a:t>
            </a:r>
          </a:p>
        </p:txBody>
      </p:sp>
      <p:sp>
        <p:nvSpPr>
          <p:cNvPr id="20" name="Rectangle 19">
            <a:extLst>
              <a:ext uri="{FF2B5EF4-FFF2-40B4-BE49-F238E27FC236}">
                <a16:creationId xmlns:a16="http://schemas.microsoft.com/office/drawing/2014/main" id="{CF642C51-FE44-C44A-B400-4FC18A1610C0}"/>
              </a:ext>
            </a:extLst>
          </p:cNvPr>
          <p:cNvSpPr/>
          <p:nvPr/>
        </p:nvSpPr>
        <p:spPr>
          <a:xfrm>
            <a:off x="1881759" y="2777491"/>
            <a:ext cx="1656098" cy="154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79C6C5EC-A036-EC4E-9B58-F6BF9B3C6B85}"/>
              </a:ext>
            </a:extLst>
          </p:cNvPr>
          <p:cNvSpPr/>
          <p:nvPr/>
        </p:nvSpPr>
        <p:spPr>
          <a:xfrm>
            <a:off x="5401711" y="2777491"/>
            <a:ext cx="1125813" cy="9889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Arrow 21">
            <a:extLst>
              <a:ext uri="{FF2B5EF4-FFF2-40B4-BE49-F238E27FC236}">
                <a16:creationId xmlns:a16="http://schemas.microsoft.com/office/drawing/2014/main" id="{AA37340C-DC2F-4041-BFA5-C8CACC12D67E}"/>
              </a:ext>
            </a:extLst>
          </p:cNvPr>
          <p:cNvSpPr/>
          <p:nvPr/>
        </p:nvSpPr>
        <p:spPr>
          <a:xfrm>
            <a:off x="3807253" y="3477188"/>
            <a:ext cx="1242074" cy="1260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058EBAD5-1F3E-634F-B44A-82DA840C82F1}"/>
              </a:ext>
            </a:extLst>
          </p:cNvPr>
          <p:cNvSpPr txBox="1"/>
          <p:nvPr/>
        </p:nvSpPr>
        <p:spPr>
          <a:xfrm>
            <a:off x="3881048" y="3619308"/>
            <a:ext cx="1257371" cy="1477328"/>
          </a:xfrm>
          <a:prstGeom prst="rect">
            <a:avLst/>
          </a:prstGeom>
          <a:noFill/>
        </p:spPr>
        <p:txBody>
          <a:bodyPr wrap="square" rtlCol="0">
            <a:spAutoFit/>
          </a:bodyPr>
          <a:lstStyle/>
          <a:p>
            <a:r>
              <a:rPr lang="en-US" dirty="0"/>
              <a:t>convolve with 3 x 3 filter, subsample by factor 2</a:t>
            </a:r>
          </a:p>
        </p:txBody>
      </p:sp>
      <p:grpSp>
        <p:nvGrpSpPr>
          <p:cNvPr id="30" name="Group 29">
            <a:extLst>
              <a:ext uri="{FF2B5EF4-FFF2-40B4-BE49-F238E27FC236}">
                <a16:creationId xmlns:a16="http://schemas.microsoft.com/office/drawing/2014/main" id="{D9CE1A69-B736-7947-9875-6E929B4B5026}"/>
              </a:ext>
            </a:extLst>
          </p:cNvPr>
          <p:cNvGrpSpPr/>
          <p:nvPr/>
        </p:nvGrpSpPr>
        <p:grpSpPr>
          <a:xfrm>
            <a:off x="2042378" y="2910021"/>
            <a:ext cx="387985" cy="375530"/>
            <a:chOff x="736092" y="2987802"/>
            <a:chExt cx="681228" cy="653796"/>
          </a:xfrm>
        </p:grpSpPr>
        <p:sp>
          <p:nvSpPr>
            <p:cNvPr id="31" name="Rectangle 30">
              <a:extLst>
                <a:ext uri="{FF2B5EF4-FFF2-40B4-BE49-F238E27FC236}">
                  <a16:creationId xmlns:a16="http://schemas.microsoft.com/office/drawing/2014/main" id="{39F40C25-04B7-CC42-A748-271C24A3B53E}"/>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2" name="Straight Connector 31">
              <a:extLst>
                <a:ext uri="{FF2B5EF4-FFF2-40B4-BE49-F238E27FC236}">
                  <a16:creationId xmlns:a16="http://schemas.microsoft.com/office/drawing/2014/main" id="{8731E7C5-6B1E-0140-A0DF-81193099FE75}"/>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F68D76-68FB-CA47-8601-41269E61B304}"/>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567B40-44C7-6540-AB83-39029037EA13}"/>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9FF010-4C55-7C46-BC20-5C47414D7A75}"/>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0154F7A-EA7F-9843-B21D-5A357EA4F4BB}"/>
              </a:ext>
            </a:extLst>
          </p:cNvPr>
          <p:cNvGrpSpPr/>
          <p:nvPr/>
        </p:nvGrpSpPr>
        <p:grpSpPr>
          <a:xfrm>
            <a:off x="4248528" y="2991675"/>
            <a:ext cx="387985" cy="375530"/>
            <a:chOff x="736092" y="2987802"/>
            <a:chExt cx="681228" cy="653796"/>
          </a:xfrm>
        </p:grpSpPr>
        <p:sp>
          <p:nvSpPr>
            <p:cNvPr id="45" name="Rectangle 44">
              <a:extLst>
                <a:ext uri="{FF2B5EF4-FFF2-40B4-BE49-F238E27FC236}">
                  <a16:creationId xmlns:a16="http://schemas.microsoft.com/office/drawing/2014/main" id="{F99F8A14-90D8-F046-9A5A-1CDE1C428EF5}"/>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6" name="Straight Connector 45">
              <a:extLst>
                <a:ext uri="{FF2B5EF4-FFF2-40B4-BE49-F238E27FC236}">
                  <a16:creationId xmlns:a16="http://schemas.microsoft.com/office/drawing/2014/main" id="{C5A6A440-58BE-9B4A-811D-7A8199D27F8A}"/>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D3BC793-4CB4-4449-9CC4-9320E2B6D152}"/>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F6F087-AB24-1A4D-8C27-FAE0EDBAEE10}"/>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A5BC7B8-7515-2E4F-8549-1DDEDEB4DFD7}"/>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2C3CD298-5732-B74E-818D-7A943DD92DE6}"/>
              </a:ext>
            </a:extLst>
          </p:cNvPr>
          <p:cNvSpPr/>
          <p:nvPr/>
        </p:nvSpPr>
        <p:spPr>
          <a:xfrm>
            <a:off x="8569453" y="2777491"/>
            <a:ext cx="1129718" cy="9889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ight Arrow 50">
            <a:extLst>
              <a:ext uri="{FF2B5EF4-FFF2-40B4-BE49-F238E27FC236}">
                <a16:creationId xmlns:a16="http://schemas.microsoft.com/office/drawing/2014/main" id="{96B0A4AE-A2A8-0F43-8E2C-88EB1EE9EC92}"/>
              </a:ext>
            </a:extLst>
          </p:cNvPr>
          <p:cNvSpPr/>
          <p:nvPr/>
        </p:nvSpPr>
        <p:spPr>
          <a:xfrm>
            <a:off x="7201969" y="3506093"/>
            <a:ext cx="1242074" cy="1260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a:extLst>
              <a:ext uri="{FF2B5EF4-FFF2-40B4-BE49-F238E27FC236}">
                <a16:creationId xmlns:a16="http://schemas.microsoft.com/office/drawing/2014/main" id="{19F0C6D0-0744-2E4D-AF8D-4283DB1C8CCE}"/>
              </a:ext>
            </a:extLst>
          </p:cNvPr>
          <p:cNvSpPr txBox="1"/>
          <p:nvPr/>
        </p:nvSpPr>
        <p:spPr>
          <a:xfrm>
            <a:off x="7183219" y="3632145"/>
            <a:ext cx="1122943" cy="923330"/>
          </a:xfrm>
          <a:prstGeom prst="rect">
            <a:avLst/>
          </a:prstGeom>
          <a:noFill/>
        </p:spPr>
        <p:txBody>
          <a:bodyPr wrap="square" rtlCol="0">
            <a:spAutoFit/>
          </a:bodyPr>
          <a:lstStyle/>
          <a:p>
            <a:r>
              <a:rPr lang="en-US" dirty="0"/>
              <a:t>convolve with 3 x 3 filter</a:t>
            </a:r>
          </a:p>
        </p:txBody>
      </p:sp>
      <p:grpSp>
        <p:nvGrpSpPr>
          <p:cNvPr id="53" name="Group 52">
            <a:extLst>
              <a:ext uri="{FF2B5EF4-FFF2-40B4-BE49-F238E27FC236}">
                <a16:creationId xmlns:a16="http://schemas.microsoft.com/office/drawing/2014/main" id="{B1B4B501-308B-0C40-80D4-0C7240954C05}"/>
              </a:ext>
            </a:extLst>
          </p:cNvPr>
          <p:cNvGrpSpPr/>
          <p:nvPr/>
        </p:nvGrpSpPr>
        <p:grpSpPr>
          <a:xfrm>
            <a:off x="7594147" y="2987803"/>
            <a:ext cx="387985" cy="375530"/>
            <a:chOff x="736092" y="2987802"/>
            <a:chExt cx="681228" cy="653796"/>
          </a:xfrm>
        </p:grpSpPr>
        <p:sp>
          <p:nvSpPr>
            <p:cNvPr id="54" name="Rectangle 53">
              <a:extLst>
                <a:ext uri="{FF2B5EF4-FFF2-40B4-BE49-F238E27FC236}">
                  <a16:creationId xmlns:a16="http://schemas.microsoft.com/office/drawing/2014/main" id="{92BBD946-2DB5-4147-AB4E-7617D4D4AD37}"/>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5" name="Straight Connector 54">
              <a:extLst>
                <a:ext uri="{FF2B5EF4-FFF2-40B4-BE49-F238E27FC236}">
                  <a16:creationId xmlns:a16="http://schemas.microsoft.com/office/drawing/2014/main" id="{D9359896-2945-0143-BF45-9D89AE19FC76}"/>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3B5FF30-9019-4940-A6C9-CC1CEB7C0FC3}"/>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75358-BBB0-0342-9417-0CBB7EFB4144}"/>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16DDD3E-6CCB-194D-9DF8-FD33DDDB8FD5}"/>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7BF3162B-160D-1744-AEF0-72ECCC226B24}"/>
              </a:ext>
            </a:extLst>
          </p:cNvPr>
          <p:cNvSpPr/>
          <p:nvPr/>
        </p:nvSpPr>
        <p:spPr>
          <a:xfrm>
            <a:off x="8921661" y="3131067"/>
            <a:ext cx="119780" cy="1365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0" name="Group 59">
            <a:extLst>
              <a:ext uri="{FF2B5EF4-FFF2-40B4-BE49-F238E27FC236}">
                <a16:creationId xmlns:a16="http://schemas.microsoft.com/office/drawing/2014/main" id="{FEE535D1-64EE-2641-B875-531D877EA2EE}"/>
              </a:ext>
            </a:extLst>
          </p:cNvPr>
          <p:cNvGrpSpPr/>
          <p:nvPr/>
        </p:nvGrpSpPr>
        <p:grpSpPr>
          <a:xfrm>
            <a:off x="5752859" y="2987803"/>
            <a:ext cx="387985" cy="375530"/>
            <a:chOff x="736092" y="2987802"/>
            <a:chExt cx="681228" cy="653796"/>
          </a:xfrm>
        </p:grpSpPr>
        <p:sp>
          <p:nvSpPr>
            <p:cNvPr id="61" name="Rectangle 60">
              <a:extLst>
                <a:ext uri="{FF2B5EF4-FFF2-40B4-BE49-F238E27FC236}">
                  <a16:creationId xmlns:a16="http://schemas.microsoft.com/office/drawing/2014/main" id="{A95865C0-1342-8A42-ABB9-E07B03474BD6}"/>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2" name="Straight Connector 61">
              <a:extLst>
                <a:ext uri="{FF2B5EF4-FFF2-40B4-BE49-F238E27FC236}">
                  <a16:creationId xmlns:a16="http://schemas.microsoft.com/office/drawing/2014/main" id="{8BE863B5-F9D3-6D44-B00C-387597AE4892}"/>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50F825-410D-5041-8755-61137D20E152}"/>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1E1489A-9934-244E-A407-0A575A91D95D}"/>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6FF24CF-14EE-0341-8000-0F13E6D4585B}"/>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706DAE5B-A9AA-EA4D-A8D5-18F866973D70}"/>
              </a:ext>
            </a:extLst>
          </p:cNvPr>
          <p:cNvSpPr txBox="1"/>
          <p:nvPr/>
        </p:nvSpPr>
        <p:spPr>
          <a:xfrm>
            <a:off x="5401710" y="4321630"/>
            <a:ext cx="1656098" cy="646331"/>
          </a:xfrm>
          <a:prstGeom prst="rect">
            <a:avLst/>
          </a:prstGeom>
          <a:noFill/>
        </p:spPr>
        <p:txBody>
          <a:bodyPr wrap="square" rtlCol="0">
            <a:spAutoFit/>
          </a:bodyPr>
          <a:lstStyle/>
          <a:p>
            <a:r>
              <a:rPr lang="en-US" dirty="0"/>
              <a:t>3x3 receptive field</a:t>
            </a:r>
          </a:p>
        </p:txBody>
      </p:sp>
      <p:sp>
        <p:nvSpPr>
          <p:cNvPr id="115" name="TextBox 114">
            <a:extLst>
              <a:ext uri="{FF2B5EF4-FFF2-40B4-BE49-F238E27FC236}">
                <a16:creationId xmlns:a16="http://schemas.microsoft.com/office/drawing/2014/main" id="{46E545D4-363F-D749-8863-8F917DF67A79}"/>
              </a:ext>
            </a:extLst>
          </p:cNvPr>
          <p:cNvSpPr txBox="1"/>
          <p:nvPr/>
        </p:nvSpPr>
        <p:spPr>
          <a:xfrm>
            <a:off x="1779733" y="4322754"/>
            <a:ext cx="1656098" cy="1200329"/>
          </a:xfrm>
          <a:prstGeom prst="rect">
            <a:avLst/>
          </a:prstGeom>
          <a:noFill/>
        </p:spPr>
        <p:txBody>
          <a:bodyPr wrap="square" rtlCol="0">
            <a:spAutoFit/>
          </a:bodyPr>
          <a:lstStyle/>
          <a:p>
            <a:r>
              <a:rPr lang="en-US" dirty="0"/>
              <a:t>7x7 receptive field: union of 9 3x3 fields with stride of 2</a:t>
            </a:r>
          </a:p>
        </p:txBody>
      </p:sp>
      <p:grpSp>
        <p:nvGrpSpPr>
          <p:cNvPr id="116" name="Group 115">
            <a:extLst>
              <a:ext uri="{FF2B5EF4-FFF2-40B4-BE49-F238E27FC236}">
                <a16:creationId xmlns:a16="http://schemas.microsoft.com/office/drawing/2014/main" id="{1E875676-40E4-DB43-8723-ADD1D92D7396}"/>
              </a:ext>
            </a:extLst>
          </p:cNvPr>
          <p:cNvGrpSpPr/>
          <p:nvPr/>
        </p:nvGrpSpPr>
        <p:grpSpPr>
          <a:xfrm>
            <a:off x="2314058" y="2910021"/>
            <a:ext cx="387985" cy="375530"/>
            <a:chOff x="736092" y="2987802"/>
            <a:chExt cx="681228" cy="653796"/>
          </a:xfrm>
        </p:grpSpPr>
        <p:sp>
          <p:nvSpPr>
            <p:cNvPr id="117" name="Rectangle 116">
              <a:extLst>
                <a:ext uri="{FF2B5EF4-FFF2-40B4-BE49-F238E27FC236}">
                  <a16:creationId xmlns:a16="http://schemas.microsoft.com/office/drawing/2014/main" id="{9D2D502C-58C9-A14A-9F1C-10E84ED003D2}"/>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8" name="Straight Connector 117">
              <a:extLst>
                <a:ext uri="{FF2B5EF4-FFF2-40B4-BE49-F238E27FC236}">
                  <a16:creationId xmlns:a16="http://schemas.microsoft.com/office/drawing/2014/main" id="{90B6DB45-E950-3643-8A72-0712A62D50FB}"/>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385BB67-4060-4749-A01E-DB6797C19F3B}"/>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8CC15E9-2AE3-1346-A50C-0277C2F9D93D}"/>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9B03311-8BCC-2447-ADFF-EF2AA0EE3C71}"/>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A2B09F3B-925B-CA46-9922-98ABC9CAC406}"/>
              </a:ext>
            </a:extLst>
          </p:cNvPr>
          <p:cNvGrpSpPr/>
          <p:nvPr/>
        </p:nvGrpSpPr>
        <p:grpSpPr>
          <a:xfrm>
            <a:off x="2575513" y="2910021"/>
            <a:ext cx="387985" cy="375530"/>
            <a:chOff x="736092" y="2987802"/>
            <a:chExt cx="681228" cy="653796"/>
          </a:xfrm>
        </p:grpSpPr>
        <p:sp>
          <p:nvSpPr>
            <p:cNvPr id="123" name="Rectangle 122">
              <a:extLst>
                <a:ext uri="{FF2B5EF4-FFF2-40B4-BE49-F238E27FC236}">
                  <a16:creationId xmlns:a16="http://schemas.microsoft.com/office/drawing/2014/main" id="{2C282096-9CC7-7F4D-804B-4E5FD4A798DA}"/>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4" name="Straight Connector 123">
              <a:extLst>
                <a:ext uri="{FF2B5EF4-FFF2-40B4-BE49-F238E27FC236}">
                  <a16:creationId xmlns:a16="http://schemas.microsoft.com/office/drawing/2014/main" id="{7B2EDE12-E4C2-1947-81B9-4B88C7221B14}"/>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32A7374-5510-8742-AA0A-D6F508181951}"/>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2355515-9470-2C49-9701-B830CABE4295}"/>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56CA70D-E4DE-6D49-AE5A-4DCBC1A17151}"/>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F7D50931-6055-A244-B704-155BDC7170EC}"/>
              </a:ext>
            </a:extLst>
          </p:cNvPr>
          <p:cNvGrpSpPr/>
          <p:nvPr/>
        </p:nvGrpSpPr>
        <p:grpSpPr>
          <a:xfrm>
            <a:off x="2042202" y="3147574"/>
            <a:ext cx="387985" cy="375530"/>
            <a:chOff x="736092" y="2987802"/>
            <a:chExt cx="681228" cy="653796"/>
          </a:xfrm>
        </p:grpSpPr>
        <p:sp>
          <p:nvSpPr>
            <p:cNvPr id="129" name="Rectangle 128">
              <a:extLst>
                <a:ext uri="{FF2B5EF4-FFF2-40B4-BE49-F238E27FC236}">
                  <a16:creationId xmlns:a16="http://schemas.microsoft.com/office/drawing/2014/main" id="{0EF40A25-19ED-DC49-8508-07178BBBC97A}"/>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0" name="Straight Connector 129">
              <a:extLst>
                <a:ext uri="{FF2B5EF4-FFF2-40B4-BE49-F238E27FC236}">
                  <a16:creationId xmlns:a16="http://schemas.microsoft.com/office/drawing/2014/main" id="{CBF3D087-2AA3-A545-BFCD-B9FA81395A40}"/>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F56CEE6-1E8A-D34E-867D-D2D5A457A7AF}"/>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55F01C7-2C9B-7E46-ADAF-6CF8617CFD4D}"/>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F8BB730-8BDF-C149-9087-39F52BC74FD9}"/>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1D1416CE-EC72-4147-B92C-7F97D637FDA5}"/>
              </a:ext>
            </a:extLst>
          </p:cNvPr>
          <p:cNvGrpSpPr/>
          <p:nvPr/>
        </p:nvGrpSpPr>
        <p:grpSpPr>
          <a:xfrm>
            <a:off x="2313230" y="3147574"/>
            <a:ext cx="387985" cy="375530"/>
            <a:chOff x="736092" y="2987802"/>
            <a:chExt cx="681228" cy="653796"/>
          </a:xfrm>
        </p:grpSpPr>
        <p:sp>
          <p:nvSpPr>
            <p:cNvPr id="135" name="Rectangle 134">
              <a:extLst>
                <a:ext uri="{FF2B5EF4-FFF2-40B4-BE49-F238E27FC236}">
                  <a16:creationId xmlns:a16="http://schemas.microsoft.com/office/drawing/2014/main" id="{BE232E11-5BA1-8F4E-8F0B-CAE9C6A19A7B}"/>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6" name="Straight Connector 135">
              <a:extLst>
                <a:ext uri="{FF2B5EF4-FFF2-40B4-BE49-F238E27FC236}">
                  <a16:creationId xmlns:a16="http://schemas.microsoft.com/office/drawing/2014/main" id="{D7ACF422-BD95-374C-A2DF-C613A1A7390F}"/>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CD5A24C-2611-9A43-B9D9-B49CD1EF6363}"/>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BF3B677-84D0-B84D-8DAF-8D17CF0C7830}"/>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E99EB14-234F-5B41-A77E-42665C08AFD3}"/>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318A10AC-3437-4F49-9CDE-A2A53E1E3E34}"/>
              </a:ext>
            </a:extLst>
          </p:cNvPr>
          <p:cNvGrpSpPr/>
          <p:nvPr/>
        </p:nvGrpSpPr>
        <p:grpSpPr>
          <a:xfrm>
            <a:off x="2574177" y="3147574"/>
            <a:ext cx="387985" cy="375530"/>
            <a:chOff x="736092" y="2987802"/>
            <a:chExt cx="681228" cy="653796"/>
          </a:xfrm>
        </p:grpSpPr>
        <p:sp>
          <p:nvSpPr>
            <p:cNvPr id="141" name="Rectangle 140">
              <a:extLst>
                <a:ext uri="{FF2B5EF4-FFF2-40B4-BE49-F238E27FC236}">
                  <a16:creationId xmlns:a16="http://schemas.microsoft.com/office/drawing/2014/main" id="{7C6C3396-2CB3-4F4C-8500-1AE38CF15B64}"/>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2" name="Straight Connector 141">
              <a:extLst>
                <a:ext uri="{FF2B5EF4-FFF2-40B4-BE49-F238E27FC236}">
                  <a16:creationId xmlns:a16="http://schemas.microsoft.com/office/drawing/2014/main" id="{1D5B7765-6B79-6E49-8E13-875E3B82E645}"/>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6C8459D-5252-8A4C-8553-F9CC1C0A2D21}"/>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01CB591-DF45-6A42-BC18-BE5D39E92228}"/>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E440A13-725D-AC44-A32C-6CB5B74479AF}"/>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004EBA89-34E6-9E4E-AA0F-563C4A4CC7FB}"/>
              </a:ext>
            </a:extLst>
          </p:cNvPr>
          <p:cNvGrpSpPr/>
          <p:nvPr/>
        </p:nvGrpSpPr>
        <p:grpSpPr>
          <a:xfrm>
            <a:off x="2053296" y="3388694"/>
            <a:ext cx="387985" cy="375530"/>
            <a:chOff x="736092" y="2987802"/>
            <a:chExt cx="681228" cy="653796"/>
          </a:xfrm>
        </p:grpSpPr>
        <p:sp>
          <p:nvSpPr>
            <p:cNvPr id="147" name="Rectangle 146">
              <a:extLst>
                <a:ext uri="{FF2B5EF4-FFF2-40B4-BE49-F238E27FC236}">
                  <a16:creationId xmlns:a16="http://schemas.microsoft.com/office/drawing/2014/main" id="{467CBF40-2CA0-5048-A878-D44AD724B38F}"/>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8" name="Straight Connector 147">
              <a:extLst>
                <a:ext uri="{FF2B5EF4-FFF2-40B4-BE49-F238E27FC236}">
                  <a16:creationId xmlns:a16="http://schemas.microsoft.com/office/drawing/2014/main" id="{39C2D198-35D9-D443-8077-FF514131E4CF}"/>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8EB5A74-079F-3E4D-BC70-2B906DD6037E}"/>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4DB1BE7-3E1C-874C-B60F-9DD4682C8339}"/>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3286AA9-C024-584D-926C-20DF51DA80C8}"/>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AB2AB173-15E1-1145-A3A1-BE600EC27135}"/>
              </a:ext>
            </a:extLst>
          </p:cNvPr>
          <p:cNvGrpSpPr/>
          <p:nvPr/>
        </p:nvGrpSpPr>
        <p:grpSpPr>
          <a:xfrm>
            <a:off x="2315022" y="3388694"/>
            <a:ext cx="387985" cy="375530"/>
            <a:chOff x="736092" y="2987802"/>
            <a:chExt cx="681228" cy="653796"/>
          </a:xfrm>
        </p:grpSpPr>
        <p:sp>
          <p:nvSpPr>
            <p:cNvPr id="153" name="Rectangle 152">
              <a:extLst>
                <a:ext uri="{FF2B5EF4-FFF2-40B4-BE49-F238E27FC236}">
                  <a16:creationId xmlns:a16="http://schemas.microsoft.com/office/drawing/2014/main" id="{97B58592-954D-D245-B813-433D46F6CE09}"/>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4" name="Straight Connector 153">
              <a:extLst>
                <a:ext uri="{FF2B5EF4-FFF2-40B4-BE49-F238E27FC236}">
                  <a16:creationId xmlns:a16="http://schemas.microsoft.com/office/drawing/2014/main" id="{9943C03C-5083-9C4E-8E48-86C74BC91762}"/>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E12922C-329C-D047-A021-F9381AC7D55C}"/>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9B7E1A4-AFBC-4542-A171-87219FA7F90F}"/>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7CF8F3C-6F88-E04F-AA00-8D11567CF352}"/>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452CA251-F249-8146-AA0E-F3D193FFBEE3}"/>
              </a:ext>
            </a:extLst>
          </p:cNvPr>
          <p:cNvGrpSpPr/>
          <p:nvPr/>
        </p:nvGrpSpPr>
        <p:grpSpPr>
          <a:xfrm>
            <a:off x="2576475" y="3388694"/>
            <a:ext cx="387985" cy="375530"/>
            <a:chOff x="736092" y="2987802"/>
            <a:chExt cx="681228" cy="653796"/>
          </a:xfrm>
        </p:grpSpPr>
        <p:sp>
          <p:nvSpPr>
            <p:cNvPr id="159" name="Rectangle 158">
              <a:extLst>
                <a:ext uri="{FF2B5EF4-FFF2-40B4-BE49-F238E27FC236}">
                  <a16:creationId xmlns:a16="http://schemas.microsoft.com/office/drawing/2014/main" id="{902D57FA-575A-2E47-979D-42D74F7F856C}"/>
                </a:ext>
              </a:extLst>
            </p:cNvPr>
            <p:cNvSpPr/>
            <p:nvPr/>
          </p:nvSpPr>
          <p:spPr>
            <a:xfrm>
              <a:off x="736092" y="2987802"/>
              <a:ext cx="681228" cy="653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0" name="Straight Connector 159">
              <a:extLst>
                <a:ext uri="{FF2B5EF4-FFF2-40B4-BE49-F238E27FC236}">
                  <a16:creationId xmlns:a16="http://schemas.microsoft.com/office/drawing/2014/main" id="{EFB20464-6FA6-1440-9622-8F05D06DD189}"/>
                </a:ext>
              </a:extLst>
            </p:cNvPr>
            <p:cNvCxnSpPr>
              <a:cxnSpLocks/>
            </p:cNvCxnSpPr>
            <p:nvPr/>
          </p:nvCxnSpPr>
          <p:spPr>
            <a:xfrm>
              <a:off x="736092" y="3179282"/>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025EDC6-7132-2F4E-98E4-064F46C3145D}"/>
                </a:ext>
              </a:extLst>
            </p:cNvPr>
            <p:cNvCxnSpPr>
              <a:cxnSpLocks/>
            </p:cNvCxnSpPr>
            <p:nvPr/>
          </p:nvCxnSpPr>
          <p:spPr>
            <a:xfrm>
              <a:off x="736092" y="3394166"/>
              <a:ext cx="681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5B112B6-06E8-C14F-9AA2-F74C3E49629A}"/>
                </a:ext>
              </a:extLst>
            </p:cNvPr>
            <p:cNvCxnSpPr/>
            <p:nvPr/>
          </p:nvCxnSpPr>
          <p:spPr>
            <a:xfrm>
              <a:off x="957944" y="2987802"/>
              <a:ext cx="0" cy="65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B907639-DEBD-8B43-937B-E11AE10C39B3}"/>
                </a:ext>
              </a:extLst>
            </p:cNvPr>
            <p:cNvCxnSpPr/>
            <p:nvPr/>
          </p:nvCxnSpPr>
          <p:spPr>
            <a:xfrm>
              <a:off x="1197429" y="2987802"/>
              <a:ext cx="0" cy="65379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566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convolutional networks </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152650" y="2942393"/>
            <a:ext cx="7886700" cy="3075744"/>
          </a:xfrm>
        </p:spPr>
      </p:pic>
      <p:sp>
        <p:nvSpPr>
          <p:cNvPr id="5" name="TextBox 4"/>
          <p:cNvSpPr txBox="1"/>
          <p:nvPr/>
        </p:nvSpPr>
        <p:spPr>
          <a:xfrm>
            <a:off x="2152650" y="6223407"/>
            <a:ext cx="7886700" cy="507831"/>
          </a:xfrm>
          <a:prstGeom prst="rect">
            <a:avLst/>
          </a:prstGeom>
          <a:noFill/>
        </p:spPr>
        <p:txBody>
          <a:bodyPr wrap="square" rtlCol="0">
            <a:spAutoFit/>
          </a:bodyPr>
          <a:lstStyle/>
          <a:p>
            <a:r>
              <a:rPr lang="en-US" sz="1350" dirty="0"/>
              <a:t>Rich feature hierarchies for accurate object detection and semantic segmentation. R. </a:t>
            </a:r>
            <a:r>
              <a:rPr lang="en-US" sz="1350" dirty="0" err="1"/>
              <a:t>Girshick</a:t>
            </a:r>
            <a:r>
              <a:rPr lang="en-US" sz="1350" dirty="0"/>
              <a:t>, J. Donahue, T. Darrell, J. Malik. In </a:t>
            </a:r>
            <a:r>
              <a:rPr lang="en-US" sz="1350" i="1" dirty="0"/>
              <a:t>CVPR, </a:t>
            </a:r>
            <a:r>
              <a:rPr lang="en-US" sz="1350" dirty="0"/>
              <a:t>2014.</a:t>
            </a:r>
          </a:p>
        </p:txBody>
      </p:sp>
      <p:sp>
        <p:nvSpPr>
          <p:cNvPr id="3" name="TextBox 2">
            <a:extLst>
              <a:ext uri="{FF2B5EF4-FFF2-40B4-BE49-F238E27FC236}">
                <a16:creationId xmlns:a16="http://schemas.microsoft.com/office/drawing/2014/main" id="{F6937EB7-4A0F-F042-901D-B162DF2AA858}"/>
              </a:ext>
            </a:extLst>
          </p:cNvPr>
          <p:cNvSpPr txBox="1"/>
          <p:nvPr/>
        </p:nvSpPr>
        <p:spPr>
          <a:xfrm>
            <a:off x="1970315" y="1807029"/>
            <a:ext cx="8262257"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Take images for which a given unit in a feature map scores high</a:t>
            </a:r>
          </a:p>
          <a:p>
            <a:pPr marL="342900" indent="-342900">
              <a:buFont typeface="Arial" panose="020B0604020202020204" pitchFamily="34" charset="0"/>
              <a:buChar char="•"/>
            </a:pPr>
            <a:r>
              <a:rPr lang="en-US" sz="2000" dirty="0"/>
              <a:t>Identify the receptive field for each.</a:t>
            </a:r>
          </a:p>
        </p:txBody>
      </p:sp>
    </p:spTree>
    <p:extLst>
      <p:ext uri="{BB962C8B-B14F-4D97-AF65-F5344CB8AC3E}">
        <p14:creationId xmlns:p14="http://schemas.microsoft.com/office/powerpoint/2010/main" val="203473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convolutional networks II</a:t>
            </a:r>
          </a:p>
        </p:txBody>
      </p:sp>
      <p:sp>
        <p:nvSpPr>
          <p:cNvPr id="3" name="Content Placeholder 2"/>
          <p:cNvSpPr>
            <a:spLocks noGrp="1"/>
          </p:cNvSpPr>
          <p:nvPr>
            <p:ph idx="1"/>
          </p:nvPr>
        </p:nvSpPr>
        <p:spPr/>
        <p:txBody>
          <a:bodyPr/>
          <a:lstStyle/>
          <a:p>
            <a:r>
              <a:rPr lang="en-US" dirty="0"/>
              <a:t>Block regions of the image and classify</a:t>
            </a:r>
          </a:p>
          <a:p>
            <a:endParaRPr lang="en-US" dirty="0"/>
          </a:p>
        </p:txBody>
      </p:sp>
      <p:sp>
        <p:nvSpPr>
          <p:cNvPr id="6" name="Rectangle 5"/>
          <p:cNvSpPr/>
          <p:nvPr/>
        </p:nvSpPr>
        <p:spPr>
          <a:xfrm>
            <a:off x="1670510" y="5452675"/>
            <a:ext cx="9111791" cy="300082"/>
          </a:xfrm>
          <a:prstGeom prst="rect">
            <a:avLst/>
          </a:prstGeom>
        </p:spPr>
        <p:txBody>
          <a:bodyPr wrap="square">
            <a:spAutoFit/>
          </a:bodyPr>
          <a:lstStyle/>
          <a:p>
            <a:r>
              <a:rPr lang="en-US" sz="1350" dirty="0"/>
              <a:t>Visualizing and Understanding Convolutional Networks. M. </a:t>
            </a:r>
            <a:r>
              <a:rPr lang="en-US" sz="1350" dirty="0" err="1"/>
              <a:t>Zeiler</a:t>
            </a:r>
            <a:r>
              <a:rPr lang="en-US" sz="1350" dirty="0"/>
              <a:t> and R. Fergus. In </a:t>
            </a:r>
            <a:r>
              <a:rPr lang="en-US" sz="1350" i="1" dirty="0"/>
              <a:t>ECCV 2014.</a:t>
            </a:r>
            <a:endParaRPr lang="en-US" sz="1350" dirty="0"/>
          </a:p>
        </p:txBody>
      </p:sp>
      <p:pic>
        <p:nvPicPr>
          <p:cNvPr id="7" name="Picture 6">
            <a:extLst>
              <a:ext uri="{FF2B5EF4-FFF2-40B4-BE49-F238E27FC236}">
                <a16:creationId xmlns:a16="http://schemas.microsoft.com/office/drawing/2014/main" id="{29AC8D24-02A2-F14A-A5CC-C903024313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4057" y="2601119"/>
            <a:ext cx="3733800" cy="2800350"/>
          </a:xfrm>
          <a:prstGeom prst="rect">
            <a:avLst/>
          </a:prstGeom>
        </p:spPr>
      </p:pic>
      <p:sp>
        <p:nvSpPr>
          <p:cNvPr id="8" name="Rectangle 7">
            <a:extLst>
              <a:ext uri="{FF2B5EF4-FFF2-40B4-BE49-F238E27FC236}">
                <a16:creationId xmlns:a16="http://schemas.microsoft.com/office/drawing/2014/main" id="{F6D7E7C0-C20C-1748-9F5A-8730C04374E6}"/>
              </a:ext>
            </a:extLst>
          </p:cNvPr>
          <p:cNvSpPr/>
          <p:nvPr/>
        </p:nvSpPr>
        <p:spPr>
          <a:xfrm>
            <a:off x="3614058" y="2601120"/>
            <a:ext cx="718457" cy="588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29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301 C 0.16858 -0.00185 0.33594 -0.00694 0.33334 0.00463 C 0.33073 0.01621 -0.01475 0.06111 -0.01423 0.07292 C -0.01389 0.08472 0.3349 0.06204 0.33559 0.07616 C 0.33646 0.09005 -0.00955 0.14213 -0.00955 0.15695 C -0.00955 0.17176 0.33386 0.1507 0.33559 0.16505 C 0.3375 0.17917 0.00139 0.22824 0.00122 0.24283 C 0.00104 0.25741 0.33108 0.23912 0.33455 0.25232 C 0.33785 0.26551 0.02136 0.30996 0.02136 0.32222 C 0.02136 0.33426 0.17795 0.32986 0.33455 0.32523 " pathEditMode="relative" ptsTypes="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convolutional networks II</a:t>
            </a:r>
          </a:p>
        </p:txBody>
      </p:sp>
      <p:sp>
        <p:nvSpPr>
          <p:cNvPr id="3" name="Content Placeholder 2"/>
          <p:cNvSpPr>
            <a:spLocks noGrp="1"/>
          </p:cNvSpPr>
          <p:nvPr>
            <p:ph idx="1"/>
          </p:nvPr>
        </p:nvSpPr>
        <p:spPr/>
        <p:txBody>
          <a:bodyPr/>
          <a:lstStyle/>
          <a:p>
            <a:r>
              <a:rPr lang="en-US" dirty="0"/>
              <a:t>Image pixels important for classification = pixels when blocked cause misclassification</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671" y="2894839"/>
            <a:ext cx="2228850" cy="223837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5758" y="2510434"/>
            <a:ext cx="2257425" cy="2695575"/>
          </a:xfrm>
          <a:prstGeom prst="rect">
            <a:avLst/>
          </a:prstGeom>
        </p:spPr>
      </p:pic>
      <p:sp>
        <p:nvSpPr>
          <p:cNvPr id="6" name="Rectangle 5"/>
          <p:cNvSpPr/>
          <p:nvPr/>
        </p:nvSpPr>
        <p:spPr>
          <a:xfrm>
            <a:off x="1670510" y="5452675"/>
            <a:ext cx="9111791" cy="300082"/>
          </a:xfrm>
          <a:prstGeom prst="rect">
            <a:avLst/>
          </a:prstGeom>
        </p:spPr>
        <p:txBody>
          <a:bodyPr wrap="square">
            <a:spAutoFit/>
          </a:bodyPr>
          <a:lstStyle/>
          <a:p>
            <a:r>
              <a:rPr lang="en-US" sz="1350" dirty="0"/>
              <a:t>Visualizing and Understanding Convolutional Networks. M. </a:t>
            </a:r>
            <a:r>
              <a:rPr lang="en-US" sz="1350" dirty="0" err="1"/>
              <a:t>Zeiler</a:t>
            </a:r>
            <a:r>
              <a:rPr lang="en-US" sz="1350" dirty="0"/>
              <a:t> and R. Fergus. In </a:t>
            </a:r>
            <a:r>
              <a:rPr lang="en-US" sz="1350" i="1" dirty="0"/>
              <a:t>ECCV 2014.</a:t>
            </a:r>
            <a:endParaRPr lang="en-US" sz="1350" dirty="0"/>
          </a:p>
        </p:txBody>
      </p:sp>
    </p:spTree>
    <p:extLst>
      <p:ext uri="{BB962C8B-B14F-4D97-AF65-F5344CB8AC3E}">
        <p14:creationId xmlns:p14="http://schemas.microsoft.com/office/powerpoint/2010/main" val="275459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Semantic Segmentation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652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927</Words>
  <Application>Microsoft Macintosh PowerPoint</Application>
  <PresentationFormat>Widescreen</PresentationFormat>
  <Paragraphs>146</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Visualizing convolutional networks</vt:lpstr>
      <vt:lpstr>Receptive field</vt:lpstr>
      <vt:lpstr>Receptive field</vt:lpstr>
      <vt:lpstr>Receptive field</vt:lpstr>
      <vt:lpstr>Receptive field</vt:lpstr>
      <vt:lpstr>Visualizing convolutional networks </vt:lpstr>
      <vt:lpstr>Visualizing convolutional networks II</vt:lpstr>
      <vt:lpstr>Visualizing convolutional networks II</vt:lpstr>
      <vt:lpstr>Semantic Segmentation</vt:lpstr>
      <vt:lpstr>The Task</vt:lpstr>
      <vt:lpstr>Evaluation metric</vt:lpstr>
      <vt:lpstr>Things vs Stuff</vt:lpstr>
      <vt:lpstr>Challenges in data collection</vt:lpstr>
      <vt:lpstr>Pre-convnet semantic segmentation</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The resolution issue</vt:lpstr>
      <vt:lpstr>Solution 1: Image pyramids</vt:lpstr>
      <vt:lpstr>Solution 2: Skip connections</vt:lpstr>
      <vt:lpstr>Solution 2: Skip connections</vt:lpstr>
      <vt:lpstr>Solution 2: Skip connections</vt:lpstr>
      <vt:lpstr>Skip connections</vt:lpstr>
      <vt:lpstr>Solution 3: Dilation</vt:lpstr>
      <vt:lpstr>Solution 3: Dilation</vt:lpstr>
      <vt:lpstr>Solution 3: Dilation</vt:lpstr>
      <vt:lpstr>Solution 3: Dilation</vt:lpstr>
      <vt:lpstr>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Segmentation</dc:title>
  <dc:creator>Bharath Hariharan</dc:creator>
  <cp:lastModifiedBy>Bharath Hariharan</cp:lastModifiedBy>
  <cp:revision>5</cp:revision>
  <cp:lastPrinted>2019-05-03T16:58:48Z</cp:lastPrinted>
  <dcterms:created xsi:type="dcterms:W3CDTF">2019-05-03T04:06:08Z</dcterms:created>
  <dcterms:modified xsi:type="dcterms:W3CDTF">2020-05-08T21:32:50Z</dcterms:modified>
</cp:coreProperties>
</file>