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3" r:id="rId7"/>
    <p:sldId id="274" r:id="rId8"/>
    <p:sldId id="275" r:id="rId9"/>
    <p:sldId id="276" r:id="rId10"/>
    <p:sldId id="266" r:id="rId11"/>
    <p:sldId id="271" r:id="rId12"/>
    <p:sldId id="267" r:id="rId13"/>
    <p:sldId id="268" r:id="rId14"/>
    <p:sldId id="270" r:id="rId15"/>
    <p:sldId id="272" r:id="rId16"/>
    <p:sldId id="331" r:id="rId17"/>
    <p:sldId id="332" r:id="rId18"/>
    <p:sldId id="263" r:id="rId19"/>
    <p:sldId id="278" r:id="rId20"/>
    <p:sldId id="279" r:id="rId21"/>
    <p:sldId id="277" r:id="rId22"/>
    <p:sldId id="280" r:id="rId23"/>
    <p:sldId id="281" r:id="rId24"/>
    <p:sldId id="283" r:id="rId25"/>
    <p:sldId id="282" r:id="rId26"/>
    <p:sldId id="284" r:id="rId27"/>
    <p:sldId id="334" r:id="rId28"/>
    <p:sldId id="285" r:id="rId29"/>
    <p:sldId id="286" r:id="rId30"/>
    <p:sldId id="287" r:id="rId31"/>
    <p:sldId id="335" r:id="rId32"/>
    <p:sldId id="291" r:id="rId33"/>
    <p:sldId id="336" r:id="rId34"/>
    <p:sldId id="290" r:id="rId35"/>
    <p:sldId id="292" r:id="rId36"/>
    <p:sldId id="293" r:id="rId37"/>
    <p:sldId id="294" r:id="rId38"/>
    <p:sldId id="299" r:id="rId39"/>
    <p:sldId id="295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297" r:id="rId48"/>
    <p:sldId id="344" r:id="rId49"/>
    <p:sldId id="345" r:id="rId50"/>
    <p:sldId id="346" r:id="rId51"/>
    <p:sldId id="300" r:id="rId52"/>
    <p:sldId id="304" r:id="rId53"/>
    <p:sldId id="301" r:id="rId54"/>
    <p:sldId id="303" r:id="rId55"/>
    <p:sldId id="347" r:id="rId56"/>
    <p:sldId id="302" r:id="rId57"/>
    <p:sldId id="305" r:id="rId58"/>
    <p:sldId id="333" r:id="rId59"/>
    <p:sldId id="348" r:id="rId60"/>
    <p:sldId id="349" r:id="rId61"/>
    <p:sldId id="307" r:id="rId62"/>
    <p:sldId id="330" r:id="rId63"/>
    <p:sldId id="306" r:id="rId64"/>
    <p:sldId id="326" r:id="rId65"/>
    <p:sldId id="35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9"/>
  </p:normalViewPr>
  <p:slideViewPr>
    <p:cSldViewPr snapToGrid="0" snapToObjects="1">
      <p:cViewPr varScale="1">
        <p:scale>
          <a:sx n="115" d="100"/>
          <a:sy n="115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39DA-5C5A-7745-8C88-9B4028F2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A3BBD-058B-D948-9297-A50CE4FF3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DDA1D-8312-D54A-94FE-43424CCA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E21BC-0163-6C4C-A49F-439634A8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0804-1F57-8843-A1ED-5BB39DD1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40D8-0C98-D342-BFE6-DA20ED9D5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A83F5D-E2E5-0D4F-AC04-51CC6BAA0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9E866-2434-7945-AE2A-C05B0C9E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175D2-3AE5-E540-82DB-F349692F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418BE-B6CB-604E-ADF6-75446A2F3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6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E1B4C-B961-4B40-94E7-326856F62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83873-E738-1447-81F7-863F9C85A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2F5EF-16C2-9C49-9F1D-E7D39B5A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90A59-D445-2C45-B2E8-C33E3E33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E1621-DBC3-094C-8BD6-CD544C4B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4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C31F-BC9E-0145-8F06-C3712F2A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07AF2-2A57-CD46-A12B-D03D6E03E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70D23-1D31-4E4B-A1D1-2305C11D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3588B-C663-C147-B981-6E47EADD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0125E-48DE-FC4D-9CD9-119AF803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95677-7656-1849-9084-E0759BCA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D0216-985A-0946-9093-7B6D6F058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67878-F2B2-9C42-9447-1F29638C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3DC65-922F-8641-ADAF-6F83A575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53825-8EB9-7D4F-9502-D6B5CC0C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8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7F1CF-3CA4-374C-BA73-B88713FB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B7132-C55A-5A44-AFE4-FB3664C6C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84D34-1AFE-1947-82C5-DD17BB4C6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23335-E2ED-EF42-93CD-C5B182B75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82B20-DECE-C143-AD70-2579F4A7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5CDFB-19E3-FF4A-BF08-B4FF009B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1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729AC-F0EC-D140-ACB1-AC708C4DF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592C2-1084-7845-BDA9-7B0944AEB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DF434-F612-834C-95F3-BA249FF63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A40F1-4E2B-BA4D-8837-5F5FD1B38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4B9B5E-0CA5-E944-8567-A9894ED36E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93844-16A9-064B-A80B-6A6E10A2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DC8839-39D8-AC47-A495-11047E0F1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8288E9-E971-6144-AA95-9B5942DE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1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A964-E77A-044C-BCFD-D3772D48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8F5D3-55DA-0F4F-B5CA-AE5C8731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4C8F8-1276-ED4C-B823-90758EBD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CD49F-EF9E-5F46-8858-1C0A9FE4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3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ECE22-BB02-9346-8622-A9B669AB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90940-4900-DE4B-98A8-1E46B9F20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AAECA-3BE1-0B4C-9BDC-277D7227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4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043D-4318-884C-BA71-0F993B081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777B1-E8D8-FC45-BC9B-DC1E944D3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FF2E7-0514-1F4F-BC04-4988349DD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E6BF5-B40D-FA46-B3CF-E3DBF7BE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943A7-DF30-D640-A2C9-2D5F3F27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328DE-55CA-F548-AD88-B57326D7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8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0AE0B-77B9-5142-B04C-7E14DEB62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014E11-B98D-EB4B-B559-23191DC6C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C002F-372F-A148-BB2A-32B1FE89A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F7354-5CDE-804F-B464-CBA966A1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83032-28F8-BB41-8EF1-83DCD357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D3561-C076-BA4F-9790-075FED68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4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BA38F-CC9E-CB4B-B0BB-2C6F9356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3440F-4BF9-1C4E-B7F1-891081110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36885-14B7-9643-BE3B-96A43F996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077ED-539D-A44B-BA83-2CEE16C1A319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69189-B745-984B-A3F0-6EA085F9B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30773-3460-D64F-8DFF-8CF4B6B54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EC9D3-8588-B64A-90FB-44627740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90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2609850"/>
            <a:ext cx="2286000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2609851"/>
            <a:ext cx="2336800" cy="1713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Pose variation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557" y="2615240"/>
            <a:ext cx="2271244" cy="17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77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Lighting variation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609850"/>
            <a:ext cx="2286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32728" y="2326890"/>
            <a:ext cx="2112773" cy="19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59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950" y="2609850"/>
            <a:ext cx="22860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Scale variation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169" y="2326890"/>
            <a:ext cx="1997460" cy="19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75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Clutter and occlusion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2609850"/>
            <a:ext cx="22860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60985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Intrinsic intra-class variation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2609850"/>
            <a:ext cx="2286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950" y="260985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8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Inter-class similarity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1" y="2419350"/>
            <a:ext cx="261937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4" y="2419350"/>
            <a:ext cx="26193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07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8E230-D7FF-CB41-8819-45498453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of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CA4B1-05A0-BB4B-95D6-3B3FBE628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Boundaries of classes are often fuzzy</a:t>
            </a:r>
          </a:p>
          <a:p>
            <a:r>
              <a:rPr lang="en-US" dirty="0"/>
              <a:t>“A dog is an animal with four legs, a tail and a snout”</a:t>
            </a:r>
          </a:p>
          <a:p>
            <a:r>
              <a:rPr lang="en-US" dirty="0"/>
              <a:t>Really?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9742F-C779-F24E-8064-C89F3132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315" y="3949021"/>
            <a:ext cx="3788228" cy="25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13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AAE7-8157-4C4D-B744-6D399277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of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428D2-1037-9C4C-A715-FA5F4EBC5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“… Practically anything can happen in an image and furthermore practically everything did” - Marr</a:t>
            </a:r>
          </a:p>
          <a:p>
            <a:r>
              <a:rPr lang="en-US" dirty="0"/>
              <a:t>Much better to talk in terms of </a:t>
            </a:r>
            <a:r>
              <a:rPr lang="en-US" i="1" dirty="0"/>
              <a:t>probabilities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Joint distribution of images and labels </a:t>
            </a:r>
            <a:r>
              <a:rPr lang="en-US" dirty="0"/>
              <a:t>: P(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r>
              <a:rPr lang="en-US" i="1" dirty="0"/>
              <a:t>Conditional distribution of labels given image </a:t>
            </a:r>
            <a:r>
              <a:rPr lang="en-US" dirty="0"/>
              <a:t>: P(</a:t>
            </a:r>
            <a:r>
              <a:rPr lang="en-US" dirty="0" err="1"/>
              <a:t>y|x</a:t>
            </a:r>
            <a:r>
              <a:rPr lang="en-US" dirty="0"/>
              <a:t>)</a:t>
            </a:r>
            <a:endParaRPr lang="en-US" i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59B9D-EE45-254B-BF37-6ADC51416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676" y="3514094"/>
            <a:ext cx="3043238" cy="9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2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interested in the conditional distribution</a:t>
            </a:r>
          </a:p>
          <a:p>
            <a:r>
              <a:rPr lang="en-US" dirty="0"/>
              <a:t>Key idea: teach computer visual concepts by </a:t>
            </a:r>
            <a:r>
              <a:rPr lang="en-US" i="1" dirty="0"/>
              <a:t>providing examples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534" y="3449804"/>
            <a:ext cx="3043238" cy="97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644" y="1938901"/>
            <a:ext cx="887413" cy="325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475" y="5040293"/>
            <a:ext cx="4591050" cy="352425"/>
          </a:xfrm>
          <a:prstGeom prst="rect">
            <a:avLst/>
          </a:prstGeom>
        </p:spPr>
      </p:pic>
      <p:sp>
        <p:nvSpPr>
          <p:cNvPr id="9" name="Right Arrow Callout 8"/>
          <p:cNvSpPr/>
          <p:nvPr/>
        </p:nvSpPr>
        <p:spPr>
          <a:xfrm>
            <a:off x="1905001" y="4682067"/>
            <a:ext cx="1663700" cy="1068877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Training Set</a:t>
            </a:r>
          </a:p>
        </p:txBody>
      </p:sp>
    </p:spTree>
    <p:extLst>
      <p:ext uri="{BB962C8B-B14F-4D97-AF65-F5344CB8AC3E}">
        <p14:creationId xmlns:p14="http://schemas.microsoft.com/office/powerpoint/2010/main" val="486824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classifier “Dog” or ”not Dog”</a:t>
            </a:r>
          </a:p>
          <a:p>
            <a:r>
              <a:rPr lang="en-US" dirty="0"/>
              <a:t>Labels: {0, 1}</a:t>
            </a:r>
          </a:p>
          <a:p>
            <a:r>
              <a:rPr lang="en-US" dirty="0"/>
              <a:t>Training set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3" y="3981449"/>
            <a:ext cx="1557866" cy="116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622" y="3979861"/>
            <a:ext cx="1559985" cy="1169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6" y="3947967"/>
            <a:ext cx="1652588" cy="12018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1919" y="4283450"/>
            <a:ext cx="1155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, 1),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7606" y="4283450"/>
            <a:ext cx="109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, 1),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36837" y="4283450"/>
            <a:ext cx="16223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, 0) , </a:t>
            </a:r>
            <a:r>
              <a:rPr lang="mr-IN" sz="3000" dirty="0"/>
              <a:t>…</a:t>
            </a:r>
            <a:r>
              <a:rPr lang="en-US" sz="3000" dirty="0"/>
              <a:t> 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4752" y="4283450"/>
            <a:ext cx="749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/>
              <a:t>{(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8321" y="4283450"/>
            <a:ext cx="749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/>
              <a:t>(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19878" y="4285017"/>
            <a:ext cx="749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/>
              <a:t>(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620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an image, produce a label</a:t>
            </a:r>
          </a:p>
          <a:p>
            <a:r>
              <a:rPr lang="en-US" dirty="0"/>
              <a:t>Label can be:</a:t>
            </a:r>
          </a:p>
          <a:p>
            <a:pPr lvl="1"/>
            <a:r>
              <a:rPr lang="en-US" dirty="0"/>
              <a:t>0/1 or yes/no: </a:t>
            </a:r>
            <a:r>
              <a:rPr lang="en-US" i="1" dirty="0"/>
              <a:t>Binary classification</a:t>
            </a:r>
          </a:p>
          <a:p>
            <a:pPr lvl="1"/>
            <a:r>
              <a:rPr lang="en-US" dirty="0"/>
              <a:t>one-of-k: </a:t>
            </a:r>
            <a:r>
              <a:rPr lang="en-US" i="1" dirty="0"/>
              <a:t>Multiclass classification</a:t>
            </a:r>
          </a:p>
          <a:p>
            <a:pPr lvl="1"/>
            <a:r>
              <a:rPr lang="en-US" dirty="0"/>
              <a:t>0/1 for each of k concepts: </a:t>
            </a:r>
            <a:r>
              <a:rPr lang="en-US" i="1" dirty="0" err="1"/>
              <a:t>Multilabel</a:t>
            </a:r>
            <a:r>
              <a:rPr lang="en-US" i="1" dirty="0"/>
              <a:t>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18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model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70"/>
            <a:ext cx="7886700" cy="2834481"/>
          </a:xfrm>
        </p:spPr>
        <p:txBody>
          <a:bodyPr/>
          <a:lstStyle/>
          <a:p>
            <a:r>
              <a:rPr lang="en-US" dirty="0"/>
              <a:t>Will try and find P(y = 1 | x)</a:t>
            </a:r>
          </a:p>
          <a:p>
            <a:r>
              <a:rPr lang="en-US" dirty="0"/>
              <a:t>P(y=0 | x) = 1 - P(y=1 | x)</a:t>
            </a:r>
          </a:p>
          <a:p>
            <a:r>
              <a:rPr lang="en-US" dirty="0"/>
              <a:t>Need to find</a:t>
            </a:r>
          </a:p>
          <a:p>
            <a:r>
              <a:rPr lang="en-US" dirty="0"/>
              <a:t>But: </a:t>
            </a:r>
            <a:r>
              <a:rPr lang="en-US" i="1" dirty="0"/>
              <a:t>enormous number of possible mappings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164" y="3291285"/>
            <a:ext cx="19431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6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model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Assume h is a </a:t>
            </a:r>
            <a:r>
              <a:rPr lang="en-US" dirty="0">
                <a:solidFill>
                  <a:srgbClr val="C00000"/>
                </a:solidFill>
              </a:rPr>
              <a:t>linear classifier</a:t>
            </a:r>
            <a:r>
              <a:rPr lang="en-US" dirty="0"/>
              <a:t> in </a:t>
            </a:r>
            <a:r>
              <a:rPr lang="en-US" dirty="0">
                <a:solidFill>
                  <a:srgbClr val="00B0F0"/>
                </a:solidFill>
              </a:rPr>
              <a:t>feature space</a:t>
            </a:r>
          </a:p>
          <a:p>
            <a:r>
              <a:rPr lang="en-US" dirty="0">
                <a:solidFill>
                  <a:srgbClr val="00B0F0"/>
                </a:solidFill>
              </a:rPr>
              <a:t>Feature space?</a:t>
            </a:r>
          </a:p>
          <a:p>
            <a:r>
              <a:rPr lang="en-US" dirty="0">
                <a:solidFill>
                  <a:srgbClr val="C00000"/>
                </a:solidFill>
              </a:rPr>
              <a:t>Linear classifier?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145" y="1825626"/>
            <a:ext cx="19431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5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space: representing images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69"/>
            <a:ext cx="7886700" cy="4197480"/>
          </a:xfrm>
        </p:spPr>
        <p:txBody>
          <a:bodyPr>
            <a:normAutofit/>
          </a:bodyPr>
          <a:lstStyle/>
          <a:p>
            <a:r>
              <a:rPr lang="en-US" dirty="0"/>
              <a:t>Represent an image as a vector in </a:t>
            </a:r>
          </a:p>
          <a:p>
            <a:r>
              <a:rPr lang="en-US" dirty="0"/>
              <a:t>Simple way: step 1: convert image to gray-scale and resize to fixed size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664" y="2210967"/>
            <a:ext cx="381000" cy="314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778" y="3868592"/>
            <a:ext cx="3028905" cy="227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629164" y="4325209"/>
            <a:ext cx="1757262" cy="177783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6228746" y="4758853"/>
            <a:ext cx="1209919" cy="491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6156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space: representing images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70"/>
            <a:ext cx="7886700" cy="4595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Step 2: Flatten 2D array into 1D vector</a:t>
            </a:r>
          </a:p>
          <a:p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5283200" y="4057650"/>
            <a:ext cx="9525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2787254"/>
            <a:ext cx="3041650" cy="3033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1" y="3981450"/>
            <a:ext cx="401481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53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space: representing images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69"/>
            <a:ext cx="7886700" cy="3618746"/>
          </a:xfrm>
        </p:spPr>
        <p:txBody>
          <a:bodyPr>
            <a:normAutofit/>
          </a:bodyPr>
          <a:lstStyle/>
          <a:p>
            <a:r>
              <a:rPr lang="en-US" dirty="0"/>
              <a:t>Can represent this as a </a:t>
            </a:r>
            <a:r>
              <a:rPr lang="en-US" i="1" dirty="0"/>
              <a:t>function </a:t>
            </a:r>
            <a:r>
              <a:rPr lang="en-US" dirty="0"/>
              <a:t>that takes an image and converts into a vector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1" y="3981450"/>
            <a:ext cx="4014818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525" y="3621563"/>
            <a:ext cx="1557866" cy="116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1" y="3896678"/>
            <a:ext cx="374651" cy="618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5400" y="3879851"/>
            <a:ext cx="5270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/>
              <a:t>(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0319" y="3896678"/>
            <a:ext cx="17250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/>
              <a:t>)    =</a:t>
            </a:r>
          </a:p>
        </p:txBody>
      </p:sp>
    </p:spTree>
    <p:extLst>
      <p:ext uri="{BB962C8B-B14F-4D97-AF65-F5344CB8AC3E}">
        <p14:creationId xmlns:p14="http://schemas.microsoft.com/office/powerpoint/2010/main" val="3365046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99A420-A1DA-DB4F-B798-2118F09E01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an image, can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to get a vector and plot it as a point in high dimensional space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99A420-A1DA-DB4F-B798-2118F09E01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226" y="4162524"/>
            <a:ext cx="1557866" cy="11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1" y="3447992"/>
            <a:ext cx="4126043" cy="30945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826000" y="3244690"/>
            <a:ext cx="0" cy="3283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26001" y="6521485"/>
            <a:ext cx="439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4" idx="3"/>
          </p:cNvCxnSpPr>
          <p:nvPr/>
        </p:nvCxnSpPr>
        <p:spPr>
          <a:xfrm>
            <a:off x="3426093" y="4746725"/>
            <a:ext cx="3055409" cy="1204197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312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B2D5B9-730D-4047-B405-F314B1D1C1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1" y="1825625"/>
                <a:ext cx="4162503" cy="4351338"/>
              </a:xfrm>
            </p:spPr>
            <p:txBody>
              <a:bodyPr/>
              <a:lstStyle/>
              <a:p>
                <a:r>
                  <a:rPr lang="en-US" dirty="0"/>
                  <a:t>A linear classifier corresponds to a hyperplane</a:t>
                </a:r>
              </a:p>
              <a:p>
                <a:pPr lvl="1"/>
                <a:r>
                  <a:rPr lang="en-US" dirty="0"/>
                  <a:t>Equivalent of a line in high-dimensional space</a:t>
                </a:r>
              </a:p>
              <a:p>
                <a:pPr lvl="1"/>
                <a:r>
                  <a:rPr lang="en-US" dirty="0"/>
                  <a:t>Equation: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Points on the same side are the same class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B2D5B9-730D-4047-B405-F314B1D1C1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1" y="1825625"/>
                <a:ext cx="4162503" cy="4351338"/>
              </a:xfrm>
              <a:blipFill>
                <a:blip r:embed="rId2"/>
                <a:stretch>
                  <a:fillRect l="-2744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494" y="2125267"/>
            <a:ext cx="4126043" cy="30945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365433" y="1936751"/>
            <a:ext cx="0" cy="3283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65434" y="5213546"/>
            <a:ext cx="439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098214" y="1805632"/>
            <a:ext cx="4226603" cy="3733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365434" y="1802507"/>
            <a:ext cx="3909103" cy="3411040"/>
          </a:xfrm>
          <a:prstGeom prst="rect">
            <a:avLst/>
          </a:prstGeom>
          <a:gradFill>
            <a:gsLst>
              <a:gs pos="50500">
                <a:schemeClr val="bg2">
                  <a:lumMod val="90000"/>
                  <a:alpha val="59000"/>
                </a:schemeClr>
              </a:gs>
              <a:gs pos="1000">
                <a:srgbClr val="0070C0">
                  <a:alpha val="62000"/>
                </a:srgbClr>
              </a:gs>
              <a:gs pos="100000">
                <a:srgbClr val="FF0000">
                  <a:alpha val="5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7925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B2D5B9-730D-4047-B405-F314B1D1C1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5476954" cy="4351338"/>
              </a:xfrm>
            </p:spPr>
            <p:txBody>
              <a:bodyPr/>
              <a:lstStyle/>
              <a:p>
                <a:r>
                  <a:rPr lang="en-US" dirty="0"/>
                  <a:t>p(y = 1 | x) is high on the red side and low on the blue side</a:t>
                </a:r>
              </a:p>
              <a:p>
                <a:r>
                  <a:rPr lang="en-US" dirty="0"/>
                  <a:t>A common way of defining p: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B2D5B9-730D-4047-B405-F314B1D1C1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5476954" cy="4351338"/>
              </a:xfrm>
              <a:blipFill>
                <a:blip r:embed="rId2"/>
                <a:stretch>
                  <a:fillRect l="-1852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494" y="2125267"/>
            <a:ext cx="4126043" cy="30945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365433" y="1936751"/>
            <a:ext cx="0" cy="3283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65434" y="5213546"/>
            <a:ext cx="439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098214" y="1805632"/>
            <a:ext cx="4226603" cy="3733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365434" y="1802507"/>
            <a:ext cx="3909103" cy="3411040"/>
          </a:xfrm>
          <a:prstGeom prst="rect">
            <a:avLst/>
          </a:prstGeom>
          <a:gradFill>
            <a:gsLst>
              <a:gs pos="50500">
                <a:schemeClr val="bg2">
                  <a:lumMod val="90000"/>
                  <a:alpha val="59000"/>
                </a:schemeClr>
              </a:gs>
              <a:gs pos="1000">
                <a:srgbClr val="0070C0">
                  <a:alpha val="62000"/>
                </a:srgbClr>
              </a:gs>
              <a:gs pos="100000">
                <a:srgbClr val="FF0000">
                  <a:alpha val="5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BAF6703F-B046-804B-83E7-7B69A2B07CAF}"/>
              </a:ext>
            </a:extLst>
          </p:cNvPr>
          <p:cNvSpPr/>
          <p:nvPr/>
        </p:nvSpPr>
        <p:spPr>
          <a:xfrm rot="5400000">
            <a:off x="2866470" y="3426453"/>
            <a:ext cx="300942" cy="2299516"/>
          </a:xfrm>
          <a:prstGeom prst="rightBrace">
            <a:avLst>
              <a:gd name="adj1" fmla="val 4950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B27F7-F2D4-1A4F-B61E-DD600A915429}"/>
              </a:ext>
            </a:extLst>
          </p:cNvPr>
          <p:cNvSpPr txBox="1"/>
          <p:nvPr/>
        </p:nvSpPr>
        <p:spPr>
          <a:xfrm>
            <a:off x="1863337" y="4766247"/>
            <a:ext cx="2338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sigmoid function</a:t>
            </a:r>
          </a:p>
        </p:txBody>
      </p:sp>
    </p:spTree>
    <p:extLst>
      <p:ext uri="{BB962C8B-B14F-4D97-AF65-F5344CB8AC3E}">
        <p14:creationId xmlns:p14="http://schemas.microsoft.com/office/powerpoint/2010/main" val="50628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in feature space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188" y="4010424"/>
            <a:ext cx="2238375" cy="733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16" y="2257427"/>
            <a:ext cx="3777635" cy="283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1C5970-D0E3-9A4B-A33D-1F9E11EEF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187" y="3490511"/>
            <a:ext cx="3716596" cy="352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3C285D-D1CE-354F-B8F5-86EAD29BB80E}"/>
                  </a:ext>
                </a:extLst>
              </p:cNvPr>
              <p:cNvSpPr txBox="1"/>
              <p:nvPr/>
            </p:nvSpPr>
            <p:spPr>
              <a:xfrm>
                <a:off x="6096000" y="3176954"/>
                <a:ext cx="4923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3C285D-D1CE-354F-B8F5-86EAD29BB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176954"/>
                <a:ext cx="492369" cy="369332"/>
              </a:xfrm>
              <a:prstGeom prst="rect">
                <a:avLst/>
              </a:prstGeom>
              <a:blipFill>
                <a:blip r:embed="rId5"/>
                <a:stretch>
                  <a:fillRect r="-2820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11B6E1-5344-244B-9EEC-769D7FD5EC14}"/>
                  </a:ext>
                </a:extLst>
              </p:cNvPr>
              <p:cNvSpPr txBox="1"/>
              <p:nvPr/>
            </p:nvSpPr>
            <p:spPr>
              <a:xfrm>
                <a:off x="7904348" y="4908036"/>
                <a:ext cx="4923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11B6E1-5344-244B-9EEC-769D7FD5E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348" y="4908036"/>
                <a:ext cx="4923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58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in feature space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84400" y="2515791"/>
            <a:ext cx="7886700" cy="4116503"/>
          </a:xfrm>
        </p:spPr>
        <p:txBody>
          <a:bodyPr/>
          <a:lstStyle/>
          <a:p>
            <a:r>
              <a:rPr lang="en-US" i="1" dirty="0"/>
              <a:t>Family </a:t>
            </a:r>
            <a:r>
              <a:rPr lang="en-US" dirty="0"/>
              <a:t>of functions depending on </a:t>
            </a:r>
            <a:r>
              <a:rPr lang="en-US" b="1" dirty="0"/>
              <a:t>w </a:t>
            </a:r>
            <a:r>
              <a:rPr lang="en-US" dirty="0"/>
              <a:t>and b</a:t>
            </a:r>
          </a:p>
          <a:p>
            <a:r>
              <a:rPr lang="en-US" dirty="0"/>
              <a:t>Each function is called a </a:t>
            </a:r>
            <a:r>
              <a:rPr lang="en-US" i="1" dirty="0"/>
              <a:t>hypothesis</a:t>
            </a:r>
          </a:p>
          <a:p>
            <a:r>
              <a:rPr lang="en-US" dirty="0"/>
              <a:t>Family is called a </a:t>
            </a:r>
            <a:r>
              <a:rPr lang="en-US" i="1" dirty="0"/>
              <a:t>hypothesis class</a:t>
            </a:r>
          </a:p>
          <a:p>
            <a:r>
              <a:rPr lang="en-US" dirty="0"/>
              <a:t>Hypotheses indexed by </a:t>
            </a:r>
            <a:r>
              <a:rPr lang="en-US" b="1" dirty="0"/>
              <a:t>w </a:t>
            </a:r>
            <a:r>
              <a:rPr lang="en-US" dirty="0"/>
              <a:t>and b</a:t>
            </a:r>
            <a:endParaRPr lang="en-US" b="1" dirty="0"/>
          </a:p>
          <a:p>
            <a:r>
              <a:rPr lang="en-US" dirty="0"/>
              <a:t>Need to find the best hypothesis = need to find best </a:t>
            </a:r>
            <a:r>
              <a:rPr lang="en-US" b="1" dirty="0"/>
              <a:t>w </a:t>
            </a:r>
            <a:r>
              <a:rPr lang="en-US" dirty="0"/>
              <a:t>and b</a:t>
            </a:r>
          </a:p>
          <a:p>
            <a:r>
              <a:rPr lang="en-US" b="1" dirty="0"/>
              <a:t>w </a:t>
            </a:r>
            <a:r>
              <a:rPr lang="en-US" dirty="0"/>
              <a:t>and b are called </a:t>
            </a:r>
            <a:r>
              <a:rPr lang="en-US" i="1" dirty="0"/>
              <a:t>parameters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F82D1-721C-154B-B5FA-EC10B663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163" y="1848919"/>
            <a:ext cx="4550152" cy="4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65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 - Binary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2597696"/>
            <a:ext cx="2657475" cy="1724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0125" y="2917251"/>
            <a:ext cx="2978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Is this a dog? </a:t>
            </a:r>
            <a:r>
              <a:rPr lang="en-US" sz="3300" dirty="0">
                <a:solidFill>
                  <a:srgbClr val="C0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563263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Use training set to find </a:t>
                </a:r>
                <a:r>
                  <a:rPr lang="en-US" i="1" dirty="0"/>
                  <a:t>best-fitting </a:t>
                </a:r>
                <a:r>
                  <a:rPr lang="en-US" dirty="0"/>
                  <a:t>hypothesis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 …,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Question: how do we define fit?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0467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Use training set to find </a:t>
                </a:r>
                <a:r>
                  <a:rPr lang="en-US" i="1" dirty="0"/>
                  <a:t>best-fitting </a:t>
                </a:r>
                <a:r>
                  <a:rPr lang="en-US" dirty="0"/>
                  <a:t>hypothesis</a:t>
                </a:r>
              </a:p>
              <a:p>
                <a:r>
                  <a:rPr lang="en-US" dirty="0"/>
                  <a:t>Question: how do we define fit?</a:t>
                </a:r>
              </a:p>
              <a:p>
                <a:r>
                  <a:rPr lang="en-US" dirty="0"/>
                  <a:t>Given (</a:t>
                </a:r>
                <a:r>
                  <a:rPr lang="en-US" dirty="0" err="1"/>
                  <a:t>x,y</a:t>
                </a:r>
                <a:r>
                  <a:rPr lang="en-US" dirty="0"/>
                  <a:t>), and candidate hypothesis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(⋅;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baseline="-25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estimated probability label is 1</a:t>
                </a:r>
              </a:p>
              <a:p>
                <a:pPr lvl="1"/>
                <a:r>
                  <a:rPr lang="en-US" dirty="0"/>
                  <a:t>Idea: compute estimated probability for true label y</a:t>
                </a:r>
              </a:p>
              <a:p>
                <a:pPr lvl="1"/>
                <a:r>
                  <a:rPr lang="en-US" dirty="0"/>
                  <a:t>Want this probability to be high</a:t>
                </a:r>
              </a:p>
              <a:p>
                <a:pPr lvl="1"/>
                <a:r>
                  <a:rPr lang="en-US" i="1" dirty="0"/>
                  <a:t>Likelihood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4C8C1D4-3107-DE4F-953D-B5B720E7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62" y="5077347"/>
            <a:ext cx="6682741" cy="8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expression for the hypothesis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FC5E6-29FE-9149-A9B1-25EC56A4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984" y="2519243"/>
            <a:ext cx="6682741" cy="8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24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expression for the hypothesis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FC5E6-29FE-9149-A9B1-25EC56A4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984" y="2519243"/>
            <a:ext cx="6682741" cy="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E967A4-0050-9042-9E1B-D7E9212E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983" y="4173536"/>
            <a:ext cx="7756128" cy="4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06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Likelihood of a single data point</a:t>
            </a:r>
          </a:p>
          <a:p>
            <a:r>
              <a:rPr lang="en-US" dirty="0"/>
              <a:t>Fit = </a:t>
            </a:r>
            <a:r>
              <a:rPr lang="en-US" i="1" dirty="0"/>
              <a:t>total likelihood of entire training dataset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475" y="4370786"/>
            <a:ext cx="4591050" cy="352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1E02D-F28B-9E44-8DD3-D47589584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4858146"/>
            <a:ext cx="5653889" cy="975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67DC6-3914-6449-A1C8-FDE5C610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476" y="1999854"/>
            <a:ext cx="7756128" cy="4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23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Use log likelihood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Pick the hypothesis that maximizes log likelihood</a:t>
            </a:r>
          </a:p>
          <a:p>
            <a:pPr lvl="1"/>
            <a:r>
              <a:rPr lang="en-US" dirty="0"/>
              <a:t>Each hypothesis corresponds to a setting of </a:t>
            </a:r>
            <a:r>
              <a:rPr lang="en-US" b="1" dirty="0"/>
              <a:t>w </a:t>
            </a:r>
            <a:r>
              <a:rPr lang="en-US" dirty="0"/>
              <a:t>and b</a:t>
            </a:r>
          </a:p>
          <a:p>
            <a:pPr lvl="1"/>
            <a:r>
              <a:rPr lang="en-US" i="1" dirty="0"/>
              <a:t>Maximization problem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B17FC8-53F3-054D-B9FC-DA0176E76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280" y="1690690"/>
            <a:ext cx="5038726" cy="869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9F3EB-45C9-6D40-AEE9-6EB76008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143" y="3349345"/>
            <a:ext cx="7808360" cy="81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F3869-6943-7C4A-B1A1-3351A4BF4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113" y="5690607"/>
            <a:ext cx="7045774" cy="82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08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Maximizing log likelihood = </a:t>
            </a:r>
            <a:r>
              <a:rPr lang="en-US" i="1" dirty="0"/>
              <a:t>Minimizing average negative log likelihood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299C7-9A1B-B94C-923D-01F9BEE88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515" y="2796936"/>
            <a:ext cx="7045774" cy="825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656DD-21FB-E148-BC26-5AC31111A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515" y="4090124"/>
            <a:ext cx="7364880" cy="782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931D2-88CF-F94B-8660-B19987997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515" y="5120959"/>
            <a:ext cx="7924800" cy="8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48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Negative log likelihood is a </a:t>
            </a:r>
            <a:r>
              <a:rPr lang="en-US" i="1" dirty="0"/>
              <a:t>loss function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Training = minimizing average loss on a training set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7ACC3-C55B-574C-BEFB-D1383EFD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67" y="2602436"/>
            <a:ext cx="8485776" cy="314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4966BA-F6D9-904A-AB9D-FA2A4E217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286" y="4582258"/>
            <a:ext cx="4122730" cy="9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08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70"/>
            <a:ext cx="7886700" cy="45447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Fix </a:t>
            </a:r>
            <a:r>
              <a:rPr lang="en-US" dirty="0">
                <a:solidFill>
                  <a:srgbClr val="C00000"/>
                </a:solidFill>
              </a:rPr>
              <a:t>hypothesis class</a:t>
            </a:r>
          </a:p>
          <a:p>
            <a:endParaRPr lang="en-US" dirty="0"/>
          </a:p>
          <a:p>
            <a:r>
              <a:rPr lang="en-US" dirty="0"/>
              <a:t>Define </a:t>
            </a:r>
            <a:r>
              <a:rPr lang="en-US" dirty="0">
                <a:solidFill>
                  <a:srgbClr val="C00000"/>
                </a:solidFill>
              </a:rPr>
              <a:t>loss function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Minimize average loss </a:t>
            </a:r>
            <a:r>
              <a:rPr lang="en-US" dirty="0"/>
              <a:t>on the training 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Why should this work?</a:t>
            </a:r>
          </a:p>
          <a:p>
            <a:r>
              <a:rPr lang="en-US" i="1" dirty="0"/>
              <a:t>How do we do the minimization in practice</a:t>
            </a:r>
          </a:p>
          <a:p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DC683D-0FB6-6248-85EA-41769D761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63" y="2597898"/>
            <a:ext cx="4550152" cy="431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50D04-F073-624C-A3E9-DEECC253A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112" y="3564972"/>
            <a:ext cx="8485776" cy="314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0C574-C250-B24E-B072-F39BD78EF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286" y="4582258"/>
            <a:ext cx="4122730" cy="9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47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=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to minimize an objective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More generally, objective takes the form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437376-5EDA-1449-A69E-FA844C058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91921"/>
            <a:ext cx="2106848" cy="598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526011-0CB0-964C-BF3A-29B99207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149" y="2268117"/>
            <a:ext cx="4122730" cy="990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22CB8-F381-AD4D-A3F1-CFD289451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876" y="4350816"/>
            <a:ext cx="3591170" cy="111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7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 - Multiclass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2597696"/>
            <a:ext cx="2657475" cy="1724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0125" y="2663337"/>
            <a:ext cx="40836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Which of these is it: dog, cat or zebra? </a:t>
            </a:r>
          </a:p>
          <a:p>
            <a:r>
              <a:rPr lang="en-US" sz="3300" dirty="0">
                <a:solidFill>
                  <a:srgbClr val="C00000"/>
                </a:solidFill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617970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7E3-8042-3F41-A148-9C813A6A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=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7AF1B-EA88-3A4C-81B2-476CF01A9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884714"/>
            <a:ext cx="7886700" cy="3292249"/>
          </a:xfrm>
        </p:spPr>
        <p:txBody>
          <a:bodyPr/>
          <a:lstStyle/>
          <a:p>
            <a:r>
              <a:rPr lang="en-US" dirty="0"/>
              <a:t>How do we minimize this?</a:t>
            </a:r>
          </a:p>
          <a:p>
            <a:r>
              <a:rPr lang="en-US" dirty="0"/>
              <a:t>Start from an initial estimate</a:t>
            </a:r>
          </a:p>
          <a:p>
            <a:r>
              <a:rPr lang="en-US" dirty="0"/>
              <a:t>Iteratively reduce F. How?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FE3F8-3A76-A14E-8057-41F7C7EC9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828" y="1815993"/>
            <a:ext cx="2106848" cy="598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A538B-2D9E-9F4D-8B8D-C5709AE1B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1486611"/>
            <a:ext cx="3758558" cy="116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43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ED8A4-02AB-AF48-8B57-635C4C9AC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and function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044E7A-B395-C446-80BC-A8963552EB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current estimate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Consider changing this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How does the objective value change?</a:t>
                </a:r>
              </a:p>
              <a:p>
                <a:r>
                  <a:rPr lang="en-US" dirty="0"/>
                  <a:t>For small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, can approximate F using Taylor expansion </a:t>
                </a:r>
              </a:p>
              <a:p>
                <a:pPr lvl="1"/>
                <a:r>
                  <a:rPr lang="en-US" dirty="0"/>
                  <a:t>F is </a:t>
                </a:r>
                <a:r>
                  <a:rPr lang="en-US" i="1" dirty="0"/>
                  <a:t>locally linear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044E7A-B395-C446-80BC-A8963552EB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F592AB6-3CC3-8643-8CCE-4F054F5AC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468" y="4789715"/>
            <a:ext cx="6031882" cy="425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B4AB45-A777-4B4F-91AB-058803A42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5481487"/>
            <a:ext cx="6532926" cy="42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45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2EBF-8985-464A-81EF-E0830B1E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and function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BFB17-ED1E-824B-A930-DE28DD71B7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2666999"/>
                <a:ext cx="7886700" cy="3918858"/>
              </a:xfrm>
            </p:spPr>
            <p:txBody>
              <a:bodyPr/>
              <a:lstStyle/>
              <a:p>
                <a:r>
                  <a:rPr lang="en-US" dirty="0"/>
                  <a:t>We want                                           to be negative</a:t>
                </a:r>
              </a:p>
              <a:p>
                <a:pPr lvl="1"/>
                <a:r>
                  <a:rPr lang="en-US" dirty="0"/>
                  <a:t>As highly negative as possible</a:t>
                </a:r>
              </a:p>
              <a:p>
                <a:r>
                  <a:rPr lang="en-US" dirty="0"/>
                  <a:t>So we want                           to be as negative as possible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step size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BFB17-ED1E-824B-A930-DE28DD71B7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2666999"/>
                <a:ext cx="7886700" cy="3918858"/>
              </a:xfrm>
              <a:blipFill>
                <a:blip r:embed="rId2"/>
                <a:stretch>
                  <a:fillRect l="-1447" t="-2258" b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DCDBD3B-3E79-0442-91F7-B64DF4F38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57" y="2667000"/>
            <a:ext cx="3191490" cy="390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B32D35-C92F-1745-B6D0-B525255C9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672" y="3637644"/>
            <a:ext cx="1906733" cy="395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A1CDF7-FC84-C44C-B436-238710905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957" y="4467107"/>
            <a:ext cx="5917314" cy="1144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3F5B92-4FB4-1D4A-9F2C-E185A8074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5345" y="1947685"/>
            <a:ext cx="6532926" cy="42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59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294D-00A9-5B4C-B23B-1417A704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using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E2574-126A-FE4B-9C66-0F588900CD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Randomly initialize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For </a:t>
                </a:r>
                <a:r>
                  <a:rPr lang="en-US" dirty="0" err="1"/>
                  <a:t>i</a:t>
                </a:r>
                <a:r>
                  <a:rPr lang="en-US" dirty="0"/>
                  <a:t> = 1 to </a:t>
                </a:r>
                <a:r>
                  <a:rPr lang="en-US" dirty="0" err="1"/>
                  <a:t>max_iterations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Compute gradient of F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Function value will decrease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Repeat until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drops below a threshold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E2574-126A-FE4B-9C66-0F588900CD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162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D54CD-34AB-8C42-9BA9-30A0DA51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4" name="demo-a.mp4">
            <a:hlinkClick r:id="" action="ppaction://media"/>
            <a:extLst>
              <a:ext uri="{FF2B5EF4-FFF2-40B4-BE49-F238E27FC236}">
                <a16:creationId xmlns:a16="http://schemas.microsoft.com/office/drawing/2014/main" id="{BECB35C3-72DF-8542-B062-8183D88D39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4564" y="1825625"/>
            <a:ext cx="5221287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E294BD-D0F6-D542-96DF-C9D758275363}"/>
              </a:ext>
            </a:extLst>
          </p:cNvPr>
          <p:cNvSpPr/>
          <p:nvPr/>
        </p:nvSpPr>
        <p:spPr>
          <a:xfrm>
            <a:off x="152400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yihui.name</a:t>
            </a:r>
            <a:r>
              <a:rPr lang="en-US" dirty="0"/>
              <a:t>/animation/example/grad-</a:t>
            </a:r>
            <a:r>
              <a:rPr lang="en-US" dirty="0" err="1"/>
              <a:t>desc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9475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EE74-06F0-2146-A73C-404B02D3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- convergence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73D05-B072-5348-9479-9CA2B2485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step leads to a reduction in the function value</a:t>
            </a:r>
          </a:p>
          <a:p>
            <a:r>
              <a:rPr lang="en-US" dirty="0"/>
              <a:t>If function is bounded below, we will eventually stop </a:t>
            </a:r>
          </a:p>
          <a:p>
            <a:r>
              <a:rPr lang="en-US" dirty="0"/>
              <a:t>But will we stop at the right “global minimum”?</a:t>
            </a:r>
          </a:p>
          <a:p>
            <a:pPr lvl="1"/>
            <a:r>
              <a:rPr lang="en-US" dirty="0"/>
              <a:t>Not necessarily: local optimum!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A5963B-429C-0242-8820-9675124E48AC}"/>
              </a:ext>
            </a:extLst>
          </p:cNvPr>
          <p:cNvCxnSpPr/>
          <p:nvPr/>
        </p:nvCxnSpPr>
        <p:spPr>
          <a:xfrm>
            <a:off x="2971800" y="4659087"/>
            <a:ext cx="0" cy="20247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084272-0B2C-9F47-AB14-9E5838C7103B}"/>
              </a:ext>
            </a:extLst>
          </p:cNvPr>
          <p:cNvCxnSpPr>
            <a:cxnSpLocks/>
          </p:cNvCxnSpPr>
          <p:nvPr/>
        </p:nvCxnSpPr>
        <p:spPr>
          <a:xfrm>
            <a:off x="2971801" y="6683829"/>
            <a:ext cx="46917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2B818C3A-5D89-3042-A64D-2440D4D44E25}"/>
              </a:ext>
            </a:extLst>
          </p:cNvPr>
          <p:cNvSpPr/>
          <p:nvPr/>
        </p:nvSpPr>
        <p:spPr>
          <a:xfrm>
            <a:off x="3069771" y="4757058"/>
            <a:ext cx="4495800" cy="1758985"/>
          </a:xfrm>
          <a:custGeom>
            <a:avLst/>
            <a:gdLst>
              <a:gd name="connsiteX0" fmla="*/ 0 w 4572000"/>
              <a:gd name="connsiteY0" fmla="*/ 0 h 1758985"/>
              <a:gd name="connsiteX1" fmla="*/ 250372 w 4572000"/>
              <a:gd name="connsiteY1" fmla="*/ 1752600 h 1758985"/>
              <a:gd name="connsiteX2" fmla="*/ 1208315 w 4572000"/>
              <a:gd name="connsiteY2" fmla="*/ 609600 h 1758985"/>
              <a:gd name="connsiteX3" fmla="*/ 1687286 w 4572000"/>
              <a:gd name="connsiteY3" fmla="*/ 1143000 h 1758985"/>
              <a:gd name="connsiteX4" fmla="*/ 2133600 w 4572000"/>
              <a:gd name="connsiteY4" fmla="*/ 674914 h 1758985"/>
              <a:gd name="connsiteX5" fmla="*/ 4572000 w 4572000"/>
              <a:gd name="connsiteY5" fmla="*/ 631372 h 1758985"/>
              <a:gd name="connsiteX0" fmla="*/ 0 w 4604657"/>
              <a:gd name="connsiteY0" fmla="*/ 0 h 1758985"/>
              <a:gd name="connsiteX1" fmla="*/ 250372 w 4604657"/>
              <a:gd name="connsiteY1" fmla="*/ 1752600 h 1758985"/>
              <a:gd name="connsiteX2" fmla="*/ 1208315 w 4604657"/>
              <a:gd name="connsiteY2" fmla="*/ 609600 h 1758985"/>
              <a:gd name="connsiteX3" fmla="*/ 1687286 w 4604657"/>
              <a:gd name="connsiteY3" fmla="*/ 1143000 h 1758985"/>
              <a:gd name="connsiteX4" fmla="*/ 2133600 w 4604657"/>
              <a:gd name="connsiteY4" fmla="*/ 674914 h 1758985"/>
              <a:gd name="connsiteX5" fmla="*/ 4604657 w 4604657"/>
              <a:gd name="connsiteY5" fmla="*/ 228600 h 1758985"/>
              <a:gd name="connsiteX0" fmla="*/ 0 w 4495800"/>
              <a:gd name="connsiteY0" fmla="*/ 0 h 1758985"/>
              <a:gd name="connsiteX1" fmla="*/ 250372 w 4495800"/>
              <a:gd name="connsiteY1" fmla="*/ 1752600 h 1758985"/>
              <a:gd name="connsiteX2" fmla="*/ 1208315 w 4495800"/>
              <a:gd name="connsiteY2" fmla="*/ 609600 h 1758985"/>
              <a:gd name="connsiteX3" fmla="*/ 1687286 w 4495800"/>
              <a:gd name="connsiteY3" fmla="*/ 1143000 h 1758985"/>
              <a:gd name="connsiteX4" fmla="*/ 2133600 w 4495800"/>
              <a:gd name="connsiteY4" fmla="*/ 674914 h 1758985"/>
              <a:gd name="connsiteX5" fmla="*/ 4495800 w 4495800"/>
              <a:gd name="connsiteY5" fmla="*/ 87086 h 175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5800" h="1758985">
                <a:moveTo>
                  <a:pt x="0" y="0"/>
                </a:moveTo>
                <a:cubicBezTo>
                  <a:pt x="24493" y="825500"/>
                  <a:pt x="48986" y="1651000"/>
                  <a:pt x="250372" y="1752600"/>
                </a:cubicBezTo>
                <a:cubicBezTo>
                  <a:pt x="451758" y="1854200"/>
                  <a:pt x="968829" y="711200"/>
                  <a:pt x="1208315" y="609600"/>
                </a:cubicBezTo>
                <a:cubicBezTo>
                  <a:pt x="1447801" y="508000"/>
                  <a:pt x="1533072" y="1132114"/>
                  <a:pt x="1687286" y="1143000"/>
                </a:cubicBezTo>
                <a:cubicBezTo>
                  <a:pt x="1841500" y="1153886"/>
                  <a:pt x="1665514" y="850900"/>
                  <a:pt x="2133600" y="674914"/>
                </a:cubicBezTo>
                <a:cubicBezTo>
                  <a:pt x="2601686" y="498928"/>
                  <a:pt x="3516993" y="66221"/>
                  <a:pt x="4495800" y="8708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868680E3-D9E3-3B45-87E6-09777A8A4651}"/>
              </a:ext>
            </a:extLst>
          </p:cNvPr>
          <p:cNvSpPr/>
          <p:nvPr/>
        </p:nvSpPr>
        <p:spPr>
          <a:xfrm>
            <a:off x="4191000" y="4659086"/>
            <a:ext cx="1077686" cy="762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min</a:t>
            </a:r>
          </a:p>
        </p:txBody>
      </p:sp>
      <p:sp>
        <p:nvSpPr>
          <p:cNvPr id="11" name="Down Arrow Callout 10">
            <a:extLst>
              <a:ext uri="{FF2B5EF4-FFF2-40B4-BE49-F238E27FC236}">
                <a16:creationId xmlns:a16="http://schemas.microsoft.com/office/drawing/2014/main" id="{1185B8DC-8A14-4F4C-9BF7-6D624F037C4D}"/>
              </a:ext>
            </a:extLst>
          </p:cNvPr>
          <p:cNvSpPr/>
          <p:nvPr/>
        </p:nvSpPr>
        <p:spPr>
          <a:xfrm>
            <a:off x="2841171" y="5582750"/>
            <a:ext cx="1077686" cy="762000"/>
          </a:xfrm>
          <a:prstGeom prst="down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Global min</a:t>
            </a:r>
          </a:p>
        </p:txBody>
      </p:sp>
    </p:spTree>
    <p:extLst>
      <p:ext uri="{BB962C8B-B14F-4D97-AF65-F5344CB8AC3E}">
        <p14:creationId xmlns:p14="http://schemas.microsoft.com/office/powerpoint/2010/main" val="176540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1E27E-668B-1C4F-8D6C-61A5F38D0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in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F27AF-1B71-7E46-9164-9F283BFAB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929744"/>
            <a:ext cx="7886700" cy="2247219"/>
          </a:xfrm>
        </p:spPr>
        <p:txBody>
          <a:bodyPr/>
          <a:lstStyle/>
          <a:p>
            <a:r>
              <a:rPr lang="en-US" dirty="0"/>
              <a:t>Computing the gradient requires a </a:t>
            </a:r>
            <a:r>
              <a:rPr lang="en-US" i="1" dirty="0"/>
              <a:t>loop over all training examples</a:t>
            </a:r>
          </a:p>
          <a:p>
            <a:r>
              <a:rPr lang="en-US" dirty="0"/>
              <a:t>Very expensive for large datasets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99360-309B-A148-A5B9-864007364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514" y="2051828"/>
            <a:ext cx="2106848" cy="598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C9A00-29C8-974D-96DA-BA9BA315D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694" y="1764975"/>
            <a:ext cx="3286369" cy="1016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0479B9-7C2D-754B-B646-187F43564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443" y="2838737"/>
            <a:ext cx="4299927" cy="9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37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75620"/>
            <a:ext cx="7886700" cy="3782106"/>
          </a:xfrm>
        </p:spPr>
        <p:txBody>
          <a:bodyPr>
            <a:normAutofit/>
          </a:bodyPr>
          <a:lstStyle/>
          <a:p>
            <a:r>
              <a:rPr lang="en-US" dirty="0"/>
              <a:t>Gradient is </a:t>
            </a:r>
            <a:r>
              <a:rPr lang="en-US" i="1" dirty="0"/>
              <a:t>average </a:t>
            </a:r>
            <a:r>
              <a:rPr lang="en-US" dirty="0"/>
              <a:t>of per-example gradient</a:t>
            </a:r>
          </a:p>
          <a:p>
            <a:r>
              <a:rPr lang="en-US" dirty="0"/>
              <a:t>Can get an </a:t>
            </a:r>
            <a:r>
              <a:rPr lang="en-US" i="1" dirty="0"/>
              <a:t>estimate </a:t>
            </a:r>
            <a:r>
              <a:rPr lang="en-US" dirty="0"/>
              <a:t>of the average by using a small random sample (called a “minibatch”)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Take step along estimated gradient</a:t>
            </a:r>
          </a:p>
          <a:p>
            <a:r>
              <a:rPr lang="en-US" i="1" dirty="0"/>
              <a:t>Stochastic gradient descent!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49807-B43B-C844-AF03-041A788D1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594" y="1424899"/>
            <a:ext cx="3772388" cy="850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7A071-BC5C-0349-A598-429EF2A0B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594" y="3715450"/>
            <a:ext cx="3772388" cy="90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94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70"/>
            <a:ext cx="7886700" cy="25088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Fix </a:t>
            </a:r>
            <a:r>
              <a:rPr lang="en-US" dirty="0">
                <a:solidFill>
                  <a:srgbClr val="C00000"/>
                </a:solidFill>
              </a:rPr>
              <a:t>hypothesis class</a:t>
            </a:r>
          </a:p>
          <a:p>
            <a:endParaRPr lang="en-US" dirty="0"/>
          </a:p>
          <a:p>
            <a:r>
              <a:rPr lang="en-US" dirty="0"/>
              <a:t>Define </a:t>
            </a:r>
            <a:r>
              <a:rPr lang="en-US" dirty="0">
                <a:solidFill>
                  <a:srgbClr val="C00000"/>
                </a:solidFill>
              </a:rPr>
              <a:t>loss function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Minimize average loss </a:t>
            </a:r>
            <a:r>
              <a:rPr lang="en-US" dirty="0"/>
              <a:t>on the training set using SGD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DC683D-0FB6-6248-85EA-41769D761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63" y="2597898"/>
            <a:ext cx="4550152" cy="431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50D04-F073-624C-A3E9-DEECC253A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112" y="3564972"/>
            <a:ext cx="8485776" cy="31493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9F6EEB7-F2AE-384A-B318-8D207EE1804E}"/>
              </a:ext>
            </a:extLst>
          </p:cNvPr>
          <p:cNvSpPr/>
          <p:nvPr/>
        </p:nvSpPr>
        <p:spPr>
          <a:xfrm>
            <a:off x="5329126" y="1333620"/>
            <a:ext cx="5009762" cy="104140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Logistic Regression!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61CC0-63B5-7F4E-84B5-C0CDF7D4A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62" y="4533724"/>
            <a:ext cx="4122730" cy="9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70"/>
            <a:ext cx="7886700" cy="45447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Fix </a:t>
            </a:r>
            <a:r>
              <a:rPr lang="en-US" dirty="0">
                <a:solidFill>
                  <a:srgbClr val="C00000"/>
                </a:solidFill>
              </a:rPr>
              <a:t>hypothesis class</a:t>
            </a:r>
          </a:p>
          <a:p>
            <a:endParaRPr lang="en-US" dirty="0"/>
          </a:p>
          <a:p>
            <a:r>
              <a:rPr lang="en-US" dirty="0"/>
              <a:t>Define </a:t>
            </a:r>
            <a:r>
              <a:rPr lang="en-US" dirty="0">
                <a:solidFill>
                  <a:srgbClr val="C00000"/>
                </a:solidFill>
              </a:rPr>
              <a:t>loss function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Minimize average loss </a:t>
            </a:r>
            <a:r>
              <a:rPr lang="en-US" dirty="0"/>
              <a:t>on the training set using SGD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>
                <a:solidFill>
                  <a:srgbClr val="FF0000"/>
                </a:solidFill>
              </a:rPr>
              <a:t>Why should this work?</a:t>
            </a:r>
          </a:p>
          <a:p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DC683D-0FB6-6248-85EA-41769D761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63" y="2597898"/>
            <a:ext cx="4550152" cy="431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50D04-F073-624C-A3E9-DEECC253A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112" y="3564972"/>
            <a:ext cx="8485776" cy="314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D034C-90D2-074A-83F3-78A41BE3E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872" y="4498830"/>
            <a:ext cx="4122730" cy="9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8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 - </a:t>
            </a:r>
            <a:r>
              <a:rPr lang="en-US" dirty="0" err="1"/>
              <a:t>Multilabel</a:t>
            </a:r>
            <a:r>
              <a:rPr lang="en-US" dirty="0"/>
              <a:t>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2597696"/>
            <a:ext cx="2657475" cy="1724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0125" y="2663337"/>
            <a:ext cx="43088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Is this a dog? </a:t>
            </a:r>
            <a:r>
              <a:rPr lang="en-US" sz="3300" dirty="0">
                <a:solidFill>
                  <a:srgbClr val="C00000"/>
                </a:solidFill>
              </a:rPr>
              <a:t>Yes</a:t>
            </a:r>
          </a:p>
          <a:p>
            <a:r>
              <a:rPr lang="en-US" sz="3300" dirty="0"/>
              <a:t>Is this furry? </a:t>
            </a:r>
            <a:r>
              <a:rPr lang="en-US" sz="3300" dirty="0">
                <a:solidFill>
                  <a:srgbClr val="C00000"/>
                </a:solidFill>
              </a:rPr>
              <a:t>Yes</a:t>
            </a:r>
          </a:p>
          <a:p>
            <a:r>
              <a:rPr lang="en-US" sz="3300" dirty="0"/>
              <a:t>Is this sitting down? </a:t>
            </a:r>
            <a:r>
              <a:rPr lang="en-US" sz="3300" dirty="0">
                <a:solidFill>
                  <a:srgbClr val="C0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572592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3B66-1CD2-654D-A03D-D154DD63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CEBDD-955B-8641-A3AD-6C876F58B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us look at the objective more carefully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are minimizing average loss on the training set</a:t>
            </a:r>
          </a:p>
          <a:p>
            <a:r>
              <a:rPr lang="en-US" dirty="0"/>
              <a:t>Is this what we actually care about?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CF4AB3-CC77-E14B-A359-71525F589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03" y="2725317"/>
            <a:ext cx="4122730" cy="9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89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8608"/>
            <a:ext cx="10515600" cy="4351338"/>
          </a:xfrm>
        </p:spPr>
        <p:txBody>
          <a:bodyPr/>
          <a:lstStyle/>
          <a:p>
            <a:r>
              <a:rPr lang="en-US" dirty="0"/>
              <a:t>Given:</a:t>
            </a:r>
          </a:p>
          <a:p>
            <a:pPr lvl="1"/>
            <a:r>
              <a:rPr lang="en-US" dirty="0"/>
              <a:t>Distribution       over (</a:t>
            </a:r>
            <a:r>
              <a:rPr lang="en-US" dirty="0" err="1"/>
              <a:t>x,y</a:t>
            </a:r>
            <a:r>
              <a:rPr lang="en-US" dirty="0"/>
              <a:t>) pairs</a:t>
            </a:r>
          </a:p>
          <a:p>
            <a:pPr lvl="1"/>
            <a:r>
              <a:rPr lang="en-US" dirty="0"/>
              <a:t>A hypothesis                 from hypothesis class H</a:t>
            </a:r>
          </a:p>
          <a:p>
            <a:pPr lvl="1"/>
            <a:r>
              <a:rPr lang="en-US" dirty="0"/>
              <a:t>Loss function L</a:t>
            </a:r>
          </a:p>
          <a:p>
            <a:r>
              <a:rPr lang="en-US" dirty="0"/>
              <a:t>We are interested in </a:t>
            </a:r>
            <a:r>
              <a:rPr lang="en-US" dirty="0">
                <a:solidFill>
                  <a:srgbClr val="C00000"/>
                </a:solidFill>
              </a:rPr>
              <a:t>Expected Risk </a:t>
            </a:r>
            <a:r>
              <a:rPr lang="en-US" dirty="0"/>
              <a:t>(think of this as “Error”):</a:t>
            </a:r>
          </a:p>
          <a:p>
            <a:endParaRPr lang="en-US" dirty="0"/>
          </a:p>
          <a:p>
            <a:r>
              <a:rPr lang="en-US" dirty="0"/>
              <a:t>Given training set S, and a particular hypothesis h, </a:t>
            </a:r>
            <a:r>
              <a:rPr lang="en-US" dirty="0">
                <a:solidFill>
                  <a:srgbClr val="C00000"/>
                </a:solidFill>
              </a:rPr>
              <a:t>Empirical Risk (Training error):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058" y="2371547"/>
            <a:ext cx="190310" cy="176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019" y="2739949"/>
            <a:ext cx="725487" cy="213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070" y="3633785"/>
            <a:ext cx="3692525" cy="369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762" y="5203696"/>
            <a:ext cx="45624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838" y="2768372"/>
            <a:ext cx="10146323" cy="3774281"/>
          </a:xfrm>
        </p:spPr>
        <p:txBody>
          <a:bodyPr>
            <a:normAutofit/>
          </a:bodyPr>
          <a:lstStyle/>
          <a:p>
            <a:r>
              <a:rPr lang="en-US" dirty="0"/>
              <a:t>Left: true quantity of interest, right: estimate</a:t>
            </a:r>
          </a:p>
          <a:p>
            <a:r>
              <a:rPr lang="en-US" dirty="0"/>
              <a:t>How good is this estimate?</a:t>
            </a:r>
          </a:p>
          <a:p>
            <a:r>
              <a:rPr lang="en-US" dirty="0"/>
              <a:t>If h is </a:t>
            </a:r>
            <a:r>
              <a:rPr lang="en-US" i="1" dirty="0"/>
              <a:t>randomly chosen, </a:t>
            </a:r>
            <a:r>
              <a:rPr lang="en-US" dirty="0"/>
              <a:t>actually a pretty good estimate!</a:t>
            </a:r>
          </a:p>
          <a:p>
            <a:pPr lvl="1"/>
            <a:r>
              <a:rPr lang="en-US" dirty="0"/>
              <a:t>In statistics-speak, it is an </a:t>
            </a:r>
            <a:r>
              <a:rPr lang="en-US" i="1" dirty="0"/>
              <a:t>unbiased estimator</a:t>
            </a:r>
            <a:r>
              <a:rPr lang="en-US" dirty="0"/>
              <a:t> : correct in expectation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2017861"/>
            <a:ext cx="3692525" cy="369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809097"/>
            <a:ext cx="4562475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751" y="4886274"/>
            <a:ext cx="4195217" cy="5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9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26469"/>
            <a:ext cx="7886700" cy="3304382"/>
          </a:xfrm>
        </p:spPr>
        <p:txBody>
          <a:bodyPr/>
          <a:lstStyle/>
          <a:p>
            <a:r>
              <a:rPr lang="en-US" dirty="0"/>
              <a:t>Empirical risk unbiased estimate of expected risk</a:t>
            </a:r>
          </a:p>
          <a:p>
            <a:r>
              <a:rPr lang="en-US" dirty="0"/>
              <a:t>Want to minimize expected risk</a:t>
            </a:r>
          </a:p>
          <a:p>
            <a:r>
              <a:rPr lang="en-US" dirty="0"/>
              <a:t>Idea: Minimize </a:t>
            </a:r>
            <a:r>
              <a:rPr lang="en-US" i="1" dirty="0"/>
              <a:t>empirical risk </a:t>
            </a:r>
            <a:r>
              <a:rPr lang="en-US" dirty="0"/>
              <a:t>instead</a:t>
            </a:r>
          </a:p>
          <a:p>
            <a:r>
              <a:rPr lang="en-US" dirty="0"/>
              <a:t>This is the </a:t>
            </a:r>
            <a:r>
              <a:rPr lang="en-US" b="1" dirty="0">
                <a:solidFill>
                  <a:srgbClr val="FF0000"/>
                </a:solidFill>
              </a:rPr>
              <a:t>Empirical Risk Minimization Principle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440" y="5530851"/>
            <a:ext cx="3028950" cy="57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351" y="4657239"/>
            <a:ext cx="3692525" cy="369253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4365614"/>
            <a:ext cx="4562475" cy="952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7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i="1" dirty="0"/>
              <a:t>randomly chosen </a:t>
            </a:r>
            <a:r>
              <a:rPr lang="en-US" dirty="0"/>
              <a:t>h, empirical risk (training error) good estimate of expected risk</a:t>
            </a:r>
          </a:p>
          <a:p>
            <a:r>
              <a:rPr lang="en-US" dirty="0"/>
              <a:t>But we are </a:t>
            </a:r>
            <a:r>
              <a:rPr lang="en-US" i="1" dirty="0"/>
              <a:t>choosing </a:t>
            </a:r>
            <a:r>
              <a:rPr lang="en-US" dirty="0"/>
              <a:t>h by minimizing training error</a:t>
            </a:r>
          </a:p>
          <a:p>
            <a:r>
              <a:rPr lang="en-US" dirty="0"/>
              <a:t>Empirical risk of chosen hypothesis </a:t>
            </a:r>
            <a:r>
              <a:rPr lang="en-US" i="1" dirty="0"/>
              <a:t>no longer </a:t>
            </a:r>
            <a:r>
              <a:rPr lang="en-US" dirty="0"/>
              <a:t>unbiased estimate:</a:t>
            </a:r>
          </a:p>
          <a:p>
            <a:pPr lvl="1"/>
            <a:r>
              <a:rPr lang="en-US" dirty="0"/>
              <a:t>We chose hypothesis based on S</a:t>
            </a:r>
          </a:p>
          <a:p>
            <a:pPr lvl="1"/>
            <a:r>
              <a:rPr lang="en-US" dirty="0"/>
              <a:t>Might have chosen h for which S is a special case</a:t>
            </a:r>
          </a:p>
          <a:p>
            <a:r>
              <a:rPr lang="en-US" dirty="0"/>
              <a:t>Overfitting:</a:t>
            </a:r>
          </a:p>
          <a:p>
            <a:pPr lvl="1"/>
            <a:r>
              <a:rPr lang="en-US" dirty="0"/>
              <a:t>Minimize training error, but generalization error </a:t>
            </a:r>
            <a:r>
              <a:rPr lang="en-US" i="1" dirty="0"/>
              <a:t>increases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172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4E201-C1DD-8345-9A58-4138E7E5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 = fitting the noise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66FD41-0EA8-8B4D-BE2F-FD8AEF310469}"/>
              </a:ext>
            </a:extLst>
          </p:cNvPr>
          <p:cNvCxnSpPr/>
          <p:nvPr/>
        </p:nvCxnSpPr>
        <p:spPr>
          <a:xfrm>
            <a:off x="2152650" y="2144487"/>
            <a:ext cx="0" cy="32221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8D2EC6-B06A-FA4C-AE37-8E91FB739BCA}"/>
              </a:ext>
            </a:extLst>
          </p:cNvPr>
          <p:cNvCxnSpPr>
            <a:cxnSpLocks/>
          </p:cNvCxnSpPr>
          <p:nvPr/>
        </p:nvCxnSpPr>
        <p:spPr>
          <a:xfrm flipH="1">
            <a:off x="2152651" y="5366657"/>
            <a:ext cx="35405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0BDA46B-93CB-E844-8530-8765F7A50994}"/>
              </a:ext>
            </a:extLst>
          </p:cNvPr>
          <p:cNvSpPr/>
          <p:nvPr/>
        </p:nvSpPr>
        <p:spPr>
          <a:xfrm rot="2871936">
            <a:off x="2258242" y="1719888"/>
            <a:ext cx="2331063" cy="3014808"/>
          </a:xfrm>
          <a:prstGeom prst="ellipse">
            <a:avLst/>
          </a:prstGeom>
          <a:solidFill>
            <a:schemeClr val="accent1">
              <a:alpha val="71000"/>
            </a:schemeClr>
          </a:solidFill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05AB5E-774E-9343-AE76-281FF4520568}"/>
              </a:ext>
            </a:extLst>
          </p:cNvPr>
          <p:cNvSpPr/>
          <p:nvPr/>
        </p:nvSpPr>
        <p:spPr>
          <a:xfrm rot="2871936">
            <a:off x="3129117" y="2685909"/>
            <a:ext cx="2331063" cy="3014808"/>
          </a:xfrm>
          <a:prstGeom prst="ellipse">
            <a:avLst/>
          </a:prstGeom>
          <a:solidFill>
            <a:srgbClr val="FF0000">
              <a:alpha val="62000"/>
            </a:srgbClr>
          </a:solidFill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E26629-7B91-1C4C-9E44-D363E3A425F3}"/>
              </a:ext>
            </a:extLst>
          </p:cNvPr>
          <p:cNvCxnSpPr/>
          <p:nvPr/>
        </p:nvCxnSpPr>
        <p:spPr>
          <a:xfrm>
            <a:off x="6648448" y="2155374"/>
            <a:ext cx="0" cy="32221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B2FC7C-53B6-844D-98D3-8C4C7A5F396F}"/>
              </a:ext>
            </a:extLst>
          </p:cNvPr>
          <p:cNvCxnSpPr>
            <a:cxnSpLocks/>
          </p:cNvCxnSpPr>
          <p:nvPr/>
        </p:nvCxnSpPr>
        <p:spPr>
          <a:xfrm flipH="1">
            <a:off x="6648449" y="5377544"/>
            <a:ext cx="35405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F44F2BC6-50F2-9E49-8CC2-94A0DE11EB1C}"/>
              </a:ext>
            </a:extLst>
          </p:cNvPr>
          <p:cNvSpPr>
            <a:spLocks noChangeAspect="1"/>
          </p:cNvSpPr>
          <p:nvPr/>
        </p:nvSpPr>
        <p:spPr>
          <a:xfrm>
            <a:off x="8644761" y="3276107"/>
            <a:ext cx="246888" cy="250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C0CDAB-74EB-214F-AFE1-5E9336B7C6F0}"/>
              </a:ext>
            </a:extLst>
          </p:cNvPr>
          <p:cNvSpPr>
            <a:spLocks noChangeAspect="1"/>
          </p:cNvSpPr>
          <p:nvPr/>
        </p:nvSpPr>
        <p:spPr>
          <a:xfrm>
            <a:off x="7775654" y="2552065"/>
            <a:ext cx="246888" cy="250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942362-7378-474F-A0BB-EF9BD072FE73}"/>
              </a:ext>
            </a:extLst>
          </p:cNvPr>
          <p:cNvSpPr>
            <a:spLocks noChangeAspect="1"/>
          </p:cNvSpPr>
          <p:nvPr/>
        </p:nvSpPr>
        <p:spPr>
          <a:xfrm>
            <a:off x="7735508" y="3372689"/>
            <a:ext cx="246888" cy="250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FF7B87-7273-CB4F-87AB-28B7926344D8}"/>
              </a:ext>
            </a:extLst>
          </p:cNvPr>
          <p:cNvSpPr>
            <a:spLocks noChangeAspect="1"/>
          </p:cNvSpPr>
          <p:nvPr/>
        </p:nvSpPr>
        <p:spPr>
          <a:xfrm>
            <a:off x="7807763" y="3942941"/>
            <a:ext cx="246888" cy="250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328AC7-15B5-B649-8A95-A530A452FCAB}"/>
              </a:ext>
            </a:extLst>
          </p:cNvPr>
          <p:cNvSpPr>
            <a:spLocks noChangeAspect="1"/>
          </p:cNvSpPr>
          <p:nvPr/>
        </p:nvSpPr>
        <p:spPr>
          <a:xfrm>
            <a:off x="8765706" y="2844420"/>
            <a:ext cx="246888" cy="250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7A1CD27-A723-7945-A6BA-159534220AD7}"/>
              </a:ext>
            </a:extLst>
          </p:cNvPr>
          <p:cNvSpPr>
            <a:spLocks noChangeAspect="1"/>
          </p:cNvSpPr>
          <p:nvPr/>
        </p:nvSpPr>
        <p:spPr>
          <a:xfrm>
            <a:off x="6983313" y="3963482"/>
            <a:ext cx="246888" cy="250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94A150E-8919-3F4F-B025-3A959992B401}"/>
              </a:ext>
            </a:extLst>
          </p:cNvPr>
          <p:cNvSpPr>
            <a:spLocks noChangeAspect="1"/>
          </p:cNvSpPr>
          <p:nvPr/>
        </p:nvSpPr>
        <p:spPr>
          <a:xfrm>
            <a:off x="9780799" y="3276107"/>
            <a:ext cx="246888" cy="2503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9EFD1A-2FA2-3948-865D-13B066385CC6}"/>
              </a:ext>
            </a:extLst>
          </p:cNvPr>
          <p:cNvSpPr>
            <a:spLocks noChangeAspect="1"/>
          </p:cNvSpPr>
          <p:nvPr/>
        </p:nvSpPr>
        <p:spPr>
          <a:xfrm>
            <a:off x="8256897" y="3343015"/>
            <a:ext cx="246888" cy="2503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41F8A6-F55F-5D42-BE97-480177A615E4}"/>
              </a:ext>
            </a:extLst>
          </p:cNvPr>
          <p:cNvSpPr>
            <a:spLocks noChangeAspect="1"/>
          </p:cNvSpPr>
          <p:nvPr/>
        </p:nvSpPr>
        <p:spPr>
          <a:xfrm>
            <a:off x="8923803" y="3685974"/>
            <a:ext cx="246888" cy="2503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5982E3-6AFC-044E-9D40-C1F70F855F57}"/>
              </a:ext>
            </a:extLst>
          </p:cNvPr>
          <p:cNvSpPr>
            <a:spLocks noChangeAspect="1"/>
          </p:cNvSpPr>
          <p:nvPr/>
        </p:nvSpPr>
        <p:spPr>
          <a:xfrm>
            <a:off x="8362590" y="3927773"/>
            <a:ext cx="246888" cy="2503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C87CD8-D5C0-D14B-B06D-2981DE02C43D}"/>
              </a:ext>
            </a:extLst>
          </p:cNvPr>
          <p:cNvSpPr>
            <a:spLocks noChangeAspect="1"/>
          </p:cNvSpPr>
          <p:nvPr/>
        </p:nvSpPr>
        <p:spPr>
          <a:xfrm>
            <a:off x="8076652" y="4556165"/>
            <a:ext cx="246888" cy="2503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05C448-AFCD-E045-A209-F85EB0F12AC1}"/>
              </a:ext>
            </a:extLst>
          </p:cNvPr>
          <p:cNvCxnSpPr/>
          <p:nvPr/>
        </p:nvCxnSpPr>
        <p:spPr>
          <a:xfrm flipV="1">
            <a:off x="2307771" y="2068287"/>
            <a:ext cx="3309258" cy="30346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591D9DB3-1223-254F-B1F3-10F20A1CB5D8}"/>
              </a:ext>
            </a:extLst>
          </p:cNvPr>
          <p:cNvSpPr/>
          <p:nvPr/>
        </p:nvSpPr>
        <p:spPr>
          <a:xfrm>
            <a:off x="7021287" y="2405743"/>
            <a:ext cx="2465827" cy="2503714"/>
          </a:xfrm>
          <a:custGeom>
            <a:avLst/>
            <a:gdLst>
              <a:gd name="connsiteX0" fmla="*/ 0 w 2465827"/>
              <a:gd name="connsiteY0" fmla="*/ 2503714 h 2503714"/>
              <a:gd name="connsiteX1" fmla="*/ 1186543 w 2465827"/>
              <a:gd name="connsiteY1" fmla="*/ 1883228 h 2503714"/>
              <a:gd name="connsiteX2" fmla="*/ 1012371 w 2465827"/>
              <a:gd name="connsiteY2" fmla="*/ 925286 h 2503714"/>
              <a:gd name="connsiteX3" fmla="*/ 1371600 w 2465827"/>
              <a:gd name="connsiteY3" fmla="*/ 762000 h 2503714"/>
              <a:gd name="connsiteX4" fmla="*/ 1665514 w 2465827"/>
              <a:gd name="connsiteY4" fmla="*/ 1219200 h 2503714"/>
              <a:gd name="connsiteX5" fmla="*/ 2100943 w 2465827"/>
              <a:gd name="connsiteY5" fmla="*/ 979714 h 2503714"/>
              <a:gd name="connsiteX6" fmla="*/ 2416628 w 2465827"/>
              <a:gd name="connsiteY6" fmla="*/ 326571 h 2503714"/>
              <a:gd name="connsiteX7" fmla="*/ 2460171 w 2465827"/>
              <a:gd name="connsiteY7" fmla="*/ 0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5827" h="2503714">
                <a:moveTo>
                  <a:pt x="0" y="2503714"/>
                </a:moveTo>
                <a:cubicBezTo>
                  <a:pt x="508907" y="2325006"/>
                  <a:pt x="1017815" y="2146299"/>
                  <a:pt x="1186543" y="1883228"/>
                </a:cubicBezTo>
                <a:cubicBezTo>
                  <a:pt x="1355271" y="1620157"/>
                  <a:pt x="981528" y="1112157"/>
                  <a:pt x="1012371" y="925286"/>
                </a:cubicBezTo>
                <a:cubicBezTo>
                  <a:pt x="1043214" y="738415"/>
                  <a:pt x="1262743" y="713014"/>
                  <a:pt x="1371600" y="762000"/>
                </a:cubicBezTo>
                <a:cubicBezTo>
                  <a:pt x="1480457" y="810986"/>
                  <a:pt x="1543957" y="1182914"/>
                  <a:pt x="1665514" y="1219200"/>
                </a:cubicBezTo>
                <a:cubicBezTo>
                  <a:pt x="1787071" y="1255486"/>
                  <a:pt x="1975757" y="1128485"/>
                  <a:pt x="2100943" y="979714"/>
                </a:cubicBezTo>
                <a:cubicBezTo>
                  <a:pt x="2226129" y="830943"/>
                  <a:pt x="2356757" y="489857"/>
                  <a:pt x="2416628" y="326571"/>
                </a:cubicBezTo>
                <a:cubicBezTo>
                  <a:pt x="2476499" y="163285"/>
                  <a:pt x="2468335" y="81642"/>
                  <a:pt x="246017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6DBAF9-75B5-874C-AFCB-4747ED20B9BA}"/>
              </a:ext>
            </a:extLst>
          </p:cNvPr>
          <p:cNvSpPr txBox="1"/>
          <p:nvPr/>
        </p:nvSpPr>
        <p:spPr>
          <a:xfrm>
            <a:off x="2152651" y="5377544"/>
            <a:ext cx="354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True distribution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0D918-0342-2D46-95B0-D7303B261C95}"/>
              </a:ext>
            </a:extLst>
          </p:cNvPr>
          <p:cNvSpPr txBox="1"/>
          <p:nvPr/>
        </p:nvSpPr>
        <p:spPr>
          <a:xfrm rot="19022355">
            <a:off x="2220154" y="3145387"/>
            <a:ext cx="354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Minimizer of expected risk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C53F55-F6B4-2E4E-B00D-5DFECFE5DD44}"/>
              </a:ext>
            </a:extLst>
          </p:cNvPr>
          <p:cNvSpPr txBox="1"/>
          <p:nvPr/>
        </p:nvSpPr>
        <p:spPr>
          <a:xfrm>
            <a:off x="6592301" y="1882103"/>
            <a:ext cx="354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Minimizer of empirical risk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BCC5033-DA94-A240-8C7C-AB2213B98D3E}"/>
              </a:ext>
            </a:extLst>
          </p:cNvPr>
          <p:cNvCxnSpPr>
            <a:stCxn id="30" idx="2"/>
            <a:endCxn id="27" idx="6"/>
          </p:cNvCxnSpPr>
          <p:nvPr/>
        </p:nvCxnSpPr>
        <p:spPr>
          <a:xfrm>
            <a:off x="8362590" y="2251436"/>
            <a:ext cx="1075324" cy="4808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BD8CD9C-40F9-7741-9447-D14D75E8C785}"/>
              </a:ext>
            </a:extLst>
          </p:cNvPr>
          <p:cNvSpPr txBox="1"/>
          <p:nvPr/>
        </p:nvSpPr>
        <p:spPr>
          <a:xfrm>
            <a:off x="6648448" y="5399162"/>
            <a:ext cx="354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Sampled training set</a:t>
            </a:r>
          </a:p>
        </p:txBody>
      </p:sp>
    </p:spTree>
    <p:extLst>
      <p:ext uri="{BB962C8B-B14F-4D97-AF65-F5344CB8AC3E}">
        <p14:creationId xmlns:p14="http://schemas.microsoft.com/office/powerpoint/2010/main" val="1914700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Callout 7"/>
          <p:cNvSpPr/>
          <p:nvPr/>
        </p:nvSpPr>
        <p:spPr>
          <a:xfrm>
            <a:off x="6184900" y="3486150"/>
            <a:ext cx="2482850" cy="1244600"/>
          </a:xfrm>
          <a:prstGeom prst="downArrowCallo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Down Arrow Callout 6"/>
          <p:cNvSpPr/>
          <p:nvPr/>
        </p:nvSpPr>
        <p:spPr>
          <a:xfrm>
            <a:off x="4686301" y="3486151"/>
            <a:ext cx="1168400" cy="1244600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3613150"/>
            <a:ext cx="5143500" cy="419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4730751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Training error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5564" y="4730751"/>
            <a:ext cx="2041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Generalization error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823" y="2245284"/>
            <a:ext cx="3692525" cy="369253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2038552"/>
            <a:ext cx="4562475" cy="952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9894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generalization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Variance of empirical risk inversely proportional to size of S (central limit theorem)</a:t>
            </a:r>
          </a:p>
          <a:p>
            <a:pPr lvl="1"/>
            <a:r>
              <a:rPr lang="en-US" dirty="0"/>
              <a:t>Choose very large S!</a:t>
            </a:r>
          </a:p>
          <a:p>
            <a:pPr lvl="1"/>
            <a:endParaRPr lang="en-US" dirty="0"/>
          </a:p>
          <a:p>
            <a:r>
              <a:rPr lang="en-US" i="1" dirty="0"/>
              <a:t>Larger</a:t>
            </a:r>
            <a:r>
              <a:rPr lang="en-US" dirty="0"/>
              <a:t> the hypothesis class H, </a:t>
            </a:r>
            <a:r>
              <a:rPr lang="en-US" i="1" dirty="0"/>
              <a:t>Higher </a:t>
            </a:r>
            <a:r>
              <a:rPr lang="en-US" dirty="0"/>
              <a:t>the chance of hitting bad hypotheses with low training error and high generalization error</a:t>
            </a:r>
          </a:p>
          <a:p>
            <a:pPr lvl="1"/>
            <a:r>
              <a:rPr lang="en-US" dirty="0"/>
              <a:t>Choose small H!</a:t>
            </a:r>
          </a:p>
          <a:p>
            <a:pPr lvl="1"/>
            <a:endParaRPr lang="en-US" dirty="0"/>
          </a:p>
          <a:p>
            <a:r>
              <a:rPr lang="en-US" dirty="0"/>
              <a:t>For many models, can </a:t>
            </a:r>
            <a:r>
              <a:rPr lang="en-US" i="1" dirty="0"/>
              <a:t>bound </a:t>
            </a:r>
            <a:r>
              <a:rPr lang="en-US" dirty="0"/>
              <a:t>generalization error using some property of parameters</a:t>
            </a:r>
          </a:p>
          <a:p>
            <a:pPr lvl="1"/>
            <a:r>
              <a:rPr lang="en-US" dirty="0"/>
              <a:t>“Regularization”</a:t>
            </a:r>
          </a:p>
        </p:txBody>
      </p:sp>
    </p:spTree>
    <p:extLst>
      <p:ext uri="{BB962C8B-B14F-4D97-AF65-F5344CB8AC3E}">
        <p14:creationId xmlns:p14="http://schemas.microsoft.com/office/powerpoint/2010/main" val="22997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40E6-FB8A-3749-8310-EF29C620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the size of the hypothesis class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3F3D89-365D-C644-A6D9-95241A7EED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How many parameters (</a:t>
                </a:r>
                <a:r>
                  <a:rPr lang="en-US" b="1" dirty="0"/>
                  <a:t>w, </a:t>
                </a:r>
                <a:r>
                  <a:rPr lang="en-US" dirty="0"/>
                  <a:t>b) are there to find?</a:t>
                </a:r>
              </a:p>
              <a:p>
                <a:r>
                  <a:rPr lang="en-US" dirty="0"/>
                  <a:t>Depends on dimensionality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Large dimensionality = large number of parameters = more chance of overfitting</a:t>
                </a:r>
              </a:p>
              <a:p>
                <a:r>
                  <a:rPr lang="en-US" dirty="0"/>
                  <a:t>Rule of thumb: size of training set should be at least 10x number of parameters</a:t>
                </a:r>
              </a:p>
              <a:p>
                <a:r>
                  <a:rPr lang="en-US" dirty="0"/>
                  <a:t>Often training sets are much smaller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3F3D89-365D-C644-A6D9-95241A7EED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r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5BBF589-3D2E-2340-817D-11D97D31E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992" y="1825625"/>
            <a:ext cx="4550152" cy="4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4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3FCDC-7946-0849-9691-2C48980B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6499A-CD82-E84C-80E1-944B84129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 objective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objective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 does this help?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F9A4E-818D-144D-B76F-007710A3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565" y="2307714"/>
            <a:ext cx="3195512" cy="883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2C49E-212A-0F4B-A30B-895110934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1" y="3838813"/>
            <a:ext cx="3906157" cy="7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5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history of classification : MNIST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38724" y="2226469"/>
            <a:ext cx="5400627" cy="2721224"/>
          </a:xfrm>
        </p:spPr>
        <p:txBody>
          <a:bodyPr/>
          <a:lstStyle/>
          <a:p>
            <a:r>
              <a:rPr lang="en-US" dirty="0"/>
              <a:t>2D</a:t>
            </a:r>
          </a:p>
          <a:p>
            <a:r>
              <a:rPr lang="en-US" dirty="0"/>
              <a:t>10 classes</a:t>
            </a:r>
          </a:p>
          <a:p>
            <a:r>
              <a:rPr lang="en-US" dirty="0"/>
              <a:t>6000 examples per class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567" y="2566916"/>
            <a:ext cx="2133600" cy="213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8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entagon 5"/>
          <p:cNvSpPr/>
          <p:nvPr/>
        </p:nvSpPr>
        <p:spPr>
          <a:xfrm rot="16200000">
            <a:off x="2057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1820936" y="5583168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16265691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4FD6-B300-3746-AC5A-10F5C694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4EBC5-E72D-9E47-85AB-3D6EEE170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Ensures classifier does not weigh any one feature too highly</a:t>
            </a:r>
          </a:p>
          <a:p>
            <a:r>
              <a:rPr lang="en-US" dirty="0"/>
              <a:t>Makes sure classifier scores </a:t>
            </a:r>
            <a:r>
              <a:rPr lang="en-US" i="1" dirty="0"/>
              <a:t>vary slowly </a:t>
            </a:r>
            <a:r>
              <a:rPr lang="en-US" dirty="0"/>
              <a:t>when image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F1DF3-ED86-D948-B6C0-1AD560259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1" y="1437991"/>
            <a:ext cx="3906157" cy="775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A6133B-734D-8641-934C-29D560368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476" y="3664615"/>
            <a:ext cx="5875047" cy="3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867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generalization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know we are overfitting?</a:t>
            </a:r>
          </a:p>
          <a:p>
            <a:pPr lvl="1"/>
            <a:r>
              <a:rPr lang="en-US" dirty="0"/>
              <a:t>Use a </a:t>
            </a:r>
            <a:r>
              <a:rPr lang="en-US" i="1" dirty="0"/>
              <a:t>held-out </a:t>
            </a:r>
            <a:r>
              <a:rPr lang="en-US" dirty="0"/>
              <a:t>“validation set”</a:t>
            </a:r>
          </a:p>
          <a:p>
            <a:pPr lvl="1"/>
            <a:r>
              <a:rPr lang="en-US" dirty="0"/>
              <a:t>To be an unbiased sample, must be completely </a:t>
            </a:r>
            <a:r>
              <a:rPr lang="en-US" i="1" dirty="0"/>
              <a:t>unseen</a:t>
            </a:r>
          </a:p>
          <a:p>
            <a:r>
              <a:rPr lang="en-US" dirty="0"/>
              <a:t>Choose hypothesis class, regularization </a:t>
            </a:r>
            <a:r>
              <a:rPr lang="en-US" dirty="0" err="1"/>
              <a:t>etc</a:t>
            </a:r>
            <a:r>
              <a:rPr lang="en-US" dirty="0"/>
              <a:t> that lowers validation error</a:t>
            </a:r>
          </a:p>
          <a:p>
            <a:r>
              <a:rPr lang="en-US" dirty="0"/>
              <a:t>Note: to get final estimate of expected risk, need </a:t>
            </a:r>
            <a:r>
              <a:rPr lang="en-US" i="1" dirty="0"/>
              <a:t>another </a:t>
            </a:r>
            <a:r>
              <a:rPr lang="en-US" dirty="0"/>
              <a:t>held-out set: the “test set”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506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Want model with least expected risk = expected loss</a:t>
            </a:r>
          </a:p>
          <a:p>
            <a:r>
              <a:rPr lang="en-US" dirty="0"/>
              <a:t>But expected risk hard to evaluate</a:t>
            </a:r>
          </a:p>
          <a:p>
            <a:r>
              <a:rPr lang="en-US" dirty="0"/>
              <a:t>Empirical Risk Minimization: minimize empirical risk in training set</a:t>
            </a:r>
          </a:p>
          <a:p>
            <a:r>
              <a:rPr lang="en-US" dirty="0"/>
              <a:t>Might end up picking special case: overfitting</a:t>
            </a:r>
          </a:p>
          <a:p>
            <a:r>
              <a:rPr lang="en-US" dirty="0"/>
              <a:t>Avoid overfitting by:</a:t>
            </a:r>
          </a:p>
          <a:p>
            <a:pPr lvl="1"/>
            <a:r>
              <a:rPr lang="en-US" dirty="0"/>
              <a:t>Constructing large training sets</a:t>
            </a:r>
          </a:p>
          <a:p>
            <a:pPr lvl="1"/>
            <a:r>
              <a:rPr lang="en-US" dirty="0"/>
              <a:t>Reducing size of model class</a:t>
            </a:r>
          </a:p>
          <a:p>
            <a:pPr lvl="1"/>
            <a:r>
              <a:rPr lang="en-US" dirty="0"/>
              <a:t>Regularization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3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training set and validation set</a:t>
            </a:r>
          </a:p>
          <a:p>
            <a:r>
              <a:rPr lang="en-US" dirty="0"/>
              <a:t>Pick hypothesis class</a:t>
            </a:r>
          </a:p>
          <a:p>
            <a:r>
              <a:rPr lang="en-US" dirty="0"/>
              <a:t>Pick loss function</a:t>
            </a:r>
          </a:p>
          <a:p>
            <a:r>
              <a:rPr lang="en-US" dirty="0"/>
              <a:t>Minimize empirical risk (+ regularization)</a:t>
            </a:r>
          </a:p>
          <a:p>
            <a:r>
              <a:rPr lang="en-US" dirty="0"/>
              <a:t>Measure performance on held-out validation set</a:t>
            </a:r>
          </a:p>
          <a:p>
            <a:r>
              <a:rPr lang="en-US" dirty="0"/>
              <a:t>Profit!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895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 and hypothesis classes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6" y="2609850"/>
            <a:ext cx="8823829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546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DE322-5B8D-6143-932D-D208D4EFE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3D9D0B-57AB-B840-8C2C-0BBAEAC4AE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2721429"/>
                <a:ext cx="7886700" cy="3455534"/>
              </a:xfrm>
            </p:spPr>
            <p:txBody>
              <a:bodyPr/>
              <a:lstStyle/>
              <a:p>
                <a:r>
                  <a:rPr lang="en-US" dirty="0"/>
                  <a:t>What should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be?</a:t>
                </a:r>
              </a:p>
              <a:p>
                <a:r>
                  <a:rPr lang="en-US" dirty="0"/>
                  <a:t>Simplest solution: string 2D image intensity values into vector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3D9D0B-57AB-B840-8C2C-0BBAEAC4AE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2721429"/>
                <a:ext cx="7886700" cy="3455534"/>
              </a:xfrm>
              <a:blipFill>
                <a:blip r:embed="rId2"/>
                <a:stretch>
                  <a:fillRect l="-1447" t="-2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055697F-0C6E-7B48-96C6-3A56F4759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924" y="1774765"/>
            <a:ext cx="4550152" cy="4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5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history of classification : Caltech 101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48400" y="2226469"/>
            <a:ext cx="3790950" cy="27212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101 classes</a:t>
            </a:r>
          </a:p>
          <a:p>
            <a:r>
              <a:rPr lang="en-US" dirty="0"/>
              <a:t>10 classes</a:t>
            </a:r>
          </a:p>
          <a:p>
            <a:r>
              <a:rPr lang="en-US" dirty="0"/>
              <a:t>30 examples per class</a:t>
            </a:r>
          </a:p>
          <a:p>
            <a:r>
              <a:rPr lang="en-US" dirty="0"/>
              <a:t>Strong category-specific biases</a:t>
            </a:r>
          </a:p>
          <a:p>
            <a:r>
              <a:rPr lang="en-US" dirty="0"/>
              <a:t>Clean images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8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entagon 5"/>
          <p:cNvSpPr/>
          <p:nvPr/>
        </p:nvSpPr>
        <p:spPr>
          <a:xfrm rot="16200000">
            <a:off x="2057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1820936" y="5583168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0936" y="4425950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MNIST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160" y="1874698"/>
            <a:ext cx="1146942" cy="913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39" y="1881986"/>
            <a:ext cx="1003300" cy="100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23" y="2582003"/>
            <a:ext cx="1034009" cy="1926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86" y="2868869"/>
            <a:ext cx="1264598" cy="830420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 rot="16200000">
            <a:off x="3909877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3673411" y="5516917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2149913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history of classification: PASCAL VOC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14525" y="2202617"/>
            <a:ext cx="3790950" cy="2721224"/>
          </a:xfrm>
        </p:spPr>
        <p:txBody>
          <a:bodyPr/>
          <a:lstStyle/>
          <a:p>
            <a:r>
              <a:rPr lang="en-US" dirty="0"/>
              <a:t>20 classes</a:t>
            </a:r>
          </a:p>
          <a:p>
            <a:r>
              <a:rPr lang="en-US" dirty="0"/>
              <a:t>~500 examples per class</a:t>
            </a:r>
          </a:p>
          <a:p>
            <a:r>
              <a:rPr lang="en-US" dirty="0"/>
              <a:t>Clutter, occlusion, natural scenes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8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entagon 5"/>
          <p:cNvSpPr/>
          <p:nvPr/>
        </p:nvSpPr>
        <p:spPr>
          <a:xfrm rot="16200000">
            <a:off x="2057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1820936" y="5583168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0936" y="4425950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MNIST</a:t>
            </a:r>
          </a:p>
        </p:txBody>
      </p:sp>
      <p:sp>
        <p:nvSpPr>
          <p:cNvPr id="13" name="Pentagon 12"/>
          <p:cNvSpPr/>
          <p:nvPr/>
        </p:nvSpPr>
        <p:spPr>
          <a:xfrm rot="16200000">
            <a:off x="3909877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3673411" y="5516917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3411" y="4424623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Caltech 101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775984"/>
            <a:ext cx="1524000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2299275"/>
            <a:ext cx="1524000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3" y="2901501"/>
            <a:ext cx="1524000" cy="1143000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 rot="16200000">
            <a:off x="580859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5457032" y="5516917"/>
            <a:ext cx="15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2007-2012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623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history of classification: ImageNet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14525" y="2202617"/>
            <a:ext cx="3790950" cy="2721224"/>
          </a:xfrm>
        </p:spPr>
        <p:txBody>
          <a:bodyPr/>
          <a:lstStyle/>
          <a:p>
            <a:r>
              <a:rPr lang="en-US" dirty="0"/>
              <a:t>1000 classes</a:t>
            </a:r>
          </a:p>
          <a:p>
            <a:r>
              <a:rPr lang="en-US" dirty="0"/>
              <a:t>~1000 examples per class</a:t>
            </a:r>
          </a:p>
          <a:p>
            <a:r>
              <a:rPr lang="en-US" dirty="0"/>
              <a:t>Mix of cluttered and clean images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8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entagon 5"/>
          <p:cNvSpPr/>
          <p:nvPr/>
        </p:nvSpPr>
        <p:spPr>
          <a:xfrm rot="16200000">
            <a:off x="2057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1820936" y="5583168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0936" y="4425950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MNIST</a:t>
            </a:r>
          </a:p>
        </p:txBody>
      </p:sp>
      <p:sp>
        <p:nvSpPr>
          <p:cNvPr id="13" name="Pentagon 12"/>
          <p:cNvSpPr/>
          <p:nvPr/>
        </p:nvSpPr>
        <p:spPr>
          <a:xfrm rot="16200000">
            <a:off x="3909877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3673411" y="5516917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3411" y="4424623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Caltech 101</a:t>
            </a:r>
          </a:p>
        </p:txBody>
      </p:sp>
      <p:sp>
        <p:nvSpPr>
          <p:cNvPr id="18" name="Pentagon 17"/>
          <p:cNvSpPr/>
          <p:nvPr/>
        </p:nvSpPr>
        <p:spPr>
          <a:xfrm rot="16200000">
            <a:off x="580859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5457032" y="5516917"/>
            <a:ext cx="15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2007-2013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014" y="2671209"/>
            <a:ext cx="4351337" cy="16337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72125" y="4418203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PASCAL VOC</a:t>
            </a:r>
          </a:p>
        </p:txBody>
      </p:sp>
      <p:sp>
        <p:nvSpPr>
          <p:cNvPr id="21" name="Pentagon 20"/>
          <p:cNvSpPr/>
          <p:nvPr/>
        </p:nvSpPr>
        <p:spPr>
          <a:xfrm rot="16200000">
            <a:off x="8025240" y="5037066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7673680" y="5553904"/>
            <a:ext cx="15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2013-2017</a:t>
            </a:r>
          </a:p>
        </p:txBody>
      </p:sp>
    </p:spTree>
    <p:extLst>
      <p:ext uri="{BB962C8B-B14F-4D97-AF65-F5344CB8AC3E}">
        <p14:creationId xmlns:p14="http://schemas.microsoft.com/office/powerpoint/2010/main" val="2440527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5894</TotalTime>
  <Words>1735</Words>
  <Application>Microsoft Macintosh PowerPoint</Application>
  <PresentationFormat>Widescreen</PresentationFormat>
  <Paragraphs>344</Paragraphs>
  <Slides>65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Office Theme</vt:lpstr>
      <vt:lpstr>Recognition</vt:lpstr>
      <vt:lpstr>Image classification</vt:lpstr>
      <vt:lpstr>Image classification - Binary classification</vt:lpstr>
      <vt:lpstr>Image classification - Multiclass classification</vt:lpstr>
      <vt:lpstr>Image classification - Multilabel classification</vt:lpstr>
      <vt:lpstr>A history of classification : MNIST</vt:lpstr>
      <vt:lpstr>A history of classification : Caltech 101</vt:lpstr>
      <vt:lpstr>A history of classification: PASCAL VOC</vt:lpstr>
      <vt:lpstr>A history of classification: ImageNet</vt:lpstr>
      <vt:lpstr>Why is recognition hard?</vt:lpstr>
      <vt:lpstr>Why is recognition hard?</vt:lpstr>
      <vt:lpstr>Why is recognition hard?</vt:lpstr>
      <vt:lpstr>Why is recognition hard?</vt:lpstr>
      <vt:lpstr>Why is recognition hard?</vt:lpstr>
      <vt:lpstr>Why is recognition hard?</vt:lpstr>
      <vt:lpstr>The language of recognition</vt:lpstr>
      <vt:lpstr>The language of recognition</vt:lpstr>
      <vt:lpstr>Learning</vt:lpstr>
      <vt:lpstr>Example</vt:lpstr>
      <vt:lpstr>Choosing a model class</vt:lpstr>
      <vt:lpstr>Choosing a model class</vt:lpstr>
      <vt:lpstr>Feature space: representing images as vectors</vt:lpstr>
      <vt:lpstr>Feature space: representing images as vectors</vt:lpstr>
      <vt:lpstr>Feature space: representing images as vectors</vt:lpstr>
      <vt:lpstr>Linear classifiers</vt:lpstr>
      <vt:lpstr>Linear classifiers</vt:lpstr>
      <vt:lpstr>Linear classifiers</vt:lpstr>
      <vt:lpstr>Linear classifiers in feature space</vt:lpstr>
      <vt:lpstr>Linear classifiers in feature space</vt:lpstr>
      <vt:lpstr>Training: Choosing the best hypothesis</vt:lpstr>
      <vt:lpstr>Training: Choosing the best hypothesis</vt:lpstr>
      <vt:lpstr>An alternate expression for the hypothesis</vt:lpstr>
      <vt:lpstr>An alternate expression for the hypothesis</vt:lpstr>
      <vt:lpstr>Training: Choosing the best hypothesis</vt:lpstr>
      <vt:lpstr>Training: Choosing the best hypothesis</vt:lpstr>
      <vt:lpstr>Training: Choosing the best hypothesis</vt:lpstr>
      <vt:lpstr>Training: Choosing the best hypothesis</vt:lpstr>
      <vt:lpstr>General recipe</vt:lpstr>
      <vt:lpstr>Training = Optimization</vt:lpstr>
      <vt:lpstr>Training = optimization</vt:lpstr>
      <vt:lpstr>Optimization and function gradients</vt:lpstr>
      <vt:lpstr>Optimization and function gradients</vt:lpstr>
      <vt:lpstr>Optimization using gradient descent</vt:lpstr>
      <vt:lpstr>Gradient descent</vt:lpstr>
      <vt:lpstr>Gradient descent - convergence</vt:lpstr>
      <vt:lpstr>Gradient descent in machine learning</vt:lpstr>
      <vt:lpstr>Stochastic gradient descent</vt:lpstr>
      <vt:lpstr>General recipe</vt:lpstr>
      <vt:lpstr>General recipe</vt:lpstr>
      <vt:lpstr>Why should this work?</vt:lpstr>
      <vt:lpstr>Risk</vt:lpstr>
      <vt:lpstr>Risk</vt:lpstr>
      <vt:lpstr>Risk</vt:lpstr>
      <vt:lpstr>Overfitting</vt:lpstr>
      <vt:lpstr>Overfitting = fitting the noise</vt:lpstr>
      <vt:lpstr>Generalization</vt:lpstr>
      <vt:lpstr>Controlling generalization error</vt:lpstr>
      <vt:lpstr>Controlling the size of the hypothesis class</vt:lpstr>
      <vt:lpstr>Regularization</vt:lpstr>
      <vt:lpstr>Regularization</vt:lpstr>
      <vt:lpstr>Controlling generalization error</vt:lpstr>
      <vt:lpstr>Putting it all together</vt:lpstr>
      <vt:lpstr>Putting it all together</vt:lpstr>
      <vt:lpstr>Loss functions and hypothesis classes</vt:lpstr>
      <vt:lpstr>Back to images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Bharath Hariharan</dc:creator>
  <cp:lastModifiedBy>Bharath Hariharan</cp:lastModifiedBy>
  <cp:revision>4</cp:revision>
  <dcterms:created xsi:type="dcterms:W3CDTF">2019-04-02T22:01:57Z</dcterms:created>
  <dcterms:modified xsi:type="dcterms:W3CDTF">2019-04-21T19:09:09Z</dcterms:modified>
</cp:coreProperties>
</file>