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318" r:id="rId3"/>
    <p:sldId id="26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27" r:id="rId21"/>
    <p:sldId id="293" r:id="rId22"/>
    <p:sldId id="303" r:id="rId23"/>
    <p:sldId id="304" r:id="rId24"/>
    <p:sldId id="294" r:id="rId25"/>
    <p:sldId id="297" r:id="rId26"/>
    <p:sldId id="307" r:id="rId27"/>
    <p:sldId id="308" r:id="rId28"/>
    <p:sldId id="306" r:id="rId29"/>
    <p:sldId id="309" r:id="rId30"/>
    <p:sldId id="310" r:id="rId31"/>
    <p:sldId id="311" r:id="rId32"/>
    <p:sldId id="312" r:id="rId33"/>
    <p:sldId id="298" r:id="rId34"/>
    <p:sldId id="299" r:id="rId35"/>
    <p:sldId id="313" r:id="rId36"/>
    <p:sldId id="314" r:id="rId37"/>
    <p:sldId id="300" r:id="rId38"/>
    <p:sldId id="30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29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84B9-A470-1E4A-9898-4C99FC3AB001}" type="datetimeFigureOut">
              <a:rPr lang="en-US" smtClean="0"/>
              <a:t>2/28/20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71E39-080A-F840-BAEB-905572F4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4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73890-DCAF-43E6-8684-32303C5A86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Show other scales and how the feature looks less corner like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0B8-8582-4419-B97B-ED61D7FE1BF6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7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5037-BDA6-8F42-BEF3-CFB0ADB8C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1FEB4-5CA2-0F41-A06E-98A6508FE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5A181-A63A-F54E-AED6-01AC4FE7A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3ADA1-F236-B34C-ADF1-49F3B533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0242-503D-DE4A-924C-569D28E0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7B8E-A3D9-874E-9F38-F7958C75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15C6F-12D6-B645-823F-DC22C7259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3E415-9702-9544-9733-D02DB768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EE568-465C-EA44-B802-2E02221F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AD71-520E-4E4E-AEC3-EBA87D4D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C220F-0E03-814A-A241-ED3B31292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A5BCF-36FF-A34C-BA1E-A3CDEB75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140FB-62EA-834C-9E40-B22F8DF06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E584D-7F89-AE4A-A3AE-5505FB2B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51C8C-4BF2-E647-8707-C9C2B514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7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619C-FC52-4948-97FE-5E853AE7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293D-E8AC-4647-886B-C777E2DD3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338CB-4396-B145-A39B-C2FF563A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EBE1-EDD6-D042-ADBA-990DB44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2908-4340-3F4C-B6DB-51C99E76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4F866-02FF-B64C-9582-603D5A280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4A4CB-96A6-C444-A324-CD5768C2C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BF48-1D65-EE4E-A7A5-9D92CD80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8E795-4EE2-594B-AFF7-97F9D850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1845-6A4A-4D48-92EA-007CA8AE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9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2FBF-E28E-F44C-9EE9-F40CD4D9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140A1-F109-0749-AA4A-A8396799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DCA44-78BD-AD4F-895F-EBD250860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0A5B5-A721-4B40-8E47-EC8C678D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1EA0C-2A1C-B745-A1C4-9974F24C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A215B-BBD0-B440-B14A-F7CA118F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867C-940C-6544-B9C0-DB145174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96F7D-ED86-A540-B962-0172AEF19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323A4-8B00-F845-866E-D67BC7A1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26B39-D48C-8C40-8E0E-8BD0E7F0F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869F2A-DDDB-AB4B-9E0A-1E3B3E36E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DBC7B-AC81-BF4A-9785-D4314956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70C91-799B-5A45-9B47-ACB3671D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25CB6-63DA-AA46-A419-43B06BE8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08C2-E3CE-4A49-BBF2-22ED0FA6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76FAE-B1F4-644D-BD8E-84917F5A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E4F21-8E93-0F49-94DC-AD44343F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8473B-0494-A344-B967-1D99C4EB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93D10-02B4-844C-918F-B07FA166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8CAB6-0AFC-2B4F-BD39-CB46A0A9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0E398-33BB-4844-B06F-AF3D9DD4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F688-0542-024D-BFCF-5696C891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ED79-93B3-3D4D-A3AF-6B582A51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0D47D0-3BF1-6D40-9F23-8BD50AD30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09C58-9118-F949-9EB6-CEB88F72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5F354-0A41-1048-8D1A-6563E1F7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332A4-B6BF-0F4D-9CD4-10858CCC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E879-3924-0148-91F3-91049661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223A5C-A943-BE4C-920B-D4E2D8C1D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7A2DC-9F90-E24B-B7FB-EFC84BA1F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E480A-2B36-9447-B17E-F9D02297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ED1F5-D100-F04F-873F-60AF4C9B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9797-3F22-084D-A86F-5E63590AE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05F8C-EBA9-FD41-A73F-16DD55F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3952E-48A4-7745-A38D-3E9174EE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BB6D-CA46-2E4E-A5D6-924259A95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4997-2440-5D4A-BE5F-AE771CA899FA}" type="datetimeFigureOut">
              <a:rPr lang="en-US" smtClean="0"/>
              <a:t>2/28/20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63DC7-A1DF-C144-AC89-8AFCAC8B8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9BC76-9681-3746-AE35-23FDAAEA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7D42-BB7A-7942-A9C6-835ECC38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122" y="183407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Invariance in Feature Detection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7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9917-DCD3-0249-91CA-B4115EC97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rotation?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F9F-461F-814E-B234-79AEDB2C2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9" y="2951658"/>
            <a:ext cx="11353800" cy="36491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happens to eigenvalues and eigenvectors when a patch rotates?</a:t>
            </a:r>
          </a:p>
          <a:p>
            <a:r>
              <a:rPr lang="en-US" dirty="0"/>
              <a:t>Eigenvectors represent the </a:t>
            </a:r>
            <a:r>
              <a:rPr lang="en-US" i="1" dirty="0"/>
              <a:t>direction </a:t>
            </a:r>
            <a:r>
              <a:rPr lang="en-US" dirty="0"/>
              <a:t>of maximum / minimum change in appearance, so they rotate </a:t>
            </a:r>
            <a:r>
              <a:rPr lang="en-US" i="1" dirty="0"/>
              <a:t>with the patch</a:t>
            </a:r>
          </a:p>
          <a:p>
            <a:r>
              <a:rPr lang="en-US" dirty="0"/>
              <a:t>Eigenvalues represent the corresponding </a:t>
            </a:r>
            <a:r>
              <a:rPr lang="en-US" i="1" dirty="0"/>
              <a:t>magnitude </a:t>
            </a:r>
            <a:r>
              <a:rPr lang="en-US" dirty="0"/>
              <a:t>of maximum/minimum change so they </a:t>
            </a:r>
            <a:r>
              <a:rPr lang="en-US" i="1" dirty="0"/>
              <a:t>stay constant</a:t>
            </a:r>
          </a:p>
          <a:p>
            <a:r>
              <a:rPr lang="en-US" dirty="0"/>
              <a:t>Corner response is only dependent on the eigenvalues so is </a:t>
            </a:r>
            <a:r>
              <a:rPr lang="en-US" i="1" dirty="0"/>
              <a:t>invariant to </a:t>
            </a:r>
            <a:r>
              <a:rPr lang="en-US" dirty="0"/>
              <a:t>rotation</a:t>
            </a:r>
          </a:p>
          <a:p>
            <a:r>
              <a:rPr lang="en-US" dirty="0"/>
              <a:t>Corner location is as before equivariant to rotation.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123F95BC-E730-144B-8114-A2B4866A81B1}"/>
              </a:ext>
            </a:extLst>
          </p:cNvPr>
          <p:cNvGrpSpPr>
            <a:grpSpLocks/>
          </p:cNvGrpSpPr>
          <p:nvPr/>
        </p:nvGrpSpPr>
        <p:grpSpPr bwMode="auto">
          <a:xfrm>
            <a:off x="3431741" y="1286188"/>
            <a:ext cx="4993895" cy="1232034"/>
            <a:chOff x="1768" y="1320"/>
            <a:chExt cx="1968" cy="48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7462C69C-7E1F-2549-BD10-4A2F7AADD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3ABF455D-72EB-B140-A55A-D27C480F2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2AD79B05-B53D-7542-A826-DF9D55FFD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29BC48D8-2D99-DE4B-AF54-2E1021028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8" name="Rectangle 10">
                <a:extLst>
                  <a:ext uri="{FF2B5EF4-FFF2-40B4-BE49-F238E27FC236}">
                    <a16:creationId xmlns:a16="http://schemas.microsoft.com/office/drawing/2014/main" id="{C5810B00-2E31-F544-80F9-5173E50E6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F00BDF98-5366-4F48-A274-23F16D4070AB}"/>
                  </a:ext>
                </a:extLst>
              </p:cNvPr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35C6A3B4-9EE8-2848-8239-883C4F6D1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1320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E23FFD-D05D-1A47-9D22-7B599FC664A1}"/>
              </a:ext>
            </a:extLst>
          </p:cNvPr>
          <p:cNvCxnSpPr>
            <a:cxnSpLocks/>
          </p:cNvCxnSpPr>
          <p:nvPr/>
        </p:nvCxnSpPr>
        <p:spPr>
          <a:xfrm flipH="1" flipV="1">
            <a:off x="3740053" y="1690688"/>
            <a:ext cx="503337" cy="295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459E55-6943-1840-8933-133CCB985BA9}"/>
              </a:ext>
            </a:extLst>
          </p:cNvPr>
          <p:cNvCxnSpPr>
            <a:cxnSpLocks/>
          </p:cNvCxnSpPr>
          <p:nvPr/>
        </p:nvCxnSpPr>
        <p:spPr>
          <a:xfrm flipV="1">
            <a:off x="4221456" y="1507778"/>
            <a:ext cx="433384" cy="502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DA5230-199E-8346-999F-20E3FE46832C}"/>
              </a:ext>
            </a:extLst>
          </p:cNvPr>
          <p:cNvGrpSpPr/>
          <p:nvPr/>
        </p:nvGrpSpPr>
        <p:grpSpPr>
          <a:xfrm rot="2951840">
            <a:off x="7857831" y="1349955"/>
            <a:ext cx="722440" cy="703341"/>
            <a:chOff x="7568837" y="1337885"/>
            <a:chExt cx="722440" cy="703341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FCFCE41-DFB8-3849-BAB6-31883D5152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8837" y="1666732"/>
              <a:ext cx="503337" cy="29527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20C8DE6-6A5B-8F46-9104-B59D0939C07F}"/>
                </a:ext>
              </a:extLst>
            </p:cNvPr>
            <p:cNvCxnSpPr>
              <a:cxnSpLocks/>
            </p:cNvCxnSpPr>
            <p:nvPr/>
          </p:nvCxnSpPr>
          <p:spPr>
            <a:xfrm rot="18648160" flipV="1">
              <a:off x="7893379" y="1643329"/>
              <a:ext cx="703341" cy="924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13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scaling?</a:t>
            </a: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772400" cy="4114800"/>
          </a:xfrm>
        </p:spPr>
        <p:txBody>
          <a:bodyPr/>
          <a:lstStyle/>
          <a:p>
            <a:r>
              <a:rPr lang="en-US" dirty="0"/>
              <a:t>What was one patch earlier is now many 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315200" y="4191001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All points will be classified as </a:t>
            </a:r>
            <a:r>
              <a:rPr lang="en-US" dirty="0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214688" y="3132139"/>
            <a:ext cx="442912" cy="434975"/>
            <a:chOff x="4329" y="1733"/>
            <a:chExt cx="279" cy="274"/>
          </a:xfrm>
        </p:grpSpPr>
        <p:sp>
          <p:nvSpPr>
            <p:cNvPr id="39951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34 h 1264"/>
                <a:gd name="T2" fmla="*/ 2 w 1728"/>
                <a:gd name="T3" fmla="*/ 11 h 1264"/>
                <a:gd name="T4" fmla="*/ 8 w 1728"/>
                <a:gd name="T5" fmla="*/ 2 h 1264"/>
                <a:gd name="T6" fmla="*/ 20 w 1728"/>
                <a:gd name="T7" fmla="*/ 0 h 1264"/>
                <a:gd name="T8" fmla="*/ 33 w 1728"/>
                <a:gd name="T9" fmla="*/ 4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3026228" y="3581400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Corner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2743200" y="6100764"/>
            <a:ext cx="6934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solidFill>
                  <a:srgbClr val="0033CC"/>
                </a:solidFill>
                <a:cs typeface="Times New Roman" pitchFamily="18" charset="0"/>
              </a:rPr>
              <a:t>Not invariant </a:t>
            </a:r>
            <a:r>
              <a:rPr lang="en-US" sz="2400">
                <a:solidFill>
                  <a:srgbClr val="0033CC"/>
                </a:solidFill>
                <a:cs typeface="Times New Roman" pitchFamily="18" charset="0"/>
              </a:rPr>
              <a:t>to scaling</a:t>
            </a:r>
            <a:endParaRPr lang="ru-RU" sz="240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2209800"/>
            <a:ext cx="5029200" cy="2159000"/>
            <a:chOff x="2064" y="1152"/>
            <a:chExt cx="3168" cy="136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39949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0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2 w 21600"/>
                  <a:gd name="T1" fmla="*/ 0 h 21600"/>
                  <a:gd name="T2" fmla="*/ 0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6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92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Freeform 19"/>
          <p:cNvSpPr>
            <a:spLocks/>
          </p:cNvSpPr>
          <p:nvPr/>
        </p:nvSpPr>
        <p:spPr bwMode="auto">
          <a:xfrm>
            <a:off x="4953000" y="2711450"/>
            <a:ext cx="1981200" cy="2057400"/>
          </a:xfrm>
          <a:custGeom>
            <a:avLst/>
            <a:gdLst>
              <a:gd name="T0" fmla="*/ 0 w 1584"/>
              <a:gd name="T1" fmla="*/ 2147483647 h 1392"/>
              <a:gd name="T2" fmla="*/ 2147483647 w 1584"/>
              <a:gd name="T3" fmla="*/ 2147483647 h 1392"/>
              <a:gd name="T4" fmla="*/ 2147483647 w 1584"/>
              <a:gd name="T5" fmla="*/ 2147483647 h 1392"/>
              <a:gd name="T6" fmla="*/ 2147483647 w 1584"/>
              <a:gd name="T7" fmla="*/ 2147483647 h 1392"/>
              <a:gd name="T8" fmla="*/ 2147483647 w 1584"/>
              <a:gd name="T9" fmla="*/ 2147483647 h 1392"/>
              <a:gd name="T10" fmla="*/ 2147483647 w 1584"/>
              <a:gd name="T11" fmla="*/ 2147483647 h 1392"/>
              <a:gd name="T12" fmla="*/ 2147483647 w 1584"/>
              <a:gd name="T13" fmla="*/ 2147483647 h 1392"/>
              <a:gd name="T14" fmla="*/ 2147483647 w 1584"/>
              <a:gd name="T15" fmla="*/ 2147483647 h 1392"/>
              <a:gd name="T16" fmla="*/ 2147483647 w 1584"/>
              <a:gd name="T17" fmla="*/ 2147483647 h 1392"/>
              <a:gd name="T18" fmla="*/ 2147483647 w 1584"/>
              <a:gd name="T19" fmla="*/ 0 h 13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4"/>
              <a:gd name="T31" fmla="*/ 0 h 1392"/>
              <a:gd name="T32" fmla="*/ 1584 w 1584"/>
              <a:gd name="T33" fmla="*/ 1392 h 13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4" h="1392">
                <a:moveTo>
                  <a:pt x="0" y="1248"/>
                </a:moveTo>
                <a:cubicBezTo>
                  <a:pt x="120" y="1320"/>
                  <a:pt x="240" y="1392"/>
                  <a:pt x="336" y="1344"/>
                </a:cubicBezTo>
                <a:cubicBezTo>
                  <a:pt x="432" y="1296"/>
                  <a:pt x="560" y="1088"/>
                  <a:pt x="576" y="960"/>
                </a:cubicBezTo>
                <a:cubicBezTo>
                  <a:pt x="592" y="832"/>
                  <a:pt x="440" y="672"/>
                  <a:pt x="432" y="576"/>
                </a:cubicBezTo>
                <a:cubicBezTo>
                  <a:pt x="424" y="480"/>
                  <a:pt x="464" y="416"/>
                  <a:pt x="528" y="384"/>
                </a:cubicBezTo>
                <a:cubicBezTo>
                  <a:pt x="592" y="352"/>
                  <a:pt x="728" y="352"/>
                  <a:pt x="816" y="384"/>
                </a:cubicBezTo>
                <a:cubicBezTo>
                  <a:pt x="904" y="416"/>
                  <a:pt x="992" y="584"/>
                  <a:pt x="1056" y="576"/>
                </a:cubicBezTo>
                <a:cubicBezTo>
                  <a:pt x="1120" y="568"/>
                  <a:pt x="1176" y="408"/>
                  <a:pt x="1200" y="336"/>
                </a:cubicBezTo>
                <a:cubicBezTo>
                  <a:pt x="1224" y="264"/>
                  <a:pt x="1136" y="200"/>
                  <a:pt x="1200" y="144"/>
                </a:cubicBezTo>
                <a:cubicBezTo>
                  <a:pt x="1264" y="88"/>
                  <a:pt x="1424" y="44"/>
                  <a:pt x="158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invariant detection</a:t>
            </a:r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00664" y="2905125"/>
            <a:ext cx="795337" cy="800100"/>
            <a:chOff x="3548063" y="2524125"/>
            <a:chExt cx="795337" cy="800100"/>
          </a:xfrm>
        </p:grpSpPr>
        <p:sp>
          <p:nvSpPr>
            <p:cNvPr id="57356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5486401" y="3105150"/>
            <a:ext cx="396875" cy="400050"/>
            <a:chOff x="3548063" y="2524125"/>
            <a:chExt cx="795337" cy="800100"/>
          </a:xfrm>
        </p:grpSpPr>
        <p:sp>
          <p:nvSpPr>
            <p:cNvPr id="57354" name="Oval 21"/>
            <p:cNvSpPr>
              <a:spLocks noChangeArrowheads="1"/>
            </p:cNvSpPr>
            <p:nvPr/>
          </p:nvSpPr>
          <p:spPr bwMode="auto">
            <a:xfrm>
              <a:off x="3548063" y="2533650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95801" y="2133601"/>
            <a:ext cx="2386013" cy="2378529"/>
            <a:chOff x="3548063" y="2524125"/>
            <a:chExt cx="795337" cy="792843"/>
          </a:xfrm>
        </p:grpSpPr>
        <p:sp>
          <p:nvSpPr>
            <p:cNvPr id="57352" name="Oval 21"/>
            <p:cNvSpPr>
              <a:spLocks noChangeArrowheads="1"/>
            </p:cNvSpPr>
            <p:nvPr/>
          </p:nvSpPr>
          <p:spPr bwMode="auto">
            <a:xfrm>
              <a:off x="3548063" y="2526393"/>
              <a:ext cx="795337" cy="790575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3" name="Oval 24"/>
            <p:cNvSpPr>
              <a:spLocks noChangeArrowheads="1"/>
            </p:cNvSpPr>
            <p:nvPr/>
          </p:nvSpPr>
          <p:spPr bwMode="auto">
            <a:xfrm>
              <a:off x="3548063" y="2524125"/>
              <a:ext cx="795337" cy="7905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Suppose you’re looking for corners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Key idea:  find scale that gives local maximum of </a:t>
            </a:r>
            <a:r>
              <a:rPr lang="en-US" i="1" dirty="0" err="1"/>
              <a:t>cornerness</a:t>
            </a:r>
            <a:endParaRPr lang="en-US" i="1" dirty="0"/>
          </a:p>
          <a:p>
            <a:pPr lvl="1"/>
            <a:r>
              <a:rPr lang="en-US" dirty="0"/>
              <a:t>in both position and scale</a:t>
            </a:r>
          </a:p>
          <a:p>
            <a:pPr lvl="1"/>
            <a:r>
              <a:rPr lang="en-US" dirty="0"/>
              <a:t>One definition of </a:t>
            </a:r>
            <a:r>
              <a:rPr lang="en-US" i="1" dirty="0" err="1"/>
              <a:t>cornerness</a:t>
            </a:r>
            <a:r>
              <a:rPr lang="en-US" dirty="0"/>
              <a:t>: the Harris operator</a:t>
            </a:r>
          </a:p>
        </p:txBody>
      </p:sp>
    </p:spTree>
    <p:extLst>
      <p:ext uri="{BB962C8B-B14F-4D97-AF65-F5344CB8AC3E}">
        <p14:creationId xmlns:p14="http://schemas.microsoft.com/office/powerpoint/2010/main" val="41442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2" name="Text Box 11"/>
          <p:cNvSpPr txBox="1">
            <a:spLocks noChangeArrowheads="1"/>
          </p:cNvSpPr>
          <p:nvPr/>
        </p:nvSpPr>
        <p:spPr bwMode="auto">
          <a:xfrm>
            <a:off x="5410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6934200" y="1219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Lindeberg et al, 1996</a:t>
            </a:r>
          </a:p>
        </p:txBody>
      </p:sp>
      <p:pic>
        <p:nvPicPr>
          <p:cNvPr id="80907" name="Picture 1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9706" y="-28575"/>
            <a:ext cx="9272587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08" name="Text Box 14"/>
          <p:cNvSpPr txBox="1">
            <a:spLocks noChangeArrowheads="1"/>
          </p:cNvSpPr>
          <p:nvPr/>
        </p:nvSpPr>
        <p:spPr bwMode="auto">
          <a:xfrm>
            <a:off x="5257800" y="6553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charset="0"/>
              </a:rPr>
              <a:t>Slide from Tinne Tuytelaars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7315200" y="12192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solidFill>
                  <a:schemeClr val="bg1"/>
                </a:solidFill>
                <a:latin typeface="Arial" charset="0"/>
              </a:rPr>
              <a:t>Lindeberg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et al., 1996</a:t>
            </a:r>
          </a:p>
        </p:txBody>
      </p:sp>
    </p:spTree>
    <p:extLst>
      <p:ext uri="{BB962C8B-B14F-4D97-AF65-F5344CB8AC3E}">
        <p14:creationId xmlns:p14="http://schemas.microsoft.com/office/powerpoint/2010/main" val="304971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8762" y="1"/>
            <a:ext cx="9258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737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474" y="1"/>
            <a:ext cx="92725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4525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3993" y="-42862"/>
            <a:ext cx="9244014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776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8762" y="1"/>
            <a:ext cx="924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97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4474" y="1"/>
            <a:ext cx="9258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390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computing </a:t>
            </a:r>
            <a:r>
              <a:rPr lang="en-US" i="1" dirty="0"/>
              <a:t>f</a:t>
            </a:r>
            <a:r>
              <a:rPr lang="en-US" dirty="0"/>
              <a:t> for larger and larger windows, we can implement using a fixed window size with a Gaussian pyramid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352800"/>
            <a:ext cx="95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3352800"/>
            <a:ext cx="457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86742" y="4060372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68142" y="3635828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62256" y="345077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3742" y="3352800"/>
            <a:ext cx="272144" cy="272144"/>
          </a:xfrm>
          <a:prstGeom prst="rect">
            <a:avLst/>
          </a:prstGeom>
          <a:noFill/>
          <a:ln w="53975">
            <a:solidFill>
              <a:srgbClr val="FFC000"/>
            </a:solidFill>
          </a:ln>
          <a:effectLst>
            <a:outerShdw blurRad="127000" sx="124000" sy="124000" algn="ctr" rotWithShape="0">
              <a:prstClr val="black">
                <a:alpha val="9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59E0-BDC5-7043-A49F-76B24CAF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and equivariance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1242-9C1E-154F-8ACD-EF152230C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criterion of corner detection: repeatability</a:t>
            </a:r>
          </a:p>
          <a:p>
            <a:r>
              <a:rPr lang="en-US" dirty="0"/>
              <a:t>Suppose Image is transformed in some way</a:t>
            </a:r>
          </a:p>
          <a:p>
            <a:pPr lvl="1"/>
            <a:r>
              <a:rPr lang="en-US" dirty="0"/>
              <a:t>Image translation</a:t>
            </a:r>
          </a:p>
          <a:p>
            <a:pPr lvl="1"/>
            <a:r>
              <a:rPr lang="en-US" dirty="0"/>
              <a:t>Image rotation</a:t>
            </a:r>
          </a:p>
          <a:p>
            <a:pPr lvl="1"/>
            <a:r>
              <a:rPr lang="en-US" dirty="0"/>
              <a:t>Scaling of intensity</a:t>
            </a:r>
          </a:p>
          <a:p>
            <a:r>
              <a:rPr lang="en-US" dirty="0"/>
              <a:t>How </a:t>
            </a:r>
            <a:r>
              <a:rPr lang="en-US" i="1" dirty="0"/>
              <a:t>should</a:t>
            </a:r>
            <a:r>
              <a:rPr lang="en-US" dirty="0"/>
              <a:t> the corners change?</a:t>
            </a:r>
          </a:p>
          <a:p>
            <a:pPr lvl="1"/>
            <a:r>
              <a:rPr lang="en-US" dirty="0"/>
              <a:t>Location?</a:t>
            </a:r>
          </a:p>
          <a:p>
            <a:pPr lvl="1"/>
            <a:r>
              <a:rPr lang="en-US" dirty="0"/>
              <a:t>Whether a corner is detected or not?</a:t>
            </a:r>
          </a:p>
          <a:p>
            <a:r>
              <a:rPr lang="en-US" dirty="0"/>
              <a:t>How </a:t>
            </a:r>
            <a:r>
              <a:rPr lang="en-US" i="1" dirty="0"/>
              <a:t>does</a:t>
            </a:r>
            <a:r>
              <a:rPr lang="en-US" dirty="0"/>
              <a:t> the output of Harris corner detector change?</a:t>
            </a:r>
          </a:p>
        </p:txBody>
      </p:sp>
    </p:spTree>
    <p:extLst>
      <p:ext uri="{BB962C8B-B14F-4D97-AF65-F5344CB8AC3E}">
        <p14:creationId xmlns:p14="http://schemas.microsoft.com/office/powerpoint/2010/main" val="203518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AA7F9-E522-A54D-A8CB-236AD104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C51CC-B5B9-D94D-8B20-5E930D6A3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4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Matching feature points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Next question: </a:t>
            </a:r>
            <a:r>
              <a:rPr lang="en-US" b="1" dirty="0">
                <a:solidFill>
                  <a:srgbClr val="FF0000"/>
                </a:solidFill>
              </a:rPr>
              <a:t>How to match them?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Two interrelated questions: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describe </a:t>
            </a:r>
            <a:r>
              <a:rPr lang="en-US" dirty="0"/>
              <a:t>each feature point?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/>
              <a:t>How do we </a:t>
            </a:r>
            <a:r>
              <a:rPr lang="en-US" i="1" dirty="0"/>
              <a:t>match </a:t>
            </a:r>
            <a:r>
              <a:rPr lang="en-US" dirty="0"/>
              <a:t>descriptions?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49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813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5756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5248276" y="4305301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5705476" y="3848101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4968876" y="3429001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48496" y="2232025"/>
            <a:ext cx="7553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descriptor</a:t>
            </a:r>
          </a:p>
        </p:txBody>
      </p:sp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107" y="1503182"/>
            <a:ext cx="2781119" cy="20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8950" y="1503181"/>
            <a:ext cx="2978876" cy="20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093086" y="2045970"/>
            <a:ext cx="88265" cy="1028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53946" y="2049780"/>
            <a:ext cx="88265" cy="102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09816" y="1824990"/>
            <a:ext cx="88265" cy="1028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06106" y="2026920"/>
            <a:ext cx="88265" cy="1028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2246471" y="3783330"/>
          <a:ext cx="30321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98751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730424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100536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9" idx="4"/>
            <a:endCxn id="12" idx="0"/>
          </p:cNvCxnSpPr>
          <p:nvPr/>
        </p:nvCxnSpPr>
        <p:spPr>
          <a:xfrm flipH="1">
            <a:off x="2398076" y="2152650"/>
            <a:ext cx="2" cy="163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3" idx="0"/>
          </p:cNvCxnSpPr>
          <p:nvPr/>
        </p:nvCxnSpPr>
        <p:spPr>
          <a:xfrm flipH="1">
            <a:off x="3137216" y="2148840"/>
            <a:ext cx="2" cy="1634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4" idx="0"/>
          </p:cNvCxnSpPr>
          <p:nvPr/>
        </p:nvCxnSpPr>
        <p:spPr>
          <a:xfrm flipH="1">
            <a:off x="7453946" y="1927860"/>
            <a:ext cx="2" cy="1855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0"/>
          </p:cNvCxnSpPr>
          <p:nvPr/>
        </p:nvCxnSpPr>
        <p:spPr>
          <a:xfrm flipH="1">
            <a:off x="8250236" y="2129790"/>
            <a:ext cx="2" cy="165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471" y="6275074"/>
                <a:ext cx="303213" cy="369332"/>
              </a:xfrm>
              <a:prstGeom prst="rect">
                <a:avLst/>
              </a:prstGeom>
              <a:blipFill>
                <a:blip r:embed="rId4"/>
                <a:stretch>
                  <a:fillRect r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706" y="6275074"/>
                <a:ext cx="303213" cy="369332"/>
              </a:xfrm>
              <a:prstGeom prst="rect">
                <a:avLst/>
              </a:prstGeom>
              <a:blipFill>
                <a:blip r:embed="rId5"/>
                <a:stretch>
                  <a:fillRect r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36" y="6275074"/>
                <a:ext cx="303213" cy="369332"/>
              </a:xfrm>
              <a:prstGeom prst="rect">
                <a:avLst/>
              </a:prstGeom>
              <a:blipFill>
                <a:blip r:embed="rId6"/>
                <a:stretch>
                  <a:fillRect r="-12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536" y="6250887"/>
                <a:ext cx="303213" cy="369332"/>
              </a:xfrm>
              <a:prstGeom prst="rect">
                <a:avLst/>
              </a:prstGeom>
              <a:blipFill>
                <a:blip r:embed="rId7"/>
                <a:stretch>
                  <a:fillRect r="-16000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matching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the distance between (or similarity between) every pair of descriptors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885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70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515" r="-96454" b="-2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515" r="-741" b="-2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101515" r="-318391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101515" r="-96454" b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101515" r="-741" b="-10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149" t="-201515" r="-318391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2411" t="-201515" r="-96454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630" t="-201515" r="-741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01175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vs. </a:t>
            </a:r>
            <a:r>
              <a:rPr lang="en-US" dirty="0" err="1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Invariance:</a:t>
            </a:r>
          </a:p>
          <a:p>
            <a:pPr lvl="1"/>
            <a:r>
              <a:rPr lang="en-US" dirty="0"/>
              <a:t>Distance between descriptors of corresponding points should be small even if image is transformed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Discriminability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Descriptor for a point should be highly unique for each point (far away from other points in the image)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81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baseline descriptors</a:t>
            </a:r>
            <a:endParaRPr lang="en-US" sz="1800" dirty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Simplest descriptor: a constant 0</a:t>
            </a:r>
          </a:p>
          <a:p>
            <a:pPr lvl="1"/>
            <a:r>
              <a:rPr lang="en-US" dirty="0"/>
              <a:t>What’s this invariant to?</a:t>
            </a:r>
          </a:p>
          <a:p>
            <a:pPr lvl="1"/>
            <a:r>
              <a:rPr lang="en-US" dirty="0"/>
              <a:t>Is this discriminative?</a:t>
            </a:r>
          </a:p>
          <a:p>
            <a:r>
              <a:rPr lang="en-US" dirty="0"/>
              <a:t>Next simplest descriptor: the color of the pixel</a:t>
            </a:r>
          </a:p>
          <a:p>
            <a:pPr lvl="1"/>
            <a:r>
              <a:rPr lang="en-US" dirty="0"/>
              <a:t>What’s this invariant to?</a:t>
            </a:r>
          </a:p>
          <a:p>
            <a:pPr lvl="1"/>
            <a:r>
              <a:rPr lang="en-US" dirty="0"/>
              <a:t>Is this discriminative?</a:t>
            </a:r>
          </a:p>
        </p:txBody>
      </p:sp>
    </p:spTree>
    <p:extLst>
      <p:ext uri="{BB962C8B-B14F-4D97-AF65-F5344CB8AC3E}">
        <p14:creationId xmlns:p14="http://schemas.microsoft.com/office/powerpoint/2010/main" val="5785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“Patch” descriptor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734" y="1690688"/>
            <a:ext cx="10515600" cy="4351338"/>
          </a:xfrm>
        </p:spPr>
        <p:txBody>
          <a:bodyPr/>
          <a:lstStyle/>
          <a:p>
            <a:r>
              <a:rPr lang="en-US" dirty="0"/>
              <a:t>Take a window around the corner</a:t>
            </a:r>
          </a:p>
          <a:p>
            <a:r>
              <a:rPr lang="en-US" dirty="0"/>
              <a:t>Write out colors of pixels in the window as a descriptor</a:t>
            </a:r>
          </a:p>
          <a:p>
            <a:r>
              <a:rPr lang="en-US" dirty="0"/>
              <a:t>How does this affect discriminability? Invariance?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054" y="6180246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5907" y="322858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0147954" y="3816397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10192404" y="3907838"/>
            <a:ext cx="26670" cy="227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farm1.static.flickr.com/133/328570837_37b6289916.jpg?v=0">
            <a:extLst>
              <a:ext uri="{FF2B5EF4-FFF2-40B4-BE49-F238E27FC236}">
                <a16:creationId xmlns:a16="http://schemas.microsoft.com/office/drawing/2014/main" id="{2A72C40A-21F0-C64E-8D98-BEA31E1BC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9635" y="3313119"/>
            <a:ext cx="3182698" cy="22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7F40D6-5B2A-2E4A-817C-7B71F9742673}"/>
              </a:ext>
            </a:extLst>
          </p:cNvPr>
          <p:cNvSpPr/>
          <p:nvPr/>
        </p:nvSpPr>
        <p:spPr>
          <a:xfrm>
            <a:off x="10072874" y="3767950"/>
            <a:ext cx="239059" cy="188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0CFE05-9376-C342-AB80-4C6D6647E9B4}"/>
              </a:ext>
            </a:extLst>
          </p:cNvPr>
          <p:cNvSpPr/>
          <p:nvPr/>
        </p:nvSpPr>
        <p:spPr>
          <a:xfrm>
            <a:off x="5306873" y="3875180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7FA70-D92D-E040-91CE-D809F4B06717}"/>
              </a:ext>
            </a:extLst>
          </p:cNvPr>
          <p:cNvSpPr/>
          <p:nvPr/>
        </p:nvSpPr>
        <p:spPr>
          <a:xfrm>
            <a:off x="5231793" y="3826733"/>
            <a:ext cx="239059" cy="188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://farm1.static.flickr.com/133/328570837_37b6289916.jpg?v=0">
            <a:extLst>
              <a:ext uri="{FF2B5EF4-FFF2-40B4-BE49-F238E27FC236}">
                <a16:creationId xmlns:a16="http://schemas.microsoft.com/office/drawing/2014/main" id="{D1565076-56C2-3E4C-AAA2-F3BFDD919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5900" y="6061161"/>
            <a:ext cx="644448" cy="7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B15F54-D98E-3F41-9C82-A0878D1AF47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334888" y="3946653"/>
            <a:ext cx="13236" cy="21145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34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Matching “Patch descriptors” using SSD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Match descriptors using </a:t>
                </a:r>
                <a:r>
                  <a:rPr lang="en-US" dirty="0" err="1"/>
                  <a:t>euclidean</a:t>
                </a:r>
                <a:r>
                  <a:rPr lang="en-US" dirty="0"/>
                  <a:t> distance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 −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739" y="4141312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0769" y="3517650"/>
            <a:ext cx="2100518" cy="22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3519615"/>
            <a:ext cx="2177130" cy="22317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833360" y="3990262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4AE20C-C12D-3F44-A021-D7C83705AF0E}"/>
              </a:ext>
            </a:extLst>
          </p:cNvPr>
          <p:cNvSpPr txBox="1"/>
          <p:nvPr/>
        </p:nvSpPr>
        <p:spPr>
          <a:xfrm>
            <a:off x="6832789" y="5743421"/>
            <a:ext cx="303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Descriptor distance. Blue is low, yellow is high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86FA1-77C5-9A4F-8E65-BC2EBD37D417}"/>
              </a:ext>
            </a:extLst>
          </p:cNvPr>
          <p:cNvSpPr txBox="1"/>
          <p:nvPr/>
        </p:nvSpPr>
        <p:spPr>
          <a:xfrm>
            <a:off x="3835494" y="5755928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9AC68-A58E-0F48-8527-94C82AAF5CCF}"/>
              </a:ext>
            </a:extLst>
          </p:cNvPr>
          <p:cNvSpPr txBox="1"/>
          <p:nvPr/>
        </p:nvSpPr>
        <p:spPr>
          <a:xfrm>
            <a:off x="1701225" y="4936649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Patch around corner</a:t>
            </a:r>
          </a:p>
        </p:txBody>
      </p:sp>
    </p:spTree>
    <p:extLst>
      <p:ext uri="{BB962C8B-B14F-4D97-AF65-F5344CB8AC3E}">
        <p14:creationId xmlns:p14="http://schemas.microsoft.com/office/powerpoint/2010/main" val="59513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on a slightly harder example</a:t>
            </a:r>
          </a:p>
        </p:txBody>
      </p:sp>
      <p:pic>
        <p:nvPicPr>
          <p:cNvPr id="4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606" y="2380201"/>
            <a:ext cx="3182698" cy="22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840" y="2380201"/>
            <a:ext cx="3169920" cy="223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50" y="3237072"/>
            <a:ext cx="828040" cy="8258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696960" y="2811702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D005C-9282-484F-8A87-04DEB3BB845D}"/>
              </a:ext>
            </a:extLst>
          </p:cNvPr>
          <p:cNvSpPr txBox="1"/>
          <p:nvPr/>
        </p:nvSpPr>
        <p:spPr>
          <a:xfrm>
            <a:off x="838200" y="4062886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Patch around corner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AACDBD-2AE2-D644-9B50-B690DD821D14}"/>
              </a:ext>
            </a:extLst>
          </p:cNvPr>
          <p:cNvSpPr txBox="1"/>
          <p:nvPr/>
        </p:nvSpPr>
        <p:spPr>
          <a:xfrm>
            <a:off x="3869267" y="4614629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image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8FADC7-5CF8-0F4E-BD36-BEE09EB8DCC8}"/>
              </a:ext>
            </a:extLst>
          </p:cNvPr>
          <p:cNvSpPr txBox="1"/>
          <p:nvPr/>
        </p:nvSpPr>
        <p:spPr>
          <a:xfrm>
            <a:off x="7476066" y="4662099"/>
            <a:ext cx="303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Descriptor distance. Blue is low, yellow is high</a:t>
            </a:r>
          </a:p>
        </p:txBody>
      </p:sp>
    </p:spTree>
    <p:extLst>
      <p:ext uri="{BB962C8B-B14F-4D97-AF65-F5344CB8AC3E}">
        <p14:creationId xmlns:p14="http://schemas.microsoft.com/office/powerpoint/2010/main" val="2271436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40" y="1782130"/>
            <a:ext cx="2456180" cy="1633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on an even harder example</a:t>
            </a:r>
          </a:p>
        </p:txBody>
      </p:sp>
      <p:sp>
        <p:nvSpPr>
          <p:cNvPr id="7" name="Oval 6"/>
          <p:cNvSpPr/>
          <p:nvPr/>
        </p:nvSpPr>
        <p:spPr>
          <a:xfrm>
            <a:off x="4541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4582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46" y="4676231"/>
            <a:ext cx="891495" cy="891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40" y="1782130"/>
            <a:ext cx="2250440" cy="1633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860" y="4287520"/>
            <a:ext cx="2247020" cy="1625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17FE66-3C08-DE4A-95C9-DF98DE524EC1}"/>
              </a:ext>
            </a:extLst>
          </p:cNvPr>
          <p:cNvSpPr txBox="1"/>
          <p:nvPr/>
        </p:nvSpPr>
        <p:spPr>
          <a:xfrm>
            <a:off x="3006959" y="5567726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Patch around corner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A654C-3594-194F-9DF1-CEA5DFFC550F}"/>
              </a:ext>
            </a:extLst>
          </p:cNvPr>
          <p:cNvSpPr txBox="1"/>
          <p:nvPr/>
        </p:nvSpPr>
        <p:spPr>
          <a:xfrm>
            <a:off x="6432126" y="3415953"/>
            <a:ext cx="303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1C17C5-1779-DF4B-A69E-1C2E3C322255}"/>
              </a:ext>
            </a:extLst>
          </p:cNvPr>
          <p:cNvSpPr txBox="1"/>
          <p:nvPr/>
        </p:nvSpPr>
        <p:spPr>
          <a:xfrm>
            <a:off x="6432126" y="5913120"/>
            <a:ext cx="3031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Descriptor distance. Blue is low, yellow is high</a:t>
            </a:r>
          </a:p>
        </p:txBody>
      </p:sp>
    </p:spTree>
    <p:extLst>
      <p:ext uri="{BB962C8B-B14F-4D97-AF65-F5344CB8AC3E}">
        <p14:creationId xmlns:p14="http://schemas.microsoft.com/office/powerpoint/2010/main" val="7944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transformations</a:t>
            </a:r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/>
              <a:t>Geometric</a:t>
            </a:r>
          </a:p>
          <a:p>
            <a:endParaRPr lang="en-US" dirty="0"/>
          </a:p>
          <a:p>
            <a:pPr lvl="1">
              <a:buNone/>
            </a:pPr>
            <a:r>
              <a:rPr lang="en-US" b="1" dirty="0"/>
              <a:t>		     Rotation</a:t>
            </a:r>
            <a:br>
              <a:rPr lang="en-US" b="1" dirty="0"/>
            </a:br>
            <a:endParaRPr lang="en-US" b="1" dirty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b="1" dirty="0"/>
              <a:t>             Scale</a:t>
            </a:r>
            <a:br>
              <a:rPr lang="en-US" dirty="0"/>
            </a:br>
            <a:br>
              <a:rPr lang="en-US" dirty="0"/>
            </a:br>
            <a:endParaRPr lang="en-US" sz="1400" dirty="0"/>
          </a:p>
          <a:p>
            <a:r>
              <a:rPr lang="en-US" dirty="0"/>
              <a:t>Photometric</a:t>
            </a:r>
          </a:p>
          <a:p>
            <a:pPr lvl="1">
              <a:buNone/>
            </a:pPr>
            <a:r>
              <a:rPr lang="en-US" b="1" dirty="0"/>
              <a:t>   Intensity change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51822" y="2503822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5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screen">
              <a:lum brigh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597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- Normalized Cross 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Lighting and color change pixel intensities</a:t>
                </a:r>
              </a:p>
              <a:p>
                <a:r>
                  <a:rPr lang="en-US" dirty="0"/>
                  <a:t>Example: increase brightness / contrast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Subtract patch mean: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Divide by norm of vector: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− 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</m:oMath>
                </a14:m>
                <a:endParaRPr lang="en-US" b="0" dirty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′′=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i="1" dirty="0"/>
                  <a:t>similarity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′′</m:t>
                    </m:r>
                  </m:oMath>
                </a14:m>
                <a:endParaRPr lang="en-US" b="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3535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NCC - Normalized cross correlation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940" y="1782130"/>
            <a:ext cx="2456180" cy="1633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41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82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46" y="4676231"/>
            <a:ext cx="891495" cy="891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40" y="1782130"/>
            <a:ext cx="2250440" cy="1633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98" y="3708400"/>
            <a:ext cx="2418023" cy="17576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670800" y="4043680"/>
            <a:ext cx="243840" cy="233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9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patch as descriptor, NCC as similarity</a:t>
            </a:r>
          </a:p>
          <a:p>
            <a:r>
              <a:rPr lang="en-US" dirty="0"/>
              <a:t>Invariant to?</a:t>
            </a:r>
          </a:p>
          <a:p>
            <a:pPr lvl="1"/>
            <a:r>
              <a:rPr lang="en-US" dirty="0"/>
              <a:t>Photometric transformations?</a:t>
            </a:r>
          </a:p>
          <a:p>
            <a:pPr lvl="1"/>
            <a:r>
              <a:rPr lang="en-US" dirty="0"/>
              <a:t>Translation?</a:t>
            </a:r>
          </a:p>
          <a:p>
            <a:pPr lvl="1"/>
            <a:r>
              <a:rPr lang="en-US" dirty="0"/>
              <a:t>Rotation?</a:t>
            </a:r>
          </a:p>
        </p:txBody>
      </p:sp>
    </p:spTree>
    <p:extLst>
      <p:ext uri="{BB962C8B-B14F-4D97-AF65-F5344CB8AC3E}">
        <p14:creationId xmlns:p14="http://schemas.microsoft.com/office/powerpoint/2010/main" val="2997495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/>
              <a:t>Find dominant orientation of the image patch</a:t>
            </a:r>
          </a:p>
          <a:p>
            <a:pPr lvl="1"/>
            <a:r>
              <a:rPr lang="en-US" sz="2000" dirty="0"/>
              <a:t>This is given by </a:t>
            </a:r>
            <a:r>
              <a:rPr lang="en-US" sz="2000" b="1" dirty="0" err="1"/>
              <a:t>x</a:t>
            </a:r>
            <a:r>
              <a:rPr lang="en-US" sz="2000" b="1" baseline="-25000" dirty="0" err="1"/>
              <a:t>max</a:t>
            </a:r>
            <a:r>
              <a:rPr lang="en-US" sz="2000" dirty="0"/>
              <a:t>, the eigenvector of </a:t>
            </a:r>
            <a:r>
              <a:rPr lang="en-US" sz="2000" b="1" dirty="0"/>
              <a:t>M</a:t>
            </a:r>
            <a:r>
              <a:rPr lang="en-US" sz="2000" dirty="0"/>
              <a:t> corresponding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 (</a:t>
            </a:r>
            <a:r>
              <a:rPr lang="en-US" sz="2000" dirty="0"/>
              <a:t>the </a:t>
            </a:r>
            <a:r>
              <a:rPr lang="en-US" sz="2000" i="1" dirty="0"/>
              <a:t>larger</a:t>
            </a:r>
            <a:r>
              <a:rPr lang="en-US" sz="2000" dirty="0"/>
              <a:t> eigenvalue)</a:t>
            </a:r>
          </a:p>
          <a:p>
            <a:pPr lvl="1"/>
            <a:r>
              <a:rPr lang="en-US" sz="2000" dirty="0"/>
              <a:t>Rotate the patch according to this angle</a:t>
            </a:r>
          </a:p>
          <a:p>
            <a:pPr lvl="1"/>
            <a:r>
              <a:rPr lang="en-US" sz="2000" dirty="0"/>
              <a:t>Figure: line represents </a:t>
            </a: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r>
              <a:rPr lang="en-US" sz="2000" dirty="0"/>
              <a:t>, box represents patch we take as feature descriptor</a:t>
            </a:r>
            <a:endParaRPr lang="en-US" sz="2000" baseline="-25000" dirty="0"/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Rotation invariance for </a:t>
            </a:r>
            <a:br>
              <a:rPr lang="en-US" sz="4000" dirty="0"/>
            </a:br>
            <a:r>
              <a:rPr lang="en-US" sz="4000" dirty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4984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Figure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112109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1"/>
            <a:ext cx="4495800" cy="4525963"/>
          </a:xfrm>
        </p:spPr>
        <p:txBody>
          <a:bodyPr/>
          <a:lstStyle/>
          <a:p>
            <a:r>
              <a:rPr lang="en-US" sz="2400" dirty="0"/>
              <a:t>Take 40x40 </a:t>
            </a:r>
            <a:r>
              <a:rPr lang="en-US" sz="2400" i="1" dirty="0"/>
              <a:t>oriented </a:t>
            </a:r>
            <a:r>
              <a:rPr lang="en-US" sz="2400" dirty="0"/>
              <a:t>square window around detected feature</a:t>
            </a:r>
            <a:endParaRPr lang="en-US" sz="2200" dirty="0"/>
          </a:p>
          <a:p>
            <a:r>
              <a:rPr lang="en-US" sz="2200" dirty="0"/>
              <a:t>Scale to 1/5 size (using prefiltering)</a:t>
            </a:r>
          </a:p>
          <a:p>
            <a:r>
              <a:rPr lang="en-US" sz="2200" dirty="0"/>
              <a:t>Rotate to horizontal</a:t>
            </a:r>
          </a:p>
          <a:p>
            <a:r>
              <a:rPr lang="en-US" sz="2200" dirty="0"/>
              <a:t>Sample 8x8 square window centered at feature</a:t>
            </a:r>
          </a:p>
          <a:p>
            <a:r>
              <a:rPr lang="en-US" sz="2200" dirty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0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3667851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F19B-641E-5945-932C-5C9BD01F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invariance for feature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E43C0-84F8-7E46-A68E-CE1BB661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corner detector searches over scales for maximum response: record scale which gives maximum response</a:t>
            </a:r>
          </a:p>
          <a:p>
            <a:r>
              <a:rPr lang="en-US" dirty="0"/>
              <a:t>Use a patch of the same scale, then resize it to a fixed size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13C0A1-5DFB-AD41-AC35-BDC7D9C1DF23}"/>
              </a:ext>
            </a:extLst>
          </p:cNvPr>
          <p:cNvGrpSpPr/>
          <p:nvPr/>
        </p:nvGrpSpPr>
        <p:grpSpPr>
          <a:xfrm>
            <a:off x="147506" y="3247389"/>
            <a:ext cx="4025590" cy="3589321"/>
            <a:chOff x="3007112" y="2687445"/>
            <a:chExt cx="4025590" cy="35893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B0830A-2239-6C40-9502-852CBB624B51}"/>
                </a:ext>
              </a:extLst>
            </p:cNvPr>
            <p:cNvSpPr/>
            <p:nvPr/>
          </p:nvSpPr>
          <p:spPr>
            <a:xfrm>
              <a:off x="3007112" y="2687445"/>
              <a:ext cx="4025590" cy="33791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93814E-5C24-B44B-A07B-0344D6EA7D3A}"/>
                </a:ext>
              </a:extLst>
            </p:cNvPr>
            <p:cNvSpPr/>
            <p:nvPr/>
          </p:nvSpPr>
          <p:spPr>
            <a:xfrm>
              <a:off x="4303301" y="3174832"/>
              <a:ext cx="2369840" cy="3101934"/>
            </a:xfrm>
            <a:custGeom>
              <a:avLst/>
              <a:gdLst>
                <a:gd name="connsiteX0" fmla="*/ 1261158 w 2369840"/>
                <a:gd name="connsiteY0" fmla="*/ 125929 h 3101934"/>
                <a:gd name="connsiteX1" fmla="*/ 380211 w 2369840"/>
                <a:gd name="connsiteY1" fmla="*/ 516222 h 3101934"/>
                <a:gd name="connsiteX2" fmla="*/ 56826 w 2369840"/>
                <a:gd name="connsiteY2" fmla="*/ 1006875 h 3101934"/>
                <a:gd name="connsiteX3" fmla="*/ 235245 w 2369840"/>
                <a:gd name="connsiteY3" fmla="*/ 1542134 h 3101934"/>
                <a:gd name="connsiteX4" fmla="*/ 1015831 w 2369840"/>
                <a:gd name="connsiteY4" fmla="*/ 1977031 h 3101934"/>
                <a:gd name="connsiteX5" fmla="*/ 447119 w 2369840"/>
                <a:gd name="connsiteY5" fmla="*/ 2378475 h 3101934"/>
                <a:gd name="connsiteX6" fmla="*/ 101431 w 2369840"/>
                <a:gd name="connsiteY6" fmla="*/ 2891431 h 3101934"/>
                <a:gd name="connsiteX7" fmla="*/ 2342826 w 2369840"/>
                <a:gd name="connsiteY7" fmla="*/ 2869129 h 3101934"/>
                <a:gd name="connsiteX8" fmla="*/ 1261158 w 2369840"/>
                <a:gd name="connsiteY8" fmla="*/ 125929 h 310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840" h="3101934">
                  <a:moveTo>
                    <a:pt x="1261158" y="125929"/>
                  </a:moveTo>
                  <a:cubicBezTo>
                    <a:pt x="934056" y="-266222"/>
                    <a:pt x="580933" y="369398"/>
                    <a:pt x="380211" y="516222"/>
                  </a:cubicBezTo>
                  <a:cubicBezTo>
                    <a:pt x="179489" y="663046"/>
                    <a:pt x="80987" y="835890"/>
                    <a:pt x="56826" y="1006875"/>
                  </a:cubicBezTo>
                  <a:cubicBezTo>
                    <a:pt x="32665" y="1177860"/>
                    <a:pt x="75411" y="1380441"/>
                    <a:pt x="235245" y="1542134"/>
                  </a:cubicBezTo>
                  <a:cubicBezTo>
                    <a:pt x="395079" y="1703827"/>
                    <a:pt x="980519" y="1837641"/>
                    <a:pt x="1015831" y="1977031"/>
                  </a:cubicBezTo>
                  <a:cubicBezTo>
                    <a:pt x="1051143" y="2116421"/>
                    <a:pt x="599519" y="2226075"/>
                    <a:pt x="447119" y="2378475"/>
                  </a:cubicBezTo>
                  <a:cubicBezTo>
                    <a:pt x="294719" y="2530875"/>
                    <a:pt x="-214520" y="2809655"/>
                    <a:pt x="101431" y="2891431"/>
                  </a:cubicBezTo>
                  <a:cubicBezTo>
                    <a:pt x="417382" y="2973207"/>
                    <a:pt x="2143963" y="3333763"/>
                    <a:pt x="2342826" y="2869129"/>
                  </a:cubicBezTo>
                  <a:cubicBezTo>
                    <a:pt x="2541689" y="2404495"/>
                    <a:pt x="1588260" y="518080"/>
                    <a:pt x="1261158" y="125929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0662BC1-E418-AA41-8B95-598EB50B425A}"/>
              </a:ext>
            </a:extLst>
          </p:cNvPr>
          <p:cNvSpPr/>
          <p:nvPr/>
        </p:nvSpPr>
        <p:spPr>
          <a:xfrm>
            <a:off x="2247652" y="3541804"/>
            <a:ext cx="524107" cy="47950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EA260-E604-8B42-B7E8-221A1D206F7E}"/>
              </a:ext>
            </a:extLst>
          </p:cNvPr>
          <p:cNvSpPr/>
          <p:nvPr/>
        </p:nvSpPr>
        <p:spPr>
          <a:xfrm>
            <a:off x="2046930" y="3368960"/>
            <a:ext cx="877229" cy="8047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83494-DEC3-1B41-871A-880F873A33F3}"/>
              </a:ext>
            </a:extLst>
          </p:cNvPr>
          <p:cNvSpPr/>
          <p:nvPr/>
        </p:nvSpPr>
        <p:spPr>
          <a:xfrm>
            <a:off x="1823906" y="3144814"/>
            <a:ext cx="1252654" cy="1181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948FA2-6A1A-C54D-A891-D9F44FFE8DAE}"/>
              </a:ext>
            </a:extLst>
          </p:cNvPr>
          <p:cNvSpPr/>
          <p:nvPr/>
        </p:nvSpPr>
        <p:spPr>
          <a:xfrm>
            <a:off x="6638197" y="3257246"/>
            <a:ext cx="3845809" cy="33791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93A4D9E-58BB-C548-BD41-CD121C8F8819}"/>
              </a:ext>
            </a:extLst>
          </p:cNvPr>
          <p:cNvSpPr/>
          <p:nvPr/>
        </p:nvSpPr>
        <p:spPr>
          <a:xfrm>
            <a:off x="8238334" y="4334220"/>
            <a:ext cx="1233354" cy="1521710"/>
          </a:xfrm>
          <a:custGeom>
            <a:avLst/>
            <a:gdLst>
              <a:gd name="connsiteX0" fmla="*/ 1261158 w 2369840"/>
              <a:gd name="connsiteY0" fmla="*/ 125929 h 3101934"/>
              <a:gd name="connsiteX1" fmla="*/ 380211 w 2369840"/>
              <a:gd name="connsiteY1" fmla="*/ 516222 h 3101934"/>
              <a:gd name="connsiteX2" fmla="*/ 56826 w 2369840"/>
              <a:gd name="connsiteY2" fmla="*/ 1006875 h 3101934"/>
              <a:gd name="connsiteX3" fmla="*/ 235245 w 2369840"/>
              <a:gd name="connsiteY3" fmla="*/ 1542134 h 3101934"/>
              <a:gd name="connsiteX4" fmla="*/ 1015831 w 2369840"/>
              <a:gd name="connsiteY4" fmla="*/ 1977031 h 3101934"/>
              <a:gd name="connsiteX5" fmla="*/ 447119 w 2369840"/>
              <a:gd name="connsiteY5" fmla="*/ 2378475 h 3101934"/>
              <a:gd name="connsiteX6" fmla="*/ 101431 w 2369840"/>
              <a:gd name="connsiteY6" fmla="*/ 2891431 h 3101934"/>
              <a:gd name="connsiteX7" fmla="*/ 2342826 w 2369840"/>
              <a:gd name="connsiteY7" fmla="*/ 2869129 h 3101934"/>
              <a:gd name="connsiteX8" fmla="*/ 1261158 w 2369840"/>
              <a:gd name="connsiteY8" fmla="*/ 125929 h 31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9840" h="3101934">
                <a:moveTo>
                  <a:pt x="1261158" y="125929"/>
                </a:moveTo>
                <a:cubicBezTo>
                  <a:pt x="934056" y="-266222"/>
                  <a:pt x="580933" y="369398"/>
                  <a:pt x="380211" y="516222"/>
                </a:cubicBezTo>
                <a:cubicBezTo>
                  <a:pt x="179489" y="663046"/>
                  <a:pt x="80987" y="835890"/>
                  <a:pt x="56826" y="1006875"/>
                </a:cubicBezTo>
                <a:cubicBezTo>
                  <a:pt x="32665" y="1177860"/>
                  <a:pt x="75411" y="1380441"/>
                  <a:pt x="235245" y="1542134"/>
                </a:cubicBezTo>
                <a:cubicBezTo>
                  <a:pt x="395079" y="1703827"/>
                  <a:pt x="980519" y="1837641"/>
                  <a:pt x="1015831" y="1977031"/>
                </a:cubicBezTo>
                <a:cubicBezTo>
                  <a:pt x="1051143" y="2116421"/>
                  <a:pt x="599519" y="2226075"/>
                  <a:pt x="447119" y="2378475"/>
                </a:cubicBezTo>
                <a:cubicBezTo>
                  <a:pt x="294719" y="2530875"/>
                  <a:pt x="-214520" y="2809655"/>
                  <a:pt x="101431" y="2891431"/>
                </a:cubicBezTo>
                <a:cubicBezTo>
                  <a:pt x="417382" y="2973207"/>
                  <a:pt x="2143963" y="3333763"/>
                  <a:pt x="2342826" y="2869129"/>
                </a:cubicBezTo>
                <a:cubicBezTo>
                  <a:pt x="2541689" y="2404495"/>
                  <a:pt x="1588260" y="518080"/>
                  <a:pt x="1261158" y="125929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E164D2-211B-F64A-9A18-1749B811D778}"/>
              </a:ext>
            </a:extLst>
          </p:cNvPr>
          <p:cNvSpPr/>
          <p:nvPr/>
        </p:nvSpPr>
        <p:spPr>
          <a:xfrm>
            <a:off x="8095830" y="3819599"/>
            <a:ext cx="1252654" cy="11812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190C4-18D9-9B49-AF2D-07BC2FC64A61}"/>
              </a:ext>
            </a:extLst>
          </p:cNvPr>
          <p:cNvSpPr/>
          <p:nvPr/>
        </p:nvSpPr>
        <p:spPr>
          <a:xfrm>
            <a:off x="8283542" y="4024456"/>
            <a:ext cx="877229" cy="8047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2DF50-44A4-FA4A-B7A6-C1DD866F6610}"/>
              </a:ext>
            </a:extLst>
          </p:cNvPr>
          <p:cNvSpPr/>
          <p:nvPr/>
        </p:nvSpPr>
        <p:spPr>
          <a:xfrm>
            <a:off x="8468467" y="4195794"/>
            <a:ext cx="524107" cy="4795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21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ultiscale </a:t>
            </a:r>
            <a:r>
              <a:rPr lang="en-US">
                <a:solidFill>
                  <a:srgbClr val="0066FF"/>
                </a:solidFill>
              </a:rPr>
              <a:t>O</a:t>
            </a:r>
            <a:r>
              <a:rPr lang="en-US"/>
              <a:t>riented </a:t>
            </a:r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atche</a:t>
            </a:r>
            <a:r>
              <a:rPr lang="en-US">
                <a:solidFill>
                  <a:srgbClr val="0066FF"/>
                </a:solidFill>
              </a:rPr>
              <a:t>S</a:t>
            </a:r>
            <a:r>
              <a:rPr lang="en-US"/>
              <a:t> descriptor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BA3BA2-6C64-3241-B7A8-8C8DCA141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513" y="1828801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5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8672513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7529512" y="2573339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8977313" y="2286001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7377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7651598" y="6550224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Adapted from slide by Matthew Brown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5336680-93FA-9040-92C8-6F7883963A3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752601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Take 40x40 </a:t>
            </a:r>
            <a:r>
              <a:rPr lang="en-US" sz="2400" i="1" dirty="0"/>
              <a:t>oriented </a:t>
            </a:r>
            <a:r>
              <a:rPr lang="en-US" sz="2400" dirty="0"/>
              <a:t>square window around detected feature at </a:t>
            </a:r>
            <a:r>
              <a:rPr lang="en-US" sz="2400" i="1" dirty="0"/>
              <a:t>appropriate scale</a:t>
            </a:r>
            <a:endParaRPr lang="en-US" sz="2200" i="1" dirty="0"/>
          </a:p>
          <a:p>
            <a:r>
              <a:rPr lang="en-US" sz="2200" dirty="0"/>
              <a:t>Scale to 1/5 size (using prefiltering)</a:t>
            </a:r>
          </a:p>
          <a:p>
            <a:r>
              <a:rPr lang="en-US" sz="2200" dirty="0"/>
              <a:t>Rotate to horizontal</a:t>
            </a:r>
          </a:p>
          <a:p>
            <a:r>
              <a:rPr lang="en-US" sz="2200" dirty="0"/>
              <a:t>Sample 8x8 square window centered at feature</a:t>
            </a:r>
          </a:p>
          <a:p>
            <a:r>
              <a:rPr lang="en-US" sz="2200" dirty="0"/>
              <a:t>Intensity normalize the window by subtracting the mean, dividing by the standard deviation in the window</a:t>
            </a:r>
          </a:p>
        </p:txBody>
      </p:sp>
    </p:spTree>
    <p:extLst>
      <p:ext uri="{BB962C8B-B14F-4D97-AF65-F5344CB8AC3E}">
        <p14:creationId xmlns:p14="http://schemas.microsoft.com/office/powerpoint/2010/main" val="3916739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648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Given a feature in I</a:t>
            </a:r>
            <a:r>
              <a:rPr lang="en-US" baseline="-25000" dirty="0"/>
              <a:t>1</a:t>
            </a:r>
            <a:r>
              <a:rPr lang="en-US" dirty="0"/>
              <a:t>, how to find the best match in I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Test all the features in I</a:t>
            </a:r>
            <a:r>
              <a:rPr lang="en-US" baseline="-25000" dirty="0"/>
              <a:t>2</a:t>
            </a:r>
            <a:r>
              <a:rPr lang="en-US" dirty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28845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8038-B1CB-8243-9BD1-137676B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</a:t>
            </a:r>
            <a:r>
              <a:rPr lang="en-US" i="1" dirty="0"/>
              <a:t>photometric transformations </a:t>
            </a:r>
            <a:r>
              <a:rPr lang="en-US" dirty="0"/>
              <a:t>affect corner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72DC-15F9-5644-B25C-67D9FF5D5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Corner location: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not </a:t>
            </a:r>
            <a:r>
              <a:rPr lang="en-US" dirty="0"/>
              <a:t>change!</a:t>
            </a:r>
          </a:p>
          <a:p>
            <a:r>
              <a:rPr lang="en-US" dirty="0"/>
              <a:t>Probability of detection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not </a:t>
            </a:r>
            <a:r>
              <a:rPr lang="en-US" dirty="0"/>
              <a:t>change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45D6-396E-DF40-B460-C8484BAE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3986213"/>
            <a:ext cx="3759993" cy="2506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3CBF1-56CC-EF42-9423-2FF3268B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4606" y="3986213"/>
            <a:ext cx="3759993" cy="25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CE0D7-CB04-BC4C-994A-71A6DCB2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 invariance to photometric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EB669-C675-7244-91F7-0E93AE6D42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us assume affine intensity change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What happens to image derivatives?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What happens to the second moment matrix?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What happens to eigenvalues &amp; </a:t>
                </a:r>
                <a:r>
                  <a:rPr lang="en-US" dirty="0" err="1"/>
                  <a:t>cornerness</a:t>
                </a:r>
                <a:r>
                  <a:rPr lang="en-US" dirty="0"/>
                  <a:t> response function?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Does this change probability of detecting a corner?</a:t>
                </a:r>
              </a:p>
              <a:p>
                <a:pPr lvl="1"/>
                <a:r>
                  <a:rPr lang="en-US" dirty="0"/>
                  <a:t>Yes, because of thresholding (last step)!</a:t>
                </a:r>
              </a:p>
              <a:p>
                <a:r>
                  <a:rPr lang="en-US" dirty="0"/>
                  <a:t>What happens if no scaling (i.e., a = 1)?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4EB669-C675-7244-91F7-0E93AE6D42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844" t="-2525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7">
            <a:extLst>
              <a:ext uri="{FF2B5EF4-FFF2-40B4-BE49-F238E27FC236}">
                <a16:creationId xmlns:a16="http://schemas.microsoft.com/office/drawing/2014/main" id="{F2C7CB3E-CF5C-6242-BA75-F7CE52FBEC66}"/>
              </a:ext>
            </a:extLst>
          </p:cNvPr>
          <p:cNvSpPr>
            <a:spLocks/>
          </p:cNvSpPr>
          <p:nvPr/>
        </p:nvSpPr>
        <p:spPr bwMode="auto">
          <a:xfrm>
            <a:off x="7829163" y="2212004"/>
            <a:ext cx="1318937" cy="473218"/>
          </a:xfrm>
          <a:custGeom>
            <a:avLst/>
            <a:gdLst>
              <a:gd name="T0" fmla="*/ 0 w 1584"/>
              <a:gd name="T1" fmla="*/ 752 h 752"/>
              <a:gd name="T2" fmla="*/ 144 w 1584"/>
              <a:gd name="T3" fmla="*/ 224 h 752"/>
              <a:gd name="T4" fmla="*/ 384 w 1584"/>
              <a:gd name="T5" fmla="*/ 416 h 752"/>
              <a:gd name="T6" fmla="*/ 528 w 1584"/>
              <a:gd name="T7" fmla="*/ 32 h 752"/>
              <a:gd name="T8" fmla="*/ 768 w 1584"/>
              <a:gd name="T9" fmla="*/ 608 h 752"/>
              <a:gd name="T10" fmla="*/ 912 w 1584"/>
              <a:gd name="T11" fmla="*/ 464 h 752"/>
              <a:gd name="T12" fmla="*/ 1104 w 1584"/>
              <a:gd name="T13" fmla="*/ 656 h 752"/>
              <a:gd name="T14" fmla="*/ 1248 w 1584"/>
              <a:gd name="T15" fmla="*/ 272 h 752"/>
              <a:gd name="T16" fmla="*/ 1584 w 1584"/>
              <a:gd name="T17" fmla="*/ 656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7AB1414F-FA84-DB4F-8B70-A869CCC02391}"/>
              </a:ext>
            </a:extLst>
          </p:cNvPr>
          <p:cNvSpPr>
            <a:spLocks/>
          </p:cNvSpPr>
          <p:nvPr/>
        </p:nvSpPr>
        <p:spPr bwMode="auto">
          <a:xfrm>
            <a:off x="9937464" y="1899881"/>
            <a:ext cx="1318937" cy="775272"/>
          </a:xfrm>
          <a:custGeom>
            <a:avLst/>
            <a:gdLst>
              <a:gd name="T0" fmla="*/ 0 w 1584"/>
              <a:gd name="T1" fmla="*/ 104725 h 752"/>
              <a:gd name="T2" fmla="*/ 144 w 1584"/>
              <a:gd name="T3" fmla="*/ 31206 h 752"/>
              <a:gd name="T4" fmla="*/ 384 w 1584"/>
              <a:gd name="T5" fmla="*/ 57970 h 752"/>
              <a:gd name="T6" fmla="*/ 528 w 1584"/>
              <a:gd name="T7" fmla="*/ 4415 h 752"/>
              <a:gd name="T8" fmla="*/ 768 w 1584"/>
              <a:gd name="T9" fmla="*/ 84705 h 752"/>
              <a:gd name="T10" fmla="*/ 912 w 1584"/>
              <a:gd name="T11" fmla="*/ 64621 h 752"/>
              <a:gd name="T12" fmla="*/ 1104 w 1584"/>
              <a:gd name="T13" fmla="*/ 91383 h 752"/>
              <a:gd name="T14" fmla="*/ 1248 w 1584"/>
              <a:gd name="T15" fmla="*/ 37958 h 752"/>
              <a:gd name="T16" fmla="*/ 1584 w 1584"/>
              <a:gd name="T17" fmla="*/ 91383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97CFC2F1-FD1B-074F-8BCA-59F8118AFE8C}"/>
              </a:ext>
            </a:extLst>
          </p:cNvPr>
          <p:cNvGrpSpPr>
            <a:grpSpLocks/>
          </p:cNvGrpSpPr>
          <p:nvPr/>
        </p:nvGrpSpPr>
        <p:grpSpPr bwMode="auto">
          <a:xfrm>
            <a:off x="7498596" y="1514763"/>
            <a:ext cx="1849344" cy="1709124"/>
            <a:chOff x="515" y="1884"/>
            <a:chExt cx="2221" cy="2716"/>
          </a:xfrm>
        </p:grpSpPr>
        <p:grpSp>
          <p:nvGrpSpPr>
            <p:cNvPr id="24" name="Group 10">
              <a:extLst>
                <a:ext uri="{FF2B5EF4-FFF2-40B4-BE49-F238E27FC236}">
                  <a16:creationId xmlns:a16="http://schemas.microsoft.com/office/drawing/2014/main" id="{9B1BED3F-2AC3-6849-B067-0FB9021891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" y="1884"/>
              <a:ext cx="2221" cy="2716"/>
              <a:chOff x="515" y="1884"/>
              <a:chExt cx="2221" cy="2716"/>
            </a:xfrm>
          </p:grpSpPr>
          <p:sp>
            <p:nvSpPr>
              <p:cNvPr id="26" name="Line 11">
                <a:extLst>
                  <a:ext uri="{FF2B5EF4-FFF2-40B4-BE49-F238E27FC236}">
                    <a16:creationId xmlns:a16="http://schemas.microsoft.com/office/drawing/2014/main" id="{234D63AC-500F-9E4A-92FA-B3BA63D7C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2">
                <a:extLst>
                  <a:ext uri="{FF2B5EF4-FFF2-40B4-BE49-F238E27FC236}">
                    <a16:creationId xmlns:a16="http://schemas.microsoft.com/office/drawing/2014/main" id="{A26B5720-57D1-1643-AF5D-9F0A45933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" y="1884"/>
                <a:ext cx="0" cy="20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 Box 13">
                <a:extLst>
                  <a:ext uri="{FF2B5EF4-FFF2-40B4-BE49-F238E27FC236}">
                    <a16:creationId xmlns:a16="http://schemas.microsoft.com/office/drawing/2014/main" id="{67EB91E2-95F7-9949-9473-C08D97BB8A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" y="1983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R</a:t>
                </a:r>
                <a:endParaRPr lang="ru-RU" sz="2400" i="1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9" name="Text Box 14">
                <a:extLst>
                  <a:ext uri="{FF2B5EF4-FFF2-40B4-BE49-F238E27FC236}">
                    <a16:creationId xmlns:a16="http://schemas.microsoft.com/office/drawing/2014/main" id="{1DD2B366-2654-0E4E-8F52-8B2778F7BE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" y="3866"/>
                <a:ext cx="385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x</a:t>
                </a:r>
                <a:endParaRPr lang="ru-RU" sz="2000" dirty="0"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29ADE09-9C13-0644-9F85-4703A7B81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9" name="Text Box 16">
            <a:extLst>
              <a:ext uri="{FF2B5EF4-FFF2-40B4-BE49-F238E27FC236}">
                <a16:creationId xmlns:a16="http://schemas.microsoft.com/office/drawing/2014/main" id="{F163C47E-F432-ED4F-A13C-0A036A1F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746" y="2172933"/>
            <a:ext cx="591190" cy="1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Times New Roman" charset="0"/>
                <a:cs typeface="Times New Roman" charset="0"/>
              </a:rPr>
              <a:t>threshold</a:t>
            </a:r>
            <a:endParaRPr lang="ru-RU" sz="20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58A3D8E-FE31-5741-9CD1-63181CC8C8D2}"/>
              </a:ext>
            </a:extLst>
          </p:cNvPr>
          <p:cNvGrpSpPr>
            <a:grpSpLocks/>
          </p:cNvGrpSpPr>
          <p:nvPr/>
        </p:nvGrpSpPr>
        <p:grpSpPr bwMode="auto">
          <a:xfrm>
            <a:off x="9657689" y="1450576"/>
            <a:ext cx="1792723" cy="1773310"/>
            <a:chOff x="583" y="1782"/>
            <a:chExt cx="2153" cy="2818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C7724BB-EE84-7C42-8261-62AF5F0631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" y="1782"/>
              <a:ext cx="2153" cy="2818"/>
              <a:chOff x="583" y="1782"/>
              <a:chExt cx="2153" cy="2818"/>
            </a:xfrm>
          </p:grpSpPr>
          <p:sp>
            <p:nvSpPr>
              <p:cNvPr id="20" name="Line 19">
                <a:extLst>
                  <a:ext uri="{FF2B5EF4-FFF2-40B4-BE49-F238E27FC236}">
                    <a16:creationId xmlns:a16="http://schemas.microsoft.com/office/drawing/2014/main" id="{AF650691-B800-FC4C-8355-CE08AA68B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90546A12-48D6-C24C-9811-FA71E36EB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6" y="1782"/>
                <a:ext cx="0" cy="2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21">
                <a:extLst>
                  <a:ext uri="{FF2B5EF4-FFF2-40B4-BE49-F238E27FC236}">
                    <a16:creationId xmlns:a16="http://schemas.microsoft.com/office/drawing/2014/main" id="{FC4D82DA-91D2-A049-9837-485ECB82D4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" y="183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R</a:t>
                </a:r>
                <a:endParaRPr lang="ru-RU" sz="2400" i="1" dirty="0"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23" name="Text Box 22">
                <a:extLst>
                  <a:ext uri="{FF2B5EF4-FFF2-40B4-BE49-F238E27FC236}">
                    <a16:creationId xmlns:a16="http://schemas.microsoft.com/office/drawing/2014/main" id="{7E7616A7-E559-BB43-A56C-BFFC7A39E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" y="3866"/>
                <a:ext cx="385" cy="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i="1" dirty="0">
                    <a:latin typeface="Times New Roman" charset="0"/>
                    <a:cs typeface="Times New Roman" charset="0"/>
                  </a:rPr>
                  <a:t>x</a:t>
                </a:r>
                <a:endParaRPr lang="ru-RU" sz="2000" dirty="0">
                  <a:latin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410229FD-BDAB-1349-A5B0-A3CCBBC0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1" name="Oval 24">
            <a:extLst>
              <a:ext uri="{FF2B5EF4-FFF2-40B4-BE49-F238E27FC236}">
                <a16:creationId xmlns:a16="http://schemas.microsoft.com/office/drawing/2014/main" id="{A0BECC0E-CB60-9842-8E89-0B8BB92A5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1572" y="2328420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FF55C40A-00A6-4047-9E62-4195368C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335" y="2213262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4FBFAB68-E48B-4541-94B2-B06BB1BE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2505" y="2368694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id="{F4EB2015-CF9E-FB4C-B07C-FCFCC59E7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0698" y="2110060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5" name="Oval 28">
            <a:extLst>
              <a:ext uri="{FF2B5EF4-FFF2-40B4-BE49-F238E27FC236}">
                <a16:creationId xmlns:a16="http://schemas.microsoft.com/office/drawing/2014/main" id="{11DC0E48-CF15-5447-9BAC-C7C12B87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632" y="1920018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6" name="Oval 29">
            <a:extLst>
              <a:ext uri="{FF2B5EF4-FFF2-40B4-BE49-F238E27FC236}">
                <a16:creationId xmlns:a16="http://schemas.microsoft.com/office/drawing/2014/main" id="{765FE689-9F68-5441-9293-93825D99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6876" y="2352962"/>
            <a:ext cx="47462" cy="29576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  <p:sp>
        <p:nvSpPr>
          <p:cNvPr id="17" name="Oval 30">
            <a:extLst>
              <a:ext uri="{FF2B5EF4-FFF2-40B4-BE49-F238E27FC236}">
                <a16:creationId xmlns:a16="http://schemas.microsoft.com/office/drawing/2014/main" id="{EC804C24-D34B-D142-BA54-03D1E673C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9141" y="2178652"/>
            <a:ext cx="47462" cy="29576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7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5EAE-C9CA-0048-A8AB-8D7A17F6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 invariance to photometric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1BC2-EEBD-F748-AC1A-09F6D194B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detector (both locations and probability of corner detection) is invariant to </a:t>
            </a:r>
            <a:r>
              <a:rPr lang="en-US" i="1" dirty="0"/>
              <a:t>additive </a:t>
            </a:r>
            <a:r>
              <a:rPr lang="en-US" dirty="0"/>
              <a:t>changes in intensity</a:t>
            </a:r>
          </a:p>
          <a:p>
            <a:pPr lvl="1"/>
            <a:r>
              <a:rPr lang="en-US" dirty="0"/>
              <a:t>changes in overall “Brightness”</a:t>
            </a:r>
          </a:p>
          <a:p>
            <a:r>
              <a:rPr lang="en-US" dirty="0"/>
              <a:t>It is </a:t>
            </a:r>
            <a:r>
              <a:rPr lang="en-US" i="1" dirty="0"/>
              <a:t>not invariant </a:t>
            </a:r>
            <a:r>
              <a:rPr lang="en-US" dirty="0"/>
              <a:t>to scaling of intensity</a:t>
            </a:r>
          </a:p>
          <a:p>
            <a:pPr lvl="1"/>
            <a:r>
              <a:rPr lang="en-US" dirty="0"/>
              <a:t>Changes in “Contrast”</a:t>
            </a:r>
          </a:p>
        </p:txBody>
      </p:sp>
    </p:spTree>
    <p:extLst>
      <p:ext uri="{BB962C8B-B14F-4D97-AF65-F5344CB8AC3E}">
        <p14:creationId xmlns:p14="http://schemas.microsoft.com/office/powerpoint/2010/main" val="167034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6533-8FFC-2A46-AB6D-46C0D170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</a:t>
            </a:r>
            <a:r>
              <a:rPr lang="en-US" i="1" dirty="0"/>
              <a:t>geometric transformations </a:t>
            </a:r>
            <a:r>
              <a:rPr lang="en-US" dirty="0"/>
              <a:t>affect corner detection?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8722-7FC5-DA47-BB81-8AA3D799C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Corner </a:t>
            </a:r>
            <a:r>
              <a:rPr lang="en-US" i="1" dirty="0"/>
              <a:t>location </a:t>
            </a:r>
            <a:r>
              <a:rPr lang="en-US" dirty="0"/>
              <a:t>should move as the underlying pixel moves</a:t>
            </a:r>
          </a:p>
          <a:p>
            <a:pPr lvl="1"/>
            <a:r>
              <a:rPr lang="en-US" dirty="0"/>
              <a:t>Thus corner location should be </a:t>
            </a:r>
            <a:r>
              <a:rPr lang="en-US" i="1" dirty="0"/>
              <a:t>equivariant </a:t>
            </a:r>
            <a:r>
              <a:rPr lang="en-US" dirty="0"/>
              <a:t>to geometric transformations</a:t>
            </a:r>
          </a:p>
          <a:p>
            <a:r>
              <a:rPr lang="en-US" dirty="0"/>
              <a:t>Corner detection probability should be unaffected by geometric transformations</a:t>
            </a:r>
          </a:p>
          <a:p>
            <a:pPr lvl="1"/>
            <a:r>
              <a:rPr lang="en-US" dirty="0"/>
              <a:t>Thus </a:t>
            </a:r>
            <a:r>
              <a:rPr lang="en-US" i="1" dirty="0"/>
              <a:t>invariant </a:t>
            </a:r>
            <a:r>
              <a:rPr lang="en-US" dirty="0"/>
              <a:t>to geometric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11169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BE78-DA24-6C45-90B2-B277D539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detection and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1963-62E9-E349-9FBA-6D68AB3E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What happens if image is translated?</a:t>
            </a:r>
          </a:p>
          <a:p>
            <a:r>
              <a:rPr lang="en-US" dirty="0"/>
              <a:t>Derivatives, second moment matrix obtained through convolution, which is </a:t>
            </a:r>
            <a:r>
              <a:rPr lang="en-US" i="1" dirty="0"/>
              <a:t>translation equivariant</a:t>
            </a:r>
          </a:p>
          <a:p>
            <a:r>
              <a:rPr lang="en-US" dirty="0"/>
              <a:t>Eigenvalues based only on derivatives so </a:t>
            </a:r>
            <a:r>
              <a:rPr lang="en-US" dirty="0" err="1"/>
              <a:t>cornerness</a:t>
            </a:r>
            <a:r>
              <a:rPr lang="en-US" dirty="0"/>
              <a:t> is </a:t>
            </a:r>
            <a:r>
              <a:rPr lang="en-US" i="1" dirty="0"/>
              <a:t>invariant</a:t>
            </a:r>
          </a:p>
          <a:p>
            <a:r>
              <a:rPr lang="en-US" dirty="0"/>
              <a:t>Thus Harris corner detection location is </a:t>
            </a:r>
            <a:r>
              <a:rPr lang="en-US" i="1" dirty="0"/>
              <a:t>equivariant to translation, </a:t>
            </a:r>
            <a:r>
              <a:rPr lang="en-US" dirty="0"/>
              <a:t>and response is </a:t>
            </a:r>
            <a:r>
              <a:rPr lang="en-US" i="1" dirty="0"/>
              <a:t>invariant to translation</a:t>
            </a:r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AAE9DF0-A79D-A340-9C94-8738EF677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4500568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37C7C37-45E6-0C47-B820-A2C3A5792299}"/>
              </a:ext>
            </a:extLst>
          </p:cNvPr>
          <p:cNvSpPr>
            <a:spLocks/>
          </p:cNvSpPr>
          <p:nvPr/>
        </p:nvSpPr>
        <p:spPr bwMode="auto">
          <a:xfrm>
            <a:off x="3294063" y="4884743"/>
            <a:ext cx="788988" cy="723900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C863F144-BB6F-D845-A9C8-0B21B5AE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5021268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A9717B-04A8-1145-A6C0-BB071839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888" y="4500568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9C646A3-29F5-5746-832E-6B8788D20FA9}"/>
              </a:ext>
            </a:extLst>
          </p:cNvPr>
          <p:cNvSpPr>
            <a:spLocks/>
          </p:cNvSpPr>
          <p:nvPr/>
        </p:nvSpPr>
        <p:spPr bwMode="auto">
          <a:xfrm>
            <a:off x="8091488" y="5603882"/>
            <a:ext cx="787400" cy="725487"/>
          </a:xfrm>
          <a:custGeom>
            <a:avLst/>
            <a:gdLst>
              <a:gd name="T0" fmla="*/ 0 w 720"/>
              <a:gd name="T1" fmla="*/ 2147483647 h 528"/>
              <a:gd name="T2" fmla="*/ 2147483647 w 720"/>
              <a:gd name="T3" fmla="*/ 0 h 528"/>
              <a:gd name="T4" fmla="*/ 2147483647 w 720"/>
              <a:gd name="T5" fmla="*/ 2147483647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0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9DD1-9105-BA44-B5FC-3E9F9AA3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rotation?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3DA0A-21AF-BC4A-8C8E-E0932AD0EB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715719"/>
                <a:ext cx="10515600" cy="34612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every patch is rotated, so problem?</a:t>
                </a:r>
              </a:p>
              <a:p>
                <a:r>
                  <a:rPr lang="en-US" dirty="0"/>
                  <a:t>Recall properties of second moment matrix</a:t>
                </a:r>
              </a:p>
              <a:p>
                <a:r>
                  <a:rPr lang="en-US" dirty="0"/>
                  <a:t>Eigenvalues and eigenvectors of M</a:t>
                </a:r>
              </a:p>
              <a:p>
                <a:pPr lvl="1"/>
                <a:r>
                  <a:rPr lang="en-US" dirty="0"/>
                  <a:t>Define shift directions with the smallest and largest change in error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= direction of largest increase in E (across the edge)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= amount of increase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= direction of smallest increase in E (along the edge)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= amount of increase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E3DA0A-21AF-BC4A-8C8E-E0932AD0EB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715719"/>
                <a:ext cx="10515600" cy="3461244"/>
              </a:xfrm>
              <a:blipFill>
                <a:blip r:embed="rId2"/>
                <a:stretch>
                  <a:fillRect l="-965" t="-2930" b="-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5">
            <a:extLst>
              <a:ext uri="{FF2B5EF4-FFF2-40B4-BE49-F238E27FC236}">
                <a16:creationId xmlns:a16="http://schemas.microsoft.com/office/drawing/2014/main" id="{071A7D25-0092-794C-8963-89335747C2DF}"/>
              </a:ext>
            </a:extLst>
          </p:cNvPr>
          <p:cNvGrpSpPr>
            <a:grpSpLocks/>
          </p:cNvGrpSpPr>
          <p:nvPr/>
        </p:nvGrpSpPr>
        <p:grpSpPr bwMode="auto">
          <a:xfrm>
            <a:off x="3431741" y="1286188"/>
            <a:ext cx="4993895" cy="1232034"/>
            <a:chOff x="1768" y="1320"/>
            <a:chExt cx="1968" cy="480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A21607B7-E070-3248-9816-66B24C3393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18" name="Rectangle 7">
                <a:extLst>
                  <a:ext uri="{FF2B5EF4-FFF2-40B4-BE49-F238E27FC236}">
                    <a16:creationId xmlns:a16="http://schemas.microsoft.com/office/drawing/2014/main" id="{94B15B6B-708F-DA44-AB6F-9D9D3F5F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593A6675-E4F9-7C4F-AFD3-E8B74ED73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41038 h 528"/>
                  <a:gd name="T2" fmla="*/ 3442 w 720"/>
                  <a:gd name="T3" fmla="*/ 0 h 528"/>
                  <a:gd name="T4" fmla="*/ 51732 w 720"/>
                  <a:gd name="T5" fmla="*/ 26097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D7028802-99D2-A24C-A963-FD8AD32CF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8DA18058-0A3B-7041-A518-CD171E92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7" name="Freeform 11">
                <a:extLst>
                  <a:ext uri="{FF2B5EF4-FFF2-40B4-BE49-F238E27FC236}">
                    <a16:creationId xmlns:a16="http://schemas.microsoft.com/office/drawing/2014/main" id="{693DB652-7B7A-E941-AFB8-F1104ADB6E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4 h 528"/>
                  <a:gd name="T2" fmla="*/ 1 w 720"/>
                  <a:gd name="T3" fmla="*/ 0 h 528"/>
                  <a:gd name="T4" fmla="*/ 1 w 720"/>
                  <a:gd name="T5" fmla="*/ 2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AutoShape 12">
              <a:extLst>
                <a:ext uri="{FF2B5EF4-FFF2-40B4-BE49-F238E27FC236}">
                  <a16:creationId xmlns:a16="http://schemas.microsoft.com/office/drawing/2014/main" id="{6B24B76D-5210-6E4D-8038-F445B3EB1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1320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66C4AE-8352-354D-AEA0-9A31112244B4}"/>
              </a:ext>
            </a:extLst>
          </p:cNvPr>
          <p:cNvGrpSpPr/>
          <p:nvPr/>
        </p:nvGrpSpPr>
        <p:grpSpPr>
          <a:xfrm>
            <a:off x="8796337" y="2574542"/>
            <a:ext cx="2743200" cy="1447800"/>
            <a:chOff x="3124200" y="2667000"/>
            <a:chExt cx="2743200" cy="1447800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D3B92E5B-11FC-FF4E-890D-F76D9795B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2667000"/>
              <a:ext cx="1600200" cy="1447800"/>
            </a:xfrm>
            <a:custGeom>
              <a:avLst/>
              <a:gdLst>
                <a:gd name="T0" fmla="*/ 0 w 1008"/>
                <a:gd name="T1" fmla="*/ 2147483647 h 912"/>
                <a:gd name="T2" fmla="*/ 0 w 1008"/>
                <a:gd name="T3" fmla="*/ 0 h 912"/>
                <a:gd name="T4" fmla="*/ 2147483647 w 1008"/>
                <a:gd name="T5" fmla="*/ 2147483647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3442C0AA-DF66-8E41-BC2F-CF7624F56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151" y="3389313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" name="Straight Arrow Connector 27">
              <a:extLst>
                <a:ext uri="{FF2B5EF4-FFF2-40B4-BE49-F238E27FC236}">
                  <a16:creationId xmlns:a16="http://schemas.microsoft.com/office/drawing/2014/main" id="{148F0151-48D7-7442-A446-286B568F489E}"/>
                </a:ext>
              </a:extLst>
            </p:cNvPr>
            <p:cNvCxnSpPr>
              <a:cxnSpLocks noChangeShapeType="1"/>
              <a:stCxn id="26" idx="5"/>
            </p:cNvCxnSpPr>
            <p:nvPr/>
          </p:nvCxnSpPr>
          <p:spPr bwMode="auto">
            <a:xfrm rot="5400000" flipH="1">
              <a:off x="3994944" y="3385344"/>
              <a:ext cx="520700" cy="1588"/>
            </a:xfrm>
            <a:prstGeom prst="straightConnector1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30">
              <a:extLst>
                <a:ext uri="{FF2B5EF4-FFF2-40B4-BE49-F238E27FC236}">
                  <a16:creationId xmlns:a16="http://schemas.microsoft.com/office/drawing/2014/main" id="{BE052074-D36F-6E45-81BF-F46C6E7FF249}"/>
                </a:ext>
              </a:extLst>
            </p:cNvPr>
            <p:cNvCxnSpPr>
              <a:cxnSpLocks noChangeShapeType="1"/>
              <a:endCxn id="27" idx="2"/>
            </p:cNvCxnSpPr>
            <p:nvPr/>
          </p:nvCxnSpPr>
          <p:spPr bwMode="auto">
            <a:xfrm rot="10800000">
              <a:off x="3733800" y="3619500"/>
              <a:ext cx="534988" cy="26988"/>
            </a:xfrm>
            <a:prstGeom prst="straightConnector1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arrow" w="med" len="med"/>
            </a:ln>
          </p:spPr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7AC7F7-891F-2E40-9D0E-2582BE25E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3581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9B96423-B2D7-0545-B1EB-244C156DE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24200"/>
              <a:ext cx="990600" cy="990600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ABBD0836-0DC3-E54E-9AD3-89620E63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1" y="2698750"/>
              <a:ext cx="611065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0066FF"/>
                  </a:solidFill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charset="0"/>
                </a:rPr>
                <a:t>x</a:t>
              </a:r>
              <a:r>
                <a:rPr lang="en-US" baseline="-25000" dirty="0" err="1">
                  <a:solidFill>
                    <a:srgbClr val="0066FF"/>
                  </a:solidFill>
                  <a:latin typeface="Arial" charset="0"/>
                </a:rPr>
                <a:t>min</a:t>
              </a:r>
              <a:endParaRPr lang="en-US" baseline="-25000" dirty="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4A740879-9D74-574E-ACAD-74D1BC518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460750"/>
              <a:ext cx="654346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solidFill>
                    <a:srgbClr val="0066FF"/>
                  </a:solidFill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charset="0"/>
                </a:rPr>
                <a:t>x</a:t>
              </a:r>
              <a:r>
                <a:rPr lang="en-US" baseline="-25000" dirty="0" err="1">
                  <a:solidFill>
                    <a:srgbClr val="0066FF"/>
                  </a:solidFill>
                  <a:latin typeface="Arial" charset="0"/>
                </a:rPr>
                <a:t>max</a:t>
              </a:r>
              <a:endParaRPr lang="en-US" baseline="-25000" dirty="0">
                <a:solidFill>
                  <a:srgbClr val="0066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4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1186</Words>
  <Application>Microsoft Macintosh PowerPoint</Application>
  <PresentationFormat>Widescreen</PresentationFormat>
  <Paragraphs>220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Times New Roman</vt:lpstr>
      <vt:lpstr>Verdana</vt:lpstr>
      <vt:lpstr>Office Theme</vt:lpstr>
      <vt:lpstr>Invariance in Feature Detection </vt:lpstr>
      <vt:lpstr>Invariance and equivariance</vt:lpstr>
      <vt:lpstr>Image transformations</vt:lpstr>
      <vt:lpstr>How should photometric transformations affect corner detection?</vt:lpstr>
      <vt:lpstr>Harris corner detector invariance to photometric transformations</vt:lpstr>
      <vt:lpstr>Harris corner detector invariance to photometric transformations</vt:lpstr>
      <vt:lpstr>How should geometric transformations affect corner detection?</vt:lpstr>
      <vt:lpstr>Harris corner detection and translation</vt:lpstr>
      <vt:lpstr>What about rotation?</vt:lpstr>
      <vt:lpstr>What about rotation?</vt:lpstr>
      <vt:lpstr>What about scaling?</vt:lpstr>
      <vt:lpstr>Scale invariant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Implementation</vt:lpstr>
      <vt:lpstr>Feature descriptors</vt:lpstr>
      <vt:lpstr>Matching feature points</vt:lpstr>
      <vt:lpstr>Feature descriptor</vt:lpstr>
      <vt:lpstr>Feature matching</vt:lpstr>
      <vt:lpstr>Invariance vs. discriminability</vt:lpstr>
      <vt:lpstr>Simple baseline descriptors</vt:lpstr>
      <vt:lpstr>The “Patch” descriptor</vt:lpstr>
      <vt:lpstr>Matching “Patch descriptors” using SSD</vt:lpstr>
      <vt:lpstr>SSD on a slightly harder example</vt:lpstr>
      <vt:lpstr>SSD on an even harder example</vt:lpstr>
      <vt:lpstr>NCC - Normalized Cross Correlation</vt:lpstr>
      <vt:lpstr>NCC - Normalized cross correlation</vt:lpstr>
      <vt:lpstr>Basic correspondence</vt:lpstr>
      <vt:lpstr>Rotation invariance for  feature descriptors</vt:lpstr>
      <vt:lpstr>Multiscale Oriented PatcheS descriptor</vt:lpstr>
      <vt:lpstr>Scale invariance for feature descriptors</vt:lpstr>
      <vt:lpstr>Multiscale Oriented PatcheS descriptor</vt:lpstr>
      <vt:lpstr>Detections at multiple scales</vt:lpstr>
      <vt:lpstr>Feature matching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Scale-invariant Feature Detection </dc:title>
  <dc:creator>Bharath Hariharan</dc:creator>
  <cp:lastModifiedBy>Bharath Hariharan</cp:lastModifiedBy>
  <cp:revision>18</cp:revision>
  <cp:lastPrinted>2019-02-27T15:50:25Z</cp:lastPrinted>
  <dcterms:created xsi:type="dcterms:W3CDTF">2019-02-26T17:43:53Z</dcterms:created>
  <dcterms:modified xsi:type="dcterms:W3CDTF">2020-02-29T21:51:26Z</dcterms:modified>
</cp:coreProperties>
</file>