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4" r:id="rId4"/>
    <p:sldId id="343" r:id="rId5"/>
    <p:sldId id="295" r:id="rId6"/>
    <p:sldId id="301" r:id="rId7"/>
    <p:sldId id="302" r:id="rId8"/>
    <p:sldId id="330" r:id="rId9"/>
    <p:sldId id="298" r:id="rId10"/>
    <p:sldId id="331" r:id="rId11"/>
    <p:sldId id="332" r:id="rId12"/>
    <p:sldId id="303" r:id="rId13"/>
    <p:sldId id="345" r:id="rId14"/>
    <p:sldId id="346" r:id="rId15"/>
    <p:sldId id="324" r:id="rId16"/>
    <p:sldId id="347" r:id="rId17"/>
    <p:sldId id="348" r:id="rId18"/>
    <p:sldId id="349" r:id="rId19"/>
    <p:sldId id="317" r:id="rId20"/>
    <p:sldId id="316" r:id="rId21"/>
    <p:sldId id="350" r:id="rId22"/>
    <p:sldId id="320" r:id="rId23"/>
    <p:sldId id="273" r:id="rId24"/>
    <p:sldId id="323" r:id="rId25"/>
    <p:sldId id="340" r:id="rId26"/>
    <p:sldId id="341" r:id="rId27"/>
    <p:sldId id="342" r:id="rId28"/>
    <p:sldId id="274" r:id="rId29"/>
    <p:sldId id="275" r:id="rId30"/>
    <p:sldId id="351" r:id="rId31"/>
    <p:sldId id="286" r:id="rId32"/>
    <p:sldId id="278" r:id="rId33"/>
    <p:sldId id="279" r:id="rId34"/>
    <p:sldId id="353" r:id="rId35"/>
    <p:sldId id="336" r:id="rId36"/>
    <p:sldId id="337" r:id="rId37"/>
    <p:sldId id="338" r:id="rId38"/>
    <p:sldId id="339" r:id="rId39"/>
    <p:sldId id="35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9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2A73-1658-1A42-9D62-CCEDEB3B824A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1053-F9CD-9D4A-A52C-825D286BC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B0AB4C1-EF15-D04E-BE1E-1812D4446329}" type="slidenum">
              <a:rPr lang="en-US"/>
              <a:pPr/>
              <a:t>3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6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30C4D-B644-4BF1-B862-380B3F44348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A8BB85-718B-4547-B72F-7B87ECE13253}" type="slidenum">
              <a:rPr lang="en-US"/>
              <a:pPr/>
              <a:t>9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12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7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13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2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356B-C23D-4938-AA88-87895EC5400D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5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D8E2-816A-7342-9D07-B303F6DAE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0DA1-0CA0-5A4E-9F35-4F8C6A51B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6B5B-9CDE-CA4C-B2D3-4EDF6DC3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4D2B-CB4D-8C4C-B77F-F9CBBC6F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20306-9C05-C84F-AD52-FA39B6A6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EE6E-908E-FA41-B1EE-DC5D63E6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FC5F8-DA60-C345-835D-9CBAC1CC3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2A91B-9944-D245-B008-74C1DB90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CAAA-D283-E54A-8EF0-18724775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3AB3-0306-054F-A7B4-CF723F7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7BE7E-A613-884A-8006-91548B6D0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43DB5-D0A0-D445-B370-7E2E9112C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31BA-4063-D24B-AD54-728AF3AE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3A878-CE18-024B-A820-7BEDDD20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D73-2E70-6B42-A6EE-9D7F194A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9753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689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219200"/>
            <a:ext cx="568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543300"/>
            <a:ext cx="568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174D5-6B2C-2D42-A241-F9712B6542B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5125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4004-11E7-544A-9B53-6CF8A75B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3CC6-EBC4-7B48-98DB-1BE4467F2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9AB5-8DFD-1642-BC50-C9B29449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5BC8-3D8A-6B45-BFE4-6EE87940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D870-067A-DE45-991D-67004ECF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D344-BC41-CD44-9D8C-DE9B9E38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077DD-044A-614A-88DE-3F423F4E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1816-CF67-E14D-9315-23F1F242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D333-7134-D546-9C23-82BD1DD6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BA897-9686-C24E-B4AE-B3DD9FB1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ABFF-1499-AB43-9C18-D8155E37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40C3-F6F7-8646-B822-D283152BE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3469D-39B3-EB40-B7B7-CD758DE78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0A94B-A74E-5347-8E77-072766DE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626E0-431E-514A-A72F-59F876C4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4988D-DB14-5D4C-80F9-0909184A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D3E8-0243-1147-90D0-76F1E184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848DB-A5B7-0646-8FB8-8C84518B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79773-2209-D14B-A90C-C6BE058EE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52569-4D44-124F-B6BC-B1580682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F7218-BF21-C247-A8F3-BF99D35EB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46FBD-2A58-9C4B-B3B7-1FCDF7C2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9E937-2699-2F45-9A2C-F5D8C585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BD2BD-4F27-BF47-BCEE-CF24DB59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4672-6C96-6B40-90E9-8922186E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6DE53-A2C6-4946-9068-39320928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78AEC-3D81-F743-9530-71DC61C6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C25DF-ADF1-3548-892F-58CE05E4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74B31-584E-EF48-94D3-F582A7B2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7261D-7134-0B4D-98BB-96C9A0E6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7F866-C320-C541-992E-CBD471BD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17BD-EA3B-794A-83C2-2A5399F9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97B5-EBE3-784E-8D3A-46F08333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BFD59-0DD8-2042-B499-1305A4A7E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12E4B-4F8E-4E4F-A775-8B61A7BC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0EBFA-76C9-0946-BD0F-22502D23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8104-C63D-6D4D-A86E-2A095AF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D703-FED8-2344-9F13-485B28EA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CCBC1-EE32-6D45-99CC-BE0452C3F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63CC-37E7-2B40-9574-766A05703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3C755-A93D-764A-A86D-A2F8C072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1E0BC-4862-0245-B7E7-FA1C5416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39165-8B06-C04F-A0F8-B02BDBD1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B1A41-20DF-204B-84B1-6BE09E4D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E936D-25E3-514D-A31E-9A5679019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C9F3-ABA0-D74A-805B-DEC989167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071A-E08A-484C-96B9-1B68F32C403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52FE-B131-DF44-A5E6-C5B1E8B5D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DF7B-CB88-FB4C-BB00-9D3DEFE85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2.png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6.wmf"/><Relationship Id="rId7" Type="http://schemas.openxmlformats.org/officeDocument/2006/relationships/image" Target="../media/image54.png"/><Relationship Id="rId12" Type="http://schemas.openxmlformats.org/officeDocument/2006/relationships/image" Target="../media/image61.png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png"/><Relationship Id="rId11" Type="http://schemas.openxmlformats.org/officeDocument/2006/relationships/image" Target="../media/image60.png"/><Relationship Id="rId5" Type="http://schemas.openxmlformats.org/officeDocument/2006/relationships/image" Target="../media/image43.wmf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6.png"/><Relationship Id="rId1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322E-31CA-CA42-A197-7D68FB840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Correspondence: Feature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46AF5-6C26-204E-8AA9-1864959AE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C074-1450-1C47-A15D-82F6A2FF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the derivation using a window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5034A-8985-C145-9E55-D495A67C0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9516"/>
                <a:ext cx="10515600" cy="57384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5034A-8985-C145-9E55-D495A67C0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9516"/>
                <a:ext cx="10515600" cy="5738484"/>
              </a:xfrm>
              <a:blipFill>
                <a:blip r:embed="rId2"/>
                <a:stretch>
                  <a:fillRect l="-3498" t="-20309" b="-1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39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4C56-DB96-4E42-9059-A83B9ACB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the derivation using a window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B05DA-F752-104D-AB04-5DEAB5F92C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B05DA-F752-104D-AB04-5DEAB5F92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4269" b="-35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78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The second moment matrix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259949" y="-247721"/>
            <a:ext cx="527031" cy="9478540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328" y="4755063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Second moment matrix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CB3A37-A3E7-7346-939C-AC047C8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7">
            <a:extLst>
              <a:ext uri="{FF2B5EF4-FFF2-40B4-BE49-F238E27FC236}">
                <a16:creationId xmlns:a16="http://schemas.microsoft.com/office/drawing/2014/main" id="{6BED36D1-336D-2740-97F9-D3299B1CD238}"/>
              </a:ext>
            </a:extLst>
          </p:cNvPr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FB20-3B5A-2942-BF8F-9DD4CC03B207}"/>
              </a:ext>
            </a:extLst>
          </p:cNvPr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51512-0B7F-4247-AAB8-BD3D124DD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959" y="3004555"/>
            <a:ext cx="9113630" cy="11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The second moment matrix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259949" y="-247721"/>
            <a:ext cx="527031" cy="9478540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328" y="4755063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Second moment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51512-0B7F-4247-AAB8-BD3D124D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60" y="3004997"/>
            <a:ext cx="9478541" cy="1153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BC4AA-ECB2-4046-A48A-A3371B0CB6D7}"/>
                  </a:ext>
                </a:extLst>
              </p:cNvPr>
              <p:cNvSpPr txBox="1"/>
              <p:nvPr/>
            </p:nvSpPr>
            <p:spPr>
              <a:xfrm>
                <a:off x="3934328" y="1391478"/>
                <a:ext cx="45619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BC4AA-ECB2-4046-A48A-A3371B0C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28" y="1391478"/>
                <a:ext cx="4561973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451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0557-6788-F543-B2A9-E8B59937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moment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CA752-21E5-6948-8FA8-5ABCFC299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func>
                  </m:oMath>
                </a14:m>
                <a:r>
                  <a:rPr lang="en-US" dirty="0"/>
                  <a:t> to be high</a:t>
                </a:r>
              </a:p>
              <a:p>
                <a:r>
                  <a:rPr lang="en-US" dirty="0"/>
                  <a:t>What does this mean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CA752-21E5-6948-8FA8-5ABCFC299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88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7384" y="572025"/>
            <a:ext cx="1759953" cy="1584159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5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8741" y="572025"/>
            <a:ext cx="1880808" cy="1609635"/>
            <a:chOff x="3613362" y="4889242"/>
            <a:chExt cx="1880808" cy="1609635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3577" y="572025"/>
            <a:ext cx="1880808" cy="1609635"/>
            <a:chOff x="3613362" y="4889242"/>
            <a:chExt cx="1880808" cy="1609635"/>
          </a:xfrm>
        </p:grpSpPr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53766" y="530793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8413" y="572025"/>
            <a:ext cx="1880808" cy="1609635"/>
            <a:chOff x="3613362" y="4889242"/>
            <a:chExt cx="1880808" cy="1609635"/>
          </a:xfrm>
        </p:grpSpPr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08854"/>
            <a:ext cx="2334182" cy="175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36" y="2820166"/>
            <a:ext cx="2584819" cy="1940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321" y="2978774"/>
            <a:ext cx="2507496" cy="188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584" y="3059961"/>
            <a:ext cx="2399327" cy="18007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8020" y="4491424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4544" y="43908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7316" y="3211402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6987" y="2978774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30233" y="3108853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42728" y="3126316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3311" y="425647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00725" y="4296655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8259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1606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5184" y="448132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13142" y="4499029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8765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E62E-4C52-CA4C-89F4-5152D73D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“Flat” patch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2B0F5-C226-FC46-9196-BA6869F7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8426991" cy="4351338"/>
              </a:xfrm>
            </p:spPr>
            <p:txBody>
              <a:bodyPr/>
              <a:lstStyle/>
              <a:p>
                <a:r>
                  <a:rPr lang="en-US" dirty="0"/>
                  <a:t>All gradients are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2B0F5-C226-FC46-9196-BA6869F7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8426991" cy="4351338"/>
              </a:xfrm>
              <a:blipFill>
                <a:blip r:embed="rId2"/>
                <a:stretch>
                  <a:fillRect l="-1203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0CD37FD-DB99-0A4B-A3D8-77665C93C7A9}"/>
              </a:ext>
            </a:extLst>
          </p:cNvPr>
          <p:cNvGrpSpPr/>
          <p:nvPr/>
        </p:nvGrpSpPr>
        <p:grpSpPr>
          <a:xfrm>
            <a:off x="9569991" y="2324100"/>
            <a:ext cx="2362200" cy="2209800"/>
            <a:chOff x="3429000" y="2413000"/>
            <a:chExt cx="2362200" cy="2209800"/>
          </a:xfrm>
        </p:grpSpPr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id="{BAEC5EF8-0370-4144-9E30-3C3FAA93C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7" name="Rectangle 43">
                <a:extLst>
                  <a:ext uri="{FF2B5EF4-FFF2-40B4-BE49-F238E27FC236}">
                    <a16:creationId xmlns:a16="http://schemas.microsoft.com/office/drawing/2014/main" id="{666F8B01-6DBE-404E-9F07-EFA4733B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44">
                <a:extLst>
                  <a:ext uri="{FF2B5EF4-FFF2-40B4-BE49-F238E27FC236}">
                    <a16:creationId xmlns:a16="http://schemas.microsoft.com/office/drawing/2014/main" id="{7DAF24C9-67BE-ED4F-A956-160DCFBD4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5C1DC6-74A4-7149-B4CE-7FB23BA3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F72E80-88FA-5542-BFF3-EEFC370A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2487133"/>
            <a:ext cx="4617830" cy="20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E62E-4C52-CA4C-89F4-5152D73D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2B0F5-C226-FC46-9196-BA6869F7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8426991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Y derivatives are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2B0F5-C226-FC46-9196-BA6869F7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8426991" cy="5032375"/>
              </a:xfrm>
              <a:blipFill>
                <a:blip r:embed="rId2"/>
                <a:stretch>
                  <a:fillRect l="-120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0CD37FD-DB99-0A4B-A3D8-77665C93C7A9}"/>
              </a:ext>
            </a:extLst>
          </p:cNvPr>
          <p:cNvGrpSpPr/>
          <p:nvPr/>
        </p:nvGrpSpPr>
        <p:grpSpPr>
          <a:xfrm>
            <a:off x="9569991" y="2324100"/>
            <a:ext cx="2362200" cy="2209800"/>
            <a:chOff x="3429000" y="2413000"/>
            <a:chExt cx="2362200" cy="2209800"/>
          </a:xfrm>
        </p:grpSpPr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id="{BAEC5EF8-0370-4144-9E30-3C3FAA93C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7" name="Rectangle 43">
                <a:extLst>
                  <a:ext uri="{FF2B5EF4-FFF2-40B4-BE49-F238E27FC236}">
                    <a16:creationId xmlns:a16="http://schemas.microsoft.com/office/drawing/2014/main" id="{666F8B01-6DBE-404E-9F07-EFA4733B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44">
                <a:extLst>
                  <a:ext uri="{FF2B5EF4-FFF2-40B4-BE49-F238E27FC236}">
                    <a16:creationId xmlns:a16="http://schemas.microsoft.com/office/drawing/2014/main" id="{7DAF24C9-67BE-ED4F-A956-160DCFBD4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5C1DC6-74A4-7149-B4CE-7FB23BA3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2" y="328295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3D5C89-BFCE-264A-BAEB-8C9EC7DE2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2594922"/>
            <a:ext cx="4790109" cy="2123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8DF52-4E8B-4348-9D98-BB633D299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80" y="4913498"/>
            <a:ext cx="2482850" cy="8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E62E-4C52-CA4C-89F4-5152D73D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2B0F5-C226-FC46-9196-BA6869F7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8426991" cy="5032375"/>
              </a:xfrm>
            </p:spPr>
            <p:txBody>
              <a:bodyPr/>
              <a:lstStyle/>
              <a:p>
                <a:r>
                  <a:rPr lang="en-US" dirty="0"/>
                  <a:t>All Y derivatives are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2B0F5-C226-FC46-9196-BA6869F7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8426991" cy="5032375"/>
              </a:xfrm>
              <a:blipFill>
                <a:blip r:embed="rId2"/>
                <a:stretch>
                  <a:fillRect l="-120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0CD37FD-DB99-0A4B-A3D8-77665C93C7A9}"/>
              </a:ext>
            </a:extLst>
          </p:cNvPr>
          <p:cNvGrpSpPr/>
          <p:nvPr/>
        </p:nvGrpSpPr>
        <p:grpSpPr>
          <a:xfrm>
            <a:off x="9569991" y="2324100"/>
            <a:ext cx="2362200" cy="2209800"/>
            <a:chOff x="3429000" y="2413000"/>
            <a:chExt cx="2362200" cy="2209800"/>
          </a:xfrm>
        </p:grpSpPr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id="{BAEC5EF8-0370-4144-9E30-3C3FAA93C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7" name="Rectangle 43">
                <a:extLst>
                  <a:ext uri="{FF2B5EF4-FFF2-40B4-BE49-F238E27FC236}">
                    <a16:creationId xmlns:a16="http://schemas.microsoft.com/office/drawing/2014/main" id="{666F8B01-6DBE-404E-9F07-EFA4733B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44">
                <a:extLst>
                  <a:ext uri="{FF2B5EF4-FFF2-40B4-BE49-F238E27FC236}">
                    <a16:creationId xmlns:a16="http://schemas.microsoft.com/office/drawing/2014/main" id="{7DAF24C9-67BE-ED4F-A956-160DCFBD4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5C1DC6-74A4-7149-B4CE-7FB23BA3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2" y="328295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815E628-634F-BA4F-B345-567A5506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2531164"/>
            <a:ext cx="4933957" cy="2186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BA1A4-45F4-DB4B-884D-3D92969E7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834" y="5006140"/>
            <a:ext cx="2389532" cy="8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edges in arbitrary orientation?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5092" y="2843457"/>
            <a:ext cx="2362200" cy="2209800"/>
            <a:chOff x="3481388" y="2413000"/>
            <a:chExt cx="2362200" cy="2209800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481388" y="2413000"/>
              <a:ext cx="2362200" cy="2209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509408" y="304800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5350042" y="3212432"/>
            <a:ext cx="1311442" cy="131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pipeline for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If sparse correspondences are enough, </a:t>
            </a:r>
            <a:r>
              <a:rPr lang="en-US" i="1" dirty="0">
                <a:solidFill>
                  <a:srgbClr val="FF0000"/>
                </a:solidFill>
              </a:rPr>
              <a:t>choose points for which we will search for correspondences (feature points)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point (or every pixel if dense correspondence), describe point using a </a:t>
            </a:r>
            <a:r>
              <a:rPr lang="en-US" i="1" dirty="0"/>
              <a:t>feature descriptor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best matching descriptors across two images (</a:t>
            </a:r>
            <a:r>
              <a:rPr lang="en-US" i="1" dirty="0"/>
              <a:t>feature matching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feature matches to perform downstream task, e.g., pose estimation </a:t>
            </a:r>
          </a:p>
        </p:txBody>
      </p:sp>
    </p:spTree>
    <p:extLst>
      <p:ext uri="{BB962C8B-B14F-4D97-AF65-F5344CB8AC3E}">
        <p14:creationId xmlns:p14="http://schemas.microsoft.com/office/powerpoint/2010/main" val="246649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2521" y="2716339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Solutions to </a:t>
            </a:r>
            <a:r>
              <a:rPr lang="en-US" sz="3600" dirty="0" err="1"/>
              <a:t>Mx</a:t>
            </a:r>
            <a:r>
              <a:rPr lang="en-US" sz="3600" dirty="0"/>
              <a:t> = 0 are directions for which E is 0: window can slide in this direction without changing appearance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F3269-F79A-C04E-9393-2C5C42DC641E}"/>
                  </a:ext>
                </a:extLst>
              </p:cNvPr>
              <p:cNvSpPr txBox="1"/>
              <p:nvPr/>
            </p:nvSpPr>
            <p:spPr>
              <a:xfrm>
                <a:off x="3934328" y="1391478"/>
                <a:ext cx="45619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F3269-F79A-C04E-9393-2C5C42DC6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28" y="1391478"/>
                <a:ext cx="4561973" cy="52322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6C70E9-9B35-7E47-ADB6-36969238A4E3}"/>
                  </a:ext>
                </a:extLst>
              </p:cNvPr>
              <p:cNvSpPr txBox="1"/>
              <p:nvPr/>
            </p:nvSpPr>
            <p:spPr>
              <a:xfrm>
                <a:off x="3934328" y="1964674"/>
                <a:ext cx="45619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6C70E9-9B35-7E47-ADB6-36969238A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28" y="1964674"/>
                <a:ext cx="4561973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B2DF235-8F61-F548-BA0F-164851CF13C6}"/>
              </a:ext>
            </a:extLst>
          </p:cNvPr>
          <p:cNvSpPr txBox="1"/>
          <p:nvPr/>
        </p:nvSpPr>
        <p:spPr>
          <a:xfrm>
            <a:off x="1722521" y="4699110"/>
            <a:ext cx="87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if no solution exists?</a:t>
            </a:r>
          </a:p>
        </p:txBody>
      </p:sp>
    </p:spTree>
    <p:extLst>
      <p:ext uri="{BB962C8B-B14F-4D97-AF65-F5344CB8AC3E}">
        <p14:creationId xmlns:p14="http://schemas.microsoft.com/office/powerpoint/2010/main" val="23968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9568-8FAC-C149-9D86-8DEA720A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functions and eigenvalues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806C0-8696-C844-AA94-863F87822B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Consider an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1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Theorem: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(smallest eigenvalue)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(largest eigenvalue)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Proof based on following additional facts:</a:t>
                </a:r>
              </a:p>
              <a:p>
                <a:pPr lvl="1"/>
                <a:r>
                  <a:rPr lang="en-US" dirty="0"/>
                  <a:t>Eigenvectors form a basis for input space</a:t>
                </a:r>
              </a:p>
              <a:p>
                <a:pPr lvl="1"/>
                <a:r>
                  <a:rPr lang="en-US" dirty="0"/>
                  <a:t>Eigenvectors can be chosen to be orthogonal to each other.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806C0-8696-C844-AA94-863F87822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2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44"/>
          <p:cNvSpPr>
            <a:spLocks/>
          </p:cNvSpPr>
          <p:nvPr/>
        </p:nvSpPr>
        <p:spPr bwMode="auto">
          <a:xfrm>
            <a:off x="4267200" y="2667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3994151" y="3389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88" name="Straight Arrow Connector 27"/>
          <p:cNvCxnSpPr>
            <a:cxnSpLocks noChangeShapeType="1"/>
            <a:stCxn id="41996" idx="5"/>
          </p:cNvCxnSpPr>
          <p:nvPr/>
        </p:nvCxnSpPr>
        <p:spPr bwMode="auto">
          <a:xfrm rot="5400000" flipH="1">
            <a:off x="3994944" y="3385344"/>
            <a:ext cx="520700" cy="15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30"/>
          <p:cNvCxnSpPr>
            <a:cxnSpLocks noChangeShapeType="1"/>
            <a:endCxn id="41997" idx="2"/>
          </p:cNvCxnSpPr>
          <p:nvPr/>
        </p:nvCxnSpPr>
        <p:spPr bwMode="auto">
          <a:xfrm rot="10800000">
            <a:off x="3733800" y="3619500"/>
            <a:ext cx="534988" cy="269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 of the second moment matrix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9800" y="4343401"/>
            <a:ext cx="7924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Eigenvalues and eigenvectors of 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Define shift directions with the smallest and largest change in </a:t>
            </a:r>
            <a:r>
              <a:rPr lang="en-US" sz="2000" dirty="0" err="1"/>
              <a:t>appea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r>
              <a:rPr lang="en-US" sz="2000" dirty="0"/>
              <a:t> = direction of largest increase in </a:t>
            </a:r>
            <a:r>
              <a:rPr lang="en-US" sz="2000" i="1" dirty="0"/>
              <a:t>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/>
              <a:t> = amount of increase in direction </a:t>
            </a: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endParaRPr lang="en-US" sz="200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r>
              <a:rPr lang="en-US" sz="2000" dirty="0"/>
              <a:t> = direction of smallest increase in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/>
              <a:t>min</a:t>
            </a:r>
            <a:r>
              <a:rPr lang="en-US" sz="2000" dirty="0"/>
              <a:t> = amount of increase in direction </a:t>
            </a: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endParaRPr lang="en-US" sz="200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3733800" y="31242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3657601" y="2698750"/>
            <a:ext cx="61106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min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124200" y="3460750"/>
            <a:ext cx="65434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max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2419350" cy="8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18978" y="32004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1" y="36576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1" y="1580044"/>
            <a:ext cx="4922253" cy="9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2098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3427413"/>
            <a:ext cx="2762250" cy="3313112"/>
            <a:chOff x="228600" y="3427413"/>
            <a:chExt cx="2762250" cy="3313112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7413"/>
              <a:ext cx="2762250" cy="276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65" name="Picture 11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381750"/>
              <a:ext cx="2698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098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Want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to be large for small shifts in all directions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the minimum of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should be large, over all unit vectors [</a:t>
            </a:r>
            <a:r>
              <a:rPr lang="en-US" sz="2400" i="1" dirty="0"/>
              <a:t>u v</a:t>
            </a:r>
            <a:r>
              <a:rPr lang="en-US" sz="2400" dirty="0"/>
              <a:t>]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this minimum is given by the smaller eigenvalue (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-25000" dirty="0"/>
              <a:t>min</a:t>
            </a:r>
            <a:r>
              <a:rPr lang="en-US" sz="2400" dirty="0"/>
              <a:t>) of </a:t>
            </a:r>
            <a:r>
              <a:rPr lang="en-US" sz="2400" i="1" dirty="0"/>
              <a:t>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05350" y="3427413"/>
            <a:ext cx="2762250" cy="3302000"/>
            <a:chOff x="3181350" y="3427413"/>
            <a:chExt cx="2762250" cy="3302000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248400"/>
              <a:ext cx="100965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7620000" y="3427414"/>
            <a:ext cx="2762250" cy="3301999"/>
            <a:chOff x="6096000" y="3427413"/>
            <a:chExt cx="2762250" cy="3301999"/>
          </a:xfrm>
        </p:grpSpPr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3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788" y="6248400"/>
              <a:ext cx="938212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35A5F0-0D36-1B4C-9E41-53D3EDB6EECB}"/>
              </a:ext>
            </a:extLst>
          </p:cNvPr>
          <p:cNvSpPr/>
          <p:nvPr/>
        </p:nvSpPr>
        <p:spPr>
          <a:xfrm>
            <a:off x="1839951" y="3523785"/>
            <a:ext cx="234176" cy="22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635 -0.00394 0.1927 -0.00811 0.19205 0.00416 C 0.19153 0.01666 -0.00469 0.06111 -0.00352 0.075 C -0.00235 0.08888 0.19869 0.07199 0.19908 0.0875 C 0.19947 0.10324 -0.0004 0.15601 -0.00118 0.16875 C -0.00196 0.18171 0.19401 0.15115 0.1944 0.16458 C 0.19479 0.17824 0.00117 0.23518 0.00117 0.25 C 0.00117 0.26504 0.19479 0.24143 0.1944 0.25416 C 0.19401 0.26712 -0.00118 0.31365 -0.00118 0.32708 C -0.00118 0.34074 0.1944 0.33541 0.1944 0.33541 L 0.1944 0.33541 L 0.1944 0.3354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4170946" y="4331368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82979" y="4126833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4182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48664" y="4003235"/>
            <a:ext cx="2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 very high in all directions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5173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31406" y="5245767"/>
                <a:ext cx="24484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≈0</m:t>
                      </m:r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E remains close to 0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06" y="5245767"/>
                <a:ext cx="2448427" cy="923330"/>
              </a:xfrm>
              <a:prstGeom prst="rect">
                <a:avLst/>
              </a:prstGeom>
              <a:blipFill>
                <a:blip r:embed="rId3"/>
                <a:stretch>
                  <a:fillRect l="-206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5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Edge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668384" y="4920916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668382" y="4966953"/>
                <a:ext cx="25145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cs typeface="Times New Roman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cs typeface="Times New Roman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are small;</a:t>
                </a:r>
                <a:b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</a:br>
                <a:r>
                  <a:rPr lang="en-US" sz="2400" i="1" dirty="0">
                    <a:latin typeface="Times New Roman" charset="0"/>
                    <a:cs typeface="Times New Roman" charset="0"/>
                    <a:sym typeface="Symbol" charset="0"/>
                  </a:rPr>
                  <a:t>E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 is almost 0 in all directions</a:t>
                </a:r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382" y="4966953"/>
                <a:ext cx="2514595" cy="1077218"/>
              </a:xfrm>
              <a:prstGeom prst="rect">
                <a:avLst/>
              </a:prstGeom>
              <a:blipFill>
                <a:blip r:embed="rId4"/>
                <a:stretch>
                  <a:fillRect l="-3518" t="-2326" b="-81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18385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Flat patch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Interpreting the eigenvalues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1430-DCC0-A24D-8E11-CD94D733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 efficiently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F217F-5AC6-184D-BE4D-3C43FC98B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8999"/>
                <a:ext cx="5748338" cy="2747963"/>
              </a:xfrm>
            </p:spPr>
            <p:txBody>
              <a:bodyPr/>
              <a:lstStyle/>
              <a:p>
                <a:r>
                  <a:rPr lang="en-US" dirty="0"/>
                  <a:t>Window function w(</a:t>
                </a:r>
                <a:r>
                  <a:rPr lang="en-US" dirty="0" err="1"/>
                  <a:t>x,y</a:t>
                </a:r>
                <a:r>
                  <a:rPr lang="en-US" dirty="0"/>
                  <a:t>) typically a Gaussian centered on the window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Need to compute this matrix efficiently for </a:t>
                </a:r>
                <a:r>
                  <a:rPr lang="en-US" i="1" dirty="0"/>
                  <a:t>every </a:t>
                </a:r>
                <a:r>
                  <a:rPr lang="en-US" dirty="0"/>
                  <a:t>window location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F217F-5AC6-184D-BE4D-3C43FC98B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8999"/>
                <a:ext cx="5748338" cy="2747963"/>
              </a:xfrm>
              <a:blipFill>
                <a:blip r:embed="rId3"/>
                <a:stretch>
                  <a:fillRect l="-1762" t="-3226" r="-441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19FAB72-6054-394B-9391-5EED9D5D3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7" y="1690688"/>
            <a:ext cx="10541000" cy="1282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6E4DBB-6D98-C549-8AB9-2EB4A7B9740C}"/>
              </a:ext>
            </a:extLst>
          </p:cNvPr>
          <p:cNvGrpSpPr/>
          <p:nvPr/>
        </p:nvGrpSpPr>
        <p:grpSpPr>
          <a:xfrm>
            <a:off x="7853363" y="3510756"/>
            <a:ext cx="2762250" cy="3313112"/>
            <a:chOff x="228600" y="3427413"/>
            <a:chExt cx="2762250" cy="3313112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B137380-A7F2-1046-8DAA-640CE3A69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7413"/>
              <a:ext cx="2762250" cy="276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1" descr="TP_tmp.emf">
              <a:extLst>
                <a:ext uri="{FF2B5EF4-FFF2-40B4-BE49-F238E27FC236}">
                  <a16:creationId xmlns:a16="http://schemas.microsoft.com/office/drawing/2014/main" id="{5524AFB4-8F0D-9D43-9AAF-0E29FABB45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381750"/>
              <a:ext cx="2698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D90053-4DDF-2B48-A2BE-81A8626BB719}"/>
              </a:ext>
            </a:extLst>
          </p:cNvPr>
          <p:cNvSpPr/>
          <p:nvPr/>
        </p:nvSpPr>
        <p:spPr>
          <a:xfrm>
            <a:off x="7940714" y="3607128"/>
            <a:ext cx="234176" cy="22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3D3F6-0007-1B4B-8E9A-3B7CB170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34701" y="4672012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F1D6B93-C93D-AA40-A4D9-2CF5FC00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327" y="5662612"/>
            <a:ext cx="664574" cy="3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9635 -0.00394 0.19271 -0.0081 0.19205 0.00417 C 0.19153 0.01667 -0.00469 0.06111 -0.00352 0.075 C -0.00235 0.08889 0.1987 0.07199 0.19909 0.0875 C 0.19948 0.10324 -0.00039 0.15602 -0.00117 0.16875 C -0.00196 0.18171 0.19401 0.15116 0.1944 0.16458 C 0.19479 0.17824 0.00117 0.23518 0.00117 0.25 C 0.00117 0.26505 0.19479 0.24143 0.1944 0.25417 C 0.19401 0.26713 -0.00117 0.31366 -0.00117 0.32708 C -0.00117 0.34074 0.1944 0.33542 0.1944 0.33565 L 0.1944 0.33542 L 0.1944 0.3356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CF95-8EDF-6F4F-A065-ECE0697B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 efficiently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E63C6-66CB-8249-954D-3039BDEDC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57625"/>
                <a:ext cx="10515600" cy="2319338"/>
              </a:xfrm>
            </p:spPr>
            <p:txBody>
              <a:bodyPr/>
              <a:lstStyle/>
              <a:p>
                <a:r>
                  <a:rPr lang="en-US" dirty="0"/>
                  <a:t>Step 1: Place k x k window </a:t>
                </a:r>
              </a:p>
              <a:p>
                <a:r>
                  <a:rPr lang="en-US" dirty="0"/>
                  <a:t>Step 2: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(similarly other terms)</a:t>
                </a:r>
              </a:p>
              <a:p>
                <a:r>
                  <a:rPr lang="en-US" dirty="0"/>
                  <a:t>This can be expressed as a convolution!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E63C6-66CB-8249-954D-3039BDEDC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57625"/>
                <a:ext cx="10515600" cy="2319338"/>
              </a:xfrm>
              <a:blipFill>
                <a:blip r:embed="rId2"/>
                <a:stretch>
                  <a:fillRect l="-3016" t="-8197" b="-1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4D22FF-BDCF-3043-A773-527E8BCE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7" y="1690688"/>
            <a:ext cx="10541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E160-1B02-504E-A713-796729B6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1CFBB-6AE3-7C44-A613-B7336AF803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image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(both of these are images) </a:t>
                </a:r>
              </a:p>
              <a:p>
                <a:pPr lvl="1"/>
                <a:r>
                  <a:rPr lang="en-US" dirty="0"/>
                  <a:t>Might want to blur with a Gaussian before doing this. Why?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(these are images too)</a:t>
                </a:r>
              </a:p>
              <a:p>
                <a:r>
                  <a:rPr lang="en-US" dirty="0"/>
                  <a:t>Convolve with windowing function (typically Gaussian)</a:t>
                </a:r>
              </a:p>
              <a:p>
                <a:r>
                  <a:rPr lang="en-US" dirty="0"/>
                  <a:t>Assemble second moment matrix at every pixel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1CFBB-6AE3-7C44-A613-B7336AF80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2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  <a:endParaRPr lang="ru-RU" dirty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427413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1" y="6381751"/>
            <a:ext cx="26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2209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gradient at each point in the image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the </a:t>
            </a:r>
            <a:r>
              <a:rPr lang="en-US" i="1" dirty="0"/>
              <a:t>M</a:t>
            </a:r>
            <a:r>
              <a:rPr lang="en-US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eigenvalues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Find points with large response (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Choose those points where 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 </a:t>
            </a:r>
            <a:r>
              <a:rPr lang="en-US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6248401"/>
            <a:ext cx="1009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4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  <a:endParaRPr lang="ru-RU" dirty="0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2425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12"/>
          <p:cNvSpPr>
            <a:spLocks noChangeArrowheads="1"/>
          </p:cNvSpPr>
          <p:nvPr/>
        </p:nvSpPr>
        <p:spPr bwMode="auto">
          <a:xfrm>
            <a:off x="8048625" y="441007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20"/>
          <p:cNvCxnSpPr>
            <a:cxnSpLocks noChangeShapeType="1"/>
          </p:cNvCxnSpPr>
          <p:nvPr/>
        </p:nvCxnSpPr>
        <p:spPr bwMode="auto">
          <a:xfrm rot="10800000">
            <a:off x="6148389" y="3524251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7112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6148389" y="4638676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7114" name="Rectangle 24"/>
          <p:cNvSpPr>
            <a:spLocks noChangeArrowheads="1"/>
          </p:cNvSpPr>
          <p:nvPr/>
        </p:nvSpPr>
        <p:spPr bwMode="auto">
          <a:xfrm>
            <a:off x="2590800" y="2895600"/>
            <a:ext cx="6864350" cy="304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209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gradient at each point in the image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the </a:t>
            </a:r>
            <a:r>
              <a:rPr lang="en-US" i="1" dirty="0"/>
              <a:t>H</a:t>
            </a:r>
            <a:r>
              <a:rPr lang="en-US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</a:t>
            </a:r>
            <a:r>
              <a:rPr lang="en-US" dirty="0" err="1"/>
              <a:t>eigenvalues</a:t>
            </a:r>
            <a:r>
              <a:rPr lang="en-US" dirty="0"/>
              <a:t>.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Find points with large response (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Choose those points where 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 </a:t>
            </a:r>
            <a:r>
              <a:rPr lang="en-US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charset="0"/>
              </a:rPr>
              <a:t>Corner Detection: Basic Idea</a:t>
            </a:r>
            <a:endParaRPr lang="ru-RU" sz="4000" dirty="0">
              <a:latin typeface="Arial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467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Shifting a window in </a:t>
            </a:r>
            <a:r>
              <a:rPr lang="en-US" sz="2400" i="1" dirty="0">
                <a:latin typeface="Arial" charset="0"/>
              </a:rPr>
              <a:t>any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direction</a:t>
            </a:r>
            <a:r>
              <a:rPr lang="en-US" sz="2400" dirty="0">
                <a:latin typeface="Arial" charset="0"/>
              </a:rPr>
              <a:t> should give </a:t>
            </a:r>
            <a:r>
              <a:rPr lang="en-US" sz="2400" i="1" dirty="0">
                <a:latin typeface="Arial" charset="0"/>
              </a:rPr>
              <a:t>a large change</a:t>
            </a:r>
            <a:r>
              <a:rPr lang="en-US" sz="2400" dirty="0">
                <a:latin typeface="Arial" charset="0"/>
              </a:rPr>
              <a:t> in intensity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53000" y="2895600"/>
            <a:ext cx="2438400" cy="3887788"/>
            <a:chOff x="2160" y="1824"/>
            <a:chExt cx="1536" cy="2449"/>
          </a:xfrm>
        </p:grpSpPr>
        <p:pic>
          <p:nvPicPr>
            <p:cNvPr id="121878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9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“edge”</a:t>
              </a:r>
              <a:r>
                <a:rPr lang="en-US" sz="2400">
                  <a:latin typeface="Arial Unicode MS" charset="0"/>
                  <a:cs typeface="Times New Roman" charset="0"/>
                </a:rPr>
                <a:t>:</a:t>
              </a:r>
              <a:br>
                <a:rPr lang="en-US" sz="2400">
                  <a:latin typeface="Arial Unicode MS" charset="0"/>
                  <a:cs typeface="Times New Roman" charset="0"/>
                </a:rPr>
              </a:br>
              <a:r>
                <a:rPr lang="en-US" sz="2400">
                  <a:latin typeface="Arial Unicode MS" charset="0"/>
                  <a:cs typeface="Times New Roman" charset="0"/>
                </a:rPr>
                <a:t>no change along the edge direction</a:t>
              </a:r>
              <a:endParaRPr lang="ru-RU" sz="240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80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81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543800" y="2895600"/>
            <a:ext cx="2667000" cy="3887788"/>
            <a:chOff x="3792" y="1824"/>
            <a:chExt cx="1680" cy="2449"/>
          </a:xfrm>
        </p:grpSpPr>
        <p:pic>
          <p:nvPicPr>
            <p:cNvPr id="121871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2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“corner”</a:t>
              </a:r>
              <a:r>
                <a:rPr lang="en-US" sz="2400">
                  <a:latin typeface="Arial Unicode MS" charset="0"/>
                  <a:cs typeface="Times New Roman" charset="0"/>
                </a:rPr>
                <a:t>:</a:t>
              </a:r>
              <a:br>
                <a:rPr lang="en-US" sz="2400">
                  <a:latin typeface="Arial Unicode MS" charset="0"/>
                  <a:cs typeface="Times New Roman" charset="0"/>
                </a:rPr>
              </a:br>
              <a:r>
                <a:rPr lang="en-US" sz="2400">
                  <a:latin typeface="Arial Unicode MS" charset="0"/>
                  <a:cs typeface="Times New Roman" charset="0"/>
                </a:rPr>
                <a:t>significant change in all directions</a:t>
              </a:r>
              <a:endParaRPr lang="ru-RU" sz="240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73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6000" y="2895600"/>
            <a:ext cx="2362200" cy="3517900"/>
            <a:chOff x="480" y="1824"/>
            <a:chExt cx="1488" cy="2216"/>
          </a:xfrm>
        </p:grpSpPr>
        <p:pic>
          <p:nvPicPr>
            <p:cNvPr id="121864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5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“flat”</a:t>
              </a:r>
              <a:r>
                <a:rPr lang="en-US" sz="2400" dirty="0">
                  <a:latin typeface="Arial Unicode MS" charset="0"/>
                  <a:cs typeface="Times New Roman" charset="0"/>
                </a:rPr>
                <a:t> region:</a:t>
              </a:r>
              <a:br>
                <a:rPr lang="en-US" sz="2400" dirty="0">
                  <a:latin typeface="Arial Unicode MS" charset="0"/>
                  <a:cs typeface="Times New Roman" charset="0"/>
                </a:rPr>
              </a:br>
              <a:r>
                <a:rPr lang="en-US" sz="2400" dirty="0">
                  <a:latin typeface="Arial Unicode MS" charset="0"/>
                  <a:cs typeface="Times New Roman" charset="0"/>
                </a:rPr>
                <a:t>no change in all directions</a:t>
              </a:r>
              <a:endParaRPr lang="ru-RU" sz="2400" dirty="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66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67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3" name="Text Box 27"/>
          <p:cNvSpPr txBox="1">
            <a:spLocks noChangeArrowheads="1"/>
          </p:cNvSpPr>
          <p:nvPr/>
        </p:nvSpPr>
        <p:spPr bwMode="auto">
          <a:xfrm>
            <a:off x="1571626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4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12218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4CD6-82AB-9140-9F5C-2F61ECF3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C9F46-FD47-7644-AFE6-936D0DF6C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is what we want but can be expensive to compute in every window</a:t>
                </a:r>
              </a:p>
              <a:p>
                <a:r>
                  <a:rPr lang="en-US" dirty="0"/>
                  <a:t>Alternatives?</a:t>
                </a:r>
              </a:p>
              <a:p>
                <a:r>
                  <a:rPr lang="en-US" dirty="0"/>
                  <a:t>Fact:</a:t>
                </a:r>
              </a:p>
              <a:p>
                <a:pPr lvl="1"/>
                <a:r>
                  <a:rPr lang="en-US" dirty="0"/>
                  <a:t>Determinant = product of eigenvalues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: high when both are high</a:t>
                </a:r>
              </a:p>
              <a:p>
                <a:pPr lvl="1"/>
                <a:r>
                  <a:rPr lang="en-US" dirty="0"/>
                  <a:t>Trace = sum of eigenvalues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: high when at least one is high</a:t>
                </a:r>
              </a:p>
              <a:p>
                <a:r>
                  <a:rPr lang="en-US" dirty="0"/>
                  <a:t>One variant:</a:t>
                </a:r>
              </a:p>
              <a:p>
                <a:endParaRPr lang="en-US" dirty="0"/>
              </a:p>
              <a:p>
                <a:r>
                  <a:rPr lang="en-US" dirty="0"/>
                  <a:t>Many other variants possible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C9F46-FD47-7644-AFE6-936D0DF6C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40A362-61B5-F548-BB26-6001B91F0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58407"/>
              </p:ext>
            </p:extLst>
          </p:nvPr>
        </p:nvGraphicFramePr>
        <p:xfrm>
          <a:off x="3236572" y="4849645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572" y="4849645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278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4170946" y="4331368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82979" y="4126833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4182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05173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31406" y="5245767"/>
                <a:ext cx="2448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06" y="5245767"/>
                <a:ext cx="24484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5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Edge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255910" y="5320294"/>
            <a:ext cx="2525634" cy="446147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6434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657342" y="5366330"/>
                <a:ext cx="25145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cs typeface="Times New Roman" charset="0"/>
                              <a:sym typeface="Symbol" charset="0"/>
                            </a:rPr>
                            <m:t>𝑅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cs typeface="Times New Roman" charset="0"/>
                          <a:sym typeface="Symbol" charset="0"/>
                        </a:rPr>
                        <m:t>≈0</m:t>
                      </m:r>
                    </m:oMath>
                  </m:oMathPara>
                </a14:m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342" y="5366330"/>
                <a:ext cx="251459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18385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Flat patch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Corner response function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255911" y="714967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8" imgW="2844800" imgH="228600" progId="Equation.3">
                  <p:embed/>
                </p:oleObj>
              </mc:Choice>
              <mc:Fallback>
                <p:oleObj name="Equation" r:id="rId8" imgW="284480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911" y="714967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9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The Harris operator</a:t>
            </a:r>
            <a:endParaRPr lang="ru-RU" dirty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433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2"/>
          <p:cNvSpPr>
            <a:spLocks noChangeArrowheads="1"/>
          </p:cNvSpPr>
          <p:nvPr/>
        </p:nvSpPr>
        <p:spPr bwMode="auto">
          <a:xfrm>
            <a:off x="6829425" y="49244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59" name="Straight Arrow Connector 20"/>
          <p:cNvCxnSpPr>
            <a:cxnSpLocks noChangeShapeType="1"/>
          </p:cNvCxnSpPr>
          <p:nvPr/>
        </p:nvCxnSpPr>
        <p:spPr bwMode="auto">
          <a:xfrm rot="10800000">
            <a:off x="4929189" y="4038601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0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929189" y="5153026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14" y="1066800"/>
            <a:ext cx="27447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0" y="1066800"/>
            <a:ext cx="2457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6829425" y="20288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4" name="Straight Arrow Connector 14"/>
          <p:cNvCxnSpPr>
            <a:cxnSpLocks noChangeShapeType="1"/>
          </p:cNvCxnSpPr>
          <p:nvPr/>
        </p:nvCxnSpPr>
        <p:spPr bwMode="auto">
          <a:xfrm rot="10800000">
            <a:off x="4929189" y="1143001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5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4929189" y="2257426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9166" name="Rectangle 9"/>
          <p:cNvSpPr>
            <a:spLocks noChangeArrowheads="1"/>
          </p:cNvSpPr>
          <p:nvPr/>
        </p:nvSpPr>
        <p:spPr bwMode="auto">
          <a:xfrm>
            <a:off x="9220200" y="2133601"/>
            <a:ext cx="10438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Harris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operator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5105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51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>
                <a:latin typeface="Calibri" charset="0"/>
              </a:rPr>
              <a:t>Harris88</a:t>
            </a:r>
            <a:r>
              <a:rPr lang="pl-PL" sz="2000">
                <a:latin typeface="Arial" charset="0"/>
              </a:rPr>
              <a:t>]</a:t>
            </a:r>
            <a:endParaRPr lang="en-US" sz="2000"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5029200" cy="4495800"/>
          </a:xfrm>
        </p:spPr>
        <p:txBody>
          <a:bodyPr/>
          <a:lstStyle/>
          <a:p>
            <a:r>
              <a:rPr lang="pl-PL" dirty="0">
                <a:latin typeface="Calibri" charset="0"/>
              </a:rPr>
              <a:t>Second moment </a:t>
            </a:r>
            <a:r>
              <a:rPr lang="pl-PL" dirty="0" err="1">
                <a:latin typeface="Calibri" charset="0"/>
              </a:rPr>
              <a:t>matrix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43364" name="Object 2"/>
          <p:cNvGraphicFramePr>
            <a:graphicFrameLocks noChangeAspect="1"/>
          </p:cNvGraphicFramePr>
          <p:nvPr/>
        </p:nvGraphicFramePr>
        <p:xfrm>
          <a:off x="2335214" y="2005014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1433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4" y="2005014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C89FF0-07AA-7F4A-B995-B9C5ACB9944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6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5" y="1233489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6489701" y="2132014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1. Image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5197475" y="3106739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2. Square of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5160964" y="3970339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3. Gaussian </a:t>
            </a:r>
            <a:br>
              <a:rPr lang="pl-PL" sz="1600">
                <a:solidFill>
                  <a:srgbClr val="000000"/>
                </a:solidFill>
              </a:rPr>
            </a:br>
            <a:r>
              <a:rPr lang="pl-PL" sz="1600">
                <a:solidFill>
                  <a:srgbClr val="000000"/>
                </a:solidFill>
              </a:rPr>
              <a:t>    filter </a:t>
            </a:r>
            <a:r>
              <a:rPr lang="pl-PL" sz="1600" i="1">
                <a:solidFill>
                  <a:srgbClr val="000000"/>
                </a:solidFill>
              </a:rPr>
              <a:t>g(</a:t>
            </a:r>
            <a:r>
              <a:rPr lang="pl-PL" sz="1600" i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pl-PL" sz="1600" i="1" baseline="-25000">
                <a:solidFill>
                  <a:srgbClr val="000000"/>
                </a:solidFill>
              </a:rPr>
              <a:t>I</a:t>
            </a:r>
            <a:r>
              <a:rPr lang="pl-PL" sz="1600" i="1">
                <a:solidFill>
                  <a:srgbClr val="000000"/>
                </a:solidFill>
              </a:rPr>
              <a:t>)</a:t>
            </a:r>
            <a:endParaRPr lang="en-US" sz="1600" i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969251" y="2133600"/>
            <a:ext cx="2519363" cy="865188"/>
            <a:chOff x="3356" y="1638"/>
            <a:chExt cx="2041" cy="756"/>
          </a:xfrm>
        </p:grpSpPr>
        <p:pic>
          <p:nvPicPr>
            <p:cNvPr id="143391" name="Picture 1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43392" name="Picture 1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43393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x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  <p:sp>
          <p:nvSpPr>
            <p:cNvPr id="143394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y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251" y="3025776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6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7466014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8689976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9842501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endParaRPr lang="en-US" sz="1800" i="1" baseline="-25000">
              <a:solidFill>
                <a:srgbClr val="FFFFFF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4" y="393382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589" y="393382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7162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8382001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9559926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1" y="48688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185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11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063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4. Cornerness function </a:t>
            </a:r>
            <a:r>
              <a:rPr lang="en-US" sz="1800">
                <a:solidFill>
                  <a:srgbClr val="000000"/>
                </a:solidFill>
              </a:rPr>
              <a:t>– </a:t>
            </a:r>
            <a:r>
              <a:rPr lang="pl-PL" sz="1800">
                <a:solidFill>
                  <a:srgbClr val="000000"/>
                </a:solidFill>
              </a:rPr>
              <a:t>both eigenvalues are strong</a:t>
            </a: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9742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har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2063750" y="6342064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5. Non-maxima suppression</a:t>
            </a:r>
            <a:endParaRPr lang="en-US" sz="1800" i="1">
              <a:solidFill>
                <a:srgbClr val="000000"/>
              </a:solidFill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81226" y="3505201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20" imgW="1066800" imgH="457200" progId="Equation.3">
                  <p:embed/>
                </p:oleObj>
              </mc:Choice>
              <mc:Fallback>
                <p:oleObj name="Equation" r:id="rId20" imgW="1066800" imgH="4572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6" y="3505201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0276" y="2592389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9433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A55D60-3B96-9A4F-B1C7-18961CF7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detector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A183DA-38EC-4E45-AAF6-506E80F7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images?</a:t>
            </a:r>
          </a:p>
          <a:p>
            <a:r>
              <a:rPr lang="en-US" dirty="0"/>
              <a:t>Same derivation yields a different second moment matrix: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4428D-3E8A-6545-B5A1-D47010BE4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4001294"/>
            <a:ext cx="11760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6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ows_step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779105" y="12192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Harris detector: inputs</a:t>
            </a:r>
          </a:p>
        </p:txBody>
      </p:sp>
    </p:spTree>
    <p:extLst>
      <p:ext uri="{BB962C8B-B14F-4D97-AF65-F5344CB8AC3E}">
        <p14:creationId xmlns:p14="http://schemas.microsoft.com/office/powerpoint/2010/main" val="1245206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Response of Harris operator</a:t>
            </a:r>
          </a:p>
        </p:txBody>
      </p:sp>
      <p:pic>
        <p:nvPicPr>
          <p:cNvPr id="3" name="Picture 2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0CB520D0-3444-CB45-BDCE-055FD6EA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72" y="1219200"/>
            <a:ext cx="43307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B58A6-C3D3-E24D-AEBC-8F78DED2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36" y="1219200"/>
            <a:ext cx="414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0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(f &gt; value)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B1C77-5F79-2349-BF95-FD153D28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417982"/>
            <a:ext cx="4184826" cy="5301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E3415-9FB1-7D4A-AA78-63F5EF8C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31" y="1417982"/>
            <a:ext cx="3978513" cy="52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50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local maxima of f</a:t>
            </a:r>
          </a:p>
        </p:txBody>
      </p:sp>
      <p:pic>
        <p:nvPicPr>
          <p:cNvPr id="3" name="Picture 2" descr="A close up of a toy&#13;&#10;&#13;&#10;Description automatically generated">
            <a:extLst>
              <a:ext uri="{FF2B5EF4-FFF2-40B4-BE49-F238E27FC236}">
                <a16:creationId xmlns:a16="http://schemas.microsoft.com/office/drawing/2014/main" id="{17924A85-7769-6143-85F1-29FD44BF5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96" r="23522"/>
          <a:stretch/>
        </p:blipFill>
        <p:spPr>
          <a:xfrm>
            <a:off x="2133600" y="1238251"/>
            <a:ext cx="3962400" cy="5619749"/>
          </a:xfrm>
          <a:prstGeom prst="rect">
            <a:avLst/>
          </a:prstGeom>
        </p:spPr>
      </p:pic>
      <p:pic>
        <p:nvPicPr>
          <p:cNvPr id="5" name="Picture 4" descr="A picture containing photo, different, wall, indoor&#13;&#10;&#13;&#10;Description automatically generated">
            <a:extLst>
              <a:ext uri="{FF2B5EF4-FFF2-40B4-BE49-F238E27FC236}">
                <a16:creationId xmlns:a16="http://schemas.microsoft.com/office/drawing/2014/main" id="{64C88A4C-BA37-0A40-A65D-C63EEBAF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20" r="24821"/>
          <a:stretch/>
        </p:blipFill>
        <p:spPr>
          <a:xfrm>
            <a:off x="6096000" y="1238248"/>
            <a:ext cx="3776870" cy="56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1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FAE6-1C5E-C847-AD06-CD4EAF06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Which of these transformations is the Harris detector invariant to?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6E59E-FAA9-404F-B084-761F7CA3A4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Rotation</a:t>
                </a:r>
              </a:p>
              <a:p>
                <a:r>
                  <a:rPr lang="en-US" dirty="0"/>
                  <a:t>Translation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(Contrast changes)</a:t>
                </a:r>
              </a:p>
              <a:p>
                <a:r>
                  <a:rPr lang="en-US" dirty="0"/>
                  <a:t>Scaling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6E59E-FAA9-404F-B084-761F7CA3A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4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5BE8-6828-2A4F-BF32-2E8D8A7A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math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2E3D8A-9431-694E-8A1E-D75AEE2719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window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appearance change if window is shifted by u in X and v in Y</a:t>
                </a:r>
              </a:p>
              <a:p>
                <a:r>
                  <a:rPr lang="en-US" dirty="0"/>
                  <a:t>Good features: window appearance changes drastically when moved 1 pixel in </a:t>
                </a:r>
                <a:r>
                  <a:rPr lang="en-US" i="1" dirty="0"/>
                  <a:t>any direction</a:t>
                </a:r>
              </a:p>
              <a:p>
                <a:r>
                  <a:rPr lang="en-US" dirty="0"/>
                  <a:t>Mathematically,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≫0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Or alternatively: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2E3D8A-9431-694E-8A1E-D75AEE271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98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Rectangle 10"/>
              <p:cNvSpPr>
                <a:spLocks noChangeArrowheads="1"/>
              </p:cNvSpPr>
              <p:nvPr/>
            </p:nvSpPr>
            <p:spPr bwMode="auto">
              <a:xfrm>
                <a:off x="1676400" y="1981200"/>
                <a:ext cx="61722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/>
                  <a:t>Consider shifting the window </a:t>
                </a:r>
                <a:r>
                  <a:rPr lang="en-US" sz="2800" i="1" dirty="0"/>
                  <a:t>W</a:t>
                </a:r>
                <a:r>
                  <a:rPr lang="en-US" sz="2800" dirty="0"/>
                  <a:t> by (</a:t>
                </a:r>
                <a:r>
                  <a:rPr lang="en-US" sz="2800" i="1" dirty="0" err="1"/>
                  <a:t>u,v</a:t>
                </a:r>
                <a:r>
                  <a:rPr lang="en-US" sz="2800" dirty="0"/>
                  <a:t>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how do the pixels in W change?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compare each pixel before and after by</a:t>
                </a:r>
                <a:br>
                  <a:rPr lang="en-US" sz="2400" dirty="0"/>
                </a:br>
                <a:r>
                  <a:rPr lang="en-US" sz="2400" dirty="0"/>
                  <a:t>summing up the squared differences (SSD)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this defines an SSD “error” </a:t>
                </a:r>
                <a:r>
                  <a:rPr lang="en-US" sz="2400" i="1" dirty="0"/>
                  <a:t>E</a:t>
                </a:r>
                <a:r>
                  <a:rPr lang="en-US" sz="2400" dirty="0"/>
                  <a:t>(</a:t>
                </a:r>
                <a:r>
                  <a:rPr lang="en-US" sz="2400" i="1" dirty="0" err="1"/>
                  <a:t>u,v</a:t>
                </a:r>
                <a:r>
                  <a:rPr lang="en-US" sz="2400" dirty="0"/>
                  <a:t>):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We want E(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 to be </a:t>
                </a:r>
                <a:r>
                  <a:rPr lang="en-US" sz="2400" i="1" dirty="0"/>
                  <a:t>as high as possible for all u, v!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481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981200"/>
                <a:ext cx="6172200" cy="5257800"/>
              </a:xfrm>
              <a:prstGeom prst="rect">
                <a:avLst/>
              </a:prstGeom>
              <a:blipFill>
                <a:blip r:embed="rId3"/>
                <a:stretch>
                  <a:fillRect l="-2263" t="-1449" r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2057400"/>
            <a:ext cx="2362200" cy="2209800"/>
            <a:chOff x="2208" y="1104"/>
            <a:chExt cx="1488" cy="1392"/>
          </a:xfrm>
        </p:grpSpPr>
        <p:sp>
          <p:nvSpPr>
            <p:cNvPr id="34826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Rectangle 46"/>
          <p:cNvSpPr>
            <a:spLocks noChangeArrowheads="1"/>
          </p:cNvSpPr>
          <p:nvPr/>
        </p:nvSpPr>
        <p:spPr bwMode="auto">
          <a:xfrm>
            <a:off x="8413751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8610601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8077200" y="29826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7852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5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Consider shifting the window </a:t>
            </a:r>
            <a:r>
              <a:rPr lang="en-US" sz="2800" i="1" dirty="0"/>
              <a:t>W</a:t>
            </a:r>
            <a:r>
              <a:rPr lang="en-US" sz="2800" dirty="0"/>
              <a:t> by 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define an SSD “error” </a:t>
            </a:r>
            <a:r>
              <a:rPr lang="en-US" sz="2400" i="1" dirty="0"/>
              <a:t>E(</a:t>
            </a:r>
            <a:r>
              <a:rPr lang="en-US" sz="2400" i="1" dirty="0" err="1"/>
              <a:t>u,v</a:t>
            </a:r>
            <a:r>
              <a:rPr lang="en-US" sz="2400" i="1" dirty="0"/>
              <a:t>)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413751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1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077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47" y="3882798"/>
            <a:ext cx="7251653" cy="9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6278398" cy="9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916" y="5730968"/>
            <a:ext cx="3719512" cy="8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2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5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Consider shifting the window </a:t>
            </a:r>
            <a:r>
              <a:rPr lang="en-US" sz="2800" i="1" dirty="0"/>
              <a:t>W</a:t>
            </a:r>
            <a:r>
              <a:rPr lang="en-US" sz="2800" dirty="0"/>
              <a:t> by 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define an “error” </a:t>
            </a:r>
            <a:r>
              <a:rPr lang="en-US" sz="2400" i="1" dirty="0"/>
              <a:t>E(</a:t>
            </a:r>
            <a:r>
              <a:rPr lang="en-US" sz="2400" i="1" dirty="0" err="1"/>
              <a:t>u,v</a:t>
            </a:r>
            <a:r>
              <a:rPr lang="en-US" sz="2400" i="1" dirty="0"/>
              <a:t>)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413751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1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077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5015192"/>
            <a:ext cx="2072528" cy="8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577" y="5015192"/>
            <a:ext cx="2385174" cy="8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015192"/>
            <a:ext cx="2057400" cy="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524001" y="6167736"/>
            <a:ext cx="885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is locally approximated as a quadratic error function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742" y="3195640"/>
            <a:ext cx="5638659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0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6923-4962-CA43-80EF-B27B966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A5A33-4E2D-E747-84C1-859D6D2BA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 all pixels in the patch are not equally important</a:t>
                </a:r>
              </a:p>
              <a:p>
                <a:r>
                  <a:rPr lang="en-US" dirty="0"/>
                  <a:t>Consider a “window function”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acts as weights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Case till now:</a:t>
                </a:r>
              </a:p>
              <a:p>
                <a:pPr lvl="1"/>
                <a:r>
                  <a:rPr lang="en-US" dirty="0"/>
                  <a:t>w(</a:t>
                </a:r>
                <a:r>
                  <a:rPr lang="en-US" dirty="0" err="1"/>
                  <a:t>x,y</a:t>
                </a:r>
                <a:r>
                  <a:rPr lang="en-US" dirty="0"/>
                  <a:t>) = 1 inside the window, 0 otherwise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A5A33-4E2D-E747-84C1-859D6D2BA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5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</a:rPr>
              <a:t>Using a window function</a:t>
            </a:r>
            <a:endParaRPr lang="ru-RU" dirty="0">
              <a:latin typeface="Arial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66C34-4CB7-134E-A1EC-C9F35CE6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appearance of window w(</a:t>
            </a:r>
            <a:r>
              <a:rPr lang="en-US" dirty="0" err="1"/>
              <a:t>x,y</a:t>
            </a:r>
            <a:r>
              <a:rPr lang="en-US" dirty="0"/>
              <a:t>)  for the shift [</a:t>
            </a:r>
            <a:r>
              <a:rPr lang="en-US" dirty="0" err="1"/>
              <a:t>u,v</a:t>
            </a:r>
            <a:r>
              <a:rPr lang="en-US" dirty="0"/>
              <a:t>]:</a:t>
            </a:r>
          </a:p>
          <a:p>
            <a:endParaRPr lang="en-US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35206"/>
              </p:ext>
            </p:extLst>
          </p:nvPr>
        </p:nvGraphicFramePr>
        <p:xfrm>
          <a:off x="2743200" y="238264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4" imgW="2768600" imgH="381000" progId="Equation.3">
                  <p:embed/>
                </p:oleObj>
              </mc:Choice>
              <mc:Fallback>
                <p:oleObj name="Equation" r:id="rId4" imgW="2768600" imgH="38100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8264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01000" y="2916040"/>
            <a:ext cx="1371600" cy="1371600"/>
            <a:chOff x="4080" y="1920"/>
            <a:chExt cx="864" cy="864"/>
          </a:xfrm>
        </p:grpSpPr>
        <p:sp>
          <p:nvSpPr>
            <p:cNvPr id="125985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7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Intensity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638800" y="3068440"/>
            <a:ext cx="1385888" cy="1371600"/>
            <a:chOff x="2592" y="2016"/>
            <a:chExt cx="873" cy="864"/>
          </a:xfrm>
        </p:grpSpPr>
        <p:sp>
          <p:nvSpPr>
            <p:cNvPr id="125982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3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Shifted intensity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  <p:sp>
          <p:nvSpPr>
            <p:cNvPr id="125984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29000" y="2992240"/>
            <a:ext cx="1385888" cy="1447800"/>
            <a:chOff x="1200" y="1968"/>
            <a:chExt cx="873" cy="912"/>
          </a:xfrm>
        </p:grpSpPr>
        <p:sp>
          <p:nvSpPr>
            <p:cNvPr id="125979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0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Window function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  <p:sp>
          <p:nvSpPr>
            <p:cNvPr id="125981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76400" y="4876801"/>
            <a:ext cx="8758238" cy="1281113"/>
            <a:chOff x="99" y="3312"/>
            <a:chExt cx="5517" cy="807"/>
          </a:xfrm>
        </p:grpSpPr>
        <p:grpSp>
          <p:nvGrpSpPr>
            <p:cNvPr id="125962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25972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259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978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973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25974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75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76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963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25968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25970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971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969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64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or</a:t>
              </a:r>
              <a:endParaRPr lang="ru-RU" sz="2000">
                <a:cs typeface="Times New Roman" charset="0"/>
              </a:endParaRPr>
            </a:p>
          </p:txBody>
        </p:sp>
        <p:sp>
          <p:nvSpPr>
            <p:cNvPr id="125965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Window function </a:t>
              </a:r>
              <a:r>
                <a:rPr lang="en-US" i="1">
                  <a:latin typeface="Times New Roman" charset="0"/>
                  <a:cs typeface="Times New Roman" charset="0"/>
                </a:rPr>
                <a:t>w(x,y)</a:t>
              </a:r>
              <a:r>
                <a:rPr lang="en-US" sz="2000">
                  <a:latin typeface="Times New Roman" charset="0"/>
                  <a:cs typeface="Times New Roman" charset="0"/>
                </a:rPr>
                <a:t> =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25966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Gaussian</a:t>
              </a:r>
              <a:endParaRPr lang="ru-RU" sz="2000">
                <a:cs typeface="Times New Roman" charset="0"/>
              </a:endParaRPr>
            </a:p>
          </p:txBody>
        </p:sp>
        <p:sp>
          <p:nvSpPr>
            <p:cNvPr id="125967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1 in window, 0 outside</a:t>
              </a:r>
              <a:endParaRPr lang="ru-RU" sz="2000">
                <a:cs typeface="Times New Roman" charset="0"/>
              </a:endParaRPr>
            </a:p>
          </p:txBody>
        </p:sp>
      </p:grpSp>
      <p:sp>
        <p:nvSpPr>
          <p:cNvPr id="125960" name="Text Box 35"/>
          <p:cNvSpPr txBox="1">
            <a:spLocks noChangeArrowheads="1"/>
          </p:cNvSpPr>
          <p:nvPr/>
        </p:nvSpPr>
        <p:spPr bwMode="auto">
          <a:xfrm>
            <a:off x="9028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400"/>
              <a:t>Source: R. Szeliski</a:t>
            </a:r>
          </a:p>
        </p:txBody>
      </p:sp>
    </p:spTree>
    <p:extLst>
      <p:ext uri="{BB962C8B-B14F-4D97-AF65-F5344CB8AC3E}">
        <p14:creationId xmlns:p14="http://schemas.microsoft.com/office/powerpoint/2010/main" val="1750613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1229</Words>
  <Application>Microsoft Macintosh PowerPoint</Application>
  <PresentationFormat>Widescreen</PresentationFormat>
  <Paragraphs>238</Paragraphs>
  <Slides>39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Equation</vt:lpstr>
      <vt:lpstr>Correspondence: Feature detection</vt:lpstr>
      <vt:lpstr>A general pipeline for correspondence</vt:lpstr>
      <vt:lpstr>Corner Detection: Basic Idea</vt:lpstr>
      <vt:lpstr>Corner detection: math</vt:lpstr>
      <vt:lpstr>Corner detection:  the math</vt:lpstr>
      <vt:lpstr>Corner detection:  the math</vt:lpstr>
      <vt:lpstr>Corner detection:  the math</vt:lpstr>
      <vt:lpstr>A more general formulation</vt:lpstr>
      <vt:lpstr>Using a window function</vt:lpstr>
      <vt:lpstr>Redoing the derivation using a window function</vt:lpstr>
      <vt:lpstr>Redoing the derivation using a window function</vt:lpstr>
      <vt:lpstr>The second moment matrix</vt:lpstr>
      <vt:lpstr>The second moment matrix</vt:lpstr>
      <vt:lpstr>The second moment matrix</vt:lpstr>
      <vt:lpstr>PowerPoint Presentation</vt:lpstr>
      <vt:lpstr>“Flat” patch</vt:lpstr>
      <vt:lpstr>Vertical edge</vt:lpstr>
      <vt:lpstr>Horizontal edge</vt:lpstr>
      <vt:lpstr>What about edges in arbitrary orientation?</vt:lpstr>
      <vt:lpstr>PowerPoint Presentation</vt:lpstr>
      <vt:lpstr>Quadratic functions and eigenvalues</vt:lpstr>
      <vt:lpstr>Eigenvalues and eigenvectors of the second moment matrix</vt:lpstr>
      <vt:lpstr>Corner detection:  the math</vt:lpstr>
      <vt:lpstr>Interpreting the eigenvalues</vt:lpstr>
      <vt:lpstr>Computing the second moment matrix efficiently</vt:lpstr>
      <vt:lpstr>Computing the second moment matrix efficiently</vt:lpstr>
      <vt:lpstr>Computing the second moment matrix</vt:lpstr>
      <vt:lpstr>Corner detection summary</vt:lpstr>
      <vt:lpstr>Corner detection summary</vt:lpstr>
      <vt:lpstr>Corner detection summary</vt:lpstr>
      <vt:lpstr>Corner response function</vt:lpstr>
      <vt:lpstr>The Harris operator</vt:lpstr>
      <vt:lpstr>Harris Detector [Harris88]</vt:lpstr>
      <vt:lpstr>Harris detector</vt:lpstr>
      <vt:lpstr>Harris detector: inputs</vt:lpstr>
      <vt:lpstr>Response of Harris operator</vt:lpstr>
      <vt:lpstr>Threshold (f &gt; value) </vt:lpstr>
      <vt:lpstr>Find local maxima of f</vt:lpstr>
      <vt:lpstr>Question: Which of these transformations is the Harris detector invariant to?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28</cp:revision>
  <cp:lastPrinted>2020-02-26T02:04:47Z</cp:lastPrinted>
  <dcterms:created xsi:type="dcterms:W3CDTF">2019-02-17T19:30:41Z</dcterms:created>
  <dcterms:modified xsi:type="dcterms:W3CDTF">2020-02-26T02:14:26Z</dcterms:modified>
</cp:coreProperties>
</file>