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15" r:id="rId3"/>
    <p:sldId id="283" r:id="rId4"/>
    <p:sldId id="285" r:id="rId5"/>
    <p:sldId id="303" r:id="rId6"/>
    <p:sldId id="284" r:id="rId7"/>
    <p:sldId id="304" r:id="rId8"/>
    <p:sldId id="286" r:id="rId9"/>
    <p:sldId id="287" r:id="rId10"/>
    <p:sldId id="288" r:id="rId11"/>
    <p:sldId id="289" r:id="rId12"/>
    <p:sldId id="290" r:id="rId13"/>
    <p:sldId id="291" r:id="rId14"/>
    <p:sldId id="316" r:id="rId15"/>
    <p:sldId id="317" r:id="rId16"/>
    <p:sldId id="318" r:id="rId17"/>
    <p:sldId id="293" r:id="rId18"/>
    <p:sldId id="292" r:id="rId19"/>
    <p:sldId id="299" r:id="rId20"/>
    <p:sldId id="300" r:id="rId21"/>
    <p:sldId id="294" r:id="rId22"/>
    <p:sldId id="295" r:id="rId23"/>
    <p:sldId id="296" r:id="rId24"/>
    <p:sldId id="297" r:id="rId25"/>
    <p:sldId id="301" r:id="rId26"/>
    <p:sldId id="30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29"/>
  </p:normalViewPr>
  <p:slideViewPr>
    <p:cSldViewPr snapToGrid="0" snapToObjects="1">
      <p:cViewPr varScale="1">
        <p:scale>
          <a:sx n="114" d="100"/>
          <a:sy n="114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D96F2-AE49-3C4D-8982-89B4E624319F}" type="datetimeFigureOut">
              <a:rPr lang="en-US" smtClean="0"/>
              <a:t>2/13/20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0955-418F-584D-B55D-0DA1BA239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6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47792-8024-D544-ABCB-0EDA31ABB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54131-AB59-FB42-BEA9-0F50DC19F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66B72-7C3F-3048-B466-C00D0924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B1B-DD9C-F245-A26E-0C4995196EA1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48DAC-0C25-484E-A9E1-0523C69C5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54F5E-3EA3-3F4A-B609-68DB28170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F4D3-489E-A44C-AFD2-74240F96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25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020BC-685A-7C45-883B-07B6F1F08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020D60-1575-954B-89C8-FD1572A9F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A5DBF-21B8-A34B-A6A1-63CD12761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B1B-DD9C-F245-A26E-0C4995196EA1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1B833-B2C2-5145-8FED-2341A32B8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94892-F401-A54E-BDCC-0467DFCC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F4D3-489E-A44C-AFD2-74240F96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4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E3A748-EF0E-E04D-8921-22C35C3695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47D2C8-2E63-694B-B803-0BBE2A3244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C71DF-7B11-244A-995C-D41C842A2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B1B-DD9C-F245-A26E-0C4995196EA1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DA0EA-CFE3-534C-879A-353A28FA1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0785-81F2-B345-A865-2AFD5799D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F4D3-489E-A44C-AFD2-74240F96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5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12ED-C4E3-C24F-8748-5146390BE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A4D75-62BE-F543-97B7-4C6368251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A6F3-1D5B-1E4E-A3F2-64B6A5BC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B1B-DD9C-F245-A26E-0C4995196EA1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3A910-A727-E541-A339-AC5B4D2B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57575-F591-A44E-B4A2-D6A8199E4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F4D3-489E-A44C-AFD2-74240F96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03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440AC-E948-B348-9944-D160DE7E8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FF168-1EA9-2C49-BBCF-B67EFB50D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4508B-BD3F-374B-905F-CC42391A4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B1B-DD9C-F245-A26E-0C4995196EA1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ADC91-DF19-3E45-8E46-179BB6A0D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314CD-E025-2F4A-8ED7-EA986038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F4D3-489E-A44C-AFD2-74240F96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0FAE2-0631-864C-9DD6-EEA7360E0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5DCD7-8C91-B543-8495-72B5C8E22C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1604E-DFF4-8B4F-B042-6855985BB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25B5A-4ED4-4C4C-947A-34B6A6ABE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B1B-DD9C-F245-A26E-0C4995196EA1}" type="datetimeFigureOut">
              <a:rPr lang="en-US" smtClean="0"/>
              <a:t>2/13/20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EAFD9-8F36-8644-9A1A-E95C23ADF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CB827-7435-2947-B15A-672A9CA9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F4D3-489E-A44C-AFD2-74240F96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7ABB-90BC-544B-A6CE-5EDF6280E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7C3C8-7150-5848-88D5-3B57D6A66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6A1AE-D848-634F-AD09-B41D18365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696FC7-6FC9-9A49-A78E-3F671B9FC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414E6B-7828-B543-80CB-995E845EA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9E1708-9DC4-9C4D-8251-5789C26D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B1B-DD9C-F245-A26E-0C4995196EA1}" type="datetimeFigureOut">
              <a:rPr lang="en-US" smtClean="0"/>
              <a:t>2/13/20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2BF63F-53A4-3B42-9648-B6BCBBD93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F0C785-0934-084D-AD9A-4F26FA4AC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F4D3-489E-A44C-AFD2-74240F96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4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11A5C-E3E1-5042-87CA-E859A671A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63A74-3240-2846-B6EA-B9E514BBF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B1B-DD9C-F245-A26E-0C4995196EA1}" type="datetimeFigureOut">
              <a:rPr lang="en-US" smtClean="0"/>
              <a:t>2/13/20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E8A9C-239A-064B-BBC5-99B5140DC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EE412A-FCA5-B143-804D-23E20F5F2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F4D3-489E-A44C-AFD2-74240F96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0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917091-1DA9-2343-98CB-BA77E80CE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B1B-DD9C-F245-A26E-0C4995196EA1}" type="datetimeFigureOut">
              <a:rPr lang="en-US" smtClean="0"/>
              <a:t>2/13/20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AC2EF1-F8B5-9C4A-A59F-CC620CBB3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BB6D2-CAB9-1342-B193-9DE0FED80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F4D3-489E-A44C-AFD2-74240F96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4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2E826-066C-7C48-87A8-620B747BE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C2EEC-8200-114D-8C60-358E951F3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8D5E74-E282-144D-AC11-EA9A6D344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CC03A-D138-3F4C-B947-6A8CF8FB4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B1B-DD9C-F245-A26E-0C4995196EA1}" type="datetimeFigureOut">
              <a:rPr lang="en-US" smtClean="0"/>
              <a:t>2/13/20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D4633-D7CB-9B4D-8518-642E38EDF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775222-2E72-174E-B969-B23CF80AF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F4D3-489E-A44C-AFD2-74240F96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15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7EECE-C59B-424E-A426-1FBF75163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04A15-9F5F-F244-8B16-40E8DFF2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BD2FA-7067-E74A-833A-890190C3E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773E8-EEE6-B943-A336-98F8D16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8B1B-DD9C-F245-A26E-0C4995196EA1}" type="datetimeFigureOut">
              <a:rPr lang="en-US" smtClean="0"/>
              <a:t>2/13/20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A39C8D-A08C-2042-898A-9FE64181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98700-62A9-8E40-AC5F-6DBEFCE94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F4D3-489E-A44C-AFD2-74240F96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0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1114A2-7DB5-AD49-A9BB-CB7DDC8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39DCE-B5DE-434E-A726-35D51EF8B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FCEA2-B01B-EB40-902F-C837BE685D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B8B1B-DD9C-F245-A26E-0C4995196EA1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6F45C-9B60-914B-A6B5-A9BE792EC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DCFBA-F5A8-6B45-B34B-44DE66276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6F4D3-489E-A44C-AFD2-74240F96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E0261-1ADD-5240-8DE0-40189F8E8C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Grouping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047FAA-B0C9-7448-96BD-0EB8F631B3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A91F5E-B73E-1647-BF0A-428D98DEB5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220" y="1505415"/>
            <a:ext cx="7136780" cy="5352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Step-1 : randomly pick k centers</a:t>
            </a:r>
          </a:p>
        </p:txBody>
      </p:sp>
    </p:spTree>
    <p:extLst>
      <p:ext uri="{BB962C8B-B14F-4D97-AF65-F5344CB8AC3E}">
        <p14:creationId xmlns:p14="http://schemas.microsoft.com/office/powerpoint/2010/main" val="932041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DC3EDD-7B49-784A-92A9-E2C477AC6B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654" y="1510990"/>
            <a:ext cx="7129346" cy="53470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2: Assign each point to nearest center</a:t>
            </a:r>
          </a:p>
        </p:txBody>
      </p:sp>
    </p:spTree>
    <p:extLst>
      <p:ext uri="{BB962C8B-B14F-4D97-AF65-F5344CB8AC3E}">
        <p14:creationId xmlns:p14="http://schemas.microsoft.com/office/powerpoint/2010/main" val="2220862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3: re-estimate centers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A80E04-33B3-624C-B64A-F5C79DD16A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220" y="1505415"/>
            <a:ext cx="7136780" cy="535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87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4: Repeat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742B6D-7AD3-BA42-9C70-298245D89E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654" y="1510990"/>
            <a:ext cx="7129346" cy="534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11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4: Repeat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1D8A1D-CC98-6943-B482-C4E96E2A59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220" y="1505415"/>
            <a:ext cx="7136780" cy="535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65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4: Repeat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143B0-C651-8346-9638-0C0F7B4CBC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220" y="1505415"/>
            <a:ext cx="7136780" cy="535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57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557D3-AD96-C64E-9D89-C8919D15C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6E9B0-C9FE-1448-A4DB-E40C23619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Ground-truth vs k-means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3839C8-C4EC-594F-B129-5E2DD4973B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1800" y="2198029"/>
            <a:ext cx="5842000" cy="4381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F7F0FE-3022-3F42-B80C-9AB52E2CF0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8029"/>
            <a:ext cx="5842000" cy="4381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577942-F247-6E4F-A655-53D5AB17FEC6}"/>
              </a:ext>
            </a:extLst>
          </p:cNvPr>
          <p:cNvSpPr txBox="1"/>
          <p:nvPr/>
        </p:nvSpPr>
        <p:spPr>
          <a:xfrm>
            <a:off x="838200" y="6311900"/>
            <a:ext cx="4302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Ground truth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1DBA1-1070-DB4E-A6D5-EDDC77B6E7C5}"/>
              </a:ext>
            </a:extLst>
          </p:cNvPr>
          <p:cNvSpPr txBox="1"/>
          <p:nvPr/>
        </p:nvSpPr>
        <p:spPr>
          <a:xfrm>
            <a:off x="6555059" y="6308209"/>
            <a:ext cx="4302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K-means 100 iterations</a:t>
            </a:r>
          </a:p>
        </p:txBody>
      </p:sp>
    </p:spTree>
    <p:extLst>
      <p:ext uri="{BB962C8B-B14F-4D97-AF65-F5344CB8AC3E}">
        <p14:creationId xmlns:p14="http://schemas.microsoft.com/office/powerpoint/2010/main" val="3558177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- another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300481"/>
            <a:ext cx="3783330" cy="2839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8780" y="1300480"/>
            <a:ext cx="3782592" cy="28389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4021334"/>
            <a:ext cx="3783330" cy="2839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8780" y="4021333"/>
            <a:ext cx="3779490" cy="2836667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2689860" y="2718850"/>
            <a:ext cx="205740" cy="27432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3630930" y="2096582"/>
            <a:ext cx="205740" cy="2743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792730" y="2776795"/>
            <a:ext cx="205740" cy="274320"/>
          </a:xfrm>
          <a:prstGeom prst="downArrow">
            <a:avLst/>
          </a:prstGeom>
          <a:solidFill>
            <a:srgbClr val="C83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749540" y="2057483"/>
            <a:ext cx="205740" cy="2743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398895" y="2502475"/>
            <a:ext cx="205740" cy="27432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6501765" y="2993170"/>
            <a:ext cx="205740" cy="274320"/>
          </a:xfrm>
          <a:prstGeom prst="downArrow">
            <a:avLst/>
          </a:prstGeom>
          <a:solidFill>
            <a:srgbClr val="C83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050030" y="4938223"/>
            <a:ext cx="205740" cy="2743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3110865" y="4609405"/>
            <a:ext cx="205740" cy="27432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2432685" y="5584720"/>
            <a:ext cx="205740" cy="274320"/>
          </a:xfrm>
          <a:prstGeom prst="downArrow">
            <a:avLst/>
          </a:prstGeom>
          <a:solidFill>
            <a:srgbClr val="C83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8134350" y="5007266"/>
            <a:ext cx="205740" cy="2743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7288515" y="4587008"/>
            <a:ext cx="205740" cy="27432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6398895" y="5477300"/>
            <a:ext cx="205740" cy="274320"/>
          </a:xfrm>
          <a:prstGeom prst="downArrow">
            <a:avLst/>
          </a:prstGeom>
          <a:solidFill>
            <a:srgbClr val="C83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52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Input: set of data points, 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Randomly pick k points as means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in [0, </a:t>
            </a:r>
            <a:r>
              <a:rPr lang="en-US" dirty="0" err="1"/>
              <a:t>maxiters</a:t>
            </a:r>
            <a:r>
              <a:rPr lang="en-US" dirty="0"/>
              <a:t>]: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Assign each point to nearest center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Re-estimate each center as mean of points assigned to it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80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- the math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Input: set of data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𝑋</m:t>
                    </m:r>
                  </m:oMath>
                </a14:m>
                <a:r>
                  <a:rPr lang="en-US" dirty="0"/>
                  <a:t>, k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Randomly pick k points as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  <m:r>
                      <a:rPr lang="en-US" b="0" i="1" smtClean="0">
                        <a:latin typeface="Cambria Math" charset="0"/>
                      </a:rPr>
                      <m:t>=1,…, </m:t>
                    </m:r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For iteration in [0, </a:t>
                </a:r>
                <a:r>
                  <a:rPr lang="en-US" dirty="0" err="1"/>
                  <a:t>maxiters</a:t>
                </a:r>
                <a:r>
                  <a:rPr lang="en-US" dirty="0"/>
                  <a:t>]: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Assign each point to nearest center</a:t>
                </a:r>
              </a:p>
              <a:p>
                <a:pPr marL="971550" lvl="1" indent="-514350">
                  <a:buFont typeface="+mj-lt"/>
                  <a:buAutoNum type="arabicPeriod"/>
                </a:pPr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Re-estimate each center as mean of points assigned to it</a:t>
                </a:r>
              </a:p>
              <a:p>
                <a:pPr marL="971550" lvl="1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23" t="-2241" r="-2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320" y="3790951"/>
            <a:ext cx="3783330" cy="630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320" y="5079591"/>
            <a:ext cx="2754630" cy="109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75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Regions        Boundaries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79218" y="1012062"/>
            <a:ext cx="635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2" y="2432240"/>
            <a:ext cx="3216851" cy="216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t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5813" y="1530542"/>
            <a:ext cx="3216851" cy="216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8"/>
          <p:cNvSpPr/>
          <p:nvPr/>
        </p:nvSpPr>
        <p:spPr>
          <a:xfrm>
            <a:off x="6493871" y="1666452"/>
            <a:ext cx="3224284" cy="2047164"/>
          </a:xfrm>
          <a:custGeom>
            <a:avLst/>
            <a:gdLst>
              <a:gd name="connsiteX0" fmla="*/ 13648 w 4339988"/>
              <a:gd name="connsiteY0" fmla="*/ 27296 h 2729552"/>
              <a:gd name="connsiteX1" fmla="*/ 1419367 w 4339988"/>
              <a:gd name="connsiteY1" fmla="*/ 0 h 2729552"/>
              <a:gd name="connsiteX2" fmla="*/ 3029803 w 4339988"/>
              <a:gd name="connsiteY2" fmla="*/ 13648 h 2729552"/>
              <a:gd name="connsiteX3" fmla="*/ 4012442 w 4339988"/>
              <a:gd name="connsiteY3" fmla="*/ 95535 h 2729552"/>
              <a:gd name="connsiteX4" fmla="*/ 4339988 w 4339988"/>
              <a:gd name="connsiteY4" fmla="*/ 272955 h 2729552"/>
              <a:gd name="connsiteX5" fmla="*/ 4285397 w 4339988"/>
              <a:gd name="connsiteY5" fmla="*/ 2729552 h 2729552"/>
              <a:gd name="connsiteX6" fmla="*/ 0 w 4339988"/>
              <a:gd name="connsiteY6" fmla="*/ 2674961 h 2729552"/>
              <a:gd name="connsiteX7" fmla="*/ 13648 w 4339988"/>
              <a:gd name="connsiteY7" fmla="*/ 27296 h 2729552"/>
              <a:gd name="connsiteX0" fmla="*/ 13648 w 4285397"/>
              <a:gd name="connsiteY0" fmla="*/ 27296 h 2729552"/>
              <a:gd name="connsiteX1" fmla="*/ 1419367 w 4285397"/>
              <a:gd name="connsiteY1" fmla="*/ 0 h 2729552"/>
              <a:gd name="connsiteX2" fmla="*/ 3029803 w 4285397"/>
              <a:gd name="connsiteY2" fmla="*/ 13648 h 2729552"/>
              <a:gd name="connsiteX3" fmla="*/ 4012442 w 4285397"/>
              <a:gd name="connsiteY3" fmla="*/ 95535 h 2729552"/>
              <a:gd name="connsiteX4" fmla="*/ 4285397 w 4285397"/>
              <a:gd name="connsiteY4" fmla="*/ 286603 h 2729552"/>
              <a:gd name="connsiteX5" fmla="*/ 4285397 w 4285397"/>
              <a:gd name="connsiteY5" fmla="*/ 2729552 h 2729552"/>
              <a:gd name="connsiteX6" fmla="*/ 0 w 4285397"/>
              <a:gd name="connsiteY6" fmla="*/ 2674961 h 2729552"/>
              <a:gd name="connsiteX7" fmla="*/ 13648 w 4285397"/>
              <a:gd name="connsiteY7" fmla="*/ 27296 h 2729552"/>
              <a:gd name="connsiteX0" fmla="*/ 13648 w 4299045"/>
              <a:gd name="connsiteY0" fmla="*/ 27296 h 2729552"/>
              <a:gd name="connsiteX1" fmla="*/ 1419367 w 4299045"/>
              <a:gd name="connsiteY1" fmla="*/ 0 h 2729552"/>
              <a:gd name="connsiteX2" fmla="*/ 3029803 w 4299045"/>
              <a:gd name="connsiteY2" fmla="*/ 13648 h 2729552"/>
              <a:gd name="connsiteX3" fmla="*/ 4012442 w 4299045"/>
              <a:gd name="connsiteY3" fmla="*/ 95535 h 2729552"/>
              <a:gd name="connsiteX4" fmla="*/ 4285397 w 4299045"/>
              <a:gd name="connsiteY4" fmla="*/ 286603 h 2729552"/>
              <a:gd name="connsiteX5" fmla="*/ 4299045 w 4299045"/>
              <a:gd name="connsiteY5" fmla="*/ 2729552 h 2729552"/>
              <a:gd name="connsiteX6" fmla="*/ 0 w 4299045"/>
              <a:gd name="connsiteY6" fmla="*/ 2674961 h 2729552"/>
              <a:gd name="connsiteX7" fmla="*/ 13648 w 4299045"/>
              <a:gd name="connsiteY7" fmla="*/ 27296 h 272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9045" h="2729552">
                <a:moveTo>
                  <a:pt x="13648" y="27296"/>
                </a:moveTo>
                <a:lnTo>
                  <a:pt x="1419367" y="0"/>
                </a:lnTo>
                <a:lnTo>
                  <a:pt x="3029803" y="13648"/>
                </a:lnTo>
                <a:lnTo>
                  <a:pt x="4012442" y="95535"/>
                </a:lnTo>
                <a:lnTo>
                  <a:pt x="4285397" y="286603"/>
                </a:lnTo>
                <a:cubicBezTo>
                  <a:pt x="4289946" y="1100919"/>
                  <a:pt x="4294496" y="1915236"/>
                  <a:pt x="4299045" y="2729552"/>
                </a:cubicBezTo>
                <a:lnTo>
                  <a:pt x="0" y="2674961"/>
                </a:lnTo>
                <a:cubicBezTo>
                  <a:pt x="4549" y="1801504"/>
                  <a:pt x="9099" y="928048"/>
                  <a:pt x="13648" y="27296"/>
                </a:cubicBezTo>
                <a:close/>
              </a:path>
            </a:pathLst>
          </a:custGeom>
          <a:pattFill prst="pct80">
            <a:fgClr>
              <a:srgbClr val="00B050"/>
            </a:fgClr>
            <a:bgClr>
              <a:schemeClr val="accent4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 9"/>
          <p:cNvSpPr/>
          <p:nvPr/>
        </p:nvSpPr>
        <p:spPr>
          <a:xfrm>
            <a:off x="6964719" y="2026981"/>
            <a:ext cx="1965278" cy="1125941"/>
          </a:xfrm>
          <a:custGeom>
            <a:avLst/>
            <a:gdLst>
              <a:gd name="connsiteX0" fmla="*/ 272955 w 2620370"/>
              <a:gd name="connsiteY0" fmla="*/ 177421 h 1501254"/>
              <a:gd name="connsiteX1" fmla="*/ 163773 w 2620370"/>
              <a:gd name="connsiteY1" fmla="*/ 477671 h 1501254"/>
              <a:gd name="connsiteX2" fmla="*/ 122830 w 2620370"/>
              <a:gd name="connsiteY2" fmla="*/ 996286 h 1501254"/>
              <a:gd name="connsiteX3" fmla="*/ 0 w 2620370"/>
              <a:gd name="connsiteY3" fmla="*/ 1132764 h 1501254"/>
              <a:gd name="connsiteX4" fmla="*/ 0 w 2620370"/>
              <a:gd name="connsiteY4" fmla="*/ 1132764 h 1501254"/>
              <a:gd name="connsiteX5" fmla="*/ 0 w 2620370"/>
              <a:gd name="connsiteY5" fmla="*/ 1132764 h 1501254"/>
              <a:gd name="connsiteX6" fmla="*/ 0 w 2620370"/>
              <a:gd name="connsiteY6" fmla="*/ 1132764 h 1501254"/>
              <a:gd name="connsiteX7" fmla="*/ 204716 w 2620370"/>
              <a:gd name="connsiteY7" fmla="*/ 1037230 h 1501254"/>
              <a:gd name="connsiteX8" fmla="*/ 300251 w 2620370"/>
              <a:gd name="connsiteY8" fmla="*/ 423080 h 1501254"/>
              <a:gd name="connsiteX9" fmla="*/ 464024 w 2620370"/>
              <a:gd name="connsiteY9" fmla="*/ 723331 h 1501254"/>
              <a:gd name="connsiteX10" fmla="*/ 341194 w 2620370"/>
              <a:gd name="connsiteY10" fmla="*/ 955343 h 1501254"/>
              <a:gd name="connsiteX11" fmla="*/ 545910 w 2620370"/>
              <a:gd name="connsiteY11" fmla="*/ 1378424 h 1501254"/>
              <a:gd name="connsiteX12" fmla="*/ 736979 w 2620370"/>
              <a:gd name="connsiteY12" fmla="*/ 1405719 h 1501254"/>
              <a:gd name="connsiteX13" fmla="*/ 600501 w 2620370"/>
              <a:gd name="connsiteY13" fmla="*/ 1160060 h 1501254"/>
              <a:gd name="connsiteX14" fmla="*/ 914400 w 2620370"/>
              <a:gd name="connsiteY14" fmla="*/ 614149 h 1501254"/>
              <a:gd name="connsiteX15" fmla="*/ 1351128 w 2620370"/>
              <a:gd name="connsiteY15" fmla="*/ 846161 h 1501254"/>
              <a:gd name="connsiteX16" fmla="*/ 1542197 w 2620370"/>
              <a:gd name="connsiteY16" fmla="*/ 1255594 h 1501254"/>
              <a:gd name="connsiteX17" fmla="*/ 1542197 w 2620370"/>
              <a:gd name="connsiteY17" fmla="*/ 1255594 h 1501254"/>
              <a:gd name="connsiteX18" fmla="*/ 1433015 w 2620370"/>
              <a:gd name="connsiteY18" fmla="*/ 1310185 h 1501254"/>
              <a:gd name="connsiteX19" fmla="*/ 1433015 w 2620370"/>
              <a:gd name="connsiteY19" fmla="*/ 1310185 h 1501254"/>
              <a:gd name="connsiteX20" fmla="*/ 1433015 w 2620370"/>
              <a:gd name="connsiteY20" fmla="*/ 1310185 h 1501254"/>
              <a:gd name="connsiteX21" fmla="*/ 1473958 w 2620370"/>
              <a:gd name="connsiteY21" fmla="*/ 1433015 h 1501254"/>
              <a:gd name="connsiteX22" fmla="*/ 1774209 w 2620370"/>
              <a:gd name="connsiteY22" fmla="*/ 1296537 h 1501254"/>
              <a:gd name="connsiteX23" fmla="*/ 1774209 w 2620370"/>
              <a:gd name="connsiteY23" fmla="*/ 1160060 h 1501254"/>
              <a:gd name="connsiteX24" fmla="*/ 1992573 w 2620370"/>
              <a:gd name="connsiteY24" fmla="*/ 1501254 h 1501254"/>
              <a:gd name="connsiteX25" fmla="*/ 2210937 w 2620370"/>
              <a:gd name="connsiteY25" fmla="*/ 1446663 h 1501254"/>
              <a:gd name="connsiteX26" fmla="*/ 2074459 w 2620370"/>
              <a:gd name="connsiteY26" fmla="*/ 1364776 h 1501254"/>
              <a:gd name="connsiteX27" fmla="*/ 1992573 w 2620370"/>
              <a:gd name="connsiteY27" fmla="*/ 1050877 h 1501254"/>
              <a:gd name="connsiteX28" fmla="*/ 2074459 w 2620370"/>
              <a:gd name="connsiteY28" fmla="*/ 750627 h 1501254"/>
              <a:gd name="connsiteX29" fmla="*/ 2292824 w 2620370"/>
              <a:gd name="connsiteY29" fmla="*/ 941695 h 1501254"/>
              <a:gd name="connsiteX30" fmla="*/ 2606722 w 2620370"/>
              <a:gd name="connsiteY30" fmla="*/ 1023582 h 1501254"/>
              <a:gd name="connsiteX31" fmla="*/ 2606722 w 2620370"/>
              <a:gd name="connsiteY31" fmla="*/ 1023582 h 1501254"/>
              <a:gd name="connsiteX32" fmla="*/ 2606722 w 2620370"/>
              <a:gd name="connsiteY32" fmla="*/ 532263 h 1501254"/>
              <a:gd name="connsiteX33" fmla="*/ 2620370 w 2620370"/>
              <a:gd name="connsiteY33" fmla="*/ 395785 h 1501254"/>
              <a:gd name="connsiteX34" fmla="*/ 2620370 w 2620370"/>
              <a:gd name="connsiteY34" fmla="*/ 395785 h 1501254"/>
              <a:gd name="connsiteX35" fmla="*/ 2511188 w 2620370"/>
              <a:gd name="connsiteY35" fmla="*/ 450376 h 1501254"/>
              <a:gd name="connsiteX36" fmla="*/ 2210937 w 2620370"/>
              <a:gd name="connsiteY36" fmla="*/ 300251 h 1501254"/>
              <a:gd name="connsiteX37" fmla="*/ 1610436 w 2620370"/>
              <a:gd name="connsiteY37" fmla="*/ 177421 h 1501254"/>
              <a:gd name="connsiteX38" fmla="*/ 1160059 w 2620370"/>
              <a:gd name="connsiteY38" fmla="*/ 0 h 1501254"/>
              <a:gd name="connsiteX39" fmla="*/ 586853 w 2620370"/>
              <a:gd name="connsiteY39" fmla="*/ 0 h 1501254"/>
              <a:gd name="connsiteX40" fmla="*/ 272955 w 2620370"/>
              <a:gd name="connsiteY40" fmla="*/ 177421 h 150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620370" h="1501254">
                <a:moveTo>
                  <a:pt x="272955" y="177421"/>
                </a:moveTo>
                <a:lnTo>
                  <a:pt x="163773" y="477671"/>
                </a:lnTo>
                <a:lnTo>
                  <a:pt x="122830" y="996286"/>
                </a:lnTo>
                <a:lnTo>
                  <a:pt x="0" y="1132764"/>
                </a:lnTo>
                <a:lnTo>
                  <a:pt x="0" y="1132764"/>
                </a:lnTo>
                <a:lnTo>
                  <a:pt x="0" y="1132764"/>
                </a:lnTo>
                <a:lnTo>
                  <a:pt x="0" y="1132764"/>
                </a:lnTo>
                <a:lnTo>
                  <a:pt x="204716" y="1037230"/>
                </a:lnTo>
                <a:lnTo>
                  <a:pt x="300251" y="423080"/>
                </a:lnTo>
                <a:lnTo>
                  <a:pt x="464024" y="723331"/>
                </a:lnTo>
                <a:lnTo>
                  <a:pt x="341194" y="955343"/>
                </a:lnTo>
                <a:lnTo>
                  <a:pt x="545910" y="1378424"/>
                </a:lnTo>
                <a:lnTo>
                  <a:pt x="736979" y="1405719"/>
                </a:lnTo>
                <a:lnTo>
                  <a:pt x="600501" y="1160060"/>
                </a:lnTo>
                <a:lnTo>
                  <a:pt x="914400" y="614149"/>
                </a:lnTo>
                <a:lnTo>
                  <a:pt x="1351128" y="846161"/>
                </a:lnTo>
                <a:lnTo>
                  <a:pt x="1542197" y="1255594"/>
                </a:lnTo>
                <a:lnTo>
                  <a:pt x="1542197" y="1255594"/>
                </a:lnTo>
                <a:lnTo>
                  <a:pt x="1433015" y="1310185"/>
                </a:lnTo>
                <a:lnTo>
                  <a:pt x="1433015" y="1310185"/>
                </a:lnTo>
                <a:lnTo>
                  <a:pt x="1433015" y="1310185"/>
                </a:lnTo>
                <a:lnTo>
                  <a:pt x="1473958" y="1433015"/>
                </a:lnTo>
                <a:lnTo>
                  <a:pt x="1774209" y="1296537"/>
                </a:lnTo>
                <a:lnTo>
                  <a:pt x="1774209" y="1160060"/>
                </a:lnTo>
                <a:lnTo>
                  <a:pt x="1992573" y="1501254"/>
                </a:lnTo>
                <a:lnTo>
                  <a:pt x="2210937" y="1446663"/>
                </a:lnTo>
                <a:lnTo>
                  <a:pt x="2074459" y="1364776"/>
                </a:lnTo>
                <a:lnTo>
                  <a:pt x="1992573" y="1050877"/>
                </a:lnTo>
                <a:lnTo>
                  <a:pt x="2074459" y="750627"/>
                </a:lnTo>
                <a:lnTo>
                  <a:pt x="2292824" y="941695"/>
                </a:lnTo>
                <a:lnTo>
                  <a:pt x="2606722" y="1023582"/>
                </a:lnTo>
                <a:lnTo>
                  <a:pt x="2606722" y="1023582"/>
                </a:lnTo>
                <a:lnTo>
                  <a:pt x="2606722" y="532263"/>
                </a:lnTo>
                <a:lnTo>
                  <a:pt x="2620370" y="395785"/>
                </a:lnTo>
                <a:lnTo>
                  <a:pt x="2620370" y="395785"/>
                </a:lnTo>
                <a:lnTo>
                  <a:pt x="2511188" y="450376"/>
                </a:lnTo>
                <a:lnTo>
                  <a:pt x="2210937" y="300251"/>
                </a:lnTo>
                <a:lnTo>
                  <a:pt x="1610436" y="177421"/>
                </a:lnTo>
                <a:lnTo>
                  <a:pt x="1160059" y="0"/>
                </a:lnTo>
                <a:lnTo>
                  <a:pt x="586853" y="0"/>
                </a:lnTo>
                <a:lnTo>
                  <a:pt x="272955" y="177421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rgbClr val="FFC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reeform 10"/>
          <p:cNvSpPr/>
          <p:nvPr/>
        </p:nvSpPr>
        <p:spPr>
          <a:xfrm>
            <a:off x="6504108" y="1525427"/>
            <a:ext cx="3203812" cy="358253"/>
          </a:xfrm>
          <a:custGeom>
            <a:avLst/>
            <a:gdLst>
              <a:gd name="connsiteX0" fmla="*/ 0 w 4271749"/>
              <a:gd name="connsiteY0" fmla="*/ 0 h 477671"/>
              <a:gd name="connsiteX1" fmla="*/ 0 w 4271749"/>
              <a:gd name="connsiteY1" fmla="*/ 191068 h 477671"/>
              <a:gd name="connsiteX2" fmla="*/ 2988859 w 4271749"/>
              <a:gd name="connsiteY2" fmla="*/ 204716 h 477671"/>
              <a:gd name="connsiteX3" fmla="*/ 4067032 w 4271749"/>
              <a:gd name="connsiteY3" fmla="*/ 286603 h 477671"/>
              <a:gd name="connsiteX4" fmla="*/ 4258101 w 4271749"/>
              <a:gd name="connsiteY4" fmla="*/ 477671 h 477671"/>
              <a:gd name="connsiteX5" fmla="*/ 4271749 w 4271749"/>
              <a:gd name="connsiteY5" fmla="*/ 0 h 477671"/>
              <a:gd name="connsiteX6" fmla="*/ 0 w 4271749"/>
              <a:gd name="connsiteY6" fmla="*/ 0 h 47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1749" h="477671">
                <a:moveTo>
                  <a:pt x="0" y="0"/>
                </a:moveTo>
                <a:lnTo>
                  <a:pt x="0" y="191068"/>
                </a:lnTo>
                <a:lnTo>
                  <a:pt x="2988859" y="204716"/>
                </a:lnTo>
                <a:lnTo>
                  <a:pt x="4067032" y="286603"/>
                </a:lnTo>
                <a:lnTo>
                  <a:pt x="4258101" y="477671"/>
                </a:lnTo>
                <a:lnTo>
                  <a:pt x="4271749" y="0"/>
                </a:lnTo>
                <a:lnTo>
                  <a:pt x="0" y="0"/>
                </a:lnTo>
                <a:close/>
              </a:path>
            </a:pathLst>
          </a:custGeom>
          <a:pattFill prst="pct9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6" descr="t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8515" y="3803842"/>
            <a:ext cx="3216851" cy="216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12"/>
          <p:cNvSpPr/>
          <p:nvPr/>
        </p:nvSpPr>
        <p:spPr>
          <a:xfrm>
            <a:off x="6506573" y="3939752"/>
            <a:ext cx="3224284" cy="2047164"/>
          </a:xfrm>
          <a:custGeom>
            <a:avLst/>
            <a:gdLst>
              <a:gd name="connsiteX0" fmla="*/ 13648 w 4339988"/>
              <a:gd name="connsiteY0" fmla="*/ 27296 h 2729552"/>
              <a:gd name="connsiteX1" fmla="*/ 1419367 w 4339988"/>
              <a:gd name="connsiteY1" fmla="*/ 0 h 2729552"/>
              <a:gd name="connsiteX2" fmla="*/ 3029803 w 4339988"/>
              <a:gd name="connsiteY2" fmla="*/ 13648 h 2729552"/>
              <a:gd name="connsiteX3" fmla="*/ 4012442 w 4339988"/>
              <a:gd name="connsiteY3" fmla="*/ 95535 h 2729552"/>
              <a:gd name="connsiteX4" fmla="*/ 4339988 w 4339988"/>
              <a:gd name="connsiteY4" fmla="*/ 272955 h 2729552"/>
              <a:gd name="connsiteX5" fmla="*/ 4285397 w 4339988"/>
              <a:gd name="connsiteY5" fmla="*/ 2729552 h 2729552"/>
              <a:gd name="connsiteX6" fmla="*/ 0 w 4339988"/>
              <a:gd name="connsiteY6" fmla="*/ 2674961 h 2729552"/>
              <a:gd name="connsiteX7" fmla="*/ 13648 w 4339988"/>
              <a:gd name="connsiteY7" fmla="*/ 27296 h 2729552"/>
              <a:gd name="connsiteX0" fmla="*/ 13648 w 4285397"/>
              <a:gd name="connsiteY0" fmla="*/ 27296 h 2729552"/>
              <a:gd name="connsiteX1" fmla="*/ 1419367 w 4285397"/>
              <a:gd name="connsiteY1" fmla="*/ 0 h 2729552"/>
              <a:gd name="connsiteX2" fmla="*/ 3029803 w 4285397"/>
              <a:gd name="connsiteY2" fmla="*/ 13648 h 2729552"/>
              <a:gd name="connsiteX3" fmla="*/ 4012442 w 4285397"/>
              <a:gd name="connsiteY3" fmla="*/ 95535 h 2729552"/>
              <a:gd name="connsiteX4" fmla="*/ 4285397 w 4285397"/>
              <a:gd name="connsiteY4" fmla="*/ 286603 h 2729552"/>
              <a:gd name="connsiteX5" fmla="*/ 4285397 w 4285397"/>
              <a:gd name="connsiteY5" fmla="*/ 2729552 h 2729552"/>
              <a:gd name="connsiteX6" fmla="*/ 0 w 4285397"/>
              <a:gd name="connsiteY6" fmla="*/ 2674961 h 2729552"/>
              <a:gd name="connsiteX7" fmla="*/ 13648 w 4285397"/>
              <a:gd name="connsiteY7" fmla="*/ 27296 h 2729552"/>
              <a:gd name="connsiteX0" fmla="*/ 13648 w 4299045"/>
              <a:gd name="connsiteY0" fmla="*/ 27296 h 2729552"/>
              <a:gd name="connsiteX1" fmla="*/ 1419367 w 4299045"/>
              <a:gd name="connsiteY1" fmla="*/ 0 h 2729552"/>
              <a:gd name="connsiteX2" fmla="*/ 3029803 w 4299045"/>
              <a:gd name="connsiteY2" fmla="*/ 13648 h 2729552"/>
              <a:gd name="connsiteX3" fmla="*/ 4012442 w 4299045"/>
              <a:gd name="connsiteY3" fmla="*/ 95535 h 2729552"/>
              <a:gd name="connsiteX4" fmla="*/ 4285397 w 4299045"/>
              <a:gd name="connsiteY4" fmla="*/ 286603 h 2729552"/>
              <a:gd name="connsiteX5" fmla="*/ 4299045 w 4299045"/>
              <a:gd name="connsiteY5" fmla="*/ 2729552 h 2729552"/>
              <a:gd name="connsiteX6" fmla="*/ 0 w 4299045"/>
              <a:gd name="connsiteY6" fmla="*/ 2674961 h 2729552"/>
              <a:gd name="connsiteX7" fmla="*/ 13648 w 4299045"/>
              <a:gd name="connsiteY7" fmla="*/ 27296 h 272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9045" h="2729552">
                <a:moveTo>
                  <a:pt x="13648" y="27296"/>
                </a:moveTo>
                <a:lnTo>
                  <a:pt x="1419367" y="0"/>
                </a:lnTo>
                <a:lnTo>
                  <a:pt x="3029803" y="13648"/>
                </a:lnTo>
                <a:lnTo>
                  <a:pt x="4012442" y="95535"/>
                </a:lnTo>
                <a:lnTo>
                  <a:pt x="4285397" y="286603"/>
                </a:lnTo>
                <a:cubicBezTo>
                  <a:pt x="4289946" y="1100919"/>
                  <a:pt x="4294496" y="1915236"/>
                  <a:pt x="4299045" y="2729552"/>
                </a:cubicBezTo>
                <a:lnTo>
                  <a:pt x="0" y="2674961"/>
                </a:lnTo>
                <a:cubicBezTo>
                  <a:pt x="4549" y="1801504"/>
                  <a:pt x="9099" y="928048"/>
                  <a:pt x="13648" y="27296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reeform 13"/>
          <p:cNvSpPr/>
          <p:nvPr/>
        </p:nvSpPr>
        <p:spPr>
          <a:xfrm>
            <a:off x="6977421" y="4300281"/>
            <a:ext cx="1965278" cy="1125941"/>
          </a:xfrm>
          <a:custGeom>
            <a:avLst/>
            <a:gdLst>
              <a:gd name="connsiteX0" fmla="*/ 272955 w 2620370"/>
              <a:gd name="connsiteY0" fmla="*/ 177421 h 1501254"/>
              <a:gd name="connsiteX1" fmla="*/ 163773 w 2620370"/>
              <a:gd name="connsiteY1" fmla="*/ 477671 h 1501254"/>
              <a:gd name="connsiteX2" fmla="*/ 122830 w 2620370"/>
              <a:gd name="connsiteY2" fmla="*/ 996286 h 1501254"/>
              <a:gd name="connsiteX3" fmla="*/ 0 w 2620370"/>
              <a:gd name="connsiteY3" fmla="*/ 1132764 h 1501254"/>
              <a:gd name="connsiteX4" fmla="*/ 0 w 2620370"/>
              <a:gd name="connsiteY4" fmla="*/ 1132764 h 1501254"/>
              <a:gd name="connsiteX5" fmla="*/ 0 w 2620370"/>
              <a:gd name="connsiteY5" fmla="*/ 1132764 h 1501254"/>
              <a:gd name="connsiteX6" fmla="*/ 0 w 2620370"/>
              <a:gd name="connsiteY6" fmla="*/ 1132764 h 1501254"/>
              <a:gd name="connsiteX7" fmla="*/ 204716 w 2620370"/>
              <a:gd name="connsiteY7" fmla="*/ 1037230 h 1501254"/>
              <a:gd name="connsiteX8" fmla="*/ 300251 w 2620370"/>
              <a:gd name="connsiteY8" fmla="*/ 423080 h 1501254"/>
              <a:gd name="connsiteX9" fmla="*/ 464024 w 2620370"/>
              <a:gd name="connsiteY9" fmla="*/ 723331 h 1501254"/>
              <a:gd name="connsiteX10" fmla="*/ 341194 w 2620370"/>
              <a:gd name="connsiteY10" fmla="*/ 955343 h 1501254"/>
              <a:gd name="connsiteX11" fmla="*/ 545910 w 2620370"/>
              <a:gd name="connsiteY11" fmla="*/ 1378424 h 1501254"/>
              <a:gd name="connsiteX12" fmla="*/ 736979 w 2620370"/>
              <a:gd name="connsiteY12" fmla="*/ 1405719 h 1501254"/>
              <a:gd name="connsiteX13" fmla="*/ 600501 w 2620370"/>
              <a:gd name="connsiteY13" fmla="*/ 1160060 h 1501254"/>
              <a:gd name="connsiteX14" fmla="*/ 914400 w 2620370"/>
              <a:gd name="connsiteY14" fmla="*/ 614149 h 1501254"/>
              <a:gd name="connsiteX15" fmla="*/ 1351128 w 2620370"/>
              <a:gd name="connsiteY15" fmla="*/ 846161 h 1501254"/>
              <a:gd name="connsiteX16" fmla="*/ 1542197 w 2620370"/>
              <a:gd name="connsiteY16" fmla="*/ 1255594 h 1501254"/>
              <a:gd name="connsiteX17" fmla="*/ 1542197 w 2620370"/>
              <a:gd name="connsiteY17" fmla="*/ 1255594 h 1501254"/>
              <a:gd name="connsiteX18" fmla="*/ 1433015 w 2620370"/>
              <a:gd name="connsiteY18" fmla="*/ 1310185 h 1501254"/>
              <a:gd name="connsiteX19" fmla="*/ 1433015 w 2620370"/>
              <a:gd name="connsiteY19" fmla="*/ 1310185 h 1501254"/>
              <a:gd name="connsiteX20" fmla="*/ 1433015 w 2620370"/>
              <a:gd name="connsiteY20" fmla="*/ 1310185 h 1501254"/>
              <a:gd name="connsiteX21" fmla="*/ 1473958 w 2620370"/>
              <a:gd name="connsiteY21" fmla="*/ 1433015 h 1501254"/>
              <a:gd name="connsiteX22" fmla="*/ 1774209 w 2620370"/>
              <a:gd name="connsiteY22" fmla="*/ 1296537 h 1501254"/>
              <a:gd name="connsiteX23" fmla="*/ 1774209 w 2620370"/>
              <a:gd name="connsiteY23" fmla="*/ 1160060 h 1501254"/>
              <a:gd name="connsiteX24" fmla="*/ 1992573 w 2620370"/>
              <a:gd name="connsiteY24" fmla="*/ 1501254 h 1501254"/>
              <a:gd name="connsiteX25" fmla="*/ 2210937 w 2620370"/>
              <a:gd name="connsiteY25" fmla="*/ 1446663 h 1501254"/>
              <a:gd name="connsiteX26" fmla="*/ 2074459 w 2620370"/>
              <a:gd name="connsiteY26" fmla="*/ 1364776 h 1501254"/>
              <a:gd name="connsiteX27" fmla="*/ 1992573 w 2620370"/>
              <a:gd name="connsiteY27" fmla="*/ 1050877 h 1501254"/>
              <a:gd name="connsiteX28" fmla="*/ 2074459 w 2620370"/>
              <a:gd name="connsiteY28" fmla="*/ 750627 h 1501254"/>
              <a:gd name="connsiteX29" fmla="*/ 2292824 w 2620370"/>
              <a:gd name="connsiteY29" fmla="*/ 941695 h 1501254"/>
              <a:gd name="connsiteX30" fmla="*/ 2606722 w 2620370"/>
              <a:gd name="connsiteY30" fmla="*/ 1023582 h 1501254"/>
              <a:gd name="connsiteX31" fmla="*/ 2606722 w 2620370"/>
              <a:gd name="connsiteY31" fmla="*/ 1023582 h 1501254"/>
              <a:gd name="connsiteX32" fmla="*/ 2606722 w 2620370"/>
              <a:gd name="connsiteY32" fmla="*/ 532263 h 1501254"/>
              <a:gd name="connsiteX33" fmla="*/ 2620370 w 2620370"/>
              <a:gd name="connsiteY33" fmla="*/ 395785 h 1501254"/>
              <a:gd name="connsiteX34" fmla="*/ 2620370 w 2620370"/>
              <a:gd name="connsiteY34" fmla="*/ 395785 h 1501254"/>
              <a:gd name="connsiteX35" fmla="*/ 2511188 w 2620370"/>
              <a:gd name="connsiteY35" fmla="*/ 450376 h 1501254"/>
              <a:gd name="connsiteX36" fmla="*/ 2210937 w 2620370"/>
              <a:gd name="connsiteY36" fmla="*/ 300251 h 1501254"/>
              <a:gd name="connsiteX37" fmla="*/ 1610436 w 2620370"/>
              <a:gd name="connsiteY37" fmla="*/ 177421 h 1501254"/>
              <a:gd name="connsiteX38" fmla="*/ 1160059 w 2620370"/>
              <a:gd name="connsiteY38" fmla="*/ 0 h 1501254"/>
              <a:gd name="connsiteX39" fmla="*/ 586853 w 2620370"/>
              <a:gd name="connsiteY39" fmla="*/ 0 h 1501254"/>
              <a:gd name="connsiteX40" fmla="*/ 272955 w 2620370"/>
              <a:gd name="connsiteY40" fmla="*/ 177421 h 150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620370" h="1501254">
                <a:moveTo>
                  <a:pt x="272955" y="177421"/>
                </a:moveTo>
                <a:lnTo>
                  <a:pt x="163773" y="477671"/>
                </a:lnTo>
                <a:lnTo>
                  <a:pt x="122830" y="996286"/>
                </a:lnTo>
                <a:lnTo>
                  <a:pt x="0" y="1132764"/>
                </a:lnTo>
                <a:lnTo>
                  <a:pt x="0" y="1132764"/>
                </a:lnTo>
                <a:lnTo>
                  <a:pt x="0" y="1132764"/>
                </a:lnTo>
                <a:lnTo>
                  <a:pt x="0" y="1132764"/>
                </a:lnTo>
                <a:lnTo>
                  <a:pt x="204716" y="1037230"/>
                </a:lnTo>
                <a:lnTo>
                  <a:pt x="300251" y="423080"/>
                </a:lnTo>
                <a:lnTo>
                  <a:pt x="464024" y="723331"/>
                </a:lnTo>
                <a:lnTo>
                  <a:pt x="341194" y="955343"/>
                </a:lnTo>
                <a:lnTo>
                  <a:pt x="545910" y="1378424"/>
                </a:lnTo>
                <a:lnTo>
                  <a:pt x="736979" y="1405719"/>
                </a:lnTo>
                <a:lnTo>
                  <a:pt x="600501" y="1160060"/>
                </a:lnTo>
                <a:lnTo>
                  <a:pt x="914400" y="614149"/>
                </a:lnTo>
                <a:lnTo>
                  <a:pt x="1351128" y="846161"/>
                </a:lnTo>
                <a:lnTo>
                  <a:pt x="1542197" y="1255594"/>
                </a:lnTo>
                <a:lnTo>
                  <a:pt x="1542197" y="1255594"/>
                </a:lnTo>
                <a:lnTo>
                  <a:pt x="1433015" y="1310185"/>
                </a:lnTo>
                <a:lnTo>
                  <a:pt x="1433015" y="1310185"/>
                </a:lnTo>
                <a:lnTo>
                  <a:pt x="1433015" y="1310185"/>
                </a:lnTo>
                <a:lnTo>
                  <a:pt x="1473958" y="1433015"/>
                </a:lnTo>
                <a:lnTo>
                  <a:pt x="1774209" y="1296537"/>
                </a:lnTo>
                <a:lnTo>
                  <a:pt x="1774209" y="1160060"/>
                </a:lnTo>
                <a:lnTo>
                  <a:pt x="1992573" y="1501254"/>
                </a:lnTo>
                <a:lnTo>
                  <a:pt x="2210937" y="1446663"/>
                </a:lnTo>
                <a:lnTo>
                  <a:pt x="2074459" y="1364776"/>
                </a:lnTo>
                <a:lnTo>
                  <a:pt x="1992573" y="1050877"/>
                </a:lnTo>
                <a:lnTo>
                  <a:pt x="2074459" y="750627"/>
                </a:lnTo>
                <a:lnTo>
                  <a:pt x="2292824" y="941695"/>
                </a:lnTo>
                <a:lnTo>
                  <a:pt x="2606722" y="1023582"/>
                </a:lnTo>
                <a:lnTo>
                  <a:pt x="2606722" y="1023582"/>
                </a:lnTo>
                <a:lnTo>
                  <a:pt x="2606722" y="532263"/>
                </a:lnTo>
                <a:lnTo>
                  <a:pt x="2620370" y="395785"/>
                </a:lnTo>
                <a:lnTo>
                  <a:pt x="2620370" y="395785"/>
                </a:lnTo>
                <a:lnTo>
                  <a:pt x="2511188" y="450376"/>
                </a:lnTo>
                <a:lnTo>
                  <a:pt x="2210937" y="300251"/>
                </a:lnTo>
                <a:lnTo>
                  <a:pt x="1610436" y="177421"/>
                </a:lnTo>
                <a:lnTo>
                  <a:pt x="1160059" y="0"/>
                </a:lnTo>
                <a:lnTo>
                  <a:pt x="586853" y="0"/>
                </a:lnTo>
                <a:lnTo>
                  <a:pt x="272955" y="177421"/>
                </a:lnTo>
                <a:close/>
              </a:path>
            </a:pathLst>
          </a:cu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reeform 14"/>
          <p:cNvSpPr/>
          <p:nvPr/>
        </p:nvSpPr>
        <p:spPr>
          <a:xfrm>
            <a:off x="6516810" y="3798727"/>
            <a:ext cx="3203812" cy="358253"/>
          </a:xfrm>
          <a:custGeom>
            <a:avLst/>
            <a:gdLst>
              <a:gd name="connsiteX0" fmla="*/ 0 w 4271749"/>
              <a:gd name="connsiteY0" fmla="*/ 0 h 477671"/>
              <a:gd name="connsiteX1" fmla="*/ 0 w 4271749"/>
              <a:gd name="connsiteY1" fmla="*/ 191068 h 477671"/>
              <a:gd name="connsiteX2" fmla="*/ 2988859 w 4271749"/>
              <a:gd name="connsiteY2" fmla="*/ 204716 h 477671"/>
              <a:gd name="connsiteX3" fmla="*/ 4067032 w 4271749"/>
              <a:gd name="connsiteY3" fmla="*/ 286603 h 477671"/>
              <a:gd name="connsiteX4" fmla="*/ 4258101 w 4271749"/>
              <a:gd name="connsiteY4" fmla="*/ 477671 h 477671"/>
              <a:gd name="connsiteX5" fmla="*/ 4271749 w 4271749"/>
              <a:gd name="connsiteY5" fmla="*/ 0 h 477671"/>
              <a:gd name="connsiteX6" fmla="*/ 0 w 4271749"/>
              <a:gd name="connsiteY6" fmla="*/ 0 h 47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1749" h="477671">
                <a:moveTo>
                  <a:pt x="0" y="0"/>
                </a:moveTo>
                <a:lnTo>
                  <a:pt x="0" y="191068"/>
                </a:lnTo>
                <a:lnTo>
                  <a:pt x="2988859" y="204716"/>
                </a:lnTo>
                <a:lnTo>
                  <a:pt x="4067032" y="286603"/>
                </a:lnTo>
                <a:lnTo>
                  <a:pt x="4258101" y="477671"/>
                </a:lnTo>
                <a:lnTo>
                  <a:pt x="427174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2231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- the math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objective function that must be minimized: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Every iteration of k-means takes a downward step:</a:t>
                </a:r>
              </a:p>
              <a:p>
                <a:pPr lvl="1"/>
                <a:r>
                  <a:rPr lang="en-US" dirty="0"/>
                  <a:t>Fixes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𝜇</m:t>
                    </m:r>
                  </m:oMath>
                </a14:m>
                <a:r>
                  <a:rPr lang="en-US" dirty="0"/>
                  <a:t> and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dirty="0"/>
                  <a:t> to minimize objective</a:t>
                </a:r>
              </a:p>
              <a:p>
                <a:pPr lvl="1"/>
                <a:r>
                  <a:rPr lang="en-US" dirty="0"/>
                  <a:t>Fixes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dirty="0"/>
                  <a:t> and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𝜇</m:t>
                    </m:r>
                  </m:oMath>
                </a14:m>
                <a:r>
                  <a:rPr lang="en-US" dirty="0"/>
                  <a:t> to minimize objective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050" y="2465070"/>
            <a:ext cx="37719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06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289" y="-62511"/>
            <a:ext cx="10515600" cy="1325563"/>
          </a:xfrm>
        </p:spPr>
        <p:txBody>
          <a:bodyPr/>
          <a:lstStyle/>
          <a:p>
            <a:r>
              <a:rPr lang="en-US" dirty="0"/>
              <a:t>K-means on image pixels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89" y="1485900"/>
            <a:ext cx="2873821" cy="2305515"/>
          </a:xfrm>
          <a:prstGeom prst="rect">
            <a:avLst/>
          </a:prstGeom>
        </p:spPr>
      </p:pic>
      <p:pic>
        <p:nvPicPr>
          <p:cNvPr id="6" name="Picture 5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4EEAF3FF-33E1-F34E-BF73-5D916486B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021" y="1411037"/>
            <a:ext cx="3546705" cy="2660030"/>
          </a:xfrm>
          <a:prstGeom prst="rect">
            <a:avLst/>
          </a:prstGeom>
        </p:spPr>
      </p:pic>
      <p:pic>
        <p:nvPicPr>
          <p:cNvPr id="8" name="Picture 7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679A4ED2-57B6-494A-B237-1B988F9AB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2662" y="1395006"/>
            <a:ext cx="3546706" cy="2660030"/>
          </a:xfrm>
          <a:prstGeom prst="rect">
            <a:avLst/>
          </a:prstGeom>
        </p:spPr>
      </p:pic>
      <p:pic>
        <p:nvPicPr>
          <p:cNvPr id="10" name="Picture 9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79FBE8B6-5C06-6F40-8EB9-8FDA8D509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2018" y="4116947"/>
            <a:ext cx="3546708" cy="26600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B5835D-1C78-7942-812A-8D681FB6915E}"/>
              </a:ext>
            </a:extLst>
          </p:cNvPr>
          <p:cNvSpPr txBox="1"/>
          <p:nvPr/>
        </p:nvSpPr>
        <p:spPr>
          <a:xfrm>
            <a:off x="4860904" y="1124266"/>
            <a:ext cx="124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Iteration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70A148-927C-A54F-87EB-60DCB56AAB9F}"/>
              </a:ext>
            </a:extLst>
          </p:cNvPr>
          <p:cNvSpPr txBox="1"/>
          <p:nvPr/>
        </p:nvSpPr>
        <p:spPr>
          <a:xfrm>
            <a:off x="8813851" y="1116568"/>
            <a:ext cx="124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Iteration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C16281-BBA7-7E46-B403-5F89D210CC6A}"/>
              </a:ext>
            </a:extLst>
          </p:cNvPr>
          <p:cNvSpPr txBox="1"/>
          <p:nvPr/>
        </p:nvSpPr>
        <p:spPr>
          <a:xfrm>
            <a:off x="4092498" y="3886401"/>
            <a:ext cx="288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Final: Iteration 17</a:t>
            </a:r>
          </a:p>
        </p:txBody>
      </p:sp>
    </p:spTree>
    <p:extLst>
      <p:ext uri="{BB962C8B-B14F-4D97-AF65-F5344CB8AC3E}">
        <p14:creationId xmlns:p14="http://schemas.microsoft.com/office/powerpoint/2010/main" val="2952965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on image pixels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9881" y="1690689"/>
            <a:ext cx="2751783" cy="3467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27020" y="5189221"/>
            <a:ext cx="2766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Picture courtesy David Forsyth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56070" y="5189221"/>
            <a:ext cx="2754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of the clusters from k-means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BDBE0-4579-CE4F-8C62-5EF96F022A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58" t="4224" r="23893" b="8015"/>
          <a:stretch/>
        </p:blipFill>
        <p:spPr>
          <a:xfrm>
            <a:off x="6590338" y="1687120"/>
            <a:ext cx="2749759" cy="347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49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on image pixels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5"/>
            <a:ext cx="472059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wrong?</a:t>
            </a:r>
          </a:p>
          <a:p>
            <a:r>
              <a:rPr lang="en-US" dirty="0"/>
              <a:t>Pixel position</a:t>
            </a:r>
          </a:p>
          <a:p>
            <a:pPr lvl="1"/>
            <a:r>
              <a:rPr lang="en-US" dirty="0"/>
              <a:t>Nearby pixels are likely to belong to the same object</a:t>
            </a:r>
          </a:p>
          <a:p>
            <a:pPr lvl="1"/>
            <a:r>
              <a:rPr lang="en-US" dirty="0"/>
              <a:t>Far-away pixels are likely to belong to different objects</a:t>
            </a:r>
          </a:p>
          <a:p>
            <a:r>
              <a:rPr lang="en-US" dirty="0"/>
              <a:t>How do we incorporate pixel position?</a:t>
            </a:r>
          </a:p>
          <a:p>
            <a:pPr lvl="1"/>
            <a:r>
              <a:rPr lang="en-US" dirty="0"/>
              <a:t>Instead of representing each pixel as (</a:t>
            </a:r>
            <a:r>
              <a:rPr lang="en-US" dirty="0" err="1"/>
              <a:t>r,g,b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Represent each pixel as (</a:t>
            </a:r>
            <a:r>
              <a:rPr lang="en-US" dirty="0" err="1"/>
              <a:t>r,g,b,x,y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6510" y="1440024"/>
            <a:ext cx="2032841" cy="25612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0EDAB6-C7A2-A54F-A514-401CA36F1C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58" t="4224" r="23893" b="8015"/>
          <a:stretch/>
        </p:blipFill>
        <p:spPr>
          <a:xfrm>
            <a:off x="8006510" y="4250257"/>
            <a:ext cx="2029257" cy="256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7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on image </a:t>
            </a:r>
            <a:r>
              <a:rPr lang="en-US" dirty="0" err="1"/>
              <a:t>pixels+position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970" y="1885950"/>
            <a:ext cx="2860644" cy="3604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F92340-48C7-8E49-BAFF-6234896981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63" t="4485" r="23698" b="8275"/>
          <a:stretch/>
        </p:blipFill>
        <p:spPr>
          <a:xfrm>
            <a:off x="6582565" y="1885950"/>
            <a:ext cx="2834640" cy="353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43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issues with k-means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5"/>
            <a:ext cx="7738482" cy="4351338"/>
          </a:xfrm>
        </p:spPr>
        <p:txBody>
          <a:bodyPr/>
          <a:lstStyle/>
          <a:p>
            <a:r>
              <a:rPr lang="en-US" dirty="0"/>
              <a:t>Captures pixel similarity but</a:t>
            </a:r>
          </a:p>
          <a:p>
            <a:pPr lvl="1"/>
            <a:r>
              <a:rPr lang="en-US" dirty="0"/>
              <a:t>Doesn’t capture continuity of contours</a:t>
            </a:r>
          </a:p>
          <a:p>
            <a:pPr lvl="1"/>
            <a:r>
              <a:rPr lang="en-US" dirty="0"/>
              <a:t>Captures near/far relationships only weakly</a:t>
            </a:r>
          </a:p>
          <a:p>
            <a:pPr lvl="1"/>
            <a:r>
              <a:rPr lang="en-US" dirty="0"/>
              <a:t>Can merge far away objects together</a:t>
            </a:r>
          </a:p>
          <a:p>
            <a:r>
              <a:rPr lang="en-US" dirty="0"/>
              <a:t>Requires knowledge of k!</a:t>
            </a:r>
          </a:p>
          <a:p>
            <a:r>
              <a:rPr lang="en-US" dirty="0"/>
              <a:t>Can it deal with texture?</a:t>
            </a:r>
          </a:p>
        </p:txBody>
      </p:sp>
    </p:spTree>
    <p:extLst>
      <p:ext uri="{BB962C8B-B14F-4D97-AF65-F5344CB8AC3E}">
        <p14:creationId xmlns:p14="http://schemas.microsoft.com/office/powerpoint/2010/main" val="4289770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Oversegmentation</a:t>
            </a:r>
            <a:r>
              <a:rPr lang="en-US" dirty="0"/>
              <a:t> and </a:t>
            </a:r>
            <a:r>
              <a:rPr lang="en-US" dirty="0" err="1"/>
              <a:t>superpixels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85263" cy="4351338"/>
          </a:xfrm>
        </p:spPr>
        <p:txBody>
          <a:bodyPr/>
          <a:lstStyle/>
          <a:p>
            <a:r>
              <a:rPr lang="en-US" dirty="0"/>
              <a:t>We don’t know k. What is a safe choice?</a:t>
            </a:r>
          </a:p>
          <a:p>
            <a:r>
              <a:rPr lang="en-US" dirty="0"/>
              <a:t>Idea: Use large k</a:t>
            </a:r>
          </a:p>
          <a:p>
            <a:pPr lvl="1"/>
            <a:r>
              <a:rPr lang="en-US" dirty="0"/>
              <a:t>Can potentially break big objects, but will hopefully not merge unrelated objects</a:t>
            </a:r>
          </a:p>
          <a:p>
            <a:pPr lvl="1"/>
            <a:r>
              <a:rPr lang="en-US" dirty="0"/>
              <a:t>Later processing can decide which groups to merge</a:t>
            </a:r>
          </a:p>
          <a:p>
            <a:pPr lvl="1"/>
            <a:r>
              <a:rPr lang="en-US" dirty="0"/>
              <a:t>Called </a:t>
            </a:r>
            <a:r>
              <a:rPr lang="en-US" i="1" dirty="0" err="1"/>
              <a:t>superpixels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4DF93A-DA38-864E-84C3-B6FAB6A2E8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955" y="1690688"/>
            <a:ext cx="2860644" cy="3604260"/>
          </a:xfrm>
          <a:prstGeom prst="rect">
            <a:avLst/>
          </a:prstGeom>
        </p:spPr>
      </p:pic>
      <p:pic>
        <p:nvPicPr>
          <p:cNvPr id="6" name="Picture 5" descr="A picture containing vector graphics&#13;&#10;&#13;&#10;Description automatically generated">
            <a:extLst>
              <a:ext uri="{FF2B5EF4-FFF2-40B4-BE49-F238E27FC236}">
                <a16:creationId xmlns:a16="http://schemas.microsoft.com/office/drawing/2014/main" id="{2B1E0B2A-13A3-F646-A33C-54DA1529DC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22" t="4062" r="23595" b="7413"/>
          <a:stretch/>
        </p:blipFill>
        <p:spPr>
          <a:xfrm>
            <a:off x="9233281" y="1690688"/>
            <a:ext cx="2859938" cy="360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10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 by clustering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980" y="1959364"/>
            <a:ext cx="3589020" cy="239641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7547610" y="4880610"/>
            <a:ext cx="300609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547610" y="2068830"/>
            <a:ext cx="0" cy="281178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318760" y="4880610"/>
            <a:ext cx="2228850" cy="153162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307080" y="3157574"/>
            <a:ext cx="148590" cy="14569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757160" y="4567274"/>
            <a:ext cx="148590" cy="14569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699760" y="2269844"/>
            <a:ext cx="148590" cy="14569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806940" y="2513684"/>
            <a:ext cx="148590" cy="14569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52160" y="3919574"/>
            <a:ext cx="148590" cy="14569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673340" y="2483204"/>
            <a:ext cx="148590" cy="14569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955530" y="4880610"/>
            <a:ext cx="358140" cy="37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89470" y="2026922"/>
            <a:ext cx="358140" cy="37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27344" y="6223636"/>
            <a:ext cx="358140" cy="37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86368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 by clustering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654" y="1825625"/>
            <a:ext cx="4256606" cy="4351338"/>
          </a:xfrm>
        </p:spPr>
        <p:txBody>
          <a:bodyPr>
            <a:normAutofit/>
          </a:bodyPr>
          <a:lstStyle/>
          <a:p>
            <a:r>
              <a:rPr lang="en-US" dirty="0"/>
              <a:t>Idea: embed pixels into high-dimensional space (e.g. 3-dimensions)</a:t>
            </a:r>
          </a:p>
          <a:p>
            <a:r>
              <a:rPr lang="en-US" dirty="0"/>
              <a:t>Each pixel is a point</a:t>
            </a:r>
          </a:p>
          <a:p>
            <a:r>
              <a:rPr lang="en-US" dirty="0"/>
              <a:t>Group together points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820" y="1690689"/>
            <a:ext cx="58547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41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Assumption: each group is a Gaussian with different means and same standard deviation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Suppose we know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. Which group should 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belong to?</a:t>
                </a:r>
              </a:p>
              <a:p>
                <a:pPr lvl="1"/>
                <a:r>
                  <a:rPr lang="en-US" dirty="0"/>
                  <a:t>The j with highest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= The j with smallest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charset="0"/>
                      </a:rPr>
                      <m:t>||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50" y="2848610"/>
            <a:ext cx="49911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2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334135"/>
            <a:ext cx="8423910" cy="4351338"/>
          </a:xfrm>
        </p:spPr>
        <p:txBody>
          <a:bodyPr/>
          <a:lstStyle/>
          <a:p>
            <a:r>
              <a:rPr lang="en-US" dirty="0"/>
              <a:t>Assumption: each group = a Gaussian with different means and same standard deviation</a:t>
            </a:r>
          </a:p>
          <a:p>
            <a:r>
              <a:rPr lang="en-US" dirty="0"/>
              <a:t>If means are known, then trivial assignment to groups. How?</a:t>
            </a:r>
          </a:p>
          <a:p>
            <a:r>
              <a:rPr lang="en-US" dirty="0"/>
              <a:t>Assign data point to </a:t>
            </a:r>
            <a:r>
              <a:rPr lang="en-US" i="1" dirty="0"/>
              <a:t>nearest mean</a:t>
            </a:r>
            <a:r>
              <a:rPr lang="en-US" dirty="0"/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180" y="3676332"/>
            <a:ext cx="4071641" cy="305593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358765" y="3676331"/>
            <a:ext cx="2011680" cy="1937226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12579" y="4947444"/>
            <a:ext cx="2011680" cy="1937226"/>
          </a:xfrm>
          <a:prstGeom prst="ellipse">
            <a:avLst/>
          </a:prstGeom>
          <a:solidFill>
            <a:schemeClr val="accent1">
              <a:alpha val="49000"/>
            </a:scheme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58549" y="4133057"/>
            <a:ext cx="2011680" cy="1937226"/>
          </a:xfrm>
          <a:prstGeom prst="ellipse">
            <a:avLst/>
          </a:prstGeom>
          <a:solidFill>
            <a:srgbClr val="7030A0">
              <a:alpha val="49000"/>
            </a:srgb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4-Point Star 7"/>
          <p:cNvSpPr/>
          <p:nvPr/>
        </p:nvSpPr>
        <p:spPr>
          <a:xfrm>
            <a:off x="6165845" y="4444919"/>
            <a:ext cx="397521" cy="400050"/>
          </a:xfrm>
          <a:prstGeom prst="star4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4-Point Star 8"/>
          <p:cNvSpPr/>
          <p:nvPr/>
        </p:nvSpPr>
        <p:spPr>
          <a:xfrm>
            <a:off x="5019659" y="5677853"/>
            <a:ext cx="397521" cy="400050"/>
          </a:xfrm>
          <a:prstGeom prst="star4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-Point Star 9"/>
          <p:cNvSpPr/>
          <p:nvPr/>
        </p:nvSpPr>
        <p:spPr>
          <a:xfrm>
            <a:off x="7154852" y="4865290"/>
            <a:ext cx="397521" cy="400050"/>
          </a:xfrm>
          <a:prstGeom prst="star4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5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Problem: means are not known</a:t>
                </a:r>
              </a:p>
              <a:p>
                <a:r>
                  <a:rPr lang="en-US" dirty="0"/>
                  <a:t>What if we know a set of points from each cluster?</a:t>
                </a:r>
              </a:p>
              <a:p>
                <a:r>
                  <a:rPr lang="en-US" dirty="0"/>
                  <a:t>                                         belong to cluster k</a:t>
                </a:r>
              </a:p>
              <a:p>
                <a:r>
                  <a:rPr lang="en-US" dirty="0"/>
                  <a:t>What should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268" y="2956405"/>
            <a:ext cx="3149600" cy="33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150" y="4017645"/>
            <a:ext cx="57277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9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means are not known</a:t>
            </a:r>
          </a:p>
          <a:p>
            <a:r>
              <a:rPr lang="en-US" dirty="0"/>
              <a:t>If assignment of points to clusters is known, then finding means is easy</a:t>
            </a:r>
          </a:p>
          <a:p>
            <a:r>
              <a:rPr lang="en-US" dirty="0"/>
              <a:t>How? Compute the mean of every cluster!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540" y="3758035"/>
            <a:ext cx="3905250" cy="293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41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means, can assign points to clusters</a:t>
            </a:r>
          </a:p>
          <a:p>
            <a:r>
              <a:rPr lang="en-US" dirty="0"/>
              <a:t>Given assignments, can compute means</a:t>
            </a:r>
          </a:p>
          <a:p>
            <a:r>
              <a:rPr lang="en-US" dirty="0"/>
              <a:t>Idea: iterate!</a:t>
            </a:r>
          </a:p>
        </p:txBody>
      </p:sp>
    </p:spTree>
    <p:extLst>
      <p:ext uri="{BB962C8B-B14F-4D97-AF65-F5344CB8AC3E}">
        <p14:creationId xmlns:p14="http://schemas.microsoft.com/office/powerpoint/2010/main" val="847540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15627</TotalTime>
  <Words>548</Words>
  <Application>Microsoft Macintosh PowerPoint</Application>
  <PresentationFormat>Widescreen</PresentationFormat>
  <Paragraphs>102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Office Theme</vt:lpstr>
      <vt:lpstr>Grouping</vt:lpstr>
      <vt:lpstr>Regions        Boundaries </vt:lpstr>
      <vt:lpstr>Grouping by clustering</vt:lpstr>
      <vt:lpstr>Grouping by clustering</vt:lpstr>
      <vt:lpstr>K-means</vt:lpstr>
      <vt:lpstr>K-means</vt:lpstr>
      <vt:lpstr>K-means</vt:lpstr>
      <vt:lpstr>K-means</vt:lpstr>
      <vt:lpstr>K-means</vt:lpstr>
      <vt:lpstr>K-means</vt:lpstr>
      <vt:lpstr>K-means</vt:lpstr>
      <vt:lpstr>K-means</vt:lpstr>
      <vt:lpstr>K-means</vt:lpstr>
      <vt:lpstr>K-means</vt:lpstr>
      <vt:lpstr>K-means</vt:lpstr>
      <vt:lpstr>K-means</vt:lpstr>
      <vt:lpstr>K-means - another example</vt:lpstr>
      <vt:lpstr>K-means</vt:lpstr>
      <vt:lpstr>K-means - the math</vt:lpstr>
      <vt:lpstr>K-means - the math</vt:lpstr>
      <vt:lpstr>K-means on image pixels</vt:lpstr>
      <vt:lpstr>K-means on image pixels</vt:lpstr>
      <vt:lpstr>K-means on image pixels</vt:lpstr>
      <vt:lpstr>K-means on image pixels+position</vt:lpstr>
      <vt:lpstr>The issues with k-means</vt:lpstr>
      <vt:lpstr>Oversegmentation and superpixels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Grouping</dc:title>
  <dc:creator>Bharath Hariharan</dc:creator>
  <cp:lastModifiedBy>Bharath Hariharan</cp:lastModifiedBy>
  <cp:revision>22</cp:revision>
  <cp:lastPrinted>2019-02-11T16:45:25Z</cp:lastPrinted>
  <dcterms:created xsi:type="dcterms:W3CDTF">2019-02-09T21:44:39Z</dcterms:created>
  <dcterms:modified xsi:type="dcterms:W3CDTF">2020-02-14T02:53:09Z</dcterms:modified>
</cp:coreProperties>
</file>