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310" r:id="rId4"/>
    <p:sldId id="311" r:id="rId5"/>
    <p:sldId id="312" r:id="rId6"/>
    <p:sldId id="315" r:id="rId7"/>
    <p:sldId id="313" r:id="rId8"/>
    <p:sldId id="314" r:id="rId9"/>
    <p:sldId id="279" r:id="rId10"/>
    <p:sldId id="283" r:id="rId11"/>
    <p:sldId id="284" r:id="rId12"/>
    <p:sldId id="285" r:id="rId13"/>
    <p:sldId id="301" r:id="rId14"/>
    <p:sldId id="316" r:id="rId15"/>
    <p:sldId id="317" r:id="rId16"/>
    <p:sldId id="318" r:id="rId17"/>
    <p:sldId id="304" r:id="rId18"/>
    <p:sldId id="308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06"/>
    <p:restoredTop sz="94629"/>
  </p:normalViewPr>
  <p:slideViewPr>
    <p:cSldViewPr snapToGrid="0" snapToObjects="1">
      <p:cViewPr varScale="1">
        <p:scale>
          <a:sx n="89" d="100"/>
          <a:sy n="89" d="100"/>
        </p:scale>
        <p:origin x="1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5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3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4397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7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8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E831-1B61-5842-8E29-F8D5663C7AC8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1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AD35-1C2E-174B-9C14-2FDC7B79A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Fourier transforms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C148B-81B3-8C42-BEF3-FC8D3B6C4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7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Key idea of Fourier basis</a:t>
            </a:r>
            <a:endParaRPr dirty="0"/>
          </a:p>
        </p:txBody>
      </p:sp>
      <p:sp>
        <p:nvSpPr>
          <p:cNvPr id="753" name="Shape 7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825046" indent="-326571"/>
            <a:lvl2pPr marL="1222375" indent="-266700"/>
          </a:lstStyle>
          <a:p>
            <a:r>
              <a:rPr dirty="0"/>
              <a:t>Every </a:t>
            </a:r>
            <a:r>
              <a:rPr lang="en-US" dirty="0"/>
              <a:t>such image</a:t>
            </a:r>
            <a:r>
              <a:rPr dirty="0"/>
              <a:t> (doesn’t matter what it is)</a:t>
            </a:r>
            <a:r>
              <a:rPr lang="en-US" dirty="0"/>
              <a:t> is a linear combination of </a:t>
            </a:r>
            <a:r>
              <a:rPr dirty="0"/>
              <a:t>sine/cosine waves</a:t>
            </a:r>
          </a:p>
        </p:txBody>
      </p:sp>
      <p:pic>
        <p:nvPicPr>
          <p:cNvPr id="754" name="sumfrequency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2819400"/>
            <a:ext cx="4748213" cy="3468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261756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Key idea of Fourier basis</a:t>
            </a:r>
            <a:endParaRPr dirty="0"/>
          </a:p>
        </p:txBody>
      </p:sp>
      <p:sp>
        <p:nvSpPr>
          <p:cNvPr id="758" name="Shape 758"/>
          <p:cNvSpPr>
            <a:spLocks noGrp="1"/>
          </p:cNvSpPr>
          <p:nvPr>
            <p:ph type="body" idx="1"/>
          </p:nvPr>
        </p:nvSpPr>
        <p:spPr>
          <a:xfrm>
            <a:off x="304800" y="1341437"/>
            <a:ext cx="8229600" cy="4525963"/>
          </a:xfrm>
          <a:prstGeom prst="rect">
            <a:avLst/>
          </a:prstGeom>
        </p:spPr>
        <p:txBody>
          <a:bodyPr/>
          <a:lstStyle>
            <a:lvl1pPr marL="825046" indent="-326571"/>
            <a:lvl2pPr marL="1222375" indent="-266700"/>
          </a:lstStyle>
          <a:p>
            <a:r>
              <a:rPr dirty="0"/>
              <a:t>Every </a:t>
            </a:r>
            <a:r>
              <a:rPr lang="en-US" dirty="0"/>
              <a:t>such image</a:t>
            </a:r>
            <a:r>
              <a:rPr dirty="0"/>
              <a:t> (doesn’t matter what it is)</a:t>
            </a:r>
            <a:r>
              <a:rPr lang="en-US" dirty="0"/>
              <a:t> is a linear combination </a:t>
            </a:r>
            <a:r>
              <a:rPr dirty="0"/>
              <a:t>of sine/cosine waves</a:t>
            </a:r>
          </a:p>
        </p:txBody>
      </p:sp>
      <p:pic>
        <p:nvPicPr>
          <p:cNvPr id="759" name="sumfrequency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0375" y="2559049"/>
            <a:ext cx="5722938" cy="40703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48027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 box-like example</a:t>
            </a:r>
            <a:endParaRPr dirty="0"/>
          </a:p>
        </p:txBody>
      </p:sp>
      <p:sp>
        <p:nvSpPr>
          <p:cNvPr id="763" name="Shape 7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5046" indent="-326571"/>
            <a:endParaRPr/>
          </a:p>
        </p:txBody>
      </p:sp>
      <p:pic>
        <p:nvPicPr>
          <p:cNvPr id="764" name="sumfrequency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163637"/>
            <a:ext cx="7278688" cy="52117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14598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Fourier basis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 ×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images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 exactly sines and cosines, but </a:t>
                </a:r>
                <a:r>
                  <a:rPr lang="en-US" i="1" dirty="0"/>
                  <a:t>complex </a:t>
                </a:r>
                <a:r>
                  <a:rPr lang="en-US" dirty="0"/>
                  <a:t>variants</a:t>
                </a:r>
              </a:p>
              <a:p>
                <a:r>
                  <a:rPr lang="en-US" dirty="0"/>
                  <a:t>Euler’s formula: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k-</a:t>
                </a:r>
                <a:r>
                  <a:rPr lang="en-US" dirty="0" err="1"/>
                  <a:t>th</a:t>
                </a:r>
                <a:r>
                  <a:rPr lang="en-US" dirty="0"/>
                  <a:t> basis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×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image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Shot 2016-02-03 at 12.26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531" y="4589928"/>
            <a:ext cx="2784737" cy="22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80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6681D-622A-4845-8949-57CB4092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k-</a:t>
            </a:r>
            <a:r>
              <a:rPr lang="en-US" dirty="0" err="1"/>
              <a:t>th</a:t>
            </a:r>
            <a:r>
              <a:rPr lang="en-US" dirty="0"/>
              <a:t> basis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D807696-D538-2F44-92F9-24F10301ADD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Real part: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i="1" dirty="0"/>
                  <a:t>Periodic in x. Period?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/>
                  <a:t> repeats every N/k pixels</a:t>
                </a:r>
              </a:p>
              <a:p>
                <a:endParaRPr lang="en-US" i="1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D807696-D538-2F44-92F9-24F10301A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9727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49F3-1621-1047-8B76-F86E57AC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Fourier basis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58BCE-42C1-3549-835F-7A87BC0EB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682558"/>
            <a:ext cx="2921000" cy="2190750"/>
          </a:xfrm>
          <a:prstGeom prst="rect">
            <a:avLst/>
          </a:prstGeom>
        </p:spPr>
      </p:pic>
      <p:pic>
        <p:nvPicPr>
          <p:cNvPr id="7" name="Picture 6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4306B32D-CF19-A440-8B7A-D4BBE22F6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2984692"/>
            <a:ext cx="2921000" cy="2190750"/>
          </a:xfrm>
          <a:prstGeom prst="rect">
            <a:avLst/>
          </a:prstGeom>
        </p:spPr>
      </p:pic>
      <p:pic>
        <p:nvPicPr>
          <p:cNvPr id="9" name="Picture 8" descr="A close up of a device&#13;&#10;&#13;&#10;Description automatically generated">
            <a:extLst>
              <a:ext uri="{FF2B5EF4-FFF2-40B4-BE49-F238E27FC236}">
                <a16:creationId xmlns:a16="http://schemas.microsoft.com/office/drawing/2014/main" id="{D401C1E1-1B02-0843-AA57-43C97B407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" y="4524375"/>
            <a:ext cx="2921000" cy="2190750"/>
          </a:xfrm>
          <a:prstGeom prst="rect">
            <a:avLst/>
          </a:prstGeom>
        </p:spPr>
      </p:pic>
      <p:pic>
        <p:nvPicPr>
          <p:cNvPr id="11" name="Picture 10" descr="A close up of a mans face&#13;&#10;&#13;&#10;Description automatically generated">
            <a:extLst>
              <a:ext uri="{FF2B5EF4-FFF2-40B4-BE49-F238E27FC236}">
                <a16:creationId xmlns:a16="http://schemas.microsoft.com/office/drawing/2014/main" id="{4F661E9E-E59D-D740-AEAF-FC93FA185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991" y="1682558"/>
            <a:ext cx="2921000" cy="2190750"/>
          </a:xfrm>
          <a:prstGeom prst="rect">
            <a:avLst/>
          </a:prstGeom>
        </p:spPr>
      </p:pic>
      <p:pic>
        <p:nvPicPr>
          <p:cNvPr id="13" name="Picture 1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B9C7607-BB35-B94D-B6C4-B513F10E4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991" y="2984692"/>
            <a:ext cx="2921000" cy="2190750"/>
          </a:xfrm>
          <a:prstGeom prst="rect">
            <a:avLst/>
          </a:prstGeom>
        </p:spPr>
      </p:pic>
      <p:pic>
        <p:nvPicPr>
          <p:cNvPr id="15" name="Picture 14" descr="A close up of a device&#13;&#10;&#13;&#10;Description automatically generated">
            <a:extLst>
              <a:ext uri="{FF2B5EF4-FFF2-40B4-BE49-F238E27FC236}">
                <a16:creationId xmlns:a16="http://schemas.microsoft.com/office/drawing/2014/main" id="{76F03D25-2FAC-9842-9C0B-10B404A4E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9991" y="4524375"/>
            <a:ext cx="2921000" cy="2190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ABE90D-EB5D-8C41-81DA-544470F3C576}"/>
                  </a:ext>
                </a:extLst>
              </p:cNvPr>
              <p:cNvSpPr txBox="1"/>
              <p:nvPr/>
            </p:nvSpPr>
            <p:spPr>
              <a:xfrm>
                <a:off x="434898" y="2575932"/>
                <a:ext cx="848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ABE90D-EB5D-8C41-81DA-544470F3C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2575932"/>
                <a:ext cx="84811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46EF25-6936-594F-95DE-F3B93F68B91B}"/>
                  </a:ext>
                </a:extLst>
              </p:cNvPr>
              <p:cNvSpPr txBox="1"/>
              <p:nvPr/>
            </p:nvSpPr>
            <p:spPr>
              <a:xfrm>
                <a:off x="434897" y="3830507"/>
                <a:ext cx="848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46EF25-6936-594F-95DE-F3B93F68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7" y="3830507"/>
                <a:ext cx="84811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BCBB59-CFA0-324A-8320-DFFE451DC2E8}"/>
                  </a:ext>
                </a:extLst>
              </p:cNvPr>
              <p:cNvSpPr txBox="1"/>
              <p:nvPr/>
            </p:nvSpPr>
            <p:spPr>
              <a:xfrm>
                <a:off x="434896" y="5435084"/>
                <a:ext cx="848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BCBB59-CFA0-324A-8320-DFFE451DC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6" y="5435084"/>
                <a:ext cx="84811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9DD27E5-F042-DF45-ABA7-86E8044FCD57}"/>
              </a:ext>
            </a:extLst>
          </p:cNvPr>
          <p:cNvSpPr txBox="1"/>
          <p:nvPr/>
        </p:nvSpPr>
        <p:spPr>
          <a:xfrm>
            <a:off x="2358792" y="2091198"/>
            <a:ext cx="150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EFBF43-637D-9540-81EE-F65272CA5B94}"/>
              </a:ext>
            </a:extLst>
          </p:cNvPr>
          <p:cNvSpPr txBox="1"/>
          <p:nvPr/>
        </p:nvSpPr>
        <p:spPr>
          <a:xfrm>
            <a:off x="5647783" y="2086956"/>
            <a:ext cx="150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Imaginary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4D5C66D1-C70D-C846-B6FC-89A6D556B41A}"/>
              </a:ext>
            </a:extLst>
          </p:cNvPr>
          <p:cNvSpPr/>
          <p:nvPr/>
        </p:nvSpPr>
        <p:spPr>
          <a:xfrm>
            <a:off x="8073483" y="2091198"/>
            <a:ext cx="814039" cy="4543778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56BC66-46C8-E246-B497-C2C6D316B5E0}"/>
              </a:ext>
            </a:extLst>
          </p:cNvPr>
          <p:cNvSpPr txBox="1"/>
          <p:nvPr/>
        </p:nvSpPr>
        <p:spPr>
          <a:xfrm rot="5400000">
            <a:off x="7326660" y="4842484"/>
            <a:ext cx="230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frequency</a:t>
            </a:r>
          </a:p>
        </p:txBody>
      </p:sp>
    </p:spTree>
    <p:extLst>
      <p:ext uri="{BB962C8B-B14F-4D97-AF65-F5344CB8AC3E}">
        <p14:creationId xmlns:p14="http://schemas.microsoft.com/office/powerpoint/2010/main" val="33181381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D8650D4E-C338-BA48-9680-A5390046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36" y="4115598"/>
            <a:ext cx="3179763" cy="2384822"/>
          </a:xfrm>
          <a:prstGeom prst="rect">
            <a:avLst/>
          </a:prstGeom>
        </p:spPr>
      </p:pic>
      <p:pic>
        <p:nvPicPr>
          <p:cNvPr id="5" name="Picture 4" descr="A close up of a mans face&#13;&#10;&#13;&#10;Description automatically generated">
            <a:extLst>
              <a:ext uri="{FF2B5EF4-FFF2-40B4-BE49-F238E27FC236}">
                <a16:creationId xmlns:a16="http://schemas.microsoft.com/office/drawing/2014/main" id="{4E619D02-69D0-4A48-8648-9A703CFFE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37" y="2808883"/>
            <a:ext cx="3179763" cy="2384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ECDD27-AC4A-7F44-91C4-26FE6781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Fourier basis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2B80B5-DED0-7542-B393-BEC3B510BC4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Different basis elements have different frequencies</a:t>
                </a:r>
              </a:p>
              <a:p>
                <a:r>
                  <a:rPr lang="en-US" dirty="0"/>
                  <a:t>Any image combines these with different coefficients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+0.8 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+0.8 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+0.5 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said to have </a:t>
                </a:r>
                <a:r>
                  <a:rPr lang="en-US" i="1" dirty="0"/>
                  <a:t>more </a:t>
                </a:r>
                <a:r>
                  <a:rPr lang="en-US" i="1"/>
                  <a:t>high-frequency components</a:t>
                </a:r>
                <a:endParaRPr lang="en-US" i="1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2B80B5-DED0-7542-B393-BEC3B510B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45166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0768-B712-4045-88DA-9F5D0002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BA72E-7594-A34D-B4C3-8AB2564E1E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any 1D signal x with N entries</a:t>
                </a:r>
              </a:p>
              <a:p>
                <a:r>
                  <a:rPr lang="en-US" dirty="0"/>
                  <a:t>It can be expressed as a combination of Fourier basis elements: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x can be represented using N </a:t>
                </a:r>
                <a:r>
                  <a:rPr lang="en-US" b="1" dirty="0"/>
                  <a:t>Fourier coefficients:</a:t>
                </a:r>
              </a:p>
              <a:p>
                <a:pPr lvl="1"/>
                <a:r>
                  <a:rPr lang="en-US" dirty="0"/>
                  <a:t>X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Fourier transform of x is X</a:t>
                </a:r>
              </a:p>
              <a:p>
                <a:r>
                  <a:rPr lang="en-US" dirty="0"/>
                  <a:t>Inverse Fourier transform of X is 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BA72E-7594-A34D-B4C3-8AB2564E1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69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1B3F-EEDB-8D4D-B903-9B2C8D3F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7105B-E2EE-2349-85C6-AB3BBA436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Problem: basis is complex, but signal is real?</a:t>
                </a:r>
              </a:p>
              <a:p>
                <a:r>
                  <a:rPr lang="en-US" dirty="0"/>
                  <a:t>Combine a pair of conjugate basis elements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/>
                  <a:t> as basis elements</a:t>
                </a:r>
              </a:p>
              <a:p>
                <a:r>
                  <a:rPr lang="en-US" dirty="0"/>
                  <a:t>Real signals will have same coefficients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7105B-E2EE-2349-85C6-AB3BBA436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588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66F7-0B3E-3943-9C2F-49DE7AF7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47E43-A3F8-8646-9347-F697B9F58E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Coefficient at 0 acts as a “constant bias”</a:t>
                </a:r>
              </a:p>
              <a:p>
                <a:r>
                  <a:rPr lang="en-US" dirty="0"/>
                  <a:t>All other basis elements average out to 0</a:t>
                </a:r>
              </a:p>
              <a:p>
                <a:r>
                  <a:rPr lang="en-US" dirty="0"/>
                  <a:t>So average must come from 0 coefficient</a:t>
                </a:r>
              </a:p>
              <a:p>
                <a:r>
                  <a:rPr lang="en-US" dirty="0"/>
                  <a:t>“DC component”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47E43-A3F8-8646-9347-F697B9F58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1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8780" y="3155038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=0.5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3155038"/>
                <a:ext cx="264033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878" y="555903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8" y="5559030"/>
                <a:ext cx="2640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78780" y="5578079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5578079"/>
                <a:ext cx="264033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68" y="1440180"/>
            <a:ext cx="2952750" cy="1695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68" y="3794760"/>
            <a:ext cx="2952750" cy="1695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570" y="3794760"/>
            <a:ext cx="2952750" cy="1695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570" y="1440180"/>
            <a:ext cx="29527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7A36-955F-5B45-9F6C-70807E67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“Blurriness” / “Smoothness”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32714-3C93-BF4A-A4F3-C6D2B833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241773"/>
          </a:xfrm>
        </p:spPr>
        <p:txBody>
          <a:bodyPr>
            <a:normAutofit/>
          </a:bodyPr>
          <a:lstStyle/>
          <a:p>
            <a:r>
              <a:rPr lang="en-US" dirty="0"/>
              <a:t>Gaussian filters with increasing sigma make image “blurrier”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 descr="A picture containing ground, people, nature&#13;&#10;&#13;&#10;Description automatically generated">
            <a:extLst>
              <a:ext uri="{FF2B5EF4-FFF2-40B4-BE49-F238E27FC236}">
                <a16:creationId xmlns:a16="http://schemas.microsoft.com/office/drawing/2014/main" id="{2E404554-4C29-BA41-850C-1284FE6A9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70" y="3790602"/>
            <a:ext cx="1872786" cy="1872786"/>
          </a:xfrm>
          <a:prstGeom prst="rect">
            <a:avLst/>
          </a:prstGeom>
        </p:spPr>
      </p:pic>
      <p:pic>
        <p:nvPicPr>
          <p:cNvPr id="23" name="Picture 22" descr="A picture containing ground, furniture&#13;&#10;&#13;&#10;Description automatically generated">
            <a:extLst>
              <a:ext uri="{FF2B5EF4-FFF2-40B4-BE49-F238E27FC236}">
                <a16:creationId xmlns:a16="http://schemas.microsoft.com/office/drawing/2014/main" id="{68BC5511-C46B-9C46-9FAF-63B1AF13C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946" y="3790600"/>
            <a:ext cx="1872783" cy="1872783"/>
          </a:xfrm>
          <a:prstGeom prst="rect">
            <a:avLst/>
          </a:prstGeom>
        </p:spPr>
      </p:pic>
      <p:pic>
        <p:nvPicPr>
          <p:cNvPr id="25" name="Picture 24" descr="A picture containing outdoor, building&#13;&#10;&#13;&#10;Description automatically generated">
            <a:extLst>
              <a:ext uri="{FF2B5EF4-FFF2-40B4-BE49-F238E27FC236}">
                <a16:creationId xmlns:a16="http://schemas.microsoft.com/office/drawing/2014/main" id="{F14A9C4B-3731-4049-A3C2-CEE24597A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078" y="3790600"/>
            <a:ext cx="1872782" cy="1872782"/>
          </a:xfrm>
          <a:prstGeom prst="rect">
            <a:avLst/>
          </a:prstGeom>
        </p:spPr>
      </p:pic>
      <p:pic>
        <p:nvPicPr>
          <p:cNvPr id="27" name="Picture 26" descr="A picture containing wall, animal, monitor, television&#13;&#10;&#13;&#10;Description automatically generated">
            <a:extLst>
              <a:ext uri="{FF2B5EF4-FFF2-40B4-BE49-F238E27FC236}">
                <a16:creationId xmlns:a16="http://schemas.microsoft.com/office/drawing/2014/main" id="{151E651C-37E4-CB47-A737-349D56F9E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209" y="3790600"/>
            <a:ext cx="1872782" cy="18727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2D3E61D-2E69-9D4A-9879-B8250CAF1FCC}"/>
              </a:ext>
            </a:extLst>
          </p:cNvPr>
          <p:cNvSpPr txBox="1"/>
          <p:nvPr/>
        </p:nvSpPr>
        <p:spPr>
          <a:xfrm>
            <a:off x="468970" y="5663382"/>
            <a:ext cx="187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AC8CCA-5794-7C4C-8A98-9E5A5B2E0AB0}"/>
                  </a:ext>
                </a:extLst>
              </p:cNvPr>
              <p:cNvSpPr txBox="1"/>
              <p:nvPr/>
            </p:nvSpPr>
            <p:spPr>
              <a:xfrm>
                <a:off x="2509024" y="5669379"/>
                <a:ext cx="1872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AC8CCA-5794-7C4C-8A98-9E5A5B2E0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24" y="5669379"/>
                <a:ext cx="18727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F4ED68-FC1A-AA4B-9624-4335BA2C4B77}"/>
                  </a:ext>
                </a:extLst>
              </p:cNvPr>
              <p:cNvSpPr txBox="1"/>
              <p:nvPr/>
            </p:nvSpPr>
            <p:spPr>
              <a:xfrm>
                <a:off x="4526157" y="5663382"/>
                <a:ext cx="1872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F4ED68-FC1A-AA4B-9624-4335BA2C4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157" y="5663382"/>
                <a:ext cx="18727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DF1E5B-C318-D74F-845F-FF53E7AC8C40}"/>
                  </a:ext>
                </a:extLst>
              </p:cNvPr>
              <p:cNvSpPr txBox="1"/>
              <p:nvPr/>
            </p:nvSpPr>
            <p:spPr>
              <a:xfrm>
                <a:off x="6566209" y="5663382"/>
                <a:ext cx="1872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DF1E5B-C318-D74F-845F-FF53E7AC8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209" y="5663382"/>
                <a:ext cx="18727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0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21D6-3075-8448-9F24-2B6E886C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Blurriness/smoothness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7AF6-CB25-B943-8914-85EC35EE3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033"/>
            <a:ext cx="7886700" cy="4351338"/>
          </a:xfrm>
        </p:spPr>
        <p:txBody>
          <a:bodyPr/>
          <a:lstStyle/>
          <a:p>
            <a:r>
              <a:rPr lang="en-US" dirty="0"/>
              <a:t>In blurrier images, intensity changes more slowly with position</a:t>
            </a:r>
          </a:p>
          <a:p>
            <a:r>
              <a:rPr lang="en-US" dirty="0"/>
              <a:t>An important concept in image processing: </a:t>
            </a:r>
            <a:r>
              <a:rPr lang="en-US" i="1" dirty="0"/>
              <a:t>frequency</a:t>
            </a:r>
            <a:endParaRPr lang="en-US" dirty="0"/>
          </a:p>
        </p:txBody>
      </p:sp>
      <p:pic>
        <p:nvPicPr>
          <p:cNvPr id="4" name="Picture 3" descr="A picture containing ground, people, nature&#13;&#10;&#13;&#10;Description automatically generated">
            <a:extLst>
              <a:ext uri="{FF2B5EF4-FFF2-40B4-BE49-F238E27FC236}">
                <a16:creationId xmlns:a16="http://schemas.microsoft.com/office/drawing/2014/main" id="{50A291F0-B687-364D-A41B-43C0EBCEA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25" y="4620093"/>
            <a:ext cx="1872786" cy="1872786"/>
          </a:xfrm>
          <a:prstGeom prst="rect">
            <a:avLst/>
          </a:prstGeom>
        </p:spPr>
      </p:pic>
      <p:pic>
        <p:nvPicPr>
          <p:cNvPr id="5" name="Picture 4" descr="A picture containing ground, furniture&#13;&#10;&#13;&#10;Description automatically generated">
            <a:extLst>
              <a:ext uri="{FF2B5EF4-FFF2-40B4-BE49-F238E27FC236}">
                <a16:creationId xmlns:a16="http://schemas.microsoft.com/office/drawing/2014/main" id="{6A330F59-4BF1-E14D-953C-40E671093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301" y="4620091"/>
            <a:ext cx="1872783" cy="1872783"/>
          </a:xfrm>
          <a:prstGeom prst="rect">
            <a:avLst/>
          </a:prstGeom>
        </p:spPr>
      </p:pic>
      <p:pic>
        <p:nvPicPr>
          <p:cNvPr id="6" name="Picture 5" descr="A picture containing outdoor, building&#13;&#10;&#13;&#10;Description automatically generated">
            <a:extLst>
              <a:ext uri="{FF2B5EF4-FFF2-40B4-BE49-F238E27FC236}">
                <a16:creationId xmlns:a16="http://schemas.microsoft.com/office/drawing/2014/main" id="{FB0C9271-7AD5-FA46-A592-7FF3D230E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433" y="4620091"/>
            <a:ext cx="1872782" cy="1872782"/>
          </a:xfrm>
          <a:prstGeom prst="rect">
            <a:avLst/>
          </a:prstGeom>
        </p:spPr>
      </p:pic>
      <p:pic>
        <p:nvPicPr>
          <p:cNvPr id="7" name="Picture 6" descr="A picture containing wall, animal, monitor, television&#13;&#10;&#13;&#10;Description automatically generated">
            <a:extLst>
              <a:ext uri="{FF2B5EF4-FFF2-40B4-BE49-F238E27FC236}">
                <a16:creationId xmlns:a16="http://schemas.microsoft.com/office/drawing/2014/main" id="{59BD3978-974D-BE48-90AC-D1D554A7B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564" y="4620091"/>
            <a:ext cx="1872782" cy="1872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37A710-5E06-CA4F-8BFC-AC8F053C443A}"/>
              </a:ext>
            </a:extLst>
          </p:cNvPr>
          <p:cNvSpPr txBox="1"/>
          <p:nvPr/>
        </p:nvSpPr>
        <p:spPr>
          <a:xfrm>
            <a:off x="545325" y="6492873"/>
            <a:ext cx="187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716E84-4E5B-1641-99AA-2296EB2965E7}"/>
                  </a:ext>
                </a:extLst>
              </p:cNvPr>
              <p:cNvSpPr txBox="1"/>
              <p:nvPr/>
            </p:nvSpPr>
            <p:spPr>
              <a:xfrm>
                <a:off x="2585379" y="6498870"/>
                <a:ext cx="1872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716E84-4E5B-1641-99AA-2296EB296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379" y="6498870"/>
                <a:ext cx="18727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094B2E-5ACD-6B4D-B0FB-469EB34E1C54}"/>
                  </a:ext>
                </a:extLst>
              </p:cNvPr>
              <p:cNvSpPr txBox="1"/>
              <p:nvPr/>
            </p:nvSpPr>
            <p:spPr>
              <a:xfrm>
                <a:off x="4602512" y="6492873"/>
                <a:ext cx="1872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094B2E-5ACD-6B4D-B0FB-469EB34E1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512" y="6492873"/>
                <a:ext cx="18727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067522-D684-3A44-BBE7-77AB63C2B79E}"/>
                  </a:ext>
                </a:extLst>
              </p:cNvPr>
              <p:cNvSpPr txBox="1"/>
              <p:nvPr/>
            </p:nvSpPr>
            <p:spPr>
              <a:xfrm>
                <a:off x="6642564" y="6492873"/>
                <a:ext cx="1872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067522-D684-3A44-BBE7-77AB63C2B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64" y="6492873"/>
                <a:ext cx="18727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picture containing object, antenna&#13;&#10;&#13;&#10;Description automatically generated">
            <a:extLst>
              <a:ext uri="{FF2B5EF4-FFF2-40B4-BE49-F238E27FC236}">
                <a16:creationId xmlns:a16="http://schemas.microsoft.com/office/drawing/2014/main" id="{4A709641-C0DB-4F44-8E53-269453095C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3754" y="3153598"/>
            <a:ext cx="1947330" cy="1460497"/>
          </a:xfrm>
          <a:prstGeom prst="rect">
            <a:avLst/>
          </a:prstGeom>
        </p:spPr>
      </p:pic>
      <p:pic>
        <p:nvPicPr>
          <p:cNvPr id="15" name="Picture 1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02725BE-781E-F64A-B854-1EB1DE174F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075" y="3153598"/>
            <a:ext cx="1947330" cy="1460497"/>
          </a:xfrm>
          <a:prstGeom prst="rect">
            <a:avLst/>
          </a:prstGeom>
        </p:spPr>
      </p:pic>
      <p:pic>
        <p:nvPicPr>
          <p:cNvPr id="17" name="Picture 1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1568636-8604-6348-AFF1-4F213F4C76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6075" y="3153597"/>
            <a:ext cx="1947329" cy="1460497"/>
          </a:xfrm>
          <a:prstGeom prst="rect">
            <a:avLst/>
          </a:prstGeom>
        </p:spPr>
      </p:pic>
      <p:pic>
        <p:nvPicPr>
          <p:cNvPr id="19" name="Picture 18" descr="A close up of a map&#13;&#10;&#13;&#10;Description automatically generated">
            <a:extLst>
              <a:ext uri="{FF2B5EF4-FFF2-40B4-BE49-F238E27FC236}">
                <a16:creationId xmlns:a16="http://schemas.microsoft.com/office/drawing/2014/main" id="{90CB64E5-09C8-3648-A9CF-CD402E57AC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5326" y="3133439"/>
            <a:ext cx="1947331" cy="14604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993946-913B-F545-881F-F351D7F3204A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545325" y="5556486"/>
            <a:ext cx="1872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7BAFF6-AF2C-BC48-83A5-01731D7AD88D}"/>
              </a:ext>
            </a:extLst>
          </p:cNvPr>
          <p:cNvCxnSpPr/>
          <p:nvPr/>
        </p:nvCxnSpPr>
        <p:spPr>
          <a:xfrm>
            <a:off x="2585379" y="5556482"/>
            <a:ext cx="1872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FF9404-8D58-F445-8BAF-1B0F23DC684A}"/>
              </a:ext>
            </a:extLst>
          </p:cNvPr>
          <p:cNvCxnSpPr/>
          <p:nvPr/>
        </p:nvCxnSpPr>
        <p:spPr>
          <a:xfrm>
            <a:off x="4625429" y="5556482"/>
            <a:ext cx="1872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2AD93B-D068-4743-86EE-54EAFC5376F5}"/>
              </a:ext>
            </a:extLst>
          </p:cNvPr>
          <p:cNvCxnSpPr/>
          <p:nvPr/>
        </p:nvCxnSpPr>
        <p:spPr>
          <a:xfrm>
            <a:off x="6642560" y="5556482"/>
            <a:ext cx="1872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74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0B7B-8703-1046-8B44-14F3AF4A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and the Fourier transform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1A03B-91B4-384C-BF61-073205C7D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114C6-0D51-3743-9670-616E9EB5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vector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B33BAC9-71FC-0A43-A49C-FD02EDE22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Images of given size are a vector space</a:t>
                </a:r>
              </a:p>
              <a:p>
                <a:pPr lvl="1"/>
                <a:r>
                  <a:rPr lang="en-US" dirty="0"/>
                  <a:t>Usual definitions of addition and scalar multiplication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images, so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dimensionality of the vector space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images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vector space has a </a:t>
                </a:r>
                <a:r>
                  <a:rPr lang="en-US" i="1" dirty="0"/>
                  <a:t>basis: </a:t>
                </a:r>
                <a:r>
                  <a:rPr lang="en-US" dirty="0"/>
                  <a:t>images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for any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B33BAC9-71FC-0A43-A49C-FD02EDE22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28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F24F2B-CC03-1C46-86F4-F50E4996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for images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470B6C-8C44-7F49-B415-04A2B5C384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Canonical basis:</a:t>
                </a:r>
              </a:p>
              <a:p>
                <a:pPr lvl="1"/>
                <a:r>
                  <a:rPr lang="en-US" dirty="0"/>
                  <a:t>Each canonical basis vector is an image with single pixel as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Basis vectors for 5 x 5 images: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470B6C-8C44-7F49-B415-04A2B5C384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678E5EF7-7FF0-D04B-AFDB-A5EBF21D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6465"/>
            <a:ext cx="2214756" cy="1661067"/>
          </a:xfrm>
          <a:prstGeom prst="rect">
            <a:avLst/>
          </a:prstGeom>
        </p:spPr>
      </p:pic>
      <p:pic>
        <p:nvPicPr>
          <p:cNvPr id="11" name="Picture 10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CE4B15CB-D414-7448-82FE-3FFE13641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629" y="5196465"/>
            <a:ext cx="2214756" cy="16610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62F9A9-70AF-4048-B346-A8E6E4546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165" y="5196464"/>
            <a:ext cx="2214756" cy="1661067"/>
          </a:xfrm>
          <a:prstGeom prst="rect">
            <a:avLst/>
          </a:prstGeom>
        </p:spPr>
      </p:pic>
      <p:pic>
        <p:nvPicPr>
          <p:cNvPr id="15" name="Picture 14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F22F87F3-551E-4E45-A750-950B17C28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9391" y="5196465"/>
            <a:ext cx="2214757" cy="16610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516590-246F-1542-A71A-5709877E48F7}"/>
              </a:ext>
            </a:extLst>
          </p:cNvPr>
          <p:cNvSpPr txBox="1"/>
          <p:nvPr/>
        </p:nvSpPr>
        <p:spPr>
          <a:xfrm>
            <a:off x="3769112" y="5776329"/>
            <a:ext cx="76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F4C538-7EDC-9C49-98B0-B5B58035BBD0}"/>
              </a:ext>
            </a:extLst>
          </p:cNvPr>
          <p:cNvSpPr txBox="1"/>
          <p:nvPr/>
        </p:nvSpPr>
        <p:spPr>
          <a:xfrm>
            <a:off x="6508207" y="5734609"/>
            <a:ext cx="76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1BA15D-4CC7-3A4F-A149-408FCAEB54E3}"/>
                  </a:ext>
                </a:extLst>
              </p:cNvPr>
              <p:cNvSpPr txBox="1"/>
              <p:nvPr/>
            </p:nvSpPr>
            <p:spPr>
              <a:xfrm>
                <a:off x="758283" y="4873083"/>
                <a:ext cx="702527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1BA15D-4CC7-3A4F-A149-408FCAEB5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83" y="4873083"/>
                <a:ext cx="702527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36AA57-E270-2E4E-8326-FB6E22313A5C}"/>
                  </a:ext>
                </a:extLst>
              </p:cNvPr>
              <p:cNvSpPr txBox="1"/>
              <p:nvPr/>
            </p:nvSpPr>
            <p:spPr>
              <a:xfrm>
                <a:off x="2651821" y="4873083"/>
                <a:ext cx="702527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36AA57-E270-2E4E-8326-FB6E22313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821" y="4873083"/>
                <a:ext cx="702527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4787D4-AEEE-EC44-833B-E7213DA21757}"/>
                  </a:ext>
                </a:extLst>
              </p:cNvPr>
              <p:cNvSpPr txBox="1"/>
              <p:nvPr/>
            </p:nvSpPr>
            <p:spPr>
              <a:xfrm>
                <a:off x="5168279" y="4880732"/>
                <a:ext cx="702527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4787D4-AEEE-EC44-833B-E7213DA21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79" y="4880732"/>
                <a:ext cx="702527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330BED-277C-A04A-AF4B-5F6F6729B0D5}"/>
                  </a:ext>
                </a:extLst>
              </p:cNvPr>
              <p:cNvSpPr txBox="1"/>
              <p:nvPr/>
            </p:nvSpPr>
            <p:spPr>
              <a:xfrm>
                <a:off x="7947719" y="4880732"/>
                <a:ext cx="702527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330BED-277C-A04A-AF4B-5F6F6729B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719" y="4880732"/>
                <a:ext cx="702527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14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F24F2B-CC03-1C46-86F4-F50E4996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for images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470B6C-8C44-7F49-B415-04A2B5C3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(2D arrays of real numbers) satisfy definition of vector space.</a:t>
            </a:r>
          </a:p>
          <a:p>
            <a:r>
              <a:rPr lang="en-US" dirty="0"/>
              <a:t>Canonical basis:</a:t>
            </a:r>
          </a:p>
          <a:p>
            <a:pPr lvl="1"/>
            <a:r>
              <a:rPr lang="en-US" dirty="0"/>
              <a:t>Each canonical basis vector is an image with single pixel as 1</a:t>
            </a:r>
          </a:p>
          <a:p>
            <a:r>
              <a:rPr lang="en-US" dirty="0"/>
              <a:t>Alternate basis based on </a:t>
            </a:r>
            <a:r>
              <a:rPr lang="en-US" i="1" dirty="0"/>
              <a:t>frequency: </a:t>
            </a:r>
            <a:r>
              <a:rPr lang="en-US" dirty="0"/>
              <a:t>Fourier basis</a:t>
            </a:r>
          </a:p>
        </p:txBody>
      </p:sp>
    </p:spTree>
    <p:extLst>
      <p:ext uri="{BB962C8B-B14F-4D97-AF65-F5344CB8AC3E}">
        <p14:creationId xmlns:p14="http://schemas.microsoft.com/office/powerpoint/2010/main" val="81543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945C8F-B722-AF48-8525-6BDDC2A051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Fourier basis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×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images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945C8F-B722-AF48-8525-6BDDC2A05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B04D2-C8AD-1B44-B2B6-6F25183CD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images that are a single row of pixels</a:t>
            </a:r>
          </a:p>
          <a:p>
            <a:r>
              <a:rPr lang="en-US" dirty="0"/>
              <a:t>Random image below:</a:t>
            </a:r>
          </a:p>
          <a:p>
            <a:endParaRPr lang="en-US" dirty="0"/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B8F9E0E-A8CD-2F48-BF5D-CF4AE3473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7" t="47825" b="47825"/>
          <a:stretch/>
        </p:blipFill>
        <p:spPr>
          <a:xfrm>
            <a:off x="334537" y="2786539"/>
            <a:ext cx="8898673" cy="316233"/>
          </a:xfrm>
          <a:prstGeom prst="rect">
            <a:avLst/>
          </a:prstGeom>
        </p:spPr>
      </p:pic>
      <p:pic>
        <p:nvPicPr>
          <p:cNvPr id="10" name="Picture 9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16B9FCF5-3D42-AB45-8635-79E417769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386" y="3164791"/>
            <a:ext cx="4682894" cy="35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1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8183</TotalTime>
  <Words>602</Words>
  <Application>Microsoft Macintosh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Fourier transforms</vt:lpstr>
      <vt:lpstr>Gaussian filter</vt:lpstr>
      <vt:lpstr>“Blurriness” / “Smoothness”</vt:lpstr>
      <vt:lpstr>Blurriness/smoothness</vt:lpstr>
      <vt:lpstr>Frequency and the Fourier transform</vt:lpstr>
      <vt:lpstr>Images as vector space</vt:lpstr>
      <vt:lpstr>Basis for images</vt:lpstr>
      <vt:lpstr>Basis for images</vt:lpstr>
      <vt:lpstr>Fourier basis for 1 × N images</vt:lpstr>
      <vt:lpstr>Key idea of Fourier basis</vt:lpstr>
      <vt:lpstr>Key idea of Fourier basis</vt:lpstr>
      <vt:lpstr>A box-like example</vt:lpstr>
      <vt:lpstr>Fourier basis for 1 × N images</vt:lpstr>
      <vt:lpstr>Understanding the k-th basis</vt:lpstr>
      <vt:lpstr>Understanding the Fourier basis</vt:lpstr>
      <vt:lpstr>Understanding the Fourier basis</vt:lpstr>
      <vt:lpstr>Fourier transform</vt:lpstr>
      <vt:lpstr>Fourier transform</vt:lpstr>
      <vt:lpstr>Fourier transform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transforms</dc:title>
  <dc:creator>Bharath Hariharan</dc:creator>
  <cp:lastModifiedBy>Bharath Hariharan</cp:lastModifiedBy>
  <cp:revision>43</cp:revision>
  <dcterms:created xsi:type="dcterms:W3CDTF">2019-01-27T22:26:35Z</dcterms:created>
  <dcterms:modified xsi:type="dcterms:W3CDTF">2020-01-29T03:36:39Z</dcterms:modified>
</cp:coreProperties>
</file>