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523" r:id="rId3"/>
    <p:sldId id="306" r:id="rId4"/>
    <p:sldId id="308" r:id="rId5"/>
    <p:sldId id="261" r:id="rId6"/>
    <p:sldId id="307" r:id="rId7"/>
    <p:sldId id="337" r:id="rId8"/>
    <p:sldId id="477" r:id="rId9"/>
    <p:sldId id="478" r:id="rId10"/>
    <p:sldId id="260" r:id="rId11"/>
    <p:sldId id="480" r:id="rId12"/>
    <p:sldId id="446" r:id="rId13"/>
    <p:sldId id="455" r:id="rId14"/>
    <p:sldId id="457" r:id="rId15"/>
    <p:sldId id="456" r:id="rId16"/>
    <p:sldId id="459" r:id="rId17"/>
    <p:sldId id="461" r:id="rId18"/>
    <p:sldId id="460" r:id="rId19"/>
    <p:sldId id="481" r:id="rId20"/>
    <p:sldId id="265" r:id="rId21"/>
    <p:sldId id="462" r:id="rId22"/>
    <p:sldId id="482" r:id="rId23"/>
    <p:sldId id="521" r:id="rId24"/>
    <p:sldId id="264" r:id="rId25"/>
    <p:sldId id="526" r:id="rId26"/>
    <p:sldId id="266" r:id="rId27"/>
    <p:sldId id="267" r:id="rId28"/>
    <p:sldId id="268" r:id="rId29"/>
    <p:sldId id="527" r:id="rId30"/>
    <p:sldId id="269" r:id="rId31"/>
    <p:sldId id="490" r:id="rId32"/>
    <p:sldId id="493" r:id="rId33"/>
    <p:sldId id="494" r:id="rId34"/>
    <p:sldId id="500" r:id="rId35"/>
    <p:sldId id="491" r:id="rId36"/>
    <p:sldId id="492" r:id="rId37"/>
    <p:sldId id="496" r:id="rId38"/>
    <p:sldId id="464" r:id="rId39"/>
    <p:sldId id="497" r:id="rId40"/>
    <p:sldId id="498" r:id="rId41"/>
    <p:sldId id="499" r:id="rId42"/>
    <p:sldId id="524" r:id="rId43"/>
    <p:sldId id="273" r:id="rId44"/>
    <p:sldId id="271" r:id="rId45"/>
    <p:sldId id="473" r:id="rId46"/>
    <p:sldId id="474" r:id="rId47"/>
    <p:sldId id="488" r:id="rId48"/>
    <p:sldId id="522" r:id="rId49"/>
    <p:sldId id="501" r:id="rId50"/>
    <p:sldId id="472" r:id="rId51"/>
    <p:sldId id="502" r:id="rId52"/>
    <p:sldId id="503" r:id="rId53"/>
    <p:sldId id="467" r:id="rId54"/>
    <p:sldId id="504" r:id="rId55"/>
    <p:sldId id="505" r:id="rId56"/>
    <p:sldId id="329" r:id="rId57"/>
    <p:sldId id="506" r:id="rId58"/>
    <p:sldId id="507" r:id="rId59"/>
    <p:sldId id="509" r:id="rId60"/>
    <p:sldId id="508" r:id="rId61"/>
    <p:sldId id="510" r:id="rId62"/>
    <p:sldId id="514" r:id="rId63"/>
    <p:sldId id="475" r:id="rId64"/>
    <p:sldId id="515" r:id="rId65"/>
    <p:sldId id="516" r:id="rId66"/>
    <p:sldId id="517" r:id="rId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501"/>
    <a:srgbClr val="AEAEAE"/>
    <a:srgbClr val="88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8" autoAdjust="0"/>
    <p:restoredTop sz="70739" autoAdjust="0"/>
  </p:normalViewPr>
  <p:slideViewPr>
    <p:cSldViewPr>
      <p:cViewPr varScale="1">
        <p:scale>
          <a:sx n="115" d="100"/>
          <a:sy n="115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330F-0BC8-49D7-A944-695EB46CD0A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C6D3D-63F5-43F0-8220-69118B54FBA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A76B8-4245-438E-AE87-AEABE722B1B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0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B3A0A-D57B-4CAC-84DB-6D90894AFFC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9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7F93-8D1F-4BCD-9CEA-002EA20EF34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33B0-96E6-1D48-8CE1-140A573B0B80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A6DD-CFBE-F347-A990-64992F460251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BFC3-BABC-644D-8F88-470B9E25A9F2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19A4-28A6-044A-B515-32019DF4A4EF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3F6A-68A9-C842-BD70-6B453CC85DC7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FCE7-FB7B-2C47-8120-D8E63FB01199}" type="datetime1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9C75-0E4F-4E4A-BFA2-2C0A8D4B88D8}" type="datetime1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AF3C-4F85-4B40-87D5-57A2799475D4}" type="datetime1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323B-1EAB-A44A-9AEE-D732BF5997D8}" type="datetime1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CC2E-2329-FA46-BD47-4D4D40A8DE63}" type="datetime1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7C67-4670-7F40-9BF2-633CBB4A9A44}" type="datetime1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376D-49A3-C344-B0CF-057076017009}" type="datetime1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6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800" y="2743200"/>
            <a:ext cx="92202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Lecture 2: Image filtering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2F5AD-9B75-8C4C-9528-61ED97B1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grid (matrix) of intensity values: 1 color or 3 colors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815-F7FA-4B45-8F14-FBCCD576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assumption about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 us assume noise at a pixel is </a:t>
            </a:r>
          </a:p>
          <a:p>
            <a:pPr lvl="1"/>
            <a:r>
              <a:rPr lang="en-US" dirty="0"/>
              <a:t>independent of other pixels</a:t>
            </a:r>
          </a:p>
          <a:p>
            <a:pPr lvl="1"/>
            <a:r>
              <a:rPr lang="en-US" dirty="0"/>
              <a:t>distributed according to a Gaussian distribution</a:t>
            </a:r>
          </a:p>
          <a:p>
            <a:pPr lvl="2"/>
            <a:r>
              <a:rPr lang="en-US" dirty="0"/>
              <a:t>i.e., low noise values are more likely than high noise values</a:t>
            </a:r>
          </a:p>
          <a:p>
            <a:pPr lvl="2"/>
            <a:r>
              <a:rPr lang="en-US" dirty="0"/>
              <a:t>“grainy images”</a:t>
            </a:r>
          </a:p>
        </p:txBody>
      </p:sp>
      <p:pic>
        <p:nvPicPr>
          <p:cNvPr id="4" name="Picture 5" descr="image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lum bright="24000" contrast="30000"/>
          </a:blip>
          <a:srcRect/>
          <a:stretch>
            <a:fillRect/>
          </a:stretch>
        </p:blipFill>
        <p:spPr bwMode="auto">
          <a:xfrm>
            <a:off x="5291667" y="1434571"/>
            <a:ext cx="3672629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47926-73EB-214B-A3ED-3F1EB39D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2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Nearby pixels are likely to belong to same object</a:t>
            </a:r>
          </a:p>
          <a:p>
            <a:pPr lvl="1"/>
            <a:r>
              <a:rPr lang="en-US" dirty="0"/>
              <a:t>thus likely to have similar color</a:t>
            </a:r>
          </a:p>
          <a:p>
            <a:r>
              <a:rPr lang="en-US" dirty="0"/>
              <a:t>Replace each pixel by </a:t>
            </a:r>
            <a:r>
              <a:rPr lang="en-US" i="1" dirty="0"/>
              <a:t>average of neighbors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B9705-008A-344C-9EEE-990BD6DF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54930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72200" y="2438400"/>
            <a:ext cx="838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72100" y="2013876"/>
            <a:ext cx="2438400" cy="13062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+ 10 + 40 + 0 + 10 + 0 + 0)/9 = 6.66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E813D2-C9D4-C746-8395-738317D8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7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(0 + 0 + 0 + 0 + 0 + 10 + 0 + 0 + 0 + 0 + 20 + 10 + 40 + 0 + 0 + 20 + 10 + 0 + 0 + 0 + 30 + 20 + 10 + 0 + 0)/25 = 6.8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11968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2438400"/>
            <a:ext cx="8382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600200"/>
            <a:ext cx="4114800" cy="22098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D20C-6397-A64F-A437-8DE50C8E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9099" y="2370138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2334" y="1964267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+ 0 + 0 + 0 + 0 + 10)/9 = 1.11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033124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DA799-1BE8-014D-878E-40DDB618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7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80532" y="2350691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099" y="1964267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+ 0 + 10 + 0 + 10 + 20)/9 = 4.44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618937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4959E-54DA-234C-A48A-50AF77C2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8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50856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316565" y="2288514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5132" y="1981200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6248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(0 + 0 + 0 + 0 + 10 + 10 + 10 + 20 + 20)/9 = 7.77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3475E-EFAB-A844-A4F9-249009FA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filtering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74263"/>
              </p:ext>
            </p:extLst>
          </p:nvPr>
        </p:nvGraphicFramePr>
        <p:xfrm>
          <a:off x="16933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69099"/>
              </p:ext>
            </p:extLst>
          </p:nvPr>
        </p:nvGraphicFramePr>
        <p:xfrm>
          <a:off x="4495800" y="198120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1433" y="2288514"/>
            <a:ext cx="457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1380066" cy="11538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B8A4A4-802C-F24D-8189-B2D9D91A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6407 0.01505 0.32813 0.03032 0.32587 0.05162 C 0.32379 0.07315 -0.01232 0.10718 -0.01284 0.12824 C -0.01354 0.1493 0.32153 0.15139 0.32223 0.17755 C 0.32292 0.20393 -0.00434 0.26065 -0.0092 0.28634 C -0.01423 0.3118 0.29254 0.33079 0.29254 0.3307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6407 0.01505 0.32813 0.03032 0.32587 0.05162 C 0.32379 0.07315 -0.01232 0.10718 -0.01284 0.12824 C -0.01354 0.1493 0.32153 0.15139 0.32223 0.17755 C 0.32292 0.20393 -0.00434 0.26065 -0.0092 0.28634 C -0.01423 0.3118 0.29254 0.33079 0.29254 0.33079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Noise reduction using mean filtering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04999"/>
            <a:ext cx="4114800" cy="4003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4"/>
          <a:stretch/>
        </p:blipFill>
        <p:spPr>
          <a:xfrm>
            <a:off x="4724399" y="1904999"/>
            <a:ext cx="4114801" cy="40035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6D4A8-3FB7-4745-BD6F-B5B5BF98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A grid (matrix) of intensity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400" dirty="0"/>
              <a:t>(common to use one byte per value: 0 = black, 255 = white)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412925"/>
            <a:ext cx="2133600" cy="24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96080" y="2795175"/>
            <a:ext cx="74732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b="1" dirty="0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1828800"/>
          <a:ext cx="3810000" cy="3994144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2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CA30-7479-1B4E-8245-570F6C3C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Mean filtering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9850"/>
            <a:ext cx="8724900" cy="1381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Replace pixel by mean of neighborhood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89050" y="2590800"/>
            <a:ext cx="1241425" cy="1143000"/>
            <a:chOff x="2290" y="1920"/>
            <a:chExt cx="782" cy="720"/>
          </a:xfrm>
        </p:grpSpPr>
        <p:sp>
          <p:nvSpPr>
            <p:cNvPr id="33819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25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26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33827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33828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33829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33830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1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2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33833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33834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1066800" y="3810000"/>
            <a:ext cx="17550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cs typeface="Arial" charset="0"/>
              </a:rPr>
              <a:t>Local image data</a:t>
            </a:r>
          </a:p>
          <a:p>
            <a:pPr algn="ctr" eaLnBrk="0" hangingPunct="0"/>
            <a:r>
              <a:rPr lang="en-US" sz="3200" i="1" dirty="0">
                <a:cs typeface="Arial" charset="0"/>
              </a:rPr>
              <a:t>f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7075" y="2590800"/>
            <a:ext cx="1295400" cy="1219200"/>
            <a:chOff x="2256" y="1920"/>
            <a:chExt cx="816" cy="768"/>
          </a:xfrm>
        </p:grpSpPr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3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cs typeface="Arial" charset="0"/>
                </a:rPr>
                <a:t>4.1</a:t>
              </a:r>
            </a:p>
          </p:txBody>
        </p:sp>
        <p:sp>
          <p:nvSpPr>
            <p:cNvPr id="3380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81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5502275" y="3810000"/>
            <a:ext cx="213045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cs typeface="Arial" charset="0"/>
              </a:rPr>
              <a:t>Modified image data</a:t>
            </a:r>
          </a:p>
          <a:p>
            <a:pPr algn="ctr" eaLnBrk="0" hangingPunct="0"/>
            <a:r>
              <a:rPr lang="en-US" sz="3200" i="1" dirty="0">
                <a:cs typeface="Arial" charset="0"/>
              </a:rPr>
              <a:t>S</a:t>
            </a:r>
            <a:r>
              <a:rPr lang="en-US" sz="3200" dirty="0">
                <a:cs typeface="Arial" charset="0"/>
              </a:rPr>
              <a:t>[</a:t>
            </a:r>
            <a:r>
              <a:rPr lang="en-US" sz="3200" i="1" dirty="0">
                <a:cs typeface="Arial" charset="0"/>
              </a:rPr>
              <a:t>f</a:t>
            </a:r>
            <a:r>
              <a:rPr lang="en-US" sz="3200" dirty="0">
                <a:cs typeface="Arial" charset="0"/>
              </a:rPr>
              <a:t>]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3444875" y="3200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356225"/>
            <a:ext cx="8013700" cy="1397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8F79B-417E-B749-BFEE-F6BC8C14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  <p:bldP spid="338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882775" y="2057400"/>
            <a:ext cx="1241425" cy="1143000"/>
            <a:chOff x="2290" y="1920"/>
            <a:chExt cx="782" cy="72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4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7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1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cs typeface="Arial" charset="0"/>
                </a:rPr>
                <a:t>3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cs typeface="Arial" charset="0"/>
                </a:rPr>
                <a:t>10</a:t>
              </a:r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60525" y="32766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6400800" y="2057400"/>
            <a:ext cx="1295400" cy="1219200"/>
            <a:chOff x="2256" y="1920"/>
            <a:chExt cx="816" cy="768"/>
          </a:xfrm>
        </p:grpSpPr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cs typeface="Arial" charset="0"/>
                </a:rPr>
                <a:t>7</a:t>
              </a: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>
                <a:cs typeface="Arial" charset="0"/>
              </a:endParaRPr>
            </a:p>
          </p:txBody>
        </p:sp>
      </p:grp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4038600" y="26670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3657600" y="3886200"/>
            <a:ext cx="27432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/ filter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754562"/>
            <a:ext cx="8813800" cy="1397000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C5C7376C-3760-DC41-8C55-8D30CA97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7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1660525" y="32766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cs typeface="Arial" charset="0"/>
              </a:rPr>
              <a:t>Local image data</a:t>
            </a: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4114800" y="2379133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2" name="Down Arrow Callout 41"/>
          <p:cNvSpPr/>
          <p:nvPr/>
        </p:nvSpPr>
        <p:spPr>
          <a:xfrm>
            <a:off x="2895600" y="3894666"/>
            <a:ext cx="27432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 size = 2k+1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5518"/>
              </p:ext>
            </p:extLst>
          </p:nvPr>
        </p:nvGraphicFramePr>
        <p:xfrm>
          <a:off x="15240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302456"/>
              </p:ext>
            </p:extLst>
          </p:nvPr>
        </p:nvGraphicFramePr>
        <p:xfrm>
          <a:off x="5943600" y="1396998"/>
          <a:ext cx="2057400" cy="195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5037666"/>
            <a:ext cx="8851900" cy="1422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53D76-1163-E54F-A2B2-633866DD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9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0038"/>
            <a:ext cx="8229600" cy="3286125"/>
          </a:xfrm>
        </p:spPr>
        <p:txBody>
          <a:bodyPr/>
          <a:lstStyle/>
          <a:p>
            <a:r>
              <a:rPr lang="en-US" dirty="0"/>
              <a:t>w(</a:t>
            </a:r>
            <a:r>
              <a:rPr lang="en-US" dirty="0" err="1"/>
              <a:t>i,j</a:t>
            </a:r>
            <a:r>
              <a:rPr lang="en-US" dirty="0"/>
              <a:t>) = 1/(2k+1)</a:t>
            </a:r>
            <a:r>
              <a:rPr lang="en-US" baseline="30000" dirty="0"/>
              <a:t>2</a:t>
            </a:r>
            <a:r>
              <a:rPr lang="en-US" dirty="0"/>
              <a:t> for mean filter</a:t>
            </a:r>
          </a:p>
          <a:p>
            <a:r>
              <a:rPr lang="en-US" dirty="0"/>
              <a:t>If w(</a:t>
            </a:r>
            <a:r>
              <a:rPr lang="en-US" dirty="0" err="1"/>
              <a:t>i,j</a:t>
            </a:r>
            <a:r>
              <a:rPr lang="en-US" dirty="0"/>
              <a:t>) &gt;=0 and sum to 1, </a:t>
            </a:r>
            <a:r>
              <a:rPr lang="en-US" i="1" dirty="0"/>
              <a:t>weighted mean</a:t>
            </a:r>
          </a:p>
          <a:p>
            <a:r>
              <a:rPr lang="en-US" dirty="0"/>
              <a:t>But w(</a:t>
            </a:r>
            <a:r>
              <a:rPr lang="en-US" dirty="0" err="1"/>
              <a:t>i,j</a:t>
            </a:r>
            <a:r>
              <a:rPr lang="en-US" dirty="0"/>
              <a:t>) can be </a:t>
            </a:r>
            <a:r>
              <a:rPr lang="en-US" i="1" dirty="0"/>
              <a:t>arbitrary real numbers!</a:t>
            </a:r>
          </a:p>
          <a:p>
            <a:r>
              <a:rPr lang="en-US" dirty="0"/>
              <a:t>This operation is called </a:t>
            </a:r>
            <a:r>
              <a:rPr lang="en-US" i="1" dirty="0"/>
              <a:t>cross-correlation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417638"/>
            <a:ext cx="8851900" cy="1422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41C6E-451C-8641-BE5C-6E3FDB86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07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23260" y="272034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2993" y="236982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F1160-4E36-5240-A496-9D3E9B6F450D}"/>
              </a:ext>
            </a:extLst>
          </p:cNvPr>
          <p:cNvSpPr txBox="1"/>
          <p:nvPr/>
        </p:nvSpPr>
        <p:spPr>
          <a:xfrm>
            <a:off x="2782993" y="152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Clearly valid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093F5-A587-F943-A348-9D82313D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36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2993" y="234315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2726" y="199263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0287-ED02-C542-A64E-C151E771F7CB}"/>
              </a:ext>
            </a:extLst>
          </p:cNvPr>
          <p:cNvSpPr txBox="1"/>
          <p:nvPr/>
        </p:nvSpPr>
        <p:spPr>
          <a:xfrm>
            <a:off x="2782993" y="1524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do if we assume empty space is 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5BF60D-FF0B-2A4E-B306-DE411997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58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1513" y="2002155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247" y="1690689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E38B0-9E90-E543-8A47-2AE293131C26}"/>
              </a:ext>
            </a:extLst>
          </p:cNvPr>
          <p:cNvSpPr txBox="1"/>
          <p:nvPr/>
        </p:nvSpPr>
        <p:spPr>
          <a:xfrm>
            <a:off x="2782993" y="152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still potentially compute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832316-1603-6D40-9104-1ACBA9F4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41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1246" y="165759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0980" y="1312071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5687B-A541-A44C-B5C2-8DC53B90E612}"/>
              </a:ext>
            </a:extLst>
          </p:cNvPr>
          <p:cNvSpPr txBox="1"/>
          <p:nvPr/>
        </p:nvSpPr>
        <p:spPr>
          <a:xfrm>
            <a:off x="2782993" y="1524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Output will be 0 so no point computing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733A5-0BFE-A444-B8E5-E8BD7E4C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128826"/>
            <a:ext cx="7886700" cy="1325563"/>
          </a:xfrm>
        </p:spPr>
        <p:txBody>
          <a:bodyPr/>
          <a:lstStyle/>
          <a:p>
            <a:r>
              <a:rPr lang="en-US" dirty="0"/>
              <a:t>Boundary conditions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94323" y="1651598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4006" y="924086"/>
            <a:ext cx="2092114" cy="1843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782993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05803" y="924086"/>
            <a:ext cx="3385" cy="18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980776" y="905950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573106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54006" y="1268610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51889" y="1620998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73056" y="203053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92107" y="236962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96278-E9E4-334F-9E5E-A63D1705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B4CB-0D42-BE48-B5FB-98288991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ACCBB-0130-DE49-8456-027E9EFDA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m x m image</a:t>
            </a:r>
          </a:p>
          <a:p>
            <a:pPr lvl="1"/>
            <a:r>
              <a:rPr lang="en-US" dirty="0"/>
              <a:t>k x k kernel</a:t>
            </a:r>
          </a:p>
          <a:p>
            <a:r>
              <a:rPr lang="en-US"/>
              <a:t>Output size?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813E6-6D04-4944-8D14-4FC031BB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An image contains discrete numbers of pixels</a:t>
            </a:r>
          </a:p>
          <a:p>
            <a:endParaRPr lang="en-US" dirty="0"/>
          </a:p>
          <a:p>
            <a:r>
              <a:rPr lang="en-US" dirty="0"/>
              <a:t>Pixel value</a:t>
            </a:r>
          </a:p>
          <a:p>
            <a:pPr lvl="1"/>
            <a:r>
              <a:rPr lang="en-US" dirty="0" err="1"/>
              <a:t>grayscale</a:t>
            </a:r>
            <a:r>
              <a:rPr lang="en-US" dirty="0"/>
              <a:t>/intensity</a:t>
            </a:r>
          </a:p>
          <a:p>
            <a:pPr lvl="2"/>
            <a:r>
              <a:rPr lang="en-US" dirty="0"/>
              <a:t>[0,255] or [0,1] or any real</a:t>
            </a:r>
          </a:p>
          <a:p>
            <a:pPr lvl="1"/>
            <a:r>
              <a:rPr lang="en-US" dirty="0"/>
              <a:t>Color</a:t>
            </a:r>
          </a:p>
          <a:p>
            <a:pPr lvl="2"/>
            <a:r>
              <a:rPr lang="en-US" dirty="0"/>
              <a:t>RGB [R, G, B]</a:t>
            </a:r>
          </a:p>
          <a:p>
            <a:pPr lvl="2"/>
            <a:r>
              <a:rPr lang="en-US" dirty="0"/>
              <a:t>Lab [L, a, b]: Lightness, a and b are color-opponent dimensions</a:t>
            </a:r>
          </a:p>
          <a:p>
            <a:pPr lvl="2"/>
            <a:r>
              <a:rPr lang="en-US" dirty="0"/>
              <a:t>HSV [H, S, V]: Hue, saturation, value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8E929-3B50-F84C-8CB9-3D2F78CF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“Full”: compute if </a:t>
            </a:r>
            <a:r>
              <a:rPr lang="en-US" i="1" dirty="0"/>
              <a:t>any </a:t>
            </a:r>
            <a:r>
              <a:rPr lang="en-US" dirty="0"/>
              <a:t>part of kernel intersects with image</a:t>
            </a:r>
          </a:p>
          <a:p>
            <a:pPr lvl="1"/>
            <a:r>
              <a:rPr lang="en-US" dirty="0"/>
              <a:t>Assumes image is padded with 0’s</a:t>
            </a:r>
          </a:p>
          <a:p>
            <a:pPr lvl="1"/>
            <a:r>
              <a:rPr lang="en-US" dirty="0"/>
              <a:t>Output size = m+k-1</a:t>
            </a:r>
          </a:p>
          <a:p>
            <a:pPr lvl="1"/>
            <a:r>
              <a:rPr lang="en-US" dirty="0"/>
              <a:t>Technically cross-correlation and convolution means this</a:t>
            </a:r>
          </a:p>
          <a:p>
            <a:pPr lvl="1"/>
            <a:r>
              <a:rPr lang="en-US" dirty="0"/>
              <a:t>0 padding can cause artifacts</a:t>
            </a:r>
          </a:p>
          <a:p>
            <a:r>
              <a:rPr lang="en-US" dirty="0"/>
              <a:t>“Same convolution”: compute if center of kernel is in image</a:t>
            </a:r>
          </a:p>
          <a:p>
            <a:pPr lvl="1"/>
            <a:r>
              <a:rPr lang="en-US" dirty="0"/>
              <a:t>Assumes image is padded with 0’s</a:t>
            </a:r>
          </a:p>
          <a:p>
            <a:pPr lvl="1"/>
            <a:r>
              <a:rPr lang="en-US" dirty="0"/>
              <a:t>output size = m</a:t>
            </a:r>
          </a:p>
          <a:p>
            <a:pPr lvl="1"/>
            <a:r>
              <a:rPr lang="en-US" dirty="0"/>
              <a:t>Common in practice</a:t>
            </a:r>
          </a:p>
          <a:p>
            <a:r>
              <a:rPr lang="en-US" dirty="0"/>
              <a:t>“Valid convolution”: compute only if </a:t>
            </a:r>
            <a:r>
              <a:rPr lang="en-US" i="1" dirty="0"/>
              <a:t>all </a:t>
            </a:r>
            <a:r>
              <a:rPr lang="en-US" dirty="0"/>
              <a:t>of kernel is in image</a:t>
            </a:r>
          </a:p>
          <a:p>
            <a:pPr lvl="1"/>
            <a:r>
              <a:rPr lang="en-US" dirty="0"/>
              <a:t>no padding</a:t>
            </a:r>
          </a:p>
          <a:p>
            <a:pPr lvl="1"/>
            <a:r>
              <a:rPr lang="en-US" dirty="0"/>
              <a:t>output size = m-k+1</a:t>
            </a:r>
          </a:p>
          <a:p>
            <a:pPr lvl="1"/>
            <a:r>
              <a:rPr lang="en-US" dirty="0"/>
              <a:t>No artifacts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2E999-167F-EE4D-8FF1-2D298EDF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3477419"/>
            <a:ext cx="39243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46563"/>
            <a:ext cx="6400800" cy="495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B65F7-5C43-0F47-87BD-569BCE94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4246563"/>
            <a:ext cx="39370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3581400"/>
            <a:ext cx="1498600" cy="469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6F422-2FC6-074A-B819-EF3DF4B8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72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352800"/>
            <a:ext cx="24765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3971925"/>
            <a:ext cx="5854700" cy="495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A1718-674F-8F49-BE9C-A44B2615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6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598"/>
            <a:ext cx="9144000" cy="1367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3219450"/>
            <a:ext cx="26162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902075"/>
            <a:ext cx="5791200" cy="495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D8DDA-5DD2-D14C-B1C3-E5BB6010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23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 equivariance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31848"/>
            <a:ext cx="58801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679428"/>
            <a:ext cx="2590800" cy="2478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662098"/>
            <a:ext cx="2608917" cy="24954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57800" y="3662098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1" y="61575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6858" y="615758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" y="1417638"/>
            <a:ext cx="9144000" cy="13673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FF59F-9B43-2D43-83F9-A085CD6D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equivariance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31848"/>
            <a:ext cx="58801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782222"/>
            <a:ext cx="5334000" cy="857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" y="1417638"/>
            <a:ext cx="9144000" cy="1367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07844"/>
            <a:ext cx="6802967" cy="990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943600"/>
            <a:ext cx="4038600" cy="3532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82CE4-E0F7-704B-B26D-1F761723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equivariance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935" y="2179903"/>
            <a:ext cx="8229600" cy="2087563"/>
          </a:xfrm>
        </p:spPr>
        <p:txBody>
          <a:bodyPr/>
          <a:lstStyle/>
          <a:p>
            <a:r>
              <a:rPr lang="en-US" dirty="0"/>
              <a:t>Shift, then filter = filter, then shift</a:t>
            </a:r>
          </a:p>
          <a:p>
            <a:r>
              <a:rPr lang="en-US" dirty="0"/>
              <a:t>Output of filtering does not depend on where the pixel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7" y="1665833"/>
            <a:ext cx="83566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51763"/>
            <a:ext cx="58801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1" y="3827330"/>
            <a:ext cx="2590800" cy="2478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3810000"/>
            <a:ext cx="2608917" cy="249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1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6858" y="630548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f’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7800" y="3829113"/>
            <a:ext cx="533400" cy="24954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1" y="55626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1" y="5638800"/>
            <a:ext cx="228599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D139F-E2BE-2F4F-B1CE-BBE7C4C5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8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and cross-correlation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correlation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2627048"/>
            <a:ext cx="88519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" y="5133181"/>
            <a:ext cx="8851900" cy="142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7" y="2300817"/>
            <a:ext cx="25654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83" y="4788958"/>
            <a:ext cx="2438400" cy="469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CBE4-6690-9E4A-A412-8AE0EFF2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Cross-correlation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4133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86400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419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 +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*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03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F943D-B5AE-A249-AF82-F021C2D7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6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Can think of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 or R</a:t>
            </a:r>
            <a:r>
              <a:rPr lang="en-US" baseline="30000" dirty="0"/>
              <a:t>M</a:t>
            </a:r>
            <a:r>
              <a:rPr lang="en-US" dirty="0">
                <a:latin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dirty="0" err="1">
                <a:latin typeface="Times New Roman" pitchFamily="18" charset="0"/>
              </a:rPr>
              <a:t>Grayscale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i="1" dirty="0">
                <a:latin typeface="Times New Roman" pitchFamily="18" charset="0"/>
              </a:rPr>
              <a:t> 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2">
              <a:defRPr/>
            </a:pPr>
            <a:r>
              <a:rPr lang="en-US" dirty="0"/>
              <a:t>f: [</a:t>
            </a:r>
            <a:r>
              <a:rPr lang="en-US" dirty="0" err="1"/>
              <a:t>a,b</a:t>
            </a:r>
            <a:r>
              <a:rPr lang="en-US" dirty="0"/>
              <a:t>] x [</a:t>
            </a:r>
            <a:r>
              <a:rPr lang="en-US" dirty="0" err="1"/>
              <a:t>c,d</a:t>
            </a:r>
            <a:r>
              <a:rPr lang="en-US" dirty="0"/>
              <a:t>]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R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Color: </a:t>
            </a: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= [</a:t>
            </a:r>
            <a:r>
              <a:rPr lang="en-US" i="1" dirty="0">
                <a:latin typeface="Times New Roman" pitchFamily="18" charset="0"/>
              </a:rPr>
              <a:t>r(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g(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b(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</a:rPr>
              <a:t>]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C701C-E907-7147-AB61-1761316A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11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4133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86400" y="1446743"/>
          <a:ext cx="2743200" cy="2336799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6C50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419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1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00000"/>
                </a:solidFill>
              </a:rPr>
              <a:t>9 </a:t>
            </a:r>
            <a:r>
              <a:rPr lang="en-US" sz="3200" dirty="0"/>
              <a:t>+ 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*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92D050"/>
                </a:solidFill>
              </a:rPr>
              <a:t>5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6C501"/>
                </a:solidFill>
              </a:rPr>
              <a:t>6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50"/>
                </a:solidFill>
              </a:rPr>
              <a:t>4</a:t>
            </a:r>
            <a:r>
              <a:rPr lang="en-US" sz="3200" dirty="0"/>
              <a:t> +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B0F0"/>
                </a:solidFill>
              </a:rPr>
              <a:t>3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0070C0"/>
                </a:solidFill>
              </a:rPr>
              <a:t>2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C00000"/>
                </a:solidFill>
              </a:rPr>
              <a:t>9</a:t>
            </a:r>
            <a:r>
              <a:rPr lang="en-US" sz="3200" dirty="0"/>
              <a:t>*</a:t>
            </a:r>
            <a:r>
              <a:rPr lang="en-US" sz="32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0300" y="3783542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0588C7-7B41-7944-AEA0-3F92B036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18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Convolution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7900" y="2514600"/>
            <a:ext cx="2362200" cy="2362200"/>
            <a:chOff x="3352800" y="2590800"/>
            <a:chExt cx="2362200" cy="2362200"/>
          </a:xfrm>
        </p:grpSpPr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3352800" y="2590800"/>
              <a:ext cx="23622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  <a:cs typeface="Arial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610914"/>
              <a:ext cx="381000" cy="32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239000" y="6553200"/>
            <a:ext cx="1928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</a:t>
            </a:r>
            <a:r>
              <a:rPr lang="en-US" sz="1400" dirty="0"/>
              <a:t>F. Durand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199" y="2514600"/>
            <a:ext cx="931334" cy="922867"/>
            <a:chOff x="457199" y="2514600"/>
            <a:chExt cx="931334" cy="922867"/>
          </a:xfrm>
        </p:grpSpPr>
        <p:sp>
          <p:nvSpPr>
            <p:cNvPr id="4" name="Rectangle 3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V="1">
            <a:off x="2334682" y="2514600"/>
            <a:ext cx="931334" cy="914400"/>
            <a:chOff x="457199" y="2514600"/>
            <a:chExt cx="931334" cy="922867"/>
          </a:xfrm>
        </p:grpSpPr>
        <p:sp>
          <p:nvSpPr>
            <p:cNvPr id="45" name="Rectangle 4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flipH="1" flipV="1">
            <a:off x="4107392" y="2510406"/>
            <a:ext cx="929216" cy="914400"/>
            <a:chOff x="457199" y="2514600"/>
            <a:chExt cx="931334" cy="922867"/>
          </a:xfrm>
        </p:grpSpPr>
        <p:sp>
          <p:nvSpPr>
            <p:cNvPr id="55" name="Rectangle 5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flipH="1" flipV="1">
            <a:off x="6074794" y="2549943"/>
            <a:ext cx="929216" cy="914400"/>
            <a:chOff x="457199" y="2514600"/>
            <a:chExt cx="931334" cy="922867"/>
          </a:xfrm>
        </p:grpSpPr>
        <p:sp>
          <p:nvSpPr>
            <p:cNvPr id="65" name="Rectangle 64"/>
            <p:cNvSpPr/>
            <p:nvPr/>
          </p:nvSpPr>
          <p:spPr>
            <a:xfrm>
              <a:off x="457200" y="2514600"/>
              <a:ext cx="3048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62000" y="2514600"/>
              <a:ext cx="304800" cy="3048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83733" y="2514600"/>
              <a:ext cx="3048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199" y="2827867"/>
              <a:ext cx="304800" cy="3048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8933" y="2827867"/>
              <a:ext cx="3048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83733" y="2827867"/>
              <a:ext cx="3048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7199" y="3132667"/>
              <a:ext cx="3048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1999" y="3132667"/>
              <a:ext cx="3048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83733" y="3132667"/>
              <a:ext cx="3048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2400" y="1885471"/>
            <a:ext cx="821267" cy="491496"/>
            <a:chOff x="1388533" y="4792021"/>
            <a:chExt cx="821267" cy="4914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88533" y="5029200"/>
              <a:ext cx="821267" cy="8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767417" y="4792021"/>
              <a:ext cx="298450" cy="491496"/>
            </a:xfrm>
            <a:custGeom>
              <a:avLst/>
              <a:gdLst>
                <a:gd name="connsiteX0" fmla="*/ 298450 w 298450"/>
                <a:gd name="connsiteY0" fmla="*/ 355712 h 491496"/>
                <a:gd name="connsiteX1" fmla="*/ 95250 w 298450"/>
                <a:gd name="connsiteY1" fmla="*/ 491179 h 491496"/>
                <a:gd name="connsiteX2" fmla="*/ 10583 w 298450"/>
                <a:gd name="connsiteY2" fmla="*/ 321846 h 491496"/>
                <a:gd name="connsiteX3" fmla="*/ 10583 w 298450"/>
                <a:gd name="connsiteY3" fmla="*/ 101712 h 491496"/>
                <a:gd name="connsiteX4" fmla="*/ 95250 w 298450"/>
                <a:gd name="connsiteY4" fmla="*/ 112 h 491496"/>
                <a:gd name="connsiteX5" fmla="*/ 230716 w 298450"/>
                <a:gd name="connsiteY5" fmla="*/ 118646 h 4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491496">
                  <a:moveTo>
                    <a:pt x="298450" y="355712"/>
                  </a:moveTo>
                  <a:cubicBezTo>
                    <a:pt x="220839" y="426267"/>
                    <a:pt x="143228" y="496823"/>
                    <a:pt x="95250" y="491179"/>
                  </a:cubicBezTo>
                  <a:cubicBezTo>
                    <a:pt x="47272" y="485535"/>
                    <a:pt x="24694" y="386757"/>
                    <a:pt x="10583" y="321846"/>
                  </a:cubicBezTo>
                  <a:cubicBezTo>
                    <a:pt x="-3528" y="256935"/>
                    <a:pt x="-3528" y="155334"/>
                    <a:pt x="10583" y="101712"/>
                  </a:cubicBezTo>
                  <a:cubicBezTo>
                    <a:pt x="24694" y="48090"/>
                    <a:pt x="58561" y="-2710"/>
                    <a:pt x="95250" y="112"/>
                  </a:cubicBezTo>
                  <a:cubicBezTo>
                    <a:pt x="131939" y="2934"/>
                    <a:pt x="181327" y="60790"/>
                    <a:pt x="230716" y="118646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 rot="16200000">
            <a:off x="3266016" y="1885471"/>
            <a:ext cx="821267" cy="491496"/>
            <a:chOff x="1388533" y="4792021"/>
            <a:chExt cx="821267" cy="49149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388533" y="5029200"/>
              <a:ext cx="821267" cy="85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1"/>
            <p:cNvSpPr/>
            <p:nvPr/>
          </p:nvSpPr>
          <p:spPr>
            <a:xfrm>
              <a:off x="1767417" y="4792021"/>
              <a:ext cx="298450" cy="491496"/>
            </a:xfrm>
            <a:custGeom>
              <a:avLst/>
              <a:gdLst>
                <a:gd name="connsiteX0" fmla="*/ 298450 w 298450"/>
                <a:gd name="connsiteY0" fmla="*/ 355712 h 491496"/>
                <a:gd name="connsiteX1" fmla="*/ 95250 w 298450"/>
                <a:gd name="connsiteY1" fmla="*/ 491179 h 491496"/>
                <a:gd name="connsiteX2" fmla="*/ 10583 w 298450"/>
                <a:gd name="connsiteY2" fmla="*/ 321846 h 491496"/>
                <a:gd name="connsiteX3" fmla="*/ 10583 w 298450"/>
                <a:gd name="connsiteY3" fmla="*/ 101712 h 491496"/>
                <a:gd name="connsiteX4" fmla="*/ 95250 w 298450"/>
                <a:gd name="connsiteY4" fmla="*/ 112 h 491496"/>
                <a:gd name="connsiteX5" fmla="*/ 230716 w 298450"/>
                <a:gd name="connsiteY5" fmla="*/ 118646 h 4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491496">
                  <a:moveTo>
                    <a:pt x="298450" y="355712"/>
                  </a:moveTo>
                  <a:cubicBezTo>
                    <a:pt x="220839" y="426267"/>
                    <a:pt x="143228" y="496823"/>
                    <a:pt x="95250" y="491179"/>
                  </a:cubicBezTo>
                  <a:cubicBezTo>
                    <a:pt x="47272" y="485535"/>
                    <a:pt x="24694" y="386757"/>
                    <a:pt x="10583" y="321846"/>
                  </a:cubicBezTo>
                  <a:cubicBezTo>
                    <a:pt x="-3528" y="256935"/>
                    <a:pt x="-3528" y="155334"/>
                    <a:pt x="10583" y="101712"/>
                  </a:cubicBezTo>
                  <a:cubicBezTo>
                    <a:pt x="24694" y="48090"/>
                    <a:pt x="58561" y="-2710"/>
                    <a:pt x="95250" y="112"/>
                  </a:cubicBezTo>
                  <a:cubicBezTo>
                    <a:pt x="131939" y="2934"/>
                    <a:pt x="181327" y="60790"/>
                    <a:pt x="230716" y="118646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1630891" y="2819400"/>
            <a:ext cx="426509" cy="1989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3459691" y="2819400"/>
            <a:ext cx="426509" cy="1989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074794" y="2541852"/>
            <a:ext cx="973706" cy="992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74CFAB-B855-F749-A84F-60FF2CC0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51852E-6 C 0.09706 -0.00626 0.1941 -0.01227 0.1889 0.00486 C 0.18369 0.02222 -0.03142 0.08402 -0.03142 0.1037 C -0.03142 0.12337 0.18976 0.10277 0.1889 0.12337 C 0.18803 0.14398 -0.03732 0.20532 -0.03697 0.22708 C -0.0368 0.24884 0.07692 0.25161 0.19081 0.25439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4" grpId="0" animBg="1"/>
      <p:bldP spid="7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3BB3-E542-5549-9DC8-0D65100E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EF0D9-80E5-294C-B45C-393E529DD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Convolution is the more fundamental operation</a:t>
                </a:r>
              </a:p>
              <a:p>
                <a:r>
                  <a:rPr lang="en-US" dirty="0"/>
                  <a:t>”Full” convolution satisfies associative property: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EF0D9-80E5-294C-B45C-393E529DD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1B02A-1C93-0343-9063-F2F86F48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44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0" y="2917372"/>
            <a:ext cx="1676400" cy="1295400"/>
            <a:chOff x="3799" y="2064"/>
            <a:chExt cx="1433" cy="113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253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2254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254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55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253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6096000" y="4659868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" pitchFamily="18" charset="0"/>
              </a:rPr>
              <a:t>Blur (with a mean filter) (g)</a:t>
            </a:r>
          </a:p>
        </p:txBody>
      </p:sp>
      <p:sp>
        <p:nvSpPr>
          <p:cNvPr id="22536" name="Text Box 27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1800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616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279525" y="4736068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267200" y="43434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07BFB-B463-9F4D-BECF-65D1CF91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Filters: examples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242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Original (f)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400800" y="47244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" pitchFamily="18" charset="0"/>
              </a:rPr>
              <a:t>Identical image (g)</a:t>
            </a:r>
          </a:p>
        </p:txBody>
      </p:sp>
      <p:pic>
        <p:nvPicPr>
          <p:cNvPr id="1843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342" y="3027478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0200" y="29718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886200" y="4495800"/>
            <a:ext cx="1139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" pitchFamily="18" charset="0"/>
              </a:rPr>
              <a:t>Kernel (k)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1308F-C1A7-B841-B47C-CDEDEC06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Sharpening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DFE21-98F0-9647-AE04-ED4CB969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47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E70DB-A3A7-8244-8925-DFA661C3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10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100" y="1905000"/>
            <a:ext cx="4495800" cy="3922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E2B669-901C-F64E-BA5D-94A76BE4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7587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/>
              <a:t>What does blurring take away?</a:t>
            </a:r>
          </a:p>
        </p:txBody>
      </p:sp>
      <p:sp>
        <p:nvSpPr>
          <p:cNvPr id="41990" name="Text Box 17"/>
          <p:cNvSpPr txBox="1">
            <a:spLocks noChangeArrowheads="1"/>
          </p:cNvSpPr>
          <p:nvPr/>
        </p:nvSpPr>
        <p:spPr bwMode="auto">
          <a:xfrm>
            <a:off x="2742950" y="23436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–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5997474" y="5119688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85800" y="3886201"/>
            <a:ext cx="7772400" cy="2671763"/>
            <a:chOff x="432" y="2448"/>
            <a:chExt cx="4896" cy="1683"/>
          </a:xfrm>
        </p:grpSpPr>
        <p:sp>
          <p:nvSpPr>
            <p:cNvPr id="41994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/>
                <a:t>Let’s add it back:</a:t>
              </a:r>
            </a:p>
          </p:txBody>
        </p:sp>
        <p:sp>
          <p:nvSpPr>
            <p:cNvPr id="42001" name="Text Box 13"/>
            <p:cNvSpPr txBox="1">
              <a:spLocks noChangeArrowheads="1"/>
            </p:cNvSpPr>
            <p:nvPr/>
          </p:nvSpPr>
          <p:spPr bwMode="auto">
            <a:xfrm>
              <a:off x="1117" y="3920"/>
              <a:ext cx="5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3158" y="3920"/>
              <a:ext cx="45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detail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1647" y="3264"/>
              <a:ext cx="4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/>
                <a:t>+ </a:t>
              </a:r>
              <a:r>
                <a:rPr lang="el-GR" sz="3200" dirty="0"/>
                <a:t>α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1550514"/>
            <a:ext cx="2496339" cy="2171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8124" y="1619453"/>
            <a:ext cx="2438400" cy="2170176"/>
          </a:xfrm>
          <a:prstGeom prst="rect">
            <a:avLst/>
          </a:prstGeom>
        </p:spPr>
      </p:pic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001848" y="2236786"/>
            <a:ext cx="439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6598555" y="1619453"/>
            <a:ext cx="2523744" cy="21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87" y="4419601"/>
            <a:ext cx="2496339" cy="21711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29" r="17097"/>
          <a:stretch/>
        </p:blipFill>
        <p:spPr>
          <a:xfrm>
            <a:off x="3346914" y="4387788"/>
            <a:ext cx="2523744" cy="2170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803" y="4387788"/>
            <a:ext cx="2487168" cy="21701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6A3E9-DE71-2845-B330-9E7262D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Up Arrow Callout 47"/>
          <p:cNvSpPr/>
          <p:nvPr/>
        </p:nvSpPr>
        <p:spPr>
          <a:xfrm>
            <a:off x="6781800" y="3461352"/>
            <a:ext cx="1869507" cy="1901752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Up Arrow Callout 46"/>
          <p:cNvSpPr/>
          <p:nvPr/>
        </p:nvSpPr>
        <p:spPr>
          <a:xfrm>
            <a:off x="4794250" y="3504141"/>
            <a:ext cx="1462128" cy="1858963"/>
          </a:xfrm>
          <a:prstGeom prst="upArrowCallout">
            <a:avLst>
              <a:gd name="adj1" fmla="val 25000"/>
              <a:gd name="adj2" fmla="val 25000"/>
              <a:gd name="adj3" fmla="val 16849"/>
              <a:gd name="adj4" fmla="val 7756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676400"/>
            <a:ext cx="48768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417762"/>
            <a:ext cx="38989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0" y="3088215"/>
            <a:ext cx="53848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791200"/>
            <a:ext cx="4356100" cy="469900"/>
          </a:xfrm>
          <a:prstGeom prst="rect">
            <a:avLst/>
          </a:prstGeom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794500" y="3986211"/>
            <a:ext cx="1676400" cy="1295400"/>
            <a:chOff x="3799" y="2064"/>
            <a:chExt cx="1433" cy="1136"/>
          </a:xfrm>
        </p:grpSpPr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dirty="0"/>
                  <a:t>1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4876800" y="3999971"/>
            <a:ext cx="1225550" cy="1295400"/>
            <a:chOff x="144" y="144"/>
            <a:chExt cx="1152" cy="1136"/>
          </a:xfrm>
        </p:grpSpPr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959F-F9D7-7F4C-99A5-F078246B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85527-7DB9-6F45-AFDC-F250F608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 filter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7500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667000" y="2667000"/>
            <a:ext cx="3795352" cy="1545773"/>
            <a:chOff x="2667000" y="2667000"/>
            <a:chExt cx="3795352" cy="1545773"/>
          </a:xfrm>
        </p:grpSpPr>
        <p:pic>
          <p:nvPicPr>
            <p:cNvPr id="4403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3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4606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7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8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09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0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2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3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4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4615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6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7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8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19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0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4622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4605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8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89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0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1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24592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3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4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5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24596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7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8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599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0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1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2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603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4583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 b="1">
                  <a:latin typeface="Times" pitchFamily="18" charset="0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8000" y="2514600"/>
            <a:ext cx="2209800" cy="2551331"/>
            <a:chOff x="6858000" y="2514600"/>
            <a:chExt cx="2209800" cy="2551331"/>
          </a:xfrm>
        </p:grpSpPr>
        <p:sp>
          <p:nvSpPr>
            <p:cNvPr id="24584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Sharpening filter </a:t>
              </a:r>
              <a:r>
                <a:rPr lang="en-US" dirty="0"/>
                <a:t>(accentuates edges)</a:t>
              </a:r>
              <a:endParaRPr lang="en-US" b="1" dirty="0"/>
            </a:p>
          </p:txBody>
        </p:sp>
        <p:pic>
          <p:nvPicPr>
            <p:cNvPr id="245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6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28705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cs typeface="Times New Roman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24742" y="2895600"/>
            <a:ext cx="748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B7559-D3EC-9B4E-BE48-A79A0C0C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84510"/>
              </p:ext>
            </p:extLst>
          </p:nvPr>
        </p:nvGraphicFramePr>
        <p:xfrm>
          <a:off x="457200" y="1600200"/>
          <a:ext cx="8229595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43DB7-A229-904B-81C6-A091267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579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51505"/>
            <a:ext cx="3962400" cy="227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962400"/>
            <a:ext cx="3962400" cy="22751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1676400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006766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683515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3092541"/>
            <a:ext cx="4572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250AE-2CA8-2B44-B856-2C6EE127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is everywhere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9899" y="2450899"/>
            <a:ext cx="5971182" cy="2335596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433157" y="2450899"/>
            <a:ext cx="1016313" cy="2349701"/>
            <a:chOff x="7812504" y="2450899"/>
            <a:chExt cx="1673535" cy="220538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63446" y="3543915"/>
            <a:ext cx="148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4124D4-4438-E940-9554-E5AB1D78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27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/>
              <a:t>Shift equivariance is a crucial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209800"/>
            <a:ext cx="1828800" cy="174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879" y="4568686"/>
            <a:ext cx="1841588" cy="1761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2209800"/>
            <a:ext cx="1828800" cy="174928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621867" y="2218267"/>
            <a:ext cx="1862666" cy="1794933"/>
          </a:xfrm>
          <a:custGeom>
            <a:avLst/>
            <a:gdLst>
              <a:gd name="connsiteX0" fmla="*/ 33866 w 1862666"/>
              <a:gd name="connsiteY0" fmla="*/ 1557866 h 1794933"/>
              <a:gd name="connsiteX1" fmla="*/ 237066 w 1862666"/>
              <a:gd name="connsiteY1" fmla="*/ 1388533 h 1794933"/>
              <a:gd name="connsiteX2" fmla="*/ 186266 w 1862666"/>
              <a:gd name="connsiteY2" fmla="*/ 931333 h 1794933"/>
              <a:gd name="connsiteX3" fmla="*/ 237066 w 1862666"/>
              <a:gd name="connsiteY3" fmla="*/ 592666 h 1794933"/>
              <a:gd name="connsiteX4" fmla="*/ 101600 w 1862666"/>
              <a:gd name="connsiteY4" fmla="*/ 0 h 1794933"/>
              <a:gd name="connsiteX5" fmla="*/ 270933 w 1862666"/>
              <a:gd name="connsiteY5" fmla="*/ 0 h 1794933"/>
              <a:gd name="connsiteX6" fmla="*/ 609600 w 1862666"/>
              <a:gd name="connsiteY6" fmla="*/ 389466 h 1794933"/>
              <a:gd name="connsiteX7" fmla="*/ 948266 w 1862666"/>
              <a:gd name="connsiteY7" fmla="*/ 338666 h 1794933"/>
              <a:gd name="connsiteX8" fmla="*/ 1320800 w 1862666"/>
              <a:gd name="connsiteY8" fmla="*/ 389466 h 1794933"/>
              <a:gd name="connsiteX9" fmla="*/ 1744133 w 1862666"/>
              <a:gd name="connsiteY9" fmla="*/ 0 h 1794933"/>
              <a:gd name="connsiteX10" fmla="*/ 1744133 w 1862666"/>
              <a:gd name="connsiteY10" fmla="*/ 0 h 1794933"/>
              <a:gd name="connsiteX11" fmla="*/ 1574800 w 1862666"/>
              <a:gd name="connsiteY11" fmla="*/ 643466 h 1794933"/>
              <a:gd name="connsiteX12" fmla="*/ 1862666 w 1862666"/>
              <a:gd name="connsiteY12" fmla="*/ 440266 h 1794933"/>
              <a:gd name="connsiteX13" fmla="*/ 1828800 w 1862666"/>
              <a:gd name="connsiteY13" fmla="*/ 1794933 h 1794933"/>
              <a:gd name="connsiteX14" fmla="*/ 0 w 1862666"/>
              <a:gd name="connsiteY14" fmla="*/ 1727200 h 1794933"/>
              <a:gd name="connsiteX15" fmla="*/ 33866 w 1862666"/>
              <a:gd name="connsiteY15" fmla="*/ 1557866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62666" h="1794933">
                <a:moveTo>
                  <a:pt x="33866" y="1557866"/>
                </a:moveTo>
                <a:lnTo>
                  <a:pt x="237066" y="1388533"/>
                </a:lnTo>
                <a:lnTo>
                  <a:pt x="186266" y="931333"/>
                </a:lnTo>
                <a:lnTo>
                  <a:pt x="237066" y="592666"/>
                </a:lnTo>
                <a:lnTo>
                  <a:pt x="101600" y="0"/>
                </a:lnTo>
                <a:lnTo>
                  <a:pt x="270933" y="0"/>
                </a:lnTo>
                <a:lnTo>
                  <a:pt x="609600" y="389466"/>
                </a:lnTo>
                <a:lnTo>
                  <a:pt x="948266" y="338666"/>
                </a:lnTo>
                <a:lnTo>
                  <a:pt x="1320800" y="389466"/>
                </a:lnTo>
                <a:lnTo>
                  <a:pt x="1744133" y="0"/>
                </a:lnTo>
                <a:lnTo>
                  <a:pt x="1744133" y="0"/>
                </a:lnTo>
                <a:lnTo>
                  <a:pt x="1574800" y="643466"/>
                </a:lnTo>
                <a:lnTo>
                  <a:pt x="1862666" y="440266"/>
                </a:lnTo>
                <a:lnTo>
                  <a:pt x="1828800" y="1794933"/>
                </a:lnTo>
                <a:lnTo>
                  <a:pt x="0" y="1727200"/>
                </a:lnTo>
                <a:lnTo>
                  <a:pt x="33866" y="1557866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2945" y="4568685"/>
            <a:ext cx="1841588" cy="176151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11333" y="4538133"/>
            <a:ext cx="1456267" cy="1879600"/>
          </a:xfrm>
          <a:custGeom>
            <a:avLst/>
            <a:gdLst>
              <a:gd name="connsiteX0" fmla="*/ 0 w 1456267"/>
              <a:gd name="connsiteY0" fmla="*/ 1761067 h 1879600"/>
              <a:gd name="connsiteX1" fmla="*/ 237067 w 1456267"/>
              <a:gd name="connsiteY1" fmla="*/ 1473200 h 1879600"/>
              <a:gd name="connsiteX2" fmla="*/ 237067 w 1456267"/>
              <a:gd name="connsiteY2" fmla="*/ 812800 h 1879600"/>
              <a:gd name="connsiteX3" fmla="*/ 101600 w 1456267"/>
              <a:gd name="connsiteY3" fmla="*/ 0 h 1879600"/>
              <a:gd name="connsiteX4" fmla="*/ 575734 w 1456267"/>
              <a:gd name="connsiteY4" fmla="*/ 491067 h 1879600"/>
              <a:gd name="connsiteX5" fmla="*/ 1388534 w 1456267"/>
              <a:gd name="connsiteY5" fmla="*/ 474134 h 1879600"/>
              <a:gd name="connsiteX6" fmla="*/ 1388534 w 1456267"/>
              <a:gd name="connsiteY6" fmla="*/ 474134 h 1879600"/>
              <a:gd name="connsiteX7" fmla="*/ 1456267 w 1456267"/>
              <a:gd name="connsiteY7" fmla="*/ 1879600 h 1879600"/>
              <a:gd name="connsiteX8" fmla="*/ 0 w 1456267"/>
              <a:gd name="connsiteY8" fmla="*/ 1761067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6267" h="1879600">
                <a:moveTo>
                  <a:pt x="0" y="1761067"/>
                </a:moveTo>
                <a:lnTo>
                  <a:pt x="237067" y="1473200"/>
                </a:lnTo>
                <a:lnTo>
                  <a:pt x="237067" y="812800"/>
                </a:lnTo>
                <a:lnTo>
                  <a:pt x="101600" y="0"/>
                </a:lnTo>
                <a:lnTo>
                  <a:pt x="575734" y="491067"/>
                </a:lnTo>
                <a:lnTo>
                  <a:pt x="1388534" y="474134"/>
                </a:lnTo>
                <a:lnTo>
                  <a:pt x="1388534" y="474134"/>
                </a:lnTo>
                <a:lnTo>
                  <a:pt x="1456267" y="1879600"/>
                </a:lnTo>
                <a:lnTo>
                  <a:pt x="0" y="1761067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9CC6-EC49-CB4E-AD4B-FD188D02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6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convolution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like </a:t>
            </a:r>
            <a:r>
              <a:rPr lang="en-US" dirty="0"/>
              <a:t>linearity</a:t>
            </a:r>
          </a:p>
          <a:p>
            <a:pPr lvl="1"/>
            <a:r>
              <a:rPr lang="en-US" dirty="0"/>
              <a:t>Linear functions behave predictably when input changes</a:t>
            </a:r>
          </a:p>
          <a:p>
            <a:pPr lvl="1"/>
            <a:r>
              <a:rPr lang="en-US" dirty="0"/>
              <a:t>Lots of theory just easier with linear functions</a:t>
            </a:r>
          </a:p>
          <a:p>
            <a:r>
              <a:rPr lang="en-US" i="1" dirty="0"/>
              <a:t>All linear shift-equivariant systems can be expressed as a convolution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82F4D-0F58-904A-A0E6-59B6A68F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844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Thresholding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81200"/>
            <a:ext cx="2921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81200"/>
            <a:ext cx="2921000" cy="2743200"/>
          </a:xfrm>
          <a:prstGeom prst="rect">
            <a:avLst/>
          </a:prstGeom>
        </p:spPr>
      </p:pic>
      <p:pic>
        <p:nvPicPr>
          <p:cNvPr id="10" name="Picture 9" descr="CodeCogsEqn-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5346700"/>
            <a:ext cx="5003800" cy="97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A3EFA-BD6C-7D41-93D4-765DC9E8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6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filters: Rectification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g(</a:t>
            </a:r>
            <a:r>
              <a:rPr lang="en-US" dirty="0" err="1"/>
              <a:t>m,n</a:t>
            </a:r>
            <a:r>
              <a:rPr lang="en-US" dirty="0"/>
              <a:t>) = max(f(</a:t>
            </a:r>
            <a:r>
              <a:rPr lang="en-US" dirty="0" err="1"/>
              <a:t>m,n</a:t>
            </a:r>
            <a:r>
              <a:rPr lang="en-US" dirty="0"/>
              <a:t>), 0)</a:t>
            </a:r>
          </a:p>
          <a:p>
            <a:endParaRPr lang="en-US" dirty="0"/>
          </a:p>
          <a:p>
            <a:r>
              <a:rPr lang="en-US" dirty="0"/>
              <a:t>Crucial component of modern convolutional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0DBF-39A2-A249-9AA5-4E2A9E1D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506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D48B0-A58C-C74B-BF47-731924CD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78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mean filtering does not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2362199"/>
            <a:ext cx="5932198" cy="39465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6FCC-4A61-0047-917A-CA0C93D2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1013"/>
            <a:ext cx="1368628" cy="12896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266501" y="2841013"/>
            <a:ext cx="1924499" cy="1283089"/>
            <a:chOff x="2266501" y="2841013"/>
            <a:chExt cx="1924499" cy="12830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28952" y="2841013"/>
              <a:ext cx="1362048" cy="128308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66501" y="3270798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96574" y="4216794"/>
            <a:ext cx="3204248" cy="43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i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g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i="1" dirty="0">
                <a:latin typeface="Times New Roman" pitchFamily="18" charset="0"/>
              </a:rPr>
              <a:t>= 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+ </a:t>
            </a:r>
            <a:r>
              <a:rPr lang="en-US" sz="2000" i="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41013"/>
            <a:ext cx="1368628" cy="1289669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181600" y="4216794"/>
            <a:ext cx="32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i="0" dirty="0"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>
                <a:latin typeface="Times New Roman" pitchFamily="18" charset="0"/>
              </a:rPr>
              <a:t>g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i="1" dirty="0">
                <a:latin typeface="Times New Roman" pitchFamily="18" charset="0"/>
              </a:rPr>
              <a:t>= f </a:t>
            </a:r>
            <a:r>
              <a:rPr lang="en-US" sz="2000" dirty="0">
                <a:latin typeface="Times New Roman" pitchFamily="18" charset="0"/>
              </a:rPr>
              <a:t>(-</a:t>
            </a:r>
            <a:r>
              <a:rPr lang="en-US" sz="2000" i="1" dirty="0" err="1">
                <a:latin typeface="Times New Roman" pitchFamily="18" charset="0"/>
              </a:rPr>
              <a:t>x,y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i="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57501" y="2841013"/>
            <a:ext cx="1921527" cy="1289669"/>
            <a:chOff x="6457501" y="2841013"/>
            <a:chExt cx="1921527" cy="1289669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6457501" y="3270798"/>
              <a:ext cx="398221" cy="330599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i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010400" y="2841013"/>
              <a:ext cx="1368628" cy="1289669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D286D15-E243-7248-8A5B-6FC486965FFE}"/>
              </a:ext>
            </a:extLst>
          </p:cNvPr>
          <p:cNvSpPr txBox="1"/>
          <p:nvPr/>
        </p:nvSpPr>
        <p:spPr>
          <a:xfrm>
            <a:off x="987628" y="22002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Appearance transformations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AE671-B0CD-7D4F-BB67-319981247A02}"/>
              </a:ext>
            </a:extLst>
          </p:cNvPr>
          <p:cNvSpPr txBox="1"/>
          <p:nvPr/>
        </p:nvSpPr>
        <p:spPr>
          <a:xfrm>
            <a:off x="5048132" y="219468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Geometric </a:t>
            </a:r>
          </a:p>
          <a:p>
            <a:pPr algn="ctr"/>
            <a:r>
              <a:rPr lang="en-US" dirty="0"/>
              <a:t>transformations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A0A8503-B8AA-0C47-92FB-F071309F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2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Mean is sensitive </a:t>
            </a:r>
            <a:r>
              <a:rPr lang="en-US"/>
              <a:t>to outliers</a:t>
            </a:r>
          </a:p>
          <a:p>
            <a:r>
              <a:rPr lang="en-US" dirty="0"/>
              <a:t>Median filter: Replace pixel by </a:t>
            </a:r>
            <a:r>
              <a:rPr lang="en-US" i="1" dirty="0"/>
              <a:t>median </a:t>
            </a:r>
            <a:r>
              <a:rPr lang="en-US" dirty="0"/>
              <a:t>of neighbors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CC510-9B70-3F4F-99CB-B5BBD0F4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44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199"/>
            <a:ext cx="5919788" cy="394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33" y="2362199"/>
            <a:ext cx="5902855" cy="39352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F5B6A-D026-4040-9DFC-BC92D3BC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general recipes:</a:t>
            </a:r>
          </a:p>
          <a:p>
            <a:pPr lvl="1"/>
            <a:r>
              <a:rPr lang="en-US" dirty="0"/>
              <a:t>convolution</a:t>
            </a:r>
          </a:p>
          <a:p>
            <a:pPr lvl="1"/>
            <a:r>
              <a:rPr lang="en-US" dirty="0"/>
              <a:t>cross-correlation</a:t>
            </a:r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Shift-equivariant: a sensible thing to require</a:t>
            </a:r>
          </a:p>
          <a:p>
            <a:pPr lvl="1"/>
            <a:r>
              <a:rPr lang="en-US" dirty="0"/>
              <a:t>Linearity: convenient</a:t>
            </a:r>
          </a:p>
          <a:p>
            <a:r>
              <a:rPr lang="en-US" dirty="0"/>
              <a:t>Can be used for smoothing, sharpening</a:t>
            </a:r>
          </a:p>
          <a:p>
            <a:r>
              <a:rPr lang="en-US" dirty="0"/>
              <a:t>Also main component of CNNs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60A0-1CFA-1647-8D28-78643138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82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linear filters</a:t>
            </a:r>
          </a:p>
          <a:p>
            <a:r>
              <a:rPr lang="en-US" dirty="0"/>
              <a:t>Signal processing view of filtering</a:t>
            </a:r>
          </a:p>
          <a:p>
            <a:r>
              <a:rPr lang="en-US" dirty="0"/>
              <a:t>Filtering for detecting edges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F0AD8-C3A8-7944-9246-3C468355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9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An image contains discrete numbers of pixels</a:t>
            </a:r>
          </a:p>
          <a:p>
            <a:endParaRPr lang="en-US" dirty="0"/>
          </a:p>
          <a:p>
            <a:r>
              <a:rPr lang="en-US" dirty="0"/>
              <a:t>Pixel value</a:t>
            </a:r>
          </a:p>
          <a:p>
            <a:pPr lvl="1"/>
            <a:r>
              <a:rPr lang="en-US" dirty="0" err="1"/>
              <a:t>grayscale</a:t>
            </a:r>
            <a:r>
              <a:rPr lang="en-US" dirty="0"/>
              <a:t>/intensity</a:t>
            </a:r>
          </a:p>
          <a:p>
            <a:pPr lvl="2"/>
            <a:r>
              <a:rPr lang="en-US" dirty="0"/>
              <a:t>[0,255]</a:t>
            </a:r>
          </a:p>
          <a:p>
            <a:pPr lvl="1"/>
            <a:r>
              <a:rPr lang="en-US" dirty="0"/>
              <a:t>Color</a:t>
            </a:r>
          </a:p>
          <a:p>
            <a:pPr lvl="2"/>
            <a:r>
              <a:rPr lang="en-US" dirty="0"/>
              <a:t>RGB [R, G, B], where [0,255] per channel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81736-9D51-4741-BDD9-80FC1C34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Can think of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>
                <a:latin typeface="Times New Roman" pitchFamily="18" charset="0"/>
              </a:rPr>
              <a:t>R or R</a:t>
            </a:r>
            <a:r>
              <a:rPr lang="en-US" baseline="30000" dirty="0"/>
              <a:t>M</a:t>
            </a:r>
            <a:r>
              <a:rPr lang="en-US" dirty="0">
                <a:latin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dirty="0" err="1">
                <a:latin typeface="Times New Roman" pitchFamily="18" charset="0"/>
              </a:rPr>
              <a:t>Grayscale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i="1" dirty="0">
                <a:latin typeface="Times New Roman" pitchFamily="18" charset="0"/>
              </a:rPr>
              <a:t> 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  <a:r>
              <a:rPr lang="en-US" dirty="0"/>
              <a:t>gives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</a:t>
            </a:r>
          </a:p>
          <a:p>
            <a:pPr lvl="2">
              <a:defRPr/>
            </a:pPr>
            <a:r>
              <a:rPr lang="en-US" dirty="0"/>
              <a:t>f: [</a:t>
            </a:r>
            <a:r>
              <a:rPr lang="en-US" dirty="0" err="1"/>
              <a:t>a,b</a:t>
            </a:r>
            <a:r>
              <a:rPr lang="en-US" dirty="0"/>
              <a:t>] x [</a:t>
            </a:r>
            <a:r>
              <a:rPr lang="en-US" dirty="0" err="1"/>
              <a:t>c,d</a:t>
            </a:r>
            <a:r>
              <a:rPr lang="en-US" dirty="0"/>
              <a:t>]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[0,255]</a:t>
            </a:r>
          </a:p>
          <a:p>
            <a:pPr lvl="1">
              <a:defRPr/>
            </a:pPr>
            <a:r>
              <a:rPr lang="en-US" dirty="0">
                <a:sym typeface="Wingdings"/>
              </a:rPr>
              <a:t>Color: </a:t>
            </a:r>
            <a:r>
              <a:rPr lang="en-US" i="1" dirty="0">
                <a:latin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dirty="0">
                <a:latin typeface="Times New Roman" pitchFamily="18" charset="0"/>
              </a:rPr>
              <a:t>) = [</a:t>
            </a:r>
            <a:r>
              <a:rPr lang="en-US" i="1" dirty="0">
                <a:latin typeface="Times New Roman" pitchFamily="18" charset="0"/>
              </a:rPr>
              <a:t>r(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g(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), b(</a:t>
            </a:r>
            <a:r>
              <a:rPr lang="en-US" i="1" dirty="0" err="1">
                <a:latin typeface="Times New Roman" pitchFamily="18" charset="0"/>
              </a:rPr>
              <a:t>x,y</a:t>
            </a:r>
            <a:r>
              <a:rPr lang="en-US" i="1" dirty="0">
                <a:latin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</a:rPr>
              <a:t>]</a:t>
            </a:r>
            <a:endParaRPr lang="en-US" dirty="0">
              <a:sym typeface="Wingdings"/>
            </a:endParaRPr>
          </a:p>
          <a:p>
            <a:pPr>
              <a:defRPr/>
            </a:pPr>
            <a:r>
              <a:rPr lang="en-US" dirty="0">
                <a:sym typeface="Wingdings"/>
              </a:rPr>
              <a:t>Most adjacent pixels are correlated =&gt; function is </a:t>
            </a:r>
            <a:r>
              <a:rPr lang="en-US" i="1" dirty="0">
                <a:sym typeface="Wingdings"/>
              </a:rPr>
              <a:t>continuous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395D-FDDB-3248-8462-311A04B5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1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162"/>
            <a:ext cx="8229600" cy="5684838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A </a:t>
            </a:r>
            <a:r>
              <a:rPr lang="en-US" b="1" dirty="0"/>
              <a:t>digital</a:t>
            </a:r>
            <a:r>
              <a:rPr lang="en-US" dirty="0"/>
              <a:t> image is a discrete (</a:t>
            </a:r>
            <a:r>
              <a:rPr lang="en-US" b="1" dirty="0"/>
              <a:t>sampled</a:t>
            </a:r>
            <a:r>
              <a:rPr lang="en-US" dirty="0"/>
              <a:t>, </a:t>
            </a:r>
            <a:r>
              <a:rPr lang="en-US" b="1" dirty="0"/>
              <a:t>quantized</a:t>
            </a:r>
            <a:r>
              <a:rPr lang="en-US" dirty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2475214" cy="21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227" y="2929482"/>
            <a:ext cx="2425959" cy="2286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5068586" y="2563126"/>
            <a:ext cx="1524000" cy="184791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1606"/>
              <a:ext cx="838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103" y="4152503"/>
              <a:ext cx="610394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600" y="3580606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7256" y="3733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44766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0572" y="3028890"/>
              <a:ext cx="1045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A9CE2-2FA1-7349-A943-5C53F46B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applications</a:t>
            </a:r>
          </a:p>
        </p:txBody>
      </p:sp>
      <p:pic>
        <p:nvPicPr>
          <p:cNvPr id="5" name="Picture 4" descr="Screen Shot 2015-01-26 at 11.3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691"/>
            <a:ext cx="3837314" cy="2533611"/>
          </a:xfrm>
          <a:prstGeom prst="rect">
            <a:avLst/>
          </a:prstGeom>
        </p:spPr>
      </p:pic>
      <p:pic>
        <p:nvPicPr>
          <p:cNvPr id="6" name="Picture 5" descr="Screen Shot 2015-01-26 at 11.37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004942"/>
            <a:ext cx="4368800" cy="2713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1905000"/>
            <a:ext cx="3667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Super-resolution: Increase image 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176955"/>
            <a:ext cx="310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reduction: Remove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B8559-ED23-2448-A1EF-CA9FF289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denoising</a:t>
            </a:r>
            <a:endParaRPr lang="en-US" dirty="0"/>
          </a:p>
        </p:txBody>
      </p:sp>
      <p:pic>
        <p:nvPicPr>
          <p:cNvPr id="6" name="Picture 5" descr="Screen Shot 2015-01-26 at 11.37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38299"/>
            <a:ext cx="5664200" cy="3517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B57B20-58F7-4D46-9F47-624BC2A8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images have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Sensor noise</a:t>
            </a:r>
          </a:p>
          <a:p>
            <a:pPr lvl="1"/>
            <a:r>
              <a:rPr lang="en-US" dirty="0"/>
              <a:t>Sensors count photons: noise in count</a:t>
            </a:r>
          </a:p>
          <a:p>
            <a:r>
              <a:rPr lang="en-US" dirty="0"/>
              <a:t>Dead pixels</a:t>
            </a:r>
          </a:p>
          <a:p>
            <a:r>
              <a:rPr lang="en-US" dirty="0"/>
              <a:t>Old photographs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091BA-E7E0-3F40-AC54-A953BA24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81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14863</TotalTime>
  <Words>3513</Words>
  <Application>Microsoft Macintosh PowerPoint</Application>
  <PresentationFormat>On-screen Show (4:3)</PresentationFormat>
  <Paragraphs>2427</Paragraphs>
  <Slides>66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Cambria Math</vt:lpstr>
      <vt:lpstr>Times</vt:lpstr>
      <vt:lpstr>Times New Roman</vt:lpstr>
      <vt:lpstr>Wingdings</vt:lpstr>
      <vt:lpstr>Office Theme</vt:lpstr>
      <vt:lpstr>Lecture 2: Image filtering</vt:lpstr>
      <vt:lpstr>What is an image?</vt:lpstr>
      <vt:lpstr>Images as functions</vt:lpstr>
      <vt:lpstr>Images as functions</vt:lpstr>
      <vt:lpstr>What is an image?</vt:lpstr>
      <vt:lpstr>Image transformations</vt:lpstr>
      <vt:lpstr>Example applications</vt:lpstr>
      <vt:lpstr>Image denoising</vt:lpstr>
      <vt:lpstr>Why would images have noise?</vt:lpstr>
      <vt:lpstr>What is an image?</vt:lpstr>
      <vt:lpstr>An assumption about noise</vt:lpstr>
      <vt:lpstr>Noise reduction</vt:lpstr>
      <vt:lpstr>Mean filtering</vt:lpstr>
      <vt:lpstr>Mean filtering</vt:lpstr>
      <vt:lpstr>Mean filtering</vt:lpstr>
      <vt:lpstr>Mean filtering</vt:lpstr>
      <vt:lpstr>Mean filtering</vt:lpstr>
      <vt:lpstr>Mean filtering</vt:lpstr>
      <vt:lpstr>Noise reduction using mean filtering</vt:lpstr>
      <vt:lpstr>Mean filtering</vt:lpstr>
      <vt:lpstr>A more general version</vt:lpstr>
      <vt:lpstr>A more general version</vt:lpstr>
      <vt:lpstr>A more general version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 in practice</vt:lpstr>
      <vt:lpstr>Properties: Linearity</vt:lpstr>
      <vt:lpstr>Properties: Linearity</vt:lpstr>
      <vt:lpstr>Properties: Linearity</vt:lpstr>
      <vt:lpstr>Properties: Linearity</vt:lpstr>
      <vt:lpstr>Properties: Shift equivariance</vt:lpstr>
      <vt:lpstr>Shift equivariance</vt:lpstr>
      <vt:lpstr>Shift equivariance</vt:lpstr>
      <vt:lpstr>Convolution and cross-correlation</vt:lpstr>
      <vt:lpstr>Cross-correlation</vt:lpstr>
      <vt:lpstr>Convolution</vt:lpstr>
      <vt:lpstr>Convolution</vt:lpstr>
      <vt:lpstr>Convolution</vt:lpstr>
      <vt:lpstr>Filters: examples</vt:lpstr>
      <vt:lpstr>Filters: examples</vt:lpstr>
      <vt:lpstr>Sharpening</vt:lpstr>
      <vt:lpstr>Sharpening</vt:lpstr>
      <vt:lpstr>Sharpening</vt:lpstr>
      <vt:lpstr>Sharpening</vt:lpstr>
      <vt:lpstr>Sharpening</vt:lpstr>
      <vt:lpstr>Sharpening filter</vt:lpstr>
      <vt:lpstr>Another example</vt:lpstr>
      <vt:lpstr>Another example</vt:lpstr>
      <vt:lpstr>Convolution is everywhere</vt:lpstr>
      <vt:lpstr>Why is convolution important?</vt:lpstr>
      <vt:lpstr>Why is convolution important?</vt:lpstr>
      <vt:lpstr>Non-linear filters: Thresholding</vt:lpstr>
      <vt:lpstr>Non-linear filters: Rectification</vt:lpstr>
      <vt:lpstr>Non-linear filters</vt:lpstr>
      <vt:lpstr>Non-linear filters</vt:lpstr>
      <vt:lpstr>Non-linear filters</vt:lpstr>
      <vt:lpstr>Non-linear filters</vt:lpstr>
      <vt:lpstr>Takeaway</vt:lpstr>
      <vt:lpstr>Next up</vt:lpstr>
      <vt:lpstr>Images as functions</vt:lpstr>
      <vt:lpstr>Images as functions</vt:lpstr>
      <vt:lpstr>What is an image?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Bharath Hariharan</cp:lastModifiedBy>
  <cp:revision>350</cp:revision>
  <cp:lastPrinted>2018-01-28T16:11:58Z</cp:lastPrinted>
  <dcterms:created xsi:type="dcterms:W3CDTF">2009-08-25T02:47:59Z</dcterms:created>
  <dcterms:modified xsi:type="dcterms:W3CDTF">2020-01-25T17:55:04Z</dcterms:modified>
</cp:coreProperties>
</file>