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77" r:id="rId2"/>
    <p:sldId id="280" r:id="rId3"/>
    <p:sldId id="279" r:id="rId4"/>
    <p:sldId id="281" r:id="rId5"/>
    <p:sldId id="304" r:id="rId6"/>
    <p:sldId id="282" r:id="rId7"/>
    <p:sldId id="283" r:id="rId8"/>
    <p:sldId id="284" r:id="rId9"/>
    <p:sldId id="285" r:id="rId10"/>
    <p:sldId id="286" r:id="rId11"/>
    <p:sldId id="287" r:id="rId12"/>
    <p:sldId id="288" r:id="rId13"/>
    <p:sldId id="289" r:id="rId14"/>
    <p:sldId id="290" r:id="rId15"/>
    <p:sldId id="309" r:id="rId16"/>
    <p:sldId id="291" r:id="rId17"/>
    <p:sldId id="292" r:id="rId18"/>
    <p:sldId id="293" r:id="rId19"/>
    <p:sldId id="295" r:id="rId20"/>
    <p:sldId id="294" r:id="rId21"/>
    <p:sldId id="296" r:id="rId22"/>
    <p:sldId id="297" r:id="rId23"/>
    <p:sldId id="298" r:id="rId24"/>
    <p:sldId id="30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29"/>
  </p:normalViewPr>
  <p:slideViewPr>
    <p:cSldViewPr snapToGrid="0" snapToObjects="1">
      <p:cViewPr varScale="1">
        <p:scale>
          <a:sx n="109" d="100"/>
          <a:sy n="109" d="100"/>
        </p:scale>
        <p:origin x="6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mean </a:t>
            </a:r>
            <a:r>
              <a:rPr lang="en-US" sz="2000" dirty="0" err="1"/>
              <a:t>IoU</a:t>
            </a:r>
            <a:r>
              <a:rPr lang="en-US" sz="2000" dirty="0"/>
              <a:t> on PASCAL VOC</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mean IoU</c:v>
                </c:pt>
              </c:strCache>
            </c:strRef>
          </c:tx>
          <c:spPr>
            <a:ln w="28575" cap="rnd">
              <a:solidFill>
                <a:schemeClr val="tx1"/>
              </a:solidFill>
              <a:round/>
            </a:ln>
            <a:effectLst/>
          </c:spPr>
          <c:marker>
            <c:symbol val="square"/>
            <c:size val="9"/>
            <c:spPr>
              <a:solidFill>
                <a:schemeClr val="accent1"/>
              </a:solidFill>
              <a:ln w="9525">
                <a:solidFill>
                  <a:schemeClr val="accent1"/>
                </a:solidFill>
              </a:ln>
              <a:effectLst/>
            </c:spPr>
          </c:marker>
          <c:cat>
            <c:strRef>
              <c:f>Sheet1!$A$2:$A$5</c:f>
              <c:strCache>
                <c:ptCount val="4"/>
                <c:pt idx="0">
                  <c:v>Basic</c:v>
                </c:pt>
                <c:pt idx="1">
                  <c:v>+Skip</c:v>
                </c:pt>
                <c:pt idx="2">
                  <c:v>+Dilation</c:v>
                </c:pt>
                <c:pt idx="3">
                  <c:v>+CRF</c:v>
                </c:pt>
              </c:strCache>
            </c:strRef>
          </c:cat>
          <c:val>
            <c:numRef>
              <c:f>Sheet1!$B$2:$B$5</c:f>
              <c:numCache>
                <c:formatCode>General</c:formatCode>
                <c:ptCount val="4"/>
                <c:pt idx="0">
                  <c:v>59.8</c:v>
                </c:pt>
                <c:pt idx="1">
                  <c:v>61.3</c:v>
                </c:pt>
                <c:pt idx="2">
                  <c:v>64.2</c:v>
                </c:pt>
                <c:pt idx="3">
                  <c:v>68.7</c:v>
                </c:pt>
              </c:numCache>
            </c:numRef>
          </c:val>
          <c:smooth val="0"/>
          <c:extLst>
            <c:ext xmlns:c16="http://schemas.microsoft.com/office/drawing/2014/chart" uri="{C3380CC4-5D6E-409C-BE32-E72D297353CC}">
              <c16:uniqueId val="{00000000-1E03-2C44-89BA-5D24C624E6F5}"/>
            </c:ext>
          </c:extLst>
        </c:ser>
        <c:dLbls>
          <c:showLegendKey val="0"/>
          <c:showVal val="0"/>
          <c:showCatName val="0"/>
          <c:showSerName val="0"/>
          <c:showPercent val="0"/>
          <c:showBubbleSize val="0"/>
        </c:dLbls>
        <c:marker val="1"/>
        <c:smooth val="0"/>
        <c:axId val="1685758048"/>
        <c:axId val="1424536880"/>
      </c:lineChart>
      <c:catAx>
        <c:axId val="1685758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24536880"/>
        <c:crosses val="autoZero"/>
        <c:auto val="1"/>
        <c:lblAlgn val="ctr"/>
        <c:lblOffset val="100"/>
        <c:noMultiLvlLbl val="0"/>
      </c:catAx>
      <c:valAx>
        <c:axId val="1424536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685758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23CB04-FF94-DE45-9AD6-1342BA5E5C71}" type="datetimeFigureOut">
              <a:rPr lang="en-US" smtClean="0"/>
              <a:t>5/3/19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0D7A96-ABD1-4848-8F3F-4A6C26717530}" type="slidenum">
              <a:rPr lang="en-US" smtClean="0"/>
              <a:t>‹#›</a:t>
            </a:fld>
            <a:endParaRPr lang="en-US"/>
          </a:p>
        </p:txBody>
      </p:sp>
    </p:spTree>
    <p:extLst>
      <p:ext uri="{BB962C8B-B14F-4D97-AF65-F5344CB8AC3E}">
        <p14:creationId xmlns:p14="http://schemas.microsoft.com/office/powerpoint/2010/main" val="1974928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you look at what one of these higher layers is detecting, here I am showing the input image patches that are highly scored by one of the units. This particular layer really likes bicycle wheels, so if this unit fires, you know that there is a bicycle wheel in the image. Unfortunately, you don’t know where the bicycle wheel is, because this unit doesn’t care where the bicycle wheel appears, or at what orientation or what scale.</a:t>
            </a:r>
            <a:endParaRPr lang="en-US" dirty="0"/>
          </a:p>
        </p:txBody>
      </p:sp>
      <p:sp>
        <p:nvSpPr>
          <p:cNvPr id="4" name="Slide Number Placeholder 3"/>
          <p:cNvSpPr>
            <a:spLocks noGrp="1"/>
          </p:cNvSpPr>
          <p:nvPr>
            <p:ph type="sldNum" sz="quarter" idx="10"/>
          </p:nvPr>
        </p:nvSpPr>
        <p:spPr/>
        <p:txBody>
          <a:bodyPr/>
          <a:lstStyle/>
          <a:p>
            <a:fld id="{FBB6C228-F7BE-8C40-8CDA-F98A99B708A6}" type="slidenum">
              <a:rPr lang="en-US" smtClean="0"/>
              <a:t>19</a:t>
            </a:fld>
            <a:endParaRPr lang="en-US"/>
          </a:p>
        </p:txBody>
      </p:sp>
    </p:spTree>
    <p:extLst>
      <p:ext uri="{BB962C8B-B14F-4D97-AF65-F5344CB8AC3E}">
        <p14:creationId xmlns:p14="http://schemas.microsoft.com/office/powerpoint/2010/main" val="3015778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8689B-4ED8-B34A-884A-425F703A8E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DB5B8E-A148-7D4C-8CFE-B2C9D57F0E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B6F789-4CC1-4F42-AE0A-3B3D42E38F57}"/>
              </a:ext>
            </a:extLst>
          </p:cNvPr>
          <p:cNvSpPr>
            <a:spLocks noGrp="1"/>
          </p:cNvSpPr>
          <p:nvPr>
            <p:ph type="dt" sz="half" idx="10"/>
          </p:nvPr>
        </p:nvSpPr>
        <p:spPr/>
        <p:txBody>
          <a:bodyPr/>
          <a:lstStyle/>
          <a:p>
            <a:fld id="{B09FC031-065C-644A-9662-091EBF2F315A}" type="datetimeFigureOut">
              <a:rPr lang="en-US" smtClean="0"/>
              <a:t>5/3/19</a:t>
            </a:fld>
            <a:endParaRPr lang="en-US"/>
          </a:p>
        </p:txBody>
      </p:sp>
      <p:sp>
        <p:nvSpPr>
          <p:cNvPr id="5" name="Footer Placeholder 4">
            <a:extLst>
              <a:ext uri="{FF2B5EF4-FFF2-40B4-BE49-F238E27FC236}">
                <a16:creationId xmlns:a16="http://schemas.microsoft.com/office/drawing/2014/main" id="{1495EF2A-F663-7541-8109-B6087AB7B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332785-DB80-3747-A8CB-D0BC1E89A535}"/>
              </a:ext>
            </a:extLst>
          </p:cNvPr>
          <p:cNvSpPr>
            <a:spLocks noGrp="1"/>
          </p:cNvSpPr>
          <p:nvPr>
            <p:ph type="sldNum" sz="quarter" idx="12"/>
          </p:nvPr>
        </p:nvSpPr>
        <p:spPr/>
        <p:txBody>
          <a:bodyPr/>
          <a:lstStyle/>
          <a:p>
            <a:fld id="{10C42076-307C-0D42-8F00-095AF015A740}" type="slidenum">
              <a:rPr lang="en-US" smtClean="0"/>
              <a:t>‹#›</a:t>
            </a:fld>
            <a:endParaRPr lang="en-US"/>
          </a:p>
        </p:txBody>
      </p:sp>
    </p:spTree>
    <p:extLst>
      <p:ext uri="{BB962C8B-B14F-4D97-AF65-F5344CB8AC3E}">
        <p14:creationId xmlns:p14="http://schemas.microsoft.com/office/powerpoint/2010/main" val="1422199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228DE-7777-4248-BC31-876BB46BF4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6CD6B8-94DD-5F43-A005-369CF632DD9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883B22-7D5E-174F-AD9F-0858E811588A}"/>
              </a:ext>
            </a:extLst>
          </p:cNvPr>
          <p:cNvSpPr>
            <a:spLocks noGrp="1"/>
          </p:cNvSpPr>
          <p:nvPr>
            <p:ph type="dt" sz="half" idx="10"/>
          </p:nvPr>
        </p:nvSpPr>
        <p:spPr/>
        <p:txBody>
          <a:bodyPr/>
          <a:lstStyle/>
          <a:p>
            <a:fld id="{B09FC031-065C-644A-9662-091EBF2F315A}" type="datetimeFigureOut">
              <a:rPr lang="en-US" smtClean="0"/>
              <a:t>5/3/19</a:t>
            </a:fld>
            <a:endParaRPr lang="en-US"/>
          </a:p>
        </p:txBody>
      </p:sp>
      <p:sp>
        <p:nvSpPr>
          <p:cNvPr id="5" name="Footer Placeholder 4">
            <a:extLst>
              <a:ext uri="{FF2B5EF4-FFF2-40B4-BE49-F238E27FC236}">
                <a16:creationId xmlns:a16="http://schemas.microsoft.com/office/drawing/2014/main" id="{E6692939-F439-9646-A8AE-5E08C4C050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4572A5-A23B-C145-85A5-7903708DCF09}"/>
              </a:ext>
            </a:extLst>
          </p:cNvPr>
          <p:cNvSpPr>
            <a:spLocks noGrp="1"/>
          </p:cNvSpPr>
          <p:nvPr>
            <p:ph type="sldNum" sz="quarter" idx="12"/>
          </p:nvPr>
        </p:nvSpPr>
        <p:spPr/>
        <p:txBody>
          <a:bodyPr/>
          <a:lstStyle/>
          <a:p>
            <a:fld id="{10C42076-307C-0D42-8F00-095AF015A740}" type="slidenum">
              <a:rPr lang="en-US" smtClean="0"/>
              <a:t>‹#›</a:t>
            </a:fld>
            <a:endParaRPr lang="en-US"/>
          </a:p>
        </p:txBody>
      </p:sp>
    </p:spTree>
    <p:extLst>
      <p:ext uri="{BB962C8B-B14F-4D97-AF65-F5344CB8AC3E}">
        <p14:creationId xmlns:p14="http://schemas.microsoft.com/office/powerpoint/2010/main" val="3942377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9BCD1C-86FF-764B-B74F-2CE0A46CA4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421722-09BE-854A-AC61-2C9F41C5081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8EB944-F55A-7143-B46A-D13A410B093F}"/>
              </a:ext>
            </a:extLst>
          </p:cNvPr>
          <p:cNvSpPr>
            <a:spLocks noGrp="1"/>
          </p:cNvSpPr>
          <p:nvPr>
            <p:ph type="dt" sz="half" idx="10"/>
          </p:nvPr>
        </p:nvSpPr>
        <p:spPr/>
        <p:txBody>
          <a:bodyPr/>
          <a:lstStyle/>
          <a:p>
            <a:fld id="{B09FC031-065C-644A-9662-091EBF2F315A}" type="datetimeFigureOut">
              <a:rPr lang="en-US" smtClean="0"/>
              <a:t>5/3/19</a:t>
            </a:fld>
            <a:endParaRPr lang="en-US"/>
          </a:p>
        </p:txBody>
      </p:sp>
      <p:sp>
        <p:nvSpPr>
          <p:cNvPr id="5" name="Footer Placeholder 4">
            <a:extLst>
              <a:ext uri="{FF2B5EF4-FFF2-40B4-BE49-F238E27FC236}">
                <a16:creationId xmlns:a16="http://schemas.microsoft.com/office/drawing/2014/main" id="{8938A35A-3509-CC44-9846-4417030C8D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D394AE-AEBD-9946-9DBF-01ECF1C4A982}"/>
              </a:ext>
            </a:extLst>
          </p:cNvPr>
          <p:cNvSpPr>
            <a:spLocks noGrp="1"/>
          </p:cNvSpPr>
          <p:nvPr>
            <p:ph type="sldNum" sz="quarter" idx="12"/>
          </p:nvPr>
        </p:nvSpPr>
        <p:spPr/>
        <p:txBody>
          <a:bodyPr/>
          <a:lstStyle/>
          <a:p>
            <a:fld id="{10C42076-307C-0D42-8F00-095AF015A740}" type="slidenum">
              <a:rPr lang="en-US" smtClean="0"/>
              <a:t>‹#›</a:t>
            </a:fld>
            <a:endParaRPr lang="en-US"/>
          </a:p>
        </p:txBody>
      </p:sp>
    </p:spTree>
    <p:extLst>
      <p:ext uri="{BB962C8B-B14F-4D97-AF65-F5344CB8AC3E}">
        <p14:creationId xmlns:p14="http://schemas.microsoft.com/office/powerpoint/2010/main" val="108493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72D79-A3ED-4147-9559-968FBC993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C267A4-BCFB-F044-87BC-842CFCA9F0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E6E8F8-15BB-354D-BDD7-414D49D512F8}"/>
              </a:ext>
            </a:extLst>
          </p:cNvPr>
          <p:cNvSpPr>
            <a:spLocks noGrp="1"/>
          </p:cNvSpPr>
          <p:nvPr>
            <p:ph type="dt" sz="half" idx="10"/>
          </p:nvPr>
        </p:nvSpPr>
        <p:spPr/>
        <p:txBody>
          <a:bodyPr/>
          <a:lstStyle/>
          <a:p>
            <a:fld id="{B09FC031-065C-644A-9662-091EBF2F315A}" type="datetimeFigureOut">
              <a:rPr lang="en-US" smtClean="0"/>
              <a:t>5/3/19</a:t>
            </a:fld>
            <a:endParaRPr lang="en-US"/>
          </a:p>
        </p:txBody>
      </p:sp>
      <p:sp>
        <p:nvSpPr>
          <p:cNvPr id="5" name="Footer Placeholder 4">
            <a:extLst>
              <a:ext uri="{FF2B5EF4-FFF2-40B4-BE49-F238E27FC236}">
                <a16:creationId xmlns:a16="http://schemas.microsoft.com/office/drawing/2014/main" id="{A6378576-3D22-9C49-942D-FAE3DA7D38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95A62D-F515-AF4B-AE7A-D3691AE03C7F}"/>
              </a:ext>
            </a:extLst>
          </p:cNvPr>
          <p:cNvSpPr>
            <a:spLocks noGrp="1"/>
          </p:cNvSpPr>
          <p:nvPr>
            <p:ph type="sldNum" sz="quarter" idx="12"/>
          </p:nvPr>
        </p:nvSpPr>
        <p:spPr/>
        <p:txBody>
          <a:bodyPr/>
          <a:lstStyle/>
          <a:p>
            <a:fld id="{10C42076-307C-0D42-8F00-095AF015A740}" type="slidenum">
              <a:rPr lang="en-US" smtClean="0"/>
              <a:t>‹#›</a:t>
            </a:fld>
            <a:endParaRPr lang="en-US"/>
          </a:p>
        </p:txBody>
      </p:sp>
    </p:spTree>
    <p:extLst>
      <p:ext uri="{BB962C8B-B14F-4D97-AF65-F5344CB8AC3E}">
        <p14:creationId xmlns:p14="http://schemas.microsoft.com/office/powerpoint/2010/main" val="615978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75A7F-FF06-9A41-A92A-92AC8BC376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1DB54A-10C3-0344-859F-B0914CFC10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BFB96D8-E9CE-2748-82BE-56CE4A1FC2EE}"/>
              </a:ext>
            </a:extLst>
          </p:cNvPr>
          <p:cNvSpPr>
            <a:spLocks noGrp="1"/>
          </p:cNvSpPr>
          <p:nvPr>
            <p:ph type="dt" sz="half" idx="10"/>
          </p:nvPr>
        </p:nvSpPr>
        <p:spPr/>
        <p:txBody>
          <a:bodyPr/>
          <a:lstStyle/>
          <a:p>
            <a:fld id="{B09FC031-065C-644A-9662-091EBF2F315A}" type="datetimeFigureOut">
              <a:rPr lang="en-US" smtClean="0"/>
              <a:t>5/3/19</a:t>
            </a:fld>
            <a:endParaRPr lang="en-US"/>
          </a:p>
        </p:txBody>
      </p:sp>
      <p:sp>
        <p:nvSpPr>
          <p:cNvPr id="5" name="Footer Placeholder 4">
            <a:extLst>
              <a:ext uri="{FF2B5EF4-FFF2-40B4-BE49-F238E27FC236}">
                <a16:creationId xmlns:a16="http://schemas.microsoft.com/office/drawing/2014/main" id="{BE965993-DA0D-8540-9218-CE89991AA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1DF743-3D4E-B34E-B874-3242E9394CAA}"/>
              </a:ext>
            </a:extLst>
          </p:cNvPr>
          <p:cNvSpPr>
            <a:spLocks noGrp="1"/>
          </p:cNvSpPr>
          <p:nvPr>
            <p:ph type="sldNum" sz="quarter" idx="12"/>
          </p:nvPr>
        </p:nvSpPr>
        <p:spPr/>
        <p:txBody>
          <a:bodyPr/>
          <a:lstStyle/>
          <a:p>
            <a:fld id="{10C42076-307C-0D42-8F00-095AF015A740}" type="slidenum">
              <a:rPr lang="en-US" smtClean="0"/>
              <a:t>‹#›</a:t>
            </a:fld>
            <a:endParaRPr lang="en-US"/>
          </a:p>
        </p:txBody>
      </p:sp>
    </p:spTree>
    <p:extLst>
      <p:ext uri="{BB962C8B-B14F-4D97-AF65-F5344CB8AC3E}">
        <p14:creationId xmlns:p14="http://schemas.microsoft.com/office/powerpoint/2010/main" val="117827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51E89-C8B5-3B4A-90DE-F23E923F0E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0285D3-339E-1C44-950E-75EEE6A3B86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C6F3D4-B69B-B845-9631-F98F980508F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6F37A2-A00A-114A-B665-FE533591915F}"/>
              </a:ext>
            </a:extLst>
          </p:cNvPr>
          <p:cNvSpPr>
            <a:spLocks noGrp="1"/>
          </p:cNvSpPr>
          <p:nvPr>
            <p:ph type="dt" sz="half" idx="10"/>
          </p:nvPr>
        </p:nvSpPr>
        <p:spPr/>
        <p:txBody>
          <a:bodyPr/>
          <a:lstStyle/>
          <a:p>
            <a:fld id="{B09FC031-065C-644A-9662-091EBF2F315A}" type="datetimeFigureOut">
              <a:rPr lang="en-US" smtClean="0"/>
              <a:t>5/3/19</a:t>
            </a:fld>
            <a:endParaRPr lang="en-US"/>
          </a:p>
        </p:txBody>
      </p:sp>
      <p:sp>
        <p:nvSpPr>
          <p:cNvPr id="6" name="Footer Placeholder 5">
            <a:extLst>
              <a:ext uri="{FF2B5EF4-FFF2-40B4-BE49-F238E27FC236}">
                <a16:creationId xmlns:a16="http://schemas.microsoft.com/office/drawing/2014/main" id="{6D5D0610-D2C5-4448-B253-83186461DE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F4D875-CAE3-C34E-A96B-A1E0A9B4E5C5}"/>
              </a:ext>
            </a:extLst>
          </p:cNvPr>
          <p:cNvSpPr>
            <a:spLocks noGrp="1"/>
          </p:cNvSpPr>
          <p:nvPr>
            <p:ph type="sldNum" sz="quarter" idx="12"/>
          </p:nvPr>
        </p:nvSpPr>
        <p:spPr/>
        <p:txBody>
          <a:bodyPr/>
          <a:lstStyle/>
          <a:p>
            <a:fld id="{10C42076-307C-0D42-8F00-095AF015A740}" type="slidenum">
              <a:rPr lang="en-US" smtClean="0"/>
              <a:t>‹#›</a:t>
            </a:fld>
            <a:endParaRPr lang="en-US"/>
          </a:p>
        </p:txBody>
      </p:sp>
    </p:spTree>
    <p:extLst>
      <p:ext uri="{BB962C8B-B14F-4D97-AF65-F5344CB8AC3E}">
        <p14:creationId xmlns:p14="http://schemas.microsoft.com/office/powerpoint/2010/main" val="2672053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CB160-5812-AB4E-865C-4EE2A07CE6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08212D-1C12-0644-B474-AFDD2F23D3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C5F6C6-5808-6B4A-BB3A-101F117E64F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187253-1490-254C-8824-7F02D929BD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1DD9CD5-66E6-214B-A9AD-A4929C8CFE6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CB623E-830D-724A-A200-1725EB90783F}"/>
              </a:ext>
            </a:extLst>
          </p:cNvPr>
          <p:cNvSpPr>
            <a:spLocks noGrp="1"/>
          </p:cNvSpPr>
          <p:nvPr>
            <p:ph type="dt" sz="half" idx="10"/>
          </p:nvPr>
        </p:nvSpPr>
        <p:spPr/>
        <p:txBody>
          <a:bodyPr/>
          <a:lstStyle/>
          <a:p>
            <a:fld id="{B09FC031-065C-644A-9662-091EBF2F315A}" type="datetimeFigureOut">
              <a:rPr lang="en-US" smtClean="0"/>
              <a:t>5/3/19</a:t>
            </a:fld>
            <a:endParaRPr lang="en-US"/>
          </a:p>
        </p:txBody>
      </p:sp>
      <p:sp>
        <p:nvSpPr>
          <p:cNvPr id="8" name="Footer Placeholder 7">
            <a:extLst>
              <a:ext uri="{FF2B5EF4-FFF2-40B4-BE49-F238E27FC236}">
                <a16:creationId xmlns:a16="http://schemas.microsoft.com/office/drawing/2014/main" id="{E45CCFC1-2D6E-5845-8783-56B3EE938B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34D43C-059B-6F45-AC5C-6005020ECC2C}"/>
              </a:ext>
            </a:extLst>
          </p:cNvPr>
          <p:cNvSpPr>
            <a:spLocks noGrp="1"/>
          </p:cNvSpPr>
          <p:nvPr>
            <p:ph type="sldNum" sz="quarter" idx="12"/>
          </p:nvPr>
        </p:nvSpPr>
        <p:spPr/>
        <p:txBody>
          <a:bodyPr/>
          <a:lstStyle/>
          <a:p>
            <a:fld id="{10C42076-307C-0D42-8F00-095AF015A740}" type="slidenum">
              <a:rPr lang="en-US" smtClean="0"/>
              <a:t>‹#›</a:t>
            </a:fld>
            <a:endParaRPr lang="en-US"/>
          </a:p>
        </p:txBody>
      </p:sp>
    </p:spTree>
    <p:extLst>
      <p:ext uri="{BB962C8B-B14F-4D97-AF65-F5344CB8AC3E}">
        <p14:creationId xmlns:p14="http://schemas.microsoft.com/office/powerpoint/2010/main" val="359316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49CF5-086C-D047-97DC-35217A975E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F9B291-5AB9-C14A-B5DA-A561F02BDB57}"/>
              </a:ext>
            </a:extLst>
          </p:cNvPr>
          <p:cNvSpPr>
            <a:spLocks noGrp="1"/>
          </p:cNvSpPr>
          <p:nvPr>
            <p:ph type="dt" sz="half" idx="10"/>
          </p:nvPr>
        </p:nvSpPr>
        <p:spPr/>
        <p:txBody>
          <a:bodyPr/>
          <a:lstStyle/>
          <a:p>
            <a:fld id="{B09FC031-065C-644A-9662-091EBF2F315A}" type="datetimeFigureOut">
              <a:rPr lang="en-US" smtClean="0"/>
              <a:t>5/3/19</a:t>
            </a:fld>
            <a:endParaRPr lang="en-US"/>
          </a:p>
        </p:txBody>
      </p:sp>
      <p:sp>
        <p:nvSpPr>
          <p:cNvPr id="4" name="Footer Placeholder 3">
            <a:extLst>
              <a:ext uri="{FF2B5EF4-FFF2-40B4-BE49-F238E27FC236}">
                <a16:creationId xmlns:a16="http://schemas.microsoft.com/office/drawing/2014/main" id="{807DDAE8-4B07-0349-B24C-E25CA6ECA8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8644D1-C3C3-F341-9D78-2BB46F14D159}"/>
              </a:ext>
            </a:extLst>
          </p:cNvPr>
          <p:cNvSpPr>
            <a:spLocks noGrp="1"/>
          </p:cNvSpPr>
          <p:nvPr>
            <p:ph type="sldNum" sz="quarter" idx="12"/>
          </p:nvPr>
        </p:nvSpPr>
        <p:spPr/>
        <p:txBody>
          <a:bodyPr/>
          <a:lstStyle/>
          <a:p>
            <a:fld id="{10C42076-307C-0D42-8F00-095AF015A740}" type="slidenum">
              <a:rPr lang="en-US" smtClean="0"/>
              <a:t>‹#›</a:t>
            </a:fld>
            <a:endParaRPr lang="en-US"/>
          </a:p>
        </p:txBody>
      </p:sp>
    </p:spTree>
    <p:extLst>
      <p:ext uri="{BB962C8B-B14F-4D97-AF65-F5344CB8AC3E}">
        <p14:creationId xmlns:p14="http://schemas.microsoft.com/office/powerpoint/2010/main" val="481615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F080BB-4269-C147-9DAC-D9B4D8D2D416}"/>
              </a:ext>
            </a:extLst>
          </p:cNvPr>
          <p:cNvSpPr>
            <a:spLocks noGrp="1"/>
          </p:cNvSpPr>
          <p:nvPr>
            <p:ph type="dt" sz="half" idx="10"/>
          </p:nvPr>
        </p:nvSpPr>
        <p:spPr/>
        <p:txBody>
          <a:bodyPr/>
          <a:lstStyle/>
          <a:p>
            <a:fld id="{B09FC031-065C-644A-9662-091EBF2F315A}" type="datetimeFigureOut">
              <a:rPr lang="en-US" smtClean="0"/>
              <a:t>5/3/19</a:t>
            </a:fld>
            <a:endParaRPr lang="en-US"/>
          </a:p>
        </p:txBody>
      </p:sp>
      <p:sp>
        <p:nvSpPr>
          <p:cNvPr id="3" name="Footer Placeholder 2">
            <a:extLst>
              <a:ext uri="{FF2B5EF4-FFF2-40B4-BE49-F238E27FC236}">
                <a16:creationId xmlns:a16="http://schemas.microsoft.com/office/drawing/2014/main" id="{29A34647-01A7-5345-A386-2C6D0E7CB8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978CE5-145B-B643-8B36-409592FDB6C3}"/>
              </a:ext>
            </a:extLst>
          </p:cNvPr>
          <p:cNvSpPr>
            <a:spLocks noGrp="1"/>
          </p:cNvSpPr>
          <p:nvPr>
            <p:ph type="sldNum" sz="quarter" idx="12"/>
          </p:nvPr>
        </p:nvSpPr>
        <p:spPr/>
        <p:txBody>
          <a:bodyPr/>
          <a:lstStyle/>
          <a:p>
            <a:fld id="{10C42076-307C-0D42-8F00-095AF015A740}" type="slidenum">
              <a:rPr lang="en-US" smtClean="0"/>
              <a:t>‹#›</a:t>
            </a:fld>
            <a:endParaRPr lang="en-US"/>
          </a:p>
        </p:txBody>
      </p:sp>
    </p:spTree>
    <p:extLst>
      <p:ext uri="{BB962C8B-B14F-4D97-AF65-F5344CB8AC3E}">
        <p14:creationId xmlns:p14="http://schemas.microsoft.com/office/powerpoint/2010/main" val="1938768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0A528-D6D0-0F41-9D7D-112626DDDB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372C7A-3A06-984B-B1D4-24521B1E31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3F1FE6-4ABA-C942-A0E3-984015C778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4850BF-CA57-2B4F-9942-2E8E4512D4F8}"/>
              </a:ext>
            </a:extLst>
          </p:cNvPr>
          <p:cNvSpPr>
            <a:spLocks noGrp="1"/>
          </p:cNvSpPr>
          <p:nvPr>
            <p:ph type="dt" sz="half" idx="10"/>
          </p:nvPr>
        </p:nvSpPr>
        <p:spPr/>
        <p:txBody>
          <a:bodyPr/>
          <a:lstStyle/>
          <a:p>
            <a:fld id="{B09FC031-065C-644A-9662-091EBF2F315A}" type="datetimeFigureOut">
              <a:rPr lang="en-US" smtClean="0"/>
              <a:t>5/3/19</a:t>
            </a:fld>
            <a:endParaRPr lang="en-US"/>
          </a:p>
        </p:txBody>
      </p:sp>
      <p:sp>
        <p:nvSpPr>
          <p:cNvPr id="6" name="Footer Placeholder 5">
            <a:extLst>
              <a:ext uri="{FF2B5EF4-FFF2-40B4-BE49-F238E27FC236}">
                <a16:creationId xmlns:a16="http://schemas.microsoft.com/office/drawing/2014/main" id="{0BF12D50-C2CA-634A-BE04-246C27483D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5284F4-67F8-634E-B8D8-208AD0ADBFD5}"/>
              </a:ext>
            </a:extLst>
          </p:cNvPr>
          <p:cNvSpPr>
            <a:spLocks noGrp="1"/>
          </p:cNvSpPr>
          <p:nvPr>
            <p:ph type="sldNum" sz="quarter" idx="12"/>
          </p:nvPr>
        </p:nvSpPr>
        <p:spPr/>
        <p:txBody>
          <a:bodyPr/>
          <a:lstStyle/>
          <a:p>
            <a:fld id="{10C42076-307C-0D42-8F00-095AF015A740}" type="slidenum">
              <a:rPr lang="en-US" smtClean="0"/>
              <a:t>‹#›</a:t>
            </a:fld>
            <a:endParaRPr lang="en-US"/>
          </a:p>
        </p:txBody>
      </p:sp>
    </p:spTree>
    <p:extLst>
      <p:ext uri="{BB962C8B-B14F-4D97-AF65-F5344CB8AC3E}">
        <p14:creationId xmlns:p14="http://schemas.microsoft.com/office/powerpoint/2010/main" val="115353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EF4AF-B975-954C-9F2A-801247BE48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D8BE1F-5A1A-0C43-BFA0-E127469297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CD6723-5281-754A-A932-3C478BC195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0198D1-E0A2-9047-ACB9-DCA7787DA6B6}"/>
              </a:ext>
            </a:extLst>
          </p:cNvPr>
          <p:cNvSpPr>
            <a:spLocks noGrp="1"/>
          </p:cNvSpPr>
          <p:nvPr>
            <p:ph type="dt" sz="half" idx="10"/>
          </p:nvPr>
        </p:nvSpPr>
        <p:spPr/>
        <p:txBody>
          <a:bodyPr/>
          <a:lstStyle/>
          <a:p>
            <a:fld id="{B09FC031-065C-644A-9662-091EBF2F315A}" type="datetimeFigureOut">
              <a:rPr lang="en-US" smtClean="0"/>
              <a:t>5/3/19</a:t>
            </a:fld>
            <a:endParaRPr lang="en-US"/>
          </a:p>
        </p:txBody>
      </p:sp>
      <p:sp>
        <p:nvSpPr>
          <p:cNvPr id="6" name="Footer Placeholder 5">
            <a:extLst>
              <a:ext uri="{FF2B5EF4-FFF2-40B4-BE49-F238E27FC236}">
                <a16:creationId xmlns:a16="http://schemas.microsoft.com/office/drawing/2014/main" id="{07EF022B-8C6E-904B-BD04-CBE02892F5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9E7E58-4C9D-BF4F-9D73-0FBC394C702C}"/>
              </a:ext>
            </a:extLst>
          </p:cNvPr>
          <p:cNvSpPr>
            <a:spLocks noGrp="1"/>
          </p:cNvSpPr>
          <p:nvPr>
            <p:ph type="sldNum" sz="quarter" idx="12"/>
          </p:nvPr>
        </p:nvSpPr>
        <p:spPr/>
        <p:txBody>
          <a:bodyPr/>
          <a:lstStyle/>
          <a:p>
            <a:fld id="{10C42076-307C-0D42-8F00-095AF015A740}" type="slidenum">
              <a:rPr lang="en-US" smtClean="0"/>
              <a:t>‹#›</a:t>
            </a:fld>
            <a:endParaRPr lang="en-US"/>
          </a:p>
        </p:txBody>
      </p:sp>
    </p:spTree>
    <p:extLst>
      <p:ext uri="{BB962C8B-B14F-4D97-AF65-F5344CB8AC3E}">
        <p14:creationId xmlns:p14="http://schemas.microsoft.com/office/powerpoint/2010/main" val="646555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7340DB-1080-E246-80AA-35705E9EC5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DEE8A3-0FC6-4442-81AA-32336CBD1B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7760FF-D53B-2548-B5D0-3850170177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9FC031-065C-644A-9662-091EBF2F315A}" type="datetimeFigureOut">
              <a:rPr lang="en-US" smtClean="0"/>
              <a:t>5/3/19</a:t>
            </a:fld>
            <a:endParaRPr lang="en-US"/>
          </a:p>
        </p:txBody>
      </p:sp>
      <p:sp>
        <p:nvSpPr>
          <p:cNvPr id="5" name="Footer Placeholder 4">
            <a:extLst>
              <a:ext uri="{FF2B5EF4-FFF2-40B4-BE49-F238E27FC236}">
                <a16:creationId xmlns:a16="http://schemas.microsoft.com/office/drawing/2014/main" id="{DB958F03-1A35-3B4E-9D25-8E1FC9E0C6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BCD07E-F3EF-8D4E-99A8-83066FE7C6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C42076-307C-0D42-8F00-095AF015A740}" type="slidenum">
              <a:rPr lang="en-US" smtClean="0"/>
              <a:t>‹#›</a:t>
            </a:fld>
            <a:endParaRPr lang="en-US"/>
          </a:p>
        </p:txBody>
      </p:sp>
    </p:spTree>
    <p:extLst>
      <p:ext uri="{BB962C8B-B14F-4D97-AF65-F5344CB8AC3E}">
        <p14:creationId xmlns:p14="http://schemas.microsoft.com/office/powerpoint/2010/main" val="1979083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Semantic Segmentation</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8617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segmentation using convolutional networks</a:t>
            </a:r>
          </a:p>
        </p:txBody>
      </p:sp>
      <p:cxnSp>
        <p:nvCxnSpPr>
          <p:cNvPr id="4" name="Straight Arrow Connector 3"/>
          <p:cNvCxnSpPr/>
          <p:nvPr/>
        </p:nvCxnSpPr>
        <p:spPr>
          <a:xfrm>
            <a:off x="5168900" y="5264150"/>
            <a:ext cx="2159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962650" y="5276849"/>
            <a:ext cx="393700" cy="507831"/>
          </a:xfrm>
          <a:prstGeom prst="rect">
            <a:avLst/>
          </a:prstGeom>
          <a:noFill/>
        </p:spPr>
        <p:txBody>
          <a:bodyPr wrap="square" rtlCol="0">
            <a:spAutoFit/>
          </a:bodyPr>
          <a:lstStyle/>
          <a:p>
            <a:pPr algn="ctr"/>
            <a:r>
              <a:rPr lang="en-US" sz="1350"/>
              <a:t>h/4</a:t>
            </a:r>
            <a:endParaRPr lang="en-US" sz="1350" dirty="0"/>
          </a:p>
        </p:txBody>
      </p:sp>
      <p:cxnSp>
        <p:nvCxnSpPr>
          <p:cNvPr id="6" name="Straight Arrow Connector 5"/>
          <p:cNvCxnSpPr/>
          <p:nvPr/>
        </p:nvCxnSpPr>
        <p:spPr>
          <a:xfrm>
            <a:off x="5054600" y="3092450"/>
            <a:ext cx="0" cy="20574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610101" y="3830956"/>
            <a:ext cx="469901" cy="300082"/>
          </a:xfrm>
          <a:prstGeom prst="rect">
            <a:avLst/>
          </a:prstGeom>
          <a:noFill/>
        </p:spPr>
        <p:txBody>
          <a:bodyPr wrap="square" rtlCol="0">
            <a:spAutoFit/>
          </a:bodyPr>
          <a:lstStyle/>
          <a:p>
            <a:pPr algn="ctr"/>
            <a:r>
              <a:rPr lang="en-US" sz="1350"/>
              <a:t>w/4</a:t>
            </a:r>
            <a:endParaRPr lang="en-US" sz="1350" dirty="0"/>
          </a:p>
        </p:txBody>
      </p:sp>
      <p:sp>
        <p:nvSpPr>
          <p:cNvPr id="8" name="Cube 7"/>
          <p:cNvSpPr/>
          <p:nvPr/>
        </p:nvSpPr>
        <p:spPr>
          <a:xfrm>
            <a:off x="5181600" y="2089152"/>
            <a:ext cx="3136900" cy="3060699"/>
          </a:xfrm>
          <a:prstGeom prst="cube">
            <a:avLst>
              <a:gd name="adj" fmla="val 3239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4" name="Group 13"/>
          <p:cNvGrpSpPr/>
          <p:nvPr/>
        </p:nvGrpSpPr>
        <p:grpSpPr>
          <a:xfrm>
            <a:off x="7277101" y="2063751"/>
            <a:ext cx="977900" cy="965200"/>
            <a:chOff x="4775200" y="2099733"/>
            <a:chExt cx="1303867" cy="1286933"/>
          </a:xfrm>
        </p:grpSpPr>
        <p:sp>
          <p:nvSpPr>
            <p:cNvPr id="9" name="TextBox 8"/>
            <p:cNvSpPr txBox="1"/>
            <p:nvPr/>
          </p:nvSpPr>
          <p:spPr>
            <a:xfrm>
              <a:off x="5156199" y="2370668"/>
              <a:ext cx="524933" cy="400109"/>
            </a:xfrm>
            <a:prstGeom prst="rect">
              <a:avLst/>
            </a:prstGeom>
            <a:noFill/>
          </p:spPr>
          <p:txBody>
            <a:bodyPr wrap="square" rtlCol="0">
              <a:spAutoFit/>
            </a:bodyPr>
            <a:lstStyle/>
            <a:p>
              <a:pPr algn="ctr"/>
              <a:r>
                <a:rPr lang="en-US" sz="1350" dirty="0">
                  <a:solidFill>
                    <a:schemeClr val="bg1"/>
                  </a:solidFill>
                </a:rPr>
                <a:t>c</a:t>
              </a:r>
            </a:p>
          </p:txBody>
        </p:sp>
        <p:cxnSp>
          <p:nvCxnSpPr>
            <p:cNvPr id="10" name="Straight Arrow Connector 9"/>
            <p:cNvCxnSpPr/>
            <p:nvPr/>
          </p:nvCxnSpPr>
          <p:spPr>
            <a:xfrm flipV="1">
              <a:off x="4775200" y="2099733"/>
              <a:ext cx="1303867" cy="1286933"/>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20" name="Table 19"/>
          <p:cNvGraphicFramePr>
            <a:graphicFrameLocks noGrp="1"/>
          </p:cNvGraphicFramePr>
          <p:nvPr>
            <p:extLst/>
          </p:nvPr>
        </p:nvGraphicFramePr>
        <p:xfrm>
          <a:off x="5168900" y="3124199"/>
          <a:ext cx="2184404" cy="2025652"/>
        </p:xfrm>
        <a:graphic>
          <a:graphicData uri="http://schemas.openxmlformats.org/drawingml/2006/table">
            <a:tbl>
              <a:tblPr firstRow="1" bandRow="1">
                <a:tableStyleId>{5940675A-B579-460E-94D1-54222C63F5DA}</a:tableStyleId>
              </a:tblPr>
              <a:tblGrid>
                <a:gridCol w="546101">
                  <a:extLst>
                    <a:ext uri="{9D8B030D-6E8A-4147-A177-3AD203B41FA5}">
                      <a16:colId xmlns:a16="http://schemas.microsoft.com/office/drawing/2014/main" val="20000"/>
                    </a:ext>
                  </a:extLst>
                </a:gridCol>
                <a:gridCol w="546101">
                  <a:extLst>
                    <a:ext uri="{9D8B030D-6E8A-4147-A177-3AD203B41FA5}">
                      <a16:colId xmlns:a16="http://schemas.microsoft.com/office/drawing/2014/main" val="20001"/>
                    </a:ext>
                  </a:extLst>
                </a:gridCol>
                <a:gridCol w="546101">
                  <a:extLst>
                    <a:ext uri="{9D8B030D-6E8A-4147-A177-3AD203B41FA5}">
                      <a16:colId xmlns:a16="http://schemas.microsoft.com/office/drawing/2014/main" val="20002"/>
                    </a:ext>
                  </a:extLst>
                </a:gridCol>
                <a:gridCol w="546101">
                  <a:extLst>
                    <a:ext uri="{9D8B030D-6E8A-4147-A177-3AD203B41FA5}">
                      <a16:colId xmlns:a16="http://schemas.microsoft.com/office/drawing/2014/main" val="20003"/>
                    </a:ext>
                  </a:extLst>
                </a:gridCol>
              </a:tblGrid>
              <a:tr h="506413">
                <a:tc>
                  <a:txBody>
                    <a:bodyPr/>
                    <a:lstStyle/>
                    <a:p>
                      <a:endParaRPr lang="en-US" sz="14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506413">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506413">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506413">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1" name="Cube 20"/>
          <p:cNvSpPr/>
          <p:nvPr/>
        </p:nvSpPr>
        <p:spPr>
          <a:xfrm>
            <a:off x="4267200" y="3079751"/>
            <a:ext cx="1460500" cy="1460501"/>
          </a:xfrm>
          <a:prstGeom prst="cube">
            <a:avLst>
              <a:gd name="adj" fmla="val 6394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id="{C61F3666-7C16-E64D-B5AA-7E0539CE5D26}"/>
              </a:ext>
            </a:extLst>
          </p:cNvPr>
          <p:cNvSpPr txBox="1"/>
          <p:nvPr/>
        </p:nvSpPr>
        <p:spPr>
          <a:xfrm>
            <a:off x="1752601" y="4016830"/>
            <a:ext cx="1807029" cy="1200329"/>
          </a:xfrm>
          <a:prstGeom prst="rect">
            <a:avLst/>
          </a:prstGeom>
          <a:noFill/>
        </p:spPr>
        <p:txBody>
          <a:bodyPr wrap="square" rtlCol="0">
            <a:spAutoFit/>
          </a:bodyPr>
          <a:lstStyle/>
          <a:p>
            <a:r>
              <a:rPr lang="en-US" dirty="0"/>
              <a:t>Can be considered as a feature vector for a pixel</a:t>
            </a:r>
          </a:p>
        </p:txBody>
      </p:sp>
      <p:cxnSp>
        <p:nvCxnSpPr>
          <p:cNvPr id="12" name="Straight Arrow Connector 11">
            <a:extLst>
              <a:ext uri="{FF2B5EF4-FFF2-40B4-BE49-F238E27FC236}">
                <a16:creationId xmlns:a16="http://schemas.microsoft.com/office/drawing/2014/main" id="{CC27EE6C-9237-784E-BA10-0516CC132EDB}"/>
              </a:ext>
            </a:extLst>
          </p:cNvPr>
          <p:cNvCxnSpPr>
            <a:stCxn id="3" idx="3"/>
            <a:endCxn id="21" idx="2"/>
          </p:cNvCxnSpPr>
          <p:nvPr/>
        </p:nvCxnSpPr>
        <p:spPr>
          <a:xfrm flipV="1">
            <a:off x="3559630" y="4276922"/>
            <a:ext cx="707571" cy="3400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60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segmentation using convolutional networks</a:t>
            </a:r>
          </a:p>
        </p:txBody>
      </p:sp>
      <p:sp>
        <p:nvSpPr>
          <p:cNvPr id="4" name="Cube 3"/>
          <p:cNvSpPr/>
          <p:nvPr/>
        </p:nvSpPr>
        <p:spPr>
          <a:xfrm>
            <a:off x="1739905" y="2089152"/>
            <a:ext cx="3136900" cy="3060699"/>
          </a:xfrm>
          <a:prstGeom prst="cube">
            <a:avLst>
              <a:gd name="adj" fmla="val 3239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5" name="Table 4"/>
          <p:cNvGraphicFramePr>
            <a:graphicFrameLocks noGrp="1"/>
          </p:cNvGraphicFramePr>
          <p:nvPr>
            <p:extLst/>
          </p:nvPr>
        </p:nvGraphicFramePr>
        <p:xfrm>
          <a:off x="1727204" y="3124199"/>
          <a:ext cx="2184404" cy="2025652"/>
        </p:xfrm>
        <a:graphic>
          <a:graphicData uri="http://schemas.openxmlformats.org/drawingml/2006/table">
            <a:tbl>
              <a:tblPr firstRow="1" bandRow="1">
                <a:tableStyleId>{5940675A-B579-460E-94D1-54222C63F5DA}</a:tableStyleId>
              </a:tblPr>
              <a:tblGrid>
                <a:gridCol w="546101">
                  <a:extLst>
                    <a:ext uri="{9D8B030D-6E8A-4147-A177-3AD203B41FA5}">
                      <a16:colId xmlns:a16="http://schemas.microsoft.com/office/drawing/2014/main" val="20000"/>
                    </a:ext>
                  </a:extLst>
                </a:gridCol>
                <a:gridCol w="546101">
                  <a:extLst>
                    <a:ext uri="{9D8B030D-6E8A-4147-A177-3AD203B41FA5}">
                      <a16:colId xmlns:a16="http://schemas.microsoft.com/office/drawing/2014/main" val="20001"/>
                    </a:ext>
                  </a:extLst>
                </a:gridCol>
                <a:gridCol w="546101">
                  <a:extLst>
                    <a:ext uri="{9D8B030D-6E8A-4147-A177-3AD203B41FA5}">
                      <a16:colId xmlns:a16="http://schemas.microsoft.com/office/drawing/2014/main" val="20002"/>
                    </a:ext>
                  </a:extLst>
                </a:gridCol>
                <a:gridCol w="546101">
                  <a:extLst>
                    <a:ext uri="{9D8B030D-6E8A-4147-A177-3AD203B41FA5}">
                      <a16:colId xmlns:a16="http://schemas.microsoft.com/office/drawing/2014/main" val="20003"/>
                    </a:ext>
                  </a:extLst>
                </a:gridCol>
              </a:tblGrid>
              <a:tr h="506413">
                <a:tc>
                  <a:txBody>
                    <a:bodyPr/>
                    <a:lstStyle/>
                    <a:p>
                      <a:endParaRPr lang="en-US" sz="14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506413">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506413">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506413">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6" name="Group 5"/>
          <p:cNvGrpSpPr/>
          <p:nvPr/>
        </p:nvGrpSpPr>
        <p:grpSpPr>
          <a:xfrm>
            <a:off x="3835405" y="2063751"/>
            <a:ext cx="977900" cy="965200"/>
            <a:chOff x="4775200" y="2099733"/>
            <a:chExt cx="1303867" cy="1286933"/>
          </a:xfrm>
        </p:grpSpPr>
        <p:sp>
          <p:nvSpPr>
            <p:cNvPr id="7" name="TextBox 6"/>
            <p:cNvSpPr txBox="1"/>
            <p:nvPr/>
          </p:nvSpPr>
          <p:spPr>
            <a:xfrm>
              <a:off x="5156199" y="2370668"/>
              <a:ext cx="524933" cy="400109"/>
            </a:xfrm>
            <a:prstGeom prst="rect">
              <a:avLst/>
            </a:prstGeom>
            <a:noFill/>
          </p:spPr>
          <p:txBody>
            <a:bodyPr wrap="square" rtlCol="0">
              <a:spAutoFit/>
            </a:bodyPr>
            <a:lstStyle/>
            <a:p>
              <a:pPr algn="ctr"/>
              <a:r>
                <a:rPr lang="en-US" sz="1350" dirty="0">
                  <a:solidFill>
                    <a:schemeClr val="bg1"/>
                  </a:solidFill>
                </a:rPr>
                <a:t>c</a:t>
              </a:r>
            </a:p>
          </p:txBody>
        </p:sp>
        <p:cxnSp>
          <p:nvCxnSpPr>
            <p:cNvPr id="8" name="Straight Arrow Connector 7"/>
            <p:cNvCxnSpPr/>
            <p:nvPr/>
          </p:nvCxnSpPr>
          <p:spPr>
            <a:xfrm flipV="1">
              <a:off x="4775200" y="2099733"/>
              <a:ext cx="1303867" cy="1286933"/>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1" name="Right Arrow 10"/>
          <p:cNvSpPr/>
          <p:nvPr/>
        </p:nvSpPr>
        <p:spPr>
          <a:xfrm>
            <a:off x="5080000" y="3003550"/>
            <a:ext cx="2438400" cy="1092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Convolve with #classes </a:t>
            </a:r>
            <a:r>
              <a:rPr lang="en-US" sz="1350"/>
              <a:t>1x1 filters</a:t>
            </a:r>
          </a:p>
        </p:txBody>
      </p:sp>
      <p:sp>
        <p:nvSpPr>
          <p:cNvPr id="12" name="Cube 11"/>
          <p:cNvSpPr/>
          <p:nvPr/>
        </p:nvSpPr>
        <p:spPr>
          <a:xfrm>
            <a:off x="7531101" y="1987552"/>
            <a:ext cx="3136900" cy="3060699"/>
          </a:xfrm>
          <a:prstGeom prst="cube">
            <a:avLst>
              <a:gd name="adj" fmla="val 3239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13" name="Table 12"/>
          <p:cNvGraphicFramePr>
            <a:graphicFrameLocks noGrp="1"/>
          </p:cNvGraphicFramePr>
          <p:nvPr>
            <p:extLst/>
          </p:nvPr>
        </p:nvGraphicFramePr>
        <p:xfrm>
          <a:off x="7518400" y="3022599"/>
          <a:ext cx="2184404" cy="2025652"/>
        </p:xfrm>
        <a:graphic>
          <a:graphicData uri="http://schemas.openxmlformats.org/drawingml/2006/table">
            <a:tbl>
              <a:tblPr firstRow="1" bandRow="1">
                <a:tableStyleId>{5940675A-B579-460E-94D1-54222C63F5DA}</a:tableStyleId>
              </a:tblPr>
              <a:tblGrid>
                <a:gridCol w="546101">
                  <a:extLst>
                    <a:ext uri="{9D8B030D-6E8A-4147-A177-3AD203B41FA5}">
                      <a16:colId xmlns:a16="http://schemas.microsoft.com/office/drawing/2014/main" val="20000"/>
                    </a:ext>
                  </a:extLst>
                </a:gridCol>
                <a:gridCol w="546101">
                  <a:extLst>
                    <a:ext uri="{9D8B030D-6E8A-4147-A177-3AD203B41FA5}">
                      <a16:colId xmlns:a16="http://schemas.microsoft.com/office/drawing/2014/main" val="20001"/>
                    </a:ext>
                  </a:extLst>
                </a:gridCol>
                <a:gridCol w="546101">
                  <a:extLst>
                    <a:ext uri="{9D8B030D-6E8A-4147-A177-3AD203B41FA5}">
                      <a16:colId xmlns:a16="http://schemas.microsoft.com/office/drawing/2014/main" val="20002"/>
                    </a:ext>
                  </a:extLst>
                </a:gridCol>
                <a:gridCol w="546101">
                  <a:extLst>
                    <a:ext uri="{9D8B030D-6E8A-4147-A177-3AD203B41FA5}">
                      <a16:colId xmlns:a16="http://schemas.microsoft.com/office/drawing/2014/main" val="20003"/>
                    </a:ext>
                  </a:extLst>
                </a:gridCol>
              </a:tblGrid>
              <a:tr h="506413">
                <a:tc>
                  <a:txBody>
                    <a:bodyPr/>
                    <a:lstStyle/>
                    <a:p>
                      <a:endParaRPr lang="en-US" sz="14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506413">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506413">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506413">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14" name="Group 13"/>
          <p:cNvGrpSpPr/>
          <p:nvPr/>
        </p:nvGrpSpPr>
        <p:grpSpPr>
          <a:xfrm>
            <a:off x="9271001" y="1962150"/>
            <a:ext cx="1333500" cy="965200"/>
            <a:chOff x="4301067" y="2099733"/>
            <a:chExt cx="1778000" cy="1286933"/>
          </a:xfrm>
        </p:grpSpPr>
        <p:sp>
          <p:nvSpPr>
            <p:cNvPr id="15" name="TextBox 14"/>
            <p:cNvSpPr txBox="1"/>
            <p:nvPr/>
          </p:nvSpPr>
          <p:spPr>
            <a:xfrm>
              <a:off x="4301067" y="2370668"/>
              <a:ext cx="1380067" cy="492443"/>
            </a:xfrm>
            <a:prstGeom prst="rect">
              <a:avLst/>
            </a:prstGeom>
            <a:noFill/>
          </p:spPr>
          <p:txBody>
            <a:bodyPr wrap="square" rtlCol="0">
              <a:spAutoFit/>
            </a:bodyPr>
            <a:lstStyle/>
            <a:p>
              <a:pPr algn="ctr"/>
              <a:r>
                <a:rPr lang="en-US" dirty="0">
                  <a:solidFill>
                    <a:schemeClr val="bg1"/>
                  </a:solidFill>
                </a:rPr>
                <a:t>#classes</a:t>
              </a:r>
            </a:p>
          </p:txBody>
        </p:sp>
        <p:cxnSp>
          <p:nvCxnSpPr>
            <p:cNvPr id="16" name="Straight Arrow Connector 15"/>
            <p:cNvCxnSpPr/>
            <p:nvPr/>
          </p:nvCxnSpPr>
          <p:spPr>
            <a:xfrm flipV="1">
              <a:off x="4775200" y="2099733"/>
              <a:ext cx="1303867" cy="1286933"/>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17" name="Straight Arrow Connector 16"/>
          <p:cNvCxnSpPr/>
          <p:nvPr/>
        </p:nvCxnSpPr>
        <p:spPr>
          <a:xfrm>
            <a:off x="7581898" y="5213351"/>
            <a:ext cx="2159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375647" y="5226050"/>
            <a:ext cx="393700" cy="507831"/>
          </a:xfrm>
          <a:prstGeom prst="rect">
            <a:avLst/>
          </a:prstGeom>
          <a:noFill/>
        </p:spPr>
        <p:txBody>
          <a:bodyPr wrap="square" rtlCol="0">
            <a:spAutoFit/>
          </a:bodyPr>
          <a:lstStyle/>
          <a:p>
            <a:pPr algn="ctr"/>
            <a:r>
              <a:rPr lang="en-US" sz="1350"/>
              <a:t>h/4</a:t>
            </a:r>
            <a:endParaRPr lang="en-US" sz="1350" dirty="0"/>
          </a:p>
        </p:txBody>
      </p:sp>
      <p:cxnSp>
        <p:nvCxnSpPr>
          <p:cNvPr id="19" name="Straight Arrow Connector 18"/>
          <p:cNvCxnSpPr/>
          <p:nvPr/>
        </p:nvCxnSpPr>
        <p:spPr>
          <a:xfrm>
            <a:off x="7467598" y="3041651"/>
            <a:ext cx="0" cy="20574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023098" y="3970657"/>
            <a:ext cx="469901" cy="300082"/>
          </a:xfrm>
          <a:prstGeom prst="rect">
            <a:avLst/>
          </a:prstGeom>
          <a:noFill/>
        </p:spPr>
        <p:txBody>
          <a:bodyPr wrap="square" rtlCol="0">
            <a:spAutoFit/>
          </a:bodyPr>
          <a:lstStyle/>
          <a:p>
            <a:pPr algn="ctr"/>
            <a:r>
              <a:rPr lang="en-US" sz="1350" dirty="0"/>
              <a:t>w/4</a:t>
            </a:r>
          </a:p>
        </p:txBody>
      </p:sp>
    </p:spTree>
    <p:extLst>
      <p:ext uri="{BB962C8B-B14F-4D97-AF65-F5344CB8AC3E}">
        <p14:creationId xmlns:p14="http://schemas.microsoft.com/office/powerpoint/2010/main" val="86006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segmentation using convolutional networks</a:t>
            </a:r>
          </a:p>
        </p:txBody>
      </p:sp>
      <p:sp>
        <p:nvSpPr>
          <p:cNvPr id="3" name="Content Placeholder 2"/>
          <p:cNvSpPr>
            <a:spLocks noGrp="1"/>
          </p:cNvSpPr>
          <p:nvPr>
            <p:ph idx="1"/>
          </p:nvPr>
        </p:nvSpPr>
        <p:spPr/>
        <p:txBody>
          <a:bodyPr/>
          <a:lstStyle/>
          <a:p>
            <a:r>
              <a:rPr lang="en-US" dirty="0"/>
              <a:t>Pass image through convolution and subsampling layers</a:t>
            </a:r>
          </a:p>
          <a:p>
            <a:r>
              <a:rPr lang="en-US" dirty="0"/>
              <a:t>Final convolution with #classes outputs</a:t>
            </a:r>
          </a:p>
          <a:p>
            <a:r>
              <a:rPr lang="en-US" dirty="0"/>
              <a:t>Get scores for </a:t>
            </a:r>
            <a:r>
              <a:rPr lang="en-US" i="1" dirty="0"/>
              <a:t>subsampled </a:t>
            </a:r>
            <a:r>
              <a:rPr lang="en-US" dirty="0"/>
              <a:t>image</a:t>
            </a:r>
          </a:p>
          <a:p>
            <a:r>
              <a:rPr lang="en-US" dirty="0" err="1"/>
              <a:t>Upsample</a:t>
            </a:r>
            <a:r>
              <a:rPr lang="en-US" dirty="0"/>
              <a:t> back to original size</a:t>
            </a:r>
          </a:p>
        </p:txBody>
      </p:sp>
    </p:spTree>
    <p:extLst>
      <p:ext uri="{BB962C8B-B14F-4D97-AF65-F5344CB8AC3E}">
        <p14:creationId xmlns:p14="http://schemas.microsoft.com/office/powerpoint/2010/main" val="1851063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segmentation using convolutional networks</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8501" y="2714624"/>
            <a:ext cx="1850572" cy="2752726"/>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65550" y="2736851"/>
            <a:ext cx="1833990" cy="2740025"/>
          </a:xfrm>
          <a:prstGeom prst="rect">
            <a:avLst/>
          </a:prstGeom>
        </p:spPr>
      </p:pic>
      <p:sp>
        <p:nvSpPr>
          <p:cNvPr id="7" name="Rectangle 6"/>
          <p:cNvSpPr/>
          <p:nvPr/>
        </p:nvSpPr>
        <p:spPr>
          <a:xfrm>
            <a:off x="7696200" y="2724150"/>
            <a:ext cx="355600" cy="355600"/>
          </a:xfrm>
          <a:prstGeom prst="rect">
            <a:avLst/>
          </a:prstGeom>
          <a:solidFill>
            <a:srgbClr val="F0A7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7696200" y="3079751"/>
            <a:ext cx="355600" cy="355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051800" y="2762250"/>
            <a:ext cx="1130300" cy="300082"/>
          </a:xfrm>
          <a:prstGeom prst="rect">
            <a:avLst/>
          </a:prstGeom>
          <a:noFill/>
        </p:spPr>
        <p:txBody>
          <a:bodyPr wrap="square" rtlCol="0">
            <a:spAutoFit/>
          </a:bodyPr>
          <a:lstStyle/>
          <a:p>
            <a:r>
              <a:rPr lang="en-US" sz="1350"/>
              <a:t>person</a:t>
            </a:r>
          </a:p>
        </p:txBody>
      </p:sp>
      <p:sp>
        <p:nvSpPr>
          <p:cNvPr id="10" name="TextBox 9"/>
          <p:cNvSpPr txBox="1"/>
          <p:nvPr/>
        </p:nvSpPr>
        <p:spPr>
          <a:xfrm>
            <a:off x="8051800" y="3105150"/>
            <a:ext cx="1130300" cy="300082"/>
          </a:xfrm>
          <a:prstGeom prst="rect">
            <a:avLst/>
          </a:prstGeom>
          <a:noFill/>
        </p:spPr>
        <p:txBody>
          <a:bodyPr wrap="square" rtlCol="0">
            <a:spAutoFit/>
          </a:bodyPr>
          <a:lstStyle/>
          <a:p>
            <a:r>
              <a:rPr lang="en-US" sz="1350" dirty="0"/>
              <a:t>bicycle</a:t>
            </a:r>
          </a:p>
        </p:txBody>
      </p:sp>
    </p:spTree>
    <p:extLst>
      <p:ext uri="{BB962C8B-B14F-4D97-AF65-F5344CB8AC3E}">
        <p14:creationId xmlns:p14="http://schemas.microsoft.com/office/powerpoint/2010/main" val="3679474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resolution issue</a:t>
            </a:r>
          </a:p>
        </p:txBody>
      </p:sp>
      <p:sp>
        <p:nvSpPr>
          <p:cNvPr id="3" name="Content Placeholder 2"/>
          <p:cNvSpPr>
            <a:spLocks noGrp="1"/>
          </p:cNvSpPr>
          <p:nvPr>
            <p:ph idx="1"/>
          </p:nvPr>
        </p:nvSpPr>
        <p:spPr/>
        <p:txBody>
          <a:bodyPr/>
          <a:lstStyle/>
          <a:p>
            <a:r>
              <a:rPr lang="en-US" dirty="0"/>
              <a:t>Problem: Need fine details!</a:t>
            </a:r>
          </a:p>
          <a:p>
            <a:r>
              <a:rPr lang="en-US" dirty="0"/>
              <a:t>Shallower network / earlier layers?</a:t>
            </a:r>
          </a:p>
          <a:p>
            <a:pPr lvl="1"/>
            <a:r>
              <a:rPr lang="en-US" dirty="0"/>
              <a:t>Deeper networks work better: more abstract concepts</a:t>
            </a:r>
          </a:p>
          <a:p>
            <a:pPr lvl="1"/>
            <a:r>
              <a:rPr lang="en-US" dirty="0"/>
              <a:t>Shallower network =&gt; Not very semantic!</a:t>
            </a:r>
          </a:p>
          <a:p>
            <a:r>
              <a:rPr lang="en-US" dirty="0"/>
              <a:t>Remove subsampling?</a:t>
            </a:r>
          </a:p>
          <a:p>
            <a:pPr lvl="1"/>
            <a:r>
              <a:rPr lang="en-US" dirty="0"/>
              <a:t>Subsampling allows later layers to capture larger and larger patterns</a:t>
            </a:r>
          </a:p>
          <a:p>
            <a:pPr lvl="1"/>
            <a:r>
              <a:rPr lang="en-US" dirty="0"/>
              <a:t>Without subsampling =&gt; Looks at only a small window!</a:t>
            </a:r>
          </a:p>
          <a:p>
            <a:pPr lvl="1"/>
            <a:endParaRPr lang="en-US" dirty="0"/>
          </a:p>
          <a:p>
            <a:pPr lvl="1"/>
            <a:endParaRPr lang="en-US" dirty="0"/>
          </a:p>
        </p:txBody>
      </p:sp>
    </p:spTree>
    <p:extLst>
      <p:ext uri="{BB962C8B-B14F-4D97-AF65-F5344CB8AC3E}">
        <p14:creationId xmlns:p14="http://schemas.microsoft.com/office/powerpoint/2010/main" val="2826926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BFCCC80E-E8FE-964E-89A7-5AE0FDF807B1}"/>
              </a:ext>
            </a:extLst>
          </p:cNvPr>
          <p:cNvSpPr/>
          <p:nvPr/>
        </p:nvSpPr>
        <p:spPr>
          <a:xfrm>
            <a:off x="4963887" y="1593833"/>
            <a:ext cx="1360713" cy="488792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Solution 1: Image pyramids</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62724" y="3953920"/>
            <a:ext cx="1004279" cy="1500416"/>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8139" y="2726388"/>
            <a:ext cx="553448" cy="826864"/>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35385" y="1938835"/>
            <a:ext cx="258956" cy="386885"/>
          </a:xfrm>
          <a:prstGeom prst="rect">
            <a:avLst/>
          </a:prstGeom>
        </p:spPr>
      </p:pic>
      <p:sp>
        <p:nvSpPr>
          <p:cNvPr id="8" name="Trapezoid 7"/>
          <p:cNvSpPr/>
          <p:nvPr/>
        </p:nvSpPr>
        <p:spPr>
          <a:xfrm rot="5400000">
            <a:off x="5332641" y="1801624"/>
            <a:ext cx="600075" cy="661307"/>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apezoid 8"/>
          <p:cNvSpPr/>
          <p:nvPr/>
        </p:nvSpPr>
        <p:spPr>
          <a:xfrm rot="5400000">
            <a:off x="5344887" y="2809167"/>
            <a:ext cx="600075" cy="661307"/>
          </a:xfrm>
          <a:prstGeom prst="trapezoi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rapezoid 9"/>
          <p:cNvSpPr/>
          <p:nvPr/>
        </p:nvSpPr>
        <p:spPr>
          <a:xfrm rot="5400000">
            <a:off x="5338763" y="4373476"/>
            <a:ext cx="600075" cy="661307"/>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 name="Straight Arrow Connector 11"/>
          <p:cNvCxnSpPr>
            <a:stCxn id="7" idx="3"/>
            <a:endCxn id="8" idx="2"/>
          </p:cNvCxnSpPr>
          <p:nvPr/>
        </p:nvCxnSpPr>
        <p:spPr>
          <a:xfrm>
            <a:off x="3394340" y="2132276"/>
            <a:ext cx="190768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3"/>
            <a:endCxn id="9" idx="2"/>
          </p:cNvCxnSpPr>
          <p:nvPr/>
        </p:nvCxnSpPr>
        <p:spPr>
          <a:xfrm>
            <a:off x="3541586" y="3139820"/>
            <a:ext cx="177268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3"/>
            <a:endCxn id="10" idx="2"/>
          </p:cNvCxnSpPr>
          <p:nvPr/>
        </p:nvCxnSpPr>
        <p:spPr>
          <a:xfrm>
            <a:off x="3767002" y="4704128"/>
            <a:ext cx="154114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041015" y="1938834"/>
            <a:ext cx="269422" cy="386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6887935" y="2726387"/>
            <a:ext cx="575583" cy="82686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6679745" y="3953920"/>
            <a:ext cx="991962" cy="150041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4" name="Straight Arrow Connector 23"/>
          <p:cNvCxnSpPr>
            <a:stCxn id="8" idx="0"/>
            <a:endCxn id="20" idx="1"/>
          </p:cNvCxnSpPr>
          <p:nvPr/>
        </p:nvCxnSpPr>
        <p:spPr>
          <a:xfrm flipV="1">
            <a:off x="5963331" y="2132277"/>
            <a:ext cx="1077684"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9" idx="0"/>
            <a:endCxn id="21" idx="1"/>
          </p:cNvCxnSpPr>
          <p:nvPr/>
        </p:nvCxnSpPr>
        <p:spPr>
          <a:xfrm flipV="1">
            <a:off x="5975578" y="3139820"/>
            <a:ext cx="912357"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0"/>
            <a:endCxn id="22" idx="1"/>
          </p:cNvCxnSpPr>
          <p:nvPr/>
        </p:nvCxnSpPr>
        <p:spPr>
          <a:xfrm>
            <a:off x="5969453" y="4704128"/>
            <a:ext cx="71029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808716" y="2470484"/>
            <a:ext cx="991962" cy="1500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ectangle 34"/>
          <p:cNvSpPr/>
          <p:nvPr/>
        </p:nvSpPr>
        <p:spPr>
          <a:xfrm>
            <a:off x="8923016" y="2584784"/>
            <a:ext cx="991962" cy="150041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35"/>
          <p:cNvSpPr/>
          <p:nvPr/>
        </p:nvSpPr>
        <p:spPr>
          <a:xfrm>
            <a:off x="9037316" y="2699084"/>
            <a:ext cx="991962" cy="150041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8" name="Straight Arrow Connector 37"/>
          <p:cNvCxnSpPr>
            <a:stCxn id="22" idx="3"/>
            <a:endCxn id="36" idx="1"/>
          </p:cNvCxnSpPr>
          <p:nvPr/>
        </p:nvCxnSpPr>
        <p:spPr>
          <a:xfrm flipV="1">
            <a:off x="7671708" y="3449293"/>
            <a:ext cx="1365608" cy="12548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1" idx="3"/>
            <a:endCxn id="35" idx="1"/>
          </p:cNvCxnSpPr>
          <p:nvPr/>
        </p:nvCxnSpPr>
        <p:spPr>
          <a:xfrm>
            <a:off x="7463518" y="3139820"/>
            <a:ext cx="1459499" cy="1951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0" idx="3"/>
            <a:endCxn id="34" idx="1"/>
          </p:cNvCxnSpPr>
          <p:nvPr/>
        </p:nvCxnSpPr>
        <p:spPr>
          <a:xfrm>
            <a:off x="7310438" y="2132276"/>
            <a:ext cx="1498279" cy="10884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511415" y="6481760"/>
            <a:ext cx="9144000" cy="507831"/>
          </a:xfrm>
          <a:prstGeom prst="rect">
            <a:avLst/>
          </a:prstGeom>
          <a:noFill/>
        </p:spPr>
        <p:txBody>
          <a:bodyPr wrap="square" rtlCol="0">
            <a:spAutoFit/>
          </a:bodyPr>
          <a:lstStyle/>
          <a:p>
            <a:r>
              <a:rPr lang="en-US" sz="1350" dirty="0"/>
              <a:t>Learning Hierarchical Features for Scene Labeling. Clement </a:t>
            </a:r>
            <a:r>
              <a:rPr lang="en-US" sz="1350" dirty="0" err="1"/>
              <a:t>Farabet</a:t>
            </a:r>
            <a:r>
              <a:rPr lang="en-US" sz="1350" dirty="0"/>
              <a:t>, Camille </a:t>
            </a:r>
            <a:r>
              <a:rPr lang="en-US" sz="1350" dirty="0" err="1"/>
              <a:t>Couprie</a:t>
            </a:r>
            <a:r>
              <a:rPr lang="en-US" sz="1350" dirty="0"/>
              <a:t>, Laurent </a:t>
            </a:r>
            <a:r>
              <a:rPr lang="en-US" sz="1350" dirty="0" err="1"/>
              <a:t>Najman</a:t>
            </a:r>
            <a:r>
              <a:rPr lang="en-US" sz="1350" dirty="0"/>
              <a:t>, Yann </a:t>
            </a:r>
            <a:r>
              <a:rPr lang="en-US" sz="1350" dirty="0" err="1"/>
              <a:t>LeCun</a:t>
            </a:r>
            <a:r>
              <a:rPr lang="en-US" sz="1350" dirty="0"/>
              <a:t>. In </a:t>
            </a:r>
            <a:r>
              <a:rPr lang="en-US" sz="1350" i="1" dirty="0"/>
              <a:t>TPAMI, </a:t>
            </a:r>
            <a:r>
              <a:rPr lang="en-US" sz="1350" dirty="0"/>
              <a:t>2013.</a:t>
            </a:r>
          </a:p>
        </p:txBody>
      </p:sp>
      <p:sp>
        <p:nvSpPr>
          <p:cNvPr id="46" name="Left Arrow 45"/>
          <p:cNvSpPr/>
          <p:nvPr/>
        </p:nvSpPr>
        <p:spPr>
          <a:xfrm rot="16200000">
            <a:off x="712635" y="2924047"/>
            <a:ext cx="2792186" cy="1194624"/>
          </a:xfrm>
          <a:prstGeom prst="leftArrow">
            <a:avLst/>
          </a:prstGeom>
          <a:gradFill>
            <a:gsLst>
              <a:gs pos="0">
                <a:srgbClr val="C00000"/>
              </a:gs>
              <a:gs pos="100000">
                <a:srgbClr val="0070C0"/>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Higher resolution</a:t>
            </a:r>
            <a:br>
              <a:rPr lang="en-US" sz="1350"/>
            </a:br>
            <a:r>
              <a:rPr lang="en-US" sz="1350"/>
              <a:t>Less context</a:t>
            </a:r>
          </a:p>
        </p:txBody>
      </p:sp>
      <p:sp>
        <p:nvSpPr>
          <p:cNvPr id="4" name="TextBox 3">
            <a:extLst>
              <a:ext uri="{FF2B5EF4-FFF2-40B4-BE49-F238E27FC236}">
                <a16:creationId xmlns:a16="http://schemas.microsoft.com/office/drawing/2014/main" id="{83333C43-25F5-3249-90B8-A07345B2E232}"/>
              </a:ext>
            </a:extLst>
          </p:cNvPr>
          <p:cNvSpPr txBox="1"/>
          <p:nvPr/>
        </p:nvSpPr>
        <p:spPr>
          <a:xfrm>
            <a:off x="4963886" y="4927808"/>
            <a:ext cx="1338943" cy="1477328"/>
          </a:xfrm>
          <a:prstGeom prst="rect">
            <a:avLst/>
          </a:prstGeom>
          <a:noFill/>
        </p:spPr>
        <p:txBody>
          <a:bodyPr wrap="square" rtlCol="0">
            <a:spAutoFit/>
          </a:bodyPr>
          <a:lstStyle/>
          <a:p>
            <a:r>
              <a:rPr lang="en-US" dirty="0"/>
              <a:t>Small networks that maintain resolution</a:t>
            </a:r>
          </a:p>
        </p:txBody>
      </p:sp>
    </p:spTree>
    <p:extLst>
      <p:ext uri="{BB962C8B-B14F-4D97-AF65-F5344CB8AC3E}">
        <p14:creationId xmlns:p14="http://schemas.microsoft.com/office/powerpoint/2010/main" val="3251217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2: Skip connections</a:t>
            </a:r>
          </a:p>
        </p:txBody>
      </p:sp>
      <p:grpSp>
        <p:nvGrpSpPr>
          <p:cNvPr id="4" name="Group 3"/>
          <p:cNvGrpSpPr/>
          <p:nvPr/>
        </p:nvGrpSpPr>
        <p:grpSpPr>
          <a:xfrm>
            <a:off x="2411124" y="1857224"/>
            <a:ext cx="3541428" cy="1644110"/>
            <a:chOff x="149899" y="2450899"/>
            <a:chExt cx="4721904" cy="2192146"/>
          </a:xfrm>
        </p:grpSpPr>
        <p:sp>
          <p:nvSpPr>
            <p:cNvPr id="5" name="Cube 4"/>
            <p:cNvSpPr/>
            <p:nvPr/>
          </p:nvSpPr>
          <p:spPr>
            <a:xfrm>
              <a:off x="2241030" y="2450899"/>
              <a:ext cx="891914" cy="2023671"/>
            </a:xfrm>
            <a:prstGeom prst="cube">
              <a:avLst>
                <a:gd name="adj" fmla="val 809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Cube 5"/>
            <p:cNvSpPr/>
            <p:nvPr/>
          </p:nvSpPr>
          <p:spPr>
            <a:xfrm>
              <a:off x="2768184" y="2765684"/>
              <a:ext cx="732020" cy="1476531"/>
            </a:xfrm>
            <a:prstGeom prst="cube">
              <a:avLst>
                <a:gd name="adj" fmla="val 65905"/>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Cube 6"/>
            <p:cNvSpPr/>
            <p:nvPr/>
          </p:nvSpPr>
          <p:spPr>
            <a:xfrm>
              <a:off x="3305333" y="2975555"/>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Cube 7"/>
            <p:cNvSpPr/>
            <p:nvPr/>
          </p:nvSpPr>
          <p:spPr>
            <a:xfrm>
              <a:off x="3750041" y="2993044"/>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ube 8"/>
            <p:cNvSpPr/>
            <p:nvPr/>
          </p:nvSpPr>
          <p:spPr>
            <a:xfrm>
              <a:off x="4204739" y="3172925"/>
              <a:ext cx="667064" cy="739507"/>
            </a:xfrm>
            <a:prstGeom prst="cube">
              <a:avLst>
                <a:gd name="adj" fmla="val 37162"/>
              </a:avLst>
            </a:prstGeom>
            <a:solidFill>
              <a:srgbClr val="B653C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ight Arrow 11"/>
            <p:cNvSpPr/>
            <p:nvPr/>
          </p:nvSpPr>
          <p:spPr>
            <a:xfrm>
              <a:off x="1828800" y="3477718"/>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2" descr="mp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9899" y="2480870"/>
              <a:ext cx="2162175" cy="2162175"/>
            </a:xfrm>
            <a:prstGeom prst="rect">
              <a:avLst/>
            </a:prstGeom>
            <a:noFill/>
            <a:scene3d>
              <a:camera prst="isometricRightUp">
                <a:rot lat="2100000" lon="18000000" rev="0"/>
              </a:camera>
              <a:lightRig rig="threePt" dir="t"/>
            </a:scene3d>
            <a:extLst>
              <a:ext uri="{909E8E84-426E-40DD-AFC4-6F175D3DCCD1}">
                <a14:hiddenFill xmlns:a14="http://schemas.microsoft.com/office/drawing/2010/main">
                  <a:solidFill>
                    <a:srgbClr val="FFFFFF"/>
                  </a:solidFill>
                </a14:hiddenFill>
              </a:ext>
            </a:extLst>
          </p:spPr>
        </p:pic>
      </p:grpSp>
      <p:sp>
        <p:nvSpPr>
          <p:cNvPr id="15" name="Right Arrow 14"/>
          <p:cNvSpPr/>
          <p:nvPr/>
        </p:nvSpPr>
        <p:spPr>
          <a:xfrm>
            <a:off x="6057901" y="2559050"/>
            <a:ext cx="406400" cy="190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6591300" y="2444750"/>
            <a:ext cx="431800" cy="4445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Down Arrow 16"/>
          <p:cNvSpPr/>
          <p:nvPr/>
        </p:nvSpPr>
        <p:spPr>
          <a:xfrm>
            <a:off x="5105401" y="3270250"/>
            <a:ext cx="228600" cy="444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4889500" y="3829051"/>
            <a:ext cx="723900" cy="723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6454775" y="3829051"/>
            <a:ext cx="704850" cy="7239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Down Arrow 23"/>
          <p:cNvSpPr/>
          <p:nvPr/>
        </p:nvSpPr>
        <p:spPr>
          <a:xfrm>
            <a:off x="6692900" y="3129514"/>
            <a:ext cx="228600" cy="444500"/>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Cross 25"/>
          <p:cNvSpPr/>
          <p:nvPr/>
        </p:nvSpPr>
        <p:spPr>
          <a:xfrm>
            <a:off x="5830887" y="3981451"/>
            <a:ext cx="406400" cy="419100"/>
          </a:xfrm>
          <a:prstGeom prst="plus">
            <a:avLst>
              <a:gd name="adj" fmla="val 4375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TextBox 26"/>
          <p:cNvSpPr txBox="1"/>
          <p:nvPr/>
        </p:nvSpPr>
        <p:spPr>
          <a:xfrm>
            <a:off x="7023101" y="3129514"/>
            <a:ext cx="1651001" cy="300082"/>
          </a:xfrm>
          <a:prstGeom prst="rect">
            <a:avLst/>
          </a:prstGeom>
          <a:noFill/>
        </p:spPr>
        <p:txBody>
          <a:bodyPr wrap="square" rtlCol="0">
            <a:spAutoFit/>
          </a:bodyPr>
          <a:lstStyle/>
          <a:p>
            <a:r>
              <a:rPr lang="en-US" sz="1350" dirty="0" err="1"/>
              <a:t>upsample</a:t>
            </a:r>
            <a:endParaRPr lang="en-US" sz="1350" dirty="0"/>
          </a:p>
        </p:txBody>
      </p:sp>
      <p:sp>
        <p:nvSpPr>
          <p:cNvPr id="3" name="TextBox 2">
            <a:extLst>
              <a:ext uri="{FF2B5EF4-FFF2-40B4-BE49-F238E27FC236}">
                <a16:creationId xmlns:a16="http://schemas.microsoft.com/office/drawing/2014/main" id="{064B27B7-7998-5F45-B57C-BBA93D6036B0}"/>
              </a:ext>
            </a:extLst>
          </p:cNvPr>
          <p:cNvSpPr txBox="1"/>
          <p:nvPr/>
        </p:nvSpPr>
        <p:spPr>
          <a:xfrm>
            <a:off x="8338458" y="3030835"/>
            <a:ext cx="2329543" cy="923330"/>
          </a:xfrm>
          <a:prstGeom prst="rect">
            <a:avLst/>
          </a:prstGeom>
          <a:noFill/>
        </p:spPr>
        <p:txBody>
          <a:bodyPr wrap="square" rtlCol="0">
            <a:spAutoFit/>
          </a:bodyPr>
          <a:lstStyle/>
          <a:p>
            <a:r>
              <a:rPr lang="en-US" dirty="0"/>
              <a:t>Compute class scores at multiple layers, then </a:t>
            </a:r>
            <a:r>
              <a:rPr lang="en-US" dirty="0" err="1"/>
              <a:t>upsample</a:t>
            </a:r>
            <a:r>
              <a:rPr lang="en-US" dirty="0"/>
              <a:t> and add</a:t>
            </a:r>
          </a:p>
        </p:txBody>
      </p:sp>
    </p:spTree>
    <p:extLst>
      <p:ext uri="{BB962C8B-B14F-4D97-AF65-F5344CB8AC3E}">
        <p14:creationId xmlns:p14="http://schemas.microsoft.com/office/powerpoint/2010/main" val="2604316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2: Skip connections</a:t>
            </a:r>
          </a:p>
        </p:txBody>
      </p:sp>
      <p:grpSp>
        <p:nvGrpSpPr>
          <p:cNvPr id="4" name="Group 3"/>
          <p:cNvGrpSpPr/>
          <p:nvPr/>
        </p:nvGrpSpPr>
        <p:grpSpPr>
          <a:xfrm>
            <a:off x="2411124" y="1857224"/>
            <a:ext cx="3541428" cy="1644110"/>
            <a:chOff x="149899" y="2450899"/>
            <a:chExt cx="4721904" cy="2192146"/>
          </a:xfrm>
        </p:grpSpPr>
        <p:sp>
          <p:nvSpPr>
            <p:cNvPr id="5" name="Cube 4"/>
            <p:cNvSpPr/>
            <p:nvPr/>
          </p:nvSpPr>
          <p:spPr>
            <a:xfrm>
              <a:off x="2241030" y="2450899"/>
              <a:ext cx="891914" cy="2023671"/>
            </a:xfrm>
            <a:prstGeom prst="cube">
              <a:avLst>
                <a:gd name="adj" fmla="val 809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Cube 5"/>
            <p:cNvSpPr/>
            <p:nvPr/>
          </p:nvSpPr>
          <p:spPr>
            <a:xfrm>
              <a:off x="2768184" y="2765684"/>
              <a:ext cx="732020" cy="1476531"/>
            </a:xfrm>
            <a:prstGeom prst="cube">
              <a:avLst>
                <a:gd name="adj" fmla="val 65905"/>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Cube 6"/>
            <p:cNvSpPr/>
            <p:nvPr/>
          </p:nvSpPr>
          <p:spPr>
            <a:xfrm>
              <a:off x="3305333" y="2975555"/>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Cube 7"/>
            <p:cNvSpPr/>
            <p:nvPr/>
          </p:nvSpPr>
          <p:spPr>
            <a:xfrm>
              <a:off x="3750041" y="2993044"/>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ube 8"/>
            <p:cNvSpPr/>
            <p:nvPr/>
          </p:nvSpPr>
          <p:spPr>
            <a:xfrm>
              <a:off x="4204739" y="3172925"/>
              <a:ext cx="667064" cy="739507"/>
            </a:xfrm>
            <a:prstGeom prst="cube">
              <a:avLst>
                <a:gd name="adj" fmla="val 37162"/>
              </a:avLst>
            </a:prstGeom>
            <a:solidFill>
              <a:srgbClr val="B653C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ight Arrow 11"/>
            <p:cNvSpPr/>
            <p:nvPr/>
          </p:nvSpPr>
          <p:spPr>
            <a:xfrm>
              <a:off x="1828800" y="3477718"/>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2" descr="mp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9899" y="2480870"/>
              <a:ext cx="2162175" cy="2162175"/>
            </a:xfrm>
            <a:prstGeom prst="rect">
              <a:avLst/>
            </a:prstGeom>
            <a:noFill/>
            <a:scene3d>
              <a:camera prst="isometricRightUp">
                <a:rot lat="2100000" lon="18000000" rev="0"/>
              </a:camera>
              <a:lightRig rig="threePt" dir="t"/>
            </a:scene3d>
            <a:extLst>
              <a:ext uri="{909E8E84-426E-40DD-AFC4-6F175D3DCCD1}">
                <a14:hiddenFill xmlns:a14="http://schemas.microsoft.com/office/drawing/2010/main">
                  <a:solidFill>
                    <a:srgbClr val="FFFFFF"/>
                  </a:solidFill>
                </a14:hiddenFill>
              </a:ext>
            </a:extLst>
          </p:spPr>
        </p:pic>
      </p:grpSp>
      <p:sp>
        <p:nvSpPr>
          <p:cNvPr id="15" name="Right Arrow 14"/>
          <p:cNvSpPr/>
          <p:nvPr/>
        </p:nvSpPr>
        <p:spPr>
          <a:xfrm>
            <a:off x="6057901" y="2559050"/>
            <a:ext cx="406400" cy="190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6591300" y="2444750"/>
            <a:ext cx="431800" cy="444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Down Arrow 16"/>
          <p:cNvSpPr/>
          <p:nvPr/>
        </p:nvSpPr>
        <p:spPr>
          <a:xfrm>
            <a:off x="5105402" y="3270250"/>
            <a:ext cx="161353" cy="2310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4876385" y="3562349"/>
            <a:ext cx="723900" cy="723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Down Arrow 18"/>
          <p:cNvSpPr/>
          <p:nvPr/>
        </p:nvSpPr>
        <p:spPr>
          <a:xfrm rot="2160125">
            <a:off x="4017801" y="3258047"/>
            <a:ext cx="172119" cy="8509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a:off x="2717352" y="4679948"/>
            <a:ext cx="1066801" cy="10795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6254750" y="4686303"/>
            <a:ext cx="1104900" cy="107314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own Arrow 21"/>
          <p:cNvSpPr/>
          <p:nvPr/>
        </p:nvSpPr>
        <p:spPr>
          <a:xfrm>
            <a:off x="6692900" y="3056835"/>
            <a:ext cx="241301" cy="1496117"/>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p:cNvSpPr/>
          <p:nvPr/>
        </p:nvSpPr>
        <p:spPr>
          <a:xfrm>
            <a:off x="4700251" y="4679949"/>
            <a:ext cx="1076168"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own Arrow 26"/>
          <p:cNvSpPr/>
          <p:nvPr/>
        </p:nvSpPr>
        <p:spPr>
          <a:xfrm>
            <a:off x="5105402" y="4416803"/>
            <a:ext cx="161353" cy="231084"/>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Cross 27"/>
          <p:cNvSpPr/>
          <p:nvPr/>
        </p:nvSpPr>
        <p:spPr>
          <a:xfrm>
            <a:off x="4103860" y="5010147"/>
            <a:ext cx="406400" cy="419100"/>
          </a:xfrm>
          <a:prstGeom prst="plus">
            <a:avLst>
              <a:gd name="adj" fmla="val 4375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Cross 28"/>
          <p:cNvSpPr/>
          <p:nvPr/>
        </p:nvSpPr>
        <p:spPr>
          <a:xfrm>
            <a:off x="5807539" y="5010147"/>
            <a:ext cx="406400" cy="419100"/>
          </a:xfrm>
          <a:prstGeom prst="plus">
            <a:avLst>
              <a:gd name="adj" fmla="val 4375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Left Arrow 2"/>
          <p:cNvSpPr/>
          <p:nvPr/>
        </p:nvSpPr>
        <p:spPr>
          <a:xfrm>
            <a:off x="6600825" y="5086347"/>
            <a:ext cx="1517651" cy="342900"/>
          </a:xfrm>
          <a:prstGeom prst="leftArrow">
            <a:avLst/>
          </a:prstGeom>
          <a:solidFill>
            <a:srgbClr val="C00000"/>
          </a:solid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Left Arrow 29"/>
          <p:cNvSpPr/>
          <p:nvPr/>
        </p:nvSpPr>
        <p:spPr>
          <a:xfrm>
            <a:off x="5105402" y="5079998"/>
            <a:ext cx="1517651" cy="342900"/>
          </a:xfrm>
          <a:prstGeom prst="leftArrow">
            <a:avLst/>
          </a:prstGeom>
          <a:solidFill>
            <a:srgbClr val="C00000"/>
          </a:solid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Left Arrow 30"/>
          <p:cNvSpPr/>
          <p:nvPr/>
        </p:nvSpPr>
        <p:spPr>
          <a:xfrm>
            <a:off x="3430477" y="5056458"/>
            <a:ext cx="1517651" cy="342900"/>
          </a:xfrm>
          <a:prstGeom prst="leftArrow">
            <a:avLst/>
          </a:prstGeom>
          <a:solidFill>
            <a:srgbClr val="C00000"/>
          </a:solid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Left Arrow 31"/>
          <p:cNvSpPr/>
          <p:nvPr/>
        </p:nvSpPr>
        <p:spPr>
          <a:xfrm rot="7926721">
            <a:off x="3115393" y="3932171"/>
            <a:ext cx="1517651" cy="342900"/>
          </a:xfrm>
          <a:prstGeom prst="leftArrow">
            <a:avLst/>
          </a:prstGeom>
          <a:solidFill>
            <a:srgbClr val="C00000"/>
          </a:solid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Left Arrow 32"/>
          <p:cNvSpPr/>
          <p:nvPr/>
        </p:nvSpPr>
        <p:spPr>
          <a:xfrm rot="5400000">
            <a:off x="4468862" y="4121492"/>
            <a:ext cx="1517651" cy="342900"/>
          </a:xfrm>
          <a:prstGeom prst="leftArrow">
            <a:avLst/>
          </a:prstGeom>
          <a:solidFill>
            <a:srgbClr val="C00000"/>
          </a:solid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Left Arrow 33"/>
          <p:cNvSpPr/>
          <p:nvPr/>
        </p:nvSpPr>
        <p:spPr>
          <a:xfrm rot="5400000">
            <a:off x="6035677" y="4088709"/>
            <a:ext cx="1517651" cy="342900"/>
          </a:xfrm>
          <a:prstGeom prst="leftArrow">
            <a:avLst/>
          </a:prstGeom>
          <a:solidFill>
            <a:srgbClr val="C00000"/>
          </a:solid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Left Arrow 34"/>
          <p:cNvSpPr/>
          <p:nvPr/>
        </p:nvSpPr>
        <p:spPr>
          <a:xfrm>
            <a:off x="5344418" y="2565900"/>
            <a:ext cx="1517651" cy="342900"/>
          </a:xfrm>
          <a:prstGeom prst="leftArrow">
            <a:avLst/>
          </a:prstGeom>
          <a:solidFill>
            <a:srgbClr val="C00000"/>
          </a:solid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a:extLst>
              <a:ext uri="{FF2B5EF4-FFF2-40B4-BE49-F238E27FC236}">
                <a16:creationId xmlns:a16="http://schemas.microsoft.com/office/drawing/2014/main" id="{388387C2-A50B-B249-82C1-3B2440B44F71}"/>
              </a:ext>
            </a:extLst>
          </p:cNvPr>
          <p:cNvSpPr txBox="1"/>
          <p:nvPr/>
        </p:nvSpPr>
        <p:spPr>
          <a:xfrm>
            <a:off x="4241927" y="5850617"/>
            <a:ext cx="2079171" cy="646331"/>
          </a:xfrm>
          <a:prstGeom prst="rect">
            <a:avLst/>
          </a:prstGeom>
          <a:noFill/>
        </p:spPr>
        <p:txBody>
          <a:bodyPr wrap="square" rtlCol="0">
            <a:spAutoFit/>
          </a:bodyPr>
          <a:lstStyle/>
          <a:p>
            <a:r>
              <a:rPr lang="en-US" dirty="0"/>
              <a:t>Red arrows indicate backpropagation</a:t>
            </a:r>
          </a:p>
        </p:txBody>
      </p:sp>
    </p:spTree>
    <p:extLst>
      <p:ext uri="{BB962C8B-B14F-4D97-AF65-F5344CB8AC3E}">
        <p14:creationId xmlns:p14="http://schemas.microsoft.com/office/powerpoint/2010/main" val="288539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34"/>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700"/>
                                  </p:stCondLst>
                                  <p:childTnLst>
                                    <p:set>
                                      <p:cBhvr>
                                        <p:cTn id="12" dur="1" fill="hold">
                                          <p:stCondLst>
                                            <p:cond delay="0"/>
                                          </p:stCondLst>
                                        </p:cTn>
                                        <p:tgtEl>
                                          <p:spTgt spid="30"/>
                                        </p:tgtEl>
                                        <p:attrNameLst>
                                          <p:attrName>style.visibility</p:attrName>
                                        </p:attrNameLst>
                                      </p:cBhvr>
                                      <p:to>
                                        <p:strVal val="visible"/>
                                      </p:to>
                                    </p:set>
                                  </p:childTnLst>
                                </p:cTn>
                              </p:par>
                            </p:childTnLst>
                          </p:cTn>
                        </p:par>
                        <p:par>
                          <p:cTn id="13" fill="hold">
                            <p:stCondLst>
                              <p:cond delay="1200"/>
                            </p:stCondLst>
                            <p:childTnLst>
                              <p:par>
                                <p:cTn id="14" presetID="1" presetClass="entr" presetSubtype="0" fill="hold" grpId="0" nodeType="afterEffect">
                                  <p:stCondLst>
                                    <p:cond delay="1000"/>
                                  </p:stCondLst>
                                  <p:childTnLst>
                                    <p:set>
                                      <p:cBhvr>
                                        <p:cTn id="15" dur="1" fill="hold">
                                          <p:stCondLst>
                                            <p:cond delay="0"/>
                                          </p:stCondLst>
                                        </p:cTn>
                                        <p:tgtEl>
                                          <p:spTgt spid="35"/>
                                        </p:tgtEl>
                                        <p:attrNameLst>
                                          <p:attrName>style.visibility</p:attrName>
                                        </p:attrNameLst>
                                      </p:cBhvr>
                                      <p:to>
                                        <p:strVal val="visible"/>
                                      </p:to>
                                    </p:set>
                                  </p:childTnLst>
                                </p:cTn>
                              </p:par>
                            </p:childTnLst>
                          </p:cTn>
                        </p:par>
                        <p:par>
                          <p:cTn id="16" fill="hold">
                            <p:stCondLst>
                              <p:cond delay="2200"/>
                            </p:stCondLst>
                            <p:childTnLst>
                              <p:par>
                                <p:cTn id="17" presetID="1" presetClass="entr" presetSubtype="0" fill="hold" grpId="0" nodeType="afterEffect">
                                  <p:stCondLst>
                                    <p:cond delay="1000"/>
                                  </p:stCondLst>
                                  <p:childTnLst>
                                    <p:set>
                                      <p:cBhvr>
                                        <p:cTn id="18" dur="1" fill="hold">
                                          <p:stCondLst>
                                            <p:cond delay="0"/>
                                          </p:stCondLst>
                                        </p:cTn>
                                        <p:tgtEl>
                                          <p:spTgt spid="33"/>
                                        </p:tgtEl>
                                        <p:attrNameLst>
                                          <p:attrName>style.visibility</p:attrName>
                                        </p:attrNameLst>
                                      </p:cBhvr>
                                      <p:to>
                                        <p:strVal val="visible"/>
                                      </p:to>
                                    </p:set>
                                  </p:childTnLst>
                                </p:cTn>
                              </p:par>
                            </p:childTnLst>
                          </p:cTn>
                        </p:par>
                        <p:par>
                          <p:cTn id="19" fill="hold">
                            <p:stCondLst>
                              <p:cond delay="3200"/>
                            </p:stCondLst>
                            <p:childTnLst>
                              <p:par>
                                <p:cTn id="20" presetID="1" presetClass="entr" presetSubtype="0" fill="hold" grpId="0" nodeType="afterEffect">
                                  <p:stCondLst>
                                    <p:cond delay="1200"/>
                                  </p:stCondLst>
                                  <p:childTnLst>
                                    <p:set>
                                      <p:cBhvr>
                                        <p:cTn id="21" dur="1" fill="hold">
                                          <p:stCondLst>
                                            <p:cond delay="0"/>
                                          </p:stCondLst>
                                        </p:cTn>
                                        <p:tgtEl>
                                          <p:spTgt spid="31"/>
                                        </p:tgtEl>
                                        <p:attrNameLst>
                                          <p:attrName>style.visibility</p:attrName>
                                        </p:attrNameLst>
                                      </p:cBhvr>
                                      <p:to>
                                        <p:strVal val="visible"/>
                                      </p:to>
                                    </p:set>
                                  </p:childTnLst>
                                </p:cTn>
                              </p:par>
                            </p:childTnLst>
                          </p:cTn>
                        </p:par>
                        <p:par>
                          <p:cTn id="22" fill="hold">
                            <p:stCondLst>
                              <p:cond delay="4400"/>
                            </p:stCondLst>
                            <p:childTnLst>
                              <p:par>
                                <p:cTn id="23" presetID="1" presetClass="entr" presetSubtype="0" fill="hold" grpId="0" nodeType="afterEffect">
                                  <p:stCondLst>
                                    <p:cond delay="150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0" grpId="0" animBg="1"/>
      <p:bldP spid="31" grpId="0" animBg="1"/>
      <p:bldP spid="32" grpId="0" animBg="1"/>
      <p:bldP spid="33" grpId="0" animBg="1"/>
      <p:bldP spid="34" grpId="0" animBg="1"/>
      <p:bldP spid="3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Skip connections</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22648" y="2279651"/>
            <a:ext cx="1833990" cy="2740025"/>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7627" y="2279649"/>
            <a:ext cx="1850572" cy="275272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86674" y="2279649"/>
            <a:ext cx="1857324" cy="2758402"/>
          </a:xfrm>
          <a:prstGeom prst="rect">
            <a:avLst/>
          </a:prstGeom>
        </p:spPr>
      </p:pic>
      <p:sp>
        <p:nvSpPr>
          <p:cNvPr id="7" name="TextBox 6"/>
          <p:cNvSpPr txBox="1"/>
          <p:nvPr/>
        </p:nvSpPr>
        <p:spPr>
          <a:xfrm>
            <a:off x="1524000" y="5723751"/>
            <a:ext cx="9144000" cy="300082"/>
          </a:xfrm>
          <a:prstGeom prst="rect">
            <a:avLst/>
          </a:prstGeom>
          <a:noFill/>
        </p:spPr>
        <p:txBody>
          <a:bodyPr wrap="square" rtlCol="0">
            <a:spAutoFit/>
          </a:bodyPr>
          <a:lstStyle/>
          <a:p>
            <a:r>
              <a:rPr lang="en-US" sz="1350" dirty="0"/>
              <a:t>Fully convolutional networks for semantic segmentation. Evan </a:t>
            </a:r>
            <a:r>
              <a:rPr lang="en-US" sz="1350" dirty="0" err="1"/>
              <a:t>Shelhamer</a:t>
            </a:r>
            <a:r>
              <a:rPr lang="en-US" sz="1350" dirty="0"/>
              <a:t>, Jon Long, Trevor Darrell. In </a:t>
            </a:r>
            <a:r>
              <a:rPr lang="en-US" sz="1350" i="1" dirty="0"/>
              <a:t>CVPR </a:t>
            </a:r>
            <a:r>
              <a:rPr lang="en-US" sz="1350" dirty="0"/>
              <a:t>2015</a:t>
            </a:r>
          </a:p>
        </p:txBody>
      </p:sp>
      <p:sp>
        <p:nvSpPr>
          <p:cNvPr id="3" name="TextBox 2">
            <a:extLst>
              <a:ext uri="{FF2B5EF4-FFF2-40B4-BE49-F238E27FC236}">
                <a16:creationId xmlns:a16="http://schemas.microsoft.com/office/drawing/2014/main" id="{D00E4069-6D40-6F46-BE9D-DB351DE30514}"/>
              </a:ext>
            </a:extLst>
          </p:cNvPr>
          <p:cNvSpPr txBox="1"/>
          <p:nvPr/>
        </p:nvSpPr>
        <p:spPr>
          <a:xfrm>
            <a:off x="5337627" y="5032375"/>
            <a:ext cx="1850572" cy="369332"/>
          </a:xfrm>
          <a:prstGeom prst="rect">
            <a:avLst/>
          </a:prstGeom>
          <a:noFill/>
        </p:spPr>
        <p:txBody>
          <a:bodyPr wrap="square" rtlCol="0">
            <a:spAutoFit/>
          </a:bodyPr>
          <a:lstStyle/>
          <a:p>
            <a:pPr algn="ctr"/>
            <a:r>
              <a:rPr lang="en-US" dirty="0"/>
              <a:t>without skip</a:t>
            </a:r>
          </a:p>
        </p:txBody>
      </p:sp>
      <p:sp>
        <p:nvSpPr>
          <p:cNvPr id="8" name="TextBox 7">
            <a:extLst>
              <a:ext uri="{FF2B5EF4-FFF2-40B4-BE49-F238E27FC236}">
                <a16:creationId xmlns:a16="http://schemas.microsoft.com/office/drawing/2014/main" id="{C6596FD1-6DFE-F54A-8C7F-D3A1BD9ABA85}"/>
              </a:ext>
            </a:extLst>
          </p:cNvPr>
          <p:cNvSpPr txBox="1"/>
          <p:nvPr/>
        </p:nvSpPr>
        <p:spPr>
          <a:xfrm>
            <a:off x="7286674" y="4990763"/>
            <a:ext cx="1850572" cy="369332"/>
          </a:xfrm>
          <a:prstGeom prst="rect">
            <a:avLst/>
          </a:prstGeom>
          <a:noFill/>
        </p:spPr>
        <p:txBody>
          <a:bodyPr wrap="square" rtlCol="0">
            <a:spAutoFit/>
          </a:bodyPr>
          <a:lstStyle/>
          <a:p>
            <a:pPr algn="ctr"/>
            <a:r>
              <a:rPr lang="en-US" dirty="0"/>
              <a:t>with skip</a:t>
            </a:r>
          </a:p>
        </p:txBody>
      </p:sp>
    </p:spTree>
    <p:extLst>
      <p:ext uri="{BB962C8B-B14F-4D97-AF65-F5344CB8AC3E}">
        <p14:creationId xmlns:p14="http://schemas.microsoft.com/office/powerpoint/2010/main" val="3056971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Skip connections</a:t>
            </a:r>
          </a:p>
        </p:txBody>
      </p:sp>
      <p:sp>
        <p:nvSpPr>
          <p:cNvPr id="11" name="Content Placeholder 10"/>
          <p:cNvSpPr>
            <a:spLocks noGrp="1"/>
          </p:cNvSpPr>
          <p:nvPr>
            <p:ph idx="1"/>
          </p:nvPr>
        </p:nvSpPr>
        <p:spPr/>
        <p:txBody>
          <a:bodyPr/>
          <a:lstStyle/>
          <a:p>
            <a:r>
              <a:rPr lang="en-US" dirty="0"/>
              <a:t>Problem: early layers not semantic</a:t>
            </a:r>
          </a:p>
        </p:txBody>
      </p:sp>
      <p:grpSp>
        <p:nvGrpSpPr>
          <p:cNvPr id="5" name="Group 4"/>
          <p:cNvGrpSpPr/>
          <p:nvPr/>
        </p:nvGrpSpPr>
        <p:grpSpPr>
          <a:xfrm>
            <a:off x="2779427" y="2695424"/>
            <a:ext cx="6492617" cy="1644110"/>
            <a:chOff x="149899" y="2450899"/>
            <a:chExt cx="8656823" cy="2192146"/>
          </a:xfrm>
          <a:effectLst/>
        </p:grpSpPr>
        <p:sp>
          <p:nvSpPr>
            <p:cNvPr id="6" name="Cube 5"/>
            <p:cNvSpPr/>
            <p:nvPr/>
          </p:nvSpPr>
          <p:spPr>
            <a:xfrm>
              <a:off x="2241030" y="2450899"/>
              <a:ext cx="891914" cy="2023671"/>
            </a:xfrm>
            <a:prstGeom prst="cube">
              <a:avLst>
                <a:gd name="adj" fmla="val 80963"/>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Cube 9"/>
            <p:cNvSpPr/>
            <p:nvPr/>
          </p:nvSpPr>
          <p:spPr>
            <a:xfrm>
              <a:off x="2768184" y="2765684"/>
              <a:ext cx="732020" cy="1476531"/>
            </a:xfrm>
            <a:prstGeom prst="cube">
              <a:avLst>
                <a:gd name="adj" fmla="val 65905"/>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Cube 6"/>
            <p:cNvSpPr/>
            <p:nvPr/>
          </p:nvSpPr>
          <p:spPr>
            <a:xfrm>
              <a:off x="3305333" y="2975555"/>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Cube 11"/>
            <p:cNvSpPr/>
            <p:nvPr/>
          </p:nvSpPr>
          <p:spPr>
            <a:xfrm>
              <a:off x="3750041" y="2993044"/>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Cube 7"/>
            <p:cNvSpPr/>
            <p:nvPr/>
          </p:nvSpPr>
          <p:spPr>
            <a:xfrm>
              <a:off x="4204739" y="3172925"/>
              <a:ext cx="667064" cy="739507"/>
            </a:xfrm>
            <a:prstGeom prst="cube">
              <a:avLst>
                <a:gd name="adj" fmla="val 37162"/>
              </a:avLst>
            </a:prstGeom>
            <a:solidFill>
              <a:srgbClr val="B653C4"/>
            </a:solidFill>
            <a:ln>
              <a:solidFill>
                <a:srgbClr val="7030A0"/>
              </a:solidFill>
            </a:ln>
            <a:effectLst>
              <a:glow rad="228600">
                <a:srgbClr val="7030A0">
                  <a:alpha val="6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ube 8"/>
            <p:cNvSpPr/>
            <p:nvPr/>
          </p:nvSpPr>
          <p:spPr>
            <a:xfrm>
              <a:off x="4751885" y="3445249"/>
              <a:ext cx="1086787" cy="204858"/>
            </a:xfrm>
            <a:prstGeom prst="cube">
              <a:avLst>
                <a:gd name="adj" fmla="val 3866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ube 12"/>
            <p:cNvSpPr/>
            <p:nvPr/>
          </p:nvSpPr>
          <p:spPr>
            <a:xfrm>
              <a:off x="5916118" y="3447746"/>
              <a:ext cx="1086787" cy="204858"/>
            </a:xfrm>
            <a:prstGeom prst="cube">
              <a:avLst>
                <a:gd name="adj" fmla="val 3866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ight Arrow 2"/>
            <p:cNvSpPr/>
            <p:nvPr/>
          </p:nvSpPr>
          <p:spPr>
            <a:xfrm>
              <a:off x="1828800" y="3477718"/>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ight Arrow 13"/>
            <p:cNvSpPr/>
            <p:nvPr/>
          </p:nvSpPr>
          <p:spPr>
            <a:xfrm>
              <a:off x="7302708" y="3502702"/>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p:cNvSpPr txBox="1"/>
            <p:nvPr/>
          </p:nvSpPr>
          <p:spPr>
            <a:xfrm>
              <a:off x="7832361" y="3350301"/>
              <a:ext cx="974361" cy="400109"/>
            </a:xfrm>
            <a:prstGeom prst="rect">
              <a:avLst/>
            </a:prstGeom>
            <a:noFill/>
          </p:spPr>
          <p:txBody>
            <a:bodyPr wrap="square" rtlCol="0">
              <a:spAutoFit/>
            </a:bodyPr>
            <a:lstStyle/>
            <a:p>
              <a:r>
                <a:rPr lang="en-US" sz="1350"/>
                <a:t>Horse</a:t>
              </a:r>
              <a:endParaRPr lang="en-US" sz="1350" dirty="0"/>
            </a:p>
          </p:txBody>
        </p:sp>
        <p:pic>
          <p:nvPicPr>
            <p:cNvPr id="1026" name="Picture 2" descr="mp3.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9899" y="2480870"/>
              <a:ext cx="2162175" cy="2162175"/>
            </a:xfrm>
            <a:prstGeom prst="rect">
              <a:avLst/>
            </a:prstGeom>
            <a:noFill/>
            <a:scene3d>
              <a:camera prst="isometricRightUp">
                <a:rot lat="2100000" lon="18000000" rev="0"/>
              </a:camera>
              <a:lightRig rig="threePt" dir="t"/>
            </a:scene3d>
            <a:extLst>
              <a:ext uri="{909E8E84-426E-40DD-AFC4-6F175D3DCCD1}">
                <a14:hiddenFill xmlns:a14="http://schemas.microsoft.com/office/drawing/2010/main">
                  <a:solidFill>
                    <a:srgbClr val="FFFFFF"/>
                  </a:solidFill>
                </a14:hiddenFill>
              </a:ext>
            </a:extLst>
          </p:spPr>
        </p:pic>
      </p:grpSp>
      <p:pic>
        <p:nvPicPr>
          <p:cNvPr id="16" name="Picture 15" descr="conv5_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11204" y="4140421"/>
            <a:ext cx="1193180" cy="1214873"/>
          </a:xfrm>
          <a:prstGeom prst="rect">
            <a:avLst/>
          </a:prstGeom>
        </p:spPr>
      </p:pic>
      <p:sp>
        <p:nvSpPr>
          <p:cNvPr id="21" name="Right Arrow 20"/>
          <p:cNvSpPr/>
          <p:nvPr/>
        </p:nvSpPr>
        <p:spPr>
          <a:xfrm rot="3389288">
            <a:off x="5949473" y="4211374"/>
            <a:ext cx="858623" cy="132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xtBox 19"/>
          <p:cNvSpPr txBox="1"/>
          <p:nvPr/>
        </p:nvSpPr>
        <p:spPr>
          <a:xfrm>
            <a:off x="2667002" y="5734051"/>
            <a:ext cx="6857999" cy="253916"/>
          </a:xfrm>
          <a:prstGeom prst="rect">
            <a:avLst/>
          </a:prstGeom>
          <a:noFill/>
        </p:spPr>
        <p:txBody>
          <a:bodyPr wrap="square" rtlCol="0">
            <a:spAutoFit/>
          </a:bodyPr>
          <a:lstStyle/>
          <a:p>
            <a:r>
              <a:rPr lang="en-US" sz="1050" dirty="0"/>
              <a:t>Visualizations from : M. </a:t>
            </a:r>
            <a:r>
              <a:rPr lang="en-US" sz="1050" dirty="0" err="1"/>
              <a:t>Zeiler</a:t>
            </a:r>
            <a:r>
              <a:rPr lang="en-US" sz="1050" dirty="0"/>
              <a:t> and R. Fergus. Visualizing and Understanding Convolutional Networks. In </a:t>
            </a:r>
            <a:r>
              <a:rPr lang="en-US" sz="1050" i="1" dirty="0"/>
              <a:t>ECCV</a:t>
            </a:r>
            <a:r>
              <a:rPr lang="en-US" sz="1050" dirty="0"/>
              <a:t> 2014.</a:t>
            </a:r>
          </a:p>
        </p:txBody>
      </p:sp>
      <p:pic>
        <p:nvPicPr>
          <p:cNvPr id="18" name="Picture 17" descr="conv2_1.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52743" y="1848731"/>
            <a:ext cx="1166436" cy="1157105"/>
          </a:xfrm>
          <a:prstGeom prst="rect">
            <a:avLst/>
          </a:prstGeom>
        </p:spPr>
      </p:pic>
      <p:sp>
        <p:nvSpPr>
          <p:cNvPr id="19" name="Right Arrow 18"/>
          <p:cNvSpPr/>
          <p:nvPr/>
        </p:nvSpPr>
        <p:spPr>
          <a:xfrm rot="20154348">
            <a:off x="5332210" y="2577623"/>
            <a:ext cx="1282106" cy="1104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920150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Task</a:t>
            </a:r>
          </a:p>
        </p:txBody>
      </p:sp>
      <p:pic>
        <p:nvPicPr>
          <p:cNvPr id="4" name="Picture 3"/>
          <p:cNvPicPr>
            <a:picLocks noChangeAspect="1"/>
          </p:cNvPicPr>
          <p:nvPr/>
        </p:nvPicPr>
        <p:blipFill>
          <a:blip r:embed="rId2"/>
          <a:stretch>
            <a:fillRect/>
          </a:stretch>
        </p:blipFill>
        <p:spPr>
          <a:xfrm>
            <a:off x="1758951" y="2482849"/>
            <a:ext cx="3253317" cy="2439988"/>
          </a:xfrm>
          <a:prstGeom prst="rect">
            <a:avLst/>
          </a:prstGeom>
        </p:spPr>
      </p:pic>
      <p:pic>
        <p:nvPicPr>
          <p:cNvPr id="5" name="Picture 4"/>
          <p:cNvPicPr>
            <a:picLocks noChangeAspect="1"/>
          </p:cNvPicPr>
          <p:nvPr/>
        </p:nvPicPr>
        <p:blipFill>
          <a:blip r:embed="rId3"/>
          <a:stretch>
            <a:fillRect/>
          </a:stretch>
        </p:blipFill>
        <p:spPr>
          <a:xfrm>
            <a:off x="5162551" y="2482848"/>
            <a:ext cx="3253317" cy="2439988"/>
          </a:xfrm>
          <a:prstGeom prst="rect">
            <a:avLst/>
          </a:prstGeom>
        </p:spPr>
      </p:pic>
      <p:grpSp>
        <p:nvGrpSpPr>
          <p:cNvPr id="8" name="Group 7"/>
          <p:cNvGrpSpPr/>
          <p:nvPr/>
        </p:nvGrpSpPr>
        <p:grpSpPr>
          <a:xfrm>
            <a:off x="8566150" y="2571747"/>
            <a:ext cx="1612900" cy="300082"/>
            <a:chOff x="9347200" y="2167464"/>
            <a:chExt cx="2150533" cy="400109"/>
          </a:xfrm>
        </p:grpSpPr>
        <p:sp>
          <p:nvSpPr>
            <p:cNvPr id="6" name="Rectangle 5"/>
            <p:cNvSpPr/>
            <p:nvPr/>
          </p:nvSpPr>
          <p:spPr>
            <a:xfrm>
              <a:off x="9347200" y="2167464"/>
              <a:ext cx="389467" cy="389469"/>
            </a:xfrm>
            <a:prstGeom prst="rect">
              <a:avLst/>
            </a:prstGeom>
            <a:solidFill>
              <a:srgbClr val="2319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9872133" y="2167464"/>
              <a:ext cx="1625600" cy="400109"/>
            </a:xfrm>
            <a:prstGeom prst="rect">
              <a:avLst/>
            </a:prstGeom>
            <a:noFill/>
          </p:spPr>
          <p:txBody>
            <a:bodyPr wrap="square" rtlCol="0">
              <a:spAutoFit/>
            </a:bodyPr>
            <a:lstStyle/>
            <a:p>
              <a:r>
                <a:rPr lang="en-US" sz="1350" dirty="0"/>
                <a:t>person</a:t>
              </a:r>
            </a:p>
          </p:txBody>
        </p:sp>
      </p:grpSp>
      <p:grpSp>
        <p:nvGrpSpPr>
          <p:cNvPr id="9" name="Group 8"/>
          <p:cNvGrpSpPr/>
          <p:nvPr/>
        </p:nvGrpSpPr>
        <p:grpSpPr>
          <a:xfrm>
            <a:off x="8566150" y="2863848"/>
            <a:ext cx="1612900" cy="300082"/>
            <a:chOff x="9347200" y="2167464"/>
            <a:chExt cx="2150533" cy="400109"/>
          </a:xfrm>
        </p:grpSpPr>
        <p:sp>
          <p:nvSpPr>
            <p:cNvPr id="10" name="Rectangle 9"/>
            <p:cNvSpPr/>
            <p:nvPr/>
          </p:nvSpPr>
          <p:spPr>
            <a:xfrm>
              <a:off x="9347200" y="2167464"/>
              <a:ext cx="389467" cy="389469"/>
            </a:xfrm>
            <a:prstGeom prst="rect">
              <a:avLst/>
            </a:prstGeom>
            <a:solidFill>
              <a:srgbClr val="2C1F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p:nvSpPr>
          <p:spPr>
            <a:xfrm>
              <a:off x="9872133" y="2167464"/>
              <a:ext cx="1625600" cy="400109"/>
            </a:xfrm>
            <a:prstGeom prst="rect">
              <a:avLst/>
            </a:prstGeom>
            <a:noFill/>
          </p:spPr>
          <p:txBody>
            <a:bodyPr wrap="square" rtlCol="0">
              <a:spAutoFit/>
            </a:bodyPr>
            <a:lstStyle/>
            <a:p>
              <a:r>
                <a:rPr lang="en-US" sz="1350" dirty="0"/>
                <a:t>grass</a:t>
              </a:r>
            </a:p>
          </p:txBody>
        </p:sp>
      </p:grpSp>
      <p:grpSp>
        <p:nvGrpSpPr>
          <p:cNvPr id="12" name="Group 11"/>
          <p:cNvGrpSpPr/>
          <p:nvPr/>
        </p:nvGrpSpPr>
        <p:grpSpPr>
          <a:xfrm>
            <a:off x="8566151" y="3168648"/>
            <a:ext cx="1612901" cy="300082"/>
            <a:chOff x="9347200" y="2167464"/>
            <a:chExt cx="2150533" cy="418291"/>
          </a:xfrm>
        </p:grpSpPr>
        <p:sp>
          <p:nvSpPr>
            <p:cNvPr id="13" name="Rectangle 12"/>
            <p:cNvSpPr/>
            <p:nvPr/>
          </p:nvSpPr>
          <p:spPr>
            <a:xfrm>
              <a:off x="9347200" y="2167464"/>
              <a:ext cx="389467" cy="389469"/>
            </a:xfrm>
            <a:prstGeom prst="rect">
              <a:avLst/>
            </a:prstGeom>
            <a:solidFill>
              <a:srgbClr val="B2F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p:cNvSpPr txBox="1"/>
            <p:nvPr/>
          </p:nvSpPr>
          <p:spPr>
            <a:xfrm>
              <a:off x="9872133" y="2167464"/>
              <a:ext cx="1625600" cy="418291"/>
            </a:xfrm>
            <a:prstGeom prst="rect">
              <a:avLst/>
            </a:prstGeom>
            <a:noFill/>
          </p:spPr>
          <p:txBody>
            <a:bodyPr wrap="square" rtlCol="0">
              <a:spAutoFit/>
            </a:bodyPr>
            <a:lstStyle/>
            <a:p>
              <a:r>
                <a:rPr lang="en-US" sz="1350" dirty="0"/>
                <a:t>trees</a:t>
              </a:r>
            </a:p>
          </p:txBody>
        </p:sp>
      </p:grpSp>
      <p:grpSp>
        <p:nvGrpSpPr>
          <p:cNvPr id="15" name="Group 14"/>
          <p:cNvGrpSpPr/>
          <p:nvPr/>
        </p:nvGrpSpPr>
        <p:grpSpPr>
          <a:xfrm>
            <a:off x="8566151" y="3448053"/>
            <a:ext cx="1612901" cy="300082"/>
            <a:chOff x="9347200" y="2167464"/>
            <a:chExt cx="2150533" cy="418291"/>
          </a:xfrm>
        </p:grpSpPr>
        <p:sp>
          <p:nvSpPr>
            <p:cNvPr id="16" name="Rectangle 15"/>
            <p:cNvSpPr/>
            <p:nvPr/>
          </p:nvSpPr>
          <p:spPr>
            <a:xfrm>
              <a:off x="9347200" y="2167464"/>
              <a:ext cx="389467" cy="389469"/>
            </a:xfrm>
            <a:prstGeom prst="rect">
              <a:avLst/>
            </a:prstGeom>
            <a:solidFill>
              <a:srgbClr val="E7FA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p:cNvSpPr txBox="1"/>
            <p:nvPr/>
          </p:nvSpPr>
          <p:spPr>
            <a:xfrm>
              <a:off x="9872133" y="2167464"/>
              <a:ext cx="1625600" cy="418291"/>
            </a:xfrm>
            <a:prstGeom prst="rect">
              <a:avLst/>
            </a:prstGeom>
            <a:noFill/>
          </p:spPr>
          <p:txBody>
            <a:bodyPr wrap="square" rtlCol="0">
              <a:spAutoFit/>
            </a:bodyPr>
            <a:lstStyle/>
            <a:p>
              <a:r>
                <a:rPr lang="en-US" sz="1350" dirty="0"/>
                <a:t>motorbike</a:t>
              </a:r>
            </a:p>
          </p:txBody>
        </p:sp>
      </p:grpSp>
      <p:grpSp>
        <p:nvGrpSpPr>
          <p:cNvPr id="19" name="Group 18"/>
          <p:cNvGrpSpPr/>
          <p:nvPr/>
        </p:nvGrpSpPr>
        <p:grpSpPr>
          <a:xfrm>
            <a:off x="8566151" y="3713012"/>
            <a:ext cx="1612901" cy="300082"/>
            <a:chOff x="9347200" y="2167464"/>
            <a:chExt cx="2150533" cy="418291"/>
          </a:xfrm>
        </p:grpSpPr>
        <p:sp>
          <p:nvSpPr>
            <p:cNvPr id="20" name="Rectangle 19"/>
            <p:cNvSpPr/>
            <p:nvPr/>
          </p:nvSpPr>
          <p:spPr>
            <a:xfrm>
              <a:off x="9347200" y="2167464"/>
              <a:ext cx="389467" cy="3894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Box 20"/>
            <p:cNvSpPr txBox="1"/>
            <p:nvPr/>
          </p:nvSpPr>
          <p:spPr>
            <a:xfrm>
              <a:off x="9872133" y="2167464"/>
              <a:ext cx="1625600" cy="418291"/>
            </a:xfrm>
            <a:prstGeom prst="rect">
              <a:avLst/>
            </a:prstGeom>
            <a:noFill/>
          </p:spPr>
          <p:txBody>
            <a:bodyPr wrap="square" rtlCol="0">
              <a:spAutoFit/>
            </a:bodyPr>
            <a:lstStyle/>
            <a:p>
              <a:r>
                <a:rPr lang="en-US" sz="1350" dirty="0"/>
                <a:t>road</a:t>
              </a:r>
            </a:p>
          </p:txBody>
        </p:sp>
      </p:grpSp>
    </p:spTree>
    <p:extLst>
      <p:ext uri="{BB962C8B-B14F-4D97-AF65-F5344CB8AC3E}">
        <p14:creationId xmlns:p14="http://schemas.microsoft.com/office/powerpoint/2010/main" val="1771582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012959" y="3155951"/>
            <a:ext cx="1833990" cy="2740025"/>
          </a:xfrm>
          <a:prstGeom prst="rect">
            <a:avLst/>
          </a:prstGeom>
        </p:spPr>
      </p:pic>
      <p:sp>
        <p:nvSpPr>
          <p:cNvPr id="2" name="Title 1"/>
          <p:cNvSpPr>
            <a:spLocks noGrp="1"/>
          </p:cNvSpPr>
          <p:nvPr>
            <p:ph type="title"/>
          </p:nvPr>
        </p:nvSpPr>
        <p:spPr/>
        <p:txBody>
          <a:bodyPr/>
          <a:lstStyle/>
          <a:p>
            <a:r>
              <a:rPr lang="en-US" dirty="0"/>
              <a:t>Solution 3: Dilation</a:t>
            </a:r>
          </a:p>
        </p:txBody>
      </p:sp>
      <p:sp>
        <p:nvSpPr>
          <p:cNvPr id="3" name="Content Placeholder 2"/>
          <p:cNvSpPr>
            <a:spLocks noGrp="1"/>
          </p:cNvSpPr>
          <p:nvPr>
            <p:ph idx="1"/>
          </p:nvPr>
        </p:nvSpPr>
        <p:spPr>
          <a:xfrm>
            <a:off x="2152650" y="2226469"/>
            <a:ext cx="7886700" cy="929480"/>
          </a:xfrm>
        </p:spPr>
        <p:txBody>
          <a:bodyPr>
            <a:normAutofit fontScale="85000" lnSpcReduction="20000"/>
          </a:bodyPr>
          <a:lstStyle/>
          <a:p>
            <a:r>
              <a:rPr lang="en-US" dirty="0"/>
              <a:t>Need subsampling to allow convolutional layers to capture large regions with small filters</a:t>
            </a:r>
          </a:p>
          <a:p>
            <a:pPr lvl="1"/>
            <a:r>
              <a:rPr lang="en-US" dirty="0"/>
              <a:t>Can we do this without subsampling?</a:t>
            </a:r>
          </a:p>
        </p:txBody>
      </p:sp>
      <p:sp>
        <p:nvSpPr>
          <p:cNvPr id="5" name="Rectangle 4"/>
          <p:cNvSpPr/>
          <p:nvPr/>
        </p:nvSpPr>
        <p:spPr>
          <a:xfrm>
            <a:off x="5676900" y="3422255"/>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5803900" y="3422257"/>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5930900" y="3422259"/>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5675955" y="3549254"/>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5802954" y="3549257"/>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5929954" y="3549259"/>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5677660" y="3684025"/>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5804660" y="3684027"/>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5931660" y="3684029"/>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929937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012959" y="3155951"/>
            <a:ext cx="1833990" cy="2740025"/>
          </a:xfrm>
          <a:prstGeom prst="rect">
            <a:avLst/>
          </a:prstGeom>
        </p:spPr>
      </p:pic>
      <p:sp>
        <p:nvSpPr>
          <p:cNvPr id="2" name="Title 1"/>
          <p:cNvSpPr>
            <a:spLocks noGrp="1"/>
          </p:cNvSpPr>
          <p:nvPr>
            <p:ph type="title"/>
          </p:nvPr>
        </p:nvSpPr>
        <p:spPr/>
        <p:txBody>
          <a:bodyPr/>
          <a:lstStyle/>
          <a:p>
            <a:r>
              <a:rPr lang="en-US" dirty="0"/>
              <a:t>Solution 3: Dilation</a:t>
            </a:r>
          </a:p>
        </p:txBody>
      </p:sp>
      <p:sp>
        <p:nvSpPr>
          <p:cNvPr id="3" name="Content Placeholder 2"/>
          <p:cNvSpPr>
            <a:spLocks noGrp="1"/>
          </p:cNvSpPr>
          <p:nvPr>
            <p:ph idx="1"/>
          </p:nvPr>
        </p:nvSpPr>
        <p:spPr>
          <a:xfrm>
            <a:off x="2152650" y="2226469"/>
            <a:ext cx="7886700" cy="929480"/>
          </a:xfrm>
        </p:spPr>
        <p:txBody>
          <a:bodyPr>
            <a:normAutofit fontScale="85000" lnSpcReduction="20000"/>
          </a:bodyPr>
          <a:lstStyle/>
          <a:p>
            <a:r>
              <a:rPr lang="en-US" dirty="0"/>
              <a:t>Need subsampling to allow convolutional layers to capture large regions with small filters</a:t>
            </a:r>
          </a:p>
          <a:p>
            <a:pPr lvl="1"/>
            <a:r>
              <a:rPr lang="en-US" dirty="0"/>
              <a:t>Can we do this without subsampling?</a:t>
            </a:r>
          </a:p>
        </p:txBody>
      </p:sp>
      <p:sp>
        <p:nvSpPr>
          <p:cNvPr id="5" name="Rectangle 4"/>
          <p:cNvSpPr/>
          <p:nvPr/>
        </p:nvSpPr>
        <p:spPr>
          <a:xfrm>
            <a:off x="5424609" y="3367883"/>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5802954" y="3367882"/>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6181296" y="3371377"/>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5424610" y="3684026"/>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5802954" y="3684026"/>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6181296" y="3684026"/>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5424611" y="4021732"/>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5802954" y="4025482"/>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6181296" y="4026284"/>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5424609" y="3367882"/>
            <a:ext cx="883686" cy="7812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7162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012959" y="3155951"/>
            <a:ext cx="1833990" cy="2740025"/>
          </a:xfrm>
          <a:prstGeom prst="rect">
            <a:avLst/>
          </a:prstGeom>
        </p:spPr>
      </p:pic>
      <p:sp>
        <p:nvSpPr>
          <p:cNvPr id="2" name="Title 1"/>
          <p:cNvSpPr>
            <a:spLocks noGrp="1"/>
          </p:cNvSpPr>
          <p:nvPr>
            <p:ph type="title"/>
          </p:nvPr>
        </p:nvSpPr>
        <p:spPr/>
        <p:txBody>
          <a:bodyPr/>
          <a:lstStyle/>
          <a:p>
            <a:r>
              <a:rPr lang="en-US" dirty="0"/>
              <a:t>Solution 3: Dilation</a:t>
            </a:r>
          </a:p>
        </p:txBody>
      </p:sp>
      <p:sp>
        <p:nvSpPr>
          <p:cNvPr id="3" name="Content Placeholder 2"/>
          <p:cNvSpPr>
            <a:spLocks noGrp="1"/>
          </p:cNvSpPr>
          <p:nvPr>
            <p:ph idx="1"/>
          </p:nvPr>
        </p:nvSpPr>
        <p:spPr>
          <a:xfrm>
            <a:off x="2152650" y="2226469"/>
            <a:ext cx="7886700" cy="929480"/>
          </a:xfrm>
        </p:spPr>
        <p:txBody>
          <a:bodyPr>
            <a:normAutofit fontScale="85000" lnSpcReduction="20000"/>
          </a:bodyPr>
          <a:lstStyle/>
          <a:p>
            <a:r>
              <a:rPr lang="en-US" dirty="0"/>
              <a:t>Need subsampling to allow convolutional layers to capture large regions with small filters</a:t>
            </a:r>
          </a:p>
          <a:p>
            <a:pPr lvl="1"/>
            <a:r>
              <a:rPr lang="en-US" dirty="0"/>
              <a:t>Can we do this without subsampling?</a:t>
            </a:r>
          </a:p>
        </p:txBody>
      </p:sp>
      <p:sp>
        <p:nvSpPr>
          <p:cNvPr id="5" name="Rectangle 4"/>
          <p:cNvSpPr/>
          <p:nvPr/>
        </p:nvSpPr>
        <p:spPr>
          <a:xfrm>
            <a:off x="5424609" y="3367883"/>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5802954" y="3367882"/>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6181296" y="3371377"/>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5424610" y="3684026"/>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5802954" y="3684026"/>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6181296" y="3684026"/>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5424611" y="4021732"/>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5802954" y="4025482"/>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6181296" y="4026284"/>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5424609" y="3367882"/>
            <a:ext cx="883686" cy="7812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5555535" y="3365803"/>
            <a:ext cx="127000" cy="1273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5933880" y="3365802"/>
            <a:ext cx="127000" cy="1273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6312222" y="3369297"/>
            <a:ext cx="127000" cy="1273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5555536" y="3681947"/>
            <a:ext cx="127000" cy="1273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a:off x="5933880" y="3681946"/>
            <a:ext cx="127000" cy="1273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a:off x="6312222" y="3681947"/>
            <a:ext cx="127000" cy="1273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5555537" y="4019652"/>
            <a:ext cx="127000" cy="1273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5933880" y="4023402"/>
            <a:ext cx="127000" cy="1273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6312222" y="4024204"/>
            <a:ext cx="127000" cy="1273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a:off x="5555535" y="3365802"/>
            <a:ext cx="883686" cy="7812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96800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3: Dilation</a:t>
            </a:r>
          </a:p>
        </p:txBody>
      </p:sp>
      <p:sp>
        <p:nvSpPr>
          <p:cNvPr id="3" name="Content Placeholder 2"/>
          <p:cNvSpPr>
            <a:spLocks noGrp="1"/>
          </p:cNvSpPr>
          <p:nvPr>
            <p:ph idx="1"/>
          </p:nvPr>
        </p:nvSpPr>
        <p:spPr/>
        <p:txBody>
          <a:bodyPr/>
          <a:lstStyle/>
          <a:p>
            <a:r>
              <a:rPr lang="en-US" dirty="0"/>
              <a:t>Instead of subsampling by factor of 2: dilate by factor of 2</a:t>
            </a:r>
          </a:p>
          <a:p>
            <a:r>
              <a:rPr lang="en-US" dirty="0"/>
              <a:t>Dilation can be seen as:</a:t>
            </a:r>
          </a:p>
          <a:p>
            <a:pPr lvl="1"/>
            <a:r>
              <a:rPr lang="en-US" dirty="0"/>
              <a:t>Using a much larger filter, but with most entries set to 0</a:t>
            </a:r>
          </a:p>
          <a:p>
            <a:pPr lvl="1"/>
            <a:r>
              <a:rPr lang="en-US" dirty="0"/>
              <a:t>Taking a small filter and “exploding”/ “dilating” it</a:t>
            </a:r>
          </a:p>
          <a:p>
            <a:r>
              <a:rPr lang="en-US" dirty="0"/>
              <a:t>Not panacea: without subsampling, feature maps are much larger: memory issues</a:t>
            </a:r>
          </a:p>
        </p:txBody>
      </p:sp>
    </p:spTree>
    <p:extLst>
      <p:ext uri="{BB962C8B-B14F-4D97-AF65-F5344CB8AC3E}">
        <p14:creationId xmlns:p14="http://schemas.microsoft.com/office/powerpoint/2010/main" val="2896505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it all together</a:t>
            </a:r>
          </a:p>
        </p:txBody>
      </p:sp>
      <p:graphicFrame>
        <p:nvGraphicFramePr>
          <p:cNvPr id="4" name="Content Placeholder 3"/>
          <p:cNvGraphicFramePr>
            <a:graphicFrameLocks noGrp="1"/>
          </p:cNvGraphicFramePr>
          <p:nvPr>
            <p:ph idx="1"/>
            <p:extLst/>
          </p:nvPr>
        </p:nvGraphicFramePr>
        <p:xfrm>
          <a:off x="2152650" y="2226469"/>
          <a:ext cx="7886700" cy="3263504"/>
        </p:xfrm>
        <a:graphic>
          <a:graphicData uri="http://schemas.openxmlformats.org/drawingml/2006/chart">
            <c:chart xmlns:c="http://schemas.openxmlformats.org/drawingml/2006/chart" xmlns:r="http://schemas.openxmlformats.org/officeDocument/2006/relationships" r:id="rId2"/>
          </a:graphicData>
        </a:graphic>
      </p:graphicFrame>
      <p:sp>
        <p:nvSpPr>
          <p:cNvPr id="5" name="Rounded Rectangle 4"/>
          <p:cNvSpPr/>
          <p:nvPr/>
        </p:nvSpPr>
        <p:spPr>
          <a:xfrm>
            <a:off x="8288112" y="4010706"/>
            <a:ext cx="1751239" cy="10293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800" dirty="0"/>
              <a:t>Best Non-CNN approach: ~46.4%</a:t>
            </a:r>
          </a:p>
        </p:txBody>
      </p:sp>
      <p:sp>
        <p:nvSpPr>
          <p:cNvPr id="6" name="TextBox 5"/>
          <p:cNvSpPr txBox="1"/>
          <p:nvPr/>
        </p:nvSpPr>
        <p:spPr>
          <a:xfrm>
            <a:off x="1524000" y="5489974"/>
            <a:ext cx="9144000" cy="507831"/>
          </a:xfrm>
          <a:prstGeom prst="rect">
            <a:avLst/>
          </a:prstGeom>
          <a:noFill/>
        </p:spPr>
        <p:txBody>
          <a:bodyPr wrap="square" rtlCol="0">
            <a:spAutoFit/>
          </a:bodyPr>
          <a:lstStyle/>
          <a:p>
            <a:r>
              <a:rPr lang="en-US" sz="1350" dirty="0"/>
              <a:t>Semantic Image Segmentation with Deep Convolutional Nets and Fully Connected CRFs. Liang-</a:t>
            </a:r>
            <a:r>
              <a:rPr lang="en-US" sz="1350" dirty="0" err="1"/>
              <a:t>Chieh</a:t>
            </a:r>
            <a:r>
              <a:rPr lang="en-US" sz="1350" dirty="0"/>
              <a:t> Chen, George Papandreou, </a:t>
            </a:r>
            <a:r>
              <a:rPr lang="en-US" sz="1350" dirty="0" err="1"/>
              <a:t>Iasonas</a:t>
            </a:r>
            <a:r>
              <a:rPr lang="en-US" sz="1350" dirty="0"/>
              <a:t> Kokkinos, Kevin Murphy, Alan </a:t>
            </a:r>
            <a:r>
              <a:rPr lang="en-US" sz="1350" dirty="0" err="1"/>
              <a:t>Yuille</a:t>
            </a:r>
            <a:r>
              <a:rPr lang="en-US" sz="1350" dirty="0"/>
              <a:t>. In </a:t>
            </a:r>
            <a:r>
              <a:rPr lang="en-US" sz="1350" i="1" dirty="0"/>
              <a:t>ICLR, </a:t>
            </a:r>
            <a:r>
              <a:rPr lang="en-US" sz="1350" dirty="0"/>
              <a:t>2015.</a:t>
            </a:r>
          </a:p>
        </p:txBody>
      </p:sp>
    </p:spTree>
    <p:extLst>
      <p:ext uri="{BB962C8B-B14F-4D97-AF65-F5344CB8AC3E}">
        <p14:creationId xmlns:p14="http://schemas.microsoft.com/office/powerpoint/2010/main" val="366749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metric</a:t>
            </a:r>
          </a:p>
        </p:txBody>
      </p:sp>
      <p:sp>
        <p:nvSpPr>
          <p:cNvPr id="3" name="Content Placeholder 2"/>
          <p:cNvSpPr>
            <a:spLocks noGrp="1"/>
          </p:cNvSpPr>
          <p:nvPr>
            <p:ph idx="1"/>
          </p:nvPr>
        </p:nvSpPr>
        <p:spPr>
          <a:xfrm>
            <a:off x="2152650" y="2226469"/>
            <a:ext cx="4337049" cy="4152560"/>
          </a:xfrm>
        </p:spPr>
        <p:txBody>
          <a:bodyPr>
            <a:normAutofit lnSpcReduction="10000"/>
          </a:bodyPr>
          <a:lstStyle/>
          <a:p>
            <a:r>
              <a:rPr lang="en-US" dirty="0"/>
              <a:t>Pixel classification!</a:t>
            </a:r>
          </a:p>
          <a:p>
            <a:r>
              <a:rPr lang="en-US" dirty="0"/>
              <a:t>Accuracy?</a:t>
            </a:r>
          </a:p>
          <a:p>
            <a:pPr lvl="1"/>
            <a:r>
              <a:rPr lang="en-US" dirty="0"/>
              <a:t>Heavily unbalanced</a:t>
            </a:r>
          </a:p>
          <a:p>
            <a:pPr lvl="1"/>
            <a:r>
              <a:rPr lang="en-US" dirty="0"/>
              <a:t>Common classes are over-emphasized</a:t>
            </a:r>
          </a:p>
          <a:p>
            <a:r>
              <a:rPr lang="en-US" i="1" dirty="0"/>
              <a:t>Intersection over Union</a:t>
            </a:r>
          </a:p>
          <a:p>
            <a:pPr lvl="1"/>
            <a:r>
              <a:rPr lang="en-US" dirty="0"/>
              <a:t>Average across classes and images</a:t>
            </a:r>
          </a:p>
          <a:p>
            <a:r>
              <a:rPr lang="en-US" dirty="0"/>
              <a:t>Per-class accuracy</a:t>
            </a:r>
          </a:p>
          <a:p>
            <a:pPr lvl="1"/>
            <a:r>
              <a:rPr lang="en-US" dirty="0"/>
              <a:t>Compute accuracy for every class and then average</a:t>
            </a:r>
          </a:p>
          <a:p>
            <a:endParaRPr lang="en-US" i="1" dirty="0"/>
          </a:p>
        </p:txBody>
      </p:sp>
      <p:sp>
        <p:nvSpPr>
          <p:cNvPr id="4" name="Rectangle 3"/>
          <p:cNvSpPr/>
          <p:nvPr/>
        </p:nvSpPr>
        <p:spPr>
          <a:xfrm>
            <a:off x="6616701" y="2125266"/>
            <a:ext cx="2984500" cy="20974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p:cNvSpPr/>
          <p:nvPr/>
        </p:nvSpPr>
        <p:spPr>
          <a:xfrm>
            <a:off x="7200900" y="2622551"/>
            <a:ext cx="508000" cy="1041401"/>
          </a:xfrm>
          <a:prstGeom prst="ellipse">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p:cNvSpPr/>
          <p:nvPr/>
        </p:nvSpPr>
        <p:spPr>
          <a:xfrm>
            <a:off x="8293100" y="2653308"/>
            <a:ext cx="508000" cy="1041401"/>
          </a:xfrm>
          <a:prstGeom prst="ellipse">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rot="5400000">
            <a:off x="7842249" y="2415679"/>
            <a:ext cx="508000" cy="2044700"/>
          </a:xfrm>
          <a:prstGeom prst="ellipse">
            <a:avLst/>
          </a:prstGeom>
          <a:solidFill>
            <a:srgbClr val="FF0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869303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vs Stuff</a:t>
            </a:r>
          </a:p>
        </p:txBody>
      </p:sp>
      <p:sp>
        <p:nvSpPr>
          <p:cNvPr id="4" name="Content Placeholder 3"/>
          <p:cNvSpPr>
            <a:spLocks noGrp="1"/>
          </p:cNvSpPr>
          <p:nvPr>
            <p:ph sz="half" idx="1"/>
          </p:nvPr>
        </p:nvSpPr>
        <p:spPr>
          <a:xfrm>
            <a:off x="2152650" y="1870869"/>
            <a:ext cx="3886200" cy="3263504"/>
          </a:xfrm>
        </p:spPr>
        <p:txBody>
          <a:bodyPr>
            <a:normAutofit fontScale="62500" lnSpcReduction="20000"/>
          </a:bodyPr>
          <a:lstStyle/>
          <a:p>
            <a:pPr marL="0" indent="0">
              <a:buNone/>
            </a:pPr>
            <a:r>
              <a:rPr lang="en-US" dirty="0"/>
              <a:t>THINGS</a:t>
            </a:r>
          </a:p>
          <a:p>
            <a:r>
              <a:rPr lang="en-US" dirty="0"/>
              <a:t>Person, cat, horse, </a:t>
            </a:r>
            <a:r>
              <a:rPr lang="en-US" dirty="0" err="1"/>
              <a:t>etc</a:t>
            </a:r>
            <a:endParaRPr lang="en-US" dirty="0"/>
          </a:p>
          <a:p>
            <a:r>
              <a:rPr lang="en-US" dirty="0"/>
              <a:t>Constrained shape</a:t>
            </a:r>
          </a:p>
          <a:p>
            <a:r>
              <a:rPr lang="en-US" dirty="0"/>
              <a:t>Individual instances with separate identity</a:t>
            </a:r>
          </a:p>
          <a:p>
            <a:r>
              <a:rPr lang="en-US" dirty="0"/>
              <a:t>May need to look at objects</a:t>
            </a:r>
          </a:p>
        </p:txBody>
      </p:sp>
      <p:sp>
        <p:nvSpPr>
          <p:cNvPr id="5" name="Content Placeholder 4"/>
          <p:cNvSpPr>
            <a:spLocks noGrp="1"/>
          </p:cNvSpPr>
          <p:nvPr>
            <p:ph sz="half" idx="2"/>
          </p:nvPr>
        </p:nvSpPr>
        <p:spPr>
          <a:xfrm>
            <a:off x="6153150" y="1870870"/>
            <a:ext cx="3886200" cy="1996281"/>
          </a:xfrm>
        </p:spPr>
        <p:txBody>
          <a:bodyPr>
            <a:normAutofit fontScale="62500" lnSpcReduction="20000"/>
          </a:bodyPr>
          <a:lstStyle/>
          <a:p>
            <a:pPr marL="0" indent="0">
              <a:buNone/>
            </a:pPr>
            <a:r>
              <a:rPr lang="en-US" dirty="0"/>
              <a:t>STUFF</a:t>
            </a:r>
          </a:p>
          <a:p>
            <a:r>
              <a:rPr lang="en-US" dirty="0"/>
              <a:t>Road, grass, sky </a:t>
            </a:r>
            <a:r>
              <a:rPr lang="en-US" dirty="0" err="1"/>
              <a:t>etc</a:t>
            </a:r>
            <a:endParaRPr lang="en-US" dirty="0"/>
          </a:p>
          <a:p>
            <a:r>
              <a:rPr lang="en-US" dirty="0"/>
              <a:t>Amorphous, no shape</a:t>
            </a:r>
          </a:p>
          <a:p>
            <a:r>
              <a:rPr lang="en-US" dirty="0"/>
              <a:t>No notion of instances</a:t>
            </a:r>
          </a:p>
          <a:p>
            <a:r>
              <a:rPr lang="en-US" dirty="0"/>
              <a:t>Can be done at pixel level</a:t>
            </a:r>
          </a:p>
          <a:p>
            <a:r>
              <a:rPr lang="en-US" dirty="0"/>
              <a:t>“texture”</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87688" y="4019550"/>
            <a:ext cx="1485900" cy="1981200"/>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53152" y="4138844"/>
            <a:ext cx="3101975" cy="1742615"/>
          </a:xfrm>
          <a:prstGeom prst="rect">
            <a:avLst/>
          </a:prstGeom>
        </p:spPr>
      </p:pic>
    </p:spTree>
    <p:extLst>
      <p:ext uri="{BB962C8B-B14F-4D97-AF65-F5344CB8AC3E}">
        <p14:creationId xmlns:p14="http://schemas.microsoft.com/office/powerpoint/2010/main" val="1767023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in data collection</a:t>
            </a:r>
          </a:p>
        </p:txBody>
      </p:sp>
      <p:sp>
        <p:nvSpPr>
          <p:cNvPr id="3" name="Content Placeholder 2"/>
          <p:cNvSpPr>
            <a:spLocks noGrp="1"/>
          </p:cNvSpPr>
          <p:nvPr>
            <p:ph idx="1"/>
          </p:nvPr>
        </p:nvSpPr>
        <p:spPr>
          <a:xfrm>
            <a:off x="2152650" y="2226470"/>
            <a:ext cx="7886700" cy="3774281"/>
          </a:xfrm>
        </p:spPr>
        <p:txBody>
          <a:bodyPr>
            <a:normAutofit fontScale="92500" lnSpcReduction="10000"/>
          </a:bodyPr>
          <a:lstStyle/>
          <a:p>
            <a:r>
              <a:rPr lang="en-US" dirty="0"/>
              <a:t>Precise localization is hard to annotate</a:t>
            </a:r>
          </a:p>
          <a:p>
            <a:endParaRPr lang="en-US" dirty="0"/>
          </a:p>
          <a:p>
            <a:r>
              <a:rPr lang="en-US" dirty="0"/>
              <a:t>Annotating every pixel leads to heavy tails</a:t>
            </a:r>
          </a:p>
          <a:p>
            <a:endParaRPr lang="en-US" dirty="0"/>
          </a:p>
          <a:p>
            <a:r>
              <a:rPr lang="en-US" dirty="0"/>
              <a:t>Common solution: annotate few classes (often things), mark rest as “Other”</a:t>
            </a:r>
          </a:p>
          <a:p>
            <a:endParaRPr lang="en-US" dirty="0"/>
          </a:p>
          <a:p>
            <a:r>
              <a:rPr lang="en-US" dirty="0"/>
              <a:t>Common datasets: PASCAL VOC 2012 (~1500 images, 20 categories), COCO (~100k images, 20 categories)</a:t>
            </a:r>
          </a:p>
        </p:txBody>
      </p:sp>
    </p:spTree>
    <p:extLst>
      <p:ext uri="{BB962C8B-B14F-4D97-AF65-F5344CB8AC3E}">
        <p14:creationId xmlns:p14="http://schemas.microsoft.com/office/powerpoint/2010/main" val="3082529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a:t>
            </a:r>
            <a:r>
              <a:rPr lang="en-US" dirty="0" err="1"/>
              <a:t>convnet</a:t>
            </a:r>
            <a:r>
              <a:rPr lang="en-US" dirty="0"/>
              <a:t> semantic segmentation</a:t>
            </a:r>
          </a:p>
        </p:txBody>
      </p:sp>
      <p:sp>
        <p:nvSpPr>
          <p:cNvPr id="6" name="Content Placeholder 5"/>
          <p:cNvSpPr>
            <a:spLocks noGrp="1"/>
          </p:cNvSpPr>
          <p:nvPr>
            <p:ph idx="1"/>
          </p:nvPr>
        </p:nvSpPr>
        <p:spPr/>
        <p:txBody>
          <a:bodyPr/>
          <a:lstStyle/>
          <a:p>
            <a:r>
              <a:rPr lang="en-US" dirty="0"/>
              <a:t>Things</a:t>
            </a:r>
          </a:p>
          <a:p>
            <a:pPr lvl="1"/>
            <a:r>
              <a:rPr lang="en-US" dirty="0"/>
              <a:t>Do object detection, then segment out detected objects</a:t>
            </a:r>
          </a:p>
          <a:p>
            <a:r>
              <a:rPr lang="en-US" dirty="0"/>
              <a:t>Stuff</a:t>
            </a:r>
          </a:p>
          <a:p>
            <a:pPr lvl="1"/>
            <a:r>
              <a:rPr lang="en-US" dirty="0"/>
              <a:t>”Texture classification”</a:t>
            </a:r>
          </a:p>
          <a:p>
            <a:pPr lvl="1"/>
            <a:r>
              <a:rPr lang="en-US" dirty="0"/>
              <a:t>Compute histograms of filter responses</a:t>
            </a:r>
          </a:p>
          <a:p>
            <a:pPr lvl="1"/>
            <a:r>
              <a:rPr lang="en-US" dirty="0"/>
              <a:t>Classify local image patches</a:t>
            </a:r>
          </a:p>
        </p:txBody>
      </p:sp>
    </p:spTree>
    <p:extLst>
      <p:ext uri="{BB962C8B-B14F-4D97-AF65-F5344CB8AC3E}">
        <p14:creationId xmlns:p14="http://schemas.microsoft.com/office/powerpoint/2010/main" val="3922066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segmentation using convolutional networks</a:t>
            </a:r>
          </a:p>
        </p:txBody>
      </p:sp>
      <p:sp>
        <p:nvSpPr>
          <p:cNvPr id="4" name="Cube 3"/>
          <p:cNvSpPr/>
          <p:nvPr/>
        </p:nvSpPr>
        <p:spPr>
          <a:xfrm>
            <a:off x="4432300" y="2368550"/>
            <a:ext cx="3022600" cy="2794000"/>
          </a:xfrm>
          <a:prstGeom prst="cube">
            <a:avLst>
              <a:gd name="adj" fmla="val 45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Arrow Connector 5"/>
          <p:cNvCxnSpPr/>
          <p:nvPr/>
        </p:nvCxnSpPr>
        <p:spPr>
          <a:xfrm>
            <a:off x="4432300" y="5429250"/>
            <a:ext cx="28829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46749" y="5429250"/>
            <a:ext cx="393700" cy="300082"/>
          </a:xfrm>
          <a:prstGeom prst="rect">
            <a:avLst/>
          </a:prstGeom>
          <a:noFill/>
        </p:spPr>
        <p:txBody>
          <a:bodyPr wrap="square" rtlCol="0">
            <a:spAutoFit/>
          </a:bodyPr>
          <a:lstStyle/>
          <a:p>
            <a:pPr algn="ctr"/>
            <a:r>
              <a:rPr lang="en-US" sz="1350" dirty="0"/>
              <a:t>h</a:t>
            </a:r>
          </a:p>
        </p:txBody>
      </p:sp>
      <p:cxnSp>
        <p:nvCxnSpPr>
          <p:cNvPr id="8" name="Straight Arrow Connector 7"/>
          <p:cNvCxnSpPr/>
          <p:nvPr/>
        </p:nvCxnSpPr>
        <p:spPr>
          <a:xfrm>
            <a:off x="4318000" y="2469158"/>
            <a:ext cx="0" cy="269339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924300" y="3538854"/>
            <a:ext cx="393700" cy="300082"/>
          </a:xfrm>
          <a:prstGeom prst="rect">
            <a:avLst/>
          </a:prstGeom>
          <a:noFill/>
        </p:spPr>
        <p:txBody>
          <a:bodyPr wrap="square" rtlCol="0">
            <a:spAutoFit/>
          </a:bodyPr>
          <a:lstStyle/>
          <a:p>
            <a:pPr algn="ctr"/>
            <a:r>
              <a:rPr lang="en-US" sz="1350" dirty="0"/>
              <a:t>w</a:t>
            </a:r>
          </a:p>
        </p:txBody>
      </p:sp>
      <p:cxnSp>
        <p:nvCxnSpPr>
          <p:cNvPr id="13" name="Straight Arrow Connector 12"/>
          <p:cNvCxnSpPr/>
          <p:nvPr/>
        </p:nvCxnSpPr>
        <p:spPr>
          <a:xfrm flipV="1">
            <a:off x="7353301" y="5124451"/>
            <a:ext cx="177800" cy="1778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346949" y="5162550"/>
            <a:ext cx="393700" cy="300082"/>
          </a:xfrm>
          <a:prstGeom prst="rect">
            <a:avLst/>
          </a:prstGeom>
          <a:noFill/>
        </p:spPr>
        <p:txBody>
          <a:bodyPr wrap="square" rtlCol="0">
            <a:spAutoFit/>
          </a:bodyPr>
          <a:lstStyle/>
          <a:p>
            <a:pPr algn="ctr"/>
            <a:r>
              <a:rPr lang="en-US" sz="1350" dirty="0"/>
              <a:t>3</a:t>
            </a:r>
          </a:p>
        </p:txBody>
      </p:sp>
    </p:spTree>
    <p:extLst>
      <p:ext uri="{BB962C8B-B14F-4D97-AF65-F5344CB8AC3E}">
        <p14:creationId xmlns:p14="http://schemas.microsoft.com/office/powerpoint/2010/main" val="3306154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segmentation using convolutional networks</a:t>
            </a:r>
          </a:p>
        </p:txBody>
      </p:sp>
      <p:sp>
        <p:nvSpPr>
          <p:cNvPr id="4" name="Cube 3"/>
          <p:cNvSpPr/>
          <p:nvPr/>
        </p:nvSpPr>
        <p:spPr>
          <a:xfrm>
            <a:off x="4432300" y="2368550"/>
            <a:ext cx="3022600" cy="2794000"/>
          </a:xfrm>
          <a:prstGeom prst="cube">
            <a:avLst>
              <a:gd name="adj" fmla="val 45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Arrow Connector 5"/>
          <p:cNvCxnSpPr/>
          <p:nvPr/>
        </p:nvCxnSpPr>
        <p:spPr>
          <a:xfrm>
            <a:off x="4254501" y="5226050"/>
            <a:ext cx="60960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413249" y="5238751"/>
            <a:ext cx="393700" cy="507831"/>
          </a:xfrm>
          <a:prstGeom prst="rect">
            <a:avLst/>
          </a:prstGeom>
          <a:noFill/>
        </p:spPr>
        <p:txBody>
          <a:bodyPr wrap="square" rtlCol="0">
            <a:spAutoFit/>
          </a:bodyPr>
          <a:lstStyle/>
          <a:p>
            <a:pPr algn="ctr"/>
            <a:r>
              <a:rPr lang="en-US" sz="1350"/>
              <a:t>h/4</a:t>
            </a:r>
            <a:endParaRPr lang="en-US" sz="1350" dirty="0"/>
          </a:p>
        </p:txBody>
      </p:sp>
      <p:cxnSp>
        <p:nvCxnSpPr>
          <p:cNvPr id="8" name="Straight Arrow Connector 7"/>
          <p:cNvCxnSpPr/>
          <p:nvPr/>
        </p:nvCxnSpPr>
        <p:spPr>
          <a:xfrm>
            <a:off x="4165600" y="4400552"/>
            <a:ext cx="0" cy="68579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721100" y="4631055"/>
            <a:ext cx="469901" cy="300082"/>
          </a:xfrm>
          <a:prstGeom prst="rect">
            <a:avLst/>
          </a:prstGeom>
          <a:noFill/>
        </p:spPr>
        <p:txBody>
          <a:bodyPr wrap="square" rtlCol="0">
            <a:spAutoFit/>
          </a:bodyPr>
          <a:lstStyle/>
          <a:p>
            <a:pPr algn="ctr"/>
            <a:r>
              <a:rPr lang="en-US" sz="1350"/>
              <a:t>w/4</a:t>
            </a:r>
            <a:endParaRPr lang="en-US" sz="1350" dirty="0"/>
          </a:p>
        </p:txBody>
      </p:sp>
      <p:sp>
        <p:nvSpPr>
          <p:cNvPr id="10" name="Cube 9"/>
          <p:cNvSpPr/>
          <p:nvPr/>
        </p:nvSpPr>
        <p:spPr>
          <a:xfrm>
            <a:off x="4864101" y="2813050"/>
            <a:ext cx="1803400" cy="1790701"/>
          </a:xfrm>
          <a:prstGeom prst="cube">
            <a:avLst>
              <a:gd name="adj" fmla="val 1660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Cube 10"/>
          <p:cNvSpPr/>
          <p:nvPr/>
        </p:nvSpPr>
        <p:spPr>
          <a:xfrm>
            <a:off x="4521201" y="3168650"/>
            <a:ext cx="1803400" cy="1790701"/>
          </a:xfrm>
          <a:prstGeom prst="cube">
            <a:avLst>
              <a:gd name="adj" fmla="val 1660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Cube 13"/>
          <p:cNvSpPr/>
          <p:nvPr/>
        </p:nvSpPr>
        <p:spPr>
          <a:xfrm>
            <a:off x="4610102" y="3752852"/>
            <a:ext cx="927099" cy="952499"/>
          </a:xfrm>
          <a:prstGeom prst="cube">
            <a:avLst>
              <a:gd name="adj" fmla="val 3239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ube 14"/>
          <p:cNvSpPr/>
          <p:nvPr/>
        </p:nvSpPr>
        <p:spPr>
          <a:xfrm>
            <a:off x="4241802" y="4121153"/>
            <a:ext cx="927099" cy="952499"/>
          </a:xfrm>
          <a:prstGeom prst="cube">
            <a:avLst>
              <a:gd name="adj" fmla="val 3239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p:cNvSpPr txBox="1"/>
          <p:nvPr/>
        </p:nvSpPr>
        <p:spPr>
          <a:xfrm>
            <a:off x="4705350" y="4044950"/>
            <a:ext cx="393700" cy="300082"/>
          </a:xfrm>
          <a:prstGeom prst="rect">
            <a:avLst/>
          </a:prstGeom>
          <a:noFill/>
        </p:spPr>
        <p:txBody>
          <a:bodyPr wrap="square" rtlCol="0">
            <a:spAutoFit/>
          </a:bodyPr>
          <a:lstStyle/>
          <a:p>
            <a:pPr algn="ctr"/>
            <a:r>
              <a:rPr lang="en-US" sz="1350" dirty="0">
                <a:solidFill>
                  <a:schemeClr val="bg1"/>
                </a:solidFill>
              </a:rPr>
              <a:t>c</a:t>
            </a:r>
          </a:p>
        </p:txBody>
      </p:sp>
      <p:cxnSp>
        <p:nvCxnSpPr>
          <p:cNvPr id="13" name="Straight Arrow Connector 12"/>
          <p:cNvCxnSpPr/>
          <p:nvPr/>
        </p:nvCxnSpPr>
        <p:spPr>
          <a:xfrm flipV="1">
            <a:off x="4800601" y="4121150"/>
            <a:ext cx="292100" cy="29210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36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1" grpId="0" animBg="1"/>
      <p:bldP spid="14" grpId="0" animBg="1"/>
      <p:bldP spid="15"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ube 20"/>
          <p:cNvSpPr/>
          <p:nvPr/>
        </p:nvSpPr>
        <p:spPr>
          <a:xfrm>
            <a:off x="5181600" y="2165351"/>
            <a:ext cx="1460500" cy="1460501"/>
          </a:xfrm>
          <a:prstGeom prst="cube">
            <a:avLst>
              <a:gd name="adj" fmla="val 639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dirty="0"/>
              <a:t>Semantic segmentation using convolutional networks</a:t>
            </a:r>
          </a:p>
        </p:txBody>
      </p:sp>
      <p:sp>
        <p:nvSpPr>
          <p:cNvPr id="8" name="Cube 7"/>
          <p:cNvSpPr/>
          <p:nvPr/>
        </p:nvSpPr>
        <p:spPr>
          <a:xfrm>
            <a:off x="5181600" y="2089152"/>
            <a:ext cx="3136900" cy="3060699"/>
          </a:xfrm>
          <a:prstGeom prst="cube">
            <a:avLst>
              <a:gd name="adj" fmla="val 3239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4" name="Group 13"/>
          <p:cNvGrpSpPr/>
          <p:nvPr/>
        </p:nvGrpSpPr>
        <p:grpSpPr>
          <a:xfrm>
            <a:off x="7277101" y="2063751"/>
            <a:ext cx="977900" cy="965200"/>
            <a:chOff x="4775200" y="2099733"/>
            <a:chExt cx="1303867" cy="1286933"/>
          </a:xfrm>
        </p:grpSpPr>
        <p:sp>
          <p:nvSpPr>
            <p:cNvPr id="9" name="TextBox 8"/>
            <p:cNvSpPr txBox="1"/>
            <p:nvPr/>
          </p:nvSpPr>
          <p:spPr>
            <a:xfrm>
              <a:off x="5156199" y="2370668"/>
              <a:ext cx="524933" cy="400109"/>
            </a:xfrm>
            <a:prstGeom prst="rect">
              <a:avLst/>
            </a:prstGeom>
            <a:noFill/>
          </p:spPr>
          <p:txBody>
            <a:bodyPr wrap="square" rtlCol="0">
              <a:spAutoFit/>
            </a:bodyPr>
            <a:lstStyle/>
            <a:p>
              <a:pPr algn="ctr"/>
              <a:r>
                <a:rPr lang="en-US" sz="1350" dirty="0">
                  <a:solidFill>
                    <a:schemeClr val="bg1"/>
                  </a:solidFill>
                </a:rPr>
                <a:t>c</a:t>
              </a:r>
            </a:p>
          </p:txBody>
        </p:sp>
        <p:cxnSp>
          <p:nvCxnSpPr>
            <p:cNvPr id="10" name="Straight Arrow Connector 9"/>
            <p:cNvCxnSpPr/>
            <p:nvPr/>
          </p:nvCxnSpPr>
          <p:spPr>
            <a:xfrm flipV="1">
              <a:off x="4775200" y="2099733"/>
              <a:ext cx="1303867" cy="1286933"/>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20" name="Table 19"/>
          <p:cNvGraphicFramePr>
            <a:graphicFrameLocks noGrp="1"/>
          </p:cNvGraphicFramePr>
          <p:nvPr>
            <p:extLst/>
          </p:nvPr>
        </p:nvGraphicFramePr>
        <p:xfrm>
          <a:off x="5168900" y="3124199"/>
          <a:ext cx="2184404" cy="2025652"/>
        </p:xfrm>
        <a:graphic>
          <a:graphicData uri="http://schemas.openxmlformats.org/drawingml/2006/table">
            <a:tbl>
              <a:tblPr firstRow="1" bandRow="1">
                <a:tableStyleId>{5940675A-B579-460E-94D1-54222C63F5DA}</a:tableStyleId>
              </a:tblPr>
              <a:tblGrid>
                <a:gridCol w="546101">
                  <a:extLst>
                    <a:ext uri="{9D8B030D-6E8A-4147-A177-3AD203B41FA5}">
                      <a16:colId xmlns:a16="http://schemas.microsoft.com/office/drawing/2014/main" val="20000"/>
                    </a:ext>
                  </a:extLst>
                </a:gridCol>
                <a:gridCol w="546101">
                  <a:extLst>
                    <a:ext uri="{9D8B030D-6E8A-4147-A177-3AD203B41FA5}">
                      <a16:colId xmlns:a16="http://schemas.microsoft.com/office/drawing/2014/main" val="20001"/>
                    </a:ext>
                  </a:extLst>
                </a:gridCol>
                <a:gridCol w="546101">
                  <a:extLst>
                    <a:ext uri="{9D8B030D-6E8A-4147-A177-3AD203B41FA5}">
                      <a16:colId xmlns:a16="http://schemas.microsoft.com/office/drawing/2014/main" val="20002"/>
                    </a:ext>
                  </a:extLst>
                </a:gridCol>
                <a:gridCol w="546101">
                  <a:extLst>
                    <a:ext uri="{9D8B030D-6E8A-4147-A177-3AD203B41FA5}">
                      <a16:colId xmlns:a16="http://schemas.microsoft.com/office/drawing/2014/main" val="20003"/>
                    </a:ext>
                  </a:extLst>
                </a:gridCol>
              </a:tblGrid>
              <a:tr h="506413">
                <a:tc>
                  <a:txBody>
                    <a:bodyPr/>
                    <a:lstStyle/>
                    <a:p>
                      <a:endParaRPr lang="en-US" sz="14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506413">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506413">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506413">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cxnSp>
        <p:nvCxnSpPr>
          <p:cNvPr id="4" name="Straight Arrow Connector 3"/>
          <p:cNvCxnSpPr/>
          <p:nvPr/>
        </p:nvCxnSpPr>
        <p:spPr>
          <a:xfrm>
            <a:off x="5168900" y="5264150"/>
            <a:ext cx="2159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962650" y="5276849"/>
            <a:ext cx="393700" cy="507831"/>
          </a:xfrm>
          <a:prstGeom prst="rect">
            <a:avLst/>
          </a:prstGeom>
          <a:noFill/>
        </p:spPr>
        <p:txBody>
          <a:bodyPr wrap="square" rtlCol="0">
            <a:spAutoFit/>
          </a:bodyPr>
          <a:lstStyle/>
          <a:p>
            <a:pPr algn="ctr"/>
            <a:r>
              <a:rPr lang="en-US" sz="1350"/>
              <a:t>h/4</a:t>
            </a:r>
            <a:endParaRPr lang="en-US" sz="1350" dirty="0"/>
          </a:p>
        </p:txBody>
      </p:sp>
      <p:cxnSp>
        <p:nvCxnSpPr>
          <p:cNvPr id="6" name="Straight Arrow Connector 5"/>
          <p:cNvCxnSpPr/>
          <p:nvPr/>
        </p:nvCxnSpPr>
        <p:spPr>
          <a:xfrm>
            <a:off x="5054600" y="3092450"/>
            <a:ext cx="0" cy="20574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610101" y="3830956"/>
            <a:ext cx="469901" cy="300082"/>
          </a:xfrm>
          <a:prstGeom prst="rect">
            <a:avLst/>
          </a:prstGeom>
          <a:noFill/>
        </p:spPr>
        <p:txBody>
          <a:bodyPr wrap="square" rtlCol="0">
            <a:spAutoFit/>
          </a:bodyPr>
          <a:lstStyle/>
          <a:p>
            <a:pPr algn="ctr"/>
            <a:r>
              <a:rPr lang="en-US" sz="1350"/>
              <a:t>w/4</a:t>
            </a:r>
            <a:endParaRPr lang="en-US" sz="1350" dirty="0"/>
          </a:p>
        </p:txBody>
      </p:sp>
    </p:spTree>
    <p:extLst>
      <p:ext uri="{BB962C8B-B14F-4D97-AF65-F5344CB8AC3E}">
        <p14:creationId xmlns:p14="http://schemas.microsoft.com/office/powerpoint/2010/main" val="4168486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756</TotalTime>
  <Words>718</Words>
  <Application>Microsoft Macintosh PowerPoint</Application>
  <PresentationFormat>Widescreen</PresentationFormat>
  <Paragraphs>120</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Semantic Segmentation</vt:lpstr>
      <vt:lpstr>The Task</vt:lpstr>
      <vt:lpstr>Evaluation metric</vt:lpstr>
      <vt:lpstr>Things vs Stuff</vt:lpstr>
      <vt:lpstr>Challenges in data collection</vt:lpstr>
      <vt:lpstr>Pre-convnet semantic segmentation</vt:lpstr>
      <vt:lpstr>Semantic segmentation using convolutional networks</vt:lpstr>
      <vt:lpstr>Semantic segmentation using convolutional networks</vt:lpstr>
      <vt:lpstr>Semantic segmentation using convolutional networks</vt:lpstr>
      <vt:lpstr>Semantic segmentation using convolutional networks</vt:lpstr>
      <vt:lpstr>Semantic segmentation using convolutional networks</vt:lpstr>
      <vt:lpstr>Semantic segmentation using convolutional networks</vt:lpstr>
      <vt:lpstr>Semantic segmentation using convolutional networks</vt:lpstr>
      <vt:lpstr>The resolution issue</vt:lpstr>
      <vt:lpstr>Solution 1: Image pyramids</vt:lpstr>
      <vt:lpstr>Solution 2: Skip connections</vt:lpstr>
      <vt:lpstr>Solution 2: Skip connections</vt:lpstr>
      <vt:lpstr>Skip connections</vt:lpstr>
      <vt:lpstr>Skip connections</vt:lpstr>
      <vt:lpstr>Solution 3: Dilation</vt:lpstr>
      <vt:lpstr>Solution 3: Dilation</vt:lpstr>
      <vt:lpstr>Solution 3: Dilation</vt:lpstr>
      <vt:lpstr>Solution 3: Dilation</vt:lpstr>
      <vt:lpstr>Putting it all together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Semantic Segmentation</dc:title>
  <dc:creator>Bharath Hariharan</dc:creator>
  <cp:lastModifiedBy>Bharath Hariharan</cp:lastModifiedBy>
  <cp:revision>3</cp:revision>
  <dcterms:created xsi:type="dcterms:W3CDTF">2019-05-03T04:06:08Z</dcterms:created>
  <dcterms:modified xsi:type="dcterms:W3CDTF">2019-05-03T16:42:13Z</dcterms:modified>
</cp:coreProperties>
</file>