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0"/>
  </p:notesMasterIdLst>
  <p:sldIdLst>
    <p:sldId id="256" r:id="rId2"/>
    <p:sldId id="344" r:id="rId3"/>
    <p:sldId id="1999" r:id="rId4"/>
    <p:sldId id="347" r:id="rId5"/>
    <p:sldId id="302" r:id="rId6"/>
    <p:sldId id="305" r:id="rId7"/>
    <p:sldId id="2000" r:id="rId8"/>
    <p:sldId id="308" r:id="rId9"/>
    <p:sldId id="346" r:id="rId10"/>
    <p:sldId id="1955" r:id="rId11"/>
    <p:sldId id="1964" r:id="rId12"/>
    <p:sldId id="1967" r:id="rId13"/>
    <p:sldId id="1965" r:id="rId14"/>
    <p:sldId id="1966" r:id="rId15"/>
    <p:sldId id="1968" r:id="rId16"/>
    <p:sldId id="1969" r:id="rId17"/>
    <p:sldId id="1977" r:id="rId18"/>
    <p:sldId id="270" r:id="rId19"/>
    <p:sldId id="1979" r:id="rId20"/>
    <p:sldId id="1980" r:id="rId21"/>
    <p:sldId id="1981" r:id="rId22"/>
    <p:sldId id="1982" r:id="rId23"/>
    <p:sldId id="1983" r:id="rId24"/>
    <p:sldId id="272" r:id="rId25"/>
    <p:sldId id="275" r:id="rId26"/>
    <p:sldId id="276" r:id="rId27"/>
    <p:sldId id="277" r:id="rId28"/>
    <p:sldId id="279" r:id="rId29"/>
    <p:sldId id="278" r:id="rId30"/>
    <p:sldId id="280" r:id="rId31"/>
    <p:sldId id="281" r:id="rId32"/>
    <p:sldId id="1984" r:id="rId33"/>
    <p:sldId id="282" r:id="rId34"/>
    <p:sldId id="283" r:id="rId35"/>
    <p:sldId id="284" r:id="rId36"/>
    <p:sldId id="1985" r:id="rId37"/>
    <p:sldId id="290" r:id="rId38"/>
    <p:sldId id="291" r:id="rId39"/>
    <p:sldId id="292" r:id="rId40"/>
    <p:sldId id="1986" r:id="rId41"/>
    <p:sldId id="2001" r:id="rId42"/>
    <p:sldId id="2002" r:id="rId43"/>
    <p:sldId id="2003" r:id="rId44"/>
    <p:sldId id="294" r:id="rId45"/>
    <p:sldId id="335" r:id="rId46"/>
    <p:sldId id="258" r:id="rId47"/>
    <p:sldId id="259" r:id="rId48"/>
    <p:sldId id="260" r:id="rId49"/>
    <p:sldId id="261" r:id="rId50"/>
    <p:sldId id="262" r:id="rId51"/>
    <p:sldId id="263" r:id="rId52"/>
    <p:sldId id="264" r:id="rId53"/>
    <p:sldId id="265" r:id="rId54"/>
    <p:sldId id="266" r:id="rId55"/>
    <p:sldId id="267" r:id="rId56"/>
    <p:sldId id="334" r:id="rId57"/>
    <p:sldId id="268" r:id="rId58"/>
    <p:sldId id="269" r:id="rId59"/>
    <p:sldId id="1987" r:id="rId60"/>
    <p:sldId id="271" r:id="rId61"/>
    <p:sldId id="1988" r:id="rId62"/>
    <p:sldId id="273" r:id="rId63"/>
    <p:sldId id="336" r:id="rId64"/>
    <p:sldId id="1989" r:id="rId65"/>
    <p:sldId id="1990" r:id="rId66"/>
    <p:sldId id="1991" r:id="rId67"/>
    <p:sldId id="1992" r:id="rId68"/>
    <p:sldId id="1993" r:id="rId69"/>
    <p:sldId id="274" r:id="rId70"/>
    <p:sldId id="338" r:id="rId71"/>
    <p:sldId id="339" r:id="rId72"/>
    <p:sldId id="340" r:id="rId73"/>
    <p:sldId id="341" r:id="rId74"/>
    <p:sldId id="1994" r:id="rId75"/>
    <p:sldId id="1995" r:id="rId76"/>
    <p:sldId id="1996" r:id="rId77"/>
    <p:sldId id="1997" r:id="rId78"/>
    <p:sldId id="1998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9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F12E7-6E0F-EB42-9EF4-920CA4684EF9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D6839-145B-394B-845F-788BAD4C3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B005-80FC-874F-BF78-1754BAC01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21FE7-E58C-9246-828F-52C91FE34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B7294-7954-8945-8E70-7DD2039F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153-FAE1-274C-886C-68CA1DBDF51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C10B-9820-E64B-B25D-F93A253B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CC9E5-FD0D-2D43-AB84-34465995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9305-F397-3A40-9397-DFB1822A1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524C-90EF-0C4A-8762-318D6D7D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44539-34B0-D641-89AC-56F7144F3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0F8E6-F34E-0248-B6AC-987E4627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153-FAE1-274C-886C-68CA1DBDF51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1DBE4-1225-0048-A61F-C1EC5A0E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B78C3-1C52-AD46-95B2-244BC2FB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9305-F397-3A40-9397-DFB1822A1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5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AA1B6-99EE-A444-8EF6-68043625E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B949D-A56D-AE40-8484-D24137360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16884-B7F3-8243-B6DA-897B68FD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153-FAE1-274C-886C-68CA1DBDF51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AD5D5-2F63-FB4B-957C-6072D08C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D83F9-5E28-1840-AB45-2123ACA5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9305-F397-3A40-9397-DFB1822A1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9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1150-BA43-014B-B123-7269240F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D989-1F32-9E44-A188-CE8DFB487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73D2-193E-A240-9899-C6965ACE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153-FAE1-274C-886C-68CA1DBDF51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4467E-049F-1049-AABC-C5C3A99F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22A27-631E-D14B-A173-536A3BED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9305-F397-3A40-9397-DFB1822A1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4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4FF5-1D30-224C-843C-88A8B20B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8EBB7-4394-6E47-A42D-8FFA1A13B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FA85A-9BEE-5745-9764-EA2AF2A5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153-FAE1-274C-886C-68CA1DBDF51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439C5-CDE6-B64E-AF9D-1922ABE3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724DD-E375-F441-BE09-48EC6FC9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9305-F397-3A40-9397-DFB1822A1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7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63B4E-FB46-4C42-889A-D80E7019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FB233-12AC-4845-8FC9-955D7EAA8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F90DF-307E-FA49-AB3A-DF2AA24DA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338F0-C6CF-C04A-A02D-CA7E05D2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153-FAE1-274C-886C-68CA1DBDF51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C23-384F-A24E-A8E2-122EB397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3B756-C273-3E47-833A-79BFB5CB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9305-F397-3A40-9397-DFB1822A1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7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2787F-C394-FC4A-9E88-E96A36260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966F7-4E92-8747-B825-2F6EBE1F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F4626-2413-9141-A08C-D8BF4F897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331B4-E35F-6240-A7F9-5276930EC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188B3-AA40-8B4A-9E00-3D490B178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050EB-1C64-6245-A4A2-CED03837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153-FAE1-274C-886C-68CA1DBDF51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0260D-915C-FB46-B1B2-5812C081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B91CD-39F3-B34E-A2D9-910D66F6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9305-F397-3A40-9397-DFB1822A1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4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3048-C360-FF4F-B814-57804563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9A1AE-3B14-ED4C-963D-DFF6CD7F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153-FAE1-274C-886C-68CA1DBDF51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9A6E0-E8E2-254D-8C9B-074458C8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138E-3EB4-0743-9ED9-E28ACA92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9305-F397-3A40-9397-DFB1822A1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26DF4-BD64-4240-BDA9-2F419286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153-FAE1-274C-886C-68CA1DBDF51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CEB80-239C-ED43-AB7F-5DA46188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C3E39-3C43-2148-AED5-48E1A848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9305-F397-3A40-9397-DFB1822A1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5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D73E-170F-8A42-941B-1E7C6FF6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96E38-CF13-2F46-BDAA-9CBBF7DD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C196B-CFB5-7742-99D5-3BA3C0E2E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0BD03-1B88-FD4B-B6F5-05D9926D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153-FAE1-274C-886C-68CA1DBDF51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05C12-33C6-FD45-A634-90D18B58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2197A-9738-F141-BD0A-A138ED15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9305-F397-3A40-9397-DFB1822A1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3A869-8CCB-E345-B123-45D55E82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4708C3-3D9E-3849-B5B5-0EF914AED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A78D6-32A3-904D-A53E-38BF8E0C5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DE5AF-9537-CE4A-B053-583C07FE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A153-FAE1-274C-886C-68CA1DBDF51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6033E-D9AB-0C4B-B865-E5884EEB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5FEE3-AE46-5841-9AF2-D2530ECF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9305-F397-3A40-9397-DFB1822A1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4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3BDEB-C8AF-EB4D-9A8D-7A06350E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87344-B7DD-F249-BCF3-96DA48534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36A2F-2029-E048-B59A-2D115B82E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A153-FAE1-274C-886C-68CA1DBDF51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21DF4-B7AA-724B-846C-B1DECDC22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A68DC-134C-964F-B165-A32115CF2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9305-F397-3A40-9397-DFB1822A1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3.emf"/><Relationship Id="rId7" Type="http://schemas.openxmlformats.org/officeDocument/2006/relationships/image" Target="../media/image39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image" Target="../media/image41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EC2C9-4A00-AE47-8393-0CAEA0F04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recognition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DB2B5-9F85-3F4E-A117-22E2380CC9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3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</a:t>
            </a:r>
            <a:r>
              <a:rPr lang="en-US" i="1" dirty="0"/>
              <a:t>pattern of edges</a:t>
            </a:r>
          </a:p>
          <a:p>
            <a:pPr lvl="1"/>
            <a:r>
              <a:rPr lang="en-US" dirty="0"/>
              <a:t>Edge orientation </a:t>
            </a:r>
            <a:r>
              <a:rPr lang="mr-IN" dirty="0"/>
              <a:t>–</a:t>
            </a:r>
            <a:r>
              <a:rPr lang="en-US" dirty="0"/>
              <a:t> clue to shape</a:t>
            </a:r>
          </a:p>
          <a:p>
            <a:pPr lvl="1"/>
            <a:endParaRPr lang="en-US" i="1" dirty="0"/>
          </a:p>
          <a:p>
            <a:r>
              <a:rPr lang="en-US" dirty="0"/>
              <a:t>Be resilient to </a:t>
            </a:r>
            <a:r>
              <a:rPr lang="en-US" i="1" dirty="0"/>
              <a:t>small deformations</a:t>
            </a:r>
          </a:p>
          <a:p>
            <a:pPr lvl="1"/>
            <a:r>
              <a:rPr lang="en-US" dirty="0"/>
              <a:t>Deformations might move pixels around, but slightly</a:t>
            </a:r>
          </a:p>
          <a:p>
            <a:pPr lvl="1"/>
            <a:r>
              <a:rPr lang="en-US" dirty="0"/>
              <a:t>Deformations might change edge orientations, but slightly</a:t>
            </a:r>
          </a:p>
          <a:p>
            <a:r>
              <a:rPr lang="en-US" i="1" dirty="0"/>
              <a:t>Not </a:t>
            </a:r>
            <a:r>
              <a:rPr lang="en-US" dirty="0"/>
              <a:t>resilient to large deformations: important for recognition</a:t>
            </a:r>
            <a:endParaRPr lang="en-US" i="1" dirty="0"/>
          </a:p>
          <a:p>
            <a:r>
              <a:rPr lang="en-US" dirty="0"/>
              <a:t>Other feature representations exist</a:t>
            </a:r>
          </a:p>
        </p:txBody>
      </p:sp>
    </p:spTree>
    <p:extLst>
      <p:ext uri="{BB962C8B-B14F-4D97-AF65-F5344CB8AC3E}">
        <p14:creationId xmlns:p14="http://schemas.microsoft.com/office/powerpoint/2010/main" val="273065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on pixels are bad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52650" y="4943022"/>
            <a:ext cx="7886700" cy="1102122"/>
          </a:xfrm>
        </p:spPr>
        <p:txBody>
          <a:bodyPr/>
          <a:lstStyle/>
          <a:p>
            <a:r>
              <a:rPr lang="en-US" dirty="0"/>
              <a:t>Solution 1: Better feature vectors</a:t>
            </a:r>
          </a:p>
          <a:p>
            <a:r>
              <a:rPr lang="en-US" dirty="0">
                <a:solidFill>
                  <a:srgbClr val="FF0000"/>
                </a:solidFill>
              </a:rPr>
              <a:t>Solution 2: Non-linear classifiers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08151" y="2019300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787902" y="2019300"/>
          <a:ext cx="2565400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026400" y="2019300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4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3823605" cy="4351338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6117771" y="2536372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6117772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6444344" y="354874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6596744" y="370114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6749144" y="3428999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6509657" y="414745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6803571" y="429985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8055429" y="375557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8207829" y="396240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8360229" y="348342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8512629" y="37446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8654143" y="5007434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8806543" y="520337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8523513" y="535577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8381999" y="513806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6542312" y="5290462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6694712" y="5442862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6847112" y="5279575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6999512" y="504008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3823605" cy="4351338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  <a:p>
            <a:pPr lvl="1"/>
            <a:r>
              <a:rPr lang="en-US" dirty="0"/>
              <a:t>Linear classifier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6117771" y="2536372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6117772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6444344" y="354874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6596744" y="370114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6749144" y="3428999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6509657" y="414745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6803571" y="429985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8055429" y="375557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8207829" y="396240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8360229" y="348342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8512629" y="37446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8654143" y="5007434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8806543" y="520337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8523513" y="535577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8381999" y="513806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6542312" y="5290462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6694712" y="5442862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6847112" y="5279575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6999512" y="504008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B7E2F9-F5EF-6E4A-951B-29D3B698C136}"/>
              </a:ext>
            </a:extLst>
          </p:cNvPr>
          <p:cNvCxnSpPr/>
          <p:nvPr/>
        </p:nvCxnSpPr>
        <p:spPr>
          <a:xfrm flipV="1">
            <a:off x="6117771" y="2590803"/>
            <a:ext cx="3048004" cy="2819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AE5F3E14-EDCD-074A-95FE-B602EC7C6861}"/>
              </a:ext>
            </a:extLst>
          </p:cNvPr>
          <p:cNvSpPr/>
          <p:nvPr/>
        </p:nvSpPr>
        <p:spPr>
          <a:xfrm>
            <a:off x="6117771" y="2612571"/>
            <a:ext cx="3048000" cy="2775858"/>
          </a:xfrm>
          <a:custGeom>
            <a:avLst/>
            <a:gdLst>
              <a:gd name="connsiteX0" fmla="*/ 0 w 3048000"/>
              <a:gd name="connsiteY0" fmla="*/ 2775858 h 2775858"/>
              <a:gd name="connsiteX1" fmla="*/ 0 w 3048000"/>
              <a:gd name="connsiteY1" fmla="*/ 239486 h 2775858"/>
              <a:gd name="connsiteX2" fmla="*/ 3048000 w 3048000"/>
              <a:gd name="connsiteY2" fmla="*/ 0 h 2775858"/>
              <a:gd name="connsiteX3" fmla="*/ 0 w 3048000"/>
              <a:gd name="connsiteY3" fmla="*/ 2775858 h 277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775858">
                <a:moveTo>
                  <a:pt x="0" y="2775858"/>
                </a:moveTo>
                <a:lnTo>
                  <a:pt x="0" y="239486"/>
                </a:lnTo>
                <a:lnTo>
                  <a:pt x="3048000" y="0"/>
                </a:lnTo>
                <a:lnTo>
                  <a:pt x="0" y="2775858"/>
                </a:lnTo>
                <a:close/>
              </a:path>
            </a:pathLst>
          </a:custGeom>
          <a:solidFill>
            <a:srgbClr val="0070C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14814D1-14DE-714B-B650-8489120B8085}"/>
              </a:ext>
            </a:extLst>
          </p:cNvPr>
          <p:cNvSpPr/>
          <p:nvPr/>
        </p:nvSpPr>
        <p:spPr>
          <a:xfrm>
            <a:off x="6117771" y="2623458"/>
            <a:ext cx="3429000" cy="3396343"/>
          </a:xfrm>
          <a:custGeom>
            <a:avLst/>
            <a:gdLst>
              <a:gd name="connsiteX0" fmla="*/ 10886 w 3429000"/>
              <a:gd name="connsiteY0" fmla="*/ 2797629 h 3396343"/>
              <a:gd name="connsiteX1" fmla="*/ 0 w 3429000"/>
              <a:gd name="connsiteY1" fmla="*/ 3396343 h 3396343"/>
              <a:gd name="connsiteX2" fmla="*/ 3429000 w 3429000"/>
              <a:gd name="connsiteY2" fmla="*/ 3396343 h 3396343"/>
              <a:gd name="connsiteX3" fmla="*/ 2993572 w 3429000"/>
              <a:gd name="connsiteY3" fmla="*/ 0 h 3396343"/>
              <a:gd name="connsiteX4" fmla="*/ 10886 w 3429000"/>
              <a:gd name="connsiteY4" fmla="*/ 2797629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396343">
                <a:moveTo>
                  <a:pt x="10886" y="2797629"/>
                </a:moveTo>
                <a:lnTo>
                  <a:pt x="0" y="3396343"/>
                </a:lnTo>
                <a:lnTo>
                  <a:pt x="3429000" y="3396343"/>
                </a:lnTo>
                <a:lnTo>
                  <a:pt x="2993572" y="0"/>
                </a:lnTo>
                <a:lnTo>
                  <a:pt x="10886" y="2797629"/>
                </a:lnTo>
                <a:close/>
              </a:path>
            </a:pathLst>
          </a:custGeom>
          <a:solidFill>
            <a:srgbClr val="FF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3823605" cy="4351338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Nearest neighbor: assign each point the label of the nearest neighbor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6117771" y="2536372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6117772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6444344" y="354874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6596744" y="370114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6749144" y="3428999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6509657" y="414745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6803571" y="429985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8055429" y="375557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8207829" y="396240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8360229" y="348342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8512629" y="37446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8654143" y="5007434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8806543" y="520337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8523513" y="535577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8381999" y="513806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6542312" y="5290462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6694712" y="5442862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6847112" y="5279575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6999512" y="504008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1DE7AE2-27D8-A543-9F72-888DEAE32401}"/>
              </a:ext>
            </a:extLst>
          </p:cNvPr>
          <p:cNvSpPr/>
          <p:nvPr/>
        </p:nvSpPr>
        <p:spPr>
          <a:xfrm>
            <a:off x="6117772" y="2264229"/>
            <a:ext cx="2710543" cy="2590800"/>
          </a:xfrm>
          <a:custGeom>
            <a:avLst/>
            <a:gdLst>
              <a:gd name="connsiteX0" fmla="*/ 10886 w 2710543"/>
              <a:gd name="connsiteY0" fmla="*/ 2579914 h 2590800"/>
              <a:gd name="connsiteX1" fmla="*/ 685800 w 2710543"/>
              <a:gd name="connsiteY1" fmla="*/ 2590800 h 2590800"/>
              <a:gd name="connsiteX2" fmla="*/ 1404258 w 2710543"/>
              <a:gd name="connsiteY2" fmla="*/ 2002971 h 2590800"/>
              <a:gd name="connsiteX3" fmla="*/ 1197429 w 2710543"/>
              <a:gd name="connsiteY3" fmla="*/ 1382485 h 2590800"/>
              <a:gd name="connsiteX4" fmla="*/ 1317172 w 2710543"/>
              <a:gd name="connsiteY4" fmla="*/ 979714 h 2590800"/>
              <a:gd name="connsiteX5" fmla="*/ 2710543 w 2710543"/>
              <a:gd name="connsiteY5" fmla="*/ 0 h 2590800"/>
              <a:gd name="connsiteX6" fmla="*/ 0 w 2710543"/>
              <a:gd name="connsiteY6" fmla="*/ 272142 h 2590800"/>
              <a:gd name="connsiteX7" fmla="*/ 10886 w 2710543"/>
              <a:gd name="connsiteY7" fmla="*/ 2579914 h 2590800"/>
              <a:gd name="connsiteX0" fmla="*/ 10886 w 2710543"/>
              <a:gd name="connsiteY0" fmla="*/ 2579914 h 2590800"/>
              <a:gd name="connsiteX1" fmla="*/ 685800 w 2710543"/>
              <a:gd name="connsiteY1" fmla="*/ 2590800 h 2590800"/>
              <a:gd name="connsiteX2" fmla="*/ 1404258 w 2710543"/>
              <a:gd name="connsiteY2" fmla="*/ 2002971 h 2590800"/>
              <a:gd name="connsiteX3" fmla="*/ 1458686 w 2710543"/>
              <a:gd name="connsiteY3" fmla="*/ 1393371 h 2590800"/>
              <a:gd name="connsiteX4" fmla="*/ 1317172 w 2710543"/>
              <a:gd name="connsiteY4" fmla="*/ 979714 h 2590800"/>
              <a:gd name="connsiteX5" fmla="*/ 2710543 w 2710543"/>
              <a:gd name="connsiteY5" fmla="*/ 0 h 2590800"/>
              <a:gd name="connsiteX6" fmla="*/ 0 w 2710543"/>
              <a:gd name="connsiteY6" fmla="*/ 272142 h 2590800"/>
              <a:gd name="connsiteX7" fmla="*/ 10886 w 2710543"/>
              <a:gd name="connsiteY7" fmla="*/ 2579914 h 2590800"/>
              <a:gd name="connsiteX0" fmla="*/ 10886 w 2710543"/>
              <a:gd name="connsiteY0" fmla="*/ 2579914 h 2590800"/>
              <a:gd name="connsiteX1" fmla="*/ 685800 w 2710543"/>
              <a:gd name="connsiteY1" fmla="*/ 2590800 h 2590800"/>
              <a:gd name="connsiteX2" fmla="*/ 1404258 w 2710543"/>
              <a:gd name="connsiteY2" fmla="*/ 2002971 h 2590800"/>
              <a:gd name="connsiteX3" fmla="*/ 1458686 w 2710543"/>
              <a:gd name="connsiteY3" fmla="*/ 1393371 h 2590800"/>
              <a:gd name="connsiteX4" fmla="*/ 1752601 w 2710543"/>
              <a:gd name="connsiteY4" fmla="*/ 957943 h 2590800"/>
              <a:gd name="connsiteX5" fmla="*/ 2710543 w 2710543"/>
              <a:gd name="connsiteY5" fmla="*/ 0 h 2590800"/>
              <a:gd name="connsiteX6" fmla="*/ 0 w 2710543"/>
              <a:gd name="connsiteY6" fmla="*/ 272142 h 2590800"/>
              <a:gd name="connsiteX7" fmla="*/ 10886 w 2710543"/>
              <a:gd name="connsiteY7" fmla="*/ 2579914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0543" h="2590800">
                <a:moveTo>
                  <a:pt x="10886" y="2579914"/>
                </a:moveTo>
                <a:lnTo>
                  <a:pt x="685800" y="2590800"/>
                </a:lnTo>
                <a:lnTo>
                  <a:pt x="1404258" y="2002971"/>
                </a:lnTo>
                <a:lnTo>
                  <a:pt x="1458686" y="1393371"/>
                </a:lnTo>
                <a:lnTo>
                  <a:pt x="1752601" y="957943"/>
                </a:lnTo>
                <a:lnTo>
                  <a:pt x="2710543" y="0"/>
                </a:lnTo>
                <a:lnTo>
                  <a:pt x="0" y="272142"/>
                </a:lnTo>
                <a:cubicBezTo>
                  <a:pt x="3629" y="1048656"/>
                  <a:pt x="7257" y="1825171"/>
                  <a:pt x="10886" y="2579914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F9AF832-DA4B-844E-AD53-57B80E794D17}"/>
              </a:ext>
            </a:extLst>
          </p:cNvPr>
          <p:cNvSpPr/>
          <p:nvPr/>
        </p:nvSpPr>
        <p:spPr>
          <a:xfrm>
            <a:off x="7598230" y="4408714"/>
            <a:ext cx="2220685" cy="1611086"/>
          </a:xfrm>
          <a:custGeom>
            <a:avLst/>
            <a:gdLst>
              <a:gd name="connsiteX0" fmla="*/ 0 w 2220685"/>
              <a:gd name="connsiteY0" fmla="*/ 1600200 h 1611086"/>
              <a:gd name="connsiteX1" fmla="*/ 141514 w 2220685"/>
              <a:gd name="connsiteY1" fmla="*/ 228600 h 1611086"/>
              <a:gd name="connsiteX2" fmla="*/ 2220685 w 2220685"/>
              <a:gd name="connsiteY2" fmla="*/ 0 h 1611086"/>
              <a:gd name="connsiteX3" fmla="*/ 2133600 w 2220685"/>
              <a:gd name="connsiteY3" fmla="*/ 1611086 h 1611086"/>
              <a:gd name="connsiteX4" fmla="*/ 0 w 2220685"/>
              <a:gd name="connsiteY4" fmla="*/ 160020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685" h="1611086">
                <a:moveTo>
                  <a:pt x="0" y="1600200"/>
                </a:moveTo>
                <a:lnTo>
                  <a:pt x="141514" y="228600"/>
                </a:lnTo>
                <a:lnTo>
                  <a:pt x="2220685" y="0"/>
                </a:lnTo>
                <a:lnTo>
                  <a:pt x="2133600" y="1611086"/>
                </a:lnTo>
                <a:lnTo>
                  <a:pt x="0" y="1600200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E83B25D4-5747-E649-B1A7-08FD8E800571}"/>
              </a:ext>
            </a:extLst>
          </p:cNvPr>
          <p:cNvSpPr/>
          <p:nvPr/>
        </p:nvSpPr>
        <p:spPr>
          <a:xfrm>
            <a:off x="6117772" y="2286001"/>
            <a:ext cx="3701143" cy="3755571"/>
          </a:xfrm>
          <a:custGeom>
            <a:avLst/>
            <a:gdLst>
              <a:gd name="connsiteX0" fmla="*/ 10886 w 3701143"/>
              <a:gd name="connsiteY0" fmla="*/ 2558143 h 3755571"/>
              <a:gd name="connsiteX1" fmla="*/ 0 w 3701143"/>
              <a:gd name="connsiteY1" fmla="*/ 3755571 h 3755571"/>
              <a:gd name="connsiteX2" fmla="*/ 1480458 w 3701143"/>
              <a:gd name="connsiteY2" fmla="*/ 3712029 h 3755571"/>
              <a:gd name="connsiteX3" fmla="*/ 1621972 w 3701143"/>
              <a:gd name="connsiteY3" fmla="*/ 2362200 h 3755571"/>
              <a:gd name="connsiteX4" fmla="*/ 3701143 w 3701143"/>
              <a:gd name="connsiteY4" fmla="*/ 2133600 h 3755571"/>
              <a:gd name="connsiteX5" fmla="*/ 2710543 w 3701143"/>
              <a:gd name="connsiteY5" fmla="*/ 0 h 3755571"/>
              <a:gd name="connsiteX6" fmla="*/ 1752600 w 3701143"/>
              <a:gd name="connsiteY6" fmla="*/ 947057 h 3755571"/>
              <a:gd name="connsiteX7" fmla="*/ 1469572 w 3701143"/>
              <a:gd name="connsiteY7" fmla="*/ 1371600 h 3755571"/>
              <a:gd name="connsiteX8" fmla="*/ 1404258 w 3701143"/>
              <a:gd name="connsiteY8" fmla="*/ 1992086 h 3755571"/>
              <a:gd name="connsiteX9" fmla="*/ 674915 w 3701143"/>
              <a:gd name="connsiteY9" fmla="*/ 2569029 h 3755571"/>
              <a:gd name="connsiteX10" fmla="*/ 10886 w 3701143"/>
              <a:gd name="connsiteY10" fmla="*/ 2558143 h 375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1143" h="3755571">
                <a:moveTo>
                  <a:pt x="10886" y="2558143"/>
                </a:moveTo>
                <a:cubicBezTo>
                  <a:pt x="7257" y="2957286"/>
                  <a:pt x="3629" y="3356428"/>
                  <a:pt x="0" y="3755571"/>
                </a:cubicBezTo>
                <a:lnTo>
                  <a:pt x="1480458" y="3712029"/>
                </a:lnTo>
                <a:lnTo>
                  <a:pt x="1621972" y="2362200"/>
                </a:lnTo>
                <a:lnTo>
                  <a:pt x="3701143" y="2133600"/>
                </a:lnTo>
                <a:lnTo>
                  <a:pt x="2710543" y="0"/>
                </a:lnTo>
                <a:lnTo>
                  <a:pt x="1752600" y="947057"/>
                </a:lnTo>
                <a:lnTo>
                  <a:pt x="1469572" y="1371600"/>
                </a:lnTo>
                <a:lnTo>
                  <a:pt x="1404258" y="1992086"/>
                </a:lnTo>
                <a:lnTo>
                  <a:pt x="674915" y="2569029"/>
                </a:lnTo>
                <a:lnTo>
                  <a:pt x="10886" y="2558143"/>
                </a:lnTo>
                <a:close/>
              </a:path>
            </a:pathLst>
          </a:cu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14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3823605" cy="4351338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Nearest neighbor: assign each point the label of the nearest neighbor</a:t>
            </a:r>
          </a:p>
          <a:p>
            <a:pPr lvl="1"/>
            <a:r>
              <a:rPr lang="en-US" dirty="0"/>
              <a:t>Decision tree: series of if-then-else statements on different features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6117771" y="2536372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6117772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6444344" y="354874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6596744" y="370114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6749144" y="3428999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6509657" y="414745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6803571" y="429985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8055429" y="375557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8207829" y="396240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8360229" y="348342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8512629" y="37446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8654143" y="5007434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8806543" y="520337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8523513" y="535577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8381999" y="513806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6542312" y="5290462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6694712" y="5442862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6847112" y="5279575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6999512" y="504008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DD1EC-6D33-C047-8CD4-81D39D29E5B5}"/>
              </a:ext>
            </a:extLst>
          </p:cNvPr>
          <p:cNvSpPr/>
          <p:nvPr/>
        </p:nvSpPr>
        <p:spPr>
          <a:xfrm>
            <a:off x="6117771" y="2536372"/>
            <a:ext cx="1480458" cy="2188029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15C16A-DB7F-B74E-8ED2-699312AE9FBB}"/>
              </a:ext>
            </a:extLst>
          </p:cNvPr>
          <p:cNvSpPr/>
          <p:nvPr/>
        </p:nvSpPr>
        <p:spPr>
          <a:xfrm>
            <a:off x="7609112" y="4724400"/>
            <a:ext cx="1480458" cy="128451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D544DB-71CB-0846-8DD9-911BDE014167}"/>
              </a:ext>
            </a:extLst>
          </p:cNvPr>
          <p:cNvSpPr/>
          <p:nvPr/>
        </p:nvSpPr>
        <p:spPr>
          <a:xfrm>
            <a:off x="7598228" y="2522081"/>
            <a:ext cx="1491342" cy="2202318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ECFA2E-62FB-E847-A1E1-B35D7AC8621C}"/>
              </a:ext>
            </a:extLst>
          </p:cNvPr>
          <p:cNvSpPr/>
          <p:nvPr/>
        </p:nvSpPr>
        <p:spPr>
          <a:xfrm>
            <a:off x="6128655" y="4724400"/>
            <a:ext cx="1480458" cy="1284514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56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3823605" cy="5032375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Nearest neighbor: assign each point the label of the nearest neighbor</a:t>
            </a:r>
          </a:p>
          <a:p>
            <a:pPr lvl="1"/>
            <a:r>
              <a:rPr lang="en-US" dirty="0"/>
              <a:t>Decision tree: series of if-then-else statements on different features</a:t>
            </a:r>
          </a:p>
          <a:p>
            <a:pPr lvl="1"/>
            <a:r>
              <a:rPr lang="en-US" dirty="0"/>
              <a:t>Neural networks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6117771" y="2536372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6117772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6444344" y="354874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6596744" y="370114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6749144" y="3428999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6509657" y="414745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6803571" y="429985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8055429" y="375557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8207829" y="396240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8360229" y="348342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8512629" y="37446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8654143" y="5007434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8806543" y="520337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8523513" y="535577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8381999" y="513806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6542312" y="5290462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6694712" y="5442862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6847112" y="5279575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6999512" y="504008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8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3823605" cy="5032375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Nearest neighbor: assign each point the label of the nearest neighbor</a:t>
            </a:r>
          </a:p>
          <a:p>
            <a:pPr lvl="1"/>
            <a:r>
              <a:rPr lang="en-US" dirty="0"/>
              <a:t>Decision tree: series of if-then-else statements on different features</a:t>
            </a:r>
          </a:p>
          <a:p>
            <a:pPr lvl="1"/>
            <a:r>
              <a:rPr lang="en-US" dirty="0"/>
              <a:t>Neural networks / multi-layer </a:t>
            </a:r>
            <a:r>
              <a:rPr lang="en-US" dirty="0" err="1"/>
              <a:t>perceptrons</a:t>
            </a:r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6117771" y="2536372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6117772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6444344" y="354874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6596744" y="370114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6749144" y="3428999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6509657" y="414745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6803571" y="429985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8055429" y="375557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8207829" y="396240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8360229" y="348342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8512629" y="37446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8654143" y="5007434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8806543" y="520337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8523513" y="535577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8381999" y="513806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6542312" y="5290462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6694712" y="5442862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6847112" y="5279575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6999512" y="504008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87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idea: build complex functions by composing simple functions</a:t>
            </a:r>
          </a:p>
          <a:p>
            <a:r>
              <a:rPr lang="en-US" dirty="0"/>
              <a:t>Caveat: simple functions must include non-</a:t>
            </a:r>
            <a:r>
              <a:rPr lang="en-US" dirty="0" err="1"/>
              <a:t>linearities</a:t>
            </a:r>
            <a:endParaRPr lang="en-US" dirty="0"/>
          </a:p>
          <a:p>
            <a:r>
              <a:rPr lang="en-US" dirty="0"/>
              <a:t>W(U(</a:t>
            </a:r>
            <a:r>
              <a:rPr lang="en-US" dirty="0" err="1"/>
              <a:t>Vx</a:t>
            </a:r>
            <a:r>
              <a:rPr lang="en-US" dirty="0"/>
              <a:t>)) = (WUV)x</a:t>
            </a:r>
          </a:p>
          <a:p>
            <a:r>
              <a:rPr lang="en-US" dirty="0"/>
              <a:t>Let us start with only two ingredients:</a:t>
            </a:r>
          </a:p>
          <a:p>
            <a:pPr lvl="1"/>
            <a:r>
              <a:rPr lang="en-US" i="1" dirty="0"/>
              <a:t>Linear: y = </a:t>
            </a:r>
            <a:r>
              <a:rPr lang="en-US" i="1" dirty="0" err="1"/>
              <a:t>Wx</a:t>
            </a:r>
            <a:r>
              <a:rPr lang="en-US" i="1" dirty="0"/>
              <a:t> + b</a:t>
            </a:r>
          </a:p>
          <a:p>
            <a:pPr lvl="1"/>
            <a:r>
              <a:rPr lang="en-US" i="1" dirty="0"/>
              <a:t>Rectified linear unit (</a:t>
            </a:r>
            <a:r>
              <a:rPr lang="en-US" i="1" dirty="0" err="1"/>
              <a:t>ReLU</a:t>
            </a:r>
            <a:r>
              <a:rPr lang="en-US" i="1" dirty="0"/>
              <a:t>, also called half-wave rectification): y = max(x,0)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2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1CEF2-CC75-1640-BE4E-50DAB967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linear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61D15-90A5-094A-BF49-44553E713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</a:t>
            </a:r>
            <a:r>
              <a:rPr lang="en-US" dirty="0"/>
              <a:t> = </a:t>
            </a:r>
            <a:r>
              <a:rPr lang="en-US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009CD5"/>
                </a:solidFill>
              </a:rPr>
              <a:t>x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b</a:t>
            </a:r>
          </a:p>
          <a:p>
            <a:r>
              <a:rPr lang="en-US" dirty="0"/>
              <a:t>Parameters: </a:t>
            </a:r>
            <a:r>
              <a:rPr lang="en-US" dirty="0" err="1">
                <a:solidFill>
                  <a:srgbClr val="FF0000"/>
                </a:solidFill>
              </a:rPr>
              <a:t>W,b</a:t>
            </a:r>
            <a:endParaRPr lang="en-US" dirty="0"/>
          </a:p>
          <a:p>
            <a:r>
              <a:rPr lang="en-US" dirty="0"/>
              <a:t>Input: x (column vector, or 1 data point per column)</a:t>
            </a:r>
          </a:p>
          <a:p>
            <a:r>
              <a:rPr lang="en-US" dirty="0"/>
              <a:t>Output: y (column vector or 1 data point per column)</a:t>
            </a:r>
          </a:p>
          <a:p>
            <a:r>
              <a:rPr lang="en-US" dirty="0" err="1"/>
              <a:t>Hyperparameters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Input dimension = # of rows in x</a:t>
            </a:r>
          </a:p>
          <a:p>
            <a:pPr lvl="1"/>
            <a:r>
              <a:rPr lang="en-US" dirty="0"/>
              <a:t>Output dimension = # of rows in y</a:t>
            </a:r>
          </a:p>
          <a:p>
            <a:pPr lvl="1"/>
            <a:r>
              <a:rPr lang="en-US" dirty="0"/>
              <a:t>W : </a:t>
            </a:r>
            <a:r>
              <a:rPr lang="en-US" dirty="0" err="1"/>
              <a:t>outdim</a:t>
            </a:r>
            <a:r>
              <a:rPr lang="en-US" dirty="0"/>
              <a:t> x </a:t>
            </a:r>
            <a:r>
              <a:rPr lang="en-US" dirty="0" err="1"/>
              <a:t>indim</a:t>
            </a:r>
            <a:endParaRPr lang="en-US" dirty="0"/>
          </a:p>
          <a:p>
            <a:pPr lvl="1"/>
            <a:r>
              <a:rPr lang="en-US" dirty="0"/>
              <a:t>b : </a:t>
            </a:r>
            <a:r>
              <a:rPr lang="en-US" dirty="0" err="1"/>
              <a:t>outdim</a:t>
            </a:r>
            <a:r>
              <a:rPr lang="en-US" dirty="0"/>
              <a:t> x 1</a:t>
            </a:r>
          </a:p>
        </p:txBody>
      </p:sp>
    </p:spTree>
    <p:extLst>
      <p:ext uri="{BB962C8B-B14F-4D97-AF65-F5344CB8AC3E}">
        <p14:creationId xmlns:p14="http://schemas.microsoft.com/office/powerpoint/2010/main" val="28509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226470"/>
            <a:ext cx="7886700" cy="25088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Fix </a:t>
            </a:r>
            <a:r>
              <a:rPr lang="en-US" dirty="0">
                <a:solidFill>
                  <a:srgbClr val="C00000"/>
                </a:solidFill>
              </a:rPr>
              <a:t>hypothesis class</a:t>
            </a:r>
          </a:p>
          <a:p>
            <a:endParaRPr lang="en-US" dirty="0"/>
          </a:p>
          <a:p>
            <a:r>
              <a:rPr lang="en-US" dirty="0"/>
              <a:t>Define </a:t>
            </a:r>
            <a:r>
              <a:rPr lang="en-US" dirty="0">
                <a:solidFill>
                  <a:srgbClr val="C00000"/>
                </a:solidFill>
              </a:rPr>
              <a:t>loss function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Minimize average loss </a:t>
            </a:r>
            <a:r>
              <a:rPr lang="en-US" dirty="0"/>
              <a:t>on the training set using SGD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C683D-0FB6-6248-85EA-41769D761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763" y="2597898"/>
            <a:ext cx="4550152" cy="431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350D04-F073-624C-A3E9-DEECC253A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112" y="3564972"/>
            <a:ext cx="8485776" cy="314936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F6EEB7-F2AE-384A-B318-8D207EE1804E}"/>
              </a:ext>
            </a:extLst>
          </p:cNvPr>
          <p:cNvSpPr/>
          <p:nvPr/>
        </p:nvSpPr>
        <p:spPr>
          <a:xfrm>
            <a:off x="5329126" y="1333620"/>
            <a:ext cx="5009762" cy="104140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Logistic Regression!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C61CC0-63B5-7F4E-84B5-C0CDF7D4A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62" y="4533724"/>
            <a:ext cx="4122730" cy="9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5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875C-908A-E449-9793-8B0E634A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linear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0FA88-B588-E549-BDF3-A46A9EFB4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 = </a:t>
            </a:r>
            <a:r>
              <a:rPr lang="en-US" dirty="0" err="1"/>
              <a:t>Wx</a:t>
            </a:r>
            <a:r>
              <a:rPr lang="en-US" dirty="0"/>
              <a:t> + b</a:t>
            </a:r>
          </a:p>
          <a:p>
            <a:r>
              <a:rPr lang="en-US" dirty="0"/>
              <a:t>Every row of y corresponds to a hyperplane in x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574B87-C0A6-BF44-92CE-48CCB1608F6A}"/>
              </a:ext>
            </a:extLst>
          </p:cNvPr>
          <p:cNvSpPr/>
          <p:nvPr/>
        </p:nvSpPr>
        <p:spPr>
          <a:xfrm>
            <a:off x="2560864" y="3320143"/>
            <a:ext cx="258536" cy="3211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9472A-6902-624B-9FDF-F407B12882FC}"/>
              </a:ext>
            </a:extLst>
          </p:cNvPr>
          <p:cNvSpPr txBox="1"/>
          <p:nvPr/>
        </p:nvSpPr>
        <p:spPr>
          <a:xfrm>
            <a:off x="3102429" y="4571843"/>
            <a:ext cx="707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DB611C-69CC-C04B-BDBF-9084BDCE9953}"/>
              </a:ext>
            </a:extLst>
          </p:cNvPr>
          <p:cNvSpPr/>
          <p:nvPr/>
        </p:nvSpPr>
        <p:spPr>
          <a:xfrm>
            <a:off x="4053568" y="3320143"/>
            <a:ext cx="2717346" cy="32112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03C6E-5DB3-D645-9AE5-844C64F88047}"/>
              </a:ext>
            </a:extLst>
          </p:cNvPr>
          <p:cNvSpPr/>
          <p:nvPr/>
        </p:nvSpPr>
        <p:spPr>
          <a:xfrm rot="5400000">
            <a:off x="5780993" y="4553632"/>
            <a:ext cx="2717346" cy="250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A62C08-83CA-984D-B38F-AEEA481A179B}"/>
              </a:ext>
            </a:extLst>
          </p:cNvPr>
          <p:cNvSpPr/>
          <p:nvPr/>
        </p:nvSpPr>
        <p:spPr>
          <a:xfrm>
            <a:off x="2558144" y="3516087"/>
            <a:ext cx="250371" cy="261257"/>
          </a:xfrm>
          <a:prstGeom prst="rect">
            <a:avLst/>
          </a:prstGeom>
          <a:noFill/>
          <a:effectLst>
            <a:glow rad="1270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25E315-27E9-894C-92F1-7927339395F2}"/>
              </a:ext>
            </a:extLst>
          </p:cNvPr>
          <p:cNvSpPr/>
          <p:nvPr/>
        </p:nvSpPr>
        <p:spPr>
          <a:xfrm>
            <a:off x="4070578" y="3516087"/>
            <a:ext cx="2700337" cy="261257"/>
          </a:xfrm>
          <a:prstGeom prst="rect">
            <a:avLst/>
          </a:prstGeom>
          <a:noFill/>
          <a:effectLst>
            <a:glow rad="1270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8BCEBD-326C-5C4A-93B7-8419AC0A9709}"/>
              </a:ext>
            </a:extLst>
          </p:cNvPr>
          <p:cNvSpPr/>
          <p:nvPr/>
        </p:nvSpPr>
        <p:spPr>
          <a:xfrm rot="5400000">
            <a:off x="5794941" y="4556694"/>
            <a:ext cx="2700337" cy="261257"/>
          </a:xfrm>
          <a:prstGeom prst="rect">
            <a:avLst/>
          </a:prstGeom>
          <a:noFill/>
          <a:effectLst>
            <a:glow rad="1270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DF6324-4AF8-2947-A997-E6ACDCE81B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082" y="3777343"/>
            <a:ext cx="2260600" cy="1695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3B16BF-94DB-2845-BC9C-F4A2E58A4729}"/>
              </a:ext>
            </a:extLst>
          </p:cNvPr>
          <p:cNvSpPr txBox="1"/>
          <p:nvPr/>
        </p:nvSpPr>
        <p:spPr>
          <a:xfrm>
            <a:off x="8005083" y="5506472"/>
            <a:ext cx="2439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case when d</a:t>
            </a:r>
            <a:r>
              <a:rPr lang="en-US" baseline="-25000" dirty="0"/>
              <a:t>in</a:t>
            </a:r>
            <a:r>
              <a:rPr lang="en-US" dirty="0"/>
              <a:t> = 2. A single row in y plotted for every possible value of x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2B697B2-6B0F-3A40-96B6-DB4A6DBEBAD8}"/>
              </a:ext>
            </a:extLst>
          </p:cNvPr>
          <p:cNvSpPr/>
          <p:nvPr/>
        </p:nvSpPr>
        <p:spPr>
          <a:xfrm>
            <a:off x="7426779" y="3320144"/>
            <a:ext cx="172811" cy="2717347"/>
          </a:xfrm>
          <a:prstGeom prst="rightBrace">
            <a:avLst>
              <a:gd name="adj1" fmla="val 1745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7B15E8-8CE7-EF45-8B97-CFBDDDDCFF8D}"/>
              </a:ext>
            </a:extLst>
          </p:cNvPr>
          <p:cNvSpPr txBox="1"/>
          <p:nvPr/>
        </p:nvSpPr>
        <p:spPr>
          <a:xfrm>
            <a:off x="7599589" y="4484914"/>
            <a:ext cx="58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in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A595AED9-46FF-574A-B6BD-832D2758A773}"/>
              </a:ext>
            </a:extLst>
          </p:cNvPr>
          <p:cNvSpPr/>
          <p:nvPr/>
        </p:nvSpPr>
        <p:spPr>
          <a:xfrm rot="10800000">
            <a:off x="2290422" y="3320142"/>
            <a:ext cx="156143" cy="3211286"/>
          </a:xfrm>
          <a:prstGeom prst="rightBrace">
            <a:avLst>
              <a:gd name="adj1" fmla="val 1745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09A0CC-ED81-5945-B7C4-BFA149F02D0D}"/>
              </a:ext>
            </a:extLst>
          </p:cNvPr>
          <p:cNvSpPr txBox="1"/>
          <p:nvPr/>
        </p:nvSpPr>
        <p:spPr>
          <a:xfrm>
            <a:off x="1823355" y="4741119"/>
            <a:ext cx="58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baseline="-25000" dirty="0" err="1"/>
              <a:t>out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22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2226470"/>
            <a:ext cx="7886700" cy="5103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Key idea: build complex functions by composing </a:t>
            </a:r>
            <a:r>
              <a:rPr lang="en-US"/>
              <a:t>simple functions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06700" y="3041650"/>
            <a:ext cx="1016000" cy="749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f(x) = </a:t>
            </a:r>
            <a:r>
              <a:rPr lang="en-US" sz="1350" dirty="0" err="1"/>
              <a:t>Wx</a:t>
            </a:r>
            <a:endParaRPr lang="en-US" sz="1350" dirty="0"/>
          </a:p>
        </p:txBody>
      </p:sp>
      <p:sp>
        <p:nvSpPr>
          <p:cNvPr id="6" name="Rounded Rectangle 5"/>
          <p:cNvSpPr/>
          <p:nvPr/>
        </p:nvSpPr>
        <p:spPr>
          <a:xfrm>
            <a:off x="5873750" y="3041650"/>
            <a:ext cx="946151" cy="749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f(x) = </a:t>
            </a:r>
            <a:r>
              <a:rPr lang="en-US" sz="1350" dirty="0" err="1"/>
              <a:t>Wx</a:t>
            </a:r>
            <a:endParaRPr lang="en-US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8940801" y="3041650"/>
            <a:ext cx="952501" cy="749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f(x) = </a:t>
            </a:r>
            <a:r>
              <a:rPr lang="en-US" sz="1350" dirty="0" err="1"/>
              <a:t>Wx</a:t>
            </a:r>
            <a:endParaRPr lang="en-US" sz="1350" dirty="0"/>
          </a:p>
        </p:txBody>
      </p:sp>
      <p:sp>
        <p:nvSpPr>
          <p:cNvPr id="8" name="Rounded Rectangle 7"/>
          <p:cNvSpPr/>
          <p:nvPr/>
        </p:nvSpPr>
        <p:spPr>
          <a:xfrm>
            <a:off x="4305300" y="3041650"/>
            <a:ext cx="1016000" cy="749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g(x) = max(x,0)</a:t>
            </a:r>
            <a:endParaRPr lang="en-US" sz="1350" dirty="0"/>
          </a:p>
        </p:txBody>
      </p:sp>
      <p:sp>
        <p:nvSpPr>
          <p:cNvPr id="9" name="Rounded Rectangle 8"/>
          <p:cNvSpPr/>
          <p:nvPr/>
        </p:nvSpPr>
        <p:spPr>
          <a:xfrm>
            <a:off x="7331074" y="3041650"/>
            <a:ext cx="1016000" cy="749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g(x) = max(x,0)</a:t>
            </a:r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400" y="4305300"/>
            <a:ext cx="2260600" cy="1695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0" y="4305300"/>
            <a:ext cx="2260600" cy="169545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949700" y="3286125"/>
            <a:ext cx="228600" cy="260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5487986" y="3286125"/>
            <a:ext cx="228600" cy="260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6977063" y="3286125"/>
            <a:ext cx="228600" cy="260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521700" y="3286125"/>
            <a:ext cx="228600" cy="260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BE07E-9DF8-2C4B-8268-F04D9215D428}"/>
              </a:ext>
            </a:extLst>
          </p:cNvPr>
          <p:cNvSpPr txBox="1"/>
          <p:nvPr/>
        </p:nvSpPr>
        <p:spPr>
          <a:xfrm>
            <a:off x="1796144" y="3175781"/>
            <a:ext cx="38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ACA7DC27-1F04-064B-A68A-C08527790AD4}"/>
              </a:ext>
            </a:extLst>
          </p:cNvPr>
          <p:cNvSpPr/>
          <p:nvPr/>
        </p:nvSpPr>
        <p:spPr>
          <a:xfrm>
            <a:off x="2381250" y="3230272"/>
            <a:ext cx="228600" cy="260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Curved Left Arrow 18">
            <a:extLst>
              <a:ext uri="{FF2B5EF4-FFF2-40B4-BE49-F238E27FC236}">
                <a16:creationId xmlns:a16="http://schemas.microsoft.com/office/drawing/2014/main" id="{D965ACA1-3F6D-9345-9979-C9DCACF5F3CB}"/>
              </a:ext>
            </a:extLst>
          </p:cNvPr>
          <p:cNvSpPr/>
          <p:nvPr/>
        </p:nvSpPr>
        <p:spPr>
          <a:xfrm>
            <a:off x="4077495" y="3679372"/>
            <a:ext cx="677863" cy="1279980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>
            <a:extLst>
              <a:ext uri="{FF2B5EF4-FFF2-40B4-BE49-F238E27FC236}">
                <a16:creationId xmlns:a16="http://schemas.microsoft.com/office/drawing/2014/main" id="{6EA4FA58-041C-0549-ADA5-FC625D767B7C}"/>
              </a:ext>
            </a:extLst>
          </p:cNvPr>
          <p:cNvSpPr/>
          <p:nvPr/>
        </p:nvSpPr>
        <p:spPr>
          <a:xfrm>
            <a:off x="9744870" y="3490622"/>
            <a:ext cx="677863" cy="1279980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0EF81E-7E79-A844-8BDD-C70B3E5A8888}"/>
              </a:ext>
            </a:extLst>
          </p:cNvPr>
          <p:cNvSpPr txBox="1"/>
          <p:nvPr/>
        </p:nvSpPr>
        <p:spPr>
          <a:xfrm>
            <a:off x="4771627" y="4095750"/>
            <a:ext cx="48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7BB9D1-706A-FA4D-839F-9F4608BD2299}"/>
              </a:ext>
            </a:extLst>
          </p:cNvPr>
          <p:cNvSpPr txBox="1"/>
          <p:nvPr/>
        </p:nvSpPr>
        <p:spPr>
          <a:xfrm>
            <a:off x="2609850" y="5921829"/>
            <a:ext cx="1695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row of z plotted for every value of 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45F3E5-F206-C44D-A3D5-398798BDA3D1}"/>
              </a:ext>
            </a:extLst>
          </p:cNvPr>
          <p:cNvSpPr txBox="1"/>
          <p:nvPr/>
        </p:nvSpPr>
        <p:spPr>
          <a:xfrm>
            <a:off x="8049419" y="5861191"/>
            <a:ext cx="1695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row of y plotted for every value of 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A88D43-F362-2642-89DC-0F621B748C4F}"/>
              </a:ext>
            </a:extLst>
          </p:cNvPr>
          <p:cNvSpPr txBox="1"/>
          <p:nvPr/>
        </p:nvSpPr>
        <p:spPr>
          <a:xfrm>
            <a:off x="9893302" y="3944360"/>
            <a:ext cx="529431" cy="37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8744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0F1C-87BF-A24E-9CB1-CE51CB8E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perceptron on images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0B2C0D6-8883-4746-BF5C-F2CCBFB4F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network for cat vs dog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6A7279-1385-284E-BA14-AD04BE3D2391}"/>
              </a:ext>
            </a:extLst>
          </p:cNvPr>
          <p:cNvCxnSpPr/>
          <p:nvPr/>
        </p:nvCxnSpPr>
        <p:spPr>
          <a:xfrm>
            <a:off x="1706853" y="4502150"/>
            <a:ext cx="115041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4C7796-A2E9-8F40-8DA6-8C623D7E8C7F}"/>
              </a:ext>
            </a:extLst>
          </p:cNvPr>
          <p:cNvCxnSpPr/>
          <p:nvPr/>
        </p:nvCxnSpPr>
        <p:spPr>
          <a:xfrm>
            <a:off x="3022363" y="3253336"/>
            <a:ext cx="0" cy="11638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178A60A-E1FB-DC48-92BF-510D5B976D27}"/>
              </a:ext>
            </a:extLst>
          </p:cNvPr>
          <p:cNvSpPr txBox="1"/>
          <p:nvPr/>
        </p:nvSpPr>
        <p:spPr>
          <a:xfrm>
            <a:off x="1295164" y="4502150"/>
            <a:ext cx="1727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256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A1870-71E4-A744-B391-76CC5C812EEA}"/>
              </a:ext>
            </a:extLst>
          </p:cNvPr>
          <p:cNvSpPr txBox="1"/>
          <p:nvPr/>
        </p:nvSpPr>
        <p:spPr>
          <a:xfrm>
            <a:off x="2391107" y="3558277"/>
            <a:ext cx="1727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256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6F73B7-6F2D-9C4C-80A2-E86F03B9667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706853" y="3253336"/>
            <a:ext cx="1150410" cy="11638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95AD68-232B-8D4A-97EB-C56C36879540}"/>
              </a:ext>
            </a:extLst>
          </p:cNvPr>
          <p:cNvSpPr/>
          <p:nvPr/>
        </p:nvSpPr>
        <p:spPr>
          <a:xfrm>
            <a:off x="4446415" y="2183492"/>
            <a:ext cx="152400" cy="337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3151BF7-C1C6-0B48-AEFD-4F191AA5830F}"/>
              </a:ext>
            </a:extLst>
          </p:cNvPr>
          <p:cNvSpPr/>
          <p:nvPr/>
        </p:nvSpPr>
        <p:spPr>
          <a:xfrm>
            <a:off x="4738516" y="2234292"/>
            <a:ext cx="279401" cy="3327400"/>
          </a:xfrm>
          <a:prstGeom prst="rightBrace">
            <a:avLst>
              <a:gd name="adj1" fmla="val 501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DC200-AB9A-F44B-BF49-8223AF9FDDD2}"/>
              </a:ext>
            </a:extLst>
          </p:cNvPr>
          <p:cNvSpPr txBox="1"/>
          <p:nvPr/>
        </p:nvSpPr>
        <p:spPr>
          <a:xfrm>
            <a:off x="5017916" y="367561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65K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DF4EA18-5F88-EE44-B231-B10339726642}"/>
              </a:ext>
            </a:extLst>
          </p:cNvPr>
          <p:cNvSpPr/>
          <p:nvPr/>
        </p:nvSpPr>
        <p:spPr>
          <a:xfrm>
            <a:off x="3434054" y="3449419"/>
            <a:ext cx="963655" cy="562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Reshape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63BC363-717F-FA4F-82E8-7071E8CBDBEF}"/>
              </a:ext>
            </a:extLst>
          </p:cNvPr>
          <p:cNvSpPr/>
          <p:nvPr/>
        </p:nvSpPr>
        <p:spPr>
          <a:xfrm>
            <a:off x="5617238" y="3210540"/>
            <a:ext cx="963655" cy="1249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Linear + </a:t>
            </a:r>
            <a:r>
              <a:rPr lang="en-US" sz="1350" dirty="0" err="1"/>
              <a:t>ReLU</a:t>
            </a:r>
            <a:endParaRPr lang="en-US" sz="13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C9F943-247B-F84E-8A28-91C3F9A1AD28}"/>
              </a:ext>
            </a:extLst>
          </p:cNvPr>
          <p:cNvSpPr/>
          <p:nvPr/>
        </p:nvSpPr>
        <p:spPr>
          <a:xfrm>
            <a:off x="6688911" y="2520372"/>
            <a:ext cx="169128" cy="262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45DB81-941C-1D4F-A335-544D306CC084}"/>
              </a:ext>
            </a:extLst>
          </p:cNvPr>
          <p:cNvSpPr/>
          <p:nvPr/>
        </p:nvSpPr>
        <p:spPr>
          <a:xfrm>
            <a:off x="8141579" y="3284087"/>
            <a:ext cx="169128" cy="1249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6B87F61-4D4A-0F42-9BB4-B875E1B88AEB}"/>
              </a:ext>
            </a:extLst>
          </p:cNvPr>
          <p:cNvSpPr/>
          <p:nvPr/>
        </p:nvSpPr>
        <p:spPr>
          <a:xfrm>
            <a:off x="7046806" y="3273256"/>
            <a:ext cx="963655" cy="1249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Linear + </a:t>
            </a:r>
            <a:r>
              <a:rPr lang="en-US" sz="1350" dirty="0" err="1"/>
              <a:t>ReLU</a:t>
            </a:r>
            <a:endParaRPr lang="en-US" sz="1350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C347B92F-DD24-5045-B7B4-F8E28CDDD5EB}"/>
              </a:ext>
            </a:extLst>
          </p:cNvPr>
          <p:cNvSpPr/>
          <p:nvPr/>
        </p:nvSpPr>
        <p:spPr>
          <a:xfrm>
            <a:off x="8417581" y="3284087"/>
            <a:ext cx="1020333" cy="12447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Linear + sigmoid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CE476A-C7A4-9548-97F1-25864309908E}"/>
              </a:ext>
            </a:extLst>
          </p:cNvPr>
          <p:cNvSpPr txBox="1"/>
          <p:nvPr/>
        </p:nvSpPr>
        <p:spPr>
          <a:xfrm>
            <a:off x="9594247" y="3675619"/>
            <a:ext cx="8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p(dog | image)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AFEE07-828A-484D-92D0-C95CD72E0DC7}"/>
              </a:ext>
            </a:extLst>
          </p:cNvPr>
          <p:cNvSpPr txBox="1"/>
          <p:nvPr/>
        </p:nvSpPr>
        <p:spPr>
          <a:xfrm>
            <a:off x="6259287" y="5150178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9A99BE-4A2E-754C-B078-1A378F52290D}"/>
              </a:ext>
            </a:extLst>
          </p:cNvPr>
          <p:cNvSpPr txBox="1"/>
          <p:nvPr/>
        </p:nvSpPr>
        <p:spPr>
          <a:xfrm>
            <a:off x="7672168" y="4502150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830212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875C-908A-E449-9793-8B0E634A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linear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0FA88-B588-E549-BDF3-A46A9EFB4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 = </a:t>
            </a:r>
            <a:r>
              <a:rPr lang="en-US" dirty="0" err="1"/>
              <a:t>Wx</a:t>
            </a:r>
            <a:r>
              <a:rPr lang="en-US" dirty="0"/>
              <a:t> + b</a:t>
            </a:r>
          </a:p>
          <a:p>
            <a:r>
              <a:rPr lang="en-US" dirty="0"/>
              <a:t>How many parameters does a linear function have?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574B87-C0A6-BF44-92CE-48CCB1608F6A}"/>
              </a:ext>
            </a:extLst>
          </p:cNvPr>
          <p:cNvSpPr/>
          <p:nvPr/>
        </p:nvSpPr>
        <p:spPr>
          <a:xfrm>
            <a:off x="2560864" y="3320143"/>
            <a:ext cx="258536" cy="3211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9472A-6902-624B-9FDF-F407B12882FC}"/>
              </a:ext>
            </a:extLst>
          </p:cNvPr>
          <p:cNvSpPr txBox="1"/>
          <p:nvPr/>
        </p:nvSpPr>
        <p:spPr>
          <a:xfrm>
            <a:off x="3102429" y="4571843"/>
            <a:ext cx="707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DB611C-69CC-C04B-BDBF-9084BDCE9953}"/>
              </a:ext>
            </a:extLst>
          </p:cNvPr>
          <p:cNvSpPr/>
          <p:nvPr/>
        </p:nvSpPr>
        <p:spPr>
          <a:xfrm>
            <a:off x="4053568" y="3320143"/>
            <a:ext cx="2717346" cy="32112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03C6E-5DB3-D645-9AE5-844C64F88047}"/>
              </a:ext>
            </a:extLst>
          </p:cNvPr>
          <p:cNvSpPr/>
          <p:nvPr/>
        </p:nvSpPr>
        <p:spPr>
          <a:xfrm rot="5400000">
            <a:off x="5780993" y="4553632"/>
            <a:ext cx="2717346" cy="250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A62C08-83CA-984D-B38F-AEEA481A179B}"/>
              </a:ext>
            </a:extLst>
          </p:cNvPr>
          <p:cNvSpPr/>
          <p:nvPr/>
        </p:nvSpPr>
        <p:spPr>
          <a:xfrm>
            <a:off x="2558144" y="3516087"/>
            <a:ext cx="250371" cy="261257"/>
          </a:xfrm>
          <a:prstGeom prst="rect">
            <a:avLst/>
          </a:prstGeom>
          <a:noFill/>
          <a:effectLst>
            <a:glow rad="1270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25E315-27E9-894C-92F1-7927339395F2}"/>
              </a:ext>
            </a:extLst>
          </p:cNvPr>
          <p:cNvSpPr/>
          <p:nvPr/>
        </p:nvSpPr>
        <p:spPr>
          <a:xfrm>
            <a:off x="4070578" y="3516087"/>
            <a:ext cx="2700337" cy="261257"/>
          </a:xfrm>
          <a:prstGeom prst="rect">
            <a:avLst/>
          </a:prstGeom>
          <a:noFill/>
          <a:effectLst>
            <a:glow rad="1270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8BCEBD-326C-5C4A-93B7-8419AC0A9709}"/>
              </a:ext>
            </a:extLst>
          </p:cNvPr>
          <p:cNvSpPr/>
          <p:nvPr/>
        </p:nvSpPr>
        <p:spPr>
          <a:xfrm rot="5400000">
            <a:off x="5794941" y="4556694"/>
            <a:ext cx="2700337" cy="261257"/>
          </a:xfrm>
          <a:prstGeom prst="rect">
            <a:avLst/>
          </a:prstGeom>
          <a:noFill/>
          <a:effectLst>
            <a:glow rad="127000">
              <a:schemeClr val="accent2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DF6324-4AF8-2947-A997-E6ACDCE81B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082" y="3777343"/>
            <a:ext cx="2260600" cy="1695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3B16BF-94DB-2845-BC9C-F4A2E58A4729}"/>
              </a:ext>
            </a:extLst>
          </p:cNvPr>
          <p:cNvSpPr txBox="1"/>
          <p:nvPr/>
        </p:nvSpPr>
        <p:spPr>
          <a:xfrm>
            <a:off x="8005083" y="5506472"/>
            <a:ext cx="2439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case when d</a:t>
            </a:r>
            <a:r>
              <a:rPr lang="en-US" baseline="-25000" dirty="0"/>
              <a:t>in</a:t>
            </a:r>
            <a:r>
              <a:rPr lang="en-US" dirty="0"/>
              <a:t> = 2. A single row in y plotted for every possible value of x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2B697B2-6B0F-3A40-96B6-DB4A6DBEBAD8}"/>
              </a:ext>
            </a:extLst>
          </p:cNvPr>
          <p:cNvSpPr/>
          <p:nvPr/>
        </p:nvSpPr>
        <p:spPr>
          <a:xfrm>
            <a:off x="7426779" y="3320144"/>
            <a:ext cx="172811" cy="2717347"/>
          </a:xfrm>
          <a:prstGeom prst="rightBrace">
            <a:avLst>
              <a:gd name="adj1" fmla="val 1745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7B15E8-8CE7-EF45-8B97-CFBDDDDCFF8D}"/>
              </a:ext>
            </a:extLst>
          </p:cNvPr>
          <p:cNvSpPr txBox="1"/>
          <p:nvPr/>
        </p:nvSpPr>
        <p:spPr>
          <a:xfrm>
            <a:off x="7599589" y="4484914"/>
            <a:ext cx="58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in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A595AED9-46FF-574A-B6BD-832D2758A773}"/>
              </a:ext>
            </a:extLst>
          </p:cNvPr>
          <p:cNvSpPr/>
          <p:nvPr/>
        </p:nvSpPr>
        <p:spPr>
          <a:xfrm rot="10800000">
            <a:off x="2290422" y="3320142"/>
            <a:ext cx="156143" cy="3211286"/>
          </a:xfrm>
          <a:prstGeom prst="rightBrace">
            <a:avLst>
              <a:gd name="adj1" fmla="val 1745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09A0CC-ED81-5945-B7C4-BFA149F02D0D}"/>
              </a:ext>
            </a:extLst>
          </p:cNvPr>
          <p:cNvSpPr txBox="1"/>
          <p:nvPr/>
        </p:nvSpPr>
        <p:spPr>
          <a:xfrm>
            <a:off x="1823355" y="4741119"/>
            <a:ext cx="58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baseline="-25000" dirty="0" err="1"/>
              <a:t>out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00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linear function for images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000" y="2292350"/>
            <a:ext cx="152400" cy="337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ight Brace 19"/>
          <p:cNvSpPr/>
          <p:nvPr/>
        </p:nvSpPr>
        <p:spPr>
          <a:xfrm>
            <a:off x="8039101" y="2343150"/>
            <a:ext cx="279401" cy="3327400"/>
          </a:xfrm>
          <a:prstGeom prst="rightBrace">
            <a:avLst>
              <a:gd name="adj1" fmla="val 501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8318501" y="3784477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65K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2352" y="2321520"/>
            <a:ext cx="5181599" cy="30442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W</a:t>
            </a:r>
          </a:p>
        </p:txBody>
      </p:sp>
      <p:sp>
        <p:nvSpPr>
          <p:cNvPr id="14" name="Right Brace 13"/>
          <p:cNvSpPr/>
          <p:nvPr/>
        </p:nvSpPr>
        <p:spPr>
          <a:xfrm rot="5400000">
            <a:off x="4819651" y="3079751"/>
            <a:ext cx="260351" cy="5181599"/>
          </a:xfrm>
          <a:prstGeom prst="rightBrace">
            <a:avLst>
              <a:gd name="adj1" fmla="val 501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4591050" y="5801032"/>
            <a:ext cx="71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65K</a:t>
            </a:r>
          </a:p>
        </p:txBody>
      </p:sp>
      <p:sp>
        <p:nvSpPr>
          <p:cNvPr id="4" name="Left Brace 3"/>
          <p:cNvSpPr/>
          <p:nvPr/>
        </p:nvSpPr>
        <p:spPr>
          <a:xfrm>
            <a:off x="1930401" y="2292351"/>
            <a:ext cx="222250" cy="3073399"/>
          </a:xfrm>
          <a:prstGeom prst="leftBrace">
            <a:avLst>
              <a:gd name="adj1" fmla="val 4612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524000" y="3542870"/>
            <a:ext cx="83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1024</a:t>
            </a:r>
          </a:p>
        </p:txBody>
      </p:sp>
    </p:spTree>
    <p:extLst>
      <p:ext uri="{BB962C8B-B14F-4D97-AF65-F5344CB8AC3E}">
        <p14:creationId xmlns:p14="http://schemas.microsoft.com/office/powerpoint/2010/main" val="3005958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parameter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“pixel” in the output is a weighted combination of </a:t>
            </a:r>
            <a:r>
              <a:rPr lang="en-US" i="1" dirty="0"/>
              <a:t>all </a:t>
            </a:r>
            <a:r>
              <a:rPr lang="en-US" dirty="0"/>
              <a:t>input pixels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6701" y="3111653"/>
            <a:ext cx="203201" cy="1921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79700" y="3148906"/>
            <a:ext cx="2482850" cy="14186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W</a:t>
            </a:r>
          </a:p>
        </p:txBody>
      </p:sp>
      <p:sp>
        <p:nvSpPr>
          <p:cNvPr id="7" name="Equal 6"/>
          <p:cNvSpPr/>
          <p:nvPr/>
        </p:nvSpPr>
        <p:spPr>
          <a:xfrm>
            <a:off x="6169024" y="3439121"/>
            <a:ext cx="825500" cy="838200"/>
          </a:xfrm>
          <a:prstGeom prst="mathEqual">
            <a:avLst>
              <a:gd name="adj1" fmla="val 11399"/>
              <a:gd name="adj2" fmla="val 1176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6700" y="3148906"/>
            <a:ext cx="215901" cy="14186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886700" y="3308351"/>
            <a:ext cx="215901" cy="130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2679699" y="3308349"/>
            <a:ext cx="2482850" cy="130772"/>
          </a:xfrm>
          <a:prstGeom prst="rect">
            <a:avLst/>
          </a:prstGeom>
          <a:solidFill>
            <a:srgbClr val="FFA4A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990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parameter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“pixel” in the output is a weighted combination of </a:t>
            </a:r>
            <a:r>
              <a:rPr lang="en-US" i="1" dirty="0"/>
              <a:t>all </a:t>
            </a:r>
            <a:r>
              <a:rPr lang="en-US" dirty="0"/>
              <a:t>input pixels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16349" y="3342237"/>
            <a:ext cx="2012950" cy="20365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35801" y="3532362"/>
            <a:ext cx="215901" cy="14186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035801" y="3659737"/>
            <a:ext cx="215901" cy="130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/>
          <p:cNvGrpSpPr/>
          <p:nvPr/>
        </p:nvGrpSpPr>
        <p:grpSpPr>
          <a:xfrm>
            <a:off x="3784601" y="3346450"/>
            <a:ext cx="3251201" cy="2044700"/>
            <a:chOff x="3014133" y="3318933"/>
            <a:chExt cx="4334934" cy="2726267"/>
          </a:xfrm>
        </p:grpSpPr>
        <p:sp>
          <p:nvSpPr>
            <p:cNvPr id="7" name="Freeform 6"/>
            <p:cNvSpPr/>
            <p:nvPr/>
          </p:nvSpPr>
          <p:spPr>
            <a:xfrm>
              <a:off x="3048000" y="3318933"/>
              <a:ext cx="4301067" cy="2709334"/>
            </a:xfrm>
            <a:custGeom>
              <a:avLst/>
              <a:gdLst>
                <a:gd name="connsiteX0" fmla="*/ 4301067 w 4301067"/>
                <a:gd name="connsiteY0" fmla="*/ 474134 h 2709334"/>
                <a:gd name="connsiteX1" fmla="*/ 0 w 4301067"/>
                <a:gd name="connsiteY1" fmla="*/ 0 h 2709334"/>
                <a:gd name="connsiteX2" fmla="*/ 0 w 4301067"/>
                <a:gd name="connsiteY2" fmla="*/ 2709334 h 2709334"/>
                <a:gd name="connsiteX3" fmla="*/ 4301067 w 4301067"/>
                <a:gd name="connsiteY3" fmla="*/ 474134 h 270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1067" h="2709334">
                  <a:moveTo>
                    <a:pt x="4301067" y="474134"/>
                  </a:moveTo>
                  <a:lnTo>
                    <a:pt x="0" y="0"/>
                  </a:lnTo>
                  <a:lnTo>
                    <a:pt x="0" y="2709334"/>
                  </a:lnTo>
                  <a:lnTo>
                    <a:pt x="4301067" y="474134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64933" y="3335867"/>
              <a:ext cx="4267200" cy="457200"/>
            </a:xfrm>
            <a:custGeom>
              <a:avLst/>
              <a:gdLst>
                <a:gd name="connsiteX0" fmla="*/ 4267200 w 4267200"/>
                <a:gd name="connsiteY0" fmla="*/ 457200 h 457200"/>
                <a:gd name="connsiteX1" fmla="*/ 0 w 4267200"/>
                <a:gd name="connsiteY1" fmla="*/ 0 h 457200"/>
                <a:gd name="connsiteX2" fmla="*/ 2692400 w 4267200"/>
                <a:gd name="connsiteY2" fmla="*/ 0 h 457200"/>
                <a:gd name="connsiteX3" fmla="*/ 4267200 w 42672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200" h="457200">
                  <a:moveTo>
                    <a:pt x="4267200" y="457200"/>
                  </a:moveTo>
                  <a:lnTo>
                    <a:pt x="0" y="0"/>
                  </a:lnTo>
                  <a:lnTo>
                    <a:pt x="2692400" y="0"/>
                  </a:lnTo>
                  <a:lnTo>
                    <a:pt x="4267200" y="4572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14133" y="3793067"/>
              <a:ext cx="4284134" cy="2252133"/>
            </a:xfrm>
            <a:custGeom>
              <a:avLst/>
              <a:gdLst>
                <a:gd name="connsiteX0" fmla="*/ 4284134 w 4284134"/>
                <a:gd name="connsiteY0" fmla="*/ 0 h 2252133"/>
                <a:gd name="connsiteX1" fmla="*/ 0 w 4284134"/>
                <a:gd name="connsiteY1" fmla="*/ 2252133 h 2252133"/>
                <a:gd name="connsiteX2" fmla="*/ 2743200 w 4284134"/>
                <a:gd name="connsiteY2" fmla="*/ 2218266 h 2252133"/>
                <a:gd name="connsiteX3" fmla="*/ 4284134 w 4284134"/>
                <a:gd name="connsiteY3" fmla="*/ 0 h 225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4134" h="2252133">
                  <a:moveTo>
                    <a:pt x="4284134" y="0"/>
                  </a:moveTo>
                  <a:lnTo>
                    <a:pt x="0" y="2252133"/>
                  </a:lnTo>
                  <a:lnTo>
                    <a:pt x="2743200" y="2218266"/>
                  </a:lnTo>
                  <a:lnTo>
                    <a:pt x="4284134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4332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local connectivity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inputs and outputs being general vectors suppose we keep both as 2D arrays.</a:t>
            </a:r>
          </a:p>
          <a:p>
            <a:r>
              <a:rPr lang="en-US" dirty="0"/>
              <a:t>Reasonable assumption: output pixels only produced by nearby input pixels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16349" y="3342237"/>
            <a:ext cx="2012950" cy="20365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58416" y="3320018"/>
            <a:ext cx="1053122" cy="8074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035801" y="3659737"/>
            <a:ext cx="215901" cy="130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/>
          <p:cNvGrpSpPr/>
          <p:nvPr/>
        </p:nvGrpSpPr>
        <p:grpSpPr>
          <a:xfrm>
            <a:off x="4686300" y="3659736"/>
            <a:ext cx="2451101" cy="829714"/>
            <a:chOff x="3014133" y="3793068"/>
            <a:chExt cx="4334934" cy="2252132"/>
          </a:xfrm>
        </p:grpSpPr>
        <p:sp>
          <p:nvSpPr>
            <p:cNvPr id="7" name="Freeform 6"/>
            <p:cNvSpPr/>
            <p:nvPr/>
          </p:nvSpPr>
          <p:spPr>
            <a:xfrm>
              <a:off x="3048000" y="3793068"/>
              <a:ext cx="4301067" cy="2235199"/>
            </a:xfrm>
            <a:custGeom>
              <a:avLst/>
              <a:gdLst>
                <a:gd name="connsiteX0" fmla="*/ 4301067 w 4301067"/>
                <a:gd name="connsiteY0" fmla="*/ 474134 h 2709334"/>
                <a:gd name="connsiteX1" fmla="*/ 0 w 4301067"/>
                <a:gd name="connsiteY1" fmla="*/ 0 h 2709334"/>
                <a:gd name="connsiteX2" fmla="*/ 0 w 4301067"/>
                <a:gd name="connsiteY2" fmla="*/ 2709334 h 2709334"/>
                <a:gd name="connsiteX3" fmla="*/ 4301067 w 4301067"/>
                <a:gd name="connsiteY3" fmla="*/ 474134 h 2709334"/>
                <a:gd name="connsiteX0" fmla="*/ 4301067 w 4301067"/>
                <a:gd name="connsiteY0" fmla="*/ -1 h 2235199"/>
                <a:gd name="connsiteX1" fmla="*/ 0 w 4301067"/>
                <a:gd name="connsiteY1" fmla="*/ 1373669 h 2235199"/>
                <a:gd name="connsiteX2" fmla="*/ 0 w 4301067"/>
                <a:gd name="connsiteY2" fmla="*/ 2235199 h 2235199"/>
                <a:gd name="connsiteX3" fmla="*/ 4301067 w 4301067"/>
                <a:gd name="connsiteY3" fmla="*/ -1 h 223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1067" h="2235199">
                  <a:moveTo>
                    <a:pt x="4301067" y="-1"/>
                  </a:moveTo>
                  <a:lnTo>
                    <a:pt x="0" y="1373669"/>
                  </a:lnTo>
                  <a:lnTo>
                    <a:pt x="0" y="2235199"/>
                  </a:lnTo>
                  <a:lnTo>
                    <a:pt x="4301067" y="-1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41501" y="3793068"/>
              <a:ext cx="4290632" cy="1330020"/>
            </a:xfrm>
            <a:custGeom>
              <a:avLst/>
              <a:gdLst>
                <a:gd name="connsiteX0" fmla="*/ 4267200 w 4267200"/>
                <a:gd name="connsiteY0" fmla="*/ 457200 h 457200"/>
                <a:gd name="connsiteX1" fmla="*/ 0 w 4267200"/>
                <a:gd name="connsiteY1" fmla="*/ 0 h 457200"/>
                <a:gd name="connsiteX2" fmla="*/ 2692400 w 4267200"/>
                <a:gd name="connsiteY2" fmla="*/ 0 h 457200"/>
                <a:gd name="connsiteX3" fmla="*/ 4267200 w 4267200"/>
                <a:gd name="connsiteY3" fmla="*/ 457200 h 457200"/>
                <a:gd name="connsiteX0" fmla="*/ 4290632 w 4290632"/>
                <a:gd name="connsiteY0" fmla="*/ 457200 h 1787223"/>
                <a:gd name="connsiteX1" fmla="*/ 0 w 4290632"/>
                <a:gd name="connsiteY1" fmla="*/ 1787223 h 1787223"/>
                <a:gd name="connsiteX2" fmla="*/ 2715832 w 4290632"/>
                <a:gd name="connsiteY2" fmla="*/ 0 h 1787223"/>
                <a:gd name="connsiteX3" fmla="*/ 4290632 w 4290632"/>
                <a:gd name="connsiteY3" fmla="*/ 457200 h 1787223"/>
                <a:gd name="connsiteX0" fmla="*/ 4290632 w 4290632"/>
                <a:gd name="connsiteY0" fmla="*/ 0 h 1330023"/>
                <a:gd name="connsiteX1" fmla="*/ 0 w 4290632"/>
                <a:gd name="connsiteY1" fmla="*/ 1330023 h 1330023"/>
                <a:gd name="connsiteX2" fmla="*/ 1099019 w 4290632"/>
                <a:gd name="connsiteY2" fmla="*/ 936228 h 1330023"/>
                <a:gd name="connsiteX3" fmla="*/ 4290632 w 4290632"/>
                <a:gd name="connsiteY3" fmla="*/ 0 h 133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0632" h="1330023">
                  <a:moveTo>
                    <a:pt x="4290632" y="0"/>
                  </a:moveTo>
                  <a:lnTo>
                    <a:pt x="0" y="1330023"/>
                  </a:lnTo>
                  <a:lnTo>
                    <a:pt x="1099019" y="936228"/>
                  </a:lnTo>
                  <a:lnTo>
                    <a:pt x="4290632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14133" y="3793068"/>
              <a:ext cx="4284134" cy="2252132"/>
            </a:xfrm>
            <a:custGeom>
              <a:avLst/>
              <a:gdLst>
                <a:gd name="connsiteX0" fmla="*/ 4284134 w 4284134"/>
                <a:gd name="connsiteY0" fmla="*/ 0 h 2252133"/>
                <a:gd name="connsiteX1" fmla="*/ 0 w 4284134"/>
                <a:gd name="connsiteY1" fmla="*/ 2252133 h 2252133"/>
                <a:gd name="connsiteX2" fmla="*/ 2743200 w 4284134"/>
                <a:gd name="connsiteY2" fmla="*/ 2218266 h 2252133"/>
                <a:gd name="connsiteX3" fmla="*/ 4284134 w 4284134"/>
                <a:gd name="connsiteY3" fmla="*/ 0 h 2252133"/>
                <a:gd name="connsiteX0" fmla="*/ 4284134 w 4284134"/>
                <a:gd name="connsiteY0" fmla="*/ 0 h 2252133"/>
                <a:gd name="connsiteX1" fmla="*/ 0 w 4284134"/>
                <a:gd name="connsiteY1" fmla="*/ 2252133 h 2252133"/>
                <a:gd name="connsiteX2" fmla="*/ 1360709 w 4284134"/>
                <a:gd name="connsiteY2" fmla="*/ 2187974 h 2252133"/>
                <a:gd name="connsiteX3" fmla="*/ 4284134 w 4284134"/>
                <a:gd name="connsiteY3" fmla="*/ 0 h 2252133"/>
                <a:gd name="connsiteX0" fmla="*/ 4284134 w 4284134"/>
                <a:gd name="connsiteY0" fmla="*/ 0 h 2252133"/>
                <a:gd name="connsiteX1" fmla="*/ 0 w 4284134"/>
                <a:gd name="connsiteY1" fmla="*/ 2252133 h 2252133"/>
                <a:gd name="connsiteX2" fmla="*/ 821771 w 4284134"/>
                <a:gd name="connsiteY2" fmla="*/ 2218268 h 2252133"/>
                <a:gd name="connsiteX3" fmla="*/ 4284134 w 4284134"/>
                <a:gd name="connsiteY3" fmla="*/ 0 h 225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4134" h="2252133">
                  <a:moveTo>
                    <a:pt x="4284134" y="0"/>
                  </a:moveTo>
                  <a:lnTo>
                    <a:pt x="0" y="2252133"/>
                  </a:lnTo>
                  <a:lnTo>
                    <a:pt x="821771" y="2218268"/>
                  </a:lnTo>
                  <a:lnTo>
                    <a:pt x="4284134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5314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Translation invariance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pixels weighted combination of nearby pixels</a:t>
            </a:r>
          </a:p>
          <a:p>
            <a:r>
              <a:rPr lang="en-US" dirty="0"/>
              <a:t>Weights should not depend on the location of the neighborhood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16349" y="3342237"/>
            <a:ext cx="2012950" cy="20365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89736" y="3372796"/>
            <a:ext cx="1190482" cy="95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035801" y="3659737"/>
            <a:ext cx="215901" cy="130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/>
          <p:cNvGrpSpPr/>
          <p:nvPr/>
        </p:nvGrpSpPr>
        <p:grpSpPr>
          <a:xfrm>
            <a:off x="4686300" y="3659736"/>
            <a:ext cx="2451101" cy="829714"/>
            <a:chOff x="3014133" y="3793068"/>
            <a:chExt cx="4334934" cy="2252132"/>
          </a:xfrm>
        </p:grpSpPr>
        <p:sp>
          <p:nvSpPr>
            <p:cNvPr id="7" name="Freeform 6"/>
            <p:cNvSpPr/>
            <p:nvPr/>
          </p:nvSpPr>
          <p:spPr>
            <a:xfrm>
              <a:off x="3048000" y="3793068"/>
              <a:ext cx="4301067" cy="2235199"/>
            </a:xfrm>
            <a:custGeom>
              <a:avLst/>
              <a:gdLst>
                <a:gd name="connsiteX0" fmla="*/ 4301067 w 4301067"/>
                <a:gd name="connsiteY0" fmla="*/ 474134 h 2709334"/>
                <a:gd name="connsiteX1" fmla="*/ 0 w 4301067"/>
                <a:gd name="connsiteY1" fmla="*/ 0 h 2709334"/>
                <a:gd name="connsiteX2" fmla="*/ 0 w 4301067"/>
                <a:gd name="connsiteY2" fmla="*/ 2709334 h 2709334"/>
                <a:gd name="connsiteX3" fmla="*/ 4301067 w 4301067"/>
                <a:gd name="connsiteY3" fmla="*/ 474134 h 2709334"/>
                <a:gd name="connsiteX0" fmla="*/ 4301067 w 4301067"/>
                <a:gd name="connsiteY0" fmla="*/ -1 h 2235199"/>
                <a:gd name="connsiteX1" fmla="*/ 0 w 4301067"/>
                <a:gd name="connsiteY1" fmla="*/ 1373669 h 2235199"/>
                <a:gd name="connsiteX2" fmla="*/ 0 w 4301067"/>
                <a:gd name="connsiteY2" fmla="*/ 2235199 h 2235199"/>
                <a:gd name="connsiteX3" fmla="*/ 4301067 w 4301067"/>
                <a:gd name="connsiteY3" fmla="*/ -1 h 223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1067" h="2235199">
                  <a:moveTo>
                    <a:pt x="4301067" y="-1"/>
                  </a:moveTo>
                  <a:lnTo>
                    <a:pt x="0" y="1373669"/>
                  </a:lnTo>
                  <a:lnTo>
                    <a:pt x="0" y="2235199"/>
                  </a:lnTo>
                  <a:lnTo>
                    <a:pt x="4301067" y="-1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41501" y="3793068"/>
              <a:ext cx="4290632" cy="1330020"/>
            </a:xfrm>
            <a:custGeom>
              <a:avLst/>
              <a:gdLst>
                <a:gd name="connsiteX0" fmla="*/ 4267200 w 4267200"/>
                <a:gd name="connsiteY0" fmla="*/ 457200 h 457200"/>
                <a:gd name="connsiteX1" fmla="*/ 0 w 4267200"/>
                <a:gd name="connsiteY1" fmla="*/ 0 h 457200"/>
                <a:gd name="connsiteX2" fmla="*/ 2692400 w 4267200"/>
                <a:gd name="connsiteY2" fmla="*/ 0 h 457200"/>
                <a:gd name="connsiteX3" fmla="*/ 4267200 w 4267200"/>
                <a:gd name="connsiteY3" fmla="*/ 457200 h 457200"/>
                <a:gd name="connsiteX0" fmla="*/ 4290632 w 4290632"/>
                <a:gd name="connsiteY0" fmla="*/ 457200 h 1787223"/>
                <a:gd name="connsiteX1" fmla="*/ 0 w 4290632"/>
                <a:gd name="connsiteY1" fmla="*/ 1787223 h 1787223"/>
                <a:gd name="connsiteX2" fmla="*/ 2715832 w 4290632"/>
                <a:gd name="connsiteY2" fmla="*/ 0 h 1787223"/>
                <a:gd name="connsiteX3" fmla="*/ 4290632 w 4290632"/>
                <a:gd name="connsiteY3" fmla="*/ 457200 h 1787223"/>
                <a:gd name="connsiteX0" fmla="*/ 4290632 w 4290632"/>
                <a:gd name="connsiteY0" fmla="*/ 0 h 1330023"/>
                <a:gd name="connsiteX1" fmla="*/ 0 w 4290632"/>
                <a:gd name="connsiteY1" fmla="*/ 1330023 h 1330023"/>
                <a:gd name="connsiteX2" fmla="*/ 1099019 w 4290632"/>
                <a:gd name="connsiteY2" fmla="*/ 936228 h 1330023"/>
                <a:gd name="connsiteX3" fmla="*/ 4290632 w 4290632"/>
                <a:gd name="connsiteY3" fmla="*/ 0 h 133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0632" h="1330023">
                  <a:moveTo>
                    <a:pt x="4290632" y="0"/>
                  </a:moveTo>
                  <a:lnTo>
                    <a:pt x="0" y="1330023"/>
                  </a:lnTo>
                  <a:lnTo>
                    <a:pt x="1099019" y="936228"/>
                  </a:lnTo>
                  <a:lnTo>
                    <a:pt x="4290632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14133" y="3793068"/>
              <a:ext cx="4284134" cy="2252132"/>
            </a:xfrm>
            <a:custGeom>
              <a:avLst/>
              <a:gdLst>
                <a:gd name="connsiteX0" fmla="*/ 4284134 w 4284134"/>
                <a:gd name="connsiteY0" fmla="*/ 0 h 2252133"/>
                <a:gd name="connsiteX1" fmla="*/ 0 w 4284134"/>
                <a:gd name="connsiteY1" fmla="*/ 2252133 h 2252133"/>
                <a:gd name="connsiteX2" fmla="*/ 2743200 w 4284134"/>
                <a:gd name="connsiteY2" fmla="*/ 2218266 h 2252133"/>
                <a:gd name="connsiteX3" fmla="*/ 4284134 w 4284134"/>
                <a:gd name="connsiteY3" fmla="*/ 0 h 2252133"/>
                <a:gd name="connsiteX0" fmla="*/ 4284134 w 4284134"/>
                <a:gd name="connsiteY0" fmla="*/ 0 h 2252133"/>
                <a:gd name="connsiteX1" fmla="*/ 0 w 4284134"/>
                <a:gd name="connsiteY1" fmla="*/ 2252133 h 2252133"/>
                <a:gd name="connsiteX2" fmla="*/ 1360709 w 4284134"/>
                <a:gd name="connsiteY2" fmla="*/ 2187974 h 2252133"/>
                <a:gd name="connsiteX3" fmla="*/ 4284134 w 4284134"/>
                <a:gd name="connsiteY3" fmla="*/ 0 h 2252133"/>
                <a:gd name="connsiteX0" fmla="*/ 4284134 w 4284134"/>
                <a:gd name="connsiteY0" fmla="*/ 0 h 2252133"/>
                <a:gd name="connsiteX1" fmla="*/ 0 w 4284134"/>
                <a:gd name="connsiteY1" fmla="*/ 2252133 h 2252133"/>
                <a:gd name="connsiteX2" fmla="*/ 821771 w 4284134"/>
                <a:gd name="connsiteY2" fmla="*/ 2218268 h 2252133"/>
                <a:gd name="connsiteX3" fmla="*/ 4284134 w 4284134"/>
                <a:gd name="connsiteY3" fmla="*/ 0 h 225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4134" h="2252133">
                  <a:moveTo>
                    <a:pt x="4284134" y="0"/>
                  </a:moveTo>
                  <a:lnTo>
                    <a:pt x="0" y="2252133"/>
                  </a:lnTo>
                  <a:lnTo>
                    <a:pt x="821771" y="2218268"/>
                  </a:lnTo>
                  <a:lnTo>
                    <a:pt x="4284134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7404" y="4142335"/>
            <a:ext cx="2451101" cy="829714"/>
            <a:chOff x="3014133" y="3793068"/>
            <a:chExt cx="4334934" cy="2252132"/>
          </a:xfrm>
        </p:grpSpPr>
        <p:sp>
          <p:nvSpPr>
            <p:cNvPr id="12" name="Freeform 11"/>
            <p:cNvSpPr/>
            <p:nvPr/>
          </p:nvSpPr>
          <p:spPr>
            <a:xfrm>
              <a:off x="3048000" y="3793068"/>
              <a:ext cx="4301067" cy="2235199"/>
            </a:xfrm>
            <a:custGeom>
              <a:avLst/>
              <a:gdLst>
                <a:gd name="connsiteX0" fmla="*/ 4301067 w 4301067"/>
                <a:gd name="connsiteY0" fmla="*/ 474134 h 2709334"/>
                <a:gd name="connsiteX1" fmla="*/ 0 w 4301067"/>
                <a:gd name="connsiteY1" fmla="*/ 0 h 2709334"/>
                <a:gd name="connsiteX2" fmla="*/ 0 w 4301067"/>
                <a:gd name="connsiteY2" fmla="*/ 2709334 h 2709334"/>
                <a:gd name="connsiteX3" fmla="*/ 4301067 w 4301067"/>
                <a:gd name="connsiteY3" fmla="*/ 474134 h 2709334"/>
                <a:gd name="connsiteX0" fmla="*/ 4301067 w 4301067"/>
                <a:gd name="connsiteY0" fmla="*/ -1 h 2235199"/>
                <a:gd name="connsiteX1" fmla="*/ 0 w 4301067"/>
                <a:gd name="connsiteY1" fmla="*/ 1373669 h 2235199"/>
                <a:gd name="connsiteX2" fmla="*/ 0 w 4301067"/>
                <a:gd name="connsiteY2" fmla="*/ 2235199 h 2235199"/>
                <a:gd name="connsiteX3" fmla="*/ 4301067 w 4301067"/>
                <a:gd name="connsiteY3" fmla="*/ -1 h 223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1067" h="2235199">
                  <a:moveTo>
                    <a:pt x="4301067" y="-1"/>
                  </a:moveTo>
                  <a:lnTo>
                    <a:pt x="0" y="1373669"/>
                  </a:lnTo>
                  <a:lnTo>
                    <a:pt x="0" y="2235199"/>
                  </a:lnTo>
                  <a:lnTo>
                    <a:pt x="4301067" y="-1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41501" y="3793068"/>
              <a:ext cx="4290632" cy="1330020"/>
            </a:xfrm>
            <a:custGeom>
              <a:avLst/>
              <a:gdLst>
                <a:gd name="connsiteX0" fmla="*/ 4267200 w 4267200"/>
                <a:gd name="connsiteY0" fmla="*/ 457200 h 457200"/>
                <a:gd name="connsiteX1" fmla="*/ 0 w 4267200"/>
                <a:gd name="connsiteY1" fmla="*/ 0 h 457200"/>
                <a:gd name="connsiteX2" fmla="*/ 2692400 w 4267200"/>
                <a:gd name="connsiteY2" fmla="*/ 0 h 457200"/>
                <a:gd name="connsiteX3" fmla="*/ 4267200 w 4267200"/>
                <a:gd name="connsiteY3" fmla="*/ 457200 h 457200"/>
                <a:gd name="connsiteX0" fmla="*/ 4290632 w 4290632"/>
                <a:gd name="connsiteY0" fmla="*/ 457200 h 1787223"/>
                <a:gd name="connsiteX1" fmla="*/ 0 w 4290632"/>
                <a:gd name="connsiteY1" fmla="*/ 1787223 h 1787223"/>
                <a:gd name="connsiteX2" fmla="*/ 2715832 w 4290632"/>
                <a:gd name="connsiteY2" fmla="*/ 0 h 1787223"/>
                <a:gd name="connsiteX3" fmla="*/ 4290632 w 4290632"/>
                <a:gd name="connsiteY3" fmla="*/ 457200 h 1787223"/>
                <a:gd name="connsiteX0" fmla="*/ 4290632 w 4290632"/>
                <a:gd name="connsiteY0" fmla="*/ 0 h 1330023"/>
                <a:gd name="connsiteX1" fmla="*/ 0 w 4290632"/>
                <a:gd name="connsiteY1" fmla="*/ 1330023 h 1330023"/>
                <a:gd name="connsiteX2" fmla="*/ 1099019 w 4290632"/>
                <a:gd name="connsiteY2" fmla="*/ 936228 h 1330023"/>
                <a:gd name="connsiteX3" fmla="*/ 4290632 w 4290632"/>
                <a:gd name="connsiteY3" fmla="*/ 0 h 133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0632" h="1330023">
                  <a:moveTo>
                    <a:pt x="4290632" y="0"/>
                  </a:moveTo>
                  <a:lnTo>
                    <a:pt x="0" y="1330023"/>
                  </a:lnTo>
                  <a:lnTo>
                    <a:pt x="1099019" y="936228"/>
                  </a:lnTo>
                  <a:lnTo>
                    <a:pt x="4290632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14133" y="3793068"/>
              <a:ext cx="4284134" cy="2252132"/>
            </a:xfrm>
            <a:custGeom>
              <a:avLst/>
              <a:gdLst>
                <a:gd name="connsiteX0" fmla="*/ 4284134 w 4284134"/>
                <a:gd name="connsiteY0" fmla="*/ 0 h 2252133"/>
                <a:gd name="connsiteX1" fmla="*/ 0 w 4284134"/>
                <a:gd name="connsiteY1" fmla="*/ 2252133 h 2252133"/>
                <a:gd name="connsiteX2" fmla="*/ 2743200 w 4284134"/>
                <a:gd name="connsiteY2" fmla="*/ 2218266 h 2252133"/>
                <a:gd name="connsiteX3" fmla="*/ 4284134 w 4284134"/>
                <a:gd name="connsiteY3" fmla="*/ 0 h 2252133"/>
                <a:gd name="connsiteX0" fmla="*/ 4284134 w 4284134"/>
                <a:gd name="connsiteY0" fmla="*/ 0 h 2252133"/>
                <a:gd name="connsiteX1" fmla="*/ 0 w 4284134"/>
                <a:gd name="connsiteY1" fmla="*/ 2252133 h 2252133"/>
                <a:gd name="connsiteX2" fmla="*/ 1360709 w 4284134"/>
                <a:gd name="connsiteY2" fmla="*/ 2187974 h 2252133"/>
                <a:gd name="connsiteX3" fmla="*/ 4284134 w 4284134"/>
                <a:gd name="connsiteY3" fmla="*/ 0 h 2252133"/>
                <a:gd name="connsiteX0" fmla="*/ 4284134 w 4284134"/>
                <a:gd name="connsiteY0" fmla="*/ 0 h 2252133"/>
                <a:gd name="connsiteX1" fmla="*/ 0 w 4284134"/>
                <a:gd name="connsiteY1" fmla="*/ 2252133 h 2252133"/>
                <a:gd name="connsiteX2" fmla="*/ 821771 w 4284134"/>
                <a:gd name="connsiteY2" fmla="*/ 2218268 h 2252133"/>
                <a:gd name="connsiteX3" fmla="*/ 4284134 w 4284134"/>
                <a:gd name="connsiteY3" fmla="*/ 0 h 225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4134" h="2252133">
                  <a:moveTo>
                    <a:pt x="4284134" y="0"/>
                  </a:moveTo>
                  <a:lnTo>
                    <a:pt x="0" y="2252133"/>
                  </a:lnTo>
                  <a:lnTo>
                    <a:pt x="821771" y="2218268"/>
                  </a:lnTo>
                  <a:lnTo>
                    <a:pt x="4284134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035803" y="4066136"/>
            <a:ext cx="215901" cy="130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0760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function + translation invariance = </a:t>
            </a:r>
            <a:r>
              <a:rPr lang="en-US" i="1" dirty="0"/>
              <a:t>convolution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3E222-985C-2D47-935D-35AAF0A0D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connectivity determines kernel size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518150" y="3062838"/>
            <a:ext cx="2012950" cy="203651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58949" y="3062837"/>
          <a:ext cx="2222502" cy="144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4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4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4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7.2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18150" y="3062837"/>
            <a:ext cx="577850" cy="56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7371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7297-6911-9E4E-A575-5E97167D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using SGD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A132-8F0A-4F42-B969-7107A53B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879123" cy="5032375"/>
          </a:xfrm>
        </p:spPr>
        <p:txBody>
          <a:bodyPr/>
          <a:lstStyle/>
          <a:p>
            <a:r>
              <a:rPr lang="en-US" dirty="0"/>
              <a:t>Need to minimize average training loss</a:t>
            </a:r>
          </a:p>
          <a:p>
            <a:r>
              <a:rPr lang="en-US" dirty="0"/>
              <a:t>Initialize parameters</a:t>
            </a:r>
          </a:p>
          <a:p>
            <a:r>
              <a:rPr lang="en-US" dirty="0"/>
              <a:t>Repeat </a:t>
            </a:r>
          </a:p>
          <a:p>
            <a:pPr lvl="1"/>
            <a:r>
              <a:rPr lang="en-US" dirty="0"/>
              <a:t>Sample </a:t>
            </a:r>
            <a:r>
              <a:rPr lang="en-US" i="1" dirty="0"/>
              <a:t>minibatch </a:t>
            </a:r>
            <a:r>
              <a:rPr lang="en-US" dirty="0"/>
              <a:t>of k training examples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Compute average gradient of loss on minibatch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Take step along negative </a:t>
            </a:r>
            <a:r>
              <a:rPr lang="en-US" dirty="0" err="1"/>
              <a:t>ofaverage</a:t>
            </a:r>
            <a:r>
              <a:rPr lang="en-US" dirty="0"/>
              <a:t> gradient		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73056-2A61-3245-BD7E-02B46EF04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09" y="1550274"/>
            <a:ext cx="3389923" cy="1048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36450E-F8F5-9F4E-AED5-785EBAAFF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067" y="2729113"/>
            <a:ext cx="2205893" cy="339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AAFD58-FB1E-074C-BD16-E330BD138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309" y="3320091"/>
            <a:ext cx="2440354" cy="338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685FA9-8188-7446-98B3-CB075F118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865" y="3754193"/>
            <a:ext cx="3050104" cy="311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289DA4-B844-5F45-ADB6-CD3674F5A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5854" y="4249954"/>
            <a:ext cx="4209073" cy="947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D176A6-3B56-9D4D-84FE-E45B47AA3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5854" y="5519980"/>
            <a:ext cx="3384212" cy="453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96B13A-7467-3F47-AE18-79A03528F02E}"/>
              </a:ext>
            </a:extLst>
          </p:cNvPr>
          <p:cNvSpPr/>
          <p:nvPr/>
        </p:nvSpPr>
        <p:spPr>
          <a:xfrm>
            <a:off x="6717323" y="1342652"/>
            <a:ext cx="5216769" cy="5362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72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function + translation invariance = </a:t>
            </a:r>
            <a:r>
              <a:rPr lang="en-US" i="1" dirty="0"/>
              <a:t>convolution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518150" y="3062838"/>
            <a:ext cx="2012950" cy="203651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58949" y="3062837"/>
          <a:ext cx="2222502" cy="144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4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4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4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7.2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18150" y="3062837"/>
            <a:ext cx="577850" cy="56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0" y="3053585"/>
            <a:ext cx="2000250" cy="200561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14C989-A18E-AA46-80B8-110DDF636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542" y="1607894"/>
            <a:ext cx="6506308" cy="4351338"/>
          </a:xfrm>
        </p:spPr>
        <p:txBody>
          <a:bodyPr/>
          <a:lstStyle/>
          <a:p>
            <a:r>
              <a:rPr lang="en-US" dirty="0"/>
              <a:t>Local connectivity determines kernel size</a:t>
            </a:r>
          </a:p>
          <a:p>
            <a:r>
              <a:rPr lang="en-US" dirty="0"/>
              <a:t>Running a filter on a single image gives a single </a:t>
            </a:r>
            <a:r>
              <a:rPr lang="en-US" i="1" dirty="0"/>
              <a:t>feature map</a:t>
            </a:r>
            <a:endParaRPr lang="en-US" dirty="0"/>
          </a:p>
        </p:txBody>
      </p:sp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7F17927B-C0B9-1C42-A10C-3950AAA9017E}"/>
              </a:ext>
            </a:extLst>
          </p:cNvPr>
          <p:cNvSpPr/>
          <p:nvPr/>
        </p:nvSpPr>
        <p:spPr>
          <a:xfrm>
            <a:off x="8039100" y="2125266"/>
            <a:ext cx="1905000" cy="9283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Feature map</a:t>
            </a:r>
          </a:p>
        </p:txBody>
      </p:sp>
    </p:spTree>
    <p:extLst>
      <p:ext uri="{BB962C8B-B14F-4D97-AF65-F5344CB8AC3E}">
        <p14:creationId xmlns:p14="http://schemas.microsoft.com/office/powerpoint/2010/main" val="77815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 C 0.08681 -0.00463 0.17413 -0.00926 0.17344 -0.00231 C 0.1724 0.00463 -0.00555 0.03218 -0.00555 0.04213 C -0.00555 0.05208 0.1717 0.04699 0.17344 0.05694 C 0.17448 0.0669 0.00278 0.05741 0.00278 0.06806 C 0.00209 0.0787 0.1717 0.07546 0.17049 0.08449 C 0.1691 0.09375 -0.00659 0.11088 -0.00468 0.12407 C -0.00295 0.13704 0.17518 0.11597 0.17691 0.125 C 0.17743 0.13403 -0.00191 0.13912 -0.00295 0.15278 C -0.00399 0.1662 0.17379 0.14352 0.17205 0.16042 C 0.17049 0.17708 -0.00052 0.16875 -0.00087 0.1794 C -0.00156 0.19005 0.14896 0.20903 0.14896 0.20926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with multiple filters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7CEB7C5-65B3-2942-A40F-A99B8FAB8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502"/>
            <a:ext cx="10515600" cy="4351338"/>
          </a:xfrm>
        </p:spPr>
        <p:txBody>
          <a:bodyPr/>
          <a:lstStyle/>
          <a:p>
            <a:r>
              <a:rPr lang="en-US" dirty="0"/>
              <a:t>Running multiple filters gives </a:t>
            </a:r>
            <a:r>
              <a:rPr lang="en-US" i="1" dirty="0"/>
              <a:t>multiple feature maps</a:t>
            </a:r>
          </a:p>
          <a:p>
            <a:r>
              <a:rPr lang="en-US" dirty="0"/>
              <a:t>Each feature map is a </a:t>
            </a:r>
            <a:r>
              <a:rPr lang="en-US" i="1" dirty="0"/>
              <a:t>channel </a:t>
            </a:r>
            <a:r>
              <a:rPr lang="en-US" dirty="0"/>
              <a:t>of the output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518150" y="3062838"/>
            <a:ext cx="2012950" cy="203651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58949" y="3062837"/>
          <a:ext cx="2222502" cy="144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4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4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4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7.2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18150" y="3062837"/>
            <a:ext cx="577850" cy="56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0" y="3053585"/>
            <a:ext cx="2000250" cy="2005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3167885"/>
            <a:ext cx="2000250" cy="2005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0" y="3282185"/>
            <a:ext cx="2000250" cy="2005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3396485"/>
            <a:ext cx="2000250" cy="2005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300" y="3510785"/>
            <a:ext cx="2000250" cy="2005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625085"/>
            <a:ext cx="2000250" cy="2005613"/>
          </a:xfrm>
          <a:prstGeom prst="rect">
            <a:avLst/>
          </a:prstGeom>
        </p:spPr>
      </p:pic>
      <p:sp>
        <p:nvSpPr>
          <p:cNvPr id="12" name="Down Arrow Callout 11"/>
          <p:cNvSpPr/>
          <p:nvPr/>
        </p:nvSpPr>
        <p:spPr>
          <a:xfrm>
            <a:off x="8039100" y="2125266"/>
            <a:ext cx="1905000" cy="9283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Feature map</a:t>
            </a:r>
          </a:p>
        </p:txBody>
      </p:sp>
    </p:spTree>
    <p:extLst>
      <p:ext uri="{BB962C8B-B14F-4D97-AF65-F5344CB8AC3E}">
        <p14:creationId xmlns:p14="http://schemas.microsoft.com/office/powerpoint/2010/main" val="35863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FC09-6AF0-4944-971A-327E7057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over multiple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636A-C882-A04C-94DE-DBF1A8137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44" y="1468061"/>
            <a:ext cx="7085866" cy="4351338"/>
          </a:xfrm>
        </p:spPr>
        <p:txBody>
          <a:bodyPr/>
          <a:lstStyle/>
          <a:p>
            <a:r>
              <a:rPr lang="en-US" dirty="0"/>
              <a:t>If the input also has multiple channels, each filter also has multiple channels, and output of a filter = sum of responses across channels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1345B-BF8B-EF4D-8F78-70612EDF93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0177" y="2910438"/>
            <a:ext cx="2012950" cy="2036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43ED8-F92B-484B-A7D0-231B17B68A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2577" y="3062838"/>
            <a:ext cx="2012950" cy="2036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4915C5-0076-DA40-8A33-0FD872C56C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4977" y="3215238"/>
            <a:ext cx="2012950" cy="2036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92BAD1-3239-EF49-B8A1-570DBDB5DF61}"/>
              </a:ext>
            </a:extLst>
          </p:cNvPr>
          <p:cNvSpPr/>
          <p:nvPr/>
        </p:nvSpPr>
        <p:spPr>
          <a:xfrm>
            <a:off x="4942112" y="3585353"/>
            <a:ext cx="740228" cy="6966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4C6609-636F-B64B-A7DF-81FAA06953A2}"/>
              </a:ext>
            </a:extLst>
          </p:cNvPr>
          <p:cNvSpPr/>
          <p:nvPr/>
        </p:nvSpPr>
        <p:spPr>
          <a:xfrm>
            <a:off x="5083626" y="3737753"/>
            <a:ext cx="740228" cy="696685"/>
          </a:xfrm>
          <a:prstGeom prst="rect">
            <a:avLst/>
          </a:prstGeom>
          <a:solidFill>
            <a:srgbClr val="C9C8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43C16E-3F20-4F42-96B6-8D70A2830B63}"/>
              </a:ext>
            </a:extLst>
          </p:cNvPr>
          <p:cNvSpPr/>
          <p:nvPr/>
        </p:nvSpPr>
        <p:spPr>
          <a:xfrm>
            <a:off x="5246912" y="3890153"/>
            <a:ext cx="740228" cy="6966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C12D30-C063-AF40-84AF-B6051A4157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058" y="1229991"/>
            <a:ext cx="1028247" cy="1040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12FEA4-CC30-D646-B4DB-0BBB43418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464" y="3215237"/>
            <a:ext cx="1028247" cy="1040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EA0571-56BB-3A4B-8D09-70BD8ECD5E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757" y="5220678"/>
            <a:ext cx="1028247" cy="1040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B4004B-D027-134E-BD24-88804EA9F56E}"/>
              </a:ext>
            </a:extLst>
          </p:cNvPr>
          <p:cNvSpPr txBox="1"/>
          <p:nvPr/>
        </p:nvSpPr>
        <p:spPr>
          <a:xfrm>
            <a:off x="4080328" y="3617856"/>
            <a:ext cx="7876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/>
              <a:t>*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9FA1F4-1E85-4D45-9B36-D00A392D2922}"/>
              </a:ext>
            </a:extLst>
          </p:cNvPr>
          <p:cNvSpPr/>
          <p:nvPr/>
        </p:nvSpPr>
        <p:spPr>
          <a:xfrm>
            <a:off x="9220199" y="5392480"/>
            <a:ext cx="740228" cy="6966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93BAF1-C875-9943-91C1-B6362F035709}"/>
              </a:ext>
            </a:extLst>
          </p:cNvPr>
          <p:cNvSpPr txBox="1"/>
          <p:nvPr/>
        </p:nvSpPr>
        <p:spPr>
          <a:xfrm>
            <a:off x="8382004" y="5311568"/>
            <a:ext cx="7876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/>
              <a:t>*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9E664A-6B95-6142-B5F3-8C196F93D4DF}"/>
              </a:ext>
            </a:extLst>
          </p:cNvPr>
          <p:cNvSpPr/>
          <p:nvPr/>
        </p:nvSpPr>
        <p:spPr>
          <a:xfrm>
            <a:off x="9225636" y="3384412"/>
            <a:ext cx="740228" cy="696685"/>
          </a:xfrm>
          <a:prstGeom prst="rect">
            <a:avLst/>
          </a:prstGeom>
          <a:solidFill>
            <a:srgbClr val="C9C8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4F6B82-FFA8-A343-9CA3-5696CA8BA300}"/>
              </a:ext>
            </a:extLst>
          </p:cNvPr>
          <p:cNvSpPr/>
          <p:nvPr/>
        </p:nvSpPr>
        <p:spPr>
          <a:xfrm>
            <a:off x="9220199" y="1401792"/>
            <a:ext cx="740228" cy="6966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753D35-E891-5040-8391-28D51DBF66C6}"/>
              </a:ext>
            </a:extLst>
          </p:cNvPr>
          <p:cNvSpPr txBox="1"/>
          <p:nvPr/>
        </p:nvSpPr>
        <p:spPr>
          <a:xfrm>
            <a:off x="8402860" y="3405137"/>
            <a:ext cx="7876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DAD7F2-507A-0F4D-B8AA-32551FA37E96}"/>
              </a:ext>
            </a:extLst>
          </p:cNvPr>
          <p:cNvSpPr txBox="1"/>
          <p:nvPr/>
        </p:nvSpPr>
        <p:spPr>
          <a:xfrm>
            <a:off x="8398439" y="1401792"/>
            <a:ext cx="7876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/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E63A15-64E5-5242-B5D8-7DAB8D4A0925}"/>
              </a:ext>
            </a:extLst>
          </p:cNvPr>
          <p:cNvSpPr txBox="1"/>
          <p:nvPr/>
        </p:nvSpPr>
        <p:spPr>
          <a:xfrm>
            <a:off x="8398438" y="2248177"/>
            <a:ext cx="8979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7E9D8A-7F99-FE41-9CAD-2263641884ED}"/>
              </a:ext>
            </a:extLst>
          </p:cNvPr>
          <p:cNvSpPr txBox="1"/>
          <p:nvPr/>
        </p:nvSpPr>
        <p:spPr>
          <a:xfrm>
            <a:off x="8398438" y="4382844"/>
            <a:ext cx="8979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A8E501-6921-FE4A-B97E-9423B6DBCF2D}"/>
              </a:ext>
            </a:extLst>
          </p:cNvPr>
          <p:cNvSpPr txBox="1"/>
          <p:nvPr/>
        </p:nvSpPr>
        <p:spPr>
          <a:xfrm>
            <a:off x="6181662" y="3617855"/>
            <a:ext cx="8979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699655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as a primitive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84E0-55C2-8346-8AD1-51EA04E6F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c’ output channels out of c input channels, we need c’ filters of c channels each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52650" y="2672705"/>
            <a:ext cx="2289174" cy="2445495"/>
            <a:chOff x="838200" y="2420605"/>
            <a:chExt cx="3052232" cy="3260660"/>
          </a:xfrm>
        </p:grpSpPr>
        <p:sp>
          <p:nvSpPr>
            <p:cNvPr id="4" name="Rectangle 3"/>
            <p:cNvSpPr/>
            <p:nvPr/>
          </p:nvSpPr>
          <p:spPr>
            <a:xfrm>
              <a:off x="838200" y="2573867"/>
              <a:ext cx="1905000" cy="1845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90600" y="2726267"/>
              <a:ext cx="1905000" cy="1845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2878667"/>
              <a:ext cx="1905000" cy="1845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5400" y="3031067"/>
              <a:ext cx="1905000" cy="1845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47800" y="3183467"/>
              <a:ext cx="1905000" cy="1845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447800" y="5215467"/>
              <a:ext cx="1905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14033" y="5065712"/>
              <a:ext cx="3725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505200" y="3183467"/>
              <a:ext cx="0" cy="20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517899" y="3801533"/>
              <a:ext cx="3725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24200" y="2420605"/>
              <a:ext cx="3725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  <a:endParaRPr lang="en-US" sz="2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895600" y="2573867"/>
              <a:ext cx="457200" cy="49953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7321550" y="2831431"/>
            <a:ext cx="1428750" cy="1384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7435850" y="2945731"/>
            <a:ext cx="1428750" cy="1384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7550150" y="3060031"/>
            <a:ext cx="1428750" cy="1384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550150" y="4598475"/>
            <a:ext cx="14287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24826" y="4486159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</a:t>
            </a:r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9191625" y="3130552"/>
            <a:ext cx="0" cy="143594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201151" y="3506044"/>
            <a:ext cx="45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80475" y="2598367"/>
            <a:ext cx="42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c’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750300" y="2710684"/>
            <a:ext cx="342900" cy="3746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>
            <a:off x="4775200" y="3435351"/>
            <a:ext cx="1968500" cy="8946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Convolution</a:t>
            </a:r>
          </a:p>
        </p:txBody>
      </p:sp>
      <p:sp>
        <p:nvSpPr>
          <p:cNvPr id="38" name="Cube 37"/>
          <p:cNvSpPr/>
          <p:nvPr/>
        </p:nvSpPr>
        <p:spPr>
          <a:xfrm>
            <a:off x="4775200" y="2457451"/>
            <a:ext cx="495300" cy="488281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Cube 38"/>
          <p:cNvSpPr/>
          <p:nvPr/>
        </p:nvSpPr>
        <p:spPr>
          <a:xfrm>
            <a:off x="5353050" y="2447495"/>
            <a:ext cx="495300" cy="488281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Cube 39"/>
          <p:cNvSpPr/>
          <p:nvPr/>
        </p:nvSpPr>
        <p:spPr>
          <a:xfrm>
            <a:off x="5975351" y="2447494"/>
            <a:ext cx="495300" cy="488281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648201" y="2348175"/>
            <a:ext cx="228601" cy="26736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18024" y="2199721"/>
            <a:ext cx="27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</a:t>
            </a:r>
            <a:endParaRPr lang="en-US" sz="24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826002" y="3016252"/>
            <a:ext cx="1549399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407023" y="2935776"/>
            <a:ext cx="39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c’</a:t>
            </a:r>
          </a:p>
        </p:txBody>
      </p:sp>
    </p:spTree>
    <p:extLst>
      <p:ext uri="{BB962C8B-B14F-4D97-AF65-F5344CB8AC3E}">
        <p14:creationId xmlns:p14="http://schemas.microsoft.com/office/powerpoint/2010/main" val="5671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/>
      <p:bldP spid="39" grpId="0" animBg="1"/>
      <p:bldP spid="40" grpId="0" animBg="1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sizes and padding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D3DE-2518-BC4D-B570-9B3D6849D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with standard convolution, we can have ”valid”, “same” or “full” convolution (typically valid or same)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584700" y="2537112"/>
            <a:ext cx="2984500" cy="301944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03751" y="2537112"/>
            <a:ext cx="1250951" cy="1149924"/>
            <a:chOff x="4106333" y="2239814"/>
            <a:chExt cx="1667934" cy="1533231"/>
          </a:xfrm>
        </p:grpSpPr>
        <p:sp>
          <p:nvSpPr>
            <p:cNvPr id="5" name="Rectangle 4"/>
            <p:cNvSpPr/>
            <p:nvPr/>
          </p:nvSpPr>
          <p:spPr>
            <a:xfrm>
              <a:off x="4106333" y="2239814"/>
              <a:ext cx="1515534" cy="15024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90533" y="3157492"/>
              <a:ext cx="5418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32401" y="2572716"/>
              <a:ext cx="5418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28633" y="2844846"/>
              <a:ext cx="270933" cy="2923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7635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C 0.122 -0.00579 0.24362 -0.01134 0.24127 -0.00208 C 0.2388 0.00718 0.00417 0.04491 0.0026 0.05324 C 0.00104 0.06158 0.23125 0.03681 0.23151 0.04745 C 0.23164 0.0581 0.00469 0.10324 0.00547 0.11482 C 0.00612 0.12616 0.23515 0.10602 0.23568 0.11574 C 0.23607 0.12523 0.00078 0.16343 0.00117 0.17269 C 0.00169 0.18195 0.23958 0.16042 0.23841 0.17153 C 0.23724 0.18241 0.00664 0.22431 0.00547 0.23611 C 0.00377 0.24769 0.22734 0.23102 0.23008 0.24144 C 0.23294 0.25162 0.00013 0.29375 -0.00013 0.30556 C -0.00026 0.31713 0.22838 0.30116 0.22864 0.31181 C 0.2289 0.32176 -0.00013 0.36783 -0.00013 0.36806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sizes and padding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7746ED2-D3CF-0842-931B-633B2C4E6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 convolution decreases size by (k-1)/2 on each side</a:t>
            </a:r>
          </a:p>
          <a:p>
            <a:r>
              <a:rPr lang="en-US" dirty="0"/>
              <a:t>Pad by (k-1)/2!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584700" y="2537112"/>
            <a:ext cx="2984500" cy="301944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03751" y="2537112"/>
            <a:ext cx="1250951" cy="1149924"/>
            <a:chOff x="4106333" y="2239814"/>
            <a:chExt cx="1667934" cy="1533231"/>
          </a:xfrm>
        </p:grpSpPr>
        <p:sp>
          <p:nvSpPr>
            <p:cNvPr id="5" name="Rectangle 4"/>
            <p:cNvSpPr/>
            <p:nvPr/>
          </p:nvSpPr>
          <p:spPr>
            <a:xfrm>
              <a:off x="4106333" y="2239814"/>
              <a:ext cx="1515534" cy="15024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90533" y="3157492"/>
              <a:ext cx="5418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32401" y="2572716"/>
              <a:ext cx="5418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28633" y="2844846"/>
              <a:ext cx="270933" cy="29238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106988" y="2999100"/>
            <a:ext cx="1939925" cy="2095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Valid convolution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C94A2D-DA4B-F54E-A9D1-6F331F349067}"/>
              </a:ext>
            </a:extLst>
          </p:cNvPr>
          <p:cNvCxnSpPr>
            <a:stCxn id="4" idx="1"/>
            <a:endCxn id="3" idx="1"/>
          </p:cNvCxnSpPr>
          <p:nvPr/>
        </p:nvCxnSpPr>
        <p:spPr>
          <a:xfrm flipV="1">
            <a:off x="4584701" y="4046834"/>
            <a:ext cx="522287" cy="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5556FC-0492-EC44-8FCD-548E4CA18CFC}"/>
              </a:ext>
            </a:extLst>
          </p:cNvPr>
          <p:cNvSpPr txBox="1"/>
          <p:nvPr/>
        </p:nvSpPr>
        <p:spPr>
          <a:xfrm>
            <a:off x="4345669" y="4117726"/>
            <a:ext cx="84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(k-1)/2</a:t>
            </a:r>
          </a:p>
        </p:txBody>
      </p:sp>
    </p:spTree>
    <p:extLst>
      <p:ext uri="{BB962C8B-B14F-4D97-AF65-F5344CB8AC3E}">
        <p14:creationId xmlns:p14="http://schemas.microsoft.com/office/powerpoint/2010/main" val="4202216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F5AE-EC0C-734C-96D6-495AB2F6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convolution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31A19-2A78-C745-8020-E294C0137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convolutional unit takes </a:t>
            </a:r>
            <a:r>
              <a:rPr lang="en-US" i="1" dirty="0"/>
              <a:t>a collection of feature maps </a:t>
            </a:r>
            <a:r>
              <a:rPr lang="en-US" dirty="0"/>
              <a:t>as input, and produces </a:t>
            </a:r>
            <a:r>
              <a:rPr lang="en-US" i="1" dirty="0"/>
              <a:t>a collection of feature maps </a:t>
            </a:r>
            <a:r>
              <a:rPr lang="en-US" dirty="0"/>
              <a:t>as output</a:t>
            </a:r>
          </a:p>
          <a:p>
            <a:r>
              <a:rPr lang="en-US" dirty="0"/>
              <a:t>Parameters: Filters (+bias)</a:t>
            </a:r>
          </a:p>
          <a:p>
            <a:r>
              <a:rPr lang="en-US" dirty="0"/>
              <a:t>If </a:t>
            </a:r>
            <a:r>
              <a:rPr lang="en-US" dirty="0" err="1"/>
              <a:t>c</a:t>
            </a:r>
            <a:r>
              <a:rPr lang="en-US" baseline="-25000" dirty="0" err="1"/>
              <a:t>in</a:t>
            </a:r>
            <a:r>
              <a:rPr lang="en-US" dirty="0"/>
              <a:t> input feature maps and </a:t>
            </a:r>
            <a:r>
              <a:rPr lang="en-US" dirty="0" err="1"/>
              <a:t>c</a:t>
            </a:r>
            <a:r>
              <a:rPr lang="en-US" baseline="-25000" dirty="0" err="1"/>
              <a:t>out</a:t>
            </a:r>
            <a:r>
              <a:rPr lang="en-US" dirty="0"/>
              <a:t> output feature maps</a:t>
            </a:r>
          </a:p>
          <a:p>
            <a:pPr lvl="1"/>
            <a:r>
              <a:rPr lang="en-US" dirty="0"/>
              <a:t>Each filter is k x k x </a:t>
            </a:r>
            <a:r>
              <a:rPr lang="en-US" dirty="0" err="1"/>
              <a:t>c</a:t>
            </a:r>
            <a:r>
              <a:rPr lang="en-US" baseline="-25000" dirty="0" err="1"/>
              <a:t>in</a:t>
            </a:r>
            <a:endParaRPr lang="en-US" baseline="-25000" dirty="0"/>
          </a:p>
          <a:p>
            <a:pPr lvl="1"/>
            <a:r>
              <a:rPr lang="en-US" dirty="0"/>
              <a:t>There are </a:t>
            </a:r>
            <a:r>
              <a:rPr lang="en-US" dirty="0" err="1"/>
              <a:t>c</a:t>
            </a:r>
            <a:r>
              <a:rPr lang="en-US" baseline="-25000" dirty="0" err="1"/>
              <a:t>out</a:t>
            </a:r>
            <a:r>
              <a:rPr lang="en-US" baseline="-25000" dirty="0"/>
              <a:t> </a:t>
            </a:r>
            <a:r>
              <a:rPr lang="en-US" dirty="0"/>
              <a:t>such filters</a:t>
            </a:r>
          </a:p>
          <a:p>
            <a:r>
              <a:rPr lang="en-US" dirty="0"/>
              <a:t>Other </a:t>
            </a:r>
            <a:r>
              <a:rPr lang="en-US" dirty="0" err="1"/>
              <a:t>hyperparameters</a:t>
            </a:r>
            <a:r>
              <a:rPr lang="en-US" dirty="0"/>
              <a:t>: padding</a:t>
            </a:r>
          </a:p>
        </p:txBody>
      </p:sp>
    </p:spTree>
    <p:extLst>
      <p:ext uri="{BB962C8B-B14F-4D97-AF65-F5344CB8AC3E}">
        <p14:creationId xmlns:p14="http://schemas.microsoft.com/office/powerpoint/2010/main" val="4239408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to distortions: Subsampling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F9E9-A6C2-7946-BF87-2758790DC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 by itself doesn’t grant invariance</a:t>
            </a:r>
          </a:p>
          <a:p>
            <a:r>
              <a:rPr lang="en-US" dirty="0"/>
              <a:t>But by subsampling, large distortions become smaller, so more invariance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597" y="3145170"/>
            <a:ext cx="3492503" cy="3569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700" y="3830970"/>
            <a:ext cx="1729278" cy="176728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975349" y="4393704"/>
            <a:ext cx="1181100" cy="47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11259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Convolution-subsampling-convolution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F69A-BC96-0A49-B26D-F154F367A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Interleaving convolutions and </a:t>
            </a:r>
            <a:r>
              <a:rPr lang="en-US" dirty="0" err="1"/>
              <a:t>subsamplings</a:t>
            </a:r>
            <a:r>
              <a:rPr lang="en-US" dirty="0"/>
              <a:t> causes later convolutions to capture a </a:t>
            </a:r>
            <a:r>
              <a:rPr lang="en-US" i="1" dirty="0"/>
              <a:t>larger fraction of the image </a:t>
            </a:r>
            <a:r>
              <a:rPr lang="en-US" dirty="0"/>
              <a:t>with the same kernel size</a:t>
            </a:r>
          </a:p>
          <a:p>
            <a:r>
              <a:rPr lang="en-US" dirty="0"/>
              <a:t>Set of image pixels that an intermediate output pixel depends on = </a:t>
            </a:r>
            <a:r>
              <a:rPr lang="en-US" i="1" dirty="0"/>
              <a:t>receptive field</a:t>
            </a:r>
          </a:p>
          <a:p>
            <a:r>
              <a:rPr lang="en-US" dirty="0"/>
              <a:t>Convolutions after </a:t>
            </a:r>
            <a:r>
              <a:rPr lang="en-US" dirty="0" err="1"/>
              <a:t>subsamplings</a:t>
            </a:r>
            <a:r>
              <a:rPr lang="en-US" dirty="0"/>
              <a:t> increase the receptive </a:t>
            </a:r>
            <a:r>
              <a:rPr lang="en-US" dirty="0" err="1"/>
              <a:t>feild</a:t>
            </a:r>
            <a:endParaRPr lang="en-US" dirty="0"/>
          </a:p>
        </p:txBody>
      </p:sp>
      <p:sp>
        <p:nvSpPr>
          <p:cNvPr id="36" name="Cube 35"/>
          <p:cNvSpPr/>
          <p:nvPr/>
        </p:nvSpPr>
        <p:spPr>
          <a:xfrm>
            <a:off x="2374899" y="4254004"/>
            <a:ext cx="1638300" cy="1676400"/>
          </a:xfrm>
          <a:prstGeom prst="cube">
            <a:avLst>
              <a:gd name="adj" fmla="val 12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Cube 36"/>
          <p:cNvSpPr/>
          <p:nvPr/>
        </p:nvSpPr>
        <p:spPr>
          <a:xfrm>
            <a:off x="4940299" y="4254004"/>
            <a:ext cx="1638300" cy="1676400"/>
          </a:xfrm>
          <a:prstGeom prst="cube">
            <a:avLst>
              <a:gd name="adj" fmla="val 1259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Cube 37"/>
          <p:cNvSpPr/>
          <p:nvPr/>
        </p:nvSpPr>
        <p:spPr>
          <a:xfrm>
            <a:off x="7607299" y="4698504"/>
            <a:ext cx="723900" cy="787400"/>
          </a:xfrm>
          <a:prstGeom prst="cube">
            <a:avLst>
              <a:gd name="adj" fmla="val 266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Cube 38"/>
          <p:cNvSpPr/>
          <p:nvPr/>
        </p:nvSpPr>
        <p:spPr>
          <a:xfrm>
            <a:off x="9143999" y="4698504"/>
            <a:ext cx="723900" cy="787400"/>
          </a:xfrm>
          <a:prstGeom prst="cube">
            <a:avLst>
              <a:gd name="adj" fmla="val 266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40"/>
          <p:cNvSpPr/>
          <p:nvPr/>
        </p:nvSpPr>
        <p:spPr>
          <a:xfrm>
            <a:off x="2374900" y="4457205"/>
            <a:ext cx="330200" cy="33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7613649" y="4901704"/>
            <a:ext cx="330200" cy="33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ight Arrow 42"/>
          <p:cNvSpPr/>
          <p:nvPr/>
        </p:nvSpPr>
        <p:spPr>
          <a:xfrm>
            <a:off x="4229100" y="5066804"/>
            <a:ext cx="444500" cy="1651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ight Arrow 43"/>
          <p:cNvSpPr/>
          <p:nvPr/>
        </p:nvSpPr>
        <p:spPr>
          <a:xfrm>
            <a:off x="6845299" y="5009654"/>
            <a:ext cx="444500" cy="1651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ight Arrow 44"/>
          <p:cNvSpPr/>
          <p:nvPr/>
        </p:nvSpPr>
        <p:spPr>
          <a:xfrm>
            <a:off x="8534399" y="5009654"/>
            <a:ext cx="444500" cy="1651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238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subsampling 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 in earlier steps detects </a:t>
            </a:r>
            <a:r>
              <a:rPr lang="en-US" i="1" dirty="0"/>
              <a:t>more local </a:t>
            </a:r>
            <a:r>
              <a:rPr lang="en-US" dirty="0"/>
              <a:t>patterns </a:t>
            </a:r>
            <a:r>
              <a:rPr lang="en-US" i="1" dirty="0"/>
              <a:t>less resilient</a:t>
            </a:r>
            <a:r>
              <a:rPr lang="en-US" dirty="0"/>
              <a:t> to distortion</a:t>
            </a:r>
          </a:p>
          <a:p>
            <a:r>
              <a:rPr lang="en-US" dirty="0"/>
              <a:t>Convolution in later steps detects </a:t>
            </a:r>
            <a:r>
              <a:rPr lang="en-US" i="1" dirty="0"/>
              <a:t>more global </a:t>
            </a:r>
            <a:r>
              <a:rPr lang="en-US" dirty="0"/>
              <a:t>patterns </a:t>
            </a:r>
            <a:r>
              <a:rPr lang="en-US" i="1" dirty="0"/>
              <a:t>more resilient </a:t>
            </a:r>
            <a:r>
              <a:rPr lang="en-US" dirty="0"/>
              <a:t>to distortion</a:t>
            </a:r>
          </a:p>
          <a:p>
            <a:r>
              <a:rPr lang="en-US" dirty="0"/>
              <a:t>Subsampling allows capture of </a:t>
            </a:r>
            <a:r>
              <a:rPr lang="en-US" i="1" dirty="0"/>
              <a:t>larger, more invariant </a:t>
            </a:r>
            <a:r>
              <a:rPr lang="en-US" dirty="0"/>
              <a:t>patterns</a:t>
            </a:r>
          </a:p>
        </p:txBody>
      </p:sp>
    </p:spTree>
    <p:extLst>
      <p:ext uri="{BB962C8B-B14F-4D97-AF65-F5344CB8AC3E}">
        <p14:creationId xmlns:p14="http://schemas.microsoft.com/office/powerpoint/2010/main" val="124305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E201-C1DD-8345-9A58-4138E7E5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= fitting the noise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66FD41-0EA8-8B4D-BE2F-FD8AEF310469}"/>
              </a:ext>
            </a:extLst>
          </p:cNvPr>
          <p:cNvCxnSpPr/>
          <p:nvPr/>
        </p:nvCxnSpPr>
        <p:spPr>
          <a:xfrm>
            <a:off x="2152650" y="2144487"/>
            <a:ext cx="0" cy="322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8D2EC6-B06A-FA4C-AE37-8E91FB739BCA}"/>
              </a:ext>
            </a:extLst>
          </p:cNvPr>
          <p:cNvCxnSpPr>
            <a:cxnSpLocks/>
          </p:cNvCxnSpPr>
          <p:nvPr/>
        </p:nvCxnSpPr>
        <p:spPr>
          <a:xfrm flipH="1">
            <a:off x="2152651" y="5366657"/>
            <a:ext cx="3540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0BDA46B-93CB-E844-8530-8765F7A50994}"/>
              </a:ext>
            </a:extLst>
          </p:cNvPr>
          <p:cNvSpPr/>
          <p:nvPr/>
        </p:nvSpPr>
        <p:spPr>
          <a:xfrm rot="2871936">
            <a:off x="2258242" y="1719888"/>
            <a:ext cx="2331063" cy="3014808"/>
          </a:xfrm>
          <a:prstGeom prst="ellipse">
            <a:avLst/>
          </a:prstGeom>
          <a:solidFill>
            <a:schemeClr val="accent1">
              <a:alpha val="71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05AB5E-774E-9343-AE76-281FF4520568}"/>
              </a:ext>
            </a:extLst>
          </p:cNvPr>
          <p:cNvSpPr/>
          <p:nvPr/>
        </p:nvSpPr>
        <p:spPr>
          <a:xfrm rot="2871936">
            <a:off x="3129117" y="2685909"/>
            <a:ext cx="2331063" cy="3014808"/>
          </a:xfrm>
          <a:prstGeom prst="ellipse">
            <a:avLst/>
          </a:prstGeom>
          <a:solidFill>
            <a:srgbClr val="FF0000">
              <a:alpha val="62000"/>
            </a:srgb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E26629-7B91-1C4C-9E44-D363E3A425F3}"/>
              </a:ext>
            </a:extLst>
          </p:cNvPr>
          <p:cNvCxnSpPr/>
          <p:nvPr/>
        </p:nvCxnSpPr>
        <p:spPr>
          <a:xfrm>
            <a:off x="6648448" y="2155374"/>
            <a:ext cx="0" cy="322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B2FC7C-53B6-844D-98D3-8C4C7A5F396F}"/>
              </a:ext>
            </a:extLst>
          </p:cNvPr>
          <p:cNvCxnSpPr>
            <a:cxnSpLocks/>
          </p:cNvCxnSpPr>
          <p:nvPr/>
        </p:nvCxnSpPr>
        <p:spPr>
          <a:xfrm flipH="1">
            <a:off x="6648449" y="5377544"/>
            <a:ext cx="3540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44F2BC6-50F2-9E49-8CC2-94A0DE11EB1C}"/>
              </a:ext>
            </a:extLst>
          </p:cNvPr>
          <p:cNvSpPr>
            <a:spLocks noChangeAspect="1"/>
          </p:cNvSpPr>
          <p:nvPr/>
        </p:nvSpPr>
        <p:spPr>
          <a:xfrm>
            <a:off x="8644761" y="3276107"/>
            <a:ext cx="246888" cy="25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C0CDAB-74EB-214F-AFE1-5E9336B7C6F0}"/>
              </a:ext>
            </a:extLst>
          </p:cNvPr>
          <p:cNvSpPr>
            <a:spLocks noChangeAspect="1"/>
          </p:cNvSpPr>
          <p:nvPr/>
        </p:nvSpPr>
        <p:spPr>
          <a:xfrm>
            <a:off x="7775654" y="2552065"/>
            <a:ext cx="246888" cy="25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942362-7378-474F-A0BB-EF9BD072FE73}"/>
              </a:ext>
            </a:extLst>
          </p:cNvPr>
          <p:cNvSpPr>
            <a:spLocks noChangeAspect="1"/>
          </p:cNvSpPr>
          <p:nvPr/>
        </p:nvSpPr>
        <p:spPr>
          <a:xfrm>
            <a:off x="7735508" y="3372689"/>
            <a:ext cx="246888" cy="25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FF7B87-7273-CB4F-87AB-28B7926344D8}"/>
              </a:ext>
            </a:extLst>
          </p:cNvPr>
          <p:cNvSpPr>
            <a:spLocks noChangeAspect="1"/>
          </p:cNvSpPr>
          <p:nvPr/>
        </p:nvSpPr>
        <p:spPr>
          <a:xfrm>
            <a:off x="7807763" y="3942941"/>
            <a:ext cx="246888" cy="25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328AC7-15B5-B649-8A95-A530A452FCAB}"/>
              </a:ext>
            </a:extLst>
          </p:cNvPr>
          <p:cNvSpPr>
            <a:spLocks noChangeAspect="1"/>
          </p:cNvSpPr>
          <p:nvPr/>
        </p:nvSpPr>
        <p:spPr>
          <a:xfrm>
            <a:off x="8765706" y="2844420"/>
            <a:ext cx="246888" cy="25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A1CD27-A723-7945-A6BA-159534220AD7}"/>
              </a:ext>
            </a:extLst>
          </p:cNvPr>
          <p:cNvSpPr>
            <a:spLocks noChangeAspect="1"/>
          </p:cNvSpPr>
          <p:nvPr/>
        </p:nvSpPr>
        <p:spPr>
          <a:xfrm>
            <a:off x="6983313" y="3963482"/>
            <a:ext cx="246888" cy="25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4A150E-8919-3F4F-B025-3A959992B401}"/>
              </a:ext>
            </a:extLst>
          </p:cNvPr>
          <p:cNvSpPr>
            <a:spLocks noChangeAspect="1"/>
          </p:cNvSpPr>
          <p:nvPr/>
        </p:nvSpPr>
        <p:spPr>
          <a:xfrm>
            <a:off x="9780799" y="3276107"/>
            <a:ext cx="246888" cy="2503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9EFD1A-2FA2-3948-865D-13B066385CC6}"/>
              </a:ext>
            </a:extLst>
          </p:cNvPr>
          <p:cNvSpPr>
            <a:spLocks noChangeAspect="1"/>
          </p:cNvSpPr>
          <p:nvPr/>
        </p:nvSpPr>
        <p:spPr>
          <a:xfrm>
            <a:off x="8256897" y="3343015"/>
            <a:ext cx="246888" cy="2503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41F8A6-F55F-5D42-BE97-480177A615E4}"/>
              </a:ext>
            </a:extLst>
          </p:cNvPr>
          <p:cNvSpPr>
            <a:spLocks noChangeAspect="1"/>
          </p:cNvSpPr>
          <p:nvPr/>
        </p:nvSpPr>
        <p:spPr>
          <a:xfrm>
            <a:off x="8923803" y="3685974"/>
            <a:ext cx="246888" cy="2503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5982E3-6AFC-044E-9D40-C1F70F855F57}"/>
              </a:ext>
            </a:extLst>
          </p:cNvPr>
          <p:cNvSpPr>
            <a:spLocks noChangeAspect="1"/>
          </p:cNvSpPr>
          <p:nvPr/>
        </p:nvSpPr>
        <p:spPr>
          <a:xfrm>
            <a:off x="8362590" y="3927773"/>
            <a:ext cx="246888" cy="2503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C87CD8-D5C0-D14B-B06D-2981DE02C43D}"/>
              </a:ext>
            </a:extLst>
          </p:cNvPr>
          <p:cNvSpPr>
            <a:spLocks noChangeAspect="1"/>
          </p:cNvSpPr>
          <p:nvPr/>
        </p:nvSpPr>
        <p:spPr>
          <a:xfrm>
            <a:off x="8076652" y="4556165"/>
            <a:ext cx="246888" cy="2503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05C448-AFCD-E045-A209-F85EB0F12AC1}"/>
              </a:ext>
            </a:extLst>
          </p:cNvPr>
          <p:cNvCxnSpPr/>
          <p:nvPr/>
        </p:nvCxnSpPr>
        <p:spPr>
          <a:xfrm flipV="1">
            <a:off x="2307771" y="2068287"/>
            <a:ext cx="3309258" cy="3034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591D9DB3-1223-254F-B1F3-10F20A1CB5D8}"/>
              </a:ext>
            </a:extLst>
          </p:cNvPr>
          <p:cNvSpPr/>
          <p:nvPr/>
        </p:nvSpPr>
        <p:spPr>
          <a:xfrm>
            <a:off x="7021287" y="2405743"/>
            <a:ext cx="2465827" cy="2503714"/>
          </a:xfrm>
          <a:custGeom>
            <a:avLst/>
            <a:gdLst>
              <a:gd name="connsiteX0" fmla="*/ 0 w 2465827"/>
              <a:gd name="connsiteY0" fmla="*/ 2503714 h 2503714"/>
              <a:gd name="connsiteX1" fmla="*/ 1186543 w 2465827"/>
              <a:gd name="connsiteY1" fmla="*/ 1883228 h 2503714"/>
              <a:gd name="connsiteX2" fmla="*/ 1012371 w 2465827"/>
              <a:gd name="connsiteY2" fmla="*/ 925286 h 2503714"/>
              <a:gd name="connsiteX3" fmla="*/ 1371600 w 2465827"/>
              <a:gd name="connsiteY3" fmla="*/ 762000 h 2503714"/>
              <a:gd name="connsiteX4" fmla="*/ 1665514 w 2465827"/>
              <a:gd name="connsiteY4" fmla="*/ 1219200 h 2503714"/>
              <a:gd name="connsiteX5" fmla="*/ 2100943 w 2465827"/>
              <a:gd name="connsiteY5" fmla="*/ 979714 h 2503714"/>
              <a:gd name="connsiteX6" fmla="*/ 2416628 w 2465827"/>
              <a:gd name="connsiteY6" fmla="*/ 326571 h 2503714"/>
              <a:gd name="connsiteX7" fmla="*/ 2460171 w 2465827"/>
              <a:gd name="connsiteY7" fmla="*/ 0 h 250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5827" h="2503714">
                <a:moveTo>
                  <a:pt x="0" y="2503714"/>
                </a:moveTo>
                <a:cubicBezTo>
                  <a:pt x="508907" y="2325006"/>
                  <a:pt x="1017815" y="2146299"/>
                  <a:pt x="1186543" y="1883228"/>
                </a:cubicBezTo>
                <a:cubicBezTo>
                  <a:pt x="1355271" y="1620157"/>
                  <a:pt x="981528" y="1112157"/>
                  <a:pt x="1012371" y="925286"/>
                </a:cubicBezTo>
                <a:cubicBezTo>
                  <a:pt x="1043214" y="738415"/>
                  <a:pt x="1262743" y="713014"/>
                  <a:pt x="1371600" y="762000"/>
                </a:cubicBezTo>
                <a:cubicBezTo>
                  <a:pt x="1480457" y="810986"/>
                  <a:pt x="1543957" y="1182914"/>
                  <a:pt x="1665514" y="1219200"/>
                </a:cubicBezTo>
                <a:cubicBezTo>
                  <a:pt x="1787071" y="1255486"/>
                  <a:pt x="1975757" y="1128485"/>
                  <a:pt x="2100943" y="979714"/>
                </a:cubicBezTo>
                <a:cubicBezTo>
                  <a:pt x="2226129" y="830943"/>
                  <a:pt x="2356757" y="489857"/>
                  <a:pt x="2416628" y="326571"/>
                </a:cubicBezTo>
                <a:cubicBezTo>
                  <a:pt x="2476499" y="163285"/>
                  <a:pt x="2468335" y="81642"/>
                  <a:pt x="246017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6DBAF9-75B5-874C-AFCB-4747ED20B9BA}"/>
              </a:ext>
            </a:extLst>
          </p:cNvPr>
          <p:cNvSpPr txBox="1"/>
          <p:nvPr/>
        </p:nvSpPr>
        <p:spPr>
          <a:xfrm>
            <a:off x="2152651" y="5377544"/>
            <a:ext cx="35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True distribution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70D918-0342-2D46-95B0-D7303B261C95}"/>
              </a:ext>
            </a:extLst>
          </p:cNvPr>
          <p:cNvSpPr txBox="1"/>
          <p:nvPr/>
        </p:nvSpPr>
        <p:spPr>
          <a:xfrm rot="19022355">
            <a:off x="2220154" y="3145387"/>
            <a:ext cx="35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Minimizer of expected risk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C53F55-F6B4-2E4E-B00D-5DFECFE5DD44}"/>
              </a:ext>
            </a:extLst>
          </p:cNvPr>
          <p:cNvSpPr txBox="1"/>
          <p:nvPr/>
        </p:nvSpPr>
        <p:spPr>
          <a:xfrm>
            <a:off x="6592301" y="1882103"/>
            <a:ext cx="35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Minimizer of empirical risk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BCC5033-DA94-A240-8C7C-AB2213B98D3E}"/>
              </a:ext>
            </a:extLst>
          </p:cNvPr>
          <p:cNvCxnSpPr>
            <a:stCxn id="30" idx="2"/>
            <a:endCxn id="27" idx="6"/>
          </p:cNvCxnSpPr>
          <p:nvPr/>
        </p:nvCxnSpPr>
        <p:spPr>
          <a:xfrm>
            <a:off x="8362590" y="2251436"/>
            <a:ext cx="1075324" cy="480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BD8CD9C-40F9-7741-9447-D14D75E8C785}"/>
              </a:ext>
            </a:extLst>
          </p:cNvPr>
          <p:cNvSpPr txBox="1"/>
          <p:nvPr/>
        </p:nvSpPr>
        <p:spPr>
          <a:xfrm>
            <a:off x="6648448" y="5399162"/>
            <a:ext cx="35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Sampled training set</a:t>
            </a:r>
          </a:p>
        </p:txBody>
      </p:sp>
    </p:spTree>
    <p:extLst>
      <p:ext uri="{BB962C8B-B14F-4D97-AF65-F5344CB8AC3E}">
        <p14:creationId xmlns:p14="http://schemas.microsoft.com/office/powerpoint/2010/main" val="3979013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EA39B-07FA-6746-920E-8575B871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Strided</a:t>
            </a:r>
            <a:r>
              <a:rPr lang="en-US" dirty="0"/>
              <a:t>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F73E1-BAC7-E74B-A9CA-6A2372017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 with stride s = standard convolution + subsampling by picking 1 value every s values</a:t>
            </a:r>
          </a:p>
          <a:p>
            <a:r>
              <a:rPr lang="en-US" dirty="0"/>
              <a:t>Example: convolution with stride 2 = standard convolution + subsampling by a factor of 2</a:t>
            </a:r>
          </a:p>
        </p:txBody>
      </p:sp>
    </p:spTree>
    <p:extLst>
      <p:ext uri="{BB962C8B-B14F-4D97-AF65-F5344CB8AC3E}">
        <p14:creationId xmlns:p14="http://schemas.microsoft.com/office/powerpoint/2010/main" val="1106473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710270B-42E8-3549-8AE2-F1FFD0705705}"/>
              </a:ext>
            </a:extLst>
          </p:cNvPr>
          <p:cNvSpPr/>
          <p:nvPr/>
        </p:nvSpPr>
        <p:spPr>
          <a:xfrm>
            <a:off x="7004954" y="3044749"/>
            <a:ext cx="2365831" cy="1731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E3A504-4C34-B245-B54A-58816CCECA6F}"/>
              </a:ext>
            </a:extLst>
          </p:cNvPr>
          <p:cNvSpPr/>
          <p:nvPr/>
        </p:nvSpPr>
        <p:spPr>
          <a:xfrm>
            <a:off x="6897913" y="3189514"/>
            <a:ext cx="2365831" cy="1731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57195C-E934-5C46-868E-AF93E4BC1856}"/>
              </a:ext>
            </a:extLst>
          </p:cNvPr>
          <p:cNvSpPr/>
          <p:nvPr/>
        </p:nvSpPr>
        <p:spPr>
          <a:xfrm>
            <a:off x="2111829" y="2068287"/>
            <a:ext cx="3886200" cy="3233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1E4475-5BC3-C841-9A34-F372FF400033}"/>
              </a:ext>
            </a:extLst>
          </p:cNvPr>
          <p:cNvSpPr/>
          <p:nvPr/>
        </p:nvSpPr>
        <p:spPr>
          <a:xfrm>
            <a:off x="1959429" y="2220687"/>
            <a:ext cx="3886200" cy="3233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E220BCE-E446-7346-871D-C8ADAD0A6A25}"/>
              </a:ext>
            </a:extLst>
          </p:cNvPr>
          <p:cNvGraphicFramePr>
            <a:graphicFrameLocks noGrp="1"/>
          </p:cNvGraphicFramePr>
          <p:nvPr/>
        </p:nvGraphicFramePr>
        <p:xfrm>
          <a:off x="1850571" y="2330450"/>
          <a:ext cx="3875316" cy="32838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45886">
                  <a:extLst>
                    <a:ext uri="{9D8B030D-6E8A-4147-A177-3AD203B41FA5}">
                      <a16:colId xmlns:a16="http://schemas.microsoft.com/office/drawing/2014/main" val="2118389141"/>
                    </a:ext>
                  </a:extLst>
                </a:gridCol>
                <a:gridCol w="645886">
                  <a:extLst>
                    <a:ext uri="{9D8B030D-6E8A-4147-A177-3AD203B41FA5}">
                      <a16:colId xmlns:a16="http://schemas.microsoft.com/office/drawing/2014/main" val="3915714072"/>
                    </a:ext>
                  </a:extLst>
                </a:gridCol>
                <a:gridCol w="645886">
                  <a:extLst>
                    <a:ext uri="{9D8B030D-6E8A-4147-A177-3AD203B41FA5}">
                      <a16:colId xmlns:a16="http://schemas.microsoft.com/office/drawing/2014/main" val="2893045804"/>
                    </a:ext>
                  </a:extLst>
                </a:gridCol>
                <a:gridCol w="645886">
                  <a:extLst>
                    <a:ext uri="{9D8B030D-6E8A-4147-A177-3AD203B41FA5}">
                      <a16:colId xmlns:a16="http://schemas.microsoft.com/office/drawing/2014/main" val="604962011"/>
                    </a:ext>
                  </a:extLst>
                </a:gridCol>
                <a:gridCol w="645886">
                  <a:extLst>
                    <a:ext uri="{9D8B030D-6E8A-4147-A177-3AD203B41FA5}">
                      <a16:colId xmlns:a16="http://schemas.microsoft.com/office/drawing/2014/main" val="418270419"/>
                    </a:ext>
                  </a:extLst>
                </a:gridCol>
                <a:gridCol w="645886">
                  <a:extLst>
                    <a:ext uri="{9D8B030D-6E8A-4147-A177-3AD203B41FA5}">
                      <a16:colId xmlns:a16="http://schemas.microsoft.com/office/drawing/2014/main" val="942259665"/>
                    </a:ext>
                  </a:extLst>
                </a:gridCol>
              </a:tblGrid>
              <a:tr h="54731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130296"/>
                  </a:ext>
                </a:extLst>
              </a:tr>
              <a:tr h="54731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07808"/>
                  </a:ext>
                </a:extLst>
              </a:tr>
              <a:tr h="54731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230838"/>
                  </a:ext>
                </a:extLst>
              </a:tr>
              <a:tr h="54731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170424"/>
                  </a:ext>
                </a:extLst>
              </a:tr>
              <a:tr h="54731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16401"/>
                  </a:ext>
                </a:extLst>
              </a:tr>
              <a:tr h="54731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95384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to distortions: Average Pooling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40269" y="2520950"/>
            <a:ext cx="16256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500" b="1" dirty="0">
                <a:solidFill>
                  <a:schemeClr val="bg1"/>
                </a:solidFill>
              </a:rPr>
              <a:t>…</a:t>
            </a:r>
            <a:endParaRPr lang="en-US" sz="45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479CF57-6851-054F-842F-3FBF5E5DE3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01761" y="3305781"/>
          <a:ext cx="2351310" cy="175985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83770">
                  <a:extLst>
                    <a:ext uri="{9D8B030D-6E8A-4147-A177-3AD203B41FA5}">
                      <a16:colId xmlns:a16="http://schemas.microsoft.com/office/drawing/2014/main" val="701904364"/>
                    </a:ext>
                  </a:extLst>
                </a:gridCol>
                <a:gridCol w="783770">
                  <a:extLst>
                    <a:ext uri="{9D8B030D-6E8A-4147-A177-3AD203B41FA5}">
                      <a16:colId xmlns:a16="http://schemas.microsoft.com/office/drawing/2014/main" val="1008474566"/>
                    </a:ext>
                  </a:extLst>
                </a:gridCol>
                <a:gridCol w="783770">
                  <a:extLst>
                    <a:ext uri="{9D8B030D-6E8A-4147-A177-3AD203B41FA5}">
                      <a16:colId xmlns:a16="http://schemas.microsoft.com/office/drawing/2014/main" val="1206105263"/>
                    </a:ext>
                  </a:extLst>
                </a:gridCol>
              </a:tblGrid>
              <a:tr h="5866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226976"/>
                  </a:ext>
                </a:extLst>
              </a:tr>
              <a:tr h="5866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4.75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2.75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023115"/>
                  </a:ext>
                </a:extLst>
              </a:tr>
              <a:tr h="5866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9187"/>
                  </a:ext>
                </a:extLst>
              </a:tr>
            </a:tbl>
          </a:graphicData>
        </a:graphic>
      </p:graphicFrame>
      <p:sp>
        <p:nvSpPr>
          <p:cNvPr id="28" name="Right Arrow 27">
            <a:extLst>
              <a:ext uri="{FF2B5EF4-FFF2-40B4-BE49-F238E27FC236}">
                <a16:creationId xmlns:a16="http://schemas.microsoft.com/office/drawing/2014/main" id="{EF86B3EB-FCD5-5A4B-BDA3-0E0CEB539B2D}"/>
              </a:ext>
            </a:extLst>
          </p:cNvPr>
          <p:cNvSpPr/>
          <p:nvPr/>
        </p:nvSpPr>
        <p:spPr>
          <a:xfrm>
            <a:off x="6195783" y="3837215"/>
            <a:ext cx="495307" cy="298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1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710270B-42E8-3549-8AE2-F1FFD0705705}"/>
              </a:ext>
            </a:extLst>
          </p:cNvPr>
          <p:cNvSpPr/>
          <p:nvPr/>
        </p:nvSpPr>
        <p:spPr>
          <a:xfrm>
            <a:off x="7571012" y="3523726"/>
            <a:ext cx="787401" cy="645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E3A504-4C34-B245-B54A-58816CCECA6F}"/>
              </a:ext>
            </a:extLst>
          </p:cNvPr>
          <p:cNvSpPr/>
          <p:nvPr/>
        </p:nvSpPr>
        <p:spPr>
          <a:xfrm>
            <a:off x="7463971" y="3668491"/>
            <a:ext cx="798291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57195C-E934-5C46-868E-AF93E4BC1856}"/>
              </a:ext>
            </a:extLst>
          </p:cNvPr>
          <p:cNvSpPr/>
          <p:nvPr/>
        </p:nvSpPr>
        <p:spPr>
          <a:xfrm>
            <a:off x="2111829" y="2068287"/>
            <a:ext cx="3886200" cy="3233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1E4475-5BC3-C841-9A34-F372FF400033}"/>
              </a:ext>
            </a:extLst>
          </p:cNvPr>
          <p:cNvSpPr/>
          <p:nvPr/>
        </p:nvSpPr>
        <p:spPr>
          <a:xfrm>
            <a:off x="1959429" y="2220687"/>
            <a:ext cx="3886200" cy="3233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E220BCE-E446-7346-871D-C8ADAD0A6A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50571" y="2330450"/>
          <a:ext cx="3875316" cy="32838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45886">
                  <a:extLst>
                    <a:ext uri="{9D8B030D-6E8A-4147-A177-3AD203B41FA5}">
                      <a16:colId xmlns:a16="http://schemas.microsoft.com/office/drawing/2014/main" val="2118389141"/>
                    </a:ext>
                  </a:extLst>
                </a:gridCol>
                <a:gridCol w="645886">
                  <a:extLst>
                    <a:ext uri="{9D8B030D-6E8A-4147-A177-3AD203B41FA5}">
                      <a16:colId xmlns:a16="http://schemas.microsoft.com/office/drawing/2014/main" val="3915714072"/>
                    </a:ext>
                  </a:extLst>
                </a:gridCol>
                <a:gridCol w="645886">
                  <a:extLst>
                    <a:ext uri="{9D8B030D-6E8A-4147-A177-3AD203B41FA5}">
                      <a16:colId xmlns:a16="http://schemas.microsoft.com/office/drawing/2014/main" val="2893045804"/>
                    </a:ext>
                  </a:extLst>
                </a:gridCol>
                <a:gridCol w="645886">
                  <a:extLst>
                    <a:ext uri="{9D8B030D-6E8A-4147-A177-3AD203B41FA5}">
                      <a16:colId xmlns:a16="http://schemas.microsoft.com/office/drawing/2014/main" val="604962011"/>
                    </a:ext>
                  </a:extLst>
                </a:gridCol>
                <a:gridCol w="645886">
                  <a:extLst>
                    <a:ext uri="{9D8B030D-6E8A-4147-A177-3AD203B41FA5}">
                      <a16:colId xmlns:a16="http://schemas.microsoft.com/office/drawing/2014/main" val="418270419"/>
                    </a:ext>
                  </a:extLst>
                </a:gridCol>
                <a:gridCol w="645886">
                  <a:extLst>
                    <a:ext uri="{9D8B030D-6E8A-4147-A177-3AD203B41FA5}">
                      <a16:colId xmlns:a16="http://schemas.microsoft.com/office/drawing/2014/main" val="942259665"/>
                    </a:ext>
                  </a:extLst>
                </a:gridCol>
              </a:tblGrid>
              <a:tr h="54731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130296"/>
                  </a:ext>
                </a:extLst>
              </a:tr>
              <a:tr h="54731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07808"/>
                  </a:ext>
                </a:extLst>
              </a:tr>
              <a:tr h="54731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230838"/>
                  </a:ext>
                </a:extLst>
              </a:tr>
              <a:tr h="54731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170424"/>
                  </a:ext>
                </a:extLst>
              </a:tr>
              <a:tr h="54731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16401"/>
                  </a:ext>
                </a:extLst>
              </a:tr>
              <a:tr h="54731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95384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average pooling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40269" y="2520950"/>
            <a:ext cx="16256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500" b="1" dirty="0">
                <a:solidFill>
                  <a:schemeClr val="bg1"/>
                </a:solidFill>
              </a:rPr>
              <a:t>…</a:t>
            </a:r>
            <a:endParaRPr lang="en-US" sz="45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479CF57-6851-054F-842F-3FBF5E5DE3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67819" y="3784758"/>
          <a:ext cx="783770" cy="58661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83770">
                  <a:extLst>
                    <a:ext uri="{9D8B030D-6E8A-4147-A177-3AD203B41FA5}">
                      <a16:colId xmlns:a16="http://schemas.microsoft.com/office/drawing/2014/main" val="701904364"/>
                    </a:ext>
                  </a:extLst>
                </a:gridCol>
              </a:tblGrid>
              <a:tr h="5866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226976"/>
                  </a:ext>
                </a:extLst>
              </a:tr>
            </a:tbl>
          </a:graphicData>
        </a:graphic>
      </p:graphicFrame>
      <p:sp>
        <p:nvSpPr>
          <p:cNvPr id="28" name="Right Arrow 27">
            <a:extLst>
              <a:ext uri="{FF2B5EF4-FFF2-40B4-BE49-F238E27FC236}">
                <a16:creationId xmlns:a16="http://schemas.microsoft.com/office/drawing/2014/main" id="{EF86B3EB-FCD5-5A4B-BDA3-0E0CEB539B2D}"/>
              </a:ext>
            </a:extLst>
          </p:cNvPr>
          <p:cNvSpPr/>
          <p:nvPr/>
        </p:nvSpPr>
        <p:spPr>
          <a:xfrm>
            <a:off x="6195783" y="3837215"/>
            <a:ext cx="495307" cy="298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EBE35D-F611-1D4E-9EC7-953D6FFF6585}"/>
              </a:ext>
            </a:extLst>
          </p:cNvPr>
          <p:cNvSpPr txBox="1"/>
          <p:nvPr/>
        </p:nvSpPr>
        <p:spPr>
          <a:xfrm>
            <a:off x="1850572" y="5747657"/>
            <a:ext cx="434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 x h x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332356-EBF6-8245-A2ED-0F8478B6AC2F}"/>
              </a:ext>
            </a:extLst>
          </p:cNvPr>
          <p:cNvSpPr txBox="1"/>
          <p:nvPr/>
        </p:nvSpPr>
        <p:spPr>
          <a:xfrm>
            <a:off x="5587099" y="4388334"/>
            <a:ext cx="434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x 1 x c</a:t>
            </a:r>
            <a:br>
              <a:rPr lang="en-US" dirty="0"/>
            </a:br>
            <a:r>
              <a:rPr lang="en-US" dirty="0"/>
              <a:t>=c dimensional vector</a:t>
            </a:r>
          </a:p>
        </p:txBody>
      </p:sp>
    </p:spTree>
    <p:extLst>
      <p:ext uri="{BB962C8B-B14F-4D97-AF65-F5344CB8AC3E}">
        <p14:creationId xmlns:p14="http://schemas.microsoft.com/office/powerpoint/2010/main" val="1084564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E6B5-3699-4542-8FCB-0EFEB13B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pooling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72CC0-20FE-8742-9D72-96ABA6DE4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pooling unit takes </a:t>
            </a:r>
            <a:r>
              <a:rPr lang="en-US" i="1" dirty="0"/>
              <a:t>a collection of feature maps </a:t>
            </a:r>
            <a:r>
              <a:rPr lang="en-US" dirty="0"/>
              <a:t>as input and produces </a:t>
            </a:r>
            <a:r>
              <a:rPr lang="en-US" i="1" dirty="0"/>
              <a:t>a collection of feature maps </a:t>
            </a:r>
            <a:r>
              <a:rPr lang="en-US" dirty="0"/>
              <a:t>as output</a:t>
            </a:r>
          </a:p>
          <a:p>
            <a:r>
              <a:rPr lang="en-US" dirty="0"/>
              <a:t>Output feature maps are usually smaller in height / width</a:t>
            </a:r>
          </a:p>
          <a:p>
            <a:r>
              <a:rPr lang="en-US" dirty="0"/>
              <a:t>Parameters: 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17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36425" y="2695424"/>
            <a:ext cx="5628809" cy="1644110"/>
            <a:chOff x="149899" y="2450899"/>
            <a:chExt cx="7505078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02708" y="3502702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7383380" y="2695426"/>
            <a:ext cx="1255151" cy="1654039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638530" y="3514258"/>
            <a:ext cx="139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Horse</a:t>
            </a:r>
          </a:p>
        </p:txBody>
      </p:sp>
      <p:sp>
        <p:nvSpPr>
          <p:cNvPr id="3" name="Down Arrow Callout 2">
            <a:extLst>
              <a:ext uri="{FF2B5EF4-FFF2-40B4-BE49-F238E27FC236}">
                <a16:creationId xmlns:a16="http://schemas.microsoft.com/office/drawing/2014/main" id="{12E2C648-8B4F-B248-929F-FEA2CAF81B59}"/>
              </a:ext>
            </a:extLst>
          </p:cNvPr>
          <p:cNvSpPr/>
          <p:nvPr/>
        </p:nvSpPr>
        <p:spPr>
          <a:xfrm>
            <a:off x="4677555" y="1911381"/>
            <a:ext cx="1125368" cy="13255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Global average pooling</a:t>
            </a:r>
          </a:p>
        </p:txBody>
      </p:sp>
    </p:spTree>
    <p:extLst>
      <p:ext uri="{BB962C8B-B14F-4D97-AF65-F5344CB8AC3E}">
        <p14:creationId xmlns:p14="http://schemas.microsoft.com/office/powerpoint/2010/main" val="703411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93900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5" name="Rounded Rectangle 4"/>
          <p:cNvSpPr/>
          <p:nvPr/>
        </p:nvSpPr>
        <p:spPr>
          <a:xfrm>
            <a:off x="1993900" y="4054276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390901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7073901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5403851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902702" y="2937371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</a:t>
            </a:r>
            <a:endParaRPr lang="en-US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5403850" y="4054276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11" name="Rounded Rectangle 10"/>
          <p:cNvSpPr/>
          <p:nvPr/>
        </p:nvSpPr>
        <p:spPr>
          <a:xfrm>
            <a:off x="8902702" y="4054276"/>
            <a:ext cx="1015999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weights</a:t>
            </a:r>
            <a:endParaRPr lang="en-US" baseline="-25000" dirty="0"/>
          </a:p>
        </p:txBody>
      </p:sp>
      <p:sp>
        <p:nvSpPr>
          <p:cNvPr id="12" name="Right Arrow 11"/>
          <p:cNvSpPr/>
          <p:nvPr/>
        </p:nvSpPr>
        <p:spPr>
          <a:xfrm>
            <a:off x="3038475" y="3079749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4875214" y="306437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569076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8493127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>
            <a:off x="2286000" y="35496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>
            <a:off x="5702300" y="35877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Up Arrow 18"/>
          <p:cNvSpPr/>
          <p:nvPr/>
        </p:nvSpPr>
        <p:spPr>
          <a:xfrm>
            <a:off x="9201151" y="3549650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66379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426201" y="4540251"/>
            <a:ext cx="2532742" cy="9017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own Arrow Callout 3"/>
          <p:cNvSpPr/>
          <p:nvPr/>
        </p:nvSpPr>
        <p:spPr>
          <a:xfrm>
            <a:off x="5842000" y="2330451"/>
            <a:ext cx="952500" cy="15367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687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Risk Minimization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4700" y="386715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Convolutional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4F419-5473-504A-8AFE-F6470153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442" y="2198915"/>
            <a:ext cx="2941903" cy="800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F8DC6-C752-0D4E-93EE-A7A8A228A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903" y="4567621"/>
            <a:ext cx="5144194" cy="879928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85826CD9-C826-4F4B-8372-AEFF933D2BDE}"/>
              </a:ext>
            </a:extLst>
          </p:cNvPr>
          <p:cNvSpPr/>
          <p:nvPr/>
        </p:nvSpPr>
        <p:spPr>
          <a:xfrm rot="16200000">
            <a:off x="5998516" y="2808402"/>
            <a:ext cx="478971" cy="5812004"/>
          </a:xfrm>
          <a:prstGeom prst="leftBrace">
            <a:avLst>
              <a:gd name="adj1" fmla="val 16969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248FB-A833-9A44-AEF0-A90EC416C42B}"/>
              </a:ext>
            </a:extLst>
          </p:cNvPr>
          <p:cNvSpPr txBox="1"/>
          <p:nvPr/>
        </p:nvSpPr>
        <p:spPr>
          <a:xfrm>
            <a:off x="3523903" y="5953890"/>
            <a:ext cx="562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descent update</a:t>
            </a:r>
          </a:p>
        </p:txBody>
      </p:sp>
    </p:spTree>
    <p:extLst>
      <p:ext uri="{BB962C8B-B14F-4D97-AF65-F5344CB8AC3E}">
        <p14:creationId xmlns:p14="http://schemas.microsoft.com/office/powerpoint/2010/main" val="22286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488238" y="3721100"/>
            <a:ext cx="508000" cy="1295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gradient of the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B9B7E-E5BF-1644-B9AA-9C8661967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507" y="2254931"/>
            <a:ext cx="2165715" cy="357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8D1B28-177E-2E42-B5AC-2F4952B7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507" y="2893559"/>
            <a:ext cx="1939929" cy="415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7F5B05-0BA8-A54A-B7B4-8538D9469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735" y="4036785"/>
            <a:ext cx="3337625" cy="66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93900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5" name="Rounded Rectangle 4"/>
          <p:cNvSpPr/>
          <p:nvPr/>
        </p:nvSpPr>
        <p:spPr>
          <a:xfrm>
            <a:off x="1993900" y="4054276"/>
            <a:ext cx="901700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filters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90901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7073901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5403851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902702" y="2937371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</a:t>
            </a:r>
            <a:endParaRPr lang="en-US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5403850" y="4054276"/>
            <a:ext cx="901700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filters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02702" y="4054276"/>
            <a:ext cx="1015999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weights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038475" y="3079749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4875214" y="306437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569076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8493127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>
            <a:off x="2286000" y="35496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>
            <a:off x="5702300" y="35877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Up Arrow 18"/>
          <p:cNvSpPr/>
          <p:nvPr/>
        </p:nvSpPr>
        <p:spPr>
          <a:xfrm>
            <a:off x="9201151" y="3549650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116281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2853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Callout 7"/>
          <p:cNvSpPr/>
          <p:nvPr/>
        </p:nvSpPr>
        <p:spPr>
          <a:xfrm>
            <a:off x="6184900" y="3486150"/>
            <a:ext cx="2482850" cy="1244600"/>
          </a:xfrm>
          <a:prstGeom prst="downArrow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Down Arrow Callout 6"/>
          <p:cNvSpPr/>
          <p:nvPr/>
        </p:nvSpPr>
        <p:spPr>
          <a:xfrm>
            <a:off x="4686301" y="3486151"/>
            <a:ext cx="1168400" cy="1244600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3613150"/>
            <a:ext cx="5143500" cy="41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4730751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Training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5564" y="4730751"/>
            <a:ext cx="2041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Generalization error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823" y="2245284"/>
            <a:ext cx="3692525" cy="369253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2038552"/>
            <a:ext cx="4562475" cy="952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4422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54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698" y="4786314"/>
            <a:ext cx="2790825" cy="7905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91148" y="4603751"/>
            <a:ext cx="2225671" cy="127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233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1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sp>
        <p:nvSpPr>
          <p:cNvPr id="33" name="Rounded Rectangle 32"/>
          <p:cNvSpPr/>
          <p:nvPr/>
        </p:nvSpPr>
        <p:spPr>
          <a:xfrm>
            <a:off x="3740150" y="4806950"/>
            <a:ext cx="2355851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ounded Rectangle 33"/>
          <p:cNvSpPr/>
          <p:nvPr/>
        </p:nvSpPr>
        <p:spPr>
          <a:xfrm>
            <a:off x="6066364" y="4832354"/>
            <a:ext cx="3171836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353895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44949" y="4806950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1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sp>
        <p:nvSpPr>
          <p:cNvPr id="34" name="Rounded Rectangle 33"/>
          <p:cNvSpPr/>
          <p:nvPr/>
        </p:nvSpPr>
        <p:spPr>
          <a:xfrm>
            <a:off x="5534022" y="4806950"/>
            <a:ext cx="4397379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60279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684068" y="4836416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1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sp>
        <p:nvSpPr>
          <p:cNvPr id="34" name="Rounded Rectangle 33"/>
          <p:cNvSpPr/>
          <p:nvPr/>
        </p:nvSpPr>
        <p:spPr>
          <a:xfrm>
            <a:off x="5534022" y="4806950"/>
            <a:ext cx="4397379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595803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4044949" y="4703066"/>
            <a:ext cx="692149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5791196" y="4667250"/>
            <a:ext cx="1758952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1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50" y="293717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35706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629148" y="4703066"/>
            <a:ext cx="692149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/>
          <p:nvPr/>
        </p:nvSpPr>
        <p:spPr>
          <a:xfrm>
            <a:off x="7581891" y="4667250"/>
            <a:ext cx="1758952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1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655014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1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556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CDCB9640-06BA-6C4E-BFBF-9CBA06F6A3E0}"/>
              </a:ext>
            </a:extLst>
          </p:cNvPr>
          <p:cNvSpPr/>
          <p:nvPr/>
        </p:nvSpPr>
        <p:spPr>
          <a:xfrm flipH="1">
            <a:off x="7096497" y="1846039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B88063DF-4416-3341-BE7A-3EC7B235A21B}"/>
              </a:ext>
            </a:extLst>
          </p:cNvPr>
          <p:cNvSpPr/>
          <p:nvPr/>
        </p:nvSpPr>
        <p:spPr>
          <a:xfrm rot="17623496" flipH="1">
            <a:off x="6905864" y="3125468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68" y="4703280"/>
            <a:ext cx="2333625" cy="771525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5454646" y="4565650"/>
            <a:ext cx="1708147" cy="1168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916517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5832473" y="4555641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68" y="4703280"/>
            <a:ext cx="23336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505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515098" y="4555641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556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68" y="4703280"/>
            <a:ext cx="23336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9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generalization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Variance of empirical risk inversely proportional to size of S (central limit theorem)</a:t>
            </a:r>
          </a:p>
          <a:p>
            <a:pPr lvl="1"/>
            <a:r>
              <a:rPr lang="en-US" dirty="0"/>
              <a:t>Choose very large S!</a:t>
            </a:r>
          </a:p>
          <a:p>
            <a:pPr lvl="1"/>
            <a:endParaRPr lang="en-US" dirty="0"/>
          </a:p>
          <a:p>
            <a:r>
              <a:rPr lang="en-US" i="1" dirty="0"/>
              <a:t>Larger</a:t>
            </a:r>
            <a:r>
              <a:rPr lang="en-US" dirty="0"/>
              <a:t> the hypothesis class H, </a:t>
            </a:r>
            <a:r>
              <a:rPr lang="en-US" i="1" dirty="0"/>
              <a:t>Higher </a:t>
            </a:r>
            <a:r>
              <a:rPr lang="en-US" dirty="0"/>
              <a:t>the chance of hitting bad hypotheses with low training error and high generalization error</a:t>
            </a:r>
          </a:p>
          <a:p>
            <a:pPr lvl="1"/>
            <a:r>
              <a:rPr lang="en-US" dirty="0"/>
              <a:t>Choose small H!</a:t>
            </a:r>
          </a:p>
          <a:p>
            <a:pPr lvl="1"/>
            <a:endParaRPr lang="en-US" dirty="0"/>
          </a:p>
          <a:p>
            <a:r>
              <a:rPr lang="en-US" dirty="0"/>
              <a:t>For many models, can </a:t>
            </a:r>
            <a:r>
              <a:rPr lang="en-US" i="1" dirty="0"/>
              <a:t>bound </a:t>
            </a:r>
            <a:r>
              <a:rPr lang="en-US" dirty="0"/>
              <a:t>generalization error using some property of parameters</a:t>
            </a:r>
          </a:p>
          <a:p>
            <a:pPr lvl="1"/>
            <a:r>
              <a:rPr lang="en-US" dirty="0"/>
              <a:t>“Regularization”</a:t>
            </a:r>
          </a:p>
        </p:txBody>
      </p:sp>
    </p:spTree>
    <p:extLst>
      <p:ext uri="{BB962C8B-B14F-4D97-AF65-F5344CB8AC3E}">
        <p14:creationId xmlns:p14="http://schemas.microsoft.com/office/powerpoint/2010/main" val="41548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5995982" y="4932321"/>
            <a:ext cx="457199" cy="1024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69" y="5052222"/>
            <a:ext cx="2333625" cy="771525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4337050" y="3931931"/>
            <a:ext cx="2755898" cy="11329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68" y="4111035"/>
            <a:ext cx="2171700" cy="771525"/>
          </a:xfrm>
          <a:prstGeom prst="rect">
            <a:avLst/>
          </a:prstGeom>
        </p:spPr>
      </p:pic>
      <p:sp>
        <p:nvSpPr>
          <p:cNvPr id="4" name="Circular Arrow 3"/>
          <p:cNvSpPr/>
          <p:nvPr/>
        </p:nvSpPr>
        <p:spPr>
          <a:xfrm flipH="1">
            <a:off x="7207246" y="1898367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Circular Arrow 35"/>
          <p:cNvSpPr/>
          <p:nvPr/>
        </p:nvSpPr>
        <p:spPr>
          <a:xfrm flipH="1">
            <a:off x="6100753" y="1917332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3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556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302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69" y="5052222"/>
            <a:ext cx="2333625" cy="7715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68" y="4111035"/>
            <a:ext cx="2171700" cy="771525"/>
          </a:xfrm>
          <a:prstGeom prst="rect">
            <a:avLst/>
          </a:prstGeom>
        </p:spPr>
      </p:pic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A4068D54-C5FC-2C4D-B686-6A1D244D5115}"/>
              </a:ext>
            </a:extLst>
          </p:cNvPr>
          <p:cNvSpPr/>
          <p:nvPr/>
        </p:nvSpPr>
        <p:spPr>
          <a:xfrm flipH="1">
            <a:off x="7096497" y="1846039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266FA50A-82BD-054C-857F-786B81F8B457}"/>
              </a:ext>
            </a:extLst>
          </p:cNvPr>
          <p:cNvSpPr/>
          <p:nvPr/>
        </p:nvSpPr>
        <p:spPr>
          <a:xfrm flipH="1">
            <a:off x="6046844" y="1838693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Circular Arrow 34">
            <a:extLst>
              <a:ext uri="{FF2B5EF4-FFF2-40B4-BE49-F238E27FC236}">
                <a16:creationId xmlns:a16="http://schemas.microsoft.com/office/drawing/2014/main" id="{1B3CE8A9-72B4-9F4C-8206-C6F6211C0160}"/>
              </a:ext>
            </a:extLst>
          </p:cNvPr>
          <p:cNvSpPr/>
          <p:nvPr/>
        </p:nvSpPr>
        <p:spPr>
          <a:xfrm rot="17623496" flipH="1">
            <a:off x="5880973" y="3115590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699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794" y="4209983"/>
            <a:ext cx="2171700" cy="7715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795" y="5120796"/>
            <a:ext cx="2333625" cy="771525"/>
          </a:xfrm>
          <a:prstGeom prst="rect">
            <a:avLst/>
          </a:prstGeom>
        </p:spPr>
      </p:pic>
      <p:sp>
        <p:nvSpPr>
          <p:cNvPr id="33" name="Left Arrow Callout 32"/>
          <p:cNvSpPr/>
          <p:nvPr/>
        </p:nvSpPr>
        <p:spPr>
          <a:xfrm>
            <a:off x="7207247" y="4140337"/>
            <a:ext cx="2460629" cy="91081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Recurrence going backward!!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35FB136A-8E43-5449-8913-04A9F85B377A}"/>
              </a:ext>
            </a:extLst>
          </p:cNvPr>
          <p:cNvSpPr/>
          <p:nvPr/>
        </p:nvSpPr>
        <p:spPr>
          <a:xfrm flipH="1">
            <a:off x="7096497" y="1846039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Circular Arrow 36">
            <a:extLst>
              <a:ext uri="{FF2B5EF4-FFF2-40B4-BE49-F238E27FC236}">
                <a16:creationId xmlns:a16="http://schemas.microsoft.com/office/drawing/2014/main" id="{E9959914-6394-3346-A88A-B695412FED5B}"/>
              </a:ext>
            </a:extLst>
          </p:cNvPr>
          <p:cNvSpPr/>
          <p:nvPr/>
        </p:nvSpPr>
        <p:spPr>
          <a:xfrm flipH="1">
            <a:off x="6046844" y="1838693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Circular Arrow 37">
            <a:extLst>
              <a:ext uri="{FF2B5EF4-FFF2-40B4-BE49-F238E27FC236}">
                <a16:creationId xmlns:a16="http://schemas.microsoft.com/office/drawing/2014/main" id="{5426B92B-A5D3-8E48-90DB-710835F74776}"/>
              </a:ext>
            </a:extLst>
          </p:cNvPr>
          <p:cNvSpPr/>
          <p:nvPr/>
        </p:nvSpPr>
        <p:spPr>
          <a:xfrm flipH="1">
            <a:off x="5064127" y="1883771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9" name="Circular Arrow 38">
            <a:extLst>
              <a:ext uri="{FF2B5EF4-FFF2-40B4-BE49-F238E27FC236}">
                <a16:creationId xmlns:a16="http://schemas.microsoft.com/office/drawing/2014/main" id="{1E58046A-FEFC-D041-9320-A9E222CFC7DE}"/>
              </a:ext>
            </a:extLst>
          </p:cNvPr>
          <p:cNvSpPr/>
          <p:nvPr/>
        </p:nvSpPr>
        <p:spPr>
          <a:xfrm rot="17623496" flipH="1">
            <a:off x="4870441" y="3120574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3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sp>
        <p:nvSpPr>
          <p:cNvPr id="32" name="Circular Arrow 31"/>
          <p:cNvSpPr/>
          <p:nvPr/>
        </p:nvSpPr>
        <p:spPr>
          <a:xfrm flipH="1">
            <a:off x="7096497" y="1846039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H="1">
            <a:off x="6046844" y="1838693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H="1">
            <a:off x="5064127" y="1883771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H="1">
            <a:off x="3968743" y="1912227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Circular Arrow 36"/>
          <p:cNvSpPr/>
          <p:nvPr/>
        </p:nvSpPr>
        <p:spPr>
          <a:xfrm rot="17623496" flipH="1">
            <a:off x="6905864" y="3125468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Circular Arrow 37"/>
          <p:cNvSpPr/>
          <p:nvPr/>
        </p:nvSpPr>
        <p:spPr>
          <a:xfrm rot="17623496" flipH="1">
            <a:off x="5880973" y="3115590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 rot="17623496" flipH="1">
            <a:off x="4870441" y="3120574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Circular Arrow 39"/>
          <p:cNvSpPr/>
          <p:nvPr/>
        </p:nvSpPr>
        <p:spPr>
          <a:xfrm rot="17623496" flipH="1">
            <a:off x="3789427" y="3166136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1" name="Circular Arrow 40"/>
          <p:cNvSpPr/>
          <p:nvPr/>
        </p:nvSpPr>
        <p:spPr>
          <a:xfrm rot="17623496" flipH="1">
            <a:off x="8050381" y="3104648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316" y="4519422"/>
            <a:ext cx="58567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Backpropagation</a:t>
            </a:r>
          </a:p>
        </p:txBody>
      </p:sp>
    </p:spTree>
    <p:extLst>
      <p:ext uri="{BB962C8B-B14F-4D97-AF65-F5344CB8AC3E}">
        <p14:creationId xmlns:p14="http://schemas.microsoft.com/office/powerpoint/2010/main" val="4938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2478089"/>
            <a:ext cx="2362200" cy="35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934" y="3057018"/>
            <a:ext cx="942975" cy="219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934" y="3502597"/>
            <a:ext cx="942975" cy="209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166" y="2743787"/>
            <a:ext cx="2382012" cy="694754"/>
          </a:xfrm>
          <a:prstGeom prst="rect">
            <a:avLst/>
          </a:prstGeom>
        </p:spPr>
      </p:pic>
      <p:sp>
        <p:nvSpPr>
          <p:cNvPr id="8" name="Down Arrow Callout 7"/>
          <p:cNvSpPr/>
          <p:nvPr/>
        </p:nvSpPr>
        <p:spPr>
          <a:xfrm>
            <a:off x="7685532" y="1841899"/>
            <a:ext cx="1097280" cy="85129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0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Previous term</a:t>
            </a:r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333" y="4726974"/>
            <a:ext cx="2219325" cy="771525"/>
          </a:xfrm>
          <a:prstGeom prst="rect">
            <a:avLst/>
          </a:prstGeom>
        </p:spPr>
      </p:pic>
      <p:sp>
        <p:nvSpPr>
          <p:cNvPr id="11" name="Up Arrow Callout 10"/>
          <p:cNvSpPr/>
          <p:nvPr/>
        </p:nvSpPr>
        <p:spPr>
          <a:xfrm>
            <a:off x="8615172" y="3438541"/>
            <a:ext cx="1001268" cy="8282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091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Function derivative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935403" y="4266741"/>
            <a:ext cx="367284" cy="40355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 rot="2852757">
            <a:off x="7119639" y="3971955"/>
            <a:ext cx="1468758" cy="363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225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445823"/>
            <a:ext cx="7886700" cy="29083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Assume we can compute partial derivatives of each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g(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) to store gradient of z </a:t>
            </a:r>
            <a:r>
              <a:rPr lang="en-US" dirty="0" err="1"/>
              <a:t>w.r.t</a:t>
            </a:r>
            <a:r>
              <a:rPr lang="en-US" dirty="0"/>
              <a:t>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, g(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) for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endParaRPr lang="en-US" baseline="-25000" dirty="0"/>
          </a:p>
          <a:p>
            <a:r>
              <a:rPr lang="en-US" dirty="0"/>
              <a:t>Calculate </a:t>
            </a:r>
            <a:r>
              <a:rPr lang="en-US" dirty="0" err="1"/>
              <a:t>g</a:t>
            </a:r>
            <a:r>
              <a:rPr lang="en-US" baseline="-25000" dirty="0" err="1"/>
              <a:t>i</a:t>
            </a:r>
            <a:r>
              <a:rPr lang="en-US" dirty="0"/>
              <a:t> by iterating backwards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gi</a:t>
            </a:r>
            <a:r>
              <a:rPr lang="en-US" dirty="0"/>
              <a:t> to compute gradient of parameters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1" y="2048527"/>
            <a:ext cx="2001956" cy="298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348" y="2101259"/>
            <a:ext cx="843531" cy="195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20" y="2101260"/>
            <a:ext cx="890789" cy="197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319" y="2906011"/>
            <a:ext cx="2448992" cy="588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880" y="2926284"/>
            <a:ext cx="2170811" cy="566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7914" y="4267613"/>
            <a:ext cx="1637415" cy="512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5357" y="4236836"/>
            <a:ext cx="3740403" cy="575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4607" y="5251534"/>
            <a:ext cx="3034102" cy="55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4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“function” has a “forward” and “backward” module</a:t>
            </a:r>
          </a:p>
          <a:p>
            <a:r>
              <a:rPr lang="en-US" dirty="0"/>
              <a:t>Forward module for f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takes z</a:t>
            </a:r>
            <a:r>
              <a:rPr lang="en-US" baseline="-25000" dirty="0"/>
              <a:t>i-1</a:t>
            </a:r>
            <a:r>
              <a:rPr lang="en-US" dirty="0"/>
              <a:t> and weight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as input</a:t>
            </a:r>
          </a:p>
          <a:p>
            <a:pPr lvl="1"/>
            <a:r>
              <a:rPr lang="en-US" dirty="0"/>
              <a:t>produces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as output</a:t>
            </a:r>
          </a:p>
          <a:p>
            <a:r>
              <a:rPr lang="en-US" dirty="0"/>
              <a:t>Backward module for f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takes g(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) as input</a:t>
            </a:r>
          </a:p>
          <a:p>
            <a:pPr lvl="1"/>
            <a:r>
              <a:rPr lang="en-US" dirty="0"/>
              <a:t>produces g(z</a:t>
            </a:r>
            <a:r>
              <a:rPr lang="en-US" baseline="-25000" dirty="0"/>
              <a:t>i-1</a:t>
            </a:r>
            <a:r>
              <a:rPr lang="en-US" dirty="0"/>
              <a:t> ) and  g(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) as output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017" y="5252856"/>
            <a:ext cx="1825019" cy="547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531" y="5252856"/>
            <a:ext cx="2058191" cy="5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967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7099" y="2393950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</a:t>
            </a:r>
            <a:r>
              <a:rPr lang="en-US" sz="2400" baseline="-25000" dirty="0"/>
              <a:t>i-1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799" y="33621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z</a:t>
            </a:r>
            <a:r>
              <a:rPr lang="en-US" sz="2400" baseline="-25000" dirty="0" err="1"/>
              <a:t>i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467099" y="41749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</a:t>
            </a:r>
            <a:r>
              <a:rPr lang="en-US" sz="2400" baseline="-25000" dirty="0" err="1"/>
              <a:t>i</a:t>
            </a:r>
            <a:endParaRPr lang="en-US" sz="2400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7467599" y="3362110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972709">
            <a:off x="3905776" y="2872268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20675845">
            <a:off x="3848626" y="38265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829604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490" y="2393951"/>
            <a:ext cx="81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g(z</a:t>
            </a:r>
            <a:r>
              <a:rPr lang="en-US" sz="2400" baseline="-25000" dirty="0"/>
              <a:t>i-1</a:t>
            </a:r>
            <a:r>
              <a:rPr lang="en-US" sz="24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0" y="3362110"/>
            <a:ext cx="109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g(</a:t>
            </a:r>
            <a:r>
              <a:rPr lang="en-US" sz="2400" dirty="0" err="1"/>
              <a:t>z</a:t>
            </a:r>
            <a:r>
              <a:rPr lang="en-US" sz="2400" baseline="-25000" dirty="0" err="1"/>
              <a:t>i</a:t>
            </a:r>
            <a:r>
              <a:rPr lang="en-US" sz="2400" dirty="0"/>
              <a:t>)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7467599" y="3362110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12268342">
            <a:off x="3905776" y="2872268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9454884">
            <a:off x="3848626" y="38265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3142489" y="4108219"/>
            <a:ext cx="109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g(</a:t>
            </a:r>
            <a:r>
              <a:rPr lang="en-US" sz="2400" dirty="0" err="1"/>
              <a:t>w</a:t>
            </a:r>
            <a:r>
              <a:rPr lang="en-US" sz="2400" baseline="-25000" dirty="0" err="1"/>
              <a:t>i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91881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for vectors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2269928"/>
            <a:ext cx="1733550" cy="73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51" y="2269928"/>
            <a:ext cx="27051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575" y="3459559"/>
            <a:ext cx="2152650" cy="819150"/>
          </a:xfrm>
          <a:prstGeom prst="rect">
            <a:avLst/>
          </a:prstGeom>
        </p:spPr>
      </p:pic>
      <p:sp>
        <p:nvSpPr>
          <p:cNvPr id="6" name="Left Arrow Callout 5"/>
          <p:cNvSpPr/>
          <p:nvPr/>
        </p:nvSpPr>
        <p:spPr>
          <a:xfrm>
            <a:off x="5530850" y="3379589"/>
            <a:ext cx="1720850" cy="979091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Jacobian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114" y="5016500"/>
            <a:ext cx="18573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0D1B-F636-BB44-B827-EA6091CB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images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69041-5565-E24C-A564-D5628608D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249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as a function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82420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1582420" y="4054276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2979421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62421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4992371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8491222" y="2937371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</a:t>
            </a:r>
            <a:endParaRPr lang="en-US" baseline="-25000" dirty="0"/>
          </a:p>
        </p:txBody>
      </p:sp>
      <p:sp>
        <p:nvSpPr>
          <p:cNvPr id="11" name="Rounded Rectangle 10"/>
          <p:cNvSpPr/>
          <p:nvPr/>
        </p:nvSpPr>
        <p:spPr>
          <a:xfrm>
            <a:off x="4992370" y="4054276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12" name="Rounded Rectangle 11"/>
          <p:cNvSpPr/>
          <p:nvPr/>
        </p:nvSpPr>
        <p:spPr>
          <a:xfrm>
            <a:off x="8491222" y="4054276"/>
            <a:ext cx="1015999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weights</a:t>
            </a:r>
            <a:endParaRPr lang="en-US" baseline="-25000" dirty="0"/>
          </a:p>
        </p:txBody>
      </p:sp>
      <p:sp>
        <p:nvSpPr>
          <p:cNvPr id="13" name="Right Arrow 12"/>
          <p:cNvSpPr/>
          <p:nvPr/>
        </p:nvSpPr>
        <p:spPr>
          <a:xfrm>
            <a:off x="2626995" y="3079749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4463734" y="306437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6157596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081647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>
            <a:off x="1874520" y="35496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>
            <a:off x="5290820" y="35877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Up Arrow 18"/>
          <p:cNvSpPr/>
          <p:nvPr/>
        </p:nvSpPr>
        <p:spPr>
          <a:xfrm>
            <a:off x="8789671" y="3549650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ounded Rectangle 19"/>
          <p:cNvSpPr/>
          <p:nvPr/>
        </p:nvSpPr>
        <p:spPr>
          <a:xfrm>
            <a:off x="9710421" y="2937369"/>
            <a:ext cx="901700" cy="508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</a:t>
            </a:r>
            <a:endParaRPr lang="en-US" baseline="-25000" dirty="0"/>
          </a:p>
        </p:txBody>
      </p:sp>
      <p:sp>
        <p:nvSpPr>
          <p:cNvPr id="21" name="Right Arrow 20"/>
          <p:cNvSpPr/>
          <p:nvPr/>
        </p:nvSpPr>
        <p:spPr>
          <a:xfrm>
            <a:off x="9440548" y="3064369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ounded Rectangle 21"/>
          <p:cNvSpPr/>
          <p:nvPr/>
        </p:nvSpPr>
        <p:spPr>
          <a:xfrm>
            <a:off x="9633208" y="1724585"/>
            <a:ext cx="1015999" cy="4679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label</a:t>
            </a:r>
            <a:endParaRPr lang="en-US" baseline="-25000" dirty="0"/>
          </a:p>
        </p:txBody>
      </p:sp>
      <p:sp>
        <p:nvSpPr>
          <p:cNvPr id="23" name="Up Arrow 22"/>
          <p:cNvSpPr/>
          <p:nvPr/>
        </p:nvSpPr>
        <p:spPr>
          <a:xfrm flipV="1">
            <a:off x="10002393" y="2277076"/>
            <a:ext cx="317754" cy="5026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759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2650" y="2640332"/>
            <a:ext cx="175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Caffe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488" y="2951954"/>
            <a:ext cx="5143986" cy="187852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080381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sequences: computation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Arbitrary </a:t>
            </a:r>
            <a:r>
              <a:rPr lang="en-US" i="1" dirty="0"/>
              <a:t>graphs </a:t>
            </a:r>
            <a:r>
              <a:rPr lang="en-US" dirty="0"/>
              <a:t>of functions</a:t>
            </a:r>
          </a:p>
          <a:p>
            <a:r>
              <a:rPr lang="en-US" dirty="0"/>
              <a:t>No distinction between intermediate outputs and parameters</a:t>
            </a:r>
          </a:p>
        </p:txBody>
      </p:sp>
      <p:sp>
        <p:nvSpPr>
          <p:cNvPr id="4" name="Oval 3"/>
          <p:cNvSpPr/>
          <p:nvPr/>
        </p:nvSpPr>
        <p:spPr>
          <a:xfrm>
            <a:off x="3128281" y="3878236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" name="Oval 4"/>
          <p:cNvSpPr/>
          <p:nvPr/>
        </p:nvSpPr>
        <p:spPr>
          <a:xfrm>
            <a:off x="4865914" y="465296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6" name="Oval 5"/>
          <p:cNvSpPr/>
          <p:nvPr/>
        </p:nvSpPr>
        <p:spPr>
          <a:xfrm>
            <a:off x="4865914" y="295529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" name="Oval 6"/>
          <p:cNvSpPr/>
          <p:nvPr/>
        </p:nvSpPr>
        <p:spPr>
          <a:xfrm>
            <a:off x="6515100" y="295529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8" name="Oval 7"/>
          <p:cNvSpPr/>
          <p:nvPr/>
        </p:nvSpPr>
        <p:spPr>
          <a:xfrm>
            <a:off x="8115300" y="3844291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7851" y="3605681"/>
            <a:ext cx="4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7851" y="4415461"/>
            <a:ext cx="4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7851" y="5571491"/>
            <a:ext cx="4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7851" y="3111515"/>
            <a:ext cx="4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67900" y="407457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2CBF27-C66F-AC49-A272-D73008512308}"/>
              </a:ext>
            </a:extLst>
          </p:cNvPr>
          <p:cNvCxnSpPr>
            <a:cxnSpLocks/>
            <a:stCxn id="9" idx="3"/>
            <a:endCxn id="4" idx="2"/>
          </p:cNvCxnSpPr>
          <p:nvPr/>
        </p:nvCxnSpPr>
        <p:spPr>
          <a:xfrm>
            <a:off x="2340429" y="3790348"/>
            <a:ext cx="787852" cy="468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B2F573B-BAFC-A245-AB92-ACBA1D2BC051}"/>
              </a:ext>
            </a:extLst>
          </p:cNvPr>
          <p:cNvCxnSpPr>
            <a:cxnSpLocks/>
            <a:stCxn id="10" idx="3"/>
            <a:endCxn id="4" idx="2"/>
          </p:cNvCxnSpPr>
          <p:nvPr/>
        </p:nvCxnSpPr>
        <p:spPr>
          <a:xfrm flipV="1">
            <a:off x="2340429" y="4259237"/>
            <a:ext cx="787852" cy="3408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6265CA-4D11-6E4C-9260-BBA6C3E1B0FB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 flipV="1">
            <a:off x="3890282" y="3336290"/>
            <a:ext cx="975633" cy="922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BF3008-1FF7-684B-A382-6A9BA983EF66}"/>
              </a:ext>
            </a:extLst>
          </p:cNvPr>
          <p:cNvCxnSpPr>
            <a:cxnSpLocks/>
            <a:stCxn id="12" idx="3"/>
            <a:endCxn id="6" idx="2"/>
          </p:cNvCxnSpPr>
          <p:nvPr/>
        </p:nvCxnSpPr>
        <p:spPr>
          <a:xfrm>
            <a:off x="2340430" y="3296182"/>
            <a:ext cx="2525485" cy="40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213FDA4-22EE-3E4E-9234-5BF9CEAD83D4}"/>
              </a:ext>
            </a:extLst>
          </p:cNvPr>
          <p:cNvCxnSpPr>
            <a:stCxn id="11" idx="3"/>
            <a:endCxn id="5" idx="2"/>
          </p:cNvCxnSpPr>
          <p:nvPr/>
        </p:nvCxnSpPr>
        <p:spPr>
          <a:xfrm flipV="1">
            <a:off x="2340430" y="5033963"/>
            <a:ext cx="2525485" cy="722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09D7F22-1F59-B74F-AF5B-E5C77387BA1A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3890282" y="4259237"/>
            <a:ext cx="975633" cy="774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461C1A9-FDBD-6C43-9650-110B0D1ACACC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627914" y="3336290"/>
            <a:ext cx="8871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3A1C5EB-3C0D-414F-871E-D0837D5390D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7277100" y="3336291"/>
            <a:ext cx="838200" cy="889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FD5B4C1-3D42-9143-B1B4-C66B856CFE90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5627914" y="4225291"/>
            <a:ext cx="2487386" cy="808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158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FFD3-F339-9746-84A0-6C0C9647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 -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880FA-CF02-F640-A891-F6DA3ACFD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implements two functions</a:t>
            </a:r>
          </a:p>
          <a:p>
            <a:pPr lvl="1"/>
            <a:r>
              <a:rPr lang="en-US" dirty="0"/>
              <a:t>A “forward”</a:t>
            </a:r>
          </a:p>
          <a:p>
            <a:pPr lvl="2"/>
            <a:r>
              <a:rPr lang="en-US" dirty="0"/>
              <a:t>Computes output given input</a:t>
            </a:r>
          </a:p>
          <a:p>
            <a:pPr lvl="1"/>
            <a:r>
              <a:rPr lang="en-US" dirty="0"/>
              <a:t>A “backward”</a:t>
            </a:r>
          </a:p>
          <a:p>
            <a:pPr lvl="2"/>
            <a:r>
              <a:rPr lang="en-US" dirty="0"/>
              <a:t>Computes derivative of z </a:t>
            </a:r>
            <a:r>
              <a:rPr lang="en-US" dirty="0" err="1"/>
              <a:t>w.r.t</a:t>
            </a:r>
            <a:r>
              <a:rPr lang="en-US" dirty="0"/>
              <a:t> input, given derivative of z </a:t>
            </a:r>
            <a:r>
              <a:rPr lang="en-US" dirty="0" err="1"/>
              <a:t>w.r.t</a:t>
            </a:r>
            <a:r>
              <a:rPr lang="en-US" dirty="0"/>
              <a:t> output </a:t>
            </a:r>
          </a:p>
        </p:txBody>
      </p:sp>
    </p:spTree>
    <p:extLst>
      <p:ext uri="{BB962C8B-B14F-4D97-AF65-F5344CB8AC3E}">
        <p14:creationId xmlns:p14="http://schemas.microsoft.com/office/powerpoint/2010/main" val="38284973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5186" y="2563165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8305799" y="33621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467099" y="41749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endParaRPr lang="en-US" sz="2400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7467599" y="3362110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972709">
            <a:off x="3905776" y="2872268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20675845">
            <a:off x="3848626" y="38265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3377536" y="3298431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endParaRPr lang="en-US" sz="2400" baseline="-25000" dirty="0"/>
          </a:p>
        </p:txBody>
      </p:sp>
      <p:sp>
        <p:nvSpPr>
          <p:cNvPr id="12" name="Right Arrow 11"/>
          <p:cNvSpPr/>
          <p:nvPr/>
        </p:nvSpPr>
        <p:spPr>
          <a:xfrm>
            <a:off x="3707736" y="3298430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076438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7467599" y="3362110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12401307">
            <a:off x="3905776" y="2872268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9406387">
            <a:off x="3848626" y="38265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 rot="10639101">
            <a:off x="3707736" y="3325592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3275990"/>
            <a:ext cx="390525" cy="733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1" y="2307848"/>
            <a:ext cx="371603" cy="697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247" y="3265622"/>
            <a:ext cx="331389" cy="637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003" y="4118632"/>
            <a:ext cx="331178" cy="6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317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5186" y="2563165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8305799" y="33621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467099" y="41749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endParaRPr lang="en-US" sz="2400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7467599" y="3362110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972709">
            <a:off x="3905776" y="2872268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20675845">
            <a:off x="3848626" y="38265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3377536" y="3298431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endParaRPr lang="en-US" sz="2400" baseline="-25000" dirty="0"/>
          </a:p>
        </p:txBody>
      </p:sp>
      <p:sp>
        <p:nvSpPr>
          <p:cNvPr id="12" name="Right Arrow 11"/>
          <p:cNvSpPr/>
          <p:nvPr/>
        </p:nvSpPr>
        <p:spPr>
          <a:xfrm>
            <a:off x="3707736" y="3298430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ight Arrow 2"/>
          <p:cNvSpPr/>
          <p:nvPr/>
        </p:nvSpPr>
        <p:spPr>
          <a:xfrm rot="19188042">
            <a:off x="8693814" y="2967524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 rot="1577851">
            <a:off x="8746387" y="3693905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228464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7467599" y="3362110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12401307">
            <a:off x="3905776" y="2872268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9406387">
            <a:off x="3848626" y="38265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 rot="10639101">
            <a:off x="3707736" y="3325592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785" y="3249354"/>
            <a:ext cx="390525" cy="733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1" y="2307848"/>
            <a:ext cx="371603" cy="697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247" y="3265622"/>
            <a:ext cx="331389" cy="637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003" y="4118632"/>
            <a:ext cx="331178" cy="63751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8646816">
            <a:off x="9532011" y="2967524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ight Arrow 16"/>
          <p:cNvSpPr/>
          <p:nvPr/>
        </p:nvSpPr>
        <p:spPr>
          <a:xfrm rot="12636625">
            <a:off x="9584584" y="3693905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r 4"/>
          <p:cNvSpPr/>
          <p:nvPr/>
        </p:nvSpPr>
        <p:spPr>
          <a:xfrm>
            <a:off x="9251004" y="3420603"/>
            <a:ext cx="364791" cy="371962"/>
          </a:xfrm>
          <a:prstGeom prst="flowChar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ight Arrow 17"/>
          <p:cNvSpPr/>
          <p:nvPr/>
        </p:nvSpPr>
        <p:spPr>
          <a:xfrm rot="10800000">
            <a:off x="8538308" y="3373012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353020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frameworks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75" y="2571751"/>
            <a:ext cx="1847850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271714"/>
            <a:ext cx="17811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25" y="4095751"/>
            <a:ext cx="2438400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1" y="4157664"/>
            <a:ext cx="11715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9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on pixels are bad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52650" y="4943022"/>
            <a:ext cx="7886700" cy="110212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Solution 1: Better feature vectors</a:t>
            </a:r>
          </a:p>
          <a:p>
            <a:r>
              <a:rPr lang="en-US" dirty="0"/>
              <a:t>Solution 2: Non-linear classifiers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08151" y="2019300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787902" y="2019300"/>
          <a:ext cx="2565400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026400" y="2019300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33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feature vectors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08151" y="2922814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787902" y="2922814"/>
          <a:ext cx="2565400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026400" y="2922814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Freeform 15">
            <a:extLst>
              <a:ext uri="{FF2B5EF4-FFF2-40B4-BE49-F238E27FC236}">
                <a16:creationId xmlns:a16="http://schemas.microsoft.com/office/drawing/2014/main" id="{42A8FB55-6BD6-584C-B034-794E742A6B5A}"/>
              </a:ext>
            </a:extLst>
          </p:cNvPr>
          <p:cNvSpPr/>
          <p:nvPr/>
        </p:nvSpPr>
        <p:spPr>
          <a:xfrm>
            <a:off x="2786743" y="4963886"/>
            <a:ext cx="3331028" cy="772888"/>
          </a:xfrm>
          <a:custGeom>
            <a:avLst/>
            <a:gdLst>
              <a:gd name="connsiteX0" fmla="*/ 0 w 3331028"/>
              <a:gd name="connsiteY0" fmla="*/ 0 h 925287"/>
              <a:gd name="connsiteX1" fmla="*/ 1817914 w 3331028"/>
              <a:gd name="connsiteY1" fmla="*/ 925285 h 925287"/>
              <a:gd name="connsiteX2" fmla="*/ 3331028 w 3331028"/>
              <a:gd name="connsiteY2" fmla="*/ 10885 h 925287"/>
              <a:gd name="connsiteX3" fmla="*/ 3331028 w 3331028"/>
              <a:gd name="connsiteY3" fmla="*/ 10885 h 925287"/>
              <a:gd name="connsiteX0" fmla="*/ 0 w 3331028"/>
              <a:gd name="connsiteY0" fmla="*/ 0 h 762002"/>
              <a:gd name="connsiteX1" fmla="*/ 1600200 w 3331028"/>
              <a:gd name="connsiteY1" fmla="*/ 761999 h 762002"/>
              <a:gd name="connsiteX2" fmla="*/ 3331028 w 3331028"/>
              <a:gd name="connsiteY2" fmla="*/ 10885 h 762002"/>
              <a:gd name="connsiteX3" fmla="*/ 3331028 w 3331028"/>
              <a:gd name="connsiteY3" fmla="*/ 10885 h 762002"/>
              <a:gd name="connsiteX0" fmla="*/ 0 w 3331028"/>
              <a:gd name="connsiteY0" fmla="*/ 0 h 772888"/>
              <a:gd name="connsiteX1" fmla="*/ 1687286 w 3331028"/>
              <a:gd name="connsiteY1" fmla="*/ 772885 h 772888"/>
              <a:gd name="connsiteX2" fmla="*/ 3331028 w 3331028"/>
              <a:gd name="connsiteY2" fmla="*/ 10885 h 772888"/>
              <a:gd name="connsiteX3" fmla="*/ 3331028 w 3331028"/>
              <a:gd name="connsiteY3" fmla="*/ 10885 h 7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028" h="772888">
                <a:moveTo>
                  <a:pt x="0" y="0"/>
                </a:moveTo>
                <a:cubicBezTo>
                  <a:pt x="631371" y="461735"/>
                  <a:pt x="1132115" y="771071"/>
                  <a:pt x="1687286" y="772885"/>
                </a:cubicBezTo>
                <a:cubicBezTo>
                  <a:pt x="2242457" y="774699"/>
                  <a:pt x="3057071" y="137885"/>
                  <a:pt x="3331028" y="10885"/>
                </a:cubicBezTo>
                <a:lnTo>
                  <a:pt x="3331028" y="10885"/>
                </a:lnTo>
              </a:path>
            </a:pathLst>
          </a:custGeom>
          <a:noFill/>
          <a:ln w="76200">
            <a:solidFill>
              <a:srgbClr val="00B0F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ABA44-9361-8C44-97FA-A00DD2E3C297}"/>
              </a:ext>
            </a:extLst>
          </p:cNvPr>
          <p:cNvSpPr txBox="1"/>
          <p:nvPr/>
        </p:nvSpPr>
        <p:spPr>
          <a:xfrm>
            <a:off x="2688771" y="573677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must have similar feature vectors: </a:t>
            </a:r>
            <a:r>
              <a:rPr lang="en-US" i="1" dirty="0"/>
              <a:t>invariance</a:t>
            </a:r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EFF5598-3E5A-D845-A2AE-D4FD24FA516B}"/>
              </a:ext>
            </a:extLst>
          </p:cNvPr>
          <p:cNvSpPr/>
          <p:nvPr/>
        </p:nvSpPr>
        <p:spPr>
          <a:xfrm rot="10800000">
            <a:off x="3026229" y="2067157"/>
            <a:ext cx="6422570" cy="772888"/>
          </a:xfrm>
          <a:custGeom>
            <a:avLst/>
            <a:gdLst>
              <a:gd name="connsiteX0" fmla="*/ 0 w 3331028"/>
              <a:gd name="connsiteY0" fmla="*/ 0 h 925287"/>
              <a:gd name="connsiteX1" fmla="*/ 1817914 w 3331028"/>
              <a:gd name="connsiteY1" fmla="*/ 925285 h 925287"/>
              <a:gd name="connsiteX2" fmla="*/ 3331028 w 3331028"/>
              <a:gd name="connsiteY2" fmla="*/ 10885 h 925287"/>
              <a:gd name="connsiteX3" fmla="*/ 3331028 w 3331028"/>
              <a:gd name="connsiteY3" fmla="*/ 10885 h 925287"/>
              <a:gd name="connsiteX0" fmla="*/ 0 w 3331028"/>
              <a:gd name="connsiteY0" fmla="*/ 0 h 762002"/>
              <a:gd name="connsiteX1" fmla="*/ 1600200 w 3331028"/>
              <a:gd name="connsiteY1" fmla="*/ 761999 h 762002"/>
              <a:gd name="connsiteX2" fmla="*/ 3331028 w 3331028"/>
              <a:gd name="connsiteY2" fmla="*/ 10885 h 762002"/>
              <a:gd name="connsiteX3" fmla="*/ 3331028 w 3331028"/>
              <a:gd name="connsiteY3" fmla="*/ 10885 h 762002"/>
              <a:gd name="connsiteX0" fmla="*/ 0 w 3331028"/>
              <a:gd name="connsiteY0" fmla="*/ 0 h 772888"/>
              <a:gd name="connsiteX1" fmla="*/ 1687286 w 3331028"/>
              <a:gd name="connsiteY1" fmla="*/ 772885 h 772888"/>
              <a:gd name="connsiteX2" fmla="*/ 3331028 w 3331028"/>
              <a:gd name="connsiteY2" fmla="*/ 10885 h 772888"/>
              <a:gd name="connsiteX3" fmla="*/ 3331028 w 3331028"/>
              <a:gd name="connsiteY3" fmla="*/ 10885 h 7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028" h="772888">
                <a:moveTo>
                  <a:pt x="0" y="0"/>
                </a:moveTo>
                <a:cubicBezTo>
                  <a:pt x="631371" y="461735"/>
                  <a:pt x="1132115" y="771071"/>
                  <a:pt x="1687286" y="772885"/>
                </a:cubicBezTo>
                <a:cubicBezTo>
                  <a:pt x="2242457" y="774699"/>
                  <a:pt x="3057071" y="137885"/>
                  <a:pt x="3331028" y="10885"/>
                </a:cubicBezTo>
                <a:lnTo>
                  <a:pt x="3331028" y="10885"/>
                </a:lnTo>
              </a:path>
            </a:pathLst>
          </a:custGeom>
          <a:noFill/>
          <a:ln w="76200">
            <a:solidFill>
              <a:srgbClr val="C0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D1C0F6-B2AC-924D-BE06-D20193071C03}"/>
              </a:ext>
            </a:extLst>
          </p:cNvPr>
          <p:cNvSpPr txBox="1"/>
          <p:nvPr/>
        </p:nvSpPr>
        <p:spPr>
          <a:xfrm>
            <a:off x="4267200" y="137944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must have different feature vectors: </a:t>
            </a:r>
            <a:r>
              <a:rPr lang="en-US" i="1" dirty="0"/>
              <a:t>discriminability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4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2012</Words>
  <Application>Microsoft Macintosh PowerPoint</Application>
  <PresentationFormat>Widescreen</PresentationFormat>
  <Paragraphs>695</Paragraphs>
  <Slides>78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Calibri</vt:lpstr>
      <vt:lpstr>Calibri Light</vt:lpstr>
      <vt:lpstr>Office Theme</vt:lpstr>
      <vt:lpstr>Image recognition</vt:lpstr>
      <vt:lpstr>General recipe</vt:lpstr>
      <vt:lpstr>Optimization using SGD</vt:lpstr>
      <vt:lpstr>Overfitting = fitting the noise</vt:lpstr>
      <vt:lpstr>Generalization</vt:lpstr>
      <vt:lpstr>Controlling generalization error</vt:lpstr>
      <vt:lpstr>Back to images</vt:lpstr>
      <vt:lpstr>Linear classifiers on pixels are bad</vt:lpstr>
      <vt:lpstr>Better feature vectors</vt:lpstr>
      <vt:lpstr>SIFT</vt:lpstr>
      <vt:lpstr>Linear classifiers on pixels are bad</vt:lpstr>
      <vt:lpstr>Non-linear classifiers</vt:lpstr>
      <vt:lpstr>Non-linear classifiers</vt:lpstr>
      <vt:lpstr>Non-linear classifiers</vt:lpstr>
      <vt:lpstr>Non-linear classifiers</vt:lpstr>
      <vt:lpstr>Non-linear classifiers</vt:lpstr>
      <vt:lpstr>Non-linear classifiers</vt:lpstr>
      <vt:lpstr>Multilayer perceptrons</vt:lpstr>
      <vt:lpstr>The linear function</vt:lpstr>
      <vt:lpstr>The linear function</vt:lpstr>
      <vt:lpstr>Multilayer perceptrons</vt:lpstr>
      <vt:lpstr>Multilayer perceptron on images</vt:lpstr>
      <vt:lpstr>The linear function</vt:lpstr>
      <vt:lpstr>The linear function for images</vt:lpstr>
      <vt:lpstr>Reducing parameter count</vt:lpstr>
      <vt:lpstr>Reducing parameter count</vt:lpstr>
      <vt:lpstr>Idea 1: local connectivity</vt:lpstr>
      <vt:lpstr>Idea 2: Translation invariance</vt:lpstr>
      <vt:lpstr>Linear function + translation invariance = convolution</vt:lpstr>
      <vt:lpstr>Linear function + translation invariance = convolution</vt:lpstr>
      <vt:lpstr>Convolution with multiple filters</vt:lpstr>
      <vt:lpstr>Convolution over multiple channels</vt:lpstr>
      <vt:lpstr>Convolution as a primitive</vt:lpstr>
      <vt:lpstr>Kernel sizes and padding</vt:lpstr>
      <vt:lpstr>Kernel sizes and padding</vt:lpstr>
      <vt:lpstr>The convolution unit</vt:lpstr>
      <vt:lpstr>Invariance to distortions: Subsampling</vt:lpstr>
      <vt:lpstr>Convolution-subsampling-convolution</vt:lpstr>
      <vt:lpstr>Convolution subsampling convolution</vt:lpstr>
      <vt:lpstr>Strided convolution</vt:lpstr>
      <vt:lpstr>Invariance to distortions: Average Pooling</vt:lpstr>
      <vt:lpstr>Global average pooling</vt:lpstr>
      <vt:lpstr>The pooling unit</vt:lpstr>
      <vt:lpstr>Convolutional networks</vt:lpstr>
      <vt:lpstr>Convolutional networks</vt:lpstr>
      <vt:lpstr>Empirical Risk Minimization</vt:lpstr>
      <vt:lpstr>Computing the gradient of the loss</vt:lpstr>
      <vt:lpstr>Convolutional networks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Backpropagation for a sequence of functions</vt:lpstr>
      <vt:lpstr>Backpropagation for a sequence of functions</vt:lpstr>
      <vt:lpstr>Backpropagation for a sequence of functions</vt:lpstr>
      <vt:lpstr>Backpropagation for a sequence of functions</vt:lpstr>
      <vt:lpstr>Backpropagation for a sequence of functions</vt:lpstr>
      <vt:lpstr>Chain rule for vectors</vt:lpstr>
      <vt:lpstr>Loss as a function</vt:lpstr>
      <vt:lpstr>Neural network frameworks</vt:lpstr>
      <vt:lpstr>Beyond sequences: computation graphs</vt:lpstr>
      <vt:lpstr>Computation graph - Functions</vt:lpstr>
      <vt:lpstr>Computation graphs</vt:lpstr>
      <vt:lpstr>Computation graphs</vt:lpstr>
      <vt:lpstr>Computation graphs</vt:lpstr>
      <vt:lpstr>Computation graphs</vt:lpstr>
      <vt:lpstr>Neural network frameworks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recognition</dc:title>
  <dc:creator>Bharath Hariharan</dc:creator>
  <cp:lastModifiedBy>Bharath Hariharan</cp:lastModifiedBy>
  <cp:revision>8</cp:revision>
  <dcterms:created xsi:type="dcterms:W3CDTF">2019-04-22T14:42:05Z</dcterms:created>
  <dcterms:modified xsi:type="dcterms:W3CDTF">2019-04-24T16:01:22Z</dcterms:modified>
</cp:coreProperties>
</file>