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314" r:id="rId3"/>
    <p:sldId id="315" r:id="rId4"/>
    <p:sldId id="316" r:id="rId5"/>
    <p:sldId id="302" r:id="rId6"/>
    <p:sldId id="317" r:id="rId7"/>
    <p:sldId id="318" r:id="rId8"/>
    <p:sldId id="26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303" r:id="rId36"/>
    <p:sldId id="304" r:id="rId37"/>
    <p:sldId id="294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9"/>
  </p:normalViewPr>
  <p:slideViewPr>
    <p:cSldViewPr snapToGrid="0" snapToObjects="1">
      <p:cViewPr>
        <p:scale>
          <a:sx n="105" d="100"/>
          <a:sy n="105" d="100"/>
        </p:scale>
        <p:origin x="12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84B9-A470-1E4A-9898-4C99FC3AB001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71E39-080A-F840-BAEB-905572F4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2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F663-1D9C-4182-AA97-FE57FA310B9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EE081-4C8C-41BF-BDAC-7C9F61253F8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3890-DCAF-43E6-8684-32303C5A86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 other scales and how the feature looks less corner like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670B8-8582-4419-B97B-ED61D7FE1BF6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7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7658-14C2-47C4-936A-8FE44F66EAA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53FEC-5D69-428F-8FE1-CA98666B980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4419A-2DD5-49F1-A019-4EA4F1158A6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0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Blob detector is distinct from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275458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A212-E3EA-4739-98CC-117D047D003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5037-BDA6-8F42-BEF3-CFB0ADB8C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1FEB4-5CA2-0F41-A06E-98A6508FE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5A181-A63A-F54E-AED6-01AC4FE7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3ADA1-F236-B34C-ADF1-49F3B533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0242-503D-DE4A-924C-569D28E0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7B8E-A3D9-874E-9F38-F7958C75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15C6F-12D6-B645-823F-DC22C7259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3E415-9702-9544-9733-D02DB768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EE568-465C-EA44-B802-2E02221F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AD71-520E-4E4E-AEC3-EBA87D4D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C220F-0E03-814A-A241-ED3B31292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A5BCF-36FF-A34C-BA1E-A3CDEB75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140FB-62EA-834C-9E40-B22F8DF0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E584D-7F89-AE4A-A3AE-5505FB2B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51C8C-4BF2-E647-8707-C9C2B514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97536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689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219200"/>
            <a:ext cx="568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543300"/>
            <a:ext cx="568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174D5-6B2C-2D42-A241-F9712B6542B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4403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619C-FC52-4948-97FE-5E853AE7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293D-E8AC-4647-886B-C777E2DD3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338CB-4396-B145-A39B-C2FF563A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1EBE1-EDD6-D042-ADBA-990DB44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2908-4340-3F4C-B6DB-51C99E76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F866-02FF-B64C-9582-603D5A28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4A4CB-96A6-C444-A324-CD5768C2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BF48-1D65-EE4E-A7A5-9D92CD80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8E795-4EE2-594B-AFF7-97F9D850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1845-6A4A-4D48-92EA-007CA8AE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2FBF-E28E-F44C-9EE9-F40CD4D9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40A1-F109-0749-AA4A-A8396799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DCA44-78BD-AD4F-895F-EBD250860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0A5B5-A721-4B40-8E47-EC8C678D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1EA0C-2A1C-B745-A1C4-9974F24C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A215B-BBD0-B440-B14A-F7CA118F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867C-940C-6544-B9C0-DB145174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96F7D-ED86-A540-B962-0172AEF19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323A4-8B00-F845-866E-D67BC7A1F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26B39-D48C-8C40-8E0E-8BD0E7F0F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69F2A-DDDB-AB4B-9E0A-1E3B3E36E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DBC7B-AC81-BF4A-9785-D4314956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70C91-799B-5A45-9B47-ACB3671D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25CB6-63DA-AA46-A419-43B06BE8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08C2-E3CE-4A49-BBF2-22ED0FA6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76FAE-B1F4-644D-BD8E-84917F5A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E4F21-8E93-0F49-94DC-AD44343F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8473B-0494-A344-B967-1D99C4EB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93D10-02B4-844C-918F-B07FA166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8CAB6-0AFC-2B4F-BD39-CB46A0A9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0E398-33BB-4844-B06F-AF3D9DD4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F688-0542-024D-BFCF-5696C891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ED79-93B3-3D4D-A3AF-6B582A51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D47D0-3BF1-6D40-9F23-8BD50AD30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09C58-9118-F949-9EB6-CEB88F72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5F354-0A41-1048-8D1A-6563E1F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332A4-B6BF-0F4D-9CD4-10858CCC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E879-3924-0148-91F3-91049661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23A5C-A943-BE4C-920B-D4E2D8C1D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7A2DC-9F90-E24B-B7FB-EFC84BA1F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E480A-2B36-9447-B17E-F9D02297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ED1F5-D100-F04F-873F-60AF4C9B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9797-3F22-084D-A86F-5E63590A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4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05F8C-EBA9-FD41-A73F-16DD55F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3952E-48A4-7745-A38D-3E9174EE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BB6D-CA46-2E4E-A5D6-924259A95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4997-2440-5D4A-BE5F-AE771CA899FA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63DC7-A1DF-C144-AC89-8AFCAC8B8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BC76-9681-3746-AE35-23FDAAE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da.kth.se/cvap/abstracts/cvap198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jpe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jpeg"/><Relationship Id="rId11" Type="http://schemas.openxmlformats.org/officeDocument/2006/relationships/image" Target="../media/image48.wmf"/><Relationship Id="rId5" Type="http://schemas.openxmlformats.org/officeDocument/2006/relationships/image" Target="../media/image50.jpe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6.w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wm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122" y="183407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/>
              <a:t>Invariance in </a:t>
            </a:r>
            <a:r>
              <a:rPr lang="en-US" dirty="0"/>
              <a:t>Feature Detection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7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E0D7-CB04-BC4C-994A-71A6DCB2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detector invariance to photometric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EB669-C675-7244-91F7-0E93AE6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us assume affine intensity change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What happens to image derivatives?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What happens to the second moment matrix?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What happens to eigenvalues &amp; </a:t>
                </a:r>
                <a:r>
                  <a:rPr lang="en-US" dirty="0" err="1"/>
                  <a:t>cornerness</a:t>
                </a:r>
                <a:r>
                  <a:rPr lang="en-US" dirty="0"/>
                  <a:t> response function?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this change probability of detecting a corner?</a:t>
                </a:r>
              </a:p>
              <a:p>
                <a:pPr lvl="1"/>
                <a:r>
                  <a:rPr lang="en-US" dirty="0"/>
                  <a:t>Yes, because of thresholding (last step)!</a:t>
                </a:r>
              </a:p>
              <a:p>
                <a:r>
                  <a:rPr lang="en-US" dirty="0"/>
                  <a:t>What happens if no scaling (i.e., a = 1)?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EB669-C675-7244-91F7-0E93AE6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844" t="-2525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7">
            <a:extLst>
              <a:ext uri="{FF2B5EF4-FFF2-40B4-BE49-F238E27FC236}">
                <a16:creationId xmlns:a16="http://schemas.microsoft.com/office/drawing/2014/main" id="{F2C7CB3E-CF5C-6242-BA75-F7CE52FBEC66}"/>
              </a:ext>
            </a:extLst>
          </p:cNvPr>
          <p:cNvSpPr>
            <a:spLocks/>
          </p:cNvSpPr>
          <p:nvPr/>
        </p:nvSpPr>
        <p:spPr bwMode="auto">
          <a:xfrm>
            <a:off x="7829163" y="2212004"/>
            <a:ext cx="1318937" cy="473218"/>
          </a:xfrm>
          <a:custGeom>
            <a:avLst/>
            <a:gdLst>
              <a:gd name="T0" fmla="*/ 0 w 1584"/>
              <a:gd name="T1" fmla="*/ 752 h 752"/>
              <a:gd name="T2" fmla="*/ 144 w 1584"/>
              <a:gd name="T3" fmla="*/ 224 h 752"/>
              <a:gd name="T4" fmla="*/ 384 w 1584"/>
              <a:gd name="T5" fmla="*/ 416 h 752"/>
              <a:gd name="T6" fmla="*/ 528 w 1584"/>
              <a:gd name="T7" fmla="*/ 32 h 752"/>
              <a:gd name="T8" fmla="*/ 768 w 1584"/>
              <a:gd name="T9" fmla="*/ 608 h 752"/>
              <a:gd name="T10" fmla="*/ 912 w 1584"/>
              <a:gd name="T11" fmla="*/ 464 h 752"/>
              <a:gd name="T12" fmla="*/ 1104 w 1584"/>
              <a:gd name="T13" fmla="*/ 656 h 752"/>
              <a:gd name="T14" fmla="*/ 1248 w 1584"/>
              <a:gd name="T15" fmla="*/ 272 h 752"/>
              <a:gd name="T16" fmla="*/ 1584 w 1584"/>
              <a:gd name="T17" fmla="*/ 656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AB1414F-FA84-DB4F-8B70-A869CCC02391}"/>
              </a:ext>
            </a:extLst>
          </p:cNvPr>
          <p:cNvSpPr>
            <a:spLocks/>
          </p:cNvSpPr>
          <p:nvPr/>
        </p:nvSpPr>
        <p:spPr bwMode="auto">
          <a:xfrm>
            <a:off x="9937464" y="1899881"/>
            <a:ext cx="1318937" cy="775272"/>
          </a:xfrm>
          <a:custGeom>
            <a:avLst/>
            <a:gdLst>
              <a:gd name="T0" fmla="*/ 0 w 1584"/>
              <a:gd name="T1" fmla="*/ 104725 h 752"/>
              <a:gd name="T2" fmla="*/ 144 w 1584"/>
              <a:gd name="T3" fmla="*/ 31206 h 752"/>
              <a:gd name="T4" fmla="*/ 384 w 1584"/>
              <a:gd name="T5" fmla="*/ 57970 h 752"/>
              <a:gd name="T6" fmla="*/ 528 w 1584"/>
              <a:gd name="T7" fmla="*/ 4415 h 752"/>
              <a:gd name="T8" fmla="*/ 768 w 1584"/>
              <a:gd name="T9" fmla="*/ 84705 h 752"/>
              <a:gd name="T10" fmla="*/ 912 w 1584"/>
              <a:gd name="T11" fmla="*/ 64621 h 752"/>
              <a:gd name="T12" fmla="*/ 1104 w 1584"/>
              <a:gd name="T13" fmla="*/ 91383 h 752"/>
              <a:gd name="T14" fmla="*/ 1248 w 1584"/>
              <a:gd name="T15" fmla="*/ 37958 h 752"/>
              <a:gd name="T16" fmla="*/ 1584 w 1584"/>
              <a:gd name="T17" fmla="*/ 91383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97CFC2F1-FD1B-074F-8BCA-59F8118AFE8C}"/>
              </a:ext>
            </a:extLst>
          </p:cNvPr>
          <p:cNvGrpSpPr>
            <a:grpSpLocks/>
          </p:cNvGrpSpPr>
          <p:nvPr/>
        </p:nvGrpSpPr>
        <p:grpSpPr bwMode="auto">
          <a:xfrm>
            <a:off x="7498596" y="1514763"/>
            <a:ext cx="1849344" cy="1709124"/>
            <a:chOff x="515" y="1884"/>
            <a:chExt cx="2221" cy="2716"/>
          </a:xfrm>
        </p:grpSpPr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9B1BED3F-2AC3-6849-B067-0FB9021891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" y="1884"/>
              <a:ext cx="2221" cy="2716"/>
              <a:chOff x="515" y="1884"/>
              <a:chExt cx="2221" cy="2716"/>
            </a:xfrm>
          </p:grpSpPr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234D63AC-500F-9E4A-92FA-B3BA63D7C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A26B5720-57D1-1643-AF5D-9F0A45933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884"/>
                <a:ext cx="0" cy="2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3">
                <a:extLst>
                  <a:ext uri="{FF2B5EF4-FFF2-40B4-BE49-F238E27FC236}">
                    <a16:creationId xmlns:a16="http://schemas.microsoft.com/office/drawing/2014/main" id="{67EB91E2-95F7-9949-9473-C08D97BB8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" y="1983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R</a:t>
                </a:r>
                <a:endParaRPr lang="ru-RU" sz="2400" i="1" dirty="0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9" name="Text Box 14">
                <a:extLst>
                  <a:ext uri="{FF2B5EF4-FFF2-40B4-BE49-F238E27FC236}">
                    <a16:creationId xmlns:a16="http://schemas.microsoft.com/office/drawing/2014/main" id="{1DD2B366-2654-0E4E-8F52-8B2778F7B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1" y="3866"/>
                <a:ext cx="385" cy="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x</a:t>
                </a:r>
                <a:endParaRPr lang="ru-RU" sz="2000" dirty="0"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29ADE09-9C13-0644-9F85-4703A7B81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9" name="Text Box 16">
            <a:extLst>
              <a:ext uri="{FF2B5EF4-FFF2-40B4-BE49-F238E27FC236}">
                <a16:creationId xmlns:a16="http://schemas.microsoft.com/office/drawing/2014/main" id="{F163C47E-F432-ED4F-A13C-0A036A1F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746" y="2172933"/>
            <a:ext cx="591190" cy="1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Times New Roman" charset="0"/>
                <a:cs typeface="Times New Roman" charset="0"/>
              </a:rPr>
              <a:t>threshold</a:t>
            </a:r>
            <a:endParaRPr lang="ru-RU" sz="20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58A3D8E-FE31-5741-9CD1-63181CC8C8D2}"/>
              </a:ext>
            </a:extLst>
          </p:cNvPr>
          <p:cNvGrpSpPr>
            <a:grpSpLocks/>
          </p:cNvGrpSpPr>
          <p:nvPr/>
        </p:nvGrpSpPr>
        <p:grpSpPr bwMode="auto">
          <a:xfrm>
            <a:off x="9657689" y="1450576"/>
            <a:ext cx="1792723" cy="1773310"/>
            <a:chOff x="583" y="1782"/>
            <a:chExt cx="2153" cy="2818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C7724BB-EE84-7C42-8261-62AF5F063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" y="1782"/>
              <a:ext cx="2153" cy="2818"/>
              <a:chOff x="583" y="1782"/>
              <a:chExt cx="2153" cy="2818"/>
            </a:xfrm>
          </p:grpSpPr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AF650691-B800-FC4C-8355-CE08AA68B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90546A12-48D6-C24C-9811-FA71E36EB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6" y="1782"/>
                <a:ext cx="0" cy="2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FC4D82DA-91D2-A049-9837-485ECB82D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" y="183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R</a:t>
                </a:r>
                <a:endParaRPr lang="ru-RU" sz="2400" i="1" dirty="0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7E7616A7-E559-BB43-A56C-BFFC7A39E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1" y="3866"/>
                <a:ext cx="385" cy="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x</a:t>
                </a:r>
                <a:endParaRPr lang="ru-RU" sz="2000" dirty="0"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410229FD-BDAB-1349-A5B0-A3CCBBC0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1" name="Oval 24">
            <a:extLst>
              <a:ext uri="{FF2B5EF4-FFF2-40B4-BE49-F238E27FC236}">
                <a16:creationId xmlns:a16="http://schemas.microsoft.com/office/drawing/2014/main" id="{A0BECC0E-CB60-9842-8E89-0B8BB92A5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572" y="2328420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FF55C40A-00A6-4047-9E62-4195368C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335" y="2213262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4FBFAB68-E48B-4541-94B2-B06BB1BE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505" y="2368694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F4EB2015-CF9E-FB4C-B07C-FCFCC59E7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0698" y="2110060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5" name="Oval 28">
            <a:extLst>
              <a:ext uri="{FF2B5EF4-FFF2-40B4-BE49-F238E27FC236}">
                <a16:creationId xmlns:a16="http://schemas.microsoft.com/office/drawing/2014/main" id="{11DC0E48-CF15-5447-9BAC-C7C12B87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632" y="1920018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6" name="Oval 29">
            <a:extLst>
              <a:ext uri="{FF2B5EF4-FFF2-40B4-BE49-F238E27FC236}">
                <a16:creationId xmlns:a16="http://schemas.microsoft.com/office/drawing/2014/main" id="{765FE689-9F68-5441-9293-93825D99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6876" y="2352962"/>
            <a:ext cx="47462" cy="29576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id="{EC804C24-D34B-D142-BA54-03D1E673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9141" y="2178652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7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5EAE-C9CA-0048-A8AB-8D7A17F6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detector invariance to photometric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91BC2-EEBD-F748-AC1A-09F6D194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detector (both locations and probability of corner detection) is invariant to </a:t>
            </a:r>
            <a:r>
              <a:rPr lang="en-US" i="1" dirty="0"/>
              <a:t>additive </a:t>
            </a:r>
            <a:r>
              <a:rPr lang="en-US" dirty="0"/>
              <a:t>changes in intensity</a:t>
            </a:r>
          </a:p>
          <a:p>
            <a:pPr lvl="1"/>
            <a:r>
              <a:rPr lang="en-US" dirty="0"/>
              <a:t>changes in overall “Brightness”</a:t>
            </a:r>
          </a:p>
          <a:p>
            <a:r>
              <a:rPr lang="en-US" dirty="0"/>
              <a:t>It is </a:t>
            </a:r>
            <a:r>
              <a:rPr lang="en-US" i="1" dirty="0"/>
              <a:t>not invariant </a:t>
            </a:r>
            <a:r>
              <a:rPr lang="en-US" dirty="0"/>
              <a:t>to scaling of intensity</a:t>
            </a:r>
          </a:p>
          <a:p>
            <a:pPr lvl="1"/>
            <a:r>
              <a:rPr lang="en-US" dirty="0"/>
              <a:t>Changes in “Contrast”</a:t>
            </a:r>
          </a:p>
        </p:txBody>
      </p:sp>
    </p:spTree>
    <p:extLst>
      <p:ext uri="{BB962C8B-B14F-4D97-AF65-F5344CB8AC3E}">
        <p14:creationId xmlns:p14="http://schemas.microsoft.com/office/powerpoint/2010/main" val="167034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6533-8FFC-2A46-AB6D-46C0D170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</a:t>
            </a:r>
            <a:r>
              <a:rPr lang="en-US" i="1" dirty="0"/>
              <a:t>geometric transformations </a:t>
            </a:r>
            <a:r>
              <a:rPr lang="en-US" dirty="0"/>
              <a:t>affect corner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8722-7FC5-DA47-BB81-8AA3D799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Corner </a:t>
            </a:r>
            <a:r>
              <a:rPr lang="en-US" i="1" dirty="0"/>
              <a:t>location </a:t>
            </a:r>
            <a:r>
              <a:rPr lang="en-US" dirty="0"/>
              <a:t>should move as the underlying pixel moves</a:t>
            </a:r>
          </a:p>
          <a:p>
            <a:pPr lvl="1"/>
            <a:r>
              <a:rPr lang="en-US" dirty="0"/>
              <a:t>Thus corner location should be </a:t>
            </a:r>
            <a:r>
              <a:rPr lang="en-US" i="1" dirty="0"/>
              <a:t>equivariant </a:t>
            </a:r>
            <a:r>
              <a:rPr lang="en-US" dirty="0"/>
              <a:t>to geometric transformations</a:t>
            </a:r>
          </a:p>
          <a:p>
            <a:r>
              <a:rPr lang="en-US" dirty="0"/>
              <a:t>Corner detection probability should be unaffected by geometric transformations</a:t>
            </a:r>
          </a:p>
          <a:p>
            <a:pPr lvl="1"/>
            <a:r>
              <a:rPr lang="en-US" dirty="0"/>
              <a:t>Thus </a:t>
            </a:r>
            <a:r>
              <a:rPr lang="en-US" i="1" dirty="0"/>
              <a:t>invariant </a:t>
            </a:r>
            <a:r>
              <a:rPr lang="en-US" dirty="0"/>
              <a:t>to geometric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11169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BE78-DA24-6C45-90B2-B277D539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detection and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F1963-62E9-E349-9FBA-6D68AB3E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What happens if image is translated?</a:t>
            </a:r>
          </a:p>
          <a:p>
            <a:r>
              <a:rPr lang="en-US" dirty="0"/>
              <a:t>Derivatives, second moment matrix obtained through convolution, which is </a:t>
            </a:r>
            <a:r>
              <a:rPr lang="en-US" i="1" dirty="0"/>
              <a:t>translation equivariant</a:t>
            </a:r>
          </a:p>
          <a:p>
            <a:r>
              <a:rPr lang="en-US" dirty="0"/>
              <a:t>Eigenvalues based only on derivatives so </a:t>
            </a:r>
            <a:r>
              <a:rPr lang="en-US" dirty="0" err="1"/>
              <a:t>cornerness</a:t>
            </a:r>
            <a:r>
              <a:rPr lang="en-US" dirty="0"/>
              <a:t> is </a:t>
            </a:r>
            <a:r>
              <a:rPr lang="en-US" i="1" dirty="0"/>
              <a:t>invariant</a:t>
            </a:r>
          </a:p>
          <a:p>
            <a:r>
              <a:rPr lang="en-US" dirty="0"/>
              <a:t>Thus Harris corner detection location is </a:t>
            </a:r>
            <a:r>
              <a:rPr lang="en-US" i="1" dirty="0"/>
              <a:t>equivariant to translation, </a:t>
            </a:r>
            <a:r>
              <a:rPr lang="en-US" dirty="0"/>
              <a:t>and response is </a:t>
            </a:r>
            <a:r>
              <a:rPr lang="en-US" i="1" dirty="0"/>
              <a:t>invariant to translation</a:t>
            </a:r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AAE9DF0-A79D-A340-9C94-8738EF677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4500568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37C7C37-45E6-0C47-B820-A2C3A5792299}"/>
              </a:ext>
            </a:extLst>
          </p:cNvPr>
          <p:cNvSpPr>
            <a:spLocks/>
          </p:cNvSpPr>
          <p:nvPr/>
        </p:nvSpPr>
        <p:spPr bwMode="auto">
          <a:xfrm>
            <a:off x="3294063" y="4884743"/>
            <a:ext cx="788988" cy="723900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C863F144-BB6F-D845-A9C8-0B21B5AE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5021268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A9717B-04A8-1145-A6C0-BB071839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888" y="4500568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C646A3-29F5-5746-832E-6B8788D20FA9}"/>
              </a:ext>
            </a:extLst>
          </p:cNvPr>
          <p:cNvSpPr>
            <a:spLocks/>
          </p:cNvSpPr>
          <p:nvPr/>
        </p:nvSpPr>
        <p:spPr bwMode="auto">
          <a:xfrm>
            <a:off x="8091488" y="5603882"/>
            <a:ext cx="787400" cy="725487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0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9DD1-9105-BA44-B5FC-3E9F9AA3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rotation?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3DA0A-21AF-BC4A-8C8E-E0932AD0E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15719"/>
                <a:ext cx="10515600" cy="34612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every patch is rotated, so problem?</a:t>
                </a:r>
              </a:p>
              <a:p>
                <a:r>
                  <a:rPr lang="en-US" dirty="0"/>
                  <a:t>Recall properties of second moment matrix</a:t>
                </a:r>
              </a:p>
              <a:p>
                <a:r>
                  <a:rPr lang="en-US" dirty="0"/>
                  <a:t>Eigenvalues and eigenvectors of M</a:t>
                </a:r>
              </a:p>
              <a:p>
                <a:pPr lvl="1"/>
                <a:r>
                  <a:rPr lang="en-US" dirty="0"/>
                  <a:t>Define shift directions with the smallest and largest change in error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= direction of largest increase in E (across the edge)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= amount of increase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= direction of smallest increase in E (along the edge)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= amount of increase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3DA0A-21AF-BC4A-8C8E-E0932AD0E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15719"/>
                <a:ext cx="10515600" cy="3461244"/>
              </a:xfrm>
              <a:blipFill>
                <a:blip r:embed="rId2"/>
                <a:stretch>
                  <a:fillRect l="-965" t="-2930" b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5">
            <a:extLst>
              <a:ext uri="{FF2B5EF4-FFF2-40B4-BE49-F238E27FC236}">
                <a16:creationId xmlns:a16="http://schemas.microsoft.com/office/drawing/2014/main" id="{071A7D25-0092-794C-8963-89335747C2DF}"/>
              </a:ext>
            </a:extLst>
          </p:cNvPr>
          <p:cNvGrpSpPr>
            <a:grpSpLocks/>
          </p:cNvGrpSpPr>
          <p:nvPr/>
        </p:nvGrpSpPr>
        <p:grpSpPr bwMode="auto">
          <a:xfrm>
            <a:off x="3431741" y="1286188"/>
            <a:ext cx="4993895" cy="1232034"/>
            <a:chOff x="1768" y="1320"/>
            <a:chExt cx="1968" cy="480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A21607B7-E070-3248-9816-66B24C339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94B15B6B-708F-DA44-AB6F-9D9D3F5F9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593A6675-E4F9-7C4F-AFD3-E8B74ED73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D7028802-99D2-A24C-A963-FD8AD32CF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8DA18058-0A3B-7041-A518-CD171E92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693DB652-7B7A-E941-AFB8-F1104ADB6EF8}"/>
                  </a:ext>
                </a:extLst>
              </p:cNvPr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6B24B76D-5210-6E4D-8038-F445B3EB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1320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66C4AE-8352-354D-AEA0-9A31112244B4}"/>
              </a:ext>
            </a:extLst>
          </p:cNvPr>
          <p:cNvGrpSpPr/>
          <p:nvPr/>
        </p:nvGrpSpPr>
        <p:grpSpPr>
          <a:xfrm>
            <a:off x="8796337" y="2574542"/>
            <a:ext cx="2743200" cy="1447800"/>
            <a:chOff x="3124200" y="2667000"/>
            <a:chExt cx="2743200" cy="1447800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D3B92E5B-11FC-FF4E-890D-F76D9795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2667000"/>
              <a:ext cx="1600200" cy="1447800"/>
            </a:xfrm>
            <a:custGeom>
              <a:avLst/>
              <a:gdLst>
                <a:gd name="T0" fmla="*/ 0 w 1008"/>
                <a:gd name="T1" fmla="*/ 2147483647 h 912"/>
                <a:gd name="T2" fmla="*/ 0 w 1008"/>
                <a:gd name="T3" fmla="*/ 0 h 912"/>
                <a:gd name="T4" fmla="*/ 2147483647 w 1008"/>
                <a:gd name="T5" fmla="*/ 2147483647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3442C0AA-DF66-8E41-BC2F-CF7624F56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151" y="3389313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" name="Straight Arrow Connector 27">
              <a:extLst>
                <a:ext uri="{FF2B5EF4-FFF2-40B4-BE49-F238E27FC236}">
                  <a16:creationId xmlns:a16="http://schemas.microsoft.com/office/drawing/2014/main" id="{148F0151-48D7-7442-A446-286B568F489E}"/>
                </a:ext>
              </a:extLst>
            </p:cNvPr>
            <p:cNvCxnSpPr>
              <a:cxnSpLocks noChangeShapeType="1"/>
              <a:stCxn id="26" idx="5"/>
            </p:cNvCxnSpPr>
            <p:nvPr/>
          </p:nvCxnSpPr>
          <p:spPr bwMode="auto">
            <a:xfrm rot="5400000" flipH="1">
              <a:off x="3994944" y="3385344"/>
              <a:ext cx="520700" cy="1588"/>
            </a:xfrm>
            <a:prstGeom prst="straightConnector1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30">
              <a:extLst>
                <a:ext uri="{FF2B5EF4-FFF2-40B4-BE49-F238E27FC236}">
                  <a16:creationId xmlns:a16="http://schemas.microsoft.com/office/drawing/2014/main" id="{BE052074-D36F-6E45-81BF-F46C6E7FF249}"/>
                </a:ext>
              </a:extLst>
            </p:cNvPr>
            <p:cNvCxnSpPr>
              <a:cxnSpLocks noChangeShapeType="1"/>
              <a:endCxn id="27" idx="2"/>
            </p:cNvCxnSpPr>
            <p:nvPr/>
          </p:nvCxnSpPr>
          <p:spPr bwMode="auto">
            <a:xfrm rot="10800000">
              <a:off x="3733800" y="3619500"/>
              <a:ext cx="534988" cy="26988"/>
            </a:xfrm>
            <a:prstGeom prst="straightConnector1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7AC7F7-891F-2E40-9D0E-2582BE25E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3581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9B96423-B2D7-0545-B1EB-244C156DE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24200"/>
              <a:ext cx="990600" cy="990600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ABBD0836-0DC3-E54E-9AD3-89620E631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1" y="2698750"/>
              <a:ext cx="611065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solidFill>
                    <a:srgbClr val="0066FF"/>
                  </a:solidFill>
                  <a:latin typeface="Arial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charset="0"/>
                </a:rPr>
                <a:t>x</a:t>
              </a:r>
              <a:r>
                <a:rPr lang="en-US" baseline="-25000" dirty="0" err="1">
                  <a:solidFill>
                    <a:srgbClr val="0066FF"/>
                  </a:solidFill>
                  <a:latin typeface="Arial" charset="0"/>
                </a:rPr>
                <a:t>min</a:t>
              </a:r>
              <a:endParaRPr lang="en-US" baseline="-25000" dirty="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4A740879-9D74-574E-ACAD-74D1BC518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460750"/>
              <a:ext cx="654346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solidFill>
                    <a:srgbClr val="0066FF"/>
                  </a:solidFill>
                  <a:latin typeface="Arial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charset="0"/>
                </a:rPr>
                <a:t>x</a:t>
              </a:r>
              <a:r>
                <a:rPr lang="en-US" baseline="-25000" dirty="0" err="1">
                  <a:solidFill>
                    <a:srgbClr val="0066FF"/>
                  </a:solidFill>
                  <a:latin typeface="Arial" charset="0"/>
                </a:rPr>
                <a:t>max</a:t>
              </a:r>
              <a:endParaRPr lang="en-US" baseline="-25000" dirty="0">
                <a:solidFill>
                  <a:srgbClr val="0066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4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17-DCD3-0249-91CA-B4115EC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rotation?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F9F-461F-814E-B234-79AEDB2C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9" y="2951658"/>
            <a:ext cx="11353800" cy="3649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happens to eigenvalues and eigenvectors when a patch rotates?</a:t>
            </a:r>
          </a:p>
          <a:p>
            <a:r>
              <a:rPr lang="en-US" dirty="0"/>
              <a:t>Eigenvectors represent the </a:t>
            </a:r>
            <a:r>
              <a:rPr lang="en-US" i="1" dirty="0"/>
              <a:t>direction </a:t>
            </a:r>
            <a:r>
              <a:rPr lang="en-US" dirty="0"/>
              <a:t>of maximum / minimum change in appearance, so they rotate </a:t>
            </a:r>
            <a:r>
              <a:rPr lang="en-US" i="1" dirty="0"/>
              <a:t>with the patch</a:t>
            </a:r>
          </a:p>
          <a:p>
            <a:r>
              <a:rPr lang="en-US" dirty="0"/>
              <a:t>Eigenvalues represent the corresponding </a:t>
            </a:r>
            <a:r>
              <a:rPr lang="en-US" i="1" dirty="0"/>
              <a:t>magnitude </a:t>
            </a:r>
            <a:r>
              <a:rPr lang="en-US" dirty="0"/>
              <a:t>of maximum/minimum change so they </a:t>
            </a:r>
            <a:r>
              <a:rPr lang="en-US" i="1" dirty="0"/>
              <a:t>stay constant</a:t>
            </a:r>
          </a:p>
          <a:p>
            <a:r>
              <a:rPr lang="en-US" dirty="0"/>
              <a:t>Corner response is only dependent on the eigenvalues so is </a:t>
            </a:r>
            <a:r>
              <a:rPr lang="en-US" i="1" dirty="0"/>
              <a:t>invariant to </a:t>
            </a:r>
            <a:r>
              <a:rPr lang="en-US" dirty="0"/>
              <a:t>rotation</a:t>
            </a:r>
          </a:p>
          <a:p>
            <a:r>
              <a:rPr lang="en-US" dirty="0"/>
              <a:t>Corner location is as before equivariant to rotation.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23F95BC-E730-144B-8114-A2B4866A81B1}"/>
              </a:ext>
            </a:extLst>
          </p:cNvPr>
          <p:cNvGrpSpPr>
            <a:grpSpLocks/>
          </p:cNvGrpSpPr>
          <p:nvPr/>
        </p:nvGrpSpPr>
        <p:grpSpPr bwMode="auto">
          <a:xfrm>
            <a:off x="3431741" y="1286188"/>
            <a:ext cx="4993895" cy="1232034"/>
            <a:chOff x="1768" y="1320"/>
            <a:chExt cx="1968" cy="480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462C69C-7E1F-2549-BD10-4A2F7AADD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3ABF455D-72EB-B140-A55A-D27C480F2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2AD79B05-B53D-7542-A826-DF9D55FFD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29BC48D8-2D99-DE4B-AF54-2E1021028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C5810B00-2E31-F544-80F9-5173E50E6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F00BDF98-5366-4F48-A274-23F16D4070AB}"/>
                  </a:ext>
                </a:extLst>
              </p:cNvPr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35C6A3B4-9EE8-2848-8239-883C4F6D1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1320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E23FFD-D05D-1A47-9D22-7B599FC664A1}"/>
              </a:ext>
            </a:extLst>
          </p:cNvPr>
          <p:cNvCxnSpPr>
            <a:cxnSpLocks/>
          </p:cNvCxnSpPr>
          <p:nvPr/>
        </p:nvCxnSpPr>
        <p:spPr>
          <a:xfrm flipH="1" flipV="1">
            <a:off x="3740053" y="1690688"/>
            <a:ext cx="503337" cy="295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459E55-6943-1840-8933-133CCB985BA9}"/>
              </a:ext>
            </a:extLst>
          </p:cNvPr>
          <p:cNvCxnSpPr>
            <a:cxnSpLocks/>
          </p:cNvCxnSpPr>
          <p:nvPr/>
        </p:nvCxnSpPr>
        <p:spPr>
          <a:xfrm flipV="1">
            <a:off x="4221456" y="1507778"/>
            <a:ext cx="433384" cy="502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DA5230-199E-8346-999F-20E3FE46832C}"/>
              </a:ext>
            </a:extLst>
          </p:cNvPr>
          <p:cNvGrpSpPr/>
          <p:nvPr/>
        </p:nvGrpSpPr>
        <p:grpSpPr>
          <a:xfrm rot="2951840">
            <a:off x="7857831" y="1349955"/>
            <a:ext cx="722440" cy="703341"/>
            <a:chOff x="7568837" y="1337885"/>
            <a:chExt cx="722440" cy="70334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FCFCE41-DFB8-3849-BAB6-31883D5152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8837" y="1666732"/>
              <a:ext cx="503337" cy="2952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20C8DE6-6A5B-8F46-9104-B59D0939C07F}"/>
                </a:ext>
              </a:extLst>
            </p:cNvPr>
            <p:cNvCxnSpPr>
              <a:cxnSpLocks/>
            </p:cNvCxnSpPr>
            <p:nvPr/>
          </p:nvCxnSpPr>
          <p:spPr>
            <a:xfrm rot="18648160" flipV="1">
              <a:off x="7893379" y="1643329"/>
              <a:ext cx="703341" cy="92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3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scaling?</a:t>
            </a: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772400" cy="4114800"/>
          </a:xfrm>
        </p:spPr>
        <p:txBody>
          <a:bodyPr/>
          <a:lstStyle/>
          <a:p>
            <a:r>
              <a:rPr lang="en-US" dirty="0"/>
              <a:t>What was one patch earlier is now many 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315200" y="41910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14688" y="3132139"/>
            <a:ext cx="442912" cy="434975"/>
            <a:chOff x="4329" y="1733"/>
            <a:chExt cx="279" cy="274"/>
          </a:xfrm>
        </p:grpSpPr>
        <p:sp>
          <p:nvSpPr>
            <p:cNvPr id="39951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34 h 1264"/>
                <a:gd name="T2" fmla="*/ 2 w 1728"/>
                <a:gd name="T3" fmla="*/ 11 h 1264"/>
                <a:gd name="T4" fmla="*/ 8 w 1728"/>
                <a:gd name="T5" fmla="*/ 2 h 1264"/>
                <a:gd name="T6" fmla="*/ 20 w 1728"/>
                <a:gd name="T7" fmla="*/ 0 h 1264"/>
                <a:gd name="T8" fmla="*/ 33 w 1728"/>
                <a:gd name="T9" fmla="*/ 4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3026228" y="3581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Corner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2743200" y="6100764"/>
            <a:ext cx="6934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33CC"/>
                </a:solidFill>
                <a:cs typeface="Times New Roman" pitchFamily="18" charset="0"/>
              </a:rPr>
              <a:t>Not invariant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to scaling</a:t>
            </a:r>
            <a:endParaRPr lang="ru-RU" sz="240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00600" y="2209800"/>
            <a:ext cx="5029200" cy="2159000"/>
            <a:chOff x="2064" y="1152"/>
            <a:chExt cx="3168" cy="13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39949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9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reeform 19"/>
          <p:cNvSpPr>
            <a:spLocks/>
          </p:cNvSpPr>
          <p:nvPr/>
        </p:nvSpPr>
        <p:spPr bwMode="auto">
          <a:xfrm>
            <a:off x="4953000" y="2711450"/>
            <a:ext cx="1981200" cy="20574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2147483647 h 1392"/>
              <a:gd name="T6" fmla="*/ 2147483647 w 1584"/>
              <a:gd name="T7" fmla="*/ 2147483647 h 1392"/>
              <a:gd name="T8" fmla="*/ 2147483647 w 1584"/>
              <a:gd name="T9" fmla="*/ 2147483647 h 1392"/>
              <a:gd name="T10" fmla="*/ 2147483647 w 1584"/>
              <a:gd name="T11" fmla="*/ 2147483647 h 1392"/>
              <a:gd name="T12" fmla="*/ 2147483647 w 1584"/>
              <a:gd name="T13" fmla="*/ 2147483647 h 1392"/>
              <a:gd name="T14" fmla="*/ 2147483647 w 1584"/>
              <a:gd name="T15" fmla="*/ 2147483647 h 1392"/>
              <a:gd name="T16" fmla="*/ 2147483647 w 1584"/>
              <a:gd name="T17" fmla="*/ 2147483647 h 1392"/>
              <a:gd name="T18" fmla="*/ 2147483647 w 1584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1392"/>
              <a:gd name="T32" fmla="*/ 1584 w 1584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1392">
                <a:moveTo>
                  <a:pt x="0" y="1248"/>
                </a:moveTo>
                <a:cubicBezTo>
                  <a:pt x="120" y="1320"/>
                  <a:pt x="240" y="1392"/>
                  <a:pt x="336" y="1344"/>
                </a:cubicBezTo>
                <a:cubicBezTo>
                  <a:pt x="432" y="1296"/>
                  <a:pt x="560" y="1088"/>
                  <a:pt x="576" y="960"/>
                </a:cubicBezTo>
                <a:cubicBezTo>
                  <a:pt x="592" y="832"/>
                  <a:pt x="440" y="672"/>
                  <a:pt x="432" y="576"/>
                </a:cubicBezTo>
                <a:cubicBezTo>
                  <a:pt x="424" y="480"/>
                  <a:pt x="464" y="416"/>
                  <a:pt x="528" y="384"/>
                </a:cubicBezTo>
                <a:cubicBezTo>
                  <a:pt x="592" y="352"/>
                  <a:pt x="728" y="352"/>
                  <a:pt x="816" y="384"/>
                </a:cubicBezTo>
                <a:cubicBezTo>
                  <a:pt x="904" y="416"/>
                  <a:pt x="992" y="584"/>
                  <a:pt x="1056" y="576"/>
                </a:cubicBezTo>
                <a:cubicBezTo>
                  <a:pt x="1120" y="568"/>
                  <a:pt x="1176" y="408"/>
                  <a:pt x="1200" y="336"/>
                </a:cubicBezTo>
                <a:cubicBezTo>
                  <a:pt x="1224" y="264"/>
                  <a:pt x="1136" y="200"/>
                  <a:pt x="1200" y="144"/>
                </a:cubicBezTo>
                <a:cubicBezTo>
                  <a:pt x="1264" y="88"/>
                  <a:pt x="1424" y="44"/>
                  <a:pt x="15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invariant detection</a:t>
            </a: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00664" y="2905125"/>
            <a:ext cx="795337" cy="800100"/>
            <a:chOff x="3548063" y="2524125"/>
            <a:chExt cx="795337" cy="800100"/>
          </a:xfrm>
        </p:grpSpPr>
        <p:sp>
          <p:nvSpPr>
            <p:cNvPr id="57356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5486401" y="3105150"/>
            <a:ext cx="396875" cy="400050"/>
            <a:chOff x="3548063" y="2524125"/>
            <a:chExt cx="795337" cy="800100"/>
          </a:xfrm>
        </p:grpSpPr>
        <p:sp>
          <p:nvSpPr>
            <p:cNvPr id="57354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95801" y="2133601"/>
            <a:ext cx="2386013" cy="2378529"/>
            <a:chOff x="3548063" y="2524125"/>
            <a:chExt cx="795337" cy="792843"/>
          </a:xfrm>
        </p:grpSpPr>
        <p:sp>
          <p:nvSpPr>
            <p:cNvPr id="57352" name="Oval 21"/>
            <p:cNvSpPr>
              <a:spLocks noChangeArrowheads="1"/>
            </p:cNvSpPr>
            <p:nvPr/>
          </p:nvSpPr>
          <p:spPr bwMode="auto">
            <a:xfrm>
              <a:off x="3548063" y="2526393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/>
              <a:t>Suppose you’re looking for corners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Key idea:  find scale that gives local maximum of </a:t>
            </a:r>
            <a:r>
              <a:rPr lang="en-US" i="1" dirty="0" err="1"/>
              <a:t>cornerness</a:t>
            </a:r>
            <a:endParaRPr lang="en-US" i="1" dirty="0"/>
          </a:p>
          <a:p>
            <a:pPr lvl="1"/>
            <a:r>
              <a:rPr lang="en-US" dirty="0"/>
              <a:t>in both position and scale</a:t>
            </a:r>
          </a:p>
          <a:p>
            <a:pPr lvl="1"/>
            <a:r>
              <a:rPr lang="en-US" dirty="0"/>
              <a:t>One definition of </a:t>
            </a:r>
            <a:r>
              <a:rPr lang="en-US" i="1" dirty="0" err="1"/>
              <a:t>cornerness</a:t>
            </a:r>
            <a:r>
              <a:rPr lang="en-US" dirty="0"/>
              <a:t>: the Harris operator</a:t>
            </a:r>
          </a:p>
        </p:txBody>
      </p:sp>
    </p:spTree>
    <p:extLst>
      <p:ext uri="{BB962C8B-B14F-4D97-AF65-F5344CB8AC3E}">
        <p14:creationId xmlns:p14="http://schemas.microsoft.com/office/powerpoint/2010/main" val="41442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2" name="Text Box 11"/>
          <p:cNvSpPr txBox="1">
            <a:spLocks noChangeArrowheads="1"/>
          </p:cNvSpPr>
          <p:nvPr/>
        </p:nvSpPr>
        <p:spPr bwMode="auto">
          <a:xfrm>
            <a:off x="5410200" y="6553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934200" y="1219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Lindeberg et al, 1996</a:t>
            </a: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706" y="-28575"/>
            <a:ext cx="9272587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52578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315200" y="1219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Lindeberg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et al., 1996</a:t>
            </a:r>
          </a:p>
        </p:txBody>
      </p:sp>
    </p:spTree>
    <p:extLst>
      <p:ext uri="{BB962C8B-B14F-4D97-AF65-F5344CB8AC3E}">
        <p14:creationId xmlns:p14="http://schemas.microsoft.com/office/powerpoint/2010/main" val="304971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8762" y="1"/>
            <a:ext cx="9258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737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1AEF-6064-9E4A-9EE7-A103279D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detection -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D0B9-E51C-0F4F-B6B2-85299541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1395" cy="4351338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i="1" dirty="0"/>
              <a:t>distinctiveness</a:t>
            </a:r>
          </a:p>
          <a:p>
            <a:r>
              <a:rPr lang="en-US" dirty="0"/>
              <a:t>We want patches that are unique compared to neighbors</a:t>
            </a:r>
          </a:p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 is appearance change of a window W when moved in the x-direction by u and y direction by v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C7D85-8E64-DD4F-9931-6E05E6C1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638677"/>
            <a:ext cx="11201400" cy="10063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42AB32-E8DD-F74F-A96B-A3363C8C2361}"/>
              </a:ext>
            </a:extLst>
          </p:cNvPr>
          <p:cNvSpPr/>
          <p:nvPr/>
        </p:nvSpPr>
        <p:spPr>
          <a:xfrm>
            <a:off x="7058025" y="1314450"/>
            <a:ext cx="4743450" cy="31892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F4B800F-6822-F54F-B444-B1FD895014E4}"/>
              </a:ext>
            </a:extLst>
          </p:cNvPr>
          <p:cNvSpPr/>
          <p:nvPr/>
        </p:nvSpPr>
        <p:spPr>
          <a:xfrm>
            <a:off x="8167579" y="1762035"/>
            <a:ext cx="3633896" cy="2741703"/>
          </a:xfrm>
          <a:custGeom>
            <a:avLst/>
            <a:gdLst>
              <a:gd name="connsiteX0" fmla="*/ 130345 w 1949729"/>
              <a:gd name="connsiteY0" fmla="*/ 1522777 h 1637166"/>
              <a:gd name="connsiteX1" fmla="*/ 130345 w 1949729"/>
              <a:gd name="connsiteY1" fmla="*/ 608377 h 1637166"/>
              <a:gd name="connsiteX2" fmla="*/ 273220 w 1949729"/>
              <a:gd name="connsiteY2" fmla="*/ 179752 h 1637166"/>
              <a:gd name="connsiteX3" fmla="*/ 730420 w 1949729"/>
              <a:gd name="connsiteY3" fmla="*/ 94027 h 1637166"/>
              <a:gd name="connsiteX4" fmla="*/ 1716258 w 1949729"/>
              <a:gd name="connsiteY4" fmla="*/ 108314 h 1637166"/>
              <a:gd name="connsiteX5" fmla="*/ 1816270 w 1949729"/>
              <a:gd name="connsiteY5" fmla="*/ 1465627 h 1637166"/>
              <a:gd name="connsiteX6" fmla="*/ 130345 w 1949729"/>
              <a:gd name="connsiteY6" fmla="*/ 1522777 h 163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729" h="1637166">
                <a:moveTo>
                  <a:pt x="130345" y="1522777"/>
                </a:moveTo>
                <a:cubicBezTo>
                  <a:pt x="-150643" y="1379902"/>
                  <a:pt x="106532" y="832214"/>
                  <a:pt x="130345" y="608377"/>
                </a:cubicBezTo>
                <a:cubicBezTo>
                  <a:pt x="154158" y="384539"/>
                  <a:pt x="173208" y="265477"/>
                  <a:pt x="273220" y="179752"/>
                </a:cubicBezTo>
                <a:cubicBezTo>
                  <a:pt x="373232" y="94027"/>
                  <a:pt x="489914" y="105933"/>
                  <a:pt x="730420" y="94027"/>
                </a:cubicBezTo>
                <a:cubicBezTo>
                  <a:pt x="970926" y="82121"/>
                  <a:pt x="1535283" y="-120286"/>
                  <a:pt x="1716258" y="108314"/>
                </a:cubicBezTo>
                <a:cubicBezTo>
                  <a:pt x="1897233" y="336914"/>
                  <a:pt x="2082970" y="1227502"/>
                  <a:pt x="1816270" y="1465627"/>
                </a:cubicBezTo>
                <a:cubicBezTo>
                  <a:pt x="1549570" y="1703752"/>
                  <a:pt x="411333" y="1665652"/>
                  <a:pt x="130345" y="1522777"/>
                </a:cubicBezTo>
                <a:close/>
              </a:path>
            </a:pathLst>
          </a:custGeom>
          <a:solidFill>
            <a:schemeClr val="bg1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62BE61-0FDE-3E4C-AC8A-651AE8F8E490}"/>
              </a:ext>
            </a:extLst>
          </p:cNvPr>
          <p:cNvSpPr/>
          <p:nvPr/>
        </p:nvSpPr>
        <p:spPr>
          <a:xfrm>
            <a:off x="8273972" y="1834354"/>
            <a:ext cx="914400" cy="931865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12B9EA-93D1-D741-8760-4DD85CCC979C}"/>
              </a:ext>
            </a:extLst>
          </p:cNvPr>
          <p:cNvGrpSpPr/>
          <p:nvPr/>
        </p:nvGrpSpPr>
        <p:grpSpPr>
          <a:xfrm>
            <a:off x="8316836" y="1816143"/>
            <a:ext cx="1435129" cy="1347347"/>
            <a:chOff x="8316836" y="1816143"/>
            <a:chExt cx="1435129" cy="134734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EC1E02-9F75-CF46-9BC9-2E2FEE922E5C}"/>
                </a:ext>
              </a:extLst>
            </p:cNvPr>
            <p:cNvSpPr/>
            <p:nvPr/>
          </p:nvSpPr>
          <p:spPr>
            <a:xfrm>
              <a:off x="8688309" y="2231625"/>
              <a:ext cx="914400" cy="931865"/>
            </a:xfrm>
            <a:prstGeom prst="rect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5F21E8-A05F-7645-AA23-82ED0B2F7B1A}"/>
                </a:ext>
              </a:extLst>
            </p:cNvPr>
            <p:cNvSpPr txBox="1"/>
            <p:nvPr/>
          </p:nvSpPr>
          <p:spPr>
            <a:xfrm>
              <a:off x="8368351" y="275300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u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DB292B-478B-3743-8B48-0C7C347A7328}"/>
                </a:ext>
              </a:extLst>
            </p:cNvPr>
            <p:cNvCxnSpPr>
              <a:cxnSpLocks/>
            </p:cNvCxnSpPr>
            <p:nvPr/>
          </p:nvCxnSpPr>
          <p:spPr>
            <a:xfrm>
              <a:off x="8316836" y="2808764"/>
              <a:ext cx="3714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2F5645-8103-DD49-8DBD-DBF42E9050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4765" y="1834354"/>
              <a:ext cx="20685" cy="3972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BFAD12-2FB2-D94B-9D70-43B2D3532504}"/>
                </a:ext>
              </a:extLst>
            </p:cNvPr>
            <p:cNvSpPr txBox="1"/>
            <p:nvPr/>
          </p:nvSpPr>
          <p:spPr>
            <a:xfrm>
              <a:off x="9294765" y="181614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v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F175B52-57BA-FA49-8CBC-D03C2C1615FB}"/>
              </a:ext>
            </a:extLst>
          </p:cNvPr>
          <p:cNvSpPr txBox="1"/>
          <p:nvPr/>
        </p:nvSpPr>
        <p:spPr>
          <a:xfrm>
            <a:off x="4157663" y="6176963"/>
            <a:ext cx="595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Second Moment matrix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5E82D3C-1A97-334A-A777-D772540011A2}"/>
              </a:ext>
            </a:extLst>
          </p:cNvPr>
          <p:cNvSpPr/>
          <p:nvPr/>
        </p:nvSpPr>
        <p:spPr>
          <a:xfrm rot="5400000">
            <a:off x="6741249" y="2111218"/>
            <a:ext cx="463472" cy="7599579"/>
          </a:xfrm>
          <a:prstGeom prst="rightBrace">
            <a:avLst>
              <a:gd name="adj1" fmla="val 607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474" y="1"/>
            <a:ext cx="92725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525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3993" y="-42862"/>
            <a:ext cx="9244014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776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8762" y="1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972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474" y="1"/>
            <a:ext cx="9258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7390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computing </a:t>
            </a:r>
            <a:r>
              <a:rPr lang="en-US" i="1" dirty="0"/>
              <a:t>f</a:t>
            </a:r>
            <a:r>
              <a:rPr lang="en-US" dirty="0"/>
              <a:t> for larger and larger windows, we can implement using a fixed window size with a Gaussian pyramid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3528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33528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86742" y="4060372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68142" y="3635828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62256" y="345077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3742" y="335280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Another kind of feature: blob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“Peak” or “Valley” in intensity</a:t>
            </a:r>
          </a:p>
        </p:txBody>
      </p:sp>
      <p:pic>
        <p:nvPicPr>
          <p:cNvPr id="22532" name="Picture 5" descr="Sunflowers2_circl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7" y="2717800"/>
            <a:ext cx="4140200" cy="414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588" y="2673350"/>
            <a:ext cx="4092575" cy="418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97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peaks and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Laplacian</a:t>
            </a:r>
            <a:r>
              <a:rPr lang="en-US" i="1" dirty="0"/>
              <a:t> of Gaussian </a:t>
            </a:r>
            <a:r>
              <a:rPr lang="en-US" dirty="0"/>
              <a:t>(</a:t>
            </a:r>
            <a:r>
              <a:rPr lang="en-US" i="1" dirty="0" err="1"/>
              <a:t>LoG</a:t>
            </a:r>
            <a:r>
              <a:rPr lang="en-US" dirty="0"/>
              <a:t>) </a:t>
            </a:r>
            <a:endParaRPr lang="en-US" i="1" dirty="0"/>
          </a:p>
        </p:txBody>
      </p:sp>
      <p:pic>
        <p:nvPicPr>
          <p:cNvPr id="4" name="Picture 5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351" y="2374495"/>
            <a:ext cx="3414098" cy="25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976" y="2752046"/>
            <a:ext cx="1707048" cy="17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286000" y="5105400"/>
          <a:ext cx="2970212" cy="119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104840" imgH="444240" progId="Equation.3">
                  <p:embed/>
                </p:oleObj>
              </mc:Choice>
              <mc:Fallback>
                <p:oleObj name="Equation" r:id="rId5" imgW="1104840" imgH="44424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2970212" cy="1194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5221070"/>
            <a:ext cx="495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(very similar to a Difference of Gaussians (</a:t>
            </a:r>
            <a:r>
              <a:rPr lang="en-US" dirty="0" err="1"/>
              <a:t>DoG</a:t>
            </a:r>
            <a:r>
              <a:rPr lang="en-US" dirty="0"/>
              <a:t>) – i.e. a Gaussian minus a slightly smaller Gaussian)</a:t>
            </a:r>
          </a:p>
        </p:txBody>
      </p:sp>
    </p:spTree>
    <p:extLst>
      <p:ext uri="{BB962C8B-B14F-4D97-AF65-F5344CB8AC3E}">
        <p14:creationId xmlns:p14="http://schemas.microsoft.com/office/powerpoint/2010/main" val="3790372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selection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At what scale does the Laplacian achieve a maximum response for a binary circle of radius r?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1981200" y="3505200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8"/>
          <p:cNvSpPr>
            <a:spLocks noChangeArrowheads="1"/>
          </p:cNvSpPr>
          <p:nvPr/>
        </p:nvSpPr>
        <p:spPr bwMode="auto">
          <a:xfrm>
            <a:off x="2514600" y="3962400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3"/>
          <p:cNvSpPr>
            <a:spLocks noChangeShapeType="1"/>
          </p:cNvSpPr>
          <p:nvPr/>
        </p:nvSpPr>
        <p:spPr bwMode="auto">
          <a:xfrm>
            <a:off x="3200400" y="4572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3276600" y="4495800"/>
            <a:ext cx="26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2819401" y="57912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pic>
        <p:nvPicPr>
          <p:cNvPr id="47113" name="Picture 4" descr="log_co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5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6705601" y="5791200"/>
            <a:ext cx="106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Laplacian</a:t>
            </a:r>
          </a:p>
        </p:txBody>
      </p:sp>
    </p:spTree>
    <p:extLst>
      <p:ext uri="{BB962C8B-B14F-4D97-AF65-F5344CB8AC3E}">
        <p14:creationId xmlns:p14="http://schemas.microsoft.com/office/powerpoint/2010/main" val="196967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Laplacian</a:t>
            </a:r>
            <a:r>
              <a:rPr lang="en-US" dirty="0"/>
              <a:t> of Gaussian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399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“Blob” detector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maxima </a:t>
            </a:r>
            <a:r>
              <a:rPr lang="en-US" i="1" dirty="0"/>
              <a:t>and minima</a:t>
            </a:r>
            <a:r>
              <a:rPr lang="en-US" dirty="0"/>
              <a:t> of </a:t>
            </a:r>
            <a:r>
              <a:rPr lang="en-US" dirty="0" err="1"/>
              <a:t>LoG</a:t>
            </a:r>
            <a:r>
              <a:rPr lang="en-US" dirty="0"/>
              <a:t> operator in space and scale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60764" cy="3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1"/>
            <a:ext cx="3581400" cy="2590940"/>
          </a:xfrm>
          <a:prstGeom prst="rect">
            <a:avLst/>
          </a:prstGeom>
          <a:noFill/>
        </p:spPr>
      </p:pic>
      <p:pic>
        <p:nvPicPr>
          <p:cNvPr id="226307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3581400" cy="2590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47080" y="3333374"/>
            <a:ext cx="748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286" y="340722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033656" y="4909456"/>
            <a:ext cx="522516" cy="17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1" y="520337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1" y="17526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581900" y="20955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8605158" y="2552700"/>
            <a:ext cx="1219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86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scale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scale that produces peak of </a:t>
            </a:r>
            <a:r>
              <a:rPr lang="en-US" dirty="0" err="1"/>
              <a:t>Laplacian</a:t>
            </a:r>
            <a:r>
              <a:rPr lang="en-US" dirty="0"/>
              <a:t> response</a:t>
            </a:r>
          </a:p>
        </p:txBody>
      </p:sp>
      <p:pic>
        <p:nvPicPr>
          <p:cNvPr id="48137" name="Picture 15" descr="scale_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178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Oval 8"/>
          <p:cNvSpPr>
            <a:spLocks noChangeArrowheads="1"/>
          </p:cNvSpPr>
          <p:nvPr/>
        </p:nvSpPr>
        <p:spPr bwMode="auto">
          <a:xfrm>
            <a:off x="4379043" y="3552560"/>
            <a:ext cx="867697" cy="84213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10"/>
          <p:cNvSpPr>
            <a:spLocks noChangeShapeType="1"/>
          </p:cNvSpPr>
          <p:nvPr/>
        </p:nvSpPr>
        <p:spPr bwMode="auto">
          <a:xfrm flipH="1" flipV="1">
            <a:off x="4876800" y="4433888"/>
            <a:ext cx="990600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 flipV="1">
            <a:off x="7924800" y="5334000"/>
            <a:ext cx="7619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5943600" y="5715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characteristic scale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1981200" y="6156326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T. </a:t>
            </a:r>
            <a:r>
              <a:rPr lang="en-US" sz="2000" dirty="0" err="1"/>
              <a:t>Lindeberg</a:t>
            </a:r>
            <a:r>
              <a:rPr lang="en-US" sz="2000" dirty="0"/>
              <a:t> (1998). </a:t>
            </a:r>
            <a:r>
              <a:rPr lang="en-US" sz="2000" dirty="0">
                <a:hlinkClick r:id="rId4" tooltip="http://www.nada.kth.se/cvap/abstracts/cvap198.html"/>
              </a:rPr>
              <a:t>"Feature detection with automatic scale selection."</a:t>
            </a:r>
            <a:r>
              <a:rPr lang="en-US" sz="2000" dirty="0"/>
              <a:t> </a:t>
            </a:r>
            <a:r>
              <a:rPr lang="en-US" sz="2000" i="1" dirty="0"/>
              <a:t>International Journal of Computer Vision</a:t>
            </a:r>
            <a:r>
              <a:rPr lang="en-US" sz="2000" dirty="0"/>
              <a:t> </a:t>
            </a:r>
            <a:r>
              <a:rPr lang="en-US" sz="2000" b="1" dirty="0"/>
              <a:t>30</a:t>
            </a:r>
            <a:r>
              <a:rPr lang="en-US" sz="2000" dirty="0"/>
              <a:t> (2): pp 77--116. </a:t>
            </a:r>
          </a:p>
        </p:txBody>
      </p:sp>
    </p:spTree>
    <p:extLst>
      <p:ext uri="{BB962C8B-B14F-4D97-AF65-F5344CB8AC3E}">
        <p14:creationId xmlns:p14="http://schemas.microsoft.com/office/powerpoint/2010/main" val="14272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3" grpId="0" animBg="1"/>
      <p:bldP spid="48134" grpId="0" animBg="1"/>
      <p:bldP spid="48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DA2-D0C9-9141-A80F-7B8A759C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second moment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C0616-E3EF-6D44-BC15-8CD4B8B8B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first element of second moment matrix: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Need to compute this for every patch!</a:t>
                </a:r>
              </a:p>
              <a:p>
                <a:r>
                  <a:rPr lang="en-US" dirty="0"/>
                  <a:t>Idea: First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for every pixel</a:t>
                </a:r>
              </a:p>
              <a:p>
                <a:pPr lvl="1"/>
                <a:r>
                  <a:rPr lang="en-US" dirty="0"/>
                  <a:t>Might need to blur image with gaussian when computing derivatives. Why?</a:t>
                </a:r>
              </a:p>
              <a:p>
                <a:r>
                  <a:rPr lang="en-US" dirty="0"/>
                  <a:t>Then convolve with w!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C0616-E3EF-6D44-BC15-8CD4B8B8B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050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839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Find local maxima in position-scale space</a:t>
            </a:r>
            <a:endParaRPr lang="de-CH" sz="2800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26112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6" y="2930525"/>
            <a:ext cx="16811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25" name="Group 6"/>
          <p:cNvGrpSpPr>
            <a:grpSpLocks/>
          </p:cNvGrpSpPr>
          <p:nvPr/>
        </p:nvGrpSpPr>
        <p:grpSpPr bwMode="auto">
          <a:xfrm>
            <a:off x="4008439" y="1163639"/>
            <a:ext cx="3584575" cy="4924425"/>
            <a:chOff x="2211388" y="1700213"/>
            <a:chExt cx="3584575" cy="4924425"/>
          </a:xfrm>
        </p:grpSpPr>
        <p:pic>
          <p:nvPicPr>
            <p:cNvPr id="261133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4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5" name="Picture 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6" name="Picture 9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7" name="Picture 1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1138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261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endParaRPr lang="en-US" sz="1800" b="1" i="1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2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3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4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5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6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6" name="Group 23"/>
          <p:cNvGrpSpPr>
            <a:grpSpLocks/>
          </p:cNvGrpSpPr>
          <p:nvPr/>
        </p:nvGrpSpPr>
        <p:grpSpPr bwMode="auto">
          <a:xfrm>
            <a:off x="7664451" y="1560514"/>
            <a:ext cx="3013075" cy="2670175"/>
            <a:chOff x="5867400" y="2168526"/>
            <a:chExt cx="3013134" cy="2670173"/>
          </a:xfrm>
        </p:grpSpPr>
        <p:pic>
          <p:nvPicPr>
            <p:cNvPr id="261129" name="Picture 4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130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7" name="Text Box 26"/>
          <p:cNvSpPr txBox="1">
            <a:spLocks noChangeArrowheads="1"/>
          </p:cNvSpPr>
          <p:nvPr/>
        </p:nvSpPr>
        <p:spPr bwMode="auto">
          <a:xfrm>
            <a:off x="8596314" y="5010151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000000"/>
                </a:solidFill>
                <a:latin typeface="Calibri" charset="0"/>
                <a:sym typeface="Symbol" charset="0"/>
              </a:rPr>
              <a:t></a:t>
            </a:r>
            <a:r>
              <a:rPr lang="en-US" sz="1800" b="1">
                <a:solidFill>
                  <a:srgbClr val="000000"/>
                </a:solidFill>
                <a:latin typeface="Calibri" charset="0"/>
                <a:sym typeface="Symbol" charset="0"/>
              </a:rPr>
              <a:t> L</a:t>
            </a:r>
            <a:r>
              <a:rPr lang="pl-PL" sz="1800" b="1">
                <a:solidFill>
                  <a:srgbClr val="000000"/>
                </a:solidFill>
                <a:latin typeface="Calibri" charset="0"/>
              </a:rPr>
              <a:t>ist of</a:t>
            </a:r>
            <a:r>
              <a:rPr lang="en-US" sz="1800" b="1">
                <a:solidFill>
                  <a:srgbClr val="000000"/>
                </a:solidFill>
                <a:latin typeface="Calibri" charset="0"/>
              </a:rPr>
              <a:t>       </a:t>
            </a:r>
            <a:br>
              <a:rPr lang="en-US" sz="1800" b="1">
                <a:solidFill>
                  <a:srgbClr val="000000"/>
                </a:solidFill>
                <a:latin typeface="Calibri" charset="0"/>
              </a:rPr>
            </a:br>
            <a:r>
              <a:rPr lang="en-US" sz="1800" b="1" i="1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pl-PL" sz="1800" b="1" i="1">
                <a:solidFill>
                  <a:srgbClr val="000000"/>
                </a:solidFill>
                <a:latin typeface="Calibri" charset="0"/>
              </a:rPr>
              <a:t>(x, y, s)</a:t>
            </a:r>
            <a:endParaRPr lang="en-US" sz="1800" b="1" i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61128" name="Picture 27" descr="c-enhedg-lapla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38" y="44767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016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227331" name="Picture 3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00226"/>
            <a:ext cx="5200650" cy="376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783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65127"/>
            <a:ext cx="8515350" cy="1325563"/>
          </a:xfrm>
        </p:spPr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8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2227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1771650"/>
            <a:ext cx="51482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05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Matching feature points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Next question: </a:t>
            </a:r>
            <a:r>
              <a:rPr lang="en-US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Two interrelated questions: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describe </a:t>
            </a:r>
            <a:r>
              <a:rPr lang="en-US" dirty="0"/>
              <a:t>each feature point?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match </a:t>
            </a:r>
            <a:r>
              <a:rPr lang="en-US" dirty="0"/>
              <a:t>descriptions?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descriptor</a:t>
            </a:r>
          </a:p>
        </p:txBody>
      </p:sp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107" y="1503182"/>
            <a:ext cx="2781119" cy="20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1503181"/>
            <a:ext cx="2978876" cy="20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93086" y="2045970"/>
            <a:ext cx="88265" cy="1028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3946" y="2049780"/>
            <a:ext cx="88265" cy="102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09816" y="1824990"/>
            <a:ext cx="88265" cy="1028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06106" y="2026920"/>
            <a:ext cx="88265" cy="1028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246471" y="3783330"/>
          <a:ext cx="30321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8751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30424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0053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stCxn id="9" idx="4"/>
            <a:endCxn id="12" idx="0"/>
          </p:cNvCxnSpPr>
          <p:nvPr/>
        </p:nvCxnSpPr>
        <p:spPr>
          <a:xfrm flipH="1">
            <a:off x="2398076" y="2152650"/>
            <a:ext cx="2" cy="1630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3" idx="0"/>
          </p:cNvCxnSpPr>
          <p:nvPr/>
        </p:nvCxnSpPr>
        <p:spPr>
          <a:xfrm flipH="1">
            <a:off x="3137216" y="2148840"/>
            <a:ext cx="2" cy="1634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4" idx="0"/>
          </p:cNvCxnSpPr>
          <p:nvPr/>
        </p:nvCxnSpPr>
        <p:spPr>
          <a:xfrm flipH="1">
            <a:off x="7453946" y="1927860"/>
            <a:ext cx="2" cy="1855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5" idx="0"/>
          </p:cNvCxnSpPr>
          <p:nvPr/>
        </p:nvCxnSpPr>
        <p:spPr>
          <a:xfrm flipH="1">
            <a:off x="8250236" y="2129790"/>
            <a:ext cx="2" cy="1653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blipFill>
                <a:blip r:embed="rId4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blipFill>
                <a:blip r:embed="rId5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blipFill>
                <a:blip r:embed="rId6"/>
                <a:stretch>
                  <a:fillRect r="-12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blipFill>
                <a:blip r:embed="rId7"/>
                <a:stretch>
                  <a:fillRect r="-1600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6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the distance between (or similarity between) every pair of descriptors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515" r="-96454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515" r="-741" b="-2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101515" r="-318391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01515" r="-96454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01515" r="-741" b="-1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201515" r="-318391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201515" r="-96454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201515" r="-741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7998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Distance between descriptors of corresponding points should be small even if image is transformed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for a point should be highly unique for each point (far away from other points in the image)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84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feature descriptors are designed to be invariant to </a:t>
            </a:r>
          </a:p>
          <a:p>
            <a:pPr lvl="1"/>
            <a:r>
              <a:rPr lang="en-US" sz="2200" dirty="0"/>
              <a:t>Translation, 2D rotation, scale</a:t>
            </a:r>
          </a:p>
          <a:p>
            <a:endParaRPr lang="en-US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200" dirty="0"/>
              <a:t>Limited 3D rotations (SIFT works up to about 60 degrees)</a:t>
            </a:r>
          </a:p>
          <a:p>
            <a:pPr lvl="1"/>
            <a:r>
              <a:rPr lang="en-US" sz="2200" dirty="0"/>
              <a:t>Limited affine transformations (some are fully affine invariant)</a:t>
            </a:r>
          </a:p>
          <a:p>
            <a:pPr lvl="1"/>
            <a:r>
              <a:rPr lang="en-US" sz="2200" dirty="0"/>
              <a:t>Limited illumination/contrast changes</a:t>
            </a:r>
          </a:p>
        </p:txBody>
      </p:sp>
    </p:spTree>
    <p:extLst>
      <p:ext uri="{BB962C8B-B14F-4D97-AF65-F5344CB8AC3E}">
        <p14:creationId xmlns:p14="http://schemas.microsoft.com/office/powerpoint/2010/main" val="18604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baseline descriptors</a:t>
            </a:r>
            <a:endParaRPr lang="en-US" sz="18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/>
              <a:t>Design an invariant feature descriptor</a:t>
            </a:r>
          </a:p>
          <a:p>
            <a:pPr lvl="1"/>
            <a:r>
              <a:rPr lang="en-US" dirty="0"/>
              <a:t>Simplest descriptor: a single 0</a:t>
            </a:r>
          </a:p>
          <a:p>
            <a:pPr lvl="2"/>
            <a:r>
              <a:rPr lang="en-US" dirty="0"/>
              <a:t>What’s this invariant to?</a:t>
            </a:r>
          </a:p>
          <a:p>
            <a:pPr lvl="2"/>
            <a:r>
              <a:rPr lang="en-US" dirty="0"/>
              <a:t>Is this discriminative?</a:t>
            </a:r>
          </a:p>
          <a:p>
            <a:pPr lvl="1"/>
            <a:r>
              <a:rPr lang="en-US" dirty="0"/>
              <a:t>Next simplest descriptor: a single pixel</a:t>
            </a:r>
          </a:p>
          <a:p>
            <a:pPr lvl="2"/>
            <a:r>
              <a:rPr lang="en-US" dirty="0"/>
              <a:t>What’s this invariant to?</a:t>
            </a:r>
          </a:p>
          <a:p>
            <a:pPr lvl="2"/>
            <a:r>
              <a:rPr lang="en-US" dirty="0"/>
              <a:t>Is this discriminative?</a:t>
            </a:r>
          </a:p>
        </p:txBody>
      </p:sp>
    </p:spTree>
    <p:extLst>
      <p:ext uri="{BB962C8B-B14F-4D97-AF65-F5344CB8AC3E}">
        <p14:creationId xmlns:p14="http://schemas.microsoft.com/office/powerpoint/2010/main" val="2501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Harris Detector </a:t>
            </a:r>
            <a:r>
              <a:rPr lang="pl-PL" sz="2000">
                <a:latin typeface="Arial" charset="0"/>
              </a:rPr>
              <a:t>[</a:t>
            </a:r>
            <a:r>
              <a:rPr lang="pl-PL" sz="2000">
                <a:latin typeface="Calibri" charset="0"/>
              </a:rPr>
              <a:t>Harris88</a:t>
            </a:r>
            <a:r>
              <a:rPr lang="pl-PL" sz="2000">
                <a:latin typeface="Arial" charset="0"/>
              </a:rPr>
              <a:t>]</a:t>
            </a:r>
            <a:endParaRPr lang="en-US" sz="2000">
              <a:latin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5029200" cy="4495800"/>
          </a:xfrm>
        </p:spPr>
        <p:txBody>
          <a:bodyPr/>
          <a:lstStyle/>
          <a:p>
            <a:r>
              <a:rPr lang="pl-PL" dirty="0">
                <a:latin typeface="Calibri" charset="0"/>
              </a:rPr>
              <a:t>Second moment </a:t>
            </a:r>
            <a:r>
              <a:rPr lang="pl-PL" dirty="0" err="1">
                <a:latin typeface="Calibri" charset="0"/>
              </a:rPr>
              <a:t>matrix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43364" name="Object 2"/>
          <p:cNvGraphicFramePr>
            <a:graphicFrameLocks noChangeAspect="1"/>
          </p:cNvGraphicFramePr>
          <p:nvPr/>
        </p:nvGraphicFramePr>
        <p:xfrm>
          <a:off x="2335214" y="2005014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1433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4" y="2005014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C89FF0-07AA-7F4A-B995-B9C5ACB99442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366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25" y="1233489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6489701" y="2132014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1. Image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5197475" y="3106739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2. Square of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5160964" y="3970339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3. Gaussian </a:t>
            </a:r>
            <a:br>
              <a:rPr lang="pl-PL" sz="1600">
                <a:solidFill>
                  <a:srgbClr val="000000"/>
                </a:solidFill>
              </a:rPr>
            </a:br>
            <a:r>
              <a:rPr lang="pl-PL" sz="1600">
                <a:solidFill>
                  <a:srgbClr val="000000"/>
                </a:solidFill>
              </a:rPr>
              <a:t>    filter </a:t>
            </a:r>
            <a:r>
              <a:rPr lang="pl-PL" sz="1600" i="1">
                <a:solidFill>
                  <a:srgbClr val="000000"/>
                </a:solidFill>
              </a:rPr>
              <a:t>g(</a:t>
            </a:r>
            <a:r>
              <a:rPr lang="pl-PL" sz="1600" i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pl-PL" sz="1600" i="1" baseline="-25000">
                <a:solidFill>
                  <a:srgbClr val="000000"/>
                </a:solidFill>
              </a:rPr>
              <a:t>I</a:t>
            </a:r>
            <a:r>
              <a:rPr lang="pl-PL" sz="1600" i="1">
                <a:solidFill>
                  <a:srgbClr val="000000"/>
                </a:solidFill>
              </a:rPr>
              <a:t>)</a:t>
            </a:r>
            <a:endParaRPr lang="en-US" sz="1600" i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969251" y="2133600"/>
            <a:ext cx="2519363" cy="865188"/>
            <a:chOff x="3356" y="1638"/>
            <a:chExt cx="2041" cy="756"/>
          </a:xfrm>
        </p:grpSpPr>
        <p:pic>
          <p:nvPicPr>
            <p:cNvPr id="143391" name="Picture 1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43392" name="Picture 1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43393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x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  <p:sp>
          <p:nvSpPr>
            <p:cNvPr id="143394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y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2251" y="3025776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6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7466014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8689976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9842501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endParaRPr lang="en-US" sz="1800" i="1" baseline="-25000">
              <a:solidFill>
                <a:srgbClr val="FFFFFF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4" y="393382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589" y="393382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7162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8382001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9559926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1" y="4868864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185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11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2063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4. Cornerness function </a:t>
            </a:r>
            <a:r>
              <a:rPr lang="en-US" sz="1800">
                <a:solidFill>
                  <a:srgbClr val="000000"/>
                </a:solidFill>
              </a:rPr>
              <a:t>– </a:t>
            </a:r>
            <a:r>
              <a:rPr lang="pl-PL" sz="1800">
                <a:solidFill>
                  <a:srgbClr val="000000"/>
                </a:solidFill>
              </a:rPr>
              <a:t>both eigenvalues are strong</a:t>
            </a: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9742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har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2063750" y="6342064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5. Non-maxima suppression</a:t>
            </a:r>
            <a:endParaRPr lang="en-US" sz="1800" i="1">
              <a:solidFill>
                <a:srgbClr val="000000"/>
              </a:solidFill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181226" y="3505201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20" imgW="1066800" imgH="457200" progId="Equation.3">
                  <p:embed/>
                </p:oleObj>
              </mc:Choice>
              <mc:Fallback>
                <p:oleObj name="Equation" r:id="rId20" imgW="1066800" imgH="45720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6" y="3505201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0276" y="2592389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14336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2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4170946" y="4331368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82979" y="4126833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4182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05173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31406" y="5245767"/>
                <a:ext cx="2448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406" y="5245767"/>
                <a:ext cx="24484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55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Edge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255910" y="5320294"/>
            <a:ext cx="2525634" cy="446147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6434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657342" y="5366330"/>
                <a:ext cx="25145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cs typeface="Times New Roman" charset="0"/>
                              <a:sym typeface="Symbol" charset="0"/>
                            </a:rPr>
                            <m:t>𝑅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cs typeface="Times New Roman" charset="0"/>
                          <a:sym typeface="Symbol" charset="0"/>
                        </a:rPr>
                        <m:t>≈0</m:t>
                      </m:r>
                    </m:oMath>
                  </m:oMathPara>
                </a14:m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342" y="5366330"/>
                <a:ext cx="251459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18385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Flat patch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Corner response function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255911" y="714967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8" imgW="2844800" imgH="228600" progId="Equation.3">
                  <p:embed/>
                </p:oleObj>
              </mc:Choice>
              <mc:Fallback>
                <p:oleObj name="Equation" r:id="rId8" imgW="284480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911" y="714967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5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C9D3D2-152A-9F4B-8B9A-994E244B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step: Non-maxima suppression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F7E0BB-0C7E-714E-94B4-18E8DFE8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 pixel as corner if </a:t>
            </a:r>
            <a:r>
              <a:rPr lang="en-US" dirty="0" err="1"/>
              <a:t>cornerness</a:t>
            </a:r>
            <a:r>
              <a:rPr lang="en-US" dirty="0"/>
              <a:t> at patch centered on it &gt; </a:t>
            </a:r>
            <a:r>
              <a:rPr lang="en-US" dirty="0" err="1"/>
              <a:t>cornerness</a:t>
            </a:r>
            <a:r>
              <a:rPr lang="en-US" dirty="0"/>
              <a:t> of neighboring pixels</a:t>
            </a:r>
          </a:p>
          <a:p>
            <a:r>
              <a:rPr lang="en-US" dirty="0"/>
              <a:t>And if </a:t>
            </a:r>
            <a:r>
              <a:rPr lang="en-US" dirty="0" err="1"/>
              <a:t>cornerness</a:t>
            </a:r>
            <a:r>
              <a:rPr lang="en-US" dirty="0"/>
              <a:t> exceeds a threshold </a:t>
            </a:r>
          </a:p>
        </p:txBody>
      </p:sp>
    </p:spTree>
    <p:extLst>
      <p:ext uri="{BB962C8B-B14F-4D97-AF65-F5344CB8AC3E}">
        <p14:creationId xmlns:p14="http://schemas.microsoft.com/office/powerpoint/2010/main" val="103218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59E0-BDC5-7043-A49F-76B24CAF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and equivariance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1242-9C1E-154F-8ACD-EF152230C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criterion of corner detection: repeatability</a:t>
            </a:r>
          </a:p>
          <a:p>
            <a:r>
              <a:rPr lang="en-US" dirty="0"/>
              <a:t>Suppose Image is transformed in some way</a:t>
            </a:r>
          </a:p>
          <a:p>
            <a:pPr lvl="1"/>
            <a:r>
              <a:rPr lang="en-US" dirty="0"/>
              <a:t>Image translation</a:t>
            </a:r>
          </a:p>
          <a:p>
            <a:pPr lvl="1"/>
            <a:r>
              <a:rPr lang="en-US" dirty="0"/>
              <a:t>Image rotation</a:t>
            </a:r>
          </a:p>
          <a:p>
            <a:pPr lvl="1"/>
            <a:r>
              <a:rPr lang="en-US" dirty="0"/>
              <a:t>Scaling of intensity</a:t>
            </a:r>
          </a:p>
          <a:p>
            <a:r>
              <a:rPr lang="en-US" dirty="0"/>
              <a:t>How </a:t>
            </a:r>
            <a:r>
              <a:rPr lang="en-US" i="1" dirty="0"/>
              <a:t>should</a:t>
            </a:r>
            <a:r>
              <a:rPr lang="en-US" dirty="0"/>
              <a:t> the corners change?</a:t>
            </a:r>
          </a:p>
          <a:p>
            <a:pPr lvl="1"/>
            <a:r>
              <a:rPr lang="en-US" dirty="0"/>
              <a:t>Location?</a:t>
            </a:r>
          </a:p>
          <a:p>
            <a:pPr lvl="1"/>
            <a:r>
              <a:rPr lang="en-US" dirty="0"/>
              <a:t>Whether a corner is detected or not?</a:t>
            </a:r>
          </a:p>
          <a:p>
            <a:r>
              <a:rPr lang="en-US" dirty="0"/>
              <a:t>How </a:t>
            </a:r>
            <a:r>
              <a:rPr lang="en-US" i="1" dirty="0"/>
              <a:t>does</a:t>
            </a:r>
            <a:r>
              <a:rPr lang="en-US" dirty="0"/>
              <a:t> the output of Harris corner detector change?</a:t>
            </a:r>
          </a:p>
        </p:txBody>
      </p:sp>
    </p:spTree>
    <p:extLst>
      <p:ext uri="{BB962C8B-B14F-4D97-AF65-F5344CB8AC3E}">
        <p14:creationId xmlns:p14="http://schemas.microsoft.com/office/powerpoint/2010/main" val="203518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51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9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8038-B1CB-8243-9BD1-137676B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</a:t>
            </a:r>
            <a:r>
              <a:rPr lang="en-US" i="1" dirty="0"/>
              <a:t>photometric transformations </a:t>
            </a:r>
            <a:r>
              <a:rPr lang="en-US" dirty="0"/>
              <a:t>affect corner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72DC-15F9-5644-B25C-67D9FF5D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Corner location:</a:t>
            </a:r>
          </a:p>
          <a:p>
            <a:pPr lvl="1"/>
            <a:r>
              <a:rPr lang="en-US" dirty="0"/>
              <a:t>Should </a:t>
            </a:r>
            <a:r>
              <a:rPr lang="en-US" i="1" dirty="0"/>
              <a:t>not </a:t>
            </a:r>
            <a:r>
              <a:rPr lang="en-US" dirty="0"/>
              <a:t>change!</a:t>
            </a:r>
          </a:p>
          <a:p>
            <a:r>
              <a:rPr lang="en-US" dirty="0"/>
              <a:t>Probability of detection</a:t>
            </a:r>
          </a:p>
          <a:p>
            <a:pPr lvl="1"/>
            <a:r>
              <a:rPr lang="en-US" dirty="0"/>
              <a:t>Should </a:t>
            </a:r>
            <a:r>
              <a:rPr lang="en-US" i="1" dirty="0"/>
              <a:t>not </a:t>
            </a:r>
            <a:r>
              <a:rPr lang="en-US" dirty="0"/>
              <a:t>change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45D6-396E-DF40-B460-C8484BAE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3986213"/>
            <a:ext cx="3759993" cy="2506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3CBF1-56CC-EF42-9423-2FF3268B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606" y="3986213"/>
            <a:ext cx="3759993" cy="25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1175</Words>
  <Application>Microsoft Macintosh PowerPoint</Application>
  <PresentationFormat>Widescreen</PresentationFormat>
  <Paragraphs>248</Paragraphs>
  <Slides>39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Invariance in Feature Detection </vt:lpstr>
      <vt:lpstr>Harris corner detection - recap</vt:lpstr>
      <vt:lpstr>Computing the second moment matrix</vt:lpstr>
      <vt:lpstr>Harris Detector [Harris88]</vt:lpstr>
      <vt:lpstr>Corner response function</vt:lpstr>
      <vt:lpstr>Final step: Non-maxima suppression</vt:lpstr>
      <vt:lpstr>Invariance and equivariance</vt:lpstr>
      <vt:lpstr>Image transformations</vt:lpstr>
      <vt:lpstr>How should photometric transformations affect corner detection?</vt:lpstr>
      <vt:lpstr>Harris corner detector invariance to photometric transformations</vt:lpstr>
      <vt:lpstr>Harris corner detector invariance to photometric transformations</vt:lpstr>
      <vt:lpstr>How should geometric transformations affect corner detection?</vt:lpstr>
      <vt:lpstr>Harris corner detection and translation</vt:lpstr>
      <vt:lpstr>What about rotation?</vt:lpstr>
      <vt:lpstr>What about rotation?</vt:lpstr>
      <vt:lpstr>What about scaling?</vt:lpstr>
      <vt:lpstr>Scale invariant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Another kind of feature: blob</vt:lpstr>
      <vt:lpstr>Detecting peaks and valleys</vt:lpstr>
      <vt:lpstr>Scale selection</vt:lpstr>
      <vt:lpstr>Laplacian of Gaussian</vt:lpstr>
      <vt:lpstr>Characteristic scale</vt:lpstr>
      <vt:lpstr>Find local maxima in position-scale space</vt:lpstr>
      <vt:lpstr>Scale-space blob detector: Example</vt:lpstr>
      <vt:lpstr>Scale-space blob detector: Example</vt:lpstr>
      <vt:lpstr>Scale-space blob detector: Example</vt:lpstr>
      <vt:lpstr>Matching feature points</vt:lpstr>
      <vt:lpstr>Feature descriptor</vt:lpstr>
      <vt:lpstr>Feature matching</vt:lpstr>
      <vt:lpstr>Invariance vs. discriminability</vt:lpstr>
      <vt:lpstr>Invariance</vt:lpstr>
      <vt:lpstr>Simple baseline descriptors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Scale-invariant Feature Detection </dc:title>
  <dc:creator>Bharath Hariharan</dc:creator>
  <cp:lastModifiedBy>Bharath Hariharan</cp:lastModifiedBy>
  <cp:revision>12</cp:revision>
  <cp:lastPrinted>2019-02-27T15:44:04Z</cp:lastPrinted>
  <dcterms:created xsi:type="dcterms:W3CDTF">2019-02-26T17:43:53Z</dcterms:created>
  <dcterms:modified xsi:type="dcterms:W3CDTF">2019-02-27T15:49:45Z</dcterms:modified>
</cp:coreProperties>
</file>