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320" r:id="rId10"/>
    <p:sldId id="321" r:id="rId11"/>
    <p:sldId id="322" r:id="rId12"/>
    <p:sldId id="319" r:id="rId13"/>
    <p:sldId id="281" r:id="rId14"/>
    <p:sldId id="282" r:id="rId15"/>
    <p:sldId id="315" r:id="rId16"/>
    <p:sldId id="283" r:id="rId17"/>
    <p:sldId id="285" r:id="rId18"/>
    <p:sldId id="303" r:id="rId19"/>
    <p:sldId id="284" r:id="rId20"/>
    <p:sldId id="304" r:id="rId21"/>
    <p:sldId id="286" r:id="rId22"/>
    <p:sldId id="287" r:id="rId23"/>
    <p:sldId id="288" r:id="rId24"/>
    <p:sldId id="289" r:id="rId25"/>
    <p:sldId id="290" r:id="rId26"/>
    <p:sldId id="291" r:id="rId27"/>
    <p:sldId id="316" r:id="rId28"/>
    <p:sldId id="317" r:id="rId29"/>
    <p:sldId id="318" r:id="rId30"/>
    <p:sldId id="293" r:id="rId31"/>
    <p:sldId id="292" r:id="rId32"/>
    <p:sldId id="299" r:id="rId33"/>
    <p:sldId id="300" r:id="rId34"/>
    <p:sldId id="294" r:id="rId35"/>
    <p:sldId id="295" r:id="rId36"/>
    <p:sldId id="296" r:id="rId37"/>
    <p:sldId id="297" r:id="rId38"/>
    <p:sldId id="301" r:id="rId39"/>
    <p:sldId id="30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7792-8024-D544-ABCB-0EDA31ABB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54131-AB59-FB42-BEA9-0F50DC19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6B72-7C3F-3048-B466-C00D0924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48DAC-0C25-484E-A9E1-0523C69C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4F5E-3EA3-3F4A-B609-68DB2817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20BC-685A-7C45-883B-07B6F1F0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20D60-1575-954B-89C8-FD1572A9F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5DBF-21B8-A34B-A6A1-63CD127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1B833-B2C2-5145-8FED-2341A32B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94892-F401-A54E-BDCC-0467DFCC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3A748-EF0E-E04D-8921-22C35C369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7D2C8-2E63-694B-B803-0BBE2A32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C71DF-7B11-244A-995C-D41C842A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A0EA-CFE3-534C-879A-353A28FA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0785-81F2-B345-A865-2AFD5799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5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12ED-C4E3-C24F-8748-5146390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4D75-62BE-F543-97B7-4C6368251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A6F3-1D5B-1E4E-A3F2-64B6A5BC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3A910-A727-E541-A339-AC5B4D2B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57575-F591-A44E-B4A2-D6A8199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0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40AC-E948-B348-9944-D160DE7E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FF168-1EA9-2C49-BBCF-B67EFB50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508B-BD3F-374B-905F-CC42391A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DC91-DF19-3E45-8E46-179BB6A0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314CD-E025-2F4A-8ED7-EA986038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FAE2-0631-864C-9DD6-EEA7360E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DCD7-8C91-B543-8495-72B5C8E22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1604E-DFF4-8B4F-B042-6855985BB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25B5A-4ED4-4C4C-947A-34B6A6AB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EAFD9-8F36-8644-9A1A-E95C23AD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CB827-7435-2947-B15A-672A9CA9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7ABB-90BC-544B-A6CE-5EDF6280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C3C8-7150-5848-88D5-3B57D6A6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6A1AE-D848-634F-AD09-B41D18365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96FC7-6FC9-9A49-A78E-3F671B9F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14E6B-7828-B543-80CB-995E845EA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E1708-9DC4-9C4D-8251-5789C26D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BF63F-53A4-3B42-9648-B6BCBBD9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0C785-0934-084D-AD9A-4F26FA4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1A5C-E3E1-5042-87CA-E859A671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63A74-3240-2846-B6EA-B9E514BB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8A9C-239A-064B-BBC5-99B5140D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E412A-FCA5-B143-804D-23E20F5F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7091-1DA9-2343-98CB-BA77E80C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C2EF1-F8B5-9C4A-A59F-CC620CB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BB6D2-CAB9-1342-B193-9DE0FED8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4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E826-066C-7C48-87A8-620B747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2EEC-8200-114D-8C60-358E951F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D5E74-E282-144D-AC11-EA9A6D344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CC03A-D138-3F4C-B947-6A8CF8FB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D4633-D7CB-9B4D-8518-642E38ED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75222-2E72-174E-B969-B23CF80A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EECE-C59B-424E-A426-1FBF7516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04A15-9F5F-F244-8B16-40E8DFF2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D2FA-7067-E74A-833A-890190C3E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773E8-EEE6-B943-A336-98F8D16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39C8D-A08C-2042-898A-9FE64181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8700-62A9-8E40-AC5F-6DBEFCE9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114A2-7DB5-AD49-A9BB-CB7DDC8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39DCE-B5DE-434E-A726-35D51EF8B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FCEA2-B01B-EB40-902F-C837BE685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8B1B-DD9C-F245-A26E-0C4995196EA1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6F45C-9B60-914B-A6B5-A9BE792EC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DCFBA-F5A8-6B45-B34B-44DE66276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0261-1ADD-5240-8DE0-40189F8E8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47FAA-B0C9-7448-96BD-0EB8F631B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Perform 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29C53-1813-CA4D-9C54-86ED00449E3E}"/>
              </a:ext>
            </a:extLst>
          </p:cNvPr>
          <p:cNvSpPr txBox="1"/>
          <p:nvPr/>
        </p:nvSpPr>
        <p:spPr>
          <a:xfrm>
            <a:off x="4705815" y="3333402"/>
            <a:ext cx="5798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 pixels that clear high threshold as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there are pixels that clear low threshold and are connected to a boundary, mark them as boundary too</a:t>
            </a:r>
          </a:p>
        </p:txBody>
      </p:sp>
    </p:spTree>
    <p:extLst>
      <p:ext uri="{BB962C8B-B14F-4D97-AF65-F5344CB8AC3E}">
        <p14:creationId xmlns:p14="http://schemas.microsoft.com/office/powerpoint/2010/main" val="345816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Perform 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63A06-1270-C34A-908C-7B9A9CB24F21}"/>
              </a:ext>
            </a:extLst>
          </p:cNvPr>
          <p:cNvSpPr txBox="1"/>
          <p:nvPr/>
        </p:nvSpPr>
        <p:spPr>
          <a:xfrm>
            <a:off x="4705815" y="3333402"/>
            <a:ext cx="5798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 pixels that clear high threshold as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there are pixels that clear low threshold and are connected to a boundary, mark them as boundary too</a:t>
            </a:r>
          </a:p>
        </p:txBody>
      </p:sp>
    </p:spTree>
    <p:extLst>
      <p:ext uri="{BB962C8B-B14F-4D97-AF65-F5344CB8AC3E}">
        <p14:creationId xmlns:p14="http://schemas.microsoft.com/office/powerpoint/2010/main" val="170029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65BD6-8D8B-D64D-878C-C164B6E3B8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2342220"/>
            <a:ext cx="5842000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Perform 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</p:spTree>
    <p:extLst>
      <p:ext uri="{BB962C8B-B14F-4D97-AF65-F5344CB8AC3E}">
        <p14:creationId xmlns:p14="http://schemas.microsoft.com/office/powerpoint/2010/main" val="245860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Canny always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722" y="1299080"/>
            <a:ext cx="4098336" cy="273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687" y="1296570"/>
            <a:ext cx="4092363" cy="2728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0" y="4031304"/>
            <a:ext cx="4098336" cy="27322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33983" y="1475109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93717" y="1472708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06116" y="4428820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1346" y="4449632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13359" y="1470328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65053" y="1438618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 of 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Texture</a:t>
            </a:r>
          </a:p>
          <a:p>
            <a:r>
              <a:rPr lang="en-US" dirty="0">
                <a:solidFill>
                  <a:srgbClr val="FF0000"/>
                </a:solidFill>
              </a:rPr>
              <a:t>Low-contrast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488" y="3058064"/>
            <a:ext cx="4098336" cy="27322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62330" y="3250097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91986" y="3360463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       Boundaries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79218" y="1012062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2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813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6493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64719" y="20269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6504108" y="15254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15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6506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977421" y="43002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6516810" y="37987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23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by 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980" y="1959364"/>
            <a:ext cx="3589020" cy="23964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547610" y="4880610"/>
            <a:ext cx="30060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547610" y="2068830"/>
            <a:ext cx="0" cy="28117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18760" y="4880610"/>
            <a:ext cx="2228850" cy="15316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07080" y="3157574"/>
            <a:ext cx="148590" cy="1456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57160" y="4567274"/>
            <a:ext cx="148590" cy="1456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99760" y="2269844"/>
            <a:ext cx="148590" cy="1456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06940" y="2513684"/>
            <a:ext cx="148590" cy="1456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2160" y="3919574"/>
            <a:ext cx="148590" cy="1456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73340" y="2483204"/>
            <a:ext cx="148590" cy="1456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55530" y="4880610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89470" y="2026922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7344" y="6223636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636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by clustering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4" y="1825625"/>
            <a:ext cx="4256606" cy="4351338"/>
          </a:xfrm>
        </p:spPr>
        <p:txBody>
          <a:bodyPr>
            <a:normAutofit/>
          </a:bodyPr>
          <a:lstStyle/>
          <a:p>
            <a:r>
              <a:rPr lang="en-US" dirty="0"/>
              <a:t>Idea: embed pixels into high-dimensional space (e.g. 3-dimensions)</a:t>
            </a:r>
          </a:p>
          <a:p>
            <a:r>
              <a:rPr lang="en-US" dirty="0"/>
              <a:t>Each pixel is a point</a:t>
            </a:r>
          </a:p>
          <a:p>
            <a:r>
              <a:rPr lang="en-US" dirty="0"/>
              <a:t>Group together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820" y="1690689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Assumption: each group is a Gaussian with different means and same standard deviation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we know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Which group should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 to?</a:t>
                </a:r>
              </a:p>
              <a:p>
                <a:pPr lvl="1"/>
                <a:r>
                  <a:rPr lang="en-US" dirty="0"/>
                  <a:t>The j with highest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= The j with smallest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2848610"/>
            <a:ext cx="4991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34135"/>
            <a:ext cx="8423910" cy="4351338"/>
          </a:xfrm>
        </p:spPr>
        <p:txBody>
          <a:bodyPr/>
          <a:lstStyle/>
          <a:p>
            <a:r>
              <a:rPr lang="en-US" dirty="0"/>
              <a:t>Assumption: each group = a Gaussian with different means and same standard deviation</a:t>
            </a:r>
          </a:p>
          <a:p>
            <a:r>
              <a:rPr lang="en-US" dirty="0"/>
              <a:t>If means are known, then trivial assignment to groups. How?</a:t>
            </a:r>
          </a:p>
          <a:p>
            <a:r>
              <a:rPr lang="en-US" dirty="0"/>
              <a:t>Assign data point to </a:t>
            </a:r>
            <a:r>
              <a:rPr lang="en-US" i="1" dirty="0"/>
              <a:t>nearest mean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180" y="3676332"/>
            <a:ext cx="4071641" cy="30559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58765" y="3676331"/>
            <a:ext cx="2011680" cy="193722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2579" y="4947444"/>
            <a:ext cx="2011680" cy="1937226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8549" y="4133057"/>
            <a:ext cx="2011680" cy="1937226"/>
          </a:xfrm>
          <a:prstGeom prst="ellipse">
            <a:avLst/>
          </a:prstGeom>
          <a:solidFill>
            <a:srgbClr val="7030A0">
              <a:alpha val="49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6165845" y="4444919"/>
            <a:ext cx="397521" cy="400050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5019659" y="5677853"/>
            <a:ext cx="397521" cy="40005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7154852" y="4865290"/>
            <a:ext cx="397521" cy="400050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69A1F3-0313-6842-9D6E-EDF0AFA9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CE882-4835-0D49-ADB1-F876BAABC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means are not known</a:t>
                </a:r>
              </a:p>
              <a:p>
                <a:r>
                  <a:rPr lang="en-US" dirty="0"/>
                  <a:t>What if we know a set of points from each cluster?</a:t>
                </a:r>
              </a:p>
              <a:p>
                <a:r>
                  <a:rPr lang="en-US" dirty="0"/>
                  <a:t>                                         belong to cluster k</a:t>
                </a:r>
              </a:p>
              <a:p>
                <a:r>
                  <a:rPr lang="en-US" dirty="0"/>
                  <a:t>What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68" y="2956405"/>
            <a:ext cx="31496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0" y="4017645"/>
            <a:ext cx="5727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means are not known</a:t>
            </a:r>
          </a:p>
          <a:p>
            <a:r>
              <a:rPr lang="en-US" dirty="0"/>
              <a:t>If assignment of points to clusters is known, then finding means is easy</a:t>
            </a:r>
          </a:p>
          <a:p>
            <a:r>
              <a:rPr lang="en-US" dirty="0"/>
              <a:t>How? Compute the mean of every cluster!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40" y="3758035"/>
            <a:ext cx="3905250" cy="29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4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means, can assign points to clusters</a:t>
            </a:r>
          </a:p>
          <a:p>
            <a:r>
              <a:rPr lang="en-US" dirty="0"/>
              <a:t>Given assignments, can compute means</a:t>
            </a:r>
          </a:p>
          <a:p>
            <a:r>
              <a:rPr lang="en-US" dirty="0"/>
              <a:t>Idea: iterate!</a:t>
            </a:r>
          </a:p>
        </p:txBody>
      </p:sp>
    </p:spTree>
    <p:extLst>
      <p:ext uri="{BB962C8B-B14F-4D97-AF65-F5344CB8AC3E}">
        <p14:creationId xmlns:p14="http://schemas.microsoft.com/office/powerpoint/2010/main" val="84754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91F5E-B73E-1647-BF0A-428D98DEB5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Step-1 : randomly pick k centers</a:t>
            </a:r>
          </a:p>
        </p:txBody>
      </p:sp>
    </p:spTree>
    <p:extLst>
      <p:ext uri="{BB962C8B-B14F-4D97-AF65-F5344CB8AC3E}">
        <p14:creationId xmlns:p14="http://schemas.microsoft.com/office/powerpoint/2010/main" val="93204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C3EDD-7B49-784A-92A9-E2C477AC6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4" y="1510990"/>
            <a:ext cx="7129346" cy="5347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Assign each point to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222086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 re-estimate centers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80E04-33B3-624C-B64A-F5C79DD16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7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42B6D-7AD3-BA42-9C70-298245D89E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4" y="1510990"/>
            <a:ext cx="7129346" cy="53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11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D8A1D-CC98-6943-B482-C4E96E2A5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143B0-C651-8346-9638-0C0F7B4CB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57D3-AD96-C64E-9D89-C8919D15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E9B0-C9FE-1448-A4DB-E40C2361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Ground-truth vs k-means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839C8-C4EC-594F-B129-5E2DD4973B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0" y="2198029"/>
            <a:ext cx="5842000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7F0FE-3022-3F42-B80C-9AB52E2CF0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8029"/>
            <a:ext cx="5842000" cy="438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77942-F247-6E4F-A655-53D5AB17FEC6}"/>
              </a:ext>
            </a:extLst>
          </p:cNvPr>
          <p:cNvSpPr txBox="1"/>
          <p:nvPr/>
        </p:nvSpPr>
        <p:spPr>
          <a:xfrm>
            <a:off x="838200" y="6311900"/>
            <a:ext cx="430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1DBA1-1070-DB4E-A6D5-EDDC77B6E7C5}"/>
              </a:ext>
            </a:extLst>
          </p:cNvPr>
          <p:cNvSpPr txBox="1"/>
          <p:nvPr/>
        </p:nvSpPr>
        <p:spPr>
          <a:xfrm>
            <a:off x="6555059" y="6308209"/>
            <a:ext cx="430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K-means 100 iterations</a:t>
            </a:r>
          </a:p>
        </p:txBody>
      </p:sp>
    </p:spTree>
    <p:extLst>
      <p:ext uri="{BB962C8B-B14F-4D97-AF65-F5344CB8AC3E}">
        <p14:creationId xmlns:p14="http://schemas.microsoft.com/office/powerpoint/2010/main" val="355817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8B85-C51C-CC4E-86A0-EB574CDF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9D751-5438-3446-BB6D-ADC49C0B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363" y="1690688"/>
            <a:ext cx="5664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- 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00481"/>
            <a:ext cx="3783330" cy="283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780" y="1300480"/>
            <a:ext cx="3782592" cy="2838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021334"/>
            <a:ext cx="3783330" cy="283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780" y="4021333"/>
            <a:ext cx="3779490" cy="283666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689860" y="2718850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630930" y="2096582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792730" y="2776795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749540" y="2057483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98895" y="2502475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501765" y="299317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050030" y="4938223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110865" y="4609405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432685" y="558472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134350" y="5007266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288515" y="4587008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398895" y="547730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Input: set of data points, 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Randomly pick k points as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[0, </a:t>
            </a:r>
            <a:r>
              <a:rPr lang="en-US" dirty="0" err="1"/>
              <a:t>maxiters</a:t>
            </a:r>
            <a:r>
              <a:rPr lang="en-US" dirty="0"/>
              <a:t>]: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Assign each point to nearest center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Re-estimate each center as mean of points assigned to it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80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- 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Input: set of data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/>
                  <a:t>, 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Randomly pick k points as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=1,…, 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iteration in [0, </a:t>
                </a:r>
                <a:r>
                  <a:rPr lang="en-US" dirty="0" err="1"/>
                  <a:t>maxiters</a:t>
                </a:r>
                <a:r>
                  <a:rPr lang="en-US" dirty="0"/>
                  <a:t>]: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Assign each point to nearest center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Re-estimate each center as mean of points assigned to it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3790951"/>
            <a:ext cx="3783330" cy="63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20" y="5079591"/>
            <a:ext cx="2754630" cy="1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5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- 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objective function that must be minimized: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iteration of k-means takes a downward step:</a:t>
                </a:r>
              </a:p>
              <a:p>
                <a:pPr lvl="1"/>
                <a:r>
                  <a:rPr lang="en-US" dirty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 to minimize objective</a:t>
                </a:r>
              </a:p>
              <a:p>
                <a:pPr lvl="1"/>
                <a:r>
                  <a:rPr lang="en-US" dirty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/>
                  <a:t> to minimize objective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2465070"/>
            <a:ext cx="3771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06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pixels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460" y="1943100"/>
            <a:ext cx="3444724" cy="276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1" y="1690689"/>
            <a:ext cx="4721013" cy="3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65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pixels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81" y="1690689"/>
            <a:ext cx="2751783" cy="346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020" y="5189221"/>
            <a:ext cx="276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Picture courtesy David Forsyth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941" y="1687121"/>
            <a:ext cx="2749759" cy="3470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6070" y="5189221"/>
            <a:ext cx="27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clusters from k-means</a:t>
            </a:r>
          </a:p>
        </p:txBody>
      </p:sp>
    </p:spTree>
    <p:extLst>
      <p:ext uri="{BB962C8B-B14F-4D97-AF65-F5344CB8AC3E}">
        <p14:creationId xmlns:p14="http://schemas.microsoft.com/office/powerpoint/2010/main" val="3294549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47205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wrong?</a:t>
            </a:r>
          </a:p>
          <a:p>
            <a:r>
              <a:rPr lang="en-US" dirty="0"/>
              <a:t>Pixel position</a:t>
            </a:r>
          </a:p>
          <a:p>
            <a:pPr lvl="1"/>
            <a:r>
              <a:rPr lang="en-US" dirty="0"/>
              <a:t>Nearby pixels are likely to belong to the same object</a:t>
            </a:r>
          </a:p>
          <a:p>
            <a:pPr lvl="1"/>
            <a:r>
              <a:rPr lang="en-US" dirty="0"/>
              <a:t>Far-away pixels are likely to belong to different objects</a:t>
            </a:r>
          </a:p>
          <a:p>
            <a:r>
              <a:rPr lang="en-US" dirty="0"/>
              <a:t>How do we incorporate pixel position?</a:t>
            </a:r>
          </a:p>
          <a:p>
            <a:pPr lvl="1"/>
            <a:r>
              <a:rPr lang="en-US" dirty="0"/>
              <a:t>Instead of representing each pixel as (</a:t>
            </a:r>
            <a:r>
              <a:rPr lang="en-US" dirty="0" err="1"/>
              <a:t>r,g,b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Represent each pixel as (</a:t>
            </a:r>
            <a:r>
              <a:rPr lang="en-US" dirty="0" err="1"/>
              <a:t>r,g,b,x,y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10" y="1440024"/>
            <a:ext cx="2032841" cy="2561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8006509" y="4136051"/>
            <a:ext cx="2041100" cy="25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</a:t>
            </a:r>
            <a:r>
              <a:rPr lang="en-US" dirty="0" err="1"/>
              <a:t>pixels+position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970" y="1885950"/>
            <a:ext cx="2860644" cy="360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60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43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 with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4354830" cy="4351338"/>
          </a:xfrm>
        </p:spPr>
        <p:txBody>
          <a:bodyPr/>
          <a:lstStyle/>
          <a:p>
            <a:r>
              <a:rPr lang="en-US" dirty="0"/>
              <a:t>Captures pixel similarity but</a:t>
            </a:r>
          </a:p>
          <a:p>
            <a:pPr lvl="1"/>
            <a:r>
              <a:rPr lang="en-US" dirty="0"/>
              <a:t>Doesn’t capture continuity of contours</a:t>
            </a:r>
          </a:p>
          <a:p>
            <a:pPr lvl="1"/>
            <a:r>
              <a:rPr lang="en-US" dirty="0"/>
              <a:t>Captures near/far relationships only weakly</a:t>
            </a:r>
          </a:p>
          <a:p>
            <a:pPr lvl="1"/>
            <a:r>
              <a:rPr lang="en-US" dirty="0"/>
              <a:t>Can merge far away objects together</a:t>
            </a:r>
          </a:p>
          <a:p>
            <a:r>
              <a:rPr lang="en-US" dirty="0"/>
              <a:t>Requires knowledge of k!</a:t>
            </a:r>
          </a:p>
          <a:p>
            <a:r>
              <a:rPr lang="en-US" dirty="0"/>
              <a:t>Can it deal with texture?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60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0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Oversegmentation</a:t>
            </a:r>
            <a:r>
              <a:rPr lang="en-US" dirty="0"/>
              <a:t> and </a:t>
            </a:r>
            <a:r>
              <a:rPr lang="en-US" dirty="0" err="1"/>
              <a:t>superpixels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know k. What is a safe choice?</a:t>
            </a:r>
          </a:p>
          <a:p>
            <a:r>
              <a:rPr lang="en-US" dirty="0"/>
              <a:t>Idea: Use large k</a:t>
            </a:r>
          </a:p>
          <a:p>
            <a:pPr lvl="1"/>
            <a:r>
              <a:rPr lang="en-US" dirty="0"/>
              <a:t>Can potentially break big objects, but will hopefully not merge unrelated objects</a:t>
            </a:r>
          </a:p>
          <a:p>
            <a:pPr lvl="1"/>
            <a:r>
              <a:rPr lang="en-US" dirty="0"/>
              <a:t>Later processing can decide which groups to merge</a:t>
            </a:r>
          </a:p>
          <a:p>
            <a:pPr lvl="1"/>
            <a:r>
              <a:rPr lang="en-US" dirty="0"/>
              <a:t>Called </a:t>
            </a:r>
            <a:r>
              <a:rPr lang="en-US" i="1" dirty="0" err="1"/>
              <a:t>superpixels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1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5FB2-CE11-7147-B576-CE855983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Compute derivative in X and 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3D515-2A86-C143-AE60-F8FB9099B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7" y="1690688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65AD9-1D8D-5842-A6C8-2966B39D4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663" y="1799431"/>
            <a:ext cx="5511800" cy="41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1D4F-049D-634E-A6DB-ED7FE9D1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Compute derivative in X and 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93E3F-1A4F-864A-9589-FC271AAE2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D412F-9CD8-7D49-BF6B-1295AB798745}"/>
              </a:ext>
            </a:extLst>
          </p:cNvPr>
          <p:cNvSpPr txBox="1"/>
          <p:nvPr/>
        </p:nvSpPr>
        <p:spPr>
          <a:xfrm>
            <a:off x="5163015" y="5185317"/>
            <a:ext cx="243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294871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7F3F-DEBB-924A-B1CB-B0CAA8B7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Perform non-max suppression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6C801-B253-7549-9E76-86DB353523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01" y="1238249"/>
            <a:ext cx="7184482" cy="53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7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93EB51-4F6C-3F47-B21D-C0E02A6BC4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327" y="2264163"/>
            <a:ext cx="5842000" cy="438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F2A15-D42B-1946-85F6-169D52ECAE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2264163"/>
            <a:ext cx="5842000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F25241-71EC-B44D-98E2-47552894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Perform 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0F6C-22DD-FF40-B567-E260CB51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thresholds will only keep most confident pixels</a:t>
            </a:r>
          </a:p>
          <a:p>
            <a:r>
              <a:rPr lang="en-US" dirty="0"/>
              <a:t>Low thresholds will produce spurious edges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48DC7-1301-FC4B-8F68-A29147FEFEDC}"/>
              </a:ext>
            </a:extLst>
          </p:cNvPr>
          <p:cNvSpPr txBox="1"/>
          <p:nvPr/>
        </p:nvSpPr>
        <p:spPr>
          <a:xfrm>
            <a:off x="1940312" y="6176963"/>
            <a:ext cx="29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threshold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A0EC1-79B8-0943-9FAB-9A8AB21C1A97}"/>
              </a:ext>
            </a:extLst>
          </p:cNvPr>
          <p:cNvSpPr txBox="1"/>
          <p:nvPr/>
        </p:nvSpPr>
        <p:spPr>
          <a:xfrm>
            <a:off x="7322324" y="6123543"/>
            <a:ext cx="29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threshold</a:t>
            </a:r>
          </a:p>
        </p:txBody>
      </p:sp>
    </p:spTree>
    <p:extLst>
      <p:ext uri="{BB962C8B-B14F-4D97-AF65-F5344CB8AC3E}">
        <p14:creationId xmlns:p14="http://schemas.microsoft.com/office/powerpoint/2010/main" val="73749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Perform 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C3E38A-D1B4-FF49-A674-FA686C2EEEC5}"/>
              </a:ext>
            </a:extLst>
          </p:cNvPr>
          <p:cNvSpPr txBox="1"/>
          <p:nvPr/>
        </p:nvSpPr>
        <p:spPr>
          <a:xfrm>
            <a:off x="4705815" y="3333402"/>
            <a:ext cx="579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White: Clears high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Gray: clears low threshold but not high threshold</a:t>
            </a:r>
          </a:p>
        </p:txBody>
      </p:sp>
    </p:spTree>
    <p:extLst>
      <p:ext uri="{BB962C8B-B14F-4D97-AF65-F5344CB8AC3E}">
        <p14:creationId xmlns:p14="http://schemas.microsoft.com/office/powerpoint/2010/main" val="196723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Perform 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A6E2C-A044-BE44-AEDD-20A73E59AF23}"/>
              </a:ext>
            </a:extLst>
          </p:cNvPr>
          <p:cNvSpPr txBox="1"/>
          <p:nvPr/>
        </p:nvSpPr>
        <p:spPr>
          <a:xfrm>
            <a:off x="4705815" y="3333402"/>
            <a:ext cx="579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 pixels that clear high threshold as boundary</a:t>
            </a:r>
          </a:p>
        </p:txBody>
      </p:sp>
    </p:spTree>
    <p:extLst>
      <p:ext uri="{BB962C8B-B14F-4D97-AF65-F5344CB8AC3E}">
        <p14:creationId xmlns:p14="http://schemas.microsoft.com/office/powerpoint/2010/main" val="372107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810</Words>
  <Application>Microsoft Macintosh PowerPoint</Application>
  <PresentationFormat>Widescreen</PresentationFormat>
  <Paragraphs>136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Grouping</vt:lpstr>
      <vt:lpstr>Canny edge detection</vt:lpstr>
      <vt:lpstr>Image</vt:lpstr>
      <vt:lpstr>Step 1: Compute derivative in X and Y</vt:lpstr>
      <vt:lpstr>Step 1: Compute derivative in X and Y</vt:lpstr>
      <vt:lpstr>Step 2: Perform non-max suppression</vt:lpstr>
      <vt:lpstr>Step 3: Perform Hysteresis thresholding</vt:lpstr>
      <vt:lpstr>Step 3: Perform hysteresis thresholding</vt:lpstr>
      <vt:lpstr>Step 3: Perform hysteresis thresholding</vt:lpstr>
      <vt:lpstr>Step 3: Perform hysteresis thresholding</vt:lpstr>
      <vt:lpstr>Step 3: Perform hysteresis thresholding</vt:lpstr>
      <vt:lpstr>Step 3: Perform hysteresis thresholding</vt:lpstr>
      <vt:lpstr>Does Canny always work?</vt:lpstr>
      <vt:lpstr>The challenges of edge detection</vt:lpstr>
      <vt:lpstr>Regions        Boundaries </vt:lpstr>
      <vt:lpstr>Grouping by clustering</vt:lpstr>
      <vt:lpstr>Grouping by clustering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 - another example</vt:lpstr>
      <vt:lpstr>K-means</vt:lpstr>
      <vt:lpstr>K-means - the math</vt:lpstr>
      <vt:lpstr>K-means - the math</vt:lpstr>
      <vt:lpstr>K-means on image pixels</vt:lpstr>
      <vt:lpstr>K-means on image pixels</vt:lpstr>
      <vt:lpstr>K-means on image pixels</vt:lpstr>
      <vt:lpstr>K-means on image pixels+position</vt:lpstr>
      <vt:lpstr>The issues with k-means</vt:lpstr>
      <vt:lpstr>Oversegmentation and superpixels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</dc:title>
  <dc:creator>Bharath Hariharan</dc:creator>
  <cp:lastModifiedBy>Bharath Hariharan</cp:lastModifiedBy>
  <cp:revision>8</cp:revision>
  <cp:lastPrinted>2019-02-11T16:35:32Z</cp:lastPrinted>
  <dcterms:created xsi:type="dcterms:W3CDTF">2019-02-09T21:44:39Z</dcterms:created>
  <dcterms:modified xsi:type="dcterms:W3CDTF">2019-02-11T16:45:02Z</dcterms:modified>
</cp:coreProperties>
</file>