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19" r:id="rId2"/>
    <p:sldId id="281" r:id="rId3"/>
    <p:sldId id="321" r:id="rId4"/>
    <p:sldId id="322" r:id="rId5"/>
    <p:sldId id="278" r:id="rId6"/>
    <p:sldId id="279" r:id="rId7"/>
    <p:sldId id="280" r:id="rId8"/>
    <p:sldId id="259" r:id="rId9"/>
    <p:sldId id="260" r:id="rId10"/>
    <p:sldId id="261" r:id="rId11"/>
    <p:sldId id="262" r:id="rId12"/>
    <p:sldId id="263" r:id="rId13"/>
    <p:sldId id="265" r:id="rId14"/>
    <p:sldId id="297" r:id="rId15"/>
    <p:sldId id="267" r:id="rId16"/>
    <p:sldId id="268" r:id="rId17"/>
    <p:sldId id="269" r:id="rId18"/>
    <p:sldId id="271" r:id="rId19"/>
    <p:sldId id="298" r:id="rId20"/>
    <p:sldId id="272" r:id="rId21"/>
    <p:sldId id="273" r:id="rId22"/>
    <p:sldId id="274" r:id="rId23"/>
    <p:sldId id="275" r:id="rId24"/>
    <p:sldId id="276" r:id="rId25"/>
    <p:sldId id="323" r:id="rId26"/>
    <p:sldId id="314" r:id="rId27"/>
    <p:sldId id="315" r:id="rId28"/>
    <p:sldId id="324" r:id="rId29"/>
    <p:sldId id="325" r:id="rId30"/>
    <p:sldId id="326" r:id="rId31"/>
    <p:sldId id="277" r:id="rId32"/>
    <p:sldId id="327" r:id="rId33"/>
    <p:sldId id="328" r:id="rId34"/>
    <p:sldId id="32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1CC61-2F9B-2447-BA4C-402ADE2D7825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AEEF-51D0-114E-A5E3-1E1D126DF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C155-FDB6-45B3-A8EB-64DCB3A41D3B}" type="slidenum">
              <a:rPr lang="en-US"/>
              <a:pPr/>
              <a:t>6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2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22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2</a:t>
            </a:r>
            <a:r>
              <a:rPr lang="en-US" baseline="30000" dirty="0"/>
              <a:t>nd</a:t>
            </a:r>
            <a:r>
              <a:rPr lang="en-US" dirty="0"/>
              <a:t> derivative filters are there?  There are four 2</a:t>
            </a:r>
            <a:r>
              <a:rPr lang="en-US" baseline="30000" dirty="0"/>
              <a:t>nd</a:t>
            </a:r>
            <a:r>
              <a:rPr lang="en-US" dirty="0"/>
              <a:t> partial derivative filters.</a:t>
            </a:r>
          </a:p>
          <a:p>
            <a:r>
              <a:rPr lang="en-US" dirty="0"/>
              <a:t>In practice, it’s handy to define a single 2</a:t>
            </a:r>
            <a:r>
              <a:rPr lang="en-US" baseline="30000" dirty="0"/>
              <a:t>nd</a:t>
            </a:r>
            <a:r>
              <a:rPr lang="en-US" dirty="0"/>
              <a:t> derivative filter—the </a:t>
            </a:r>
            <a:r>
              <a:rPr lang="en-US" dirty="0" err="1"/>
              <a:t>Laplacian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9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AEC16C-2551-B740-9930-184F33DF7F26}" type="slidenum">
              <a:rPr lang="en-US"/>
              <a:pPr/>
              <a:t>29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72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FF6190E-42B6-CC40-B74F-B2B78BBA9BC9}" type="slidenum">
              <a:rPr lang="en-US"/>
              <a:pPr/>
              <a:t>34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6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Reflctance</a:t>
            </a:r>
            <a:r>
              <a:rPr lang="en-US" baseline="0" dirty="0"/>
              <a:t> edges</a:t>
            </a:r>
          </a:p>
          <a:p>
            <a:r>
              <a:rPr lang="en-US" baseline="0" dirty="0"/>
              <a:t>Shadow edges</a:t>
            </a:r>
          </a:p>
          <a:p>
            <a:r>
              <a:rPr lang="en-US" baseline="0" dirty="0"/>
              <a:t>Depth edges</a:t>
            </a:r>
          </a:p>
          <a:p>
            <a:r>
              <a:rPr lang="en-US" baseline="0" dirty="0"/>
              <a:t>Normal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368F-EAE0-4D3F-A58D-0C61B9EB5C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9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definition of partial derivative:  </a:t>
            </a:r>
            <a:r>
              <a:rPr lang="en-US" dirty="0" err="1"/>
              <a:t>lim</a:t>
            </a:r>
            <a:r>
              <a:rPr lang="en-US" dirty="0"/>
              <a:t> h-&gt;0 [f(</a:t>
            </a:r>
            <a:r>
              <a:rPr lang="en-US" dirty="0" err="1"/>
              <a:t>x+h,y</a:t>
            </a:r>
            <a:r>
              <a:rPr lang="en-US" dirty="0"/>
              <a:t>) – f(</a:t>
            </a:r>
            <a:r>
              <a:rPr lang="en-US" dirty="0" err="1"/>
              <a:t>x,y</a:t>
            </a:r>
            <a:r>
              <a:rPr lang="en-US" dirty="0"/>
              <a:t>)]/h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give definition of partial derivative:  </a:t>
            </a:r>
            <a:r>
              <a:rPr lang="en-US" dirty="0" err="1"/>
              <a:t>lim</a:t>
            </a:r>
            <a:r>
              <a:rPr lang="en-US" dirty="0"/>
              <a:t> h-&gt;0 [f(</a:t>
            </a:r>
            <a:r>
              <a:rPr lang="en-US" dirty="0" err="1"/>
              <a:t>x+h,y</a:t>
            </a:r>
            <a:r>
              <a:rPr lang="en-US" dirty="0"/>
              <a:t>) – f(</a:t>
            </a:r>
            <a:r>
              <a:rPr lang="en-US" dirty="0" err="1"/>
              <a:t>x,y</a:t>
            </a:r>
            <a:r>
              <a:rPr lang="en-US" dirty="0"/>
              <a:t>)]/h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Gradient direction perpendicular to edge direction</a:t>
            </a:r>
          </a:p>
        </p:txBody>
      </p:sp>
    </p:spTree>
    <p:extLst>
      <p:ext uri="{BB962C8B-B14F-4D97-AF65-F5344CB8AC3E}">
        <p14:creationId xmlns:p14="http://schemas.microsoft.com/office/powerpoint/2010/main" val="83140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right: gradient magnitude</a:t>
            </a:r>
          </a:p>
          <a:p>
            <a:endParaRPr lang="en-US" dirty="0"/>
          </a:p>
          <a:p>
            <a:r>
              <a:rPr lang="en-US" dirty="0"/>
              <a:t>x,</a:t>
            </a:r>
            <a:r>
              <a:rPr lang="en-US" baseline="0" dirty="0"/>
              <a:t>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How to fix?</a:t>
            </a:r>
          </a:p>
        </p:txBody>
      </p:sp>
    </p:spTree>
    <p:extLst>
      <p:ext uri="{BB962C8B-B14F-4D97-AF65-F5344CB8AC3E}">
        <p14:creationId xmlns:p14="http://schemas.microsoft.com/office/powerpoint/2010/main" val="154911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4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7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C168-BFF2-8B46-9451-F8DAAE5D0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92C37-881F-1A46-B5FC-791D63FE3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4ADF4-4756-884E-9745-390AD45F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F9C14-2D73-D34E-8083-6EC6C06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57521-C091-7449-BE30-FFACB0D1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6093-A1DC-3A4F-BDED-EA85E29E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26FC8-1F24-2247-BEE6-52902F853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9E535-94E2-1D45-A72E-F815F0DE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3D904-6304-4444-BA6E-0A0C16D6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76A21-D398-AB44-8C9E-AD7CCE6D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5FC97-C7DE-6747-B118-2C843499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D483D-8181-BF4C-9CEF-D153B9F7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0E7A-6E38-F14D-821D-177DB3FC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8DFE8-40CD-184A-8863-927FF8D9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3074-4B5D-2C4F-BBF6-4357597B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6372-6A3B-FD47-8E8E-A833CF03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3FDE-4BC2-EB41-9401-797D5D0BA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FCA9-251E-584F-8410-0062E02C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77410-8B35-674C-8302-368F1852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31A20-2C04-464C-A664-EB345055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4F18-1E6F-4F4C-BFD2-6BEA9289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6AFF-FC5C-F647-8C7B-1E4B8844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9D7F-EED6-8047-81EA-E3EF0B6A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D2FFD-90DD-C84F-9397-C4E716B6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58F7-6311-3E4C-818F-9B728CD2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7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29C7-62E1-2446-BCFE-C7425113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7557-8450-B945-B1CC-A0CCC6C18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48AEE-257F-0F48-9081-42D16D7C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AF968-418A-8A46-8B79-12205FB6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E9E1A-5D1F-DF4D-B0BB-9F004456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21E2A-66A5-FC49-B2C2-49319110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BD67-DBC4-BB4D-8BD7-C2E28B4D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5E072-3829-604F-A844-4184E7B6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1006-8691-EF46-A788-151737A27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73326-7A3C-2B4A-B975-96273127C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39AC7-D81F-4940-8BD0-63E437F57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A6D9D-8A26-2B4C-9168-46927463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13D3D-110A-F045-82E9-223743F0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F875C-7A45-6749-980C-EB2D5734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4A67-4A8A-5749-9758-4E655855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A6003-4AB8-4A41-B47E-D3C13020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F47E-5196-C540-B196-C4C19552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50B63-3431-DD49-A8E6-AC22B785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8AE20-99D1-0041-847D-68A3D7D0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33866-5C11-DB40-B39A-4F06B9CB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FF73E-F97E-0940-8772-7838BCD3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F3D1-43D1-E045-8E5F-2A7DE643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1679-27CA-0F4F-AE12-9A0072F0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345BE-B403-AD42-BE8F-1A7E74017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4D2E1-CBD4-534E-9F25-86BB0AE1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89CEF-2F94-B941-8478-7B0B63E6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905EA-DC6E-3048-8309-1FED00E7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5D78-146F-6243-B5F3-7BE80F2B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E0717-B014-6943-8ED2-58B50FF24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A3F7E-4184-D243-858E-D279EFFFF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AD0E7-5C7D-5D4A-A8CA-E2677372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4DC4A-021A-F849-8DB4-DCE7F8F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E5686-39A8-414C-9B76-99475A0B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7DACE-5514-434E-9EB9-79363EF2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08B46-7046-7345-8A24-A2137FC9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817AA-0DFB-3E47-8E97-E8D77EC24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5195-0EC4-2240-A2F0-4E8E4910F89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3A49-FFD2-A342-9F3E-0CD41D0C0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67DA8-C47F-3C4A-A00F-E58C383B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3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1.png"/><Relationship Id="rId5" Type="http://schemas.openxmlformats.org/officeDocument/2006/relationships/tags" Target="../tags/tag7.xml"/><Relationship Id="rId10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5.png"/><Relationship Id="rId5" Type="http://schemas.openxmlformats.org/officeDocument/2006/relationships/tags" Target="../tags/tag13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tags" Target="../tags/tag12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7.xml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oleObject" Target="../embeddings/oleObject6.bin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46.png"/><Relationship Id="rId2" Type="http://schemas.openxmlformats.org/officeDocument/2006/relationships/tags" Target="../tags/tag18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4.vml"/><Relationship Id="rId6" Type="http://schemas.openxmlformats.org/officeDocument/2006/relationships/tags" Target="../tags/tag22.xml"/><Relationship Id="rId11" Type="http://schemas.openxmlformats.org/officeDocument/2006/relationships/oleObject" Target="../embeddings/oleObject5.bin"/><Relationship Id="rId5" Type="http://schemas.openxmlformats.org/officeDocument/2006/relationships/tags" Target="../tags/tag21.xml"/><Relationship Id="rId15" Type="http://schemas.openxmlformats.org/officeDocument/2006/relationships/image" Target="../media/image48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8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Closeup of edges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7412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1163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39200" y="6477000"/>
            <a:ext cx="17653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D.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5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 err="1">
                <a:latin typeface="Calibri" charset="0"/>
              </a:rPr>
              <a:t>Closeup</a:t>
            </a:r>
            <a:r>
              <a:rPr lang="en-US" dirty="0">
                <a:latin typeface="Calibri" charset="0"/>
              </a:rPr>
              <a:t> of edges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8436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1163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1550988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44958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972300" y="4229100"/>
            <a:ext cx="1066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7353300" y="4229100"/>
            <a:ext cx="10668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581900" y="42291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562100" y="5143500"/>
            <a:ext cx="1066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839200" y="6477000"/>
            <a:ext cx="17653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D.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err="1">
                <a:latin typeface="Calibri" charset="0"/>
              </a:rPr>
              <a:t>Closeup</a:t>
            </a:r>
            <a:r>
              <a:rPr lang="en-US" dirty="0">
                <a:latin typeface="Calibri" charset="0"/>
              </a:rPr>
              <a:t> of edges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9460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1163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1600" y="45720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7277100" y="46101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20574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4610100" y="51435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839200" y="6477000"/>
            <a:ext cx="17653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D.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2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An edge is a place of </a:t>
            </a:r>
            <a:r>
              <a:rPr lang="en-US" i="1" dirty="0"/>
              <a:t>rapid change </a:t>
            </a:r>
            <a:r>
              <a:rPr lang="en-US" dirty="0"/>
              <a:t>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1752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2724468" y="28956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2635250"/>
            <a:ext cx="2743200" cy="2725738"/>
            <a:chOff x="2016" y="1420"/>
            <a:chExt cx="1728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2031" y="1420"/>
              <a:ext cx="16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intensity function</a:t>
              </a:r>
              <a:br>
                <a:rPr lang="en-US"/>
              </a:br>
              <a:r>
                <a:rPr lang="en-US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96200" y="2909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37" y="1593"/>
              <a:ext cx="9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072439" y="3657602"/>
            <a:ext cx="2185988" cy="3205163"/>
            <a:chOff x="4125" y="2064"/>
            <a:chExt cx="1377" cy="2019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125" y="3676"/>
              <a:ext cx="13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edges correspond to</a:t>
              </a:r>
              <a:br>
                <a:rPr lang="en-US"/>
              </a:br>
              <a:r>
                <a:rPr lang="en-US"/>
                <a:t>extrema of derivative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524000" y="6583362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  <p:extLst>
      <p:ext uri="{BB962C8B-B14F-4D97-AF65-F5344CB8AC3E}">
        <p14:creationId xmlns:p14="http://schemas.microsoft.com/office/powerpoint/2010/main" val="41594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and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Differentiation is </a:t>
            </a:r>
            <a:r>
              <a:rPr lang="en-US" i="1" dirty="0"/>
              <a:t>linear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Differentiation is </a:t>
            </a:r>
            <a:r>
              <a:rPr lang="en-US" i="1" dirty="0"/>
              <a:t>shift-invariant</a:t>
            </a:r>
          </a:p>
          <a:p>
            <a:pPr lvl="1"/>
            <a:r>
              <a:rPr lang="en-US" dirty="0"/>
              <a:t>Derivative of shifted signal is shifted derivative</a:t>
            </a:r>
          </a:p>
          <a:p>
            <a:pPr lvl="1"/>
            <a:endParaRPr lang="en-US" dirty="0"/>
          </a:p>
          <a:p>
            <a:r>
              <a:rPr lang="en-US" dirty="0"/>
              <a:t>Hence, differentiation can be represented as convolution!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16" y="2641877"/>
            <a:ext cx="5745093" cy="7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981200" y="1447800"/>
            <a:ext cx="88392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How can we differentiate a </a:t>
            </a:r>
            <a:r>
              <a:rPr lang="en-US" sz="3200" i="1" dirty="0"/>
              <a:t>discrete</a:t>
            </a:r>
            <a:r>
              <a:rPr lang="en-US" sz="3200" dirty="0"/>
              <a:t> image F[</a:t>
            </a:r>
            <a:r>
              <a:rPr lang="en-US" sz="3200" dirty="0" err="1"/>
              <a:t>x,y</a:t>
            </a:r>
            <a:r>
              <a:rPr lang="en-US" sz="3200" dirty="0"/>
              <a:t>]?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1:  reconstruct a continuous image, </a:t>
            </a:r>
            <a:r>
              <a:rPr lang="en-US" sz="2800" i="1" dirty="0"/>
              <a:t>f,</a:t>
            </a:r>
            <a:r>
              <a:rPr lang="en-US" sz="2800" dirty="0"/>
              <a:t> then compute the derivative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3778250"/>
            <a:ext cx="4230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62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4556124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000" dirty="0"/>
              <a:t>How would you implement this as a linear filter?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dirty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10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868" y="5406387"/>
            <a:ext cx="391486" cy="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29154" y="54537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915" y="5410199"/>
            <a:ext cx="37120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72944" y="54210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775" y="6303475"/>
            <a:ext cx="428626" cy="3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404" y="6323197"/>
            <a:ext cx="434744" cy="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448817" y="6520544"/>
            <a:ext cx="117564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7830" y="5584371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7714" y="5595255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2" y="5606142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56715" y="5943601"/>
            <a:ext cx="261256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2438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143001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2286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2438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2381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1" y="2513014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21264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800976" y="2449514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057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does this relate to the direction of the edge?</a:t>
            </a:r>
            <a:br>
              <a:rPr lang="en-US" dirty="0"/>
            </a:br>
            <a:endParaRPr lang="en-US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36759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D3F0E-AF62-0F48-BA95-E27184813F5E}"/>
              </a:ext>
            </a:extLst>
          </p:cNvPr>
          <p:cNvSpPr txBox="1"/>
          <p:nvPr/>
        </p:nvSpPr>
        <p:spPr>
          <a:xfrm>
            <a:off x="6096000" y="1186934"/>
            <a:ext cx="25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magnitude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31298-CA34-C343-BCE9-18283F7C43E9}"/>
              </a:ext>
            </a:extLst>
          </p:cNvPr>
          <p:cNvSpPr txBox="1"/>
          <p:nvPr/>
        </p:nvSpPr>
        <p:spPr>
          <a:xfrm>
            <a:off x="3422072" y="6363772"/>
            <a:ext cx="25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in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93D5B-3FEB-7D44-9BF0-BEEDF616F060}"/>
              </a:ext>
            </a:extLst>
          </p:cNvPr>
          <p:cNvSpPr txBox="1"/>
          <p:nvPr/>
        </p:nvSpPr>
        <p:spPr>
          <a:xfrm>
            <a:off x="6040827" y="6360844"/>
            <a:ext cx="25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in y</a:t>
            </a:r>
          </a:p>
        </p:txBody>
      </p:sp>
    </p:spTree>
    <p:extLst>
      <p:ext uri="{BB962C8B-B14F-4D97-AF65-F5344CB8AC3E}">
        <p14:creationId xmlns:p14="http://schemas.microsoft.com/office/powerpoint/2010/main" val="359087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421314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4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926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410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9" imgW="5915851" imgH="2029108" progId="">
                  <p:embed/>
                </p:oleObj>
              </mc:Choice>
              <mc:Fallback>
                <p:oleObj name="Photo Editor Photo" r:id="rId9" imgW="5915851" imgH="2029108" progId="">
                  <p:embed/>
                  <p:pic>
                    <p:nvPicPr>
                      <p:cNvPr id="30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1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511676" y="6096000"/>
            <a:ext cx="318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8927815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213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872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0058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Noisy input image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94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is high frequency</a:t>
            </a:r>
          </a:p>
          <a:p>
            <a:r>
              <a:rPr lang="en-US" dirty="0"/>
              <a:t>Differentiation accentuates 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3151531"/>
            <a:ext cx="3784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pixels into objects (“perceptual organization”)</a:t>
            </a:r>
          </a:p>
          <a:p>
            <a:endParaRPr lang="en-US" dirty="0"/>
          </a:p>
        </p:txBody>
      </p:sp>
      <p:pic>
        <p:nvPicPr>
          <p:cNvPr id="4" name="Shape 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6885" y="3082093"/>
            <a:ext cx="6035924" cy="2132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452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3162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62300" y="2392364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43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f * h</a:t>
              </a: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2057401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2797628" y="6019800"/>
            <a:ext cx="7772400" cy="659750"/>
            <a:chOff x="1273628" y="6019800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0198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373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Differentiation is a convolution</a:t>
            </a:r>
          </a:p>
          <a:p>
            <a:pPr>
              <a:buFontTx/>
              <a:buChar char="•"/>
            </a:pPr>
            <a:r>
              <a:rPr lang="en-US" dirty="0"/>
              <a:t> Convolution is associative:</a:t>
            </a:r>
          </a:p>
          <a:p>
            <a:pPr>
              <a:buFontTx/>
              <a:buChar char="•"/>
            </a:pPr>
            <a:r>
              <a:rPr lang="en-US" dirty="0"/>
              <a:t>This saves us one operation:</a:t>
            </a:r>
            <a:endParaRPr lang="en-US" i="1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00400" y="29718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/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Photo Editor Photo" r:id="rId4" imgW="6001588" imgH="4847619" progId="">
                    <p:embed/>
                  </p:oleObj>
                </mc:Choice>
                <mc:Fallback>
                  <p:oleObj name="Photo Editor Photo" r:id="rId4" imgW="6001588" imgH="4847619" progId="">
                    <p:embed/>
                    <p:pic>
                      <p:nvPicPr>
                        <p:cNvPr id="512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1" y="1752600"/>
            <a:ext cx="2172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1" y="42672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4102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14600" y="41148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73088" y="5301342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590801" y="1981201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hoto Editor Photo" r:id="rId11" imgW="4133333" imgH="2905531" progId="">
                  <p:embed/>
                </p:oleObj>
              </mc:Choice>
              <mc:Fallback>
                <p:oleObj name="Photo Editor Photo" r:id="rId11" imgW="4133333" imgH="2905531" progId="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1981201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400801" y="2667001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hoto Editor Photo" r:id="rId13" imgW="6001588" imgH="2629267" progId="">
                  <p:embed/>
                </p:oleObj>
              </mc:Choice>
              <mc:Fallback>
                <p:oleObj name="Photo Editor Photo" r:id="rId13" imgW="6001588" imgH="2629267" progId="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2667001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913" y="4506914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46451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4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derivative of Gaussian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)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515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90601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41726" y="3544888"/>
            <a:ext cx="1193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94539" y="3505200"/>
            <a:ext cx="119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  <p:extLst>
      <p:ext uri="{BB962C8B-B14F-4D97-AF65-F5344CB8AC3E}">
        <p14:creationId xmlns:p14="http://schemas.microsoft.com/office/powerpoint/2010/main" val="1689085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1-28 at 12.1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20022"/>
            <a:ext cx="9144000" cy="52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3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90601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41726" y="3544888"/>
            <a:ext cx="1193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94539" y="3505200"/>
            <a:ext cx="119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  <p:extLst>
      <p:ext uri="{BB962C8B-B14F-4D97-AF65-F5344CB8AC3E}">
        <p14:creationId xmlns:p14="http://schemas.microsoft.com/office/powerpoint/2010/main" val="316028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Gaussian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971D37-B6DC-5540-AAD8-7E7701D04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Should smoothing along the edge be the same as smoothing across it?</a:t>
                </a:r>
              </a:p>
              <a:p>
                <a:r>
                  <a:rPr lang="en-US" dirty="0"/>
                  <a:t>Smooth more along the edge than across it</a:t>
                </a:r>
              </a:p>
              <a:p>
                <a:r>
                  <a:rPr lang="en-US" dirty="0"/>
                  <a:t>Use a lower standard deviation along one direction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Can also do for derivative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971D37-B6DC-5540-AAD8-7E7701D04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FDD841E-D39F-0C4A-A90B-667E6C2D80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172" y="4001294"/>
            <a:ext cx="3217883" cy="2413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456FF-24AA-024C-8D64-81404DC2B1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09" y="4001294"/>
            <a:ext cx="3217883" cy="24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Oriented Gaussian Derivatives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A721D-D166-7B4F-8088-8099891C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just derivative along x and y, can also rotate filter to get derivatives along different directions</a:t>
            </a:r>
          </a:p>
        </p:txBody>
      </p:sp>
      <p:pic>
        <p:nvPicPr>
          <p:cNvPr id="3" name="Picture 2" descr="Screen Shot 2015-02-08 at 10.5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78" y="4092386"/>
            <a:ext cx="9144000" cy="12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3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Gradient magnitude and orientation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Orientation is undefined at pixels with 0 gradient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6204560" y="4359968"/>
            <a:ext cx="4236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Arial" charset="0"/>
              </a:rPr>
              <a:t>Orientation</a:t>
            </a:r>
          </a:p>
          <a:p>
            <a:pPr algn="ctr" eaLnBrk="1" hangingPunct="1"/>
            <a:r>
              <a:rPr lang="en-US" sz="2400" dirty="0">
                <a:latin typeface="Arial" charset="0"/>
              </a:rPr>
              <a:t>theta = numpy.arctan2(</a:t>
            </a:r>
            <a:r>
              <a:rPr lang="en-US" sz="2400" dirty="0" err="1">
                <a:latin typeface="Arial" charset="0"/>
              </a:rPr>
              <a:t>gy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gx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192" y="1913836"/>
            <a:ext cx="4006240" cy="2300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560" y="1913836"/>
            <a:ext cx="4006240" cy="2300357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165712" y="4230231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Arial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944884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Non-maximum suppression for each orientation</a:t>
            </a:r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7239000" y="1295400"/>
            <a:ext cx="2286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At q, we have a maximum if the value is larger than those at both p and at r. Interpolate to get these values.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1614488" y="6553200"/>
            <a:ext cx="1662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D. Forsyth</a:t>
            </a:r>
          </a:p>
        </p:txBody>
      </p:sp>
    </p:spTree>
    <p:extLst>
      <p:ext uri="{BB962C8B-B14F-4D97-AF65-F5344CB8AC3E}">
        <p14:creationId xmlns:p14="http://schemas.microsoft.com/office/powerpoint/2010/main" val="43679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grouping?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Pixels property of sensor, not world</a:t>
            </a:r>
          </a:p>
          <a:p>
            <a:r>
              <a:rPr lang="en-US" dirty="0"/>
              <a:t>Reasoning at object level (might) make things easy:</a:t>
            </a:r>
          </a:p>
          <a:p>
            <a:pPr lvl="1"/>
            <a:r>
              <a:rPr lang="en-US" dirty="0"/>
              <a:t>objects at consistent depth</a:t>
            </a:r>
          </a:p>
          <a:p>
            <a:pPr lvl="1"/>
            <a:r>
              <a:rPr lang="en-US" dirty="0"/>
              <a:t>objects can be recognized</a:t>
            </a:r>
          </a:p>
          <a:p>
            <a:pPr lvl="1"/>
            <a:r>
              <a:rPr lang="en-US" dirty="0"/>
              <a:t>objects move as one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3300" y="4589726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"I stand at the window and see a house, trees, sky. Theoretically I might say there were 327 </a:t>
            </a:r>
            <a:r>
              <a:rPr lang="en-US" sz="1350" i="1" dirty="0" err="1">
                <a:solidFill>
                  <a:srgbClr val="000000"/>
                </a:solidFill>
                <a:latin typeface="Verdana" charset="0"/>
              </a:rPr>
              <a:t>brightnesses</a:t>
            </a:r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 and nuances of </a:t>
            </a:r>
            <a:r>
              <a:rPr lang="en-US" sz="1350" i="1" dirty="0" err="1">
                <a:solidFill>
                  <a:srgbClr val="000000"/>
                </a:solidFill>
                <a:latin typeface="Verdana" charset="0"/>
              </a:rPr>
              <a:t>colour</a:t>
            </a:r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. Do I have "327"? No. I have sky, house, and trees." </a:t>
            </a:r>
          </a:p>
          <a:p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Max Wertheimer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00210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Before Non-max Suppression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350" y="1486452"/>
            <a:ext cx="7874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6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charset="0"/>
              </a:rPr>
              <a:t>After Non-max Suppression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570038"/>
            <a:ext cx="7874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3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>
                <a:latin typeface="Calibri" charset="0"/>
              </a:rPr>
              <a:t>Hysteresis thresholding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981200" y="884238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Threshold at low/high levels to get weak/strong edge pixels</a:t>
            </a:r>
          </a:p>
          <a:p>
            <a:r>
              <a:rPr lang="en-US" sz="2400" dirty="0">
                <a:latin typeface="Calibri" charset="0"/>
              </a:rPr>
              <a:t>Do connected components, starting from strong edge pixels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195" y="2400851"/>
            <a:ext cx="6648258" cy="38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5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Final Canny Edges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06" y="2545697"/>
            <a:ext cx="4341064" cy="249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756" y="2545696"/>
            <a:ext cx="4341064" cy="24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dirty="0">
                <a:latin typeface="Calibri" charset="0"/>
              </a:rPr>
              <a:t>Filter image with x, y derivatives of Gaussian 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latin typeface="Calibri" charset="0"/>
              </a:rPr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latin typeface="Calibri" charset="0"/>
              </a:rPr>
              <a:t>Non-maximum suppression:</a:t>
            </a:r>
          </a:p>
          <a:p>
            <a:pPr marL="838200" lvl="1" indent="-381000"/>
            <a:r>
              <a:rPr lang="en-US" dirty="0">
                <a:latin typeface="Calibri" charset="0"/>
              </a:rPr>
              <a:t>Thin multi-pixel wide “ridges” down to single pixel width</a:t>
            </a:r>
          </a:p>
          <a:p>
            <a:pPr marL="533400" indent="-533400">
              <a:buFontTx/>
              <a:buAutoNum type="arabicPeriod"/>
            </a:pPr>
            <a:r>
              <a:rPr lang="en-US" dirty="0" err="1">
                <a:latin typeface="Calibri" charset="0"/>
              </a:rPr>
              <a:t>Thresholding</a:t>
            </a:r>
            <a:r>
              <a:rPr lang="en-US" dirty="0">
                <a:latin typeface="Calibri" charset="0"/>
              </a:rPr>
              <a:t> and linking (hysteresis):</a:t>
            </a:r>
          </a:p>
          <a:p>
            <a:pPr marL="838200" lvl="1" indent="-381000"/>
            <a:r>
              <a:rPr lang="en-US" dirty="0">
                <a:latin typeface="Calibri" charset="0"/>
              </a:rPr>
              <a:t>Define two thresholds: low and high</a:t>
            </a:r>
          </a:p>
          <a:p>
            <a:pPr marL="838200" lvl="1" indent="-381000"/>
            <a:r>
              <a:rPr lang="en-US" dirty="0">
                <a:latin typeface="Calibri" charset="0"/>
              </a:rPr>
              <a:t>Use the high threshold to start edge curves and the low threshold to continue them</a:t>
            </a:r>
            <a:endParaRPr lang="en-US" b="1" dirty="0">
              <a:latin typeface="Calibri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229601" y="6553200"/>
            <a:ext cx="2341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D. Lowe, L. Fei-Fei</a:t>
            </a:r>
          </a:p>
        </p:txBody>
      </p:sp>
    </p:spTree>
    <p:extLst>
      <p:ext uri="{BB962C8B-B14F-4D97-AF65-F5344CB8AC3E}">
        <p14:creationId xmlns:p14="http://schemas.microsoft.com/office/powerpoint/2010/main" val="23290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       Boundaries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53946" y="1032192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2" y="2432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813" y="15305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6493871" y="16664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964719" y="2026981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6504108" y="1525427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515" y="38038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6506573" y="39397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6977421" y="4300281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6516810" y="3798727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765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edges?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Resilience to lighting and color</a:t>
            </a:r>
          </a:p>
          <a:p>
            <a:pPr lvl="1"/>
            <a:r>
              <a:rPr lang="en-US" dirty="0"/>
              <a:t>useful for recognition, matching patches across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40" y="3098691"/>
            <a:ext cx="2636520" cy="1476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11" y="3060591"/>
            <a:ext cx="2275965" cy="1514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420" y="3060591"/>
            <a:ext cx="2519221" cy="1514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311" y="5153980"/>
            <a:ext cx="909237" cy="50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225" y="5153980"/>
            <a:ext cx="971550" cy="505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791" y="5157226"/>
            <a:ext cx="821666" cy="5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3105150" y="1076326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6" imgW="7354327" imgH="4638095" progId="">
                  <p:embed/>
                </p:oleObj>
              </mc:Choice>
              <mc:Fallback>
                <p:oleObj name="Photo Editor Photo" r:id="rId6" imgW="7354327" imgH="4638095" progId="">
                  <p:embed/>
                  <p:pic>
                    <p:nvPicPr>
                      <p:cNvPr id="8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076326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/>
              <a:t>Why edges?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7112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09800" y="5257800"/>
            <a:ext cx="7772400" cy="129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Humans are sensitive to edges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Convert a 2D image into a set of curves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Extracts salient features of the scene, more compact</a:t>
            </a:r>
          </a:p>
        </p:txBody>
      </p:sp>
    </p:spTree>
    <p:extLst>
      <p:ext uri="{BB962C8B-B14F-4D97-AF65-F5344CB8AC3E}">
        <p14:creationId xmlns:p14="http://schemas.microsoft.com/office/powerpoint/2010/main" val="266232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edges?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Cue to shape and geometry</a:t>
            </a:r>
          </a:p>
          <a:p>
            <a:pPr lvl="1"/>
            <a:r>
              <a:rPr lang="en-US" dirty="0"/>
              <a:t>useful for recognition, understanding 3D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019" y="3019479"/>
            <a:ext cx="3588026" cy="2677003"/>
          </a:xfrm>
          <a:prstGeom prst="rect">
            <a:avLst/>
          </a:prstGeom>
        </p:spPr>
      </p:pic>
      <p:pic>
        <p:nvPicPr>
          <p:cNvPr id="5" name="Picture 3" descr="ground-plane"/>
          <p:cNvPicPr>
            <a:picLocks noChangeAspect="1" noChangeArrowheads="1"/>
          </p:cNvPicPr>
          <p:nvPr/>
        </p:nvPicPr>
        <p:blipFill>
          <a:blip r:embed="rId3" cstate="screen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965" y="3332994"/>
            <a:ext cx="4250635" cy="1918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90113" y="5267740"/>
            <a:ext cx="180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</a:t>
            </a:r>
            <a:r>
              <a:rPr lang="en-US" sz="1400" dirty="0" err="1"/>
              <a:t>Jitendra</a:t>
            </a:r>
            <a:r>
              <a:rPr lang="en-US" sz="1400" dirty="0"/>
              <a:t> Malik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580318"/>
            <a:ext cx="180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</a:t>
            </a:r>
            <a:r>
              <a:rPr lang="en-US" sz="1400" dirty="0" err="1"/>
              <a:t>Attneave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006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3806" y="296069"/>
            <a:ext cx="7886700" cy="1325563"/>
          </a:xfrm>
        </p:spPr>
        <p:txBody>
          <a:bodyPr/>
          <a:lstStyle/>
          <a:p>
            <a:r>
              <a:rPr lang="en-US" dirty="0"/>
              <a:t>Edges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Edges are curves in the image, across which the brightness changes “a lot”</a:t>
            </a:r>
          </a:p>
          <a:p>
            <a:r>
              <a:rPr lang="en-US" dirty="0"/>
              <a:t>Corners/Junctions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743200"/>
            <a:ext cx="4953000" cy="38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2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0087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844</Words>
  <Application>Microsoft Macintosh PowerPoint</Application>
  <PresentationFormat>Widescreen</PresentationFormat>
  <Paragraphs>168</Paragraphs>
  <Slides>34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CMMI10</vt:lpstr>
      <vt:lpstr>CMR10</vt:lpstr>
      <vt:lpstr>CMR7</vt:lpstr>
      <vt:lpstr>Myriad Roman</vt:lpstr>
      <vt:lpstr>Times New Roman</vt:lpstr>
      <vt:lpstr>Verdana</vt:lpstr>
      <vt:lpstr>Office Theme</vt:lpstr>
      <vt:lpstr>Photo Editor Photo</vt:lpstr>
      <vt:lpstr>Grouping</vt:lpstr>
      <vt:lpstr>Grouping</vt:lpstr>
      <vt:lpstr>Why grouping?</vt:lpstr>
      <vt:lpstr>Regions        Boundaries </vt:lpstr>
      <vt:lpstr>Why edges?</vt:lpstr>
      <vt:lpstr>Why edges?</vt:lpstr>
      <vt:lpstr>Why edges?</vt:lpstr>
      <vt:lpstr>Edges</vt:lpstr>
      <vt:lpstr>Aside</vt:lpstr>
      <vt:lpstr>Closeup of edges</vt:lpstr>
      <vt:lpstr>Closeup of edges</vt:lpstr>
      <vt:lpstr>Closeup of edges</vt:lpstr>
      <vt:lpstr>Characterizing edges</vt:lpstr>
      <vt:lpstr>Derivatives and convolution</vt:lpstr>
      <vt:lpstr>Image derivatives</vt:lpstr>
      <vt:lpstr>Image gradient</vt:lpstr>
      <vt:lpstr>Image gradient</vt:lpstr>
      <vt:lpstr>Effects of noise</vt:lpstr>
      <vt:lpstr>Effects of noise</vt:lpstr>
      <vt:lpstr>Solution: smooth first</vt:lpstr>
      <vt:lpstr>Associative property of convolution</vt:lpstr>
      <vt:lpstr>2D edge detection filters</vt:lpstr>
      <vt:lpstr>Derivative of Gaussian filter</vt:lpstr>
      <vt:lpstr>PowerPoint Presentation</vt:lpstr>
      <vt:lpstr>Derivative of Gaussian filter</vt:lpstr>
      <vt:lpstr>Anisotropic Gaussian</vt:lpstr>
      <vt:lpstr>Oriented Gaussian Derivatives</vt:lpstr>
      <vt:lpstr>Gradient magnitude and orientation</vt:lpstr>
      <vt:lpstr>Non-maximum suppression for each orientation</vt:lpstr>
      <vt:lpstr>Before Non-max Suppression</vt:lpstr>
      <vt:lpstr>PowerPoint Presentation</vt:lpstr>
      <vt:lpstr>Hysteresis thresholding</vt:lpstr>
      <vt:lpstr>Final Canny Edges</vt:lpstr>
      <vt:lpstr>Canny edge detector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</dc:title>
  <dc:creator>Bharath Hariharan</dc:creator>
  <cp:lastModifiedBy>Bharath Hariharan</cp:lastModifiedBy>
  <cp:revision>8</cp:revision>
  <cp:lastPrinted>2019-02-08T15:29:05Z</cp:lastPrinted>
  <dcterms:created xsi:type="dcterms:W3CDTF">2019-02-07T01:21:59Z</dcterms:created>
  <dcterms:modified xsi:type="dcterms:W3CDTF">2019-02-08T15:46:22Z</dcterms:modified>
</cp:coreProperties>
</file>