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539" r:id="rId3"/>
    <p:sldId id="540" r:id="rId4"/>
    <p:sldId id="528" r:id="rId5"/>
    <p:sldId id="529" r:id="rId6"/>
    <p:sldId id="530" r:id="rId7"/>
    <p:sldId id="531" r:id="rId8"/>
    <p:sldId id="533" r:id="rId9"/>
    <p:sldId id="534" r:id="rId10"/>
    <p:sldId id="535" r:id="rId11"/>
    <p:sldId id="536" r:id="rId12"/>
    <p:sldId id="537" r:id="rId13"/>
    <p:sldId id="538" r:id="rId14"/>
    <p:sldId id="541" r:id="rId15"/>
    <p:sldId id="542" r:id="rId16"/>
    <p:sldId id="543" r:id="rId17"/>
    <p:sldId id="544" r:id="rId18"/>
    <p:sldId id="545" r:id="rId19"/>
    <p:sldId id="546" r:id="rId20"/>
    <p:sldId id="547" r:id="rId21"/>
    <p:sldId id="267" r:id="rId22"/>
    <p:sldId id="268" r:id="rId23"/>
    <p:sldId id="548" r:id="rId24"/>
    <p:sldId id="549" r:id="rId25"/>
    <p:sldId id="550" r:id="rId26"/>
    <p:sldId id="551" r:id="rId27"/>
    <p:sldId id="552" r:id="rId28"/>
    <p:sldId id="553" r:id="rId29"/>
    <p:sldId id="554" r:id="rId30"/>
    <p:sldId id="555" r:id="rId31"/>
    <p:sldId id="309" r:id="rId32"/>
    <p:sldId id="312" r:id="rId33"/>
    <p:sldId id="313" r:id="rId34"/>
    <p:sldId id="314" r:id="rId35"/>
    <p:sldId id="556" r:id="rId36"/>
    <p:sldId id="315" r:id="rId37"/>
    <p:sldId id="316" r:id="rId38"/>
    <p:sldId id="317" r:id="rId39"/>
    <p:sldId id="324" r:id="rId40"/>
    <p:sldId id="325" r:id="rId41"/>
    <p:sldId id="318" r:id="rId42"/>
    <p:sldId id="319" r:id="rId43"/>
    <p:sldId id="32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29"/>
  </p:normalViewPr>
  <p:slideViewPr>
    <p:cSldViewPr snapToGrid="0" snapToObjects="1">
      <p:cViewPr varScale="1">
        <p:scale>
          <a:sx n="90" d="100"/>
          <a:sy n="90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104E4-F25B-E649-AFF9-480FE9647C3C}" type="datetimeFigureOut">
              <a:rPr lang="en-US" smtClean="0"/>
              <a:t>2/3/19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C36D9-DF42-814F-B749-2402867F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70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38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31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759FD1-7BB8-46A8-B530-3C23D48A8B5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5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4/3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9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FFB6-5A40-804A-BE21-86935C094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4FF34-F17F-EB42-8710-FD93D9301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7752A-E0E9-9C4C-9CE5-AD055D6FC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0740A-8999-1A4E-9035-A345E1FA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6172B-2301-5940-85CD-3478B3CB3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9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61E9E-6881-CF46-B0BE-3336E1AE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E7BF79-2423-F34D-9E78-F2F4C6A13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31388-B0E3-D04D-986F-123771F82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D155D-C7D8-864A-86BD-E28D250DE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E58B1-8A27-2640-A721-E32EC136E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4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140E2F-22F4-5C49-A85C-492A414E5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4595D2-7650-F440-B02C-AEE149805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B49A2-9360-594E-B4DC-48407623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44059-4F28-874D-99BE-7DA640FD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A2EB7-B4F3-BB4A-B8FD-137BA756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6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4264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2CC7B-FA27-354A-9F68-98326B997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6F650-4BDD-5540-B231-8D1BCDAF9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5E93B-B0FA-D343-9B3F-63D4E0AE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F1E03-9DCF-9A42-BA8D-73849D5B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2394F-8F64-B54F-B41A-D92194F2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B7EFA-0FBB-1948-9955-AF95A3CCA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7BBE3-814B-1D4A-A641-EEB7CFBB2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FE90-A957-A448-9192-A15A7BE0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4ADEB-0D54-4543-9084-36F6D0989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72E2B-3801-FA4C-B844-4729A7390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7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47300-9E23-5D45-88B0-E8EADCDD0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F9554-935B-EF40-8183-5A2F0C57C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B6059-11B7-024A-BC21-9C145893F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6891-C7EA-5D45-A10C-E444D746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B6598-6CEB-B24B-9CFF-2D515A74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7A52-B086-2949-9825-88304168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6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038BA-4C47-E249-B536-32C9A2A7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D118A-9F14-1946-87CC-BA1A332FB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7D59E-57E2-9E4C-9587-C7C26B2EA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5BEF7A-BEA4-4A42-9B9C-68739D92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6FFCD3-99BE-8748-A527-BB9E6D5D38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1E1D91-F635-9C41-B2A1-CD857C82D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77C451-FD7A-F045-B063-06A30C2AF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9D019-460E-B74B-9AFE-E6AC448F0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45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C25AF-B031-5C4D-AE2F-14A996CEC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71A6-1BD3-C747-BD18-4F66672CF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463DCC-DE00-AB4E-B7A6-5E161C61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38936-4B16-A449-8BB4-D330F2D65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8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91ED7-5B0A-6444-9653-5EB370B9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6EAF78-DAA5-F74B-88F1-FBBFF9FC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42E3E-6B94-7D45-85BF-72B8EB71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6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734D5-E7E7-3946-9237-AAB60A91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69F4C-8377-6C4B-9D48-6DA58358B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1DD0C-D0A0-1A49-B9D8-69C772BB2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010FF-B8BE-AF4D-AA22-C1A97B4F7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E1F78-2FBC-0742-9C1B-6382BA47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5A0D7-8566-604A-B5FE-D13772A6A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5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D45B-441C-F94D-90AF-AF2EF2D6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DB98A1-AD26-0243-B745-4105AFF822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5BE68-2DD2-D149-B1E8-9DBC2177F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AA3A0-3263-2B42-9AF0-B94597859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31F3-1EE3-704E-ACD1-A1CA9C370E65}" type="datetimeFigureOut">
              <a:rPr lang="en-US" smtClean="0"/>
              <a:t>2/3/19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92236-067D-5944-908C-B78C20F2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C98E6-45B9-AA4F-9A91-2F71E832F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5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8D2A23-5CBB-0F40-B71C-45A93A2E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35240-5C2B-3847-AD12-3C06E728E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F513C-64E5-B24D-9CB7-4E9263F06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731F3-1EE3-704E-ACD1-A1CA9C370E65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A83F8-8563-6B4D-A704-417289651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3CB58-9A8E-924B-9534-9C506766B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73F97-7DA5-374F-A069-25C94FE1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UkotZy3lQqo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TX4U9QRbviA" TargetMode="Externa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.xml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51.wmf"/><Relationship Id="rId18" Type="http://schemas.openxmlformats.org/officeDocument/2006/relationships/image" Target="../media/image42.wmf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6.bin"/><Relationship Id="rId7" Type="http://schemas.openxmlformats.org/officeDocument/2006/relationships/image" Target="../media/image41.wmf"/><Relationship Id="rId12" Type="http://schemas.openxmlformats.org/officeDocument/2006/relationships/image" Target="../media/image50.wmf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4.wmf"/><Relationship Id="rId20" Type="http://schemas.openxmlformats.org/officeDocument/2006/relationships/image" Target="../media/image43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9.wmf"/><Relationship Id="rId24" Type="http://schemas.openxmlformats.org/officeDocument/2006/relationships/image" Target="../media/image45.wmf"/><Relationship Id="rId5" Type="http://schemas.openxmlformats.org/officeDocument/2006/relationships/image" Target="../media/image40.wmf"/><Relationship Id="rId15" Type="http://schemas.openxmlformats.org/officeDocument/2006/relationships/image" Target="../media/image53.wmf"/><Relationship Id="rId23" Type="http://schemas.openxmlformats.org/officeDocument/2006/relationships/oleObject" Target="../embeddings/oleObject7.bin"/><Relationship Id="rId10" Type="http://schemas.openxmlformats.org/officeDocument/2006/relationships/image" Target="../media/image48.wmf"/><Relationship Id="rId19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7.wmf"/><Relationship Id="rId14" Type="http://schemas.openxmlformats.org/officeDocument/2006/relationships/image" Target="../media/image52.wmf"/><Relationship Id="rId22" Type="http://schemas.openxmlformats.org/officeDocument/2006/relationships/image" Target="../media/image44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5A681-BC0E-E647-AE4B-D84403878F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882D15-61A5-E141-BBA7-B0E51C29CC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77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82D3-99BC-2540-8218-186F7695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filters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DDD714-224C-584B-98B2-1480E1903D1D}"/>
              </a:ext>
            </a:extLst>
          </p:cNvPr>
          <p:cNvGraphicFramePr>
            <a:graphicFrameLocks noGrp="1"/>
          </p:cNvGraphicFramePr>
          <p:nvPr/>
        </p:nvGraphicFramePr>
        <p:xfrm>
          <a:off x="4397918" y="1382287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B7575D-E7A0-0F41-98AC-8FC1FD84BF2E}"/>
              </a:ext>
            </a:extLst>
          </p:cNvPr>
          <p:cNvGraphicFramePr>
            <a:graphicFrameLocks noGrp="1"/>
          </p:cNvGraphicFramePr>
          <p:nvPr/>
        </p:nvGraphicFramePr>
        <p:xfrm>
          <a:off x="5590478" y="1431609"/>
          <a:ext cx="2523894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41298">
                  <a:extLst>
                    <a:ext uri="{9D8B030D-6E8A-4147-A177-3AD203B41FA5}">
                      <a16:colId xmlns:a16="http://schemas.microsoft.com/office/drawing/2014/main" val="2744723629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3963064067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2420270772"/>
                    </a:ext>
                  </a:extLst>
                </a:gridCol>
              </a:tblGrid>
              <a:tr h="5111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67407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A16F3C-481C-EF43-8848-8BD36B1CBBCF}"/>
              </a:ext>
            </a:extLst>
          </p:cNvPr>
          <p:cNvSpPr txBox="1"/>
          <p:nvPr/>
        </p:nvSpPr>
        <p:spPr>
          <a:xfrm>
            <a:off x="4948045" y="1382286"/>
            <a:ext cx="62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*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F52B46-8692-F546-A470-E27290271437}"/>
              </a:ext>
            </a:extLst>
          </p:cNvPr>
          <p:cNvGraphicFramePr>
            <a:graphicFrameLocks noGrp="1"/>
          </p:cNvGraphicFramePr>
          <p:nvPr/>
        </p:nvGraphicFramePr>
        <p:xfrm>
          <a:off x="1877587" y="3965653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5F0512-3C14-064A-ACB6-3C1B133B5AA1}"/>
              </a:ext>
            </a:extLst>
          </p:cNvPr>
          <p:cNvCxnSpPr/>
          <p:nvPr/>
        </p:nvCxnSpPr>
        <p:spPr>
          <a:xfrm>
            <a:off x="2672576" y="4705815"/>
            <a:ext cx="9367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E8E3FC-CF48-8A44-9DCB-6DAF3AE64DAB}"/>
              </a:ext>
            </a:extLst>
          </p:cNvPr>
          <p:cNvGraphicFramePr>
            <a:graphicFrameLocks noGrp="1"/>
          </p:cNvGraphicFramePr>
          <p:nvPr/>
        </p:nvGraphicFramePr>
        <p:xfrm>
          <a:off x="3847791" y="3965652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324FCBD-822B-9E44-AD79-E3D77B1A9C68}"/>
              </a:ext>
            </a:extLst>
          </p:cNvPr>
          <p:cNvGrpSpPr/>
          <p:nvPr/>
        </p:nvGrpSpPr>
        <p:grpSpPr>
          <a:xfrm>
            <a:off x="5452057" y="3910084"/>
            <a:ext cx="479502" cy="1591462"/>
            <a:chOff x="3791415" y="3429000"/>
            <a:chExt cx="479502" cy="15914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77DEC9-57C4-044B-93CF-AFCCAF75DA90}"/>
                </a:ext>
              </a:extLst>
            </p:cNvPr>
            <p:cNvSpPr/>
            <p:nvPr/>
          </p:nvSpPr>
          <p:spPr>
            <a:xfrm>
              <a:off x="3791415" y="3429000"/>
              <a:ext cx="479502" cy="518160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8B402D-12A3-4E49-8A22-A6CA5FFBF4F3}"/>
                </a:ext>
              </a:extLst>
            </p:cNvPr>
            <p:cNvSpPr/>
            <p:nvPr/>
          </p:nvSpPr>
          <p:spPr>
            <a:xfrm>
              <a:off x="3791415" y="3965651"/>
              <a:ext cx="479502" cy="518160"/>
            </a:xfrm>
            <a:prstGeom prst="rect">
              <a:avLst/>
            </a:prstGeom>
            <a:solidFill>
              <a:srgbClr val="FFC00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118DF7C-B211-7F47-B119-9EEF5BE744B5}"/>
                </a:ext>
              </a:extLst>
            </p:cNvPr>
            <p:cNvSpPr/>
            <p:nvPr/>
          </p:nvSpPr>
          <p:spPr>
            <a:xfrm>
              <a:off x="3791415" y="4502302"/>
              <a:ext cx="479502" cy="518160"/>
            </a:xfrm>
            <a:prstGeom prst="rect">
              <a:avLst/>
            </a:prstGeom>
            <a:solidFill>
              <a:srgbClr val="FF0000">
                <a:alpha val="6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90FDF-E551-CD4E-9A10-E86E81ADAD9A}"/>
              </a:ext>
            </a:extLst>
          </p:cNvPr>
          <p:cNvGrpSpPr/>
          <p:nvPr/>
        </p:nvGrpSpPr>
        <p:grpSpPr>
          <a:xfrm>
            <a:off x="5426850" y="3910084"/>
            <a:ext cx="1689718" cy="518160"/>
            <a:chOff x="4483566" y="3447491"/>
            <a:chExt cx="1689718" cy="5181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A270FE-3DB2-9548-A8B6-E55F76BDA893}"/>
                </a:ext>
              </a:extLst>
            </p:cNvPr>
            <p:cNvSpPr/>
            <p:nvPr/>
          </p:nvSpPr>
          <p:spPr>
            <a:xfrm>
              <a:off x="4483566" y="3447491"/>
              <a:ext cx="550126" cy="518160"/>
            </a:xfrm>
            <a:prstGeom prst="rect">
              <a:avLst/>
            </a:prstGeom>
            <a:solidFill>
              <a:srgbClr val="0070C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4C3F8E-FB1E-5340-8958-5B12DE1782C0}"/>
                </a:ext>
              </a:extLst>
            </p:cNvPr>
            <p:cNvSpPr/>
            <p:nvPr/>
          </p:nvSpPr>
          <p:spPr>
            <a:xfrm>
              <a:off x="5053362" y="3447491"/>
              <a:ext cx="550126" cy="518160"/>
            </a:xfrm>
            <a:prstGeom prst="rect">
              <a:avLst/>
            </a:prstGeom>
            <a:solidFill>
              <a:srgbClr val="00B0F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4688E6-F809-7B45-82E2-6996B42F5F96}"/>
                </a:ext>
              </a:extLst>
            </p:cNvPr>
            <p:cNvSpPr/>
            <p:nvPr/>
          </p:nvSpPr>
          <p:spPr>
            <a:xfrm>
              <a:off x="5623158" y="3447491"/>
              <a:ext cx="550126" cy="51816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68470F6-2636-1D46-9A0E-CA37B4DAC43F}"/>
              </a:ext>
            </a:extLst>
          </p:cNvPr>
          <p:cNvGraphicFramePr>
            <a:graphicFrameLocks noGrp="1"/>
          </p:cNvGraphicFramePr>
          <p:nvPr/>
        </p:nvGraphicFramePr>
        <p:xfrm>
          <a:off x="7337038" y="4190749"/>
          <a:ext cx="2702313" cy="1850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771">
                  <a:extLst>
                    <a:ext uri="{9D8B030D-6E8A-4147-A177-3AD203B41FA5}">
                      <a16:colId xmlns:a16="http://schemas.microsoft.com/office/drawing/2014/main" val="720611069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4146833630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3746813778"/>
                    </a:ext>
                  </a:extLst>
                </a:gridCol>
              </a:tblGrid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197615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baseline="0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41087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54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39248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82D3-99BC-2540-8218-186F7695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filters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DDD714-224C-584B-98B2-1480E1903D1D}"/>
              </a:ext>
            </a:extLst>
          </p:cNvPr>
          <p:cNvGraphicFramePr>
            <a:graphicFrameLocks noGrp="1"/>
          </p:cNvGraphicFramePr>
          <p:nvPr/>
        </p:nvGraphicFramePr>
        <p:xfrm>
          <a:off x="4397918" y="1382287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B7575D-E7A0-0F41-98AC-8FC1FD84BF2E}"/>
              </a:ext>
            </a:extLst>
          </p:cNvPr>
          <p:cNvGraphicFramePr>
            <a:graphicFrameLocks noGrp="1"/>
          </p:cNvGraphicFramePr>
          <p:nvPr/>
        </p:nvGraphicFramePr>
        <p:xfrm>
          <a:off x="5590478" y="1431609"/>
          <a:ext cx="2523894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41298">
                  <a:extLst>
                    <a:ext uri="{9D8B030D-6E8A-4147-A177-3AD203B41FA5}">
                      <a16:colId xmlns:a16="http://schemas.microsoft.com/office/drawing/2014/main" val="2744723629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3963064067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2420270772"/>
                    </a:ext>
                  </a:extLst>
                </a:gridCol>
              </a:tblGrid>
              <a:tr h="5111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67407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A16F3C-481C-EF43-8848-8BD36B1CBBCF}"/>
              </a:ext>
            </a:extLst>
          </p:cNvPr>
          <p:cNvSpPr txBox="1"/>
          <p:nvPr/>
        </p:nvSpPr>
        <p:spPr>
          <a:xfrm>
            <a:off x="4948045" y="1382286"/>
            <a:ext cx="62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*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F52B46-8692-F546-A470-E27290271437}"/>
              </a:ext>
            </a:extLst>
          </p:cNvPr>
          <p:cNvGraphicFramePr>
            <a:graphicFrameLocks noGrp="1"/>
          </p:cNvGraphicFramePr>
          <p:nvPr/>
        </p:nvGraphicFramePr>
        <p:xfrm>
          <a:off x="1877587" y="3965653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5F0512-3C14-064A-ACB6-3C1B133B5AA1}"/>
              </a:ext>
            </a:extLst>
          </p:cNvPr>
          <p:cNvCxnSpPr/>
          <p:nvPr/>
        </p:nvCxnSpPr>
        <p:spPr>
          <a:xfrm>
            <a:off x="2672576" y="4705815"/>
            <a:ext cx="9367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E8E3FC-CF48-8A44-9DCB-6DAF3AE64DAB}"/>
              </a:ext>
            </a:extLst>
          </p:cNvPr>
          <p:cNvGraphicFramePr>
            <a:graphicFrameLocks noGrp="1"/>
          </p:cNvGraphicFramePr>
          <p:nvPr/>
        </p:nvGraphicFramePr>
        <p:xfrm>
          <a:off x="3847791" y="3965652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324FCBD-822B-9E44-AD79-E3D77B1A9C68}"/>
              </a:ext>
            </a:extLst>
          </p:cNvPr>
          <p:cNvGrpSpPr/>
          <p:nvPr/>
        </p:nvGrpSpPr>
        <p:grpSpPr>
          <a:xfrm>
            <a:off x="6031958" y="3910084"/>
            <a:ext cx="479502" cy="1591462"/>
            <a:chOff x="3791415" y="3429000"/>
            <a:chExt cx="479502" cy="15914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77DEC9-57C4-044B-93CF-AFCCAF75DA90}"/>
                </a:ext>
              </a:extLst>
            </p:cNvPr>
            <p:cNvSpPr/>
            <p:nvPr/>
          </p:nvSpPr>
          <p:spPr>
            <a:xfrm>
              <a:off x="3791415" y="3429000"/>
              <a:ext cx="479502" cy="518160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8B402D-12A3-4E49-8A22-A6CA5FFBF4F3}"/>
                </a:ext>
              </a:extLst>
            </p:cNvPr>
            <p:cNvSpPr/>
            <p:nvPr/>
          </p:nvSpPr>
          <p:spPr>
            <a:xfrm>
              <a:off x="3791415" y="3965651"/>
              <a:ext cx="479502" cy="518160"/>
            </a:xfrm>
            <a:prstGeom prst="rect">
              <a:avLst/>
            </a:prstGeom>
            <a:solidFill>
              <a:srgbClr val="FFC00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118DF7C-B211-7F47-B119-9EEF5BE744B5}"/>
                </a:ext>
              </a:extLst>
            </p:cNvPr>
            <p:cNvSpPr/>
            <p:nvPr/>
          </p:nvSpPr>
          <p:spPr>
            <a:xfrm>
              <a:off x="3791415" y="4502302"/>
              <a:ext cx="479502" cy="518160"/>
            </a:xfrm>
            <a:prstGeom prst="rect">
              <a:avLst/>
            </a:prstGeom>
            <a:solidFill>
              <a:srgbClr val="FF0000">
                <a:alpha val="6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90FDF-E551-CD4E-9A10-E86E81ADAD9A}"/>
              </a:ext>
            </a:extLst>
          </p:cNvPr>
          <p:cNvGrpSpPr/>
          <p:nvPr/>
        </p:nvGrpSpPr>
        <p:grpSpPr>
          <a:xfrm>
            <a:off x="5426850" y="3910084"/>
            <a:ext cx="1689718" cy="518160"/>
            <a:chOff x="4483566" y="3447491"/>
            <a:chExt cx="1689718" cy="5181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A270FE-3DB2-9548-A8B6-E55F76BDA893}"/>
                </a:ext>
              </a:extLst>
            </p:cNvPr>
            <p:cNvSpPr/>
            <p:nvPr/>
          </p:nvSpPr>
          <p:spPr>
            <a:xfrm>
              <a:off x="4483566" y="3447491"/>
              <a:ext cx="550126" cy="518160"/>
            </a:xfrm>
            <a:prstGeom prst="rect">
              <a:avLst/>
            </a:prstGeom>
            <a:solidFill>
              <a:srgbClr val="0070C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4C3F8E-FB1E-5340-8958-5B12DE1782C0}"/>
                </a:ext>
              </a:extLst>
            </p:cNvPr>
            <p:cNvSpPr/>
            <p:nvPr/>
          </p:nvSpPr>
          <p:spPr>
            <a:xfrm>
              <a:off x="5053362" y="3447491"/>
              <a:ext cx="550126" cy="518160"/>
            </a:xfrm>
            <a:prstGeom prst="rect">
              <a:avLst/>
            </a:prstGeom>
            <a:solidFill>
              <a:srgbClr val="00B0F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4688E6-F809-7B45-82E2-6996B42F5F96}"/>
                </a:ext>
              </a:extLst>
            </p:cNvPr>
            <p:cNvSpPr/>
            <p:nvPr/>
          </p:nvSpPr>
          <p:spPr>
            <a:xfrm>
              <a:off x="5623158" y="3447491"/>
              <a:ext cx="550126" cy="51816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68470F6-2636-1D46-9A0E-CA37B4DAC43F}"/>
              </a:ext>
            </a:extLst>
          </p:cNvPr>
          <p:cNvGraphicFramePr>
            <a:graphicFrameLocks noGrp="1"/>
          </p:cNvGraphicFramePr>
          <p:nvPr/>
        </p:nvGraphicFramePr>
        <p:xfrm>
          <a:off x="7337038" y="4190749"/>
          <a:ext cx="2702313" cy="1850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771">
                  <a:extLst>
                    <a:ext uri="{9D8B030D-6E8A-4147-A177-3AD203B41FA5}">
                      <a16:colId xmlns:a16="http://schemas.microsoft.com/office/drawing/2014/main" val="720611069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4146833630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3746813778"/>
                    </a:ext>
                  </a:extLst>
                </a:gridCol>
              </a:tblGrid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197615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baseline="0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41087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54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442144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 Arrow Callout 2">
            <a:extLst>
              <a:ext uri="{FF2B5EF4-FFF2-40B4-BE49-F238E27FC236}">
                <a16:creationId xmlns:a16="http://schemas.microsoft.com/office/drawing/2014/main" id="{63CEAC03-A061-6B4C-B42E-1838B8CBCE1E}"/>
              </a:ext>
            </a:extLst>
          </p:cNvPr>
          <p:cNvSpPr/>
          <p:nvPr/>
        </p:nvSpPr>
        <p:spPr>
          <a:xfrm>
            <a:off x="7243959" y="2888167"/>
            <a:ext cx="2955691" cy="3267307"/>
          </a:xfrm>
          <a:prstGeom prst="up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282D3-99BC-2540-8218-186F7695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filters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DDD714-224C-584B-98B2-1480E1903D1D}"/>
              </a:ext>
            </a:extLst>
          </p:cNvPr>
          <p:cNvGraphicFramePr>
            <a:graphicFrameLocks noGrp="1"/>
          </p:cNvGraphicFramePr>
          <p:nvPr/>
        </p:nvGraphicFramePr>
        <p:xfrm>
          <a:off x="4397918" y="1382287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B7575D-E7A0-0F41-98AC-8FC1FD84BF2E}"/>
              </a:ext>
            </a:extLst>
          </p:cNvPr>
          <p:cNvGraphicFramePr>
            <a:graphicFrameLocks noGrp="1"/>
          </p:cNvGraphicFramePr>
          <p:nvPr/>
        </p:nvGraphicFramePr>
        <p:xfrm>
          <a:off x="5590478" y="1431609"/>
          <a:ext cx="2523894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41298">
                  <a:extLst>
                    <a:ext uri="{9D8B030D-6E8A-4147-A177-3AD203B41FA5}">
                      <a16:colId xmlns:a16="http://schemas.microsoft.com/office/drawing/2014/main" val="2744723629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3963064067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2420270772"/>
                    </a:ext>
                  </a:extLst>
                </a:gridCol>
              </a:tblGrid>
              <a:tr h="5111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67407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A16F3C-481C-EF43-8848-8BD36B1CBBCF}"/>
              </a:ext>
            </a:extLst>
          </p:cNvPr>
          <p:cNvSpPr txBox="1"/>
          <p:nvPr/>
        </p:nvSpPr>
        <p:spPr>
          <a:xfrm>
            <a:off x="4948045" y="1382286"/>
            <a:ext cx="62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*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F52B46-8692-F546-A470-E27290271437}"/>
              </a:ext>
            </a:extLst>
          </p:cNvPr>
          <p:cNvGraphicFramePr>
            <a:graphicFrameLocks noGrp="1"/>
          </p:cNvGraphicFramePr>
          <p:nvPr/>
        </p:nvGraphicFramePr>
        <p:xfrm>
          <a:off x="1877587" y="3965653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5F0512-3C14-064A-ACB6-3C1B133B5AA1}"/>
              </a:ext>
            </a:extLst>
          </p:cNvPr>
          <p:cNvCxnSpPr/>
          <p:nvPr/>
        </p:nvCxnSpPr>
        <p:spPr>
          <a:xfrm>
            <a:off x="2672576" y="4705815"/>
            <a:ext cx="9367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E8E3FC-CF48-8A44-9DCB-6DAF3AE64DAB}"/>
              </a:ext>
            </a:extLst>
          </p:cNvPr>
          <p:cNvGraphicFramePr>
            <a:graphicFrameLocks noGrp="1"/>
          </p:cNvGraphicFramePr>
          <p:nvPr/>
        </p:nvGraphicFramePr>
        <p:xfrm>
          <a:off x="3847791" y="3965652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324FCBD-822B-9E44-AD79-E3D77B1A9C68}"/>
              </a:ext>
            </a:extLst>
          </p:cNvPr>
          <p:cNvGrpSpPr/>
          <p:nvPr/>
        </p:nvGrpSpPr>
        <p:grpSpPr>
          <a:xfrm>
            <a:off x="6612674" y="3910084"/>
            <a:ext cx="479502" cy="1591462"/>
            <a:chOff x="3791415" y="3429000"/>
            <a:chExt cx="479502" cy="15914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77DEC9-57C4-044B-93CF-AFCCAF75DA90}"/>
                </a:ext>
              </a:extLst>
            </p:cNvPr>
            <p:cNvSpPr/>
            <p:nvPr/>
          </p:nvSpPr>
          <p:spPr>
            <a:xfrm>
              <a:off x="3791415" y="3429000"/>
              <a:ext cx="479502" cy="518160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8B402D-12A3-4E49-8A22-A6CA5FFBF4F3}"/>
                </a:ext>
              </a:extLst>
            </p:cNvPr>
            <p:cNvSpPr/>
            <p:nvPr/>
          </p:nvSpPr>
          <p:spPr>
            <a:xfrm>
              <a:off x="3791415" y="3965651"/>
              <a:ext cx="479502" cy="518160"/>
            </a:xfrm>
            <a:prstGeom prst="rect">
              <a:avLst/>
            </a:prstGeom>
            <a:solidFill>
              <a:srgbClr val="FFC00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118DF7C-B211-7F47-B119-9EEF5BE744B5}"/>
                </a:ext>
              </a:extLst>
            </p:cNvPr>
            <p:cNvSpPr/>
            <p:nvPr/>
          </p:nvSpPr>
          <p:spPr>
            <a:xfrm>
              <a:off x="3791415" y="4502302"/>
              <a:ext cx="479502" cy="518160"/>
            </a:xfrm>
            <a:prstGeom prst="rect">
              <a:avLst/>
            </a:prstGeom>
            <a:solidFill>
              <a:srgbClr val="FF0000">
                <a:alpha val="6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90FDF-E551-CD4E-9A10-E86E81ADAD9A}"/>
              </a:ext>
            </a:extLst>
          </p:cNvPr>
          <p:cNvGrpSpPr/>
          <p:nvPr/>
        </p:nvGrpSpPr>
        <p:grpSpPr>
          <a:xfrm>
            <a:off x="5426850" y="3910084"/>
            <a:ext cx="1689718" cy="518160"/>
            <a:chOff x="4483566" y="3447491"/>
            <a:chExt cx="1689718" cy="5181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A270FE-3DB2-9548-A8B6-E55F76BDA893}"/>
                </a:ext>
              </a:extLst>
            </p:cNvPr>
            <p:cNvSpPr/>
            <p:nvPr/>
          </p:nvSpPr>
          <p:spPr>
            <a:xfrm>
              <a:off x="4483566" y="3447491"/>
              <a:ext cx="550126" cy="518160"/>
            </a:xfrm>
            <a:prstGeom prst="rect">
              <a:avLst/>
            </a:prstGeom>
            <a:solidFill>
              <a:srgbClr val="0070C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4C3F8E-FB1E-5340-8958-5B12DE1782C0}"/>
                </a:ext>
              </a:extLst>
            </p:cNvPr>
            <p:cNvSpPr/>
            <p:nvPr/>
          </p:nvSpPr>
          <p:spPr>
            <a:xfrm>
              <a:off x="5053362" y="3447491"/>
              <a:ext cx="550126" cy="518160"/>
            </a:xfrm>
            <a:prstGeom prst="rect">
              <a:avLst/>
            </a:prstGeom>
            <a:solidFill>
              <a:srgbClr val="00B0F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4688E6-F809-7B45-82E2-6996B42F5F96}"/>
                </a:ext>
              </a:extLst>
            </p:cNvPr>
            <p:cNvSpPr/>
            <p:nvPr/>
          </p:nvSpPr>
          <p:spPr>
            <a:xfrm>
              <a:off x="5623158" y="3447491"/>
              <a:ext cx="550126" cy="51816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68470F6-2636-1D46-9A0E-CA37B4DAC43F}"/>
              </a:ext>
            </a:extLst>
          </p:cNvPr>
          <p:cNvGraphicFramePr>
            <a:graphicFrameLocks noGrp="1"/>
          </p:cNvGraphicFramePr>
          <p:nvPr/>
        </p:nvGraphicFramePr>
        <p:xfrm>
          <a:off x="7337038" y="4190749"/>
          <a:ext cx="2702313" cy="1850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771">
                  <a:extLst>
                    <a:ext uri="{9D8B030D-6E8A-4147-A177-3AD203B41FA5}">
                      <a16:colId xmlns:a16="http://schemas.microsoft.com/office/drawing/2014/main" val="720611069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4146833630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3746813778"/>
                    </a:ext>
                  </a:extLst>
                </a:gridCol>
              </a:tblGrid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197615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baseline="0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41087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5413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9CEC42D-AABD-BC45-8A42-AF88DBDE0FB1}"/>
              </a:ext>
            </a:extLst>
          </p:cNvPr>
          <p:cNvSpPr txBox="1"/>
          <p:nvPr/>
        </p:nvSpPr>
        <p:spPr>
          <a:xfrm>
            <a:off x="8071239" y="2228756"/>
            <a:ext cx="130112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759452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A5C9-63EA-C842-A96F-401ADFE37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filters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700204-8C01-A84C-B1F9-556134DAB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958683"/>
            <a:ext cx="7886700" cy="2218280"/>
          </a:xfrm>
        </p:spPr>
        <p:txBody>
          <a:bodyPr/>
          <a:lstStyle/>
          <a:p>
            <a:r>
              <a:rPr lang="en-US" dirty="0"/>
              <a:t>Time complexity of original : O(whk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Time complexity of separable version : O(</a:t>
            </a:r>
            <a:r>
              <a:rPr lang="en-US" dirty="0" err="1"/>
              <a:t>whk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1BF5D-FF36-FF4E-80D6-C3CA1A5D5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878" y="2460857"/>
            <a:ext cx="36068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03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E205D0-4ACB-6847-AB2B-FAFF2AB3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resizing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FC2EE3-74B6-C34F-AFDB-B7742CB1B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64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756461-9432-D64E-85AA-450C26416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to talk about resizing?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364E36-02F6-D743-8607-10A2204A9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46756" cy="4351338"/>
          </a:xfrm>
        </p:spPr>
        <p:txBody>
          <a:bodyPr/>
          <a:lstStyle/>
          <a:p>
            <a:r>
              <a:rPr lang="en-US" dirty="0"/>
              <a:t>Need to zoom in to a region to get more details</a:t>
            </a:r>
          </a:p>
          <a:p>
            <a:r>
              <a:rPr lang="en-US" dirty="0"/>
              <a:t>Can we get more details?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BB4A42-9988-CB48-B31F-5E0C3F4DB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343" y="1515837"/>
            <a:ext cx="6763657" cy="48613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B4F761-8E09-F344-B698-9AD09056BAB2}"/>
              </a:ext>
            </a:extLst>
          </p:cNvPr>
          <p:cNvSpPr txBox="1"/>
          <p:nvPr/>
        </p:nvSpPr>
        <p:spPr>
          <a:xfrm>
            <a:off x="9013371" y="6377215"/>
            <a:ext cx="317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Louis Daguerre, 1838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A40C81-5BAB-B04D-AA39-BC5BB38B1531}"/>
              </a:ext>
            </a:extLst>
          </p:cNvPr>
          <p:cNvSpPr/>
          <p:nvPr/>
        </p:nvSpPr>
        <p:spPr>
          <a:xfrm>
            <a:off x="6657975" y="5057775"/>
            <a:ext cx="442913" cy="4714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26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499FF-F53D-F94F-B50B-0EFCE709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to talk about resizing?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24075-2907-1641-B9E7-051353558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70502" cy="4351338"/>
          </a:xfrm>
        </p:spPr>
        <p:txBody>
          <a:bodyPr/>
          <a:lstStyle/>
          <a:p>
            <a:r>
              <a:rPr lang="en-US" dirty="0"/>
              <a:t>Far away objects appear small, nearby objects appear larger</a:t>
            </a:r>
          </a:p>
          <a:p>
            <a:r>
              <a:rPr lang="en-US" dirty="0"/>
              <a:t>Need to recognize objects at multiple scales</a:t>
            </a:r>
          </a:p>
          <a:p>
            <a:r>
              <a:rPr lang="en-US" dirty="0"/>
              <a:t>Resizing images to same size helps recognition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57193-D4FC-3842-A10E-AC1334C7B8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798" y="1865312"/>
            <a:ext cx="5308601" cy="29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60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5BE4-307D-9E41-9301-E00775C6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resizing hard?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5D172-1714-FE4A-AEDF-F0199E55F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E.g</a:t>
            </a:r>
            <a:r>
              <a:rPr lang="en-US" dirty="0"/>
              <a:t>, consider reducing size by a factor of 2</a:t>
            </a:r>
          </a:p>
          <a:p>
            <a:r>
              <a:rPr lang="en-US" dirty="0"/>
              <a:t>Simple solution: subsampling</a:t>
            </a:r>
          </a:p>
          <a:p>
            <a:r>
              <a:rPr lang="en-US" dirty="0"/>
              <a:t>Example: subsampling by a factor of 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CC1983-2F11-654F-946F-F8724DC9A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082414"/>
              </p:ext>
            </p:extLst>
          </p:nvPr>
        </p:nvGraphicFramePr>
        <p:xfrm>
          <a:off x="838199" y="3574377"/>
          <a:ext cx="9142140" cy="291849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23690">
                  <a:extLst>
                    <a:ext uri="{9D8B030D-6E8A-4147-A177-3AD203B41FA5}">
                      <a16:colId xmlns:a16="http://schemas.microsoft.com/office/drawing/2014/main" val="2161736479"/>
                    </a:ext>
                  </a:extLst>
                </a:gridCol>
                <a:gridCol w="1523690">
                  <a:extLst>
                    <a:ext uri="{9D8B030D-6E8A-4147-A177-3AD203B41FA5}">
                      <a16:colId xmlns:a16="http://schemas.microsoft.com/office/drawing/2014/main" val="1084979218"/>
                    </a:ext>
                  </a:extLst>
                </a:gridCol>
                <a:gridCol w="1523690">
                  <a:extLst>
                    <a:ext uri="{9D8B030D-6E8A-4147-A177-3AD203B41FA5}">
                      <a16:colId xmlns:a16="http://schemas.microsoft.com/office/drawing/2014/main" val="2653264241"/>
                    </a:ext>
                  </a:extLst>
                </a:gridCol>
                <a:gridCol w="1523690">
                  <a:extLst>
                    <a:ext uri="{9D8B030D-6E8A-4147-A177-3AD203B41FA5}">
                      <a16:colId xmlns:a16="http://schemas.microsoft.com/office/drawing/2014/main" val="2576305253"/>
                    </a:ext>
                  </a:extLst>
                </a:gridCol>
                <a:gridCol w="1523690">
                  <a:extLst>
                    <a:ext uri="{9D8B030D-6E8A-4147-A177-3AD203B41FA5}">
                      <a16:colId xmlns:a16="http://schemas.microsoft.com/office/drawing/2014/main" val="3198907690"/>
                    </a:ext>
                  </a:extLst>
                </a:gridCol>
                <a:gridCol w="1523690">
                  <a:extLst>
                    <a:ext uri="{9D8B030D-6E8A-4147-A177-3AD203B41FA5}">
                      <a16:colId xmlns:a16="http://schemas.microsoft.com/office/drawing/2014/main" val="4141845933"/>
                    </a:ext>
                  </a:extLst>
                </a:gridCol>
              </a:tblGrid>
              <a:tr h="4864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198220"/>
                  </a:ext>
                </a:extLst>
              </a:tr>
              <a:tr h="4864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872646"/>
                  </a:ext>
                </a:extLst>
              </a:tr>
              <a:tr h="4864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158286"/>
                  </a:ext>
                </a:extLst>
              </a:tr>
              <a:tr h="4864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21908"/>
                  </a:ext>
                </a:extLst>
              </a:tr>
              <a:tr h="4864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224317"/>
                  </a:ext>
                </a:extLst>
              </a:tr>
              <a:tr h="4864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10153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6B2A2CC-60D2-6A4E-ADD8-B828EECFC578}"/>
              </a:ext>
            </a:extLst>
          </p:cNvPr>
          <p:cNvSpPr/>
          <p:nvPr/>
        </p:nvSpPr>
        <p:spPr>
          <a:xfrm>
            <a:off x="2352907" y="3543503"/>
            <a:ext cx="1527717" cy="29493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0834A2-9E55-B747-BB2E-634A418FFBAA}"/>
              </a:ext>
            </a:extLst>
          </p:cNvPr>
          <p:cNvSpPr/>
          <p:nvPr/>
        </p:nvSpPr>
        <p:spPr>
          <a:xfrm>
            <a:off x="5409269" y="3574375"/>
            <a:ext cx="1527717" cy="29184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0EF59-C1D2-D44F-B8E2-3090C1EA1BED}"/>
              </a:ext>
            </a:extLst>
          </p:cNvPr>
          <p:cNvSpPr/>
          <p:nvPr/>
        </p:nvSpPr>
        <p:spPr>
          <a:xfrm>
            <a:off x="8451693" y="3574375"/>
            <a:ext cx="1527717" cy="29493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C032EF-4347-7A45-BD5B-B8E543216A78}"/>
              </a:ext>
            </a:extLst>
          </p:cNvPr>
          <p:cNvSpPr/>
          <p:nvPr/>
        </p:nvSpPr>
        <p:spPr>
          <a:xfrm>
            <a:off x="837271" y="4059044"/>
            <a:ext cx="9142139" cy="5018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D6535F-C7A3-C646-B41F-71B12987BEA2}"/>
              </a:ext>
            </a:extLst>
          </p:cNvPr>
          <p:cNvSpPr/>
          <p:nvPr/>
        </p:nvSpPr>
        <p:spPr>
          <a:xfrm>
            <a:off x="837271" y="5025055"/>
            <a:ext cx="9142139" cy="5018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7249CA-1AD3-464C-BF9F-329E1C06E7E7}"/>
              </a:ext>
            </a:extLst>
          </p:cNvPr>
          <p:cNvSpPr/>
          <p:nvPr/>
        </p:nvSpPr>
        <p:spPr>
          <a:xfrm>
            <a:off x="837271" y="6003140"/>
            <a:ext cx="9142139" cy="5018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9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4B3E-449A-BA49-B52E-73913D8D2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resizing hard?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EDDDE-117D-1041-A339-217ACFD25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Dropping pixels causes problems</a:t>
            </a:r>
          </a:p>
        </p:txBody>
      </p:sp>
    </p:spTree>
    <p:extLst>
      <p:ext uri="{BB962C8B-B14F-4D97-AF65-F5344CB8AC3E}">
        <p14:creationId xmlns:p14="http://schemas.microsoft.com/office/powerpoint/2010/main" val="4193330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118AB836-BD1C-1348-9203-0115E43CB741}"/>
              </a:ext>
            </a:extLst>
          </p:cNvPr>
          <p:cNvGrpSpPr/>
          <p:nvPr/>
        </p:nvGrpSpPr>
        <p:grpSpPr>
          <a:xfrm>
            <a:off x="1957388" y="588169"/>
            <a:ext cx="7772399" cy="6069806"/>
            <a:chOff x="1957388" y="588169"/>
            <a:chExt cx="7772399" cy="60698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D6D48A6-73BB-7449-A0A1-624ACEB4B76C}"/>
                </a:ext>
              </a:extLst>
            </p:cNvPr>
            <p:cNvSpPr/>
            <p:nvPr/>
          </p:nvSpPr>
          <p:spPr>
            <a:xfrm>
              <a:off x="1971675" y="614363"/>
              <a:ext cx="7729538" cy="60436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AE1E3D-2120-D34B-9931-A96ABE04FCBC}"/>
                </a:ext>
              </a:extLst>
            </p:cNvPr>
            <p:cNvCxnSpPr/>
            <p:nvPr/>
          </p:nvCxnSpPr>
          <p:spPr>
            <a:xfrm>
              <a:off x="1971675" y="614363"/>
              <a:ext cx="7729538" cy="200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7D8C8D-23F6-5941-99D0-2B9561D27EE9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3714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939011-3F3D-874D-B35F-C34E0B4D4155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5286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E9D25EB-8A7B-4A48-8565-4FD215CCDB41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7143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4D9008-DF74-254C-9E6B-93B16F8E1E69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8858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77CB4EA-CF7D-4547-85A9-1D3D3F426B3F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10715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8AD1698-3279-1F45-835B-76C8FC7FE8BA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1257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51B0E3-06FE-9F46-A988-A4CD2269F12F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14430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1ADB35-7775-6143-A9A5-E6292A0F82DC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16287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2288B57-5075-4343-A4B5-C70D129E7877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18430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BA1876-23B5-604A-8B8E-B5809955B9F5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20288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7168DD9-0D1B-3446-9D5F-BA83AEDEF827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22431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669F6C-4D72-A54A-A234-E38241B7D816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24574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98A0C5-3717-3B46-8CA5-8C6F8CA2BC6C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43825" cy="2686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33A657A-8571-174C-B5DE-60B89873EE43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04838"/>
              <a:ext cx="7743825" cy="29098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321FAF1-FF2C-EF4A-AC7B-562EC668016F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04838"/>
              <a:ext cx="7743825" cy="31670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BB9A01F-9764-B442-BB60-18167225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588169"/>
              <a:ext cx="7743825" cy="33980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C65721B-095D-9849-A416-49D22AE024C7}"/>
                </a:ext>
              </a:extLst>
            </p:cNvPr>
            <p:cNvCxnSpPr>
              <a:cxnSpLocks/>
            </p:cNvCxnSpPr>
            <p:nvPr/>
          </p:nvCxnSpPr>
          <p:spPr>
            <a:xfrm>
              <a:off x="1957388" y="588169"/>
              <a:ext cx="7758112" cy="36552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F435022-64F3-6A4D-B576-162A03728C20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588169"/>
              <a:ext cx="7743825" cy="39409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6AE274C-613A-EC47-B459-86643F1F80D7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43825" cy="42005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4053364-2002-B144-9918-AA1BC480FBEF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43825" cy="4457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3BA63F8-2D70-6F45-864B-D0B5944F4C7D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43825" cy="47148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8D0B18B-7E18-C04B-AF28-D3A029E39A75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58112" cy="50149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8C45E9F-3A1A-B349-9576-6E9A8F06034B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43825" cy="52720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1D21AF3-BCBC-0E43-8D3C-0FFD0D74B370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43825" cy="55006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ED0A533-EC90-FD45-9711-F9617B83137D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1982"/>
              <a:ext cx="7743825" cy="5760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E38A272-2817-CE40-9189-54178CB946B4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1982"/>
              <a:ext cx="7729538" cy="60459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729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01C5D-8FD7-3F47-8727-F6DF3860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Detour: Time complexity of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5EF1D-2E11-E44A-A942-4DBF35DF3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is w x h</a:t>
            </a:r>
          </a:p>
          <a:p>
            <a:r>
              <a:rPr lang="en-US" dirty="0"/>
              <a:t>Filter is k x k</a:t>
            </a:r>
          </a:p>
          <a:p>
            <a:r>
              <a:rPr lang="en-US" dirty="0"/>
              <a:t>Every entry takes O(k</a:t>
            </a:r>
            <a:r>
              <a:rPr lang="en-US" baseline="30000" dirty="0"/>
              <a:t>2</a:t>
            </a:r>
            <a:r>
              <a:rPr lang="en-US" dirty="0"/>
              <a:t>) operations</a:t>
            </a:r>
          </a:p>
          <a:p>
            <a:r>
              <a:rPr lang="en-US" dirty="0"/>
              <a:t>Number of output entries:</a:t>
            </a:r>
          </a:p>
          <a:p>
            <a:pPr lvl="1"/>
            <a:r>
              <a:rPr lang="en-US" dirty="0"/>
              <a:t>(w+k-1)(h+k-1) for full</a:t>
            </a:r>
          </a:p>
          <a:p>
            <a:pPr lvl="1"/>
            <a:r>
              <a:rPr lang="en-US" dirty="0" err="1"/>
              <a:t>wh</a:t>
            </a:r>
            <a:r>
              <a:rPr lang="en-US" dirty="0"/>
              <a:t> for same</a:t>
            </a:r>
          </a:p>
          <a:p>
            <a:r>
              <a:rPr lang="en-US" dirty="0"/>
              <a:t>Total time complexity: </a:t>
            </a:r>
          </a:p>
          <a:p>
            <a:pPr lvl="1"/>
            <a:r>
              <a:rPr lang="en-US" dirty="0"/>
              <a:t>O(whk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89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B3017D-22AF-0145-9909-52543500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924" y="585789"/>
            <a:ext cx="7471664" cy="58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55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 </a:t>
            </a:r>
            <a:r>
              <a:rPr lang="en-US"/>
              <a:t>in time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50454"/>
            <a:ext cx="9144000" cy="51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5785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 in time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51402"/>
            <a:ext cx="9144000" cy="51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08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98F84-75D2-9544-938F-56C618048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aliasing happen?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6D077-A150-334C-BAE0-FEA6B6AD6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”miss” things between samples</a:t>
            </a:r>
          </a:p>
          <a:p>
            <a:r>
              <a:rPr lang="en-US" dirty="0"/>
              <a:t>High frequency signals might appear as low frequency signals</a:t>
            </a:r>
          </a:p>
          <a:p>
            <a:r>
              <a:rPr lang="en-US" dirty="0"/>
              <a:t>Called “aliasing”</a:t>
            </a:r>
          </a:p>
          <a:p>
            <a:endParaRPr lang="en-US" dirty="0"/>
          </a:p>
        </p:txBody>
      </p:sp>
      <p:sp>
        <p:nvSpPr>
          <p:cNvPr id="4" name="Shape 814">
            <a:extLst>
              <a:ext uri="{FF2B5EF4-FFF2-40B4-BE49-F238E27FC236}">
                <a16:creationId xmlns:a16="http://schemas.microsoft.com/office/drawing/2014/main" id="{74316147-0DE8-754F-BEC6-C3C68DF0C985}"/>
              </a:ext>
            </a:extLst>
          </p:cNvPr>
          <p:cNvSpPr/>
          <p:nvPr/>
        </p:nvSpPr>
        <p:spPr>
          <a:xfrm>
            <a:off x="3513136" y="6351587"/>
            <a:ext cx="400509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40639" marR="40639" defTabSz="914400">
              <a:buClr>
                <a:srgbClr val="FFFC79"/>
              </a:buClr>
              <a:buFont typeface="Helvetica"/>
              <a:defRPr>
                <a:solidFill>
                  <a:srgbClr val="53D5FD"/>
                </a:solidFill>
                <a:uFill>
                  <a:solidFill>
                    <a:srgbClr val="53D5FD"/>
                  </a:solidFill>
                </a:uFill>
              </a:defRPr>
            </a:lvl1pPr>
          </a:lstStyle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00">
                <a:latin typeface="+mj-lt"/>
                <a:ea typeface="+mj-ea"/>
                <a:cs typeface="+mj-cs"/>
                <a:sym typeface="Helvetica"/>
              </a:rPr>
              <a:t>© Kavita Bala, Computer Science, Cornell University</a:t>
            </a:r>
          </a:p>
        </p:txBody>
      </p:sp>
      <p:pic>
        <p:nvPicPr>
          <p:cNvPr id="5" name="aliasing.png">
            <a:extLst>
              <a:ext uri="{FF2B5EF4-FFF2-40B4-BE49-F238E27FC236}">
                <a16:creationId xmlns:a16="http://schemas.microsoft.com/office/drawing/2014/main" id="{E6847FED-0970-E946-8C5D-DBFF8D7B3845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5933" y="3989387"/>
            <a:ext cx="8263891" cy="23225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44135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C977E-3585-744C-822D-A5A79516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it mathematically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A2F30E2-5458-7441-B13D-D418A7D34B2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Fourier basis signals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/>
                  <a:t>, time period N/k, frequency k/N</a:t>
                </a:r>
              </a:p>
              <a:p>
                <a:r>
                  <a:rPr lang="en-US" dirty="0"/>
                  <a:t>Suppose we sample every P pixels. Then we are only looking at the values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𝑛𝑃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 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Consider two basis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𝑘𝑃𝑛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)(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𝑘𝑃𝑛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br>
                  <a:rPr lang="en-US" b="0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𝑘𝑃𝑛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A2F30E2-5458-7441-B13D-D418A7D34B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965" t="-2632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551193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4C87D-46D2-404A-A449-52A691BE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it mathematically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47DBB2-0339-AE43-83C6-32A527CA226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The two basis vectors look identical if we sample every P pixels</a:t>
                </a:r>
              </a:p>
              <a:p>
                <a:r>
                  <a:rPr lang="en-US" dirty="0"/>
                  <a:t>Our eyes see the lower frequency: aliasing</a:t>
                </a:r>
              </a:p>
              <a:p>
                <a:r>
                  <a:rPr lang="en-US" dirty="0"/>
                  <a:t>How do we avoid aliasing? </a:t>
                </a:r>
              </a:p>
              <a:p>
                <a:pPr lvl="1"/>
                <a:r>
                  <a:rPr lang="en-US" i="1" dirty="0"/>
                  <a:t>Remove high frequencies that may be aliased</a:t>
                </a:r>
              </a:p>
              <a:p>
                <a:pPr lvl="1"/>
                <a:r>
                  <a:rPr lang="en-US" i="1" dirty="0"/>
                  <a:t>Sample at a high enough rate (lower P)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47DBB2-0339-AE43-83C6-32A527CA22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965" t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022909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FD913-082E-0249-8388-5912CE4E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aliasing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4D6D554-6DD9-2649-840C-F16C35C3FF2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image has limited high frequency components</a:t>
                </a:r>
              </a:p>
              <a:p>
                <a:r>
                  <a:rPr lang="en-US" dirty="0"/>
                  <a:t>Fourier transform of x is X </a:t>
                </a:r>
              </a:p>
              <a:p>
                <a:r>
                  <a:rPr lang="en-US" dirty="0"/>
                  <a:t>Suppose X is non-zero only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4D6D554-6DD9-2649-840C-F16C35C3F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33DCD5-67E3-EA46-BE85-7B36DFBC6AF3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428750" y="6176963"/>
            <a:ext cx="87641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0CCB42-9E12-EB48-BCBF-A4DABA6C8D6F}"/>
              </a:ext>
            </a:extLst>
          </p:cNvPr>
          <p:cNvCxnSpPr>
            <a:stCxn id="3" idx="2"/>
          </p:cNvCxnSpPr>
          <p:nvPr/>
        </p:nvCxnSpPr>
        <p:spPr>
          <a:xfrm flipV="1">
            <a:off x="6096000" y="4114800"/>
            <a:ext cx="0" cy="20621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8CC1D9D7-FAEC-544A-9071-B717717E380C}"/>
              </a:ext>
            </a:extLst>
          </p:cNvPr>
          <p:cNvSpPr/>
          <p:nvPr/>
        </p:nvSpPr>
        <p:spPr>
          <a:xfrm>
            <a:off x="3543300" y="4429125"/>
            <a:ext cx="2571750" cy="1771650"/>
          </a:xfrm>
          <a:custGeom>
            <a:avLst/>
            <a:gdLst>
              <a:gd name="connsiteX0" fmla="*/ 0 w 2571750"/>
              <a:gd name="connsiteY0" fmla="*/ 1771650 h 1771650"/>
              <a:gd name="connsiteX1" fmla="*/ 14288 w 2571750"/>
              <a:gd name="connsiteY1" fmla="*/ 1614488 h 1771650"/>
              <a:gd name="connsiteX2" fmla="*/ 42863 w 2571750"/>
              <a:gd name="connsiteY2" fmla="*/ 1557338 h 1771650"/>
              <a:gd name="connsiteX3" fmla="*/ 57150 w 2571750"/>
              <a:gd name="connsiteY3" fmla="*/ 1514475 h 1771650"/>
              <a:gd name="connsiteX4" fmla="*/ 85725 w 2571750"/>
              <a:gd name="connsiteY4" fmla="*/ 1443038 h 1771650"/>
              <a:gd name="connsiteX5" fmla="*/ 100013 w 2571750"/>
              <a:gd name="connsiteY5" fmla="*/ 1400175 h 1771650"/>
              <a:gd name="connsiteX6" fmla="*/ 128588 w 2571750"/>
              <a:gd name="connsiteY6" fmla="*/ 1343025 h 1771650"/>
              <a:gd name="connsiteX7" fmla="*/ 157163 w 2571750"/>
              <a:gd name="connsiteY7" fmla="*/ 1257300 h 1771650"/>
              <a:gd name="connsiteX8" fmla="*/ 200025 w 2571750"/>
              <a:gd name="connsiteY8" fmla="*/ 1143000 h 1771650"/>
              <a:gd name="connsiteX9" fmla="*/ 228600 w 2571750"/>
              <a:gd name="connsiteY9" fmla="*/ 1100138 h 1771650"/>
              <a:gd name="connsiteX10" fmla="*/ 271463 w 2571750"/>
              <a:gd name="connsiteY10" fmla="*/ 1014413 h 1771650"/>
              <a:gd name="connsiteX11" fmla="*/ 285750 w 2571750"/>
              <a:gd name="connsiteY11" fmla="*/ 971550 h 1771650"/>
              <a:gd name="connsiteX12" fmla="*/ 342900 w 2571750"/>
              <a:gd name="connsiteY12" fmla="*/ 885825 h 1771650"/>
              <a:gd name="connsiteX13" fmla="*/ 385763 w 2571750"/>
              <a:gd name="connsiteY13" fmla="*/ 800100 h 1771650"/>
              <a:gd name="connsiteX14" fmla="*/ 428625 w 2571750"/>
              <a:gd name="connsiteY14" fmla="*/ 757238 h 1771650"/>
              <a:gd name="connsiteX15" fmla="*/ 514350 w 2571750"/>
              <a:gd name="connsiteY15" fmla="*/ 700088 h 1771650"/>
              <a:gd name="connsiteX16" fmla="*/ 742950 w 2571750"/>
              <a:gd name="connsiteY16" fmla="*/ 714375 h 1771650"/>
              <a:gd name="connsiteX17" fmla="*/ 828675 w 2571750"/>
              <a:gd name="connsiteY17" fmla="*/ 742950 h 1771650"/>
              <a:gd name="connsiteX18" fmla="*/ 871538 w 2571750"/>
              <a:gd name="connsiteY18" fmla="*/ 771525 h 1771650"/>
              <a:gd name="connsiteX19" fmla="*/ 957263 w 2571750"/>
              <a:gd name="connsiteY19" fmla="*/ 842963 h 1771650"/>
              <a:gd name="connsiteX20" fmla="*/ 1000125 w 2571750"/>
              <a:gd name="connsiteY20" fmla="*/ 857250 h 1771650"/>
              <a:gd name="connsiteX21" fmla="*/ 1085850 w 2571750"/>
              <a:gd name="connsiteY21" fmla="*/ 914400 h 1771650"/>
              <a:gd name="connsiteX22" fmla="*/ 1128713 w 2571750"/>
              <a:gd name="connsiteY22" fmla="*/ 957263 h 1771650"/>
              <a:gd name="connsiteX23" fmla="*/ 1214438 w 2571750"/>
              <a:gd name="connsiteY23" fmla="*/ 985838 h 1771650"/>
              <a:gd name="connsiteX24" fmla="*/ 1257300 w 2571750"/>
              <a:gd name="connsiteY24" fmla="*/ 1000125 h 1771650"/>
              <a:gd name="connsiteX25" fmla="*/ 1471613 w 2571750"/>
              <a:gd name="connsiteY25" fmla="*/ 985838 h 1771650"/>
              <a:gd name="connsiteX26" fmla="*/ 1514475 w 2571750"/>
              <a:gd name="connsiteY26" fmla="*/ 957263 h 1771650"/>
              <a:gd name="connsiteX27" fmla="*/ 1557338 w 2571750"/>
              <a:gd name="connsiteY27" fmla="*/ 942975 h 1771650"/>
              <a:gd name="connsiteX28" fmla="*/ 1600200 w 2571750"/>
              <a:gd name="connsiteY28" fmla="*/ 900113 h 1771650"/>
              <a:gd name="connsiteX29" fmla="*/ 1643063 w 2571750"/>
              <a:gd name="connsiteY29" fmla="*/ 871538 h 1771650"/>
              <a:gd name="connsiteX30" fmla="*/ 1714500 w 2571750"/>
              <a:gd name="connsiteY30" fmla="*/ 800100 h 1771650"/>
              <a:gd name="connsiteX31" fmla="*/ 1771650 w 2571750"/>
              <a:gd name="connsiteY31" fmla="*/ 714375 h 1771650"/>
              <a:gd name="connsiteX32" fmla="*/ 1814513 w 2571750"/>
              <a:gd name="connsiteY32" fmla="*/ 628650 h 1771650"/>
              <a:gd name="connsiteX33" fmla="*/ 1871663 w 2571750"/>
              <a:gd name="connsiteY33" fmla="*/ 542925 h 1771650"/>
              <a:gd name="connsiteX34" fmla="*/ 1885950 w 2571750"/>
              <a:gd name="connsiteY34" fmla="*/ 500063 h 1771650"/>
              <a:gd name="connsiteX35" fmla="*/ 1928813 w 2571750"/>
              <a:gd name="connsiteY35" fmla="*/ 442913 h 1771650"/>
              <a:gd name="connsiteX36" fmla="*/ 1957388 w 2571750"/>
              <a:gd name="connsiteY36" fmla="*/ 400050 h 1771650"/>
              <a:gd name="connsiteX37" fmla="*/ 2000250 w 2571750"/>
              <a:gd name="connsiteY37" fmla="*/ 300038 h 1771650"/>
              <a:gd name="connsiteX38" fmla="*/ 2057400 w 2571750"/>
              <a:gd name="connsiteY38" fmla="*/ 214313 h 1771650"/>
              <a:gd name="connsiteX39" fmla="*/ 2085975 w 2571750"/>
              <a:gd name="connsiteY39" fmla="*/ 171450 h 1771650"/>
              <a:gd name="connsiteX40" fmla="*/ 2100263 w 2571750"/>
              <a:gd name="connsiteY40" fmla="*/ 128588 h 1771650"/>
              <a:gd name="connsiteX41" fmla="*/ 2171700 w 2571750"/>
              <a:gd name="connsiteY41" fmla="*/ 42863 h 1771650"/>
              <a:gd name="connsiteX42" fmla="*/ 2214563 w 2571750"/>
              <a:gd name="connsiteY42" fmla="*/ 28575 h 1771650"/>
              <a:gd name="connsiteX43" fmla="*/ 2257425 w 2571750"/>
              <a:gd name="connsiteY43" fmla="*/ 0 h 1771650"/>
              <a:gd name="connsiteX44" fmla="*/ 2357438 w 2571750"/>
              <a:gd name="connsiteY44" fmla="*/ 14288 h 1771650"/>
              <a:gd name="connsiteX45" fmla="*/ 2400300 w 2571750"/>
              <a:gd name="connsiteY45" fmla="*/ 28575 h 1771650"/>
              <a:gd name="connsiteX46" fmla="*/ 2428875 w 2571750"/>
              <a:gd name="connsiteY46" fmla="*/ 71438 h 1771650"/>
              <a:gd name="connsiteX47" fmla="*/ 2557463 w 2571750"/>
              <a:gd name="connsiteY47" fmla="*/ 142875 h 1771650"/>
              <a:gd name="connsiteX48" fmla="*/ 2571750 w 2571750"/>
              <a:gd name="connsiteY48" fmla="*/ 142875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71750" h="1771650">
                <a:moveTo>
                  <a:pt x="0" y="1771650"/>
                </a:moveTo>
                <a:cubicBezTo>
                  <a:pt x="4763" y="1719263"/>
                  <a:pt x="3971" y="1666070"/>
                  <a:pt x="14288" y="1614488"/>
                </a:cubicBezTo>
                <a:cubicBezTo>
                  <a:pt x="18465" y="1593603"/>
                  <a:pt x="34473" y="1576915"/>
                  <a:pt x="42863" y="1557338"/>
                </a:cubicBezTo>
                <a:cubicBezTo>
                  <a:pt x="48796" y="1543495"/>
                  <a:pt x="51862" y="1528577"/>
                  <a:pt x="57150" y="1514475"/>
                </a:cubicBezTo>
                <a:cubicBezTo>
                  <a:pt x="66155" y="1490461"/>
                  <a:pt x="76720" y="1467052"/>
                  <a:pt x="85725" y="1443038"/>
                </a:cubicBezTo>
                <a:cubicBezTo>
                  <a:pt x="91013" y="1428936"/>
                  <a:pt x="94080" y="1414018"/>
                  <a:pt x="100013" y="1400175"/>
                </a:cubicBezTo>
                <a:cubicBezTo>
                  <a:pt x="108403" y="1380599"/>
                  <a:pt x="120678" y="1362800"/>
                  <a:pt x="128588" y="1343025"/>
                </a:cubicBezTo>
                <a:cubicBezTo>
                  <a:pt x="139775" y="1315059"/>
                  <a:pt x="147638" y="1285875"/>
                  <a:pt x="157163" y="1257300"/>
                </a:cubicBezTo>
                <a:cubicBezTo>
                  <a:pt x="169529" y="1220201"/>
                  <a:pt x="182939" y="1177171"/>
                  <a:pt x="200025" y="1143000"/>
                </a:cubicBezTo>
                <a:cubicBezTo>
                  <a:pt x="207704" y="1127642"/>
                  <a:pt x="220921" y="1115496"/>
                  <a:pt x="228600" y="1100138"/>
                </a:cubicBezTo>
                <a:cubicBezTo>
                  <a:pt x="287753" y="981833"/>
                  <a:pt x="189572" y="1137248"/>
                  <a:pt x="271463" y="1014413"/>
                </a:cubicBezTo>
                <a:cubicBezTo>
                  <a:pt x="276225" y="1000125"/>
                  <a:pt x="278436" y="984715"/>
                  <a:pt x="285750" y="971550"/>
                </a:cubicBezTo>
                <a:cubicBezTo>
                  <a:pt x="302428" y="941529"/>
                  <a:pt x="332039" y="918405"/>
                  <a:pt x="342900" y="885825"/>
                </a:cubicBezTo>
                <a:cubicBezTo>
                  <a:pt x="357220" y="842868"/>
                  <a:pt x="354990" y="837028"/>
                  <a:pt x="385763" y="800100"/>
                </a:cubicBezTo>
                <a:cubicBezTo>
                  <a:pt x="398698" y="784578"/>
                  <a:pt x="412676" y="769643"/>
                  <a:pt x="428625" y="757238"/>
                </a:cubicBezTo>
                <a:cubicBezTo>
                  <a:pt x="455734" y="736154"/>
                  <a:pt x="514350" y="700088"/>
                  <a:pt x="514350" y="700088"/>
                </a:cubicBezTo>
                <a:cubicBezTo>
                  <a:pt x="590550" y="704850"/>
                  <a:pt x="667301" y="704059"/>
                  <a:pt x="742950" y="714375"/>
                </a:cubicBezTo>
                <a:cubicBezTo>
                  <a:pt x="772794" y="718445"/>
                  <a:pt x="828675" y="742950"/>
                  <a:pt x="828675" y="742950"/>
                </a:cubicBezTo>
                <a:cubicBezTo>
                  <a:pt x="842963" y="752475"/>
                  <a:pt x="858346" y="760532"/>
                  <a:pt x="871538" y="771525"/>
                </a:cubicBezTo>
                <a:cubicBezTo>
                  <a:pt x="918938" y="811025"/>
                  <a:pt x="904050" y="816357"/>
                  <a:pt x="957263" y="842963"/>
                </a:cubicBezTo>
                <a:cubicBezTo>
                  <a:pt x="970733" y="849698"/>
                  <a:pt x="985838" y="852488"/>
                  <a:pt x="1000125" y="857250"/>
                </a:cubicBezTo>
                <a:cubicBezTo>
                  <a:pt x="1136864" y="993989"/>
                  <a:pt x="961787" y="831691"/>
                  <a:pt x="1085850" y="914400"/>
                </a:cubicBezTo>
                <a:cubicBezTo>
                  <a:pt x="1102662" y="925608"/>
                  <a:pt x="1111050" y="947450"/>
                  <a:pt x="1128713" y="957263"/>
                </a:cubicBezTo>
                <a:cubicBezTo>
                  <a:pt x="1155043" y="971891"/>
                  <a:pt x="1185863" y="976313"/>
                  <a:pt x="1214438" y="985838"/>
                </a:cubicBezTo>
                <a:lnTo>
                  <a:pt x="1257300" y="1000125"/>
                </a:lnTo>
                <a:cubicBezTo>
                  <a:pt x="1328738" y="995363"/>
                  <a:pt x="1400991" y="997608"/>
                  <a:pt x="1471613" y="985838"/>
                </a:cubicBezTo>
                <a:cubicBezTo>
                  <a:pt x="1488551" y="983015"/>
                  <a:pt x="1499117" y="964942"/>
                  <a:pt x="1514475" y="957263"/>
                </a:cubicBezTo>
                <a:cubicBezTo>
                  <a:pt x="1527946" y="950528"/>
                  <a:pt x="1543050" y="947738"/>
                  <a:pt x="1557338" y="942975"/>
                </a:cubicBezTo>
                <a:cubicBezTo>
                  <a:pt x="1571625" y="928688"/>
                  <a:pt x="1584678" y="913048"/>
                  <a:pt x="1600200" y="900113"/>
                </a:cubicBezTo>
                <a:cubicBezTo>
                  <a:pt x="1613392" y="889120"/>
                  <a:pt x="1630921" y="883680"/>
                  <a:pt x="1643063" y="871538"/>
                </a:cubicBezTo>
                <a:cubicBezTo>
                  <a:pt x="1738316" y="776285"/>
                  <a:pt x="1600198" y="876302"/>
                  <a:pt x="1714500" y="800100"/>
                </a:cubicBezTo>
                <a:cubicBezTo>
                  <a:pt x="1739609" y="724775"/>
                  <a:pt x="1712193" y="785724"/>
                  <a:pt x="1771650" y="714375"/>
                </a:cubicBezTo>
                <a:cubicBezTo>
                  <a:pt x="1835078" y="638261"/>
                  <a:pt x="1771554" y="705977"/>
                  <a:pt x="1814513" y="628650"/>
                </a:cubicBezTo>
                <a:cubicBezTo>
                  <a:pt x="1831191" y="598629"/>
                  <a:pt x="1871663" y="542925"/>
                  <a:pt x="1871663" y="542925"/>
                </a:cubicBezTo>
                <a:cubicBezTo>
                  <a:pt x="1876425" y="528638"/>
                  <a:pt x="1878478" y="513139"/>
                  <a:pt x="1885950" y="500063"/>
                </a:cubicBezTo>
                <a:cubicBezTo>
                  <a:pt x="1897764" y="479388"/>
                  <a:pt x="1914972" y="462290"/>
                  <a:pt x="1928813" y="442913"/>
                </a:cubicBezTo>
                <a:cubicBezTo>
                  <a:pt x="1938794" y="428940"/>
                  <a:pt x="1947863" y="414338"/>
                  <a:pt x="1957388" y="400050"/>
                </a:cubicBezTo>
                <a:cubicBezTo>
                  <a:pt x="1972168" y="355708"/>
                  <a:pt x="1973767" y="344176"/>
                  <a:pt x="2000250" y="300038"/>
                </a:cubicBezTo>
                <a:cubicBezTo>
                  <a:pt x="2017919" y="270589"/>
                  <a:pt x="2038350" y="242888"/>
                  <a:pt x="2057400" y="214313"/>
                </a:cubicBezTo>
                <a:cubicBezTo>
                  <a:pt x="2066925" y="200025"/>
                  <a:pt x="2080545" y="187740"/>
                  <a:pt x="2085975" y="171450"/>
                </a:cubicBezTo>
                <a:cubicBezTo>
                  <a:pt x="2090738" y="157163"/>
                  <a:pt x="2093528" y="142058"/>
                  <a:pt x="2100263" y="128588"/>
                </a:cubicBezTo>
                <a:cubicBezTo>
                  <a:pt x="2113442" y="102231"/>
                  <a:pt x="2148000" y="58663"/>
                  <a:pt x="2171700" y="42863"/>
                </a:cubicBezTo>
                <a:cubicBezTo>
                  <a:pt x="2184231" y="34509"/>
                  <a:pt x="2201092" y="35310"/>
                  <a:pt x="2214563" y="28575"/>
                </a:cubicBezTo>
                <a:cubicBezTo>
                  <a:pt x="2229921" y="20896"/>
                  <a:pt x="2243138" y="9525"/>
                  <a:pt x="2257425" y="0"/>
                </a:cubicBezTo>
                <a:cubicBezTo>
                  <a:pt x="2290763" y="4763"/>
                  <a:pt x="2324416" y="7684"/>
                  <a:pt x="2357438" y="14288"/>
                </a:cubicBezTo>
                <a:cubicBezTo>
                  <a:pt x="2372206" y="17242"/>
                  <a:pt x="2388540" y="19167"/>
                  <a:pt x="2400300" y="28575"/>
                </a:cubicBezTo>
                <a:cubicBezTo>
                  <a:pt x="2413709" y="39302"/>
                  <a:pt x="2415952" y="60130"/>
                  <a:pt x="2428875" y="71438"/>
                </a:cubicBezTo>
                <a:cubicBezTo>
                  <a:pt x="2471443" y="108685"/>
                  <a:pt x="2506440" y="130120"/>
                  <a:pt x="2557463" y="142875"/>
                </a:cubicBezTo>
                <a:cubicBezTo>
                  <a:pt x="2562083" y="144030"/>
                  <a:pt x="2566988" y="142875"/>
                  <a:pt x="2571750" y="142875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5619BA1-300F-9C4F-B85D-C72149D56FD6}"/>
              </a:ext>
            </a:extLst>
          </p:cNvPr>
          <p:cNvSpPr/>
          <p:nvPr/>
        </p:nvSpPr>
        <p:spPr>
          <a:xfrm flipH="1">
            <a:off x="6096000" y="4429125"/>
            <a:ext cx="2571749" cy="1771650"/>
          </a:xfrm>
          <a:custGeom>
            <a:avLst/>
            <a:gdLst>
              <a:gd name="connsiteX0" fmla="*/ 0 w 2571750"/>
              <a:gd name="connsiteY0" fmla="*/ 1771650 h 1771650"/>
              <a:gd name="connsiteX1" fmla="*/ 14288 w 2571750"/>
              <a:gd name="connsiteY1" fmla="*/ 1614488 h 1771650"/>
              <a:gd name="connsiteX2" fmla="*/ 42863 w 2571750"/>
              <a:gd name="connsiteY2" fmla="*/ 1557338 h 1771650"/>
              <a:gd name="connsiteX3" fmla="*/ 57150 w 2571750"/>
              <a:gd name="connsiteY3" fmla="*/ 1514475 h 1771650"/>
              <a:gd name="connsiteX4" fmla="*/ 85725 w 2571750"/>
              <a:gd name="connsiteY4" fmla="*/ 1443038 h 1771650"/>
              <a:gd name="connsiteX5" fmla="*/ 100013 w 2571750"/>
              <a:gd name="connsiteY5" fmla="*/ 1400175 h 1771650"/>
              <a:gd name="connsiteX6" fmla="*/ 128588 w 2571750"/>
              <a:gd name="connsiteY6" fmla="*/ 1343025 h 1771650"/>
              <a:gd name="connsiteX7" fmla="*/ 157163 w 2571750"/>
              <a:gd name="connsiteY7" fmla="*/ 1257300 h 1771650"/>
              <a:gd name="connsiteX8" fmla="*/ 200025 w 2571750"/>
              <a:gd name="connsiteY8" fmla="*/ 1143000 h 1771650"/>
              <a:gd name="connsiteX9" fmla="*/ 228600 w 2571750"/>
              <a:gd name="connsiteY9" fmla="*/ 1100138 h 1771650"/>
              <a:gd name="connsiteX10" fmla="*/ 271463 w 2571750"/>
              <a:gd name="connsiteY10" fmla="*/ 1014413 h 1771650"/>
              <a:gd name="connsiteX11" fmla="*/ 285750 w 2571750"/>
              <a:gd name="connsiteY11" fmla="*/ 971550 h 1771650"/>
              <a:gd name="connsiteX12" fmla="*/ 342900 w 2571750"/>
              <a:gd name="connsiteY12" fmla="*/ 885825 h 1771650"/>
              <a:gd name="connsiteX13" fmla="*/ 385763 w 2571750"/>
              <a:gd name="connsiteY13" fmla="*/ 800100 h 1771650"/>
              <a:gd name="connsiteX14" fmla="*/ 428625 w 2571750"/>
              <a:gd name="connsiteY14" fmla="*/ 757238 h 1771650"/>
              <a:gd name="connsiteX15" fmla="*/ 514350 w 2571750"/>
              <a:gd name="connsiteY15" fmla="*/ 700088 h 1771650"/>
              <a:gd name="connsiteX16" fmla="*/ 742950 w 2571750"/>
              <a:gd name="connsiteY16" fmla="*/ 714375 h 1771650"/>
              <a:gd name="connsiteX17" fmla="*/ 828675 w 2571750"/>
              <a:gd name="connsiteY17" fmla="*/ 742950 h 1771650"/>
              <a:gd name="connsiteX18" fmla="*/ 871538 w 2571750"/>
              <a:gd name="connsiteY18" fmla="*/ 771525 h 1771650"/>
              <a:gd name="connsiteX19" fmla="*/ 957263 w 2571750"/>
              <a:gd name="connsiteY19" fmla="*/ 842963 h 1771650"/>
              <a:gd name="connsiteX20" fmla="*/ 1000125 w 2571750"/>
              <a:gd name="connsiteY20" fmla="*/ 857250 h 1771650"/>
              <a:gd name="connsiteX21" fmla="*/ 1085850 w 2571750"/>
              <a:gd name="connsiteY21" fmla="*/ 914400 h 1771650"/>
              <a:gd name="connsiteX22" fmla="*/ 1128713 w 2571750"/>
              <a:gd name="connsiteY22" fmla="*/ 957263 h 1771650"/>
              <a:gd name="connsiteX23" fmla="*/ 1214438 w 2571750"/>
              <a:gd name="connsiteY23" fmla="*/ 985838 h 1771650"/>
              <a:gd name="connsiteX24" fmla="*/ 1257300 w 2571750"/>
              <a:gd name="connsiteY24" fmla="*/ 1000125 h 1771650"/>
              <a:gd name="connsiteX25" fmla="*/ 1471613 w 2571750"/>
              <a:gd name="connsiteY25" fmla="*/ 985838 h 1771650"/>
              <a:gd name="connsiteX26" fmla="*/ 1514475 w 2571750"/>
              <a:gd name="connsiteY26" fmla="*/ 957263 h 1771650"/>
              <a:gd name="connsiteX27" fmla="*/ 1557338 w 2571750"/>
              <a:gd name="connsiteY27" fmla="*/ 942975 h 1771650"/>
              <a:gd name="connsiteX28" fmla="*/ 1600200 w 2571750"/>
              <a:gd name="connsiteY28" fmla="*/ 900113 h 1771650"/>
              <a:gd name="connsiteX29" fmla="*/ 1643063 w 2571750"/>
              <a:gd name="connsiteY29" fmla="*/ 871538 h 1771650"/>
              <a:gd name="connsiteX30" fmla="*/ 1714500 w 2571750"/>
              <a:gd name="connsiteY30" fmla="*/ 800100 h 1771650"/>
              <a:gd name="connsiteX31" fmla="*/ 1771650 w 2571750"/>
              <a:gd name="connsiteY31" fmla="*/ 714375 h 1771650"/>
              <a:gd name="connsiteX32" fmla="*/ 1814513 w 2571750"/>
              <a:gd name="connsiteY32" fmla="*/ 628650 h 1771650"/>
              <a:gd name="connsiteX33" fmla="*/ 1871663 w 2571750"/>
              <a:gd name="connsiteY33" fmla="*/ 542925 h 1771650"/>
              <a:gd name="connsiteX34" fmla="*/ 1885950 w 2571750"/>
              <a:gd name="connsiteY34" fmla="*/ 500063 h 1771650"/>
              <a:gd name="connsiteX35" fmla="*/ 1928813 w 2571750"/>
              <a:gd name="connsiteY35" fmla="*/ 442913 h 1771650"/>
              <a:gd name="connsiteX36" fmla="*/ 1957388 w 2571750"/>
              <a:gd name="connsiteY36" fmla="*/ 400050 h 1771650"/>
              <a:gd name="connsiteX37" fmla="*/ 2000250 w 2571750"/>
              <a:gd name="connsiteY37" fmla="*/ 300038 h 1771650"/>
              <a:gd name="connsiteX38" fmla="*/ 2057400 w 2571750"/>
              <a:gd name="connsiteY38" fmla="*/ 214313 h 1771650"/>
              <a:gd name="connsiteX39" fmla="*/ 2085975 w 2571750"/>
              <a:gd name="connsiteY39" fmla="*/ 171450 h 1771650"/>
              <a:gd name="connsiteX40" fmla="*/ 2100263 w 2571750"/>
              <a:gd name="connsiteY40" fmla="*/ 128588 h 1771650"/>
              <a:gd name="connsiteX41" fmla="*/ 2171700 w 2571750"/>
              <a:gd name="connsiteY41" fmla="*/ 42863 h 1771650"/>
              <a:gd name="connsiteX42" fmla="*/ 2214563 w 2571750"/>
              <a:gd name="connsiteY42" fmla="*/ 28575 h 1771650"/>
              <a:gd name="connsiteX43" fmla="*/ 2257425 w 2571750"/>
              <a:gd name="connsiteY43" fmla="*/ 0 h 1771650"/>
              <a:gd name="connsiteX44" fmla="*/ 2357438 w 2571750"/>
              <a:gd name="connsiteY44" fmla="*/ 14288 h 1771650"/>
              <a:gd name="connsiteX45" fmla="*/ 2400300 w 2571750"/>
              <a:gd name="connsiteY45" fmla="*/ 28575 h 1771650"/>
              <a:gd name="connsiteX46" fmla="*/ 2428875 w 2571750"/>
              <a:gd name="connsiteY46" fmla="*/ 71438 h 1771650"/>
              <a:gd name="connsiteX47" fmla="*/ 2557463 w 2571750"/>
              <a:gd name="connsiteY47" fmla="*/ 142875 h 1771650"/>
              <a:gd name="connsiteX48" fmla="*/ 2571750 w 2571750"/>
              <a:gd name="connsiteY48" fmla="*/ 142875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71750" h="1771650">
                <a:moveTo>
                  <a:pt x="0" y="1771650"/>
                </a:moveTo>
                <a:cubicBezTo>
                  <a:pt x="4763" y="1719263"/>
                  <a:pt x="3971" y="1666070"/>
                  <a:pt x="14288" y="1614488"/>
                </a:cubicBezTo>
                <a:cubicBezTo>
                  <a:pt x="18465" y="1593603"/>
                  <a:pt x="34473" y="1576915"/>
                  <a:pt x="42863" y="1557338"/>
                </a:cubicBezTo>
                <a:cubicBezTo>
                  <a:pt x="48796" y="1543495"/>
                  <a:pt x="51862" y="1528577"/>
                  <a:pt x="57150" y="1514475"/>
                </a:cubicBezTo>
                <a:cubicBezTo>
                  <a:pt x="66155" y="1490461"/>
                  <a:pt x="76720" y="1467052"/>
                  <a:pt x="85725" y="1443038"/>
                </a:cubicBezTo>
                <a:cubicBezTo>
                  <a:pt x="91013" y="1428936"/>
                  <a:pt x="94080" y="1414018"/>
                  <a:pt x="100013" y="1400175"/>
                </a:cubicBezTo>
                <a:cubicBezTo>
                  <a:pt x="108403" y="1380599"/>
                  <a:pt x="120678" y="1362800"/>
                  <a:pt x="128588" y="1343025"/>
                </a:cubicBezTo>
                <a:cubicBezTo>
                  <a:pt x="139775" y="1315059"/>
                  <a:pt x="147638" y="1285875"/>
                  <a:pt x="157163" y="1257300"/>
                </a:cubicBezTo>
                <a:cubicBezTo>
                  <a:pt x="169529" y="1220201"/>
                  <a:pt x="182939" y="1177171"/>
                  <a:pt x="200025" y="1143000"/>
                </a:cubicBezTo>
                <a:cubicBezTo>
                  <a:pt x="207704" y="1127642"/>
                  <a:pt x="220921" y="1115496"/>
                  <a:pt x="228600" y="1100138"/>
                </a:cubicBezTo>
                <a:cubicBezTo>
                  <a:pt x="287753" y="981833"/>
                  <a:pt x="189572" y="1137248"/>
                  <a:pt x="271463" y="1014413"/>
                </a:cubicBezTo>
                <a:cubicBezTo>
                  <a:pt x="276225" y="1000125"/>
                  <a:pt x="278436" y="984715"/>
                  <a:pt x="285750" y="971550"/>
                </a:cubicBezTo>
                <a:cubicBezTo>
                  <a:pt x="302428" y="941529"/>
                  <a:pt x="332039" y="918405"/>
                  <a:pt x="342900" y="885825"/>
                </a:cubicBezTo>
                <a:cubicBezTo>
                  <a:pt x="357220" y="842868"/>
                  <a:pt x="354990" y="837028"/>
                  <a:pt x="385763" y="800100"/>
                </a:cubicBezTo>
                <a:cubicBezTo>
                  <a:pt x="398698" y="784578"/>
                  <a:pt x="412676" y="769643"/>
                  <a:pt x="428625" y="757238"/>
                </a:cubicBezTo>
                <a:cubicBezTo>
                  <a:pt x="455734" y="736154"/>
                  <a:pt x="514350" y="700088"/>
                  <a:pt x="514350" y="700088"/>
                </a:cubicBezTo>
                <a:cubicBezTo>
                  <a:pt x="590550" y="704850"/>
                  <a:pt x="667301" y="704059"/>
                  <a:pt x="742950" y="714375"/>
                </a:cubicBezTo>
                <a:cubicBezTo>
                  <a:pt x="772794" y="718445"/>
                  <a:pt x="828675" y="742950"/>
                  <a:pt x="828675" y="742950"/>
                </a:cubicBezTo>
                <a:cubicBezTo>
                  <a:pt x="842963" y="752475"/>
                  <a:pt x="858346" y="760532"/>
                  <a:pt x="871538" y="771525"/>
                </a:cubicBezTo>
                <a:cubicBezTo>
                  <a:pt x="918938" y="811025"/>
                  <a:pt x="904050" y="816357"/>
                  <a:pt x="957263" y="842963"/>
                </a:cubicBezTo>
                <a:cubicBezTo>
                  <a:pt x="970733" y="849698"/>
                  <a:pt x="985838" y="852488"/>
                  <a:pt x="1000125" y="857250"/>
                </a:cubicBezTo>
                <a:cubicBezTo>
                  <a:pt x="1136864" y="993989"/>
                  <a:pt x="961787" y="831691"/>
                  <a:pt x="1085850" y="914400"/>
                </a:cubicBezTo>
                <a:cubicBezTo>
                  <a:pt x="1102662" y="925608"/>
                  <a:pt x="1111050" y="947450"/>
                  <a:pt x="1128713" y="957263"/>
                </a:cubicBezTo>
                <a:cubicBezTo>
                  <a:pt x="1155043" y="971891"/>
                  <a:pt x="1185863" y="976313"/>
                  <a:pt x="1214438" y="985838"/>
                </a:cubicBezTo>
                <a:lnTo>
                  <a:pt x="1257300" y="1000125"/>
                </a:lnTo>
                <a:cubicBezTo>
                  <a:pt x="1328738" y="995363"/>
                  <a:pt x="1400991" y="997608"/>
                  <a:pt x="1471613" y="985838"/>
                </a:cubicBezTo>
                <a:cubicBezTo>
                  <a:pt x="1488551" y="983015"/>
                  <a:pt x="1499117" y="964942"/>
                  <a:pt x="1514475" y="957263"/>
                </a:cubicBezTo>
                <a:cubicBezTo>
                  <a:pt x="1527946" y="950528"/>
                  <a:pt x="1543050" y="947738"/>
                  <a:pt x="1557338" y="942975"/>
                </a:cubicBezTo>
                <a:cubicBezTo>
                  <a:pt x="1571625" y="928688"/>
                  <a:pt x="1584678" y="913048"/>
                  <a:pt x="1600200" y="900113"/>
                </a:cubicBezTo>
                <a:cubicBezTo>
                  <a:pt x="1613392" y="889120"/>
                  <a:pt x="1630921" y="883680"/>
                  <a:pt x="1643063" y="871538"/>
                </a:cubicBezTo>
                <a:cubicBezTo>
                  <a:pt x="1738316" y="776285"/>
                  <a:pt x="1600198" y="876302"/>
                  <a:pt x="1714500" y="800100"/>
                </a:cubicBezTo>
                <a:cubicBezTo>
                  <a:pt x="1739609" y="724775"/>
                  <a:pt x="1712193" y="785724"/>
                  <a:pt x="1771650" y="714375"/>
                </a:cubicBezTo>
                <a:cubicBezTo>
                  <a:pt x="1835078" y="638261"/>
                  <a:pt x="1771554" y="705977"/>
                  <a:pt x="1814513" y="628650"/>
                </a:cubicBezTo>
                <a:cubicBezTo>
                  <a:pt x="1831191" y="598629"/>
                  <a:pt x="1871663" y="542925"/>
                  <a:pt x="1871663" y="542925"/>
                </a:cubicBezTo>
                <a:cubicBezTo>
                  <a:pt x="1876425" y="528638"/>
                  <a:pt x="1878478" y="513139"/>
                  <a:pt x="1885950" y="500063"/>
                </a:cubicBezTo>
                <a:cubicBezTo>
                  <a:pt x="1897764" y="479388"/>
                  <a:pt x="1914972" y="462290"/>
                  <a:pt x="1928813" y="442913"/>
                </a:cubicBezTo>
                <a:cubicBezTo>
                  <a:pt x="1938794" y="428940"/>
                  <a:pt x="1947863" y="414338"/>
                  <a:pt x="1957388" y="400050"/>
                </a:cubicBezTo>
                <a:cubicBezTo>
                  <a:pt x="1972168" y="355708"/>
                  <a:pt x="1973767" y="344176"/>
                  <a:pt x="2000250" y="300038"/>
                </a:cubicBezTo>
                <a:cubicBezTo>
                  <a:pt x="2017919" y="270589"/>
                  <a:pt x="2038350" y="242888"/>
                  <a:pt x="2057400" y="214313"/>
                </a:cubicBezTo>
                <a:cubicBezTo>
                  <a:pt x="2066925" y="200025"/>
                  <a:pt x="2080545" y="187740"/>
                  <a:pt x="2085975" y="171450"/>
                </a:cubicBezTo>
                <a:cubicBezTo>
                  <a:pt x="2090738" y="157163"/>
                  <a:pt x="2093528" y="142058"/>
                  <a:pt x="2100263" y="128588"/>
                </a:cubicBezTo>
                <a:cubicBezTo>
                  <a:pt x="2113442" y="102231"/>
                  <a:pt x="2148000" y="58663"/>
                  <a:pt x="2171700" y="42863"/>
                </a:cubicBezTo>
                <a:cubicBezTo>
                  <a:pt x="2184231" y="34509"/>
                  <a:pt x="2201092" y="35310"/>
                  <a:pt x="2214563" y="28575"/>
                </a:cubicBezTo>
                <a:cubicBezTo>
                  <a:pt x="2229921" y="20896"/>
                  <a:pt x="2243138" y="9525"/>
                  <a:pt x="2257425" y="0"/>
                </a:cubicBezTo>
                <a:cubicBezTo>
                  <a:pt x="2290763" y="4763"/>
                  <a:pt x="2324416" y="7684"/>
                  <a:pt x="2357438" y="14288"/>
                </a:cubicBezTo>
                <a:cubicBezTo>
                  <a:pt x="2372206" y="17242"/>
                  <a:pt x="2388540" y="19167"/>
                  <a:pt x="2400300" y="28575"/>
                </a:cubicBezTo>
                <a:cubicBezTo>
                  <a:pt x="2413709" y="39302"/>
                  <a:pt x="2415952" y="60130"/>
                  <a:pt x="2428875" y="71438"/>
                </a:cubicBezTo>
                <a:cubicBezTo>
                  <a:pt x="2471443" y="108685"/>
                  <a:pt x="2506440" y="130120"/>
                  <a:pt x="2557463" y="142875"/>
                </a:cubicBezTo>
                <a:cubicBezTo>
                  <a:pt x="2562083" y="144030"/>
                  <a:pt x="2566988" y="142875"/>
                  <a:pt x="2571750" y="142875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DA0DB-5AA7-AA4F-B23A-07153B556ABA}"/>
              </a:ext>
            </a:extLst>
          </p:cNvPr>
          <p:cNvSpPr txBox="1"/>
          <p:nvPr/>
        </p:nvSpPr>
        <p:spPr>
          <a:xfrm>
            <a:off x="5972175" y="6200775"/>
            <a:ext cx="3714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43E94-3F5F-3A4F-BC56-4D12542AC7B8}"/>
              </a:ext>
            </a:extLst>
          </p:cNvPr>
          <p:cNvSpPr txBox="1"/>
          <p:nvPr/>
        </p:nvSpPr>
        <p:spPr>
          <a:xfrm>
            <a:off x="9820275" y="6176963"/>
            <a:ext cx="74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N/2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6502DA-588F-D84C-80A1-E1566A0739BD}"/>
              </a:ext>
            </a:extLst>
          </p:cNvPr>
          <p:cNvSpPr txBox="1"/>
          <p:nvPr/>
        </p:nvSpPr>
        <p:spPr>
          <a:xfrm>
            <a:off x="1750218" y="6214030"/>
            <a:ext cx="74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-N/2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4CE087-E6D4-434C-A92C-B6F73A313ED0}"/>
              </a:ext>
            </a:extLst>
          </p:cNvPr>
          <p:cNvSpPr txBox="1"/>
          <p:nvPr/>
        </p:nvSpPr>
        <p:spPr>
          <a:xfrm>
            <a:off x="3170634" y="6145768"/>
            <a:ext cx="74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dirty="0" err="1"/>
              <a:t>k</a:t>
            </a:r>
            <a:r>
              <a:rPr lang="en-US" baseline="-25000" dirty="0" err="1"/>
              <a:t>max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81D3F6-3662-B34E-9AA6-30B1DADA82E7}"/>
              </a:ext>
            </a:extLst>
          </p:cNvPr>
          <p:cNvSpPr txBox="1"/>
          <p:nvPr/>
        </p:nvSpPr>
        <p:spPr>
          <a:xfrm>
            <a:off x="8447484" y="6200775"/>
            <a:ext cx="74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</a:t>
            </a:r>
            <a:r>
              <a:rPr lang="en-US" baseline="-25000" dirty="0" err="1"/>
              <a:t>max</a:t>
            </a:r>
            <a:endParaRPr lang="en-US" baseline="-25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A84F49-3EEE-CA4A-BF41-1EAD85B6E24C}"/>
              </a:ext>
            </a:extLst>
          </p:cNvPr>
          <p:cNvCxnSpPr/>
          <p:nvPr/>
        </p:nvCxnSpPr>
        <p:spPr>
          <a:xfrm flipV="1">
            <a:off x="2018108" y="6028015"/>
            <a:ext cx="0" cy="283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FFB22C-4C4E-4A45-A47E-1583B7467D08}"/>
              </a:ext>
            </a:extLst>
          </p:cNvPr>
          <p:cNvCxnSpPr/>
          <p:nvPr/>
        </p:nvCxnSpPr>
        <p:spPr>
          <a:xfrm flipV="1">
            <a:off x="3542108" y="6003825"/>
            <a:ext cx="0" cy="283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6692573-F73A-B74E-890E-6633E1745D20}"/>
              </a:ext>
            </a:extLst>
          </p:cNvPr>
          <p:cNvCxnSpPr/>
          <p:nvPr/>
        </p:nvCxnSpPr>
        <p:spPr>
          <a:xfrm flipV="1">
            <a:off x="8647507" y="6015873"/>
            <a:ext cx="0" cy="283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A429A8-7E6B-B946-BFF0-163F7EAE4309}"/>
              </a:ext>
            </a:extLst>
          </p:cNvPr>
          <p:cNvCxnSpPr/>
          <p:nvPr/>
        </p:nvCxnSpPr>
        <p:spPr>
          <a:xfrm flipV="1">
            <a:off x="10071495" y="6015872"/>
            <a:ext cx="0" cy="283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90238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FD913-082E-0249-8388-5912CE4E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aliasing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4D6D554-6DD9-2649-840C-F16C35C3FF2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When sampling once every P pixels,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is indistinguishable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If image has both coefficients, they will get mixed</a:t>
                </a:r>
              </a:p>
              <a:p>
                <a:r>
                  <a:rPr lang="en-US" dirty="0"/>
                  <a:t>So we want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⇒ 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4D6D554-6DD9-2649-840C-F16C35C3F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33DCD5-67E3-EA46-BE85-7B36DFBC6AF3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428750" y="6176963"/>
            <a:ext cx="87641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0CCB42-9E12-EB48-BCBF-A4DABA6C8D6F}"/>
              </a:ext>
            </a:extLst>
          </p:cNvPr>
          <p:cNvCxnSpPr>
            <a:stCxn id="3" idx="2"/>
          </p:cNvCxnSpPr>
          <p:nvPr/>
        </p:nvCxnSpPr>
        <p:spPr>
          <a:xfrm flipV="1">
            <a:off x="6096000" y="4114800"/>
            <a:ext cx="0" cy="20621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8CC1D9D7-FAEC-544A-9071-B717717E380C}"/>
              </a:ext>
            </a:extLst>
          </p:cNvPr>
          <p:cNvSpPr/>
          <p:nvPr/>
        </p:nvSpPr>
        <p:spPr>
          <a:xfrm>
            <a:off x="3543300" y="4429125"/>
            <a:ext cx="2571750" cy="1771650"/>
          </a:xfrm>
          <a:custGeom>
            <a:avLst/>
            <a:gdLst>
              <a:gd name="connsiteX0" fmla="*/ 0 w 2571750"/>
              <a:gd name="connsiteY0" fmla="*/ 1771650 h 1771650"/>
              <a:gd name="connsiteX1" fmla="*/ 14288 w 2571750"/>
              <a:gd name="connsiteY1" fmla="*/ 1614488 h 1771650"/>
              <a:gd name="connsiteX2" fmla="*/ 42863 w 2571750"/>
              <a:gd name="connsiteY2" fmla="*/ 1557338 h 1771650"/>
              <a:gd name="connsiteX3" fmla="*/ 57150 w 2571750"/>
              <a:gd name="connsiteY3" fmla="*/ 1514475 h 1771650"/>
              <a:gd name="connsiteX4" fmla="*/ 85725 w 2571750"/>
              <a:gd name="connsiteY4" fmla="*/ 1443038 h 1771650"/>
              <a:gd name="connsiteX5" fmla="*/ 100013 w 2571750"/>
              <a:gd name="connsiteY5" fmla="*/ 1400175 h 1771650"/>
              <a:gd name="connsiteX6" fmla="*/ 128588 w 2571750"/>
              <a:gd name="connsiteY6" fmla="*/ 1343025 h 1771650"/>
              <a:gd name="connsiteX7" fmla="*/ 157163 w 2571750"/>
              <a:gd name="connsiteY7" fmla="*/ 1257300 h 1771650"/>
              <a:gd name="connsiteX8" fmla="*/ 200025 w 2571750"/>
              <a:gd name="connsiteY8" fmla="*/ 1143000 h 1771650"/>
              <a:gd name="connsiteX9" fmla="*/ 228600 w 2571750"/>
              <a:gd name="connsiteY9" fmla="*/ 1100138 h 1771650"/>
              <a:gd name="connsiteX10" fmla="*/ 271463 w 2571750"/>
              <a:gd name="connsiteY10" fmla="*/ 1014413 h 1771650"/>
              <a:gd name="connsiteX11" fmla="*/ 285750 w 2571750"/>
              <a:gd name="connsiteY11" fmla="*/ 971550 h 1771650"/>
              <a:gd name="connsiteX12" fmla="*/ 342900 w 2571750"/>
              <a:gd name="connsiteY12" fmla="*/ 885825 h 1771650"/>
              <a:gd name="connsiteX13" fmla="*/ 385763 w 2571750"/>
              <a:gd name="connsiteY13" fmla="*/ 800100 h 1771650"/>
              <a:gd name="connsiteX14" fmla="*/ 428625 w 2571750"/>
              <a:gd name="connsiteY14" fmla="*/ 757238 h 1771650"/>
              <a:gd name="connsiteX15" fmla="*/ 514350 w 2571750"/>
              <a:gd name="connsiteY15" fmla="*/ 700088 h 1771650"/>
              <a:gd name="connsiteX16" fmla="*/ 742950 w 2571750"/>
              <a:gd name="connsiteY16" fmla="*/ 714375 h 1771650"/>
              <a:gd name="connsiteX17" fmla="*/ 828675 w 2571750"/>
              <a:gd name="connsiteY17" fmla="*/ 742950 h 1771650"/>
              <a:gd name="connsiteX18" fmla="*/ 871538 w 2571750"/>
              <a:gd name="connsiteY18" fmla="*/ 771525 h 1771650"/>
              <a:gd name="connsiteX19" fmla="*/ 957263 w 2571750"/>
              <a:gd name="connsiteY19" fmla="*/ 842963 h 1771650"/>
              <a:gd name="connsiteX20" fmla="*/ 1000125 w 2571750"/>
              <a:gd name="connsiteY20" fmla="*/ 857250 h 1771650"/>
              <a:gd name="connsiteX21" fmla="*/ 1085850 w 2571750"/>
              <a:gd name="connsiteY21" fmla="*/ 914400 h 1771650"/>
              <a:gd name="connsiteX22" fmla="*/ 1128713 w 2571750"/>
              <a:gd name="connsiteY22" fmla="*/ 957263 h 1771650"/>
              <a:gd name="connsiteX23" fmla="*/ 1214438 w 2571750"/>
              <a:gd name="connsiteY23" fmla="*/ 985838 h 1771650"/>
              <a:gd name="connsiteX24" fmla="*/ 1257300 w 2571750"/>
              <a:gd name="connsiteY24" fmla="*/ 1000125 h 1771650"/>
              <a:gd name="connsiteX25" fmla="*/ 1471613 w 2571750"/>
              <a:gd name="connsiteY25" fmla="*/ 985838 h 1771650"/>
              <a:gd name="connsiteX26" fmla="*/ 1514475 w 2571750"/>
              <a:gd name="connsiteY26" fmla="*/ 957263 h 1771650"/>
              <a:gd name="connsiteX27" fmla="*/ 1557338 w 2571750"/>
              <a:gd name="connsiteY27" fmla="*/ 942975 h 1771650"/>
              <a:gd name="connsiteX28" fmla="*/ 1600200 w 2571750"/>
              <a:gd name="connsiteY28" fmla="*/ 900113 h 1771650"/>
              <a:gd name="connsiteX29" fmla="*/ 1643063 w 2571750"/>
              <a:gd name="connsiteY29" fmla="*/ 871538 h 1771650"/>
              <a:gd name="connsiteX30" fmla="*/ 1714500 w 2571750"/>
              <a:gd name="connsiteY30" fmla="*/ 800100 h 1771650"/>
              <a:gd name="connsiteX31" fmla="*/ 1771650 w 2571750"/>
              <a:gd name="connsiteY31" fmla="*/ 714375 h 1771650"/>
              <a:gd name="connsiteX32" fmla="*/ 1814513 w 2571750"/>
              <a:gd name="connsiteY32" fmla="*/ 628650 h 1771650"/>
              <a:gd name="connsiteX33" fmla="*/ 1871663 w 2571750"/>
              <a:gd name="connsiteY33" fmla="*/ 542925 h 1771650"/>
              <a:gd name="connsiteX34" fmla="*/ 1885950 w 2571750"/>
              <a:gd name="connsiteY34" fmla="*/ 500063 h 1771650"/>
              <a:gd name="connsiteX35" fmla="*/ 1928813 w 2571750"/>
              <a:gd name="connsiteY35" fmla="*/ 442913 h 1771650"/>
              <a:gd name="connsiteX36" fmla="*/ 1957388 w 2571750"/>
              <a:gd name="connsiteY36" fmla="*/ 400050 h 1771650"/>
              <a:gd name="connsiteX37" fmla="*/ 2000250 w 2571750"/>
              <a:gd name="connsiteY37" fmla="*/ 300038 h 1771650"/>
              <a:gd name="connsiteX38" fmla="*/ 2057400 w 2571750"/>
              <a:gd name="connsiteY38" fmla="*/ 214313 h 1771650"/>
              <a:gd name="connsiteX39" fmla="*/ 2085975 w 2571750"/>
              <a:gd name="connsiteY39" fmla="*/ 171450 h 1771650"/>
              <a:gd name="connsiteX40" fmla="*/ 2100263 w 2571750"/>
              <a:gd name="connsiteY40" fmla="*/ 128588 h 1771650"/>
              <a:gd name="connsiteX41" fmla="*/ 2171700 w 2571750"/>
              <a:gd name="connsiteY41" fmla="*/ 42863 h 1771650"/>
              <a:gd name="connsiteX42" fmla="*/ 2214563 w 2571750"/>
              <a:gd name="connsiteY42" fmla="*/ 28575 h 1771650"/>
              <a:gd name="connsiteX43" fmla="*/ 2257425 w 2571750"/>
              <a:gd name="connsiteY43" fmla="*/ 0 h 1771650"/>
              <a:gd name="connsiteX44" fmla="*/ 2357438 w 2571750"/>
              <a:gd name="connsiteY44" fmla="*/ 14288 h 1771650"/>
              <a:gd name="connsiteX45" fmla="*/ 2400300 w 2571750"/>
              <a:gd name="connsiteY45" fmla="*/ 28575 h 1771650"/>
              <a:gd name="connsiteX46" fmla="*/ 2428875 w 2571750"/>
              <a:gd name="connsiteY46" fmla="*/ 71438 h 1771650"/>
              <a:gd name="connsiteX47" fmla="*/ 2557463 w 2571750"/>
              <a:gd name="connsiteY47" fmla="*/ 142875 h 1771650"/>
              <a:gd name="connsiteX48" fmla="*/ 2571750 w 2571750"/>
              <a:gd name="connsiteY48" fmla="*/ 142875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71750" h="1771650">
                <a:moveTo>
                  <a:pt x="0" y="1771650"/>
                </a:moveTo>
                <a:cubicBezTo>
                  <a:pt x="4763" y="1719263"/>
                  <a:pt x="3971" y="1666070"/>
                  <a:pt x="14288" y="1614488"/>
                </a:cubicBezTo>
                <a:cubicBezTo>
                  <a:pt x="18465" y="1593603"/>
                  <a:pt x="34473" y="1576915"/>
                  <a:pt x="42863" y="1557338"/>
                </a:cubicBezTo>
                <a:cubicBezTo>
                  <a:pt x="48796" y="1543495"/>
                  <a:pt x="51862" y="1528577"/>
                  <a:pt x="57150" y="1514475"/>
                </a:cubicBezTo>
                <a:cubicBezTo>
                  <a:pt x="66155" y="1490461"/>
                  <a:pt x="76720" y="1467052"/>
                  <a:pt x="85725" y="1443038"/>
                </a:cubicBezTo>
                <a:cubicBezTo>
                  <a:pt x="91013" y="1428936"/>
                  <a:pt x="94080" y="1414018"/>
                  <a:pt x="100013" y="1400175"/>
                </a:cubicBezTo>
                <a:cubicBezTo>
                  <a:pt x="108403" y="1380599"/>
                  <a:pt x="120678" y="1362800"/>
                  <a:pt x="128588" y="1343025"/>
                </a:cubicBezTo>
                <a:cubicBezTo>
                  <a:pt x="139775" y="1315059"/>
                  <a:pt x="147638" y="1285875"/>
                  <a:pt x="157163" y="1257300"/>
                </a:cubicBezTo>
                <a:cubicBezTo>
                  <a:pt x="169529" y="1220201"/>
                  <a:pt x="182939" y="1177171"/>
                  <a:pt x="200025" y="1143000"/>
                </a:cubicBezTo>
                <a:cubicBezTo>
                  <a:pt x="207704" y="1127642"/>
                  <a:pt x="220921" y="1115496"/>
                  <a:pt x="228600" y="1100138"/>
                </a:cubicBezTo>
                <a:cubicBezTo>
                  <a:pt x="287753" y="981833"/>
                  <a:pt x="189572" y="1137248"/>
                  <a:pt x="271463" y="1014413"/>
                </a:cubicBezTo>
                <a:cubicBezTo>
                  <a:pt x="276225" y="1000125"/>
                  <a:pt x="278436" y="984715"/>
                  <a:pt x="285750" y="971550"/>
                </a:cubicBezTo>
                <a:cubicBezTo>
                  <a:pt x="302428" y="941529"/>
                  <a:pt x="332039" y="918405"/>
                  <a:pt x="342900" y="885825"/>
                </a:cubicBezTo>
                <a:cubicBezTo>
                  <a:pt x="357220" y="842868"/>
                  <a:pt x="354990" y="837028"/>
                  <a:pt x="385763" y="800100"/>
                </a:cubicBezTo>
                <a:cubicBezTo>
                  <a:pt x="398698" y="784578"/>
                  <a:pt x="412676" y="769643"/>
                  <a:pt x="428625" y="757238"/>
                </a:cubicBezTo>
                <a:cubicBezTo>
                  <a:pt x="455734" y="736154"/>
                  <a:pt x="514350" y="700088"/>
                  <a:pt x="514350" y="700088"/>
                </a:cubicBezTo>
                <a:cubicBezTo>
                  <a:pt x="590550" y="704850"/>
                  <a:pt x="667301" y="704059"/>
                  <a:pt x="742950" y="714375"/>
                </a:cubicBezTo>
                <a:cubicBezTo>
                  <a:pt x="772794" y="718445"/>
                  <a:pt x="828675" y="742950"/>
                  <a:pt x="828675" y="742950"/>
                </a:cubicBezTo>
                <a:cubicBezTo>
                  <a:pt x="842963" y="752475"/>
                  <a:pt x="858346" y="760532"/>
                  <a:pt x="871538" y="771525"/>
                </a:cubicBezTo>
                <a:cubicBezTo>
                  <a:pt x="918938" y="811025"/>
                  <a:pt x="904050" y="816357"/>
                  <a:pt x="957263" y="842963"/>
                </a:cubicBezTo>
                <a:cubicBezTo>
                  <a:pt x="970733" y="849698"/>
                  <a:pt x="985838" y="852488"/>
                  <a:pt x="1000125" y="857250"/>
                </a:cubicBezTo>
                <a:cubicBezTo>
                  <a:pt x="1136864" y="993989"/>
                  <a:pt x="961787" y="831691"/>
                  <a:pt x="1085850" y="914400"/>
                </a:cubicBezTo>
                <a:cubicBezTo>
                  <a:pt x="1102662" y="925608"/>
                  <a:pt x="1111050" y="947450"/>
                  <a:pt x="1128713" y="957263"/>
                </a:cubicBezTo>
                <a:cubicBezTo>
                  <a:pt x="1155043" y="971891"/>
                  <a:pt x="1185863" y="976313"/>
                  <a:pt x="1214438" y="985838"/>
                </a:cubicBezTo>
                <a:lnTo>
                  <a:pt x="1257300" y="1000125"/>
                </a:lnTo>
                <a:cubicBezTo>
                  <a:pt x="1328738" y="995363"/>
                  <a:pt x="1400991" y="997608"/>
                  <a:pt x="1471613" y="985838"/>
                </a:cubicBezTo>
                <a:cubicBezTo>
                  <a:pt x="1488551" y="983015"/>
                  <a:pt x="1499117" y="964942"/>
                  <a:pt x="1514475" y="957263"/>
                </a:cubicBezTo>
                <a:cubicBezTo>
                  <a:pt x="1527946" y="950528"/>
                  <a:pt x="1543050" y="947738"/>
                  <a:pt x="1557338" y="942975"/>
                </a:cubicBezTo>
                <a:cubicBezTo>
                  <a:pt x="1571625" y="928688"/>
                  <a:pt x="1584678" y="913048"/>
                  <a:pt x="1600200" y="900113"/>
                </a:cubicBezTo>
                <a:cubicBezTo>
                  <a:pt x="1613392" y="889120"/>
                  <a:pt x="1630921" y="883680"/>
                  <a:pt x="1643063" y="871538"/>
                </a:cubicBezTo>
                <a:cubicBezTo>
                  <a:pt x="1738316" y="776285"/>
                  <a:pt x="1600198" y="876302"/>
                  <a:pt x="1714500" y="800100"/>
                </a:cubicBezTo>
                <a:cubicBezTo>
                  <a:pt x="1739609" y="724775"/>
                  <a:pt x="1712193" y="785724"/>
                  <a:pt x="1771650" y="714375"/>
                </a:cubicBezTo>
                <a:cubicBezTo>
                  <a:pt x="1835078" y="638261"/>
                  <a:pt x="1771554" y="705977"/>
                  <a:pt x="1814513" y="628650"/>
                </a:cubicBezTo>
                <a:cubicBezTo>
                  <a:pt x="1831191" y="598629"/>
                  <a:pt x="1871663" y="542925"/>
                  <a:pt x="1871663" y="542925"/>
                </a:cubicBezTo>
                <a:cubicBezTo>
                  <a:pt x="1876425" y="528638"/>
                  <a:pt x="1878478" y="513139"/>
                  <a:pt x="1885950" y="500063"/>
                </a:cubicBezTo>
                <a:cubicBezTo>
                  <a:pt x="1897764" y="479388"/>
                  <a:pt x="1914972" y="462290"/>
                  <a:pt x="1928813" y="442913"/>
                </a:cubicBezTo>
                <a:cubicBezTo>
                  <a:pt x="1938794" y="428940"/>
                  <a:pt x="1947863" y="414338"/>
                  <a:pt x="1957388" y="400050"/>
                </a:cubicBezTo>
                <a:cubicBezTo>
                  <a:pt x="1972168" y="355708"/>
                  <a:pt x="1973767" y="344176"/>
                  <a:pt x="2000250" y="300038"/>
                </a:cubicBezTo>
                <a:cubicBezTo>
                  <a:pt x="2017919" y="270589"/>
                  <a:pt x="2038350" y="242888"/>
                  <a:pt x="2057400" y="214313"/>
                </a:cubicBezTo>
                <a:cubicBezTo>
                  <a:pt x="2066925" y="200025"/>
                  <a:pt x="2080545" y="187740"/>
                  <a:pt x="2085975" y="171450"/>
                </a:cubicBezTo>
                <a:cubicBezTo>
                  <a:pt x="2090738" y="157163"/>
                  <a:pt x="2093528" y="142058"/>
                  <a:pt x="2100263" y="128588"/>
                </a:cubicBezTo>
                <a:cubicBezTo>
                  <a:pt x="2113442" y="102231"/>
                  <a:pt x="2148000" y="58663"/>
                  <a:pt x="2171700" y="42863"/>
                </a:cubicBezTo>
                <a:cubicBezTo>
                  <a:pt x="2184231" y="34509"/>
                  <a:pt x="2201092" y="35310"/>
                  <a:pt x="2214563" y="28575"/>
                </a:cubicBezTo>
                <a:cubicBezTo>
                  <a:pt x="2229921" y="20896"/>
                  <a:pt x="2243138" y="9525"/>
                  <a:pt x="2257425" y="0"/>
                </a:cubicBezTo>
                <a:cubicBezTo>
                  <a:pt x="2290763" y="4763"/>
                  <a:pt x="2324416" y="7684"/>
                  <a:pt x="2357438" y="14288"/>
                </a:cubicBezTo>
                <a:cubicBezTo>
                  <a:pt x="2372206" y="17242"/>
                  <a:pt x="2388540" y="19167"/>
                  <a:pt x="2400300" y="28575"/>
                </a:cubicBezTo>
                <a:cubicBezTo>
                  <a:pt x="2413709" y="39302"/>
                  <a:pt x="2415952" y="60130"/>
                  <a:pt x="2428875" y="71438"/>
                </a:cubicBezTo>
                <a:cubicBezTo>
                  <a:pt x="2471443" y="108685"/>
                  <a:pt x="2506440" y="130120"/>
                  <a:pt x="2557463" y="142875"/>
                </a:cubicBezTo>
                <a:cubicBezTo>
                  <a:pt x="2562083" y="144030"/>
                  <a:pt x="2566988" y="142875"/>
                  <a:pt x="2571750" y="142875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5619BA1-300F-9C4F-B85D-C72149D56FD6}"/>
              </a:ext>
            </a:extLst>
          </p:cNvPr>
          <p:cNvSpPr/>
          <p:nvPr/>
        </p:nvSpPr>
        <p:spPr>
          <a:xfrm flipH="1">
            <a:off x="6096000" y="4429125"/>
            <a:ext cx="2571749" cy="1771650"/>
          </a:xfrm>
          <a:custGeom>
            <a:avLst/>
            <a:gdLst>
              <a:gd name="connsiteX0" fmla="*/ 0 w 2571750"/>
              <a:gd name="connsiteY0" fmla="*/ 1771650 h 1771650"/>
              <a:gd name="connsiteX1" fmla="*/ 14288 w 2571750"/>
              <a:gd name="connsiteY1" fmla="*/ 1614488 h 1771650"/>
              <a:gd name="connsiteX2" fmla="*/ 42863 w 2571750"/>
              <a:gd name="connsiteY2" fmla="*/ 1557338 h 1771650"/>
              <a:gd name="connsiteX3" fmla="*/ 57150 w 2571750"/>
              <a:gd name="connsiteY3" fmla="*/ 1514475 h 1771650"/>
              <a:gd name="connsiteX4" fmla="*/ 85725 w 2571750"/>
              <a:gd name="connsiteY4" fmla="*/ 1443038 h 1771650"/>
              <a:gd name="connsiteX5" fmla="*/ 100013 w 2571750"/>
              <a:gd name="connsiteY5" fmla="*/ 1400175 h 1771650"/>
              <a:gd name="connsiteX6" fmla="*/ 128588 w 2571750"/>
              <a:gd name="connsiteY6" fmla="*/ 1343025 h 1771650"/>
              <a:gd name="connsiteX7" fmla="*/ 157163 w 2571750"/>
              <a:gd name="connsiteY7" fmla="*/ 1257300 h 1771650"/>
              <a:gd name="connsiteX8" fmla="*/ 200025 w 2571750"/>
              <a:gd name="connsiteY8" fmla="*/ 1143000 h 1771650"/>
              <a:gd name="connsiteX9" fmla="*/ 228600 w 2571750"/>
              <a:gd name="connsiteY9" fmla="*/ 1100138 h 1771650"/>
              <a:gd name="connsiteX10" fmla="*/ 271463 w 2571750"/>
              <a:gd name="connsiteY10" fmla="*/ 1014413 h 1771650"/>
              <a:gd name="connsiteX11" fmla="*/ 285750 w 2571750"/>
              <a:gd name="connsiteY11" fmla="*/ 971550 h 1771650"/>
              <a:gd name="connsiteX12" fmla="*/ 342900 w 2571750"/>
              <a:gd name="connsiteY12" fmla="*/ 885825 h 1771650"/>
              <a:gd name="connsiteX13" fmla="*/ 385763 w 2571750"/>
              <a:gd name="connsiteY13" fmla="*/ 800100 h 1771650"/>
              <a:gd name="connsiteX14" fmla="*/ 428625 w 2571750"/>
              <a:gd name="connsiteY14" fmla="*/ 757238 h 1771650"/>
              <a:gd name="connsiteX15" fmla="*/ 514350 w 2571750"/>
              <a:gd name="connsiteY15" fmla="*/ 700088 h 1771650"/>
              <a:gd name="connsiteX16" fmla="*/ 742950 w 2571750"/>
              <a:gd name="connsiteY16" fmla="*/ 714375 h 1771650"/>
              <a:gd name="connsiteX17" fmla="*/ 828675 w 2571750"/>
              <a:gd name="connsiteY17" fmla="*/ 742950 h 1771650"/>
              <a:gd name="connsiteX18" fmla="*/ 871538 w 2571750"/>
              <a:gd name="connsiteY18" fmla="*/ 771525 h 1771650"/>
              <a:gd name="connsiteX19" fmla="*/ 957263 w 2571750"/>
              <a:gd name="connsiteY19" fmla="*/ 842963 h 1771650"/>
              <a:gd name="connsiteX20" fmla="*/ 1000125 w 2571750"/>
              <a:gd name="connsiteY20" fmla="*/ 857250 h 1771650"/>
              <a:gd name="connsiteX21" fmla="*/ 1085850 w 2571750"/>
              <a:gd name="connsiteY21" fmla="*/ 914400 h 1771650"/>
              <a:gd name="connsiteX22" fmla="*/ 1128713 w 2571750"/>
              <a:gd name="connsiteY22" fmla="*/ 957263 h 1771650"/>
              <a:gd name="connsiteX23" fmla="*/ 1214438 w 2571750"/>
              <a:gd name="connsiteY23" fmla="*/ 985838 h 1771650"/>
              <a:gd name="connsiteX24" fmla="*/ 1257300 w 2571750"/>
              <a:gd name="connsiteY24" fmla="*/ 1000125 h 1771650"/>
              <a:gd name="connsiteX25" fmla="*/ 1471613 w 2571750"/>
              <a:gd name="connsiteY25" fmla="*/ 985838 h 1771650"/>
              <a:gd name="connsiteX26" fmla="*/ 1514475 w 2571750"/>
              <a:gd name="connsiteY26" fmla="*/ 957263 h 1771650"/>
              <a:gd name="connsiteX27" fmla="*/ 1557338 w 2571750"/>
              <a:gd name="connsiteY27" fmla="*/ 942975 h 1771650"/>
              <a:gd name="connsiteX28" fmla="*/ 1600200 w 2571750"/>
              <a:gd name="connsiteY28" fmla="*/ 900113 h 1771650"/>
              <a:gd name="connsiteX29" fmla="*/ 1643063 w 2571750"/>
              <a:gd name="connsiteY29" fmla="*/ 871538 h 1771650"/>
              <a:gd name="connsiteX30" fmla="*/ 1714500 w 2571750"/>
              <a:gd name="connsiteY30" fmla="*/ 800100 h 1771650"/>
              <a:gd name="connsiteX31" fmla="*/ 1771650 w 2571750"/>
              <a:gd name="connsiteY31" fmla="*/ 714375 h 1771650"/>
              <a:gd name="connsiteX32" fmla="*/ 1814513 w 2571750"/>
              <a:gd name="connsiteY32" fmla="*/ 628650 h 1771650"/>
              <a:gd name="connsiteX33" fmla="*/ 1871663 w 2571750"/>
              <a:gd name="connsiteY33" fmla="*/ 542925 h 1771650"/>
              <a:gd name="connsiteX34" fmla="*/ 1885950 w 2571750"/>
              <a:gd name="connsiteY34" fmla="*/ 500063 h 1771650"/>
              <a:gd name="connsiteX35" fmla="*/ 1928813 w 2571750"/>
              <a:gd name="connsiteY35" fmla="*/ 442913 h 1771650"/>
              <a:gd name="connsiteX36" fmla="*/ 1957388 w 2571750"/>
              <a:gd name="connsiteY36" fmla="*/ 400050 h 1771650"/>
              <a:gd name="connsiteX37" fmla="*/ 2000250 w 2571750"/>
              <a:gd name="connsiteY37" fmla="*/ 300038 h 1771650"/>
              <a:gd name="connsiteX38" fmla="*/ 2057400 w 2571750"/>
              <a:gd name="connsiteY38" fmla="*/ 214313 h 1771650"/>
              <a:gd name="connsiteX39" fmla="*/ 2085975 w 2571750"/>
              <a:gd name="connsiteY39" fmla="*/ 171450 h 1771650"/>
              <a:gd name="connsiteX40" fmla="*/ 2100263 w 2571750"/>
              <a:gd name="connsiteY40" fmla="*/ 128588 h 1771650"/>
              <a:gd name="connsiteX41" fmla="*/ 2171700 w 2571750"/>
              <a:gd name="connsiteY41" fmla="*/ 42863 h 1771650"/>
              <a:gd name="connsiteX42" fmla="*/ 2214563 w 2571750"/>
              <a:gd name="connsiteY42" fmla="*/ 28575 h 1771650"/>
              <a:gd name="connsiteX43" fmla="*/ 2257425 w 2571750"/>
              <a:gd name="connsiteY43" fmla="*/ 0 h 1771650"/>
              <a:gd name="connsiteX44" fmla="*/ 2357438 w 2571750"/>
              <a:gd name="connsiteY44" fmla="*/ 14288 h 1771650"/>
              <a:gd name="connsiteX45" fmla="*/ 2400300 w 2571750"/>
              <a:gd name="connsiteY45" fmla="*/ 28575 h 1771650"/>
              <a:gd name="connsiteX46" fmla="*/ 2428875 w 2571750"/>
              <a:gd name="connsiteY46" fmla="*/ 71438 h 1771650"/>
              <a:gd name="connsiteX47" fmla="*/ 2557463 w 2571750"/>
              <a:gd name="connsiteY47" fmla="*/ 142875 h 1771650"/>
              <a:gd name="connsiteX48" fmla="*/ 2571750 w 2571750"/>
              <a:gd name="connsiteY48" fmla="*/ 142875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71750" h="1771650">
                <a:moveTo>
                  <a:pt x="0" y="1771650"/>
                </a:moveTo>
                <a:cubicBezTo>
                  <a:pt x="4763" y="1719263"/>
                  <a:pt x="3971" y="1666070"/>
                  <a:pt x="14288" y="1614488"/>
                </a:cubicBezTo>
                <a:cubicBezTo>
                  <a:pt x="18465" y="1593603"/>
                  <a:pt x="34473" y="1576915"/>
                  <a:pt x="42863" y="1557338"/>
                </a:cubicBezTo>
                <a:cubicBezTo>
                  <a:pt x="48796" y="1543495"/>
                  <a:pt x="51862" y="1528577"/>
                  <a:pt x="57150" y="1514475"/>
                </a:cubicBezTo>
                <a:cubicBezTo>
                  <a:pt x="66155" y="1490461"/>
                  <a:pt x="76720" y="1467052"/>
                  <a:pt x="85725" y="1443038"/>
                </a:cubicBezTo>
                <a:cubicBezTo>
                  <a:pt x="91013" y="1428936"/>
                  <a:pt x="94080" y="1414018"/>
                  <a:pt x="100013" y="1400175"/>
                </a:cubicBezTo>
                <a:cubicBezTo>
                  <a:pt x="108403" y="1380599"/>
                  <a:pt x="120678" y="1362800"/>
                  <a:pt x="128588" y="1343025"/>
                </a:cubicBezTo>
                <a:cubicBezTo>
                  <a:pt x="139775" y="1315059"/>
                  <a:pt x="147638" y="1285875"/>
                  <a:pt x="157163" y="1257300"/>
                </a:cubicBezTo>
                <a:cubicBezTo>
                  <a:pt x="169529" y="1220201"/>
                  <a:pt x="182939" y="1177171"/>
                  <a:pt x="200025" y="1143000"/>
                </a:cubicBezTo>
                <a:cubicBezTo>
                  <a:pt x="207704" y="1127642"/>
                  <a:pt x="220921" y="1115496"/>
                  <a:pt x="228600" y="1100138"/>
                </a:cubicBezTo>
                <a:cubicBezTo>
                  <a:pt x="287753" y="981833"/>
                  <a:pt x="189572" y="1137248"/>
                  <a:pt x="271463" y="1014413"/>
                </a:cubicBezTo>
                <a:cubicBezTo>
                  <a:pt x="276225" y="1000125"/>
                  <a:pt x="278436" y="984715"/>
                  <a:pt x="285750" y="971550"/>
                </a:cubicBezTo>
                <a:cubicBezTo>
                  <a:pt x="302428" y="941529"/>
                  <a:pt x="332039" y="918405"/>
                  <a:pt x="342900" y="885825"/>
                </a:cubicBezTo>
                <a:cubicBezTo>
                  <a:pt x="357220" y="842868"/>
                  <a:pt x="354990" y="837028"/>
                  <a:pt x="385763" y="800100"/>
                </a:cubicBezTo>
                <a:cubicBezTo>
                  <a:pt x="398698" y="784578"/>
                  <a:pt x="412676" y="769643"/>
                  <a:pt x="428625" y="757238"/>
                </a:cubicBezTo>
                <a:cubicBezTo>
                  <a:pt x="455734" y="736154"/>
                  <a:pt x="514350" y="700088"/>
                  <a:pt x="514350" y="700088"/>
                </a:cubicBezTo>
                <a:cubicBezTo>
                  <a:pt x="590550" y="704850"/>
                  <a:pt x="667301" y="704059"/>
                  <a:pt x="742950" y="714375"/>
                </a:cubicBezTo>
                <a:cubicBezTo>
                  <a:pt x="772794" y="718445"/>
                  <a:pt x="828675" y="742950"/>
                  <a:pt x="828675" y="742950"/>
                </a:cubicBezTo>
                <a:cubicBezTo>
                  <a:pt x="842963" y="752475"/>
                  <a:pt x="858346" y="760532"/>
                  <a:pt x="871538" y="771525"/>
                </a:cubicBezTo>
                <a:cubicBezTo>
                  <a:pt x="918938" y="811025"/>
                  <a:pt x="904050" y="816357"/>
                  <a:pt x="957263" y="842963"/>
                </a:cubicBezTo>
                <a:cubicBezTo>
                  <a:pt x="970733" y="849698"/>
                  <a:pt x="985838" y="852488"/>
                  <a:pt x="1000125" y="857250"/>
                </a:cubicBezTo>
                <a:cubicBezTo>
                  <a:pt x="1136864" y="993989"/>
                  <a:pt x="961787" y="831691"/>
                  <a:pt x="1085850" y="914400"/>
                </a:cubicBezTo>
                <a:cubicBezTo>
                  <a:pt x="1102662" y="925608"/>
                  <a:pt x="1111050" y="947450"/>
                  <a:pt x="1128713" y="957263"/>
                </a:cubicBezTo>
                <a:cubicBezTo>
                  <a:pt x="1155043" y="971891"/>
                  <a:pt x="1185863" y="976313"/>
                  <a:pt x="1214438" y="985838"/>
                </a:cubicBezTo>
                <a:lnTo>
                  <a:pt x="1257300" y="1000125"/>
                </a:lnTo>
                <a:cubicBezTo>
                  <a:pt x="1328738" y="995363"/>
                  <a:pt x="1400991" y="997608"/>
                  <a:pt x="1471613" y="985838"/>
                </a:cubicBezTo>
                <a:cubicBezTo>
                  <a:pt x="1488551" y="983015"/>
                  <a:pt x="1499117" y="964942"/>
                  <a:pt x="1514475" y="957263"/>
                </a:cubicBezTo>
                <a:cubicBezTo>
                  <a:pt x="1527946" y="950528"/>
                  <a:pt x="1543050" y="947738"/>
                  <a:pt x="1557338" y="942975"/>
                </a:cubicBezTo>
                <a:cubicBezTo>
                  <a:pt x="1571625" y="928688"/>
                  <a:pt x="1584678" y="913048"/>
                  <a:pt x="1600200" y="900113"/>
                </a:cubicBezTo>
                <a:cubicBezTo>
                  <a:pt x="1613392" y="889120"/>
                  <a:pt x="1630921" y="883680"/>
                  <a:pt x="1643063" y="871538"/>
                </a:cubicBezTo>
                <a:cubicBezTo>
                  <a:pt x="1738316" y="776285"/>
                  <a:pt x="1600198" y="876302"/>
                  <a:pt x="1714500" y="800100"/>
                </a:cubicBezTo>
                <a:cubicBezTo>
                  <a:pt x="1739609" y="724775"/>
                  <a:pt x="1712193" y="785724"/>
                  <a:pt x="1771650" y="714375"/>
                </a:cubicBezTo>
                <a:cubicBezTo>
                  <a:pt x="1835078" y="638261"/>
                  <a:pt x="1771554" y="705977"/>
                  <a:pt x="1814513" y="628650"/>
                </a:cubicBezTo>
                <a:cubicBezTo>
                  <a:pt x="1831191" y="598629"/>
                  <a:pt x="1871663" y="542925"/>
                  <a:pt x="1871663" y="542925"/>
                </a:cubicBezTo>
                <a:cubicBezTo>
                  <a:pt x="1876425" y="528638"/>
                  <a:pt x="1878478" y="513139"/>
                  <a:pt x="1885950" y="500063"/>
                </a:cubicBezTo>
                <a:cubicBezTo>
                  <a:pt x="1897764" y="479388"/>
                  <a:pt x="1914972" y="462290"/>
                  <a:pt x="1928813" y="442913"/>
                </a:cubicBezTo>
                <a:cubicBezTo>
                  <a:pt x="1938794" y="428940"/>
                  <a:pt x="1947863" y="414338"/>
                  <a:pt x="1957388" y="400050"/>
                </a:cubicBezTo>
                <a:cubicBezTo>
                  <a:pt x="1972168" y="355708"/>
                  <a:pt x="1973767" y="344176"/>
                  <a:pt x="2000250" y="300038"/>
                </a:cubicBezTo>
                <a:cubicBezTo>
                  <a:pt x="2017919" y="270589"/>
                  <a:pt x="2038350" y="242888"/>
                  <a:pt x="2057400" y="214313"/>
                </a:cubicBezTo>
                <a:cubicBezTo>
                  <a:pt x="2066925" y="200025"/>
                  <a:pt x="2080545" y="187740"/>
                  <a:pt x="2085975" y="171450"/>
                </a:cubicBezTo>
                <a:cubicBezTo>
                  <a:pt x="2090738" y="157163"/>
                  <a:pt x="2093528" y="142058"/>
                  <a:pt x="2100263" y="128588"/>
                </a:cubicBezTo>
                <a:cubicBezTo>
                  <a:pt x="2113442" y="102231"/>
                  <a:pt x="2148000" y="58663"/>
                  <a:pt x="2171700" y="42863"/>
                </a:cubicBezTo>
                <a:cubicBezTo>
                  <a:pt x="2184231" y="34509"/>
                  <a:pt x="2201092" y="35310"/>
                  <a:pt x="2214563" y="28575"/>
                </a:cubicBezTo>
                <a:cubicBezTo>
                  <a:pt x="2229921" y="20896"/>
                  <a:pt x="2243138" y="9525"/>
                  <a:pt x="2257425" y="0"/>
                </a:cubicBezTo>
                <a:cubicBezTo>
                  <a:pt x="2290763" y="4763"/>
                  <a:pt x="2324416" y="7684"/>
                  <a:pt x="2357438" y="14288"/>
                </a:cubicBezTo>
                <a:cubicBezTo>
                  <a:pt x="2372206" y="17242"/>
                  <a:pt x="2388540" y="19167"/>
                  <a:pt x="2400300" y="28575"/>
                </a:cubicBezTo>
                <a:cubicBezTo>
                  <a:pt x="2413709" y="39302"/>
                  <a:pt x="2415952" y="60130"/>
                  <a:pt x="2428875" y="71438"/>
                </a:cubicBezTo>
                <a:cubicBezTo>
                  <a:pt x="2471443" y="108685"/>
                  <a:pt x="2506440" y="130120"/>
                  <a:pt x="2557463" y="142875"/>
                </a:cubicBezTo>
                <a:cubicBezTo>
                  <a:pt x="2562083" y="144030"/>
                  <a:pt x="2566988" y="142875"/>
                  <a:pt x="2571750" y="142875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DA0DB-5AA7-AA4F-B23A-07153B556ABA}"/>
              </a:ext>
            </a:extLst>
          </p:cNvPr>
          <p:cNvSpPr txBox="1"/>
          <p:nvPr/>
        </p:nvSpPr>
        <p:spPr>
          <a:xfrm>
            <a:off x="5972175" y="6200775"/>
            <a:ext cx="3714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43E94-3F5F-3A4F-BC56-4D12542AC7B8}"/>
              </a:ext>
            </a:extLst>
          </p:cNvPr>
          <p:cNvSpPr txBox="1"/>
          <p:nvPr/>
        </p:nvSpPr>
        <p:spPr>
          <a:xfrm>
            <a:off x="9820275" y="6176963"/>
            <a:ext cx="74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N/2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6502DA-588F-D84C-80A1-E1566A0739BD}"/>
              </a:ext>
            </a:extLst>
          </p:cNvPr>
          <p:cNvSpPr txBox="1"/>
          <p:nvPr/>
        </p:nvSpPr>
        <p:spPr>
          <a:xfrm>
            <a:off x="1750218" y="6214030"/>
            <a:ext cx="74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-N/2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4CE087-E6D4-434C-A92C-B6F73A313ED0}"/>
              </a:ext>
            </a:extLst>
          </p:cNvPr>
          <p:cNvSpPr txBox="1"/>
          <p:nvPr/>
        </p:nvSpPr>
        <p:spPr>
          <a:xfrm>
            <a:off x="3170634" y="6145768"/>
            <a:ext cx="74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dirty="0" err="1"/>
              <a:t>k</a:t>
            </a:r>
            <a:r>
              <a:rPr lang="en-US" baseline="-25000" dirty="0" err="1"/>
              <a:t>max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81D3F6-3662-B34E-9AA6-30B1DADA82E7}"/>
              </a:ext>
            </a:extLst>
          </p:cNvPr>
          <p:cNvSpPr txBox="1"/>
          <p:nvPr/>
        </p:nvSpPr>
        <p:spPr>
          <a:xfrm>
            <a:off x="8447484" y="6200775"/>
            <a:ext cx="74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</a:t>
            </a:r>
            <a:r>
              <a:rPr lang="en-US" baseline="-25000" dirty="0" err="1"/>
              <a:t>max</a:t>
            </a:r>
            <a:endParaRPr lang="en-US" baseline="-25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A84F49-3EEE-CA4A-BF41-1EAD85B6E24C}"/>
              </a:ext>
            </a:extLst>
          </p:cNvPr>
          <p:cNvCxnSpPr/>
          <p:nvPr/>
        </p:nvCxnSpPr>
        <p:spPr>
          <a:xfrm flipV="1">
            <a:off x="2018108" y="6028015"/>
            <a:ext cx="0" cy="283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FFB22C-4C4E-4A45-A47E-1583B7467D08}"/>
              </a:ext>
            </a:extLst>
          </p:cNvPr>
          <p:cNvCxnSpPr/>
          <p:nvPr/>
        </p:nvCxnSpPr>
        <p:spPr>
          <a:xfrm flipV="1">
            <a:off x="3542108" y="6003825"/>
            <a:ext cx="0" cy="283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6692573-F73A-B74E-890E-6633E1745D20}"/>
              </a:ext>
            </a:extLst>
          </p:cNvPr>
          <p:cNvCxnSpPr/>
          <p:nvPr/>
        </p:nvCxnSpPr>
        <p:spPr>
          <a:xfrm flipV="1">
            <a:off x="8647507" y="6015873"/>
            <a:ext cx="0" cy="283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A429A8-7E6B-B946-BFF0-163F7EAE4309}"/>
              </a:ext>
            </a:extLst>
          </p:cNvPr>
          <p:cNvCxnSpPr/>
          <p:nvPr/>
        </p:nvCxnSpPr>
        <p:spPr>
          <a:xfrm flipV="1">
            <a:off x="10071495" y="6015872"/>
            <a:ext cx="0" cy="283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6CBF26C-E08D-D349-BC13-3AC283C81F26}"/>
              </a:ext>
            </a:extLst>
          </p:cNvPr>
          <p:cNvSpPr txBox="1"/>
          <p:nvPr/>
        </p:nvSpPr>
        <p:spPr>
          <a:xfrm>
            <a:off x="8903795" y="6460847"/>
            <a:ext cx="1205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dirty="0" err="1"/>
              <a:t>k</a:t>
            </a:r>
            <a:r>
              <a:rPr lang="en-US" baseline="-25000" dirty="0" err="1"/>
              <a:t>max</a:t>
            </a:r>
            <a:r>
              <a:rPr lang="en-US" dirty="0" err="1"/>
              <a:t>+N</a:t>
            </a:r>
            <a:r>
              <a:rPr lang="en-US" dirty="0"/>
              <a:t>/P</a:t>
            </a:r>
            <a:endParaRPr lang="en-US" baseline="-250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E7D96B-03CA-BD48-8760-7B64A2B88473}"/>
              </a:ext>
            </a:extLst>
          </p:cNvPr>
          <p:cNvCxnSpPr>
            <a:cxnSpLocks/>
          </p:cNvCxnSpPr>
          <p:nvPr/>
        </p:nvCxnSpPr>
        <p:spPr>
          <a:xfrm flipV="1">
            <a:off x="9399982" y="5586413"/>
            <a:ext cx="0" cy="9969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49142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12F69-54B1-594C-BA91-2F0F49093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Nyquist Sampling Theorem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69F4379-B881-CB46-956E-853D3EF45F5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Basis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has a time period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dirty="0"/>
                  <a:t> or frequency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dirty="0"/>
              </a:p>
              <a:p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b="0" i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𝑠𝑎𝑚𝑝𝑙𝑒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b="1" dirty="0"/>
                  <a:t>Need to sample at at least twice the rate of the highest frequency component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69F4379-B881-CB46-956E-853D3EF45F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965"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275277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9C653-8890-8247-8625-ECECFCA57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the image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77415D-DA1A-F444-A96E-D7A493A5F99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1825625"/>
                <a:ext cx="5576888" cy="4351338"/>
              </a:xfrm>
            </p:spPr>
            <p:txBody>
              <a:bodyPr/>
              <a:lstStyle/>
              <a:p>
                <a:r>
                  <a:rPr lang="en-US" dirty="0"/>
                  <a:t>First smooth the image to remove high frequency components</a:t>
                </a:r>
              </a:p>
              <a:p>
                <a:r>
                  <a:rPr lang="en-US" dirty="0"/>
                  <a:t>How should we smooth?</a:t>
                </a:r>
              </a:p>
              <a:p>
                <a:r>
                  <a:rPr lang="en-US" dirty="0"/>
                  <a:t>One simple answer: blur with Gaussian</a:t>
                </a:r>
              </a:p>
              <a:p>
                <a:pPr lvl="1"/>
                <a:r>
                  <a:rPr lang="en-US" dirty="0"/>
                  <a:t>Recall that Fourier transform of Gaussian is Gaussian</a:t>
                </a:r>
              </a:p>
              <a:p>
                <a:pPr lvl="1"/>
                <a:r>
                  <a:rPr lang="en-US" dirty="0"/>
                  <a:t>Choose sigma so that frequencies above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𝑠𝑎𝑚𝑝𝑙𝑒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get killed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77415D-DA1A-F444-A96E-D7A493A5F9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825625"/>
                <a:ext cx="5576888" cy="4351338"/>
              </a:xfrm>
              <a:blipFill>
                <a:blip r:embed="rId2"/>
                <a:stretch>
                  <a:fillRect l="-1818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C9705B9-682A-4947-AAA7-84687CFD9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95425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87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dirty="0"/>
              <a:t>Optimization: separable filters</a:t>
            </a:r>
          </a:p>
        </p:txBody>
      </p:sp>
      <p:sp>
        <p:nvSpPr>
          <p:cNvPr id="264" name="Shape 264"/>
          <p:cNvSpPr>
            <a:spLocks noGrp="1"/>
          </p:cNvSpPr>
          <p:nvPr>
            <p:ph type="body" idx="1"/>
          </p:nvPr>
        </p:nvSpPr>
        <p:spPr>
          <a:xfrm>
            <a:off x="1752600" y="1219201"/>
            <a:ext cx="8915400" cy="4525963"/>
          </a:xfrm>
          <a:prstGeom prst="rect">
            <a:avLst/>
          </a:prstGeom>
        </p:spPr>
        <p:txBody>
          <a:bodyPr/>
          <a:lstStyle/>
          <a:p>
            <a:pPr marL="574578" indent="-224547"/>
            <a:r>
              <a:rPr dirty="0"/>
              <a:t>basic alg. is </a:t>
            </a:r>
            <a:r>
              <a:rPr i="1" dirty="0"/>
              <a:t>O</a:t>
            </a:r>
            <a:r>
              <a:rPr dirty="0"/>
              <a:t>(</a:t>
            </a:r>
            <a:r>
              <a:rPr i="1" dirty="0"/>
              <a:t>r</a:t>
            </a:r>
            <a:r>
              <a:rPr baseline="30736" dirty="0"/>
              <a:t>2</a:t>
            </a:r>
            <a:r>
              <a:rPr dirty="0"/>
              <a:t>): large filters get expensive fast!</a:t>
            </a:r>
          </a:p>
          <a:p>
            <a:pPr marL="574578" indent="-224547"/>
            <a:r>
              <a:rPr dirty="0"/>
              <a:t>definition: </a:t>
            </a:r>
            <a:r>
              <a:rPr lang="en-US" i="1" dirty="0"/>
              <a:t>w</a:t>
            </a:r>
            <a:r>
              <a:rPr dirty="0"/>
              <a:t>(</a:t>
            </a:r>
            <a:r>
              <a:rPr i="1" dirty="0"/>
              <a:t>x,y</a:t>
            </a:r>
            <a:r>
              <a:rPr dirty="0"/>
              <a:t>) is </a:t>
            </a:r>
            <a:r>
              <a:rPr i="1" dirty="0"/>
              <a:t>separable</a:t>
            </a:r>
            <a:r>
              <a:rPr dirty="0"/>
              <a:t> if it can be written as:</a:t>
            </a:r>
            <a:endParaRPr lang="en-US" dirty="0"/>
          </a:p>
          <a:p>
            <a:pPr marL="574578" indent="-224547"/>
            <a:endParaRPr lang="en-US" dirty="0"/>
          </a:p>
          <a:p>
            <a:pPr marL="574578" indent="-224547"/>
            <a:r>
              <a:rPr lang="en-US" dirty="0"/>
              <a:t>Write u as a k x 1 filter, and v as a 1 x k filter</a:t>
            </a:r>
          </a:p>
          <a:p>
            <a:pPr marL="574578" indent="-224547"/>
            <a:r>
              <a:rPr lang="en-US" dirty="0"/>
              <a:t>Claim: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86E7DD-9023-6C46-AC5B-E7AA7AE0C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849" y="2387748"/>
            <a:ext cx="2671956" cy="368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3E848E-1270-D948-A852-3D3CDC379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4" y="3367881"/>
            <a:ext cx="1854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8896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81CE-1565-8E4B-A142-AF2DF302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before and after smoothing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088E2-C0CA-4C49-9CD9-AA6761217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50" y="1690687"/>
            <a:ext cx="5059680" cy="3952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C9B1DB-6FE2-834E-8B1F-4F58BE2D5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690687"/>
            <a:ext cx="5059679" cy="39528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559AED-575C-0D48-B2DF-FA6A986E5FC0}"/>
              </a:ext>
            </a:extLst>
          </p:cNvPr>
          <p:cNvSpPr txBox="1"/>
          <p:nvPr/>
        </p:nvSpPr>
        <p:spPr>
          <a:xfrm>
            <a:off x="838199" y="5643561"/>
            <a:ext cx="5059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Before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4AD84E-590E-9C4A-A775-A80B48C169B0}"/>
              </a:ext>
            </a:extLst>
          </p:cNvPr>
          <p:cNvSpPr txBox="1"/>
          <p:nvPr/>
        </p:nvSpPr>
        <p:spPr>
          <a:xfrm>
            <a:off x="6508750" y="5643561"/>
            <a:ext cx="505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72109784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15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447815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1" y="1433527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sub-sampling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2578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1/4  </a:t>
            </a:r>
            <a:r>
              <a:rPr lang="en-US">
                <a:cs typeface="Arial" charset="0"/>
              </a:rPr>
              <a:t>(2x zoom)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8458201" y="5638814"/>
            <a:ext cx="16547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1/16 </a:t>
            </a:r>
            <a:r>
              <a:rPr lang="en-US">
                <a:cs typeface="Arial" charset="0"/>
              </a:rPr>
              <a:t>(</a:t>
            </a:r>
            <a:r>
              <a:rPr lang="en-US" dirty="0">
                <a:cs typeface="Arial" charset="0"/>
              </a:rPr>
              <a:t>4x zoom)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133600" y="6178076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Why does this look so </a:t>
            </a:r>
            <a:r>
              <a:rPr lang="en-US" sz="2000" dirty="0" err="1">
                <a:cs typeface="Arial" charset="0"/>
              </a:rPr>
              <a:t>crufty</a:t>
            </a:r>
            <a:r>
              <a:rPr lang="en-US" sz="2000" dirty="0">
                <a:cs typeface="Arial" charset="0"/>
              </a:rPr>
              <a:t>? Aliasing!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819401" y="5638814"/>
            <a:ext cx="5437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991601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  <p:extLst>
      <p:ext uri="{BB962C8B-B14F-4D97-AF65-F5344CB8AC3E}">
        <p14:creationId xmlns:p14="http://schemas.microsoft.com/office/powerpoint/2010/main" val="3009154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6800" y="2389188"/>
            <a:ext cx="78898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6" y="1895476"/>
            <a:ext cx="15652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dirty="0"/>
              <a:t>Subsampling images correctly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919914" y="40132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8596314" y="34163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3429000" y="5105400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1828800" y="5638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Solution: filter the image, </a:t>
            </a:r>
            <a:r>
              <a:rPr lang="en-US" sz="3200" i="1" dirty="0"/>
              <a:t>then</a:t>
            </a:r>
            <a:r>
              <a:rPr lang="en-US" sz="32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8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499355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1" y="914401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414" y="914400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sz="3200"/>
              <a:t>Subsampling with Gaussian pre-filtering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791201" y="5105400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 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8901114" y="51054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057400" y="5105400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1828800" y="5638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Solution:  filter the image, </a:t>
            </a:r>
            <a:r>
              <a:rPr lang="en-US" sz="3200" i="1"/>
              <a:t>then</a:t>
            </a:r>
            <a:r>
              <a:rPr lang="en-US" sz="320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677219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1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914401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1" y="900113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-11725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Compare with...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5257800" y="5105400"/>
            <a:ext cx="1547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1/4  </a:t>
            </a:r>
            <a:r>
              <a:rPr lang="en-US" sz="1600">
                <a:latin typeface="Arial" charset="0"/>
                <a:cs typeface="Arial" charset="0"/>
              </a:rPr>
              <a:t>(2x zoom)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8458200" y="5105400"/>
            <a:ext cx="1547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1/8  </a:t>
            </a:r>
            <a:r>
              <a:rPr lang="en-US" sz="1600">
                <a:latin typeface="Arial" charset="0"/>
                <a:cs typeface="Arial" charset="0"/>
              </a:rPr>
              <a:t>(4x zoom)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2819401" y="5105400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3257094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4CB3-CCF7-7A46-89C0-6EABC0F79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Low-pass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FC868-AC4F-B44C-A269-EA0588D1B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Convolving with a Gaussian = remove high frequencies</a:t>
            </a:r>
          </a:p>
          <a:p>
            <a:r>
              <a:rPr lang="en-US" dirty="0"/>
              <a:t>“Low-pass” filtering: low frequencies “pass” through filter, high frequencies don’t</a:t>
            </a:r>
          </a:p>
          <a:p>
            <a:r>
              <a:rPr lang="en-US" dirty="0"/>
              <a:t>Identity – Low-pass filtered image  = “High-pass filtering”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889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114" y="43544"/>
            <a:ext cx="288471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Gaussian pre-filtering</a:t>
            </a:r>
          </a:p>
        </p:txBody>
      </p:sp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665515" y="1295400"/>
            <a:ext cx="2656115" cy="51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Solution: filter the image, </a:t>
            </a:r>
            <a:r>
              <a:rPr lang="en-US" sz="2400" i="1" dirty="0"/>
              <a:t>then</a:t>
            </a:r>
            <a:r>
              <a:rPr lang="en-US" sz="24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grpSp>
        <p:nvGrpSpPr>
          <p:cNvPr id="3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4390407" y="3777332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8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53"/>
          <p:cNvGrpSpPr/>
          <p:nvPr/>
        </p:nvGrpSpPr>
        <p:grpSpPr>
          <a:xfrm>
            <a:off x="7011273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10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1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96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grpSp>
        <p:nvGrpSpPr>
          <p:cNvPr id="2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4390407" y="3777332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5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7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7011273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9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0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310744" y="3799118"/>
            <a:ext cx="6553255" cy="32983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898087" y="-616559"/>
            <a:ext cx="165622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{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77386" y="1200841"/>
            <a:ext cx="187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Gaussian pyramid</a:t>
            </a:r>
          </a:p>
        </p:txBody>
      </p:sp>
    </p:spTree>
    <p:extLst>
      <p:ext uri="{BB962C8B-B14F-4D97-AF65-F5344CB8AC3E}">
        <p14:creationId xmlns:p14="http://schemas.microsoft.com/office/powerpoint/2010/main" val="1641523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2209800" y="239490"/>
            <a:ext cx="8153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Gaussian pyramids </a:t>
            </a:r>
            <a:br>
              <a:rPr lang="en-US" dirty="0"/>
            </a:br>
            <a:r>
              <a:rPr lang="en-US" dirty="0"/>
              <a:t>[Burt and </a:t>
            </a:r>
            <a:r>
              <a:rPr lang="en-US" dirty="0" err="1"/>
              <a:t>Adelson</a:t>
            </a:r>
            <a:r>
              <a:rPr lang="en-US" dirty="0"/>
              <a:t>, 1983]</a:t>
            </a:r>
          </a:p>
        </p:txBody>
      </p:sp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743200" y="1295401"/>
          <a:ext cx="5715000" cy="3990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hoto Editor Photo" r:id="rId7" imgW="4896533" imgH="3419952" progId="">
                  <p:embed/>
                </p:oleObj>
              </mc:Choice>
              <mc:Fallback>
                <p:oleObj name="Photo Editor Photo" r:id="rId7" imgW="4896533" imgH="3419952" progId="">
                  <p:embed/>
                  <p:pic>
                    <p:nvPicPr>
                      <p:cNvPr id="4700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295401"/>
                        <a:ext cx="5715000" cy="3990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28800" y="5127172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In computer graphics, a </a:t>
            </a:r>
            <a:r>
              <a:rPr lang="en-US" i="1" dirty="0" err="1"/>
              <a:t>mip</a:t>
            </a:r>
            <a:r>
              <a:rPr lang="en-US" i="1" dirty="0"/>
              <a:t> map </a:t>
            </a:r>
            <a:r>
              <a:rPr lang="en-US" dirty="0"/>
              <a:t>[Williams, 1983]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Gaussian Pyramids have all sorts of applications in computer vision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  <p:sp>
        <p:nvSpPr>
          <p:cNvPr id="2" name="Rectangle 1"/>
          <p:cNvSpPr/>
          <p:nvPr/>
        </p:nvSpPr>
        <p:spPr>
          <a:xfrm>
            <a:off x="6553200" y="2057400"/>
            <a:ext cx="25146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10200" y="4451928"/>
            <a:ext cx="1981200" cy="805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15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pyramids - Searching over scales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338" y="1920976"/>
            <a:ext cx="5092262" cy="2834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20945" y="4014927"/>
            <a:ext cx="666844" cy="5482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04084" y="2977878"/>
            <a:ext cx="294288" cy="2382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041" y="2874580"/>
            <a:ext cx="1334814" cy="13348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46124" y="3541988"/>
            <a:ext cx="536028" cy="3888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61083" y="3618002"/>
            <a:ext cx="536028" cy="3888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8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82D3-99BC-2540-8218-186F7695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filters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DDD714-224C-584B-98B2-1480E1903D1D}"/>
              </a:ext>
            </a:extLst>
          </p:cNvPr>
          <p:cNvGraphicFramePr>
            <a:graphicFrameLocks noGrp="1"/>
          </p:cNvGraphicFramePr>
          <p:nvPr/>
        </p:nvGraphicFramePr>
        <p:xfrm>
          <a:off x="4397918" y="1382287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B7575D-E7A0-0F41-98AC-8FC1FD84BF2E}"/>
              </a:ext>
            </a:extLst>
          </p:cNvPr>
          <p:cNvGraphicFramePr>
            <a:graphicFrameLocks noGrp="1"/>
          </p:cNvGraphicFramePr>
          <p:nvPr/>
        </p:nvGraphicFramePr>
        <p:xfrm>
          <a:off x="5590478" y="1431609"/>
          <a:ext cx="2523894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41298">
                  <a:extLst>
                    <a:ext uri="{9D8B030D-6E8A-4147-A177-3AD203B41FA5}">
                      <a16:colId xmlns:a16="http://schemas.microsoft.com/office/drawing/2014/main" val="2744723629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3963064067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2420270772"/>
                    </a:ext>
                  </a:extLst>
                </a:gridCol>
              </a:tblGrid>
              <a:tr h="5111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67407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A16F3C-481C-EF43-8848-8BD36B1CBBCF}"/>
              </a:ext>
            </a:extLst>
          </p:cNvPr>
          <p:cNvSpPr txBox="1"/>
          <p:nvPr/>
        </p:nvSpPr>
        <p:spPr>
          <a:xfrm>
            <a:off x="4948045" y="1382286"/>
            <a:ext cx="62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*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F52B46-8692-F546-A470-E27290271437}"/>
              </a:ext>
            </a:extLst>
          </p:cNvPr>
          <p:cNvGraphicFramePr>
            <a:graphicFrameLocks noGrp="1"/>
          </p:cNvGraphicFramePr>
          <p:nvPr/>
        </p:nvGraphicFramePr>
        <p:xfrm>
          <a:off x="1877587" y="3965653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5F0512-3C14-064A-ACB6-3C1B133B5AA1}"/>
              </a:ext>
            </a:extLst>
          </p:cNvPr>
          <p:cNvCxnSpPr/>
          <p:nvPr/>
        </p:nvCxnSpPr>
        <p:spPr>
          <a:xfrm>
            <a:off x="2672576" y="4705815"/>
            <a:ext cx="9367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E8E3FC-CF48-8A44-9DCB-6DAF3AE64DAB}"/>
              </a:ext>
            </a:extLst>
          </p:cNvPr>
          <p:cNvGraphicFramePr>
            <a:graphicFrameLocks noGrp="1"/>
          </p:cNvGraphicFramePr>
          <p:nvPr/>
        </p:nvGraphicFramePr>
        <p:xfrm>
          <a:off x="3847791" y="3965652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324FCBD-822B-9E44-AD79-E3D77B1A9C68}"/>
              </a:ext>
            </a:extLst>
          </p:cNvPr>
          <p:cNvGrpSpPr/>
          <p:nvPr/>
        </p:nvGrpSpPr>
        <p:grpSpPr>
          <a:xfrm>
            <a:off x="5426850" y="2855273"/>
            <a:ext cx="479502" cy="1591462"/>
            <a:chOff x="3791415" y="3429000"/>
            <a:chExt cx="479502" cy="15914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77DEC9-57C4-044B-93CF-AFCCAF75DA90}"/>
                </a:ext>
              </a:extLst>
            </p:cNvPr>
            <p:cNvSpPr/>
            <p:nvPr/>
          </p:nvSpPr>
          <p:spPr>
            <a:xfrm>
              <a:off x="3791415" y="3429000"/>
              <a:ext cx="479502" cy="518160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8B402D-12A3-4E49-8A22-A6CA5FFBF4F3}"/>
                </a:ext>
              </a:extLst>
            </p:cNvPr>
            <p:cNvSpPr/>
            <p:nvPr/>
          </p:nvSpPr>
          <p:spPr>
            <a:xfrm>
              <a:off x="3791415" y="3965651"/>
              <a:ext cx="479502" cy="518160"/>
            </a:xfrm>
            <a:prstGeom prst="rect">
              <a:avLst/>
            </a:prstGeom>
            <a:solidFill>
              <a:srgbClr val="FFC00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118DF7C-B211-7F47-B119-9EEF5BE744B5}"/>
                </a:ext>
              </a:extLst>
            </p:cNvPr>
            <p:cNvSpPr/>
            <p:nvPr/>
          </p:nvSpPr>
          <p:spPr>
            <a:xfrm>
              <a:off x="3791415" y="4502302"/>
              <a:ext cx="479502" cy="518160"/>
            </a:xfrm>
            <a:prstGeom prst="rect">
              <a:avLst/>
            </a:prstGeom>
            <a:solidFill>
              <a:srgbClr val="FF0000">
                <a:alpha val="6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90FDF-E551-CD4E-9A10-E86E81ADAD9A}"/>
              </a:ext>
            </a:extLst>
          </p:cNvPr>
          <p:cNvGrpSpPr/>
          <p:nvPr/>
        </p:nvGrpSpPr>
        <p:grpSpPr>
          <a:xfrm>
            <a:off x="5426850" y="3910084"/>
            <a:ext cx="1689718" cy="518160"/>
            <a:chOff x="4483566" y="3447491"/>
            <a:chExt cx="1689718" cy="5181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A270FE-3DB2-9548-A8B6-E55F76BDA893}"/>
                </a:ext>
              </a:extLst>
            </p:cNvPr>
            <p:cNvSpPr/>
            <p:nvPr/>
          </p:nvSpPr>
          <p:spPr>
            <a:xfrm>
              <a:off x="4483566" y="3447491"/>
              <a:ext cx="550126" cy="518160"/>
            </a:xfrm>
            <a:prstGeom prst="rect">
              <a:avLst/>
            </a:prstGeom>
            <a:solidFill>
              <a:srgbClr val="0070C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4C3F8E-FB1E-5340-8958-5B12DE1782C0}"/>
                </a:ext>
              </a:extLst>
            </p:cNvPr>
            <p:cNvSpPr/>
            <p:nvPr/>
          </p:nvSpPr>
          <p:spPr>
            <a:xfrm>
              <a:off x="5053362" y="3447491"/>
              <a:ext cx="550126" cy="518160"/>
            </a:xfrm>
            <a:prstGeom prst="rect">
              <a:avLst/>
            </a:prstGeom>
            <a:solidFill>
              <a:srgbClr val="00B0F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4688E6-F809-7B45-82E2-6996B42F5F96}"/>
                </a:ext>
              </a:extLst>
            </p:cNvPr>
            <p:cNvSpPr/>
            <p:nvPr/>
          </p:nvSpPr>
          <p:spPr>
            <a:xfrm>
              <a:off x="5623158" y="3447491"/>
              <a:ext cx="550126" cy="51816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68470F6-2636-1D46-9A0E-CA37B4DAC43F}"/>
              </a:ext>
            </a:extLst>
          </p:cNvPr>
          <p:cNvGraphicFramePr>
            <a:graphicFrameLocks noGrp="1"/>
          </p:cNvGraphicFramePr>
          <p:nvPr/>
        </p:nvGraphicFramePr>
        <p:xfrm>
          <a:off x="7337038" y="4190749"/>
          <a:ext cx="2702313" cy="1850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771">
                  <a:extLst>
                    <a:ext uri="{9D8B030D-6E8A-4147-A177-3AD203B41FA5}">
                      <a16:colId xmlns:a16="http://schemas.microsoft.com/office/drawing/2014/main" val="720611069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4146833630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3746813778"/>
                    </a:ext>
                  </a:extLst>
                </a:gridCol>
              </a:tblGrid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197615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41087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54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4595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pyramids - Searching over scales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62105" y="3617975"/>
            <a:ext cx="5092262" cy="2834560"/>
            <a:chOff x="138105" y="3617975"/>
            <a:chExt cx="5092262" cy="28345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105" y="3617975"/>
              <a:ext cx="5092262" cy="283456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37277" y="4640361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243" y="1881352"/>
            <a:ext cx="1334814" cy="133481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16220" y="1966627"/>
            <a:ext cx="2470912" cy="1375410"/>
            <a:chOff x="5933200" y="3617975"/>
            <a:chExt cx="2470912" cy="13754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3200" y="3617975"/>
              <a:ext cx="2470912" cy="137541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471595" y="4426427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33943" y="4597191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89077" y="3098452"/>
            <a:ext cx="3641344" cy="2026920"/>
            <a:chOff x="5462876" y="4889785"/>
            <a:chExt cx="3641344" cy="202692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876" y="4889785"/>
              <a:ext cx="3641344" cy="202692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168656" y="6087125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9803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9954" name="Object 2"/>
          <p:cNvGraphicFramePr>
            <a:graphicFrameLocks noChangeAspect="1"/>
          </p:cNvGraphicFramePr>
          <p:nvPr/>
        </p:nvGraphicFramePr>
        <p:xfrm>
          <a:off x="5548314" y="1235076"/>
          <a:ext cx="2732087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4" imgW="2260440" imgH="330120" progId="Equation.3">
                  <p:embed/>
                </p:oleObj>
              </mc:Choice>
              <mc:Fallback>
                <p:oleObj name="Equation" r:id="rId4" imgW="2260440" imgH="330120" progId="Equation.3">
                  <p:embed/>
                  <p:pic>
                    <p:nvPicPr>
                      <p:cNvPr id="11499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8314" y="1235076"/>
                        <a:ext cx="2732087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55" name="Object 3"/>
          <p:cNvGraphicFramePr>
            <a:graphicFrameLocks noChangeAspect="1"/>
          </p:cNvGraphicFramePr>
          <p:nvPr/>
        </p:nvGraphicFramePr>
        <p:xfrm>
          <a:off x="5984875" y="3043238"/>
          <a:ext cx="306388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Equation" r:id="rId6" imgW="253800" imgH="291960" progId="Equation.3">
                  <p:embed/>
                </p:oleObj>
              </mc:Choice>
              <mc:Fallback>
                <p:oleObj name="Equation" r:id="rId6" imgW="253800" imgH="291960" progId="Equation.3">
                  <p:embed/>
                  <p:pic>
                    <p:nvPicPr>
                      <p:cNvPr id="1149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875" y="3043238"/>
                        <a:ext cx="306388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49956" name="Picture 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99414" y="3886201"/>
            <a:ext cx="2439987" cy="2449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49957" name="Picture 5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37650" y="2514600"/>
            <a:ext cx="1225550" cy="1225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49958" name="Picture 6"/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1739900"/>
            <a:ext cx="6223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49959" name="Picture 7"/>
          <p:cNvPicPr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9650" y="1339850"/>
            <a:ext cx="311150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0" name="Picture 8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95888" y="1111250"/>
            <a:ext cx="152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1" name="Picture 9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19688" y="1409700"/>
            <a:ext cx="304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2" name="Picture 10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67288" y="1828800"/>
            <a:ext cx="609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3" name="Picture 11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73601" y="2592388"/>
            <a:ext cx="1217613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4" name="Picture 12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30676" y="3887788"/>
            <a:ext cx="2436813" cy="2436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65" name="Rectangle 13"/>
          <p:cNvSpPr>
            <a:spLocks noChangeArrowheads="1"/>
          </p:cNvSpPr>
          <p:nvPr/>
        </p:nvSpPr>
        <p:spPr bwMode="auto">
          <a:xfrm>
            <a:off x="3048000" y="128589"/>
            <a:ext cx="64008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600">
                <a:latin typeface="Arial" charset="0"/>
              </a:rPr>
              <a:t>The Gaussian Pyramid</a:t>
            </a:r>
          </a:p>
        </p:txBody>
      </p:sp>
      <p:sp>
        <p:nvSpPr>
          <p:cNvPr id="27666" name="Rectangle 14"/>
          <p:cNvSpPr>
            <a:spLocks noChangeArrowheads="1"/>
          </p:cNvSpPr>
          <p:nvPr/>
        </p:nvSpPr>
        <p:spPr bwMode="auto">
          <a:xfrm>
            <a:off x="1905001" y="6129338"/>
            <a:ext cx="2257029" cy="428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200" b="1">
                <a:latin typeface="Arial" charset="0"/>
              </a:rPr>
              <a:t>High resolution</a:t>
            </a:r>
          </a:p>
        </p:txBody>
      </p:sp>
      <p:sp>
        <p:nvSpPr>
          <p:cNvPr id="27667" name="Line 15"/>
          <p:cNvSpPr>
            <a:spLocks noChangeShapeType="1"/>
          </p:cNvSpPr>
          <p:nvPr/>
        </p:nvSpPr>
        <p:spPr bwMode="auto">
          <a:xfrm flipV="1">
            <a:off x="2059361" y="1339850"/>
            <a:ext cx="0" cy="4621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Rectangle 16"/>
          <p:cNvSpPr>
            <a:spLocks noChangeArrowheads="1"/>
          </p:cNvSpPr>
          <p:nvPr/>
        </p:nvSpPr>
        <p:spPr bwMode="auto">
          <a:xfrm>
            <a:off x="1944689" y="884238"/>
            <a:ext cx="2194513" cy="428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200" b="1">
                <a:latin typeface="Arial" charset="0"/>
              </a:rPr>
              <a:t>Low resolution</a:t>
            </a:r>
          </a:p>
        </p:txBody>
      </p:sp>
      <p:graphicFrame>
        <p:nvGraphicFramePr>
          <p:cNvPr id="27652" name="Object 17"/>
          <p:cNvGraphicFramePr>
            <a:graphicFrameLocks noChangeAspect="1"/>
          </p:cNvGraphicFramePr>
          <p:nvPr>
            <p:extLst/>
          </p:nvPr>
        </p:nvGraphicFramePr>
        <p:xfrm>
          <a:off x="2630835" y="4529139"/>
          <a:ext cx="136366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Equation" r:id="rId17" imgW="1130040" imgH="291960" progId="Equation.3">
                  <p:embed/>
                </p:oleObj>
              </mc:Choice>
              <mc:Fallback>
                <p:oleObj name="Equation" r:id="rId17" imgW="1130040" imgH="291960" progId="Equation.3">
                  <p:embed/>
                  <p:pic>
                    <p:nvPicPr>
                      <p:cNvPr id="27652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0835" y="4529139"/>
                        <a:ext cx="1363663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70" name="Object 18"/>
          <p:cNvGraphicFramePr>
            <a:graphicFrameLocks noChangeAspect="1"/>
          </p:cNvGraphicFramePr>
          <p:nvPr>
            <p:extLst/>
          </p:nvPr>
        </p:nvGraphicFramePr>
        <p:xfrm>
          <a:off x="5984876" y="3046226"/>
          <a:ext cx="27019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19" imgW="2234880" imgH="330120" progId="Equation.3">
                  <p:embed/>
                </p:oleObj>
              </mc:Choice>
              <mc:Fallback>
                <p:oleObj name="Equation" r:id="rId19" imgW="2234880" imgH="330120" progId="Equation.3">
                  <p:embed/>
                  <p:pic>
                    <p:nvPicPr>
                      <p:cNvPr id="114997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876" y="3046226"/>
                        <a:ext cx="2701925" cy="423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71" name="Object 19"/>
          <p:cNvGraphicFramePr>
            <a:graphicFrameLocks noChangeAspect="1"/>
          </p:cNvGraphicFramePr>
          <p:nvPr/>
        </p:nvGraphicFramePr>
        <p:xfrm>
          <a:off x="5735639" y="1895475"/>
          <a:ext cx="270192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21" imgW="2234880" imgH="330120" progId="Equation.3">
                  <p:embed/>
                </p:oleObj>
              </mc:Choice>
              <mc:Fallback>
                <p:oleObj name="Equation" r:id="rId21" imgW="2234880" imgH="330120" progId="Equation.3">
                  <p:embed/>
                  <p:pic>
                    <p:nvPicPr>
                      <p:cNvPr id="1149971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639" y="1895475"/>
                        <a:ext cx="2701925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72" name="Object 20"/>
          <p:cNvGraphicFramePr>
            <a:graphicFrameLocks noChangeAspect="1"/>
          </p:cNvGraphicFramePr>
          <p:nvPr/>
        </p:nvGraphicFramePr>
        <p:xfrm>
          <a:off x="5486400" y="838201"/>
          <a:ext cx="273208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Equation" r:id="rId23" imgW="2260440" imgH="330120" progId="Equation.3">
                  <p:embed/>
                </p:oleObj>
              </mc:Choice>
              <mc:Fallback>
                <p:oleObj name="Equation" r:id="rId23" imgW="2260440" imgH="330120" progId="Equation.3">
                  <p:embed/>
                  <p:pic>
                    <p:nvPicPr>
                      <p:cNvPr id="114997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838201"/>
                        <a:ext cx="2732088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715000" y="4529133"/>
            <a:ext cx="2286000" cy="428624"/>
            <a:chOff x="3024" y="2853"/>
            <a:chExt cx="1440" cy="270"/>
          </a:xfrm>
        </p:grpSpPr>
        <p:sp>
          <p:nvSpPr>
            <p:cNvPr id="27692" name="Line 22"/>
            <p:cNvSpPr>
              <a:spLocks noChangeShapeType="1"/>
            </p:cNvSpPr>
            <p:nvPr/>
          </p:nvSpPr>
          <p:spPr bwMode="auto">
            <a:xfrm>
              <a:off x="3024" y="3072"/>
              <a:ext cx="14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3" name="Rectangle 23"/>
            <p:cNvSpPr>
              <a:spLocks noChangeArrowheads="1"/>
            </p:cNvSpPr>
            <p:nvPr/>
          </p:nvSpPr>
          <p:spPr bwMode="auto">
            <a:xfrm>
              <a:off x="3403" y="2853"/>
              <a:ext cx="451" cy="2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562600" y="2776535"/>
            <a:ext cx="3581400" cy="428624"/>
            <a:chOff x="2688" y="1749"/>
            <a:chExt cx="2256" cy="270"/>
          </a:xfrm>
        </p:grpSpPr>
        <p:sp>
          <p:nvSpPr>
            <p:cNvPr id="27690" name="Line 25"/>
            <p:cNvSpPr>
              <a:spLocks noChangeShapeType="1"/>
            </p:cNvSpPr>
            <p:nvPr/>
          </p:nvSpPr>
          <p:spPr bwMode="auto">
            <a:xfrm>
              <a:off x="2688" y="1968"/>
              <a:ext cx="22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1" name="Rectangle 26"/>
            <p:cNvSpPr>
              <a:spLocks noChangeArrowheads="1"/>
            </p:cNvSpPr>
            <p:nvPr/>
          </p:nvSpPr>
          <p:spPr bwMode="auto">
            <a:xfrm>
              <a:off x="3403" y="1749"/>
              <a:ext cx="451" cy="2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410200" y="1709736"/>
            <a:ext cx="4191000" cy="428624"/>
            <a:chOff x="2544" y="1077"/>
            <a:chExt cx="2640" cy="270"/>
          </a:xfrm>
        </p:grpSpPr>
        <p:sp>
          <p:nvSpPr>
            <p:cNvPr id="27688" name="Line 28"/>
            <p:cNvSpPr>
              <a:spLocks noChangeShapeType="1"/>
            </p:cNvSpPr>
            <p:nvPr/>
          </p:nvSpPr>
          <p:spPr bwMode="auto">
            <a:xfrm>
              <a:off x="2544" y="1296"/>
              <a:ext cx="26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9" name="Rectangle 29"/>
            <p:cNvSpPr>
              <a:spLocks noChangeArrowheads="1"/>
            </p:cNvSpPr>
            <p:nvPr/>
          </p:nvSpPr>
          <p:spPr bwMode="auto">
            <a:xfrm>
              <a:off x="3408" y="1077"/>
              <a:ext cx="451" cy="2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5181600" y="3124200"/>
            <a:ext cx="2863850" cy="1752600"/>
            <a:chOff x="2688" y="1968"/>
            <a:chExt cx="1804" cy="1104"/>
          </a:xfrm>
        </p:grpSpPr>
        <p:sp>
          <p:nvSpPr>
            <p:cNvPr id="27686" name="Line 31"/>
            <p:cNvSpPr>
              <a:spLocks noChangeShapeType="1"/>
            </p:cNvSpPr>
            <p:nvPr/>
          </p:nvSpPr>
          <p:spPr bwMode="auto">
            <a:xfrm flipH="1" flipV="1">
              <a:off x="2688" y="1968"/>
              <a:ext cx="1776" cy="110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7" name="Rectangle 32"/>
            <p:cNvSpPr>
              <a:spLocks noChangeArrowheads="1"/>
            </p:cNvSpPr>
            <p:nvPr/>
          </p:nvSpPr>
          <p:spPr bwMode="auto">
            <a:xfrm rot="1953929">
              <a:off x="3387" y="2503"/>
              <a:ext cx="1105" cy="2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5410200" y="2057400"/>
            <a:ext cx="3733800" cy="1066800"/>
            <a:chOff x="2544" y="1296"/>
            <a:chExt cx="2352" cy="672"/>
          </a:xfrm>
        </p:grpSpPr>
        <p:sp>
          <p:nvSpPr>
            <p:cNvPr id="27684" name="Line 34"/>
            <p:cNvSpPr>
              <a:spLocks noChangeShapeType="1"/>
            </p:cNvSpPr>
            <p:nvPr/>
          </p:nvSpPr>
          <p:spPr bwMode="auto">
            <a:xfrm flipH="1" flipV="1">
              <a:off x="2544" y="1296"/>
              <a:ext cx="2352" cy="6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5" name="Rectangle 35"/>
            <p:cNvSpPr>
              <a:spLocks noChangeArrowheads="1"/>
            </p:cNvSpPr>
            <p:nvPr/>
          </p:nvSpPr>
          <p:spPr bwMode="auto">
            <a:xfrm rot="920934">
              <a:off x="3683" y="1552"/>
              <a:ext cx="1105" cy="2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5245100" y="1106489"/>
            <a:ext cx="4724400" cy="428626"/>
            <a:chOff x="2352" y="697"/>
            <a:chExt cx="2976" cy="270"/>
          </a:xfrm>
        </p:grpSpPr>
        <p:sp>
          <p:nvSpPr>
            <p:cNvPr id="27682" name="Line 37"/>
            <p:cNvSpPr>
              <a:spLocks noChangeShapeType="1"/>
            </p:cNvSpPr>
            <p:nvPr/>
          </p:nvSpPr>
          <p:spPr bwMode="auto">
            <a:xfrm flipH="1" flipV="1">
              <a:off x="2352" y="768"/>
              <a:ext cx="29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3" name="Rectangle 38"/>
            <p:cNvSpPr>
              <a:spLocks noChangeArrowheads="1"/>
            </p:cNvSpPr>
            <p:nvPr/>
          </p:nvSpPr>
          <p:spPr bwMode="auto">
            <a:xfrm rot="257981">
              <a:off x="4218" y="697"/>
              <a:ext cx="1105" cy="2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5334000" y="1176337"/>
            <a:ext cx="4572000" cy="428624"/>
            <a:chOff x="2448" y="741"/>
            <a:chExt cx="2880" cy="270"/>
          </a:xfrm>
        </p:grpSpPr>
        <p:sp>
          <p:nvSpPr>
            <p:cNvPr id="27680" name="Line 40"/>
            <p:cNvSpPr>
              <a:spLocks noChangeShapeType="1"/>
            </p:cNvSpPr>
            <p:nvPr/>
          </p:nvSpPr>
          <p:spPr bwMode="auto">
            <a:xfrm>
              <a:off x="2448" y="960"/>
              <a:ext cx="28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Rectangle 41"/>
            <p:cNvSpPr>
              <a:spLocks noChangeArrowheads="1"/>
            </p:cNvSpPr>
            <p:nvPr/>
          </p:nvSpPr>
          <p:spPr bwMode="auto">
            <a:xfrm>
              <a:off x="3408" y="741"/>
              <a:ext cx="451" cy="2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5334001" y="1524000"/>
            <a:ext cx="4327525" cy="533400"/>
            <a:chOff x="2448" y="960"/>
            <a:chExt cx="2726" cy="336"/>
          </a:xfrm>
        </p:grpSpPr>
        <p:sp>
          <p:nvSpPr>
            <p:cNvPr id="27678" name="Line 43"/>
            <p:cNvSpPr>
              <a:spLocks noChangeShapeType="1"/>
            </p:cNvSpPr>
            <p:nvPr/>
          </p:nvSpPr>
          <p:spPr bwMode="auto">
            <a:xfrm flipH="1" flipV="1">
              <a:off x="2448" y="960"/>
              <a:ext cx="2688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Rectangle 44"/>
            <p:cNvSpPr>
              <a:spLocks noChangeArrowheads="1"/>
            </p:cNvSpPr>
            <p:nvPr/>
          </p:nvSpPr>
          <p:spPr bwMode="auto">
            <a:xfrm rot="380680">
              <a:off x="4069" y="1014"/>
              <a:ext cx="1105" cy="2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sp>
        <p:nvSpPr>
          <p:cNvPr id="27677" name="Rectangle 45"/>
          <p:cNvSpPr>
            <a:spLocks noChangeArrowheads="1"/>
          </p:cNvSpPr>
          <p:nvPr/>
        </p:nvSpPr>
        <p:spPr bwMode="auto">
          <a:xfrm>
            <a:off x="2209800" y="4267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7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Gaussian pyramid and stack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9388" y="990600"/>
            <a:ext cx="611981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8855076" y="6488114"/>
            <a:ext cx="181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Source: Forsyth</a:t>
            </a:r>
          </a:p>
        </p:txBody>
      </p:sp>
    </p:spTree>
    <p:extLst>
      <p:ext uri="{BB962C8B-B14F-4D97-AF65-F5344CB8AC3E}">
        <p14:creationId xmlns:p14="http://schemas.microsoft.com/office/powerpoint/2010/main" val="20292634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Memory Usage</a:t>
            </a:r>
          </a:p>
        </p:txBody>
      </p:sp>
      <p:sp>
        <p:nvSpPr>
          <p:cNvPr id="411" name="Shape 411"/>
          <p:cNvSpPr>
            <a:spLocks noGrp="1"/>
          </p:cNvSpPr>
          <p:nvPr>
            <p:ph type="body" idx="1"/>
          </p:nvPr>
        </p:nvSpPr>
        <p:spPr>
          <a:xfrm>
            <a:off x="1828800" y="1219200"/>
            <a:ext cx="8534400" cy="5486400"/>
          </a:xfrm>
          <a:prstGeom prst="rect">
            <a:avLst/>
          </a:prstGeom>
        </p:spPr>
        <p:txBody>
          <a:bodyPr/>
          <a:lstStyle>
            <a:lvl1pPr marL="384175">
              <a:buFont typeface="Helvetica"/>
            </a:lvl1pPr>
          </a:lstStyle>
          <a:p>
            <a:pPr lvl="0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What </a:t>
            </a:r>
            <a:r>
              <a:rPr lang="en-US" sz="2600" dirty="0">
                <a:uFill>
                  <a:solidFill/>
                </a:uFill>
              </a:rPr>
              <a:t>is the size of the pyramid</a:t>
            </a:r>
            <a:r>
              <a:rPr sz="2600" dirty="0">
                <a:uFill>
                  <a:solidFill/>
                </a:uFill>
              </a:rPr>
              <a:t>?</a:t>
            </a:r>
          </a:p>
        </p:txBody>
      </p:sp>
      <p:pic>
        <p:nvPicPr>
          <p:cNvPr id="412" name="mipmap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5235" y="1727200"/>
            <a:ext cx="5048252" cy="476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dragonvtoc_sample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1752600"/>
            <a:ext cx="2514600" cy="228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>
            <a:spLocks noGrp="1"/>
          </p:cNvSpPr>
          <p:nvPr>
            <p:ph type="sldNum" sz="quarter" idx="2"/>
          </p:nvPr>
        </p:nvSpPr>
        <p:spPr>
          <a:xfrm>
            <a:off x="10367011" y="6477000"/>
            <a:ext cx="30734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43</a:t>
            </a:fld>
            <a:endParaRPr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92899604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82D3-99BC-2540-8218-186F7695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filters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DDD714-224C-584B-98B2-1480E1903D1D}"/>
              </a:ext>
            </a:extLst>
          </p:cNvPr>
          <p:cNvGraphicFramePr>
            <a:graphicFrameLocks noGrp="1"/>
          </p:cNvGraphicFramePr>
          <p:nvPr/>
        </p:nvGraphicFramePr>
        <p:xfrm>
          <a:off x="4397918" y="1382287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B7575D-E7A0-0F41-98AC-8FC1FD84BF2E}"/>
              </a:ext>
            </a:extLst>
          </p:cNvPr>
          <p:cNvGraphicFramePr>
            <a:graphicFrameLocks noGrp="1"/>
          </p:cNvGraphicFramePr>
          <p:nvPr/>
        </p:nvGraphicFramePr>
        <p:xfrm>
          <a:off x="5590478" y="1431609"/>
          <a:ext cx="2523894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41298">
                  <a:extLst>
                    <a:ext uri="{9D8B030D-6E8A-4147-A177-3AD203B41FA5}">
                      <a16:colId xmlns:a16="http://schemas.microsoft.com/office/drawing/2014/main" val="2744723629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3963064067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2420270772"/>
                    </a:ext>
                  </a:extLst>
                </a:gridCol>
              </a:tblGrid>
              <a:tr h="5111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67407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A16F3C-481C-EF43-8848-8BD36B1CBBCF}"/>
              </a:ext>
            </a:extLst>
          </p:cNvPr>
          <p:cNvSpPr txBox="1"/>
          <p:nvPr/>
        </p:nvSpPr>
        <p:spPr>
          <a:xfrm>
            <a:off x="4948045" y="1382286"/>
            <a:ext cx="62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*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F52B46-8692-F546-A470-E27290271437}"/>
              </a:ext>
            </a:extLst>
          </p:cNvPr>
          <p:cNvGraphicFramePr>
            <a:graphicFrameLocks noGrp="1"/>
          </p:cNvGraphicFramePr>
          <p:nvPr/>
        </p:nvGraphicFramePr>
        <p:xfrm>
          <a:off x="1877587" y="3965653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5F0512-3C14-064A-ACB6-3C1B133B5AA1}"/>
              </a:ext>
            </a:extLst>
          </p:cNvPr>
          <p:cNvCxnSpPr/>
          <p:nvPr/>
        </p:nvCxnSpPr>
        <p:spPr>
          <a:xfrm>
            <a:off x="2672576" y="4705815"/>
            <a:ext cx="9367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E8E3FC-CF48-8A44-9DCB-6DAF3AE64DAB}"/>
              </a:ext>
            </a:extLst>
          </p:cNvPr>
          <p:cNvGraphicFramePr>
            <a:graphicFrameLocks noGrp="1"/>
          </p:cNvGraphicFramePr>
          <p:nvPr/>
        </p:nvGraphicFramePr>
        <p:xfrm>
          <a:off x="3847791" y="3965652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324FCBD-822B-9E44-AD79-E3D77B1A9C68}"/>
              </a:ext>
            </a:extLst>
          </p:cNvPr>
          <p:cNvGrpSpPr/>
          <p:nvPr/>
        </p:nvGrpSpPr>
        <p:grpSpPr>
          <a:xfrm>
            <a:off x="6031958" y="2836782"/>
            <a:ext cx="479502" cy="1591462"/>
            <a:chOff x="3791415" y="3429000"/>
            <a:chExt cx="479502" cy="15914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77DEC9-57C4-044B-93CF-AFCCAF75DA90}"/>
                </a:ext>
              </a:extLst>
            </p:cNvPr>
            <p:cNvSpPr/>
            <p:nvPr/>
          </p:nvSpPr>
          <p:spPr>
            <a:xfrm>
              <a:off x="3791415" y="3429000"/>
              <a:ext cx="479502" cy="518160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8B402D-12A3-4E49-8A22-A6CA5FFBF4F3}"/>
                </a:ext>
              </a:extLst>
            </p:cNvPr>
            <p:cNvSpPr/>
            <p:nvPr/>
          </p:nvSpPr>
          <p:spPr>
            <a:xfrm>
              <a:off x="3791415" y="3965651"/>
              <a:ext cx="479502" cy="518160"/>
            </a:xfrm>
            <a:prstGeom prst="rect">
              <a:avLst/>
            </a:prstGeom>
            <a:solidFill>
              <a:srgbClr val="FFC00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118DF7C-B211-7F47-B119-9EEF5BE744B5}"/>
                </a:ext>
              </a:extLst>
            </p:cNvPr>
            <p:cNvSpPr/>
            <p:nvPr/>
          </p:nvSpPr>
          <p:spPr>
            <a:xfrm>
              <a:off x="3791415" y="4502302"/>
              <a:ext cx="479502" cy="518160"/>
            </a:xfrm>
            <a:prstGeom prst="rect">
              <a:avLst/>
            </a:prstGeom>
            <a:solidFill>
              <a:srgbClr val="FF0000">
                <a:alpha val="6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90FDF-E551-CD4E-9A10-E86E81ADAD9A}"/>
              </a:ext>
            </a:extLst>
          </p:cNvPr>
          <p:cNvGrpSpPr/>
          <p:nvPr/>
        </p:nvGrpSpPr>
        <p:grpSpPr>
          <a:xfrm>
            <a:off x="5426850" y="3910084"/>
            <a:ext cx="1689718" cy="518160"/>
            <a:chOff x="4483566" y="3447491"/>
            <a:chExt cx="1689718" cy="5181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A270FE-3DB2-9548-A8B6-E55F76BDA893}"/>
                </a:ext>
              </a:extLst>
            </p:cNvPr>
            <p:cNvSpPr/>
            <p:nvPr/>
          </p:nvSpPr>
          <p:spPr>
            <a:xfrm>
              <a:off x="4483566" y="3447491"/>
              <a:ext cx="550126" cy="518160"/>
            </a:xfrm>
            <a:prstGeom prst="rect">
              <a:avLst/>
            </a:prstGeom>
            <a:solidFill>
              <a:srgbClr val="0070C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4C3F8E-FB1E-5340-8958-5B12DE1782C0}"/>
                </a:ext>
              </a:extLst>
            </p:cNvPr>
            <p:cNvSpPr/>
            <p:nvPr/>
          </p:nvSpPr>
          <p:spPr>
            <a:xfrm>
              <a:off x="5053362" y="3447491"/>
              <a:ext cx="550126" cy="518160"/>
            </a:xfrm>
            <a:prstGeom prst="rect">
              <a:avLst/>
            </a:prstGeom>
            <a:solidFill>
              <a:srgbClr val="00B0F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4688E6-F809-7B45-82E2-6996B42F5F96}"/>
                </a:ext>
              </a:extLst>
            </p:cNvPr>
            <p:cNvSpPr/>
            <p:nvPr/>
          </p:nvSpPr>
          <p:spPr>
            <a:xfrm>
              <a:off x="5623158" y="3447491"/>
              <a:ext cx="550126" cy="51816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68470F6-2636-1D46-9A0E-CA37B4DAC43F}"/>
              </a:ext>
            </a:extLst>
          </p:cNvPr>
          <p:cNvGraphicFramePr>
            <a:graphicFrameLocks noGrp="1"/>
          </p:cNvGraphicFramePr>
          <p:nvPr/>
        </p:nvGraphicFramePr>
        <p:xfrm>
          <a:off x="7337038" y="4190749"/>
          <a:ext cx="2702313" cy="1850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771">
                  <a:extLst>
                    <a:ext uri="{9D8B030D-6E8A-4147-A177-3AD203B41FA5}">
                      <a16:colId xmlns:a16="http://schemas.microsoft.com/office/drawing/2014/main" val="720611069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4146833630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3746813778"/>
                    </a:ext>
                  </a:extLst>
                </a:gridCol>
              </a:tblGrid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197615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41087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54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6818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82D3-99BC-2540-8218-186F7695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filters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DDD714-224C-584B-98B2-1480E1903D1D}"/>
              </a:ext>
            </a:extLst>
          </p:cNvPr>
          <p:cNvGraphicFramePr>
            <a:graphicFrameLocks noGrp="1"/>
          </p:cNvGraphicFramePr>
          <p:nvPr/>
        </p:nvGraphicFramePr>
        <p:xfrm>
          <a:off x="4397918" y="1382287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B7575D-E7A0-0F41-98AC-8FC1FD84BF2E}"/>
              </a:ext>
            </a:extLst>
          </p:cNvPr>
          <p:cNvGraphicFramePr>
            <a:graphicFrameLocks noGrp="1"/>
          </p:cNvGraphicFramePr>
          <p:nvPr/>
        </p:nvGraphicFramePr>
        <p:xfrm>
          <a:off x="5590478" y="1431609"/>
          <a:ext cx="2523894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41298">
                  <a:extLst>
                    <a:ext uri="{9D8B030D-6E8A-4147-A177-3AD203B41FA5}">
                      <a16:colId xmlns:a16="http://schemas.microsoft.com/office/drawing/2014/main" val="2744723629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3963064067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2420270772"/>
                    </a:ext>
                  </a:extLst>
                </a:gridCol>
              </a:tblGrid>
              <a:tr h="5111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67407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A16F3C-481C-EF43-8848-8BD36B1CBBCF}"/>
              </a:ext>
            </a:extLst>
          </p:cNvPr>
          <p:cNvSpPr txBox="1"/>
          <p:nvPr/>
        </p:nvSpPr>
        <p:spPr>
          <a:xfrm>
            <a:off x="4948045" y="1382286"/>
            <a:ext cx="62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*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F52B46-8692-F546-A470-E27290271437}"/>
              </a:ext>
            </a:extLst>
          </p:cNvPr>
          <p:cNvGraphicFramePr>
            <a:graphicFrameLocks noGrp="1"/>
          </p:cNvGraphicFramePr>
          <p:nvPr/>
        </p:nvGraphicFramePr>
        <p:xfrm>
          <a:off x="1877587" y="3965653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5F0512-3C14-064A-ACB6-3C1B133B5AA1}"/>
              </a:ext>
            </a:extLst>
          </p:cNvPr>
          <p:cNvCxnSpPr/>
          <p:nvPr/>
        </p:nvCxnSpPr>
        <p:spPr>
          <a:xfrm>
            <a:off x="2672576" y="4705815"/>
            <a:ext cx="9367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E8E3FC-CF48-8A44-9DCB-6DAF3AE64DAB}"/>
              </a:ext>
            </a:extLst>
          </p:cNvPr>
          <p:cNvGraphicFramePr>
            <a:graphicFrameLocks noGrp="1"/>
          </p:cNvGraphicFramePr>
          <p:nvPr/>
        </p:nvGraphicFramePr>
        <p:xfrm>
          <a:off x="3847791" y="3965652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324FCBD-822B-9E44-AD79-E3D77B1A9C68}"/>
              </a:ext>
            </a:extLst>
          </p:cNvPr>
          <p:cNvGrpSpPr/>
          <p:nvPr/>
        </p:nvGrpSpPr>
        <p:grpSpPr>
          <a:xfrm>
            <a:off x="6601754" y="2836782"/>
            <a:ext cx="479502" cy="1591462"/>
            <a:chOff x="3791415" y="3429000"/>
            <a:chExt cx="479502" cy="15914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77DEC9-57C4-044B-93CF-AFCCAF75DA90}"/>
                </a:ext>
              </a:extLst>
            </p:cNvPr>
            <p:cNvSpPr/>
            <p:nvPr/>
          </p:nvSpPr>
          <p:spPr>
            <a:xfrm>
              <a:off x="3791415" y="3429000"/>
              <a:ext cx="479502" cy="518160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8B402D-12A3-4E49-8A22-A6CA5FFBF4F3}"/>
                </a:ext>
              </a:extLst>
            </p:cNvPr>
            <p:cNvSpPr/>
            <p:nvPr/>
          </p:nvSpPr>
          <p:spPr>
            <a:xfrm>
              <a:off x="3791415" y="3965651"/>
              <a:ext cx="479502" cy="518160"/>
            </a:xfrm>
            <a:prstGeom prst="rect">
              <a:avLst/>
            </a:prstGeom>
            <a:solidFill>
              <a:srgbClr val="FFC00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118DF7C-B211-7F47-B119-9EEF5BE744B5}"/>
                </a:ext>
              </a:extLst>
            </p:cNvPr>
            <p:cNvSpPr/>
            <p:nvPr/>
          </p:nvSpPr>
          <p:spPr>
            <a:xfrm>
              <a:off x="3791415" y="4502302"/>
              <a:ext cx="479502" cy="518160"/>
            </a:xfrm>
            <a:prstGeom prst="rect">
              <a:avLst/>
            </a:prstGeom>
            <a:solidFill>
              <a:srgbClr val="FF0000">
                <a:alpha val="6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90FDF-E551-CD4E-9A10-E86E81ADAD9A}"/>
              </a:ext>
            </a:extLst>
          </p:cNvPr>
          <p:cNvGrpSpPr/>
          <p:nvPr/>
        </p:nvGrpSpPr>
        <p:grpSpPr>
          <a:xfrm>
            <a:off x="5426850" y="3910084"/>
            <a:ext cx="1689718" cy="518160"/>
            <a:chOff x="4483566" y="3447491"/>
            <a:chExt cx="1689718" cy="5181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A270FE-3DB2-9548-A8B6-E55F76BDA893}"/>
                </a:ext>
              </a:extLst>
            </p:cNvPr>
            <p:cNvSpPr/>
            <p:nvPr/>
          </p:nvSpPr>
          <p:spPr>
            <a:xfrm>
              <a:off x="4483566" y="3447491"/>
              <a:ext cx="550126" cy="518160"/>
            </a:xfrm>
            <a:prstGeom prst="rect">
              <a:avLst/>
            </a:prstGeom>
            <a:solidFill>
              <a:srgbClr val="0070C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4C3F8E-FB1E-5340-8958-5B12DE1782C0}"/>
                </a:ext>
              </a:extLst>
            </p:cNvPr>
            <p:cNvSpPr/>
            <p:nvPr/>
          </p:nvSpPr>
          <p:spPr>
            <a:xfrm>
              <a:off x="5053362" y="3447491"/>
              <a:ext cx="550126" cy="518160"/>
            </a:xfrm>
            <a:prstGeom prst="rect">
              <a:avLst/>
            </a:prstGeom>
            <a:solidFill>
              <a:srgbClr val="00B0F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4688E6-F809-7B45-82E2-6996B42F5F96}"/>
                </a:ext>
              </a:extLst>
            </p:cNvPr>
            <p:cNvSpPr/>
            <p:nvPr/>
          </p:nvSpPr>
          <p:spPr>
            <a:xfrm>
              <a:off x="5623158" y="3447491"/>
              <a:ext cx="550126" cy="51816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68470F6-2636-1D46-9A0E-CA37B4DAC43F}"/>
              </a:ext>
            </a:extLst>
          </p:cNvPr>
          <p:cNvGraphicFramePr>
            <a:graphicFrameLocks noGrp="1"/>
          </p:cNvGraphicFramePr>
          <p:nvPr/>
        </p:nvGraphicFramePr>
        <p:xfrm>
          <a:off x="7337038" y="4190749"/>
          <a:ext cx="2702313" cy="1850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771">
                  <a:extLst>
                    <a:ext uri="{9D8B030D-6E8A-4147-A177-3AD203B41FA5}">
                      <a16:colId xmlns:a16="http://schemas.microsoft.com/office/drawing/2014/main" val="720611069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4146833630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3746813778"/>
                    </a:ext>
                  </a:extLst>
                </a:gridCol>
              </a:tblGrid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197615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41087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54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5177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82D3-99BC-2540-8218-186F7695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filters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DDD714-224C-584B-98B2-1480E1903D1D}"/>
              </a:ext>
            </a:extLst>
          </p:cNvPr>
          <p:cNvGraphicFramePr>
            <a:graphicFrameLocks noGrp="1"/>
          </p:cNvGraphicFramePr>
          <p:nvPr/>
        </p:nvGraphicFramePr>
        <p:xfrm>
          <a:off x="4397918" y="1382287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B7575D-E7A0-0F41-98AC-8FC1FD84BF2E}"/>
              </a:ext>
            </a:extLst>
          </p:cNvPr>
          <p:cNvGraphicFramePr>
            <a:graphicFrameLocks noGrp="1"/>
          </p:cNvGraphicFramePr>
          <p:nvPr/>
        </p:nvGraphicFramePr>
        <p:xfrm>
          <a:off x="5590478" y="1431609"/>
          <a:ext cx="2523894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41298">
                  <a:extLst>
                    <a:ext uri="{9D8B030D-6E8A-4147-A177-3AD203B41FA5}">
                      <a16:colId xmlns:a16="http://schemas.microsoft.com/office/drawing/2014/main" val="2744723629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3963064067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2420270772"/>
                    </a:ext>
                  </a:extLst>
                </a:gridCol>
              </a:tblGrid>
              <a:tr h="5111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67407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A16F3C-481C-EF43-8848-8BD36B1CBBCF}"/>
              </a:ext>
            </a:extLst>
          </p:cNvPr>
          <p:cNvSpPr txBox="1"/>
          <p:nvPr/>
        </p:nvSpPr>
        <p:spPr>
          <a:xfrm>
            <a:off x="4948045" y="1382286"/>
            <a:ext cx="62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*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F52B46-8692-F546-A470-E27290271437}"/>
              </a:ext>
            </a:extLst>
          </p:cNvPr>
          <p:cNvGraphicFramePr>
            <a:graphicFrameLocks noGrp="1"/>
          </p:cNvGraphicFramePr>
          <p:nvPr/>
        </p:nvGraphicFramePr>
        <p:xfrm>
          <a:off x="1877587" y="3965653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5F0512-3C14-064A-ACB6-3C1B133B5AA1}"/>
              </a:ext>
            </a:extLst>
          </p:cNvPr>
          <p:cNvCxnSpPr/>
          <p:nvPr/>
        </p:nvCxnSpPr>
        <p:spPr>
          <a:xfrm>
            <a:off x="2672576" y="4705815"/>
            <a:ext cx="9367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E8E3FC-CF48-8A44-9DCB-6DAF3AE64DAB}"/>
              </a:ext>
            </a:extLst>
          </p:cNvPr>
          <p:cNvGraphicFramePr>
            <a:graphicFrameLocks noGrp="1"/>
          </p:cNvGraphicFramePr>
          <p:nvPr/>
        </p:nvGraphicFramePr>
        <p:xfrm>
          <a:off x="3847791" y="3965652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324FCBD-822B-9E44-AD79-E3D77B1A9C68}"/>
              </a:ext>
            </a:extLst>
          </p:cNvPr>
          <p:cNvGrpSpPr/>
          <p:nvPr/>
        </p:nvGrpSpPr>
        <p:grpSpPr>
          <a:xfrm>
            <a:off x="5452057" y="3364962"/>
            <a:ext cx="479502" cy="1591462"/>
            <a:chOff x="3791415" y="3429000"/>
            <a:chExt cx="479502" cy="15914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77DEC9-57C4-044B-93CF-AFCCAF75DA90}"/>
                </a:ext>
              </a:extLst>
            </p:cNvPr>
            <p:cNvSpPr/>
            <p:nvPr/>
          </p:nvSpPr>
          <p:spPr>
            <a:xfrm>
              <a:off x="3791415" y="3429000"/>
              <a:ext cx="479502" cy="518160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8B402D-12A3-4E49-8A22-A6CA5FFBF4F3}"/>
                </a:ext>
              </a:extLst>
            </p:cNvPr>
            <p:cNvSpPr/>
            <p:nvPr/>
          </p:nvSpPr>
          <p:spPr>
            <a:xfrm>
              <a:off x="3791415" y="3965651"/>
              <a:ext cx="479502" cy="518160"/>
            </a:xfrm>
            <a:prstGeom prst="rect">
              <a:avLst/>
            </a:prstGeom>
            <a:solidFill>
              <a:srgbClr val="FFC00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118DF7C-B211-7F47-B119-9EEF5BE744B5}"/>
                </a:ext>
              </a:extLst>
            </p:cNvPr>
            <p:cNvSpPr/>
            <p:nvPr/>
          </p:nvSpPr>
          <p:spPr>
            <a:xfrm>
              <a:off x="3791415" y="4502302"/>
              <a:ext cx="479502" cy="518160"/>
            </a:xfrm>
            <a:prstGeom prst="rect">
              <a:avLst/>
            </a:prstGeom>
            <a:solidFill>
              <a:srgbClr val="FF0000">
                <a:alpha val="6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90FDF-E551-CD4E-9A10-E86E81ADAD9A}"/>
              </a:ext>
            </a:extLst>
          </p:cNvPr>
          <p:cNvGrpSpPr/>
          <p:nvPr/>
        </p:nvGrpSpPr>
        <p:grpSpPr>
          <a:xfrm>
            <a:off x="5426850" y="3910084"/>
            <a:ext cx="1689718" cy="518160"/>
            <a:chOff x="4483566" y="3447491"/>
            <a:chExt cx="1689718" cy="5181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A270FE-3DB2-9548-A8B6-E55F76BDA893}"/>
                </a:ext>
              </a:extLst>
            </p:cNvPr>
            <p:cNvSpPr/>
            <p:nvPr/>
          </p:nvSpPr>
          <p:spPr>
            <a:xfrm>
              <a:off x="4483566" y="3447491"/>
              <a:ext cx="550126" cy="518160"/>
            </a:xfrm>
            <a:prstGeom prst="rect">
              <a:avLst/>
            </a:prstGeom>
            <a:solidFill>
              <a:srgbClr val="0070C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4C3F8E-FB1E-5340-8958-5B12DE1782C0}"/>
                </a:ext>
              </a:extLst>
            </p:cNvPr>
            <p:cNvSpPr/>
            <p:nvPr/>
          </p:nvSpPr>
          <p:spPr>
            <a:xfrm>
              <a:off x="5053362" y="3447491"/>
              <a:ext cx="550126" cy="518160"/>
            </a:xfrm>
            <a:prstGeom prst="rect">
              <a:avLst/>
            </a:prstGeom>
            <a:solidFill>
              <a:srgbClr val="00B0F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4688E6-F809-7B45-82E2-6996B42F5F96}"/>
                </a:ext>
              </a:extLst>
            </p:cNvPr>
            <p:cNvSpPr/>
            <p:nvPr/>
          </p:nvSpPr>
          <p:spPr>
            <a:xfrm>
              <a:off x="5623158" y="3447491"/>
              <a:ext cx="550126" cy="51816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68470F6-2636-1D46-9A0E-CA37B4DAC43F}"/>
              </a:ext>
            </a:extLst>
          </p:cNvPr>
          <p:cNvGraphicFramePr>
            <a:graphicFrameLocks noGrp="1"/>
          </p:cNvGraphicFramePr>
          <p:nvPr/>
        </p:nvGraphicFramePr>
        <p:xfrm>
          <a:off x="7337038" y="4190749"/>
          <a:ext cx="2702313" cy="1850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771">
                  <a:extLst>
                    <a:ext uri="{9D8B030D-6E8A-4147-A177-3AD203B41FA5}">
                      <a16:colId xmlns:a16="http://schemas.microsoft.com/office/drawing/2014/main" val="720611069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4146833630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3746813778"/>
                    </a:ext>
                  </a:extLst>
                </a:gridCol>
              </a:tblGrid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197615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41087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54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57686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82D3-99BC-2540-8218-186F7695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filters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DDD714-224C-584B-98B2-1480E1903D1D}"/>
              </a:ext>
            </a:extLst>
          </p:cNvPr>
          <p:cNvGraphicFramePr>
            <a:graphicFrameLocks noGrp="1"/>
          </p:cNvGraphicFramePr>
          <p:nvPr/>
        </p:nvGraphicFramePr>
        <p:xfrm>
          <a:off x="4397918" y="1382287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B7575D-E7A0-0F41-98AC-8FC1FD84BF2E}"/>
              </a:ext>
            </a:extLst>
          </p:cNvPr>
          <p:cNvGraphicFramePr>
            <a:graphicFrameLocks noGrp="1"/>
          </p:cNvGraphicFramePr>
          <p:nvPr/>
        </p:nvGraphicFramePr>
        <p:xfrm>
          <a:off x="5590478" y="1431609"/>
          <a:ext cx="2523894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41298">
                  <a:extLst>
                    <a:ext uri="{9D8B030D-6E8A-4147-A177-3AD203B41FA5}">
                      <a16:colId xmlns:a16="http://schemas.microsoft.com/office/drawing/2014/main" val="2744723629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3963064067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2420270772"/>
                    </a:ext>
                  </a:extLst>
                </a:gridCol>
              </a:tblGrid>
              <a:tr h="5111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67407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A16F3C-481C-EF43-8848-8BD36B1CBBCF}"/>
              </a:ext>
            </a:extLst>
          </p:cNvPr>
          <p:cNvSpPr txBox="1"/>
          <p:nvPr/>
        </p:nvSpPr>
        <p:spPr>
          <a:xfrm>
            <a:off x="4948045" y="1382286"/>
            <a:ext cx="62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*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F52B46-8692-F546-A470-E27290271437}"/>
              </a:ext>
            </a:extLst>
          </p:cNvPr>
          <p:cNvGraphicFramePr>
            <a:graphicFrameLocks noGrp="1"/>
          </p:cNvGraphicFramePr>
          <p:nvPr/>
        </p:nvGraphicFramePr>
        <p:xfrm>
          <a:off x="1877587" y="3965653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5F0512-3C14-064A-ACB6-3C1B133B5AA1}"/>
              </a:ext>
            </a:extLst>
          </p:cNvPr>
          <p:cNvCxnSpPr/>
          <p:nvPr/>
        </p:nvCxnSpPr>
        <p:spPr>
          <a:xfrm>
            <a:off x="2672576" y="4705815"/>
            <a:ext cx="9367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E8E3FC-CF48-8A44-9DCB-6DAF3AE64DAB}"/>
              </a:ext>
            </a:extLst>
          </p:cNvPr>
          <p:cNvGraphicFramePr>
            <a:graphicFrameLocks noGrp="1"/>
          </p:cNvGraphicFramePr>
          <p:nvPr/>
        </p:nvGraphicFramePr>
        <p:xfrm>
          <a:off x="3847791" y="3965652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324FCBD-822B-9E44-AD79-E3D77B1A9C68}"/>
              </a:ext>
            </a:extLst>
          </p:cNvPr>
          <p:cNvGrpSpPr/>
          <p:nvPr/>
        </p:nvGrpSpPr>
        <p:grpSpPr>
          <a:xfrm>
            <a:off x="6031958" y="3373433"/>
            <a:ext cx="479502" cy="1591462"/>
            <a:chOff x="3791415" y="3429000"/>
            <a:chExt cx="479502" cy="15914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77DEC9-57C4-044B-93CF-AFCCAF75DA90}"/>
                </a:ext>
              </a:extLst>
            </p:cNvPr>
            <p:cNvSpPr/>
            <p:nvPr/>
          </p:nvSpPr>
          <p:spPr>
            <a:xfrm>
              <a:off x="3791415" y="3429000"/>
              <a:ext cx="479502" cy="518160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8B402D-12A3-4E49-8A22-A6CA5FFBF4F3}"/>
                </a:ext>
              </a:extLst>
            </p:cNvPr>
            <p:cNvSpPr/>
            <p:nvPr/>
          </p:nvSpPr>
          <p:spPr>
            <a:xfrm>
              <a:off x="3791415" y="3965651"/>
              <a:ext cx="479502" cy="518160"/>
            </a:xfrm>
            <a:prstGeom prst="rect">
              <a:avLst/>
            </a:prstGeom>
            <a:solidFill>
              <a:srgbClr val="FFC00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118DF7C-B211-7F47-B119-9EEF5BE744B5}"/>
                </a:ext>
              </a:extLst>
            </p:cNvPr>
            <p:cNvSpPr/>
            <p:nvPr/>
          </p:nvSpPr>
          <p:spPr>
            <a:xfrm>
              <a:off x="3791415" y="4502302"/>
              <a:ext cx="479502" cy="518160"/>
            </a:xfrm>
            <a:prstGeom prst="rect">
              <a:avLst/>
            </a:prstGeom>
            <a:solidFill>
              <a:srgbClr val="FF0000">
                <a:alpha val="6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90FDF-E551-CD4E-9A10-E86E81ADAD9A}"/>
              </a:ext>
            </a:extLst>
          </p:cNvPr>
          <p:cNvGrpSpPr/>
          <p:nvPr/>
        </p:nvGrpSpPr>
        <p:grpSpPr>
          <a:xfrm>
            <a:off x="5426850" y="3910084"/>
            <a:ext cx="1689718" cy="518160"/>
            <a:chOff x="4483566" y="3447491"/>
            <a:chExt cx="1689718" cy="5181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A270FE-3DB2-9548-A8B6-E55F76BDA893}"/>
                </a:ext>
              </a:extLst>
            </p:cNvPr>
            <p:cNvSpPr/>
            <p:nvPr/>
          </p:nvSpPr>
          <p:spPr>
            <a:xfrm>
              <a:off x="4483566" y="3447491"/>
              <a:ext cx="550126" cy="518160"/>
            </a:xfrm>
            <a:prstGeom prst="rect">
              <a:avLst/>
            </a:prstGeom>
            <a:solidFill>
              <a:srgbClr val="0070C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4C3F8E-FB1E-5340-8958-5B12DE1782C0}"/>
                </a:ext>
              </a:extLst>
            </p:cNvPr>
            <p:cNvSpPr/>
            <p:nvPr/>
          </p:nvSpPr>
          <p:spPr>
            <a:xfrm>
              <a:off x="5053362" y="3447491"/>
              <a:ext cx="550126" cy="518160"/>
            </a:xfrm>
            <a:prstGeom prst="rect">
              <a:avLst/>
            </a:prstGeom>
            <a:solidFill>
              <a:srgbClr val="00B0F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4688E6-F809-7B45-82E2-6996B42F5F96}"/>
                </a:ext>
              </a:extLst>
            </p:cNvPr>
            <p:cNvSpPr/>
            <p:nvPr/>
          </p:nvSpPr>
          <p:spPr>
            <a:xfrm>
              <a:off x="5623158" y="3447491"/>
              <a:ext cx="550126" cy="51816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68470F6-2636-1D46-9A0E-CA37B4DAC43F}"/>
              </a:ext>
            </a:extLst>
          </p:cNvPr>
          <p:cNvGraphicFramePr>
            <a:graphicFrameLocks noGrp="1"/>
          </p:cNvGraphicFramePr>
          <p:nvPr/>
        </p:nvGraphicFramePr>
        <p:xfrm>
          <a:off x="7337038" y="4190749"/>
          <a:ext cx="2702313" cy="1850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771">
                  <a:extLst>
                    <a:ext uri="{9D8B030D-6E8A-4147-A177-3AD203B41FA5}">
                      <a16:colId xmlns:a16="http://schemas.microsoft.com/office/drawing/2014/main" val="720611069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4146833630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3746813778"/>
                    </a:ext>
                  </a:extLst>
                </a:gridCol>
              </a:tblGrid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197615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baseline="0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41087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54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3278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82D3-99BC-2540-8218-186F7695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filters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DDD714-224C-584B-98B2-1480E1903D1D}"/>
              </a:ext>
            </a:extLst>
          </p:cNvPr>
          <p:cNvGraphicFramePr>
            <a:graphicFrameLocks noGrp="1"/>
          </p:cNvGraphicFramePr>
          <p:nvPr/>
        </p:nvGraphicFramePr>
        <p:xfrm>
          <a:off x="4397918" y="1382287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B7575D-E7A0-0F41-98AC-8FC1FD84BF2E}"/>
              </a:ext>
            </a:extLst>
          </p:cNvPr>
          <p:cNvGraphicFramePr>
            <a:graphicFrameLocks noGrp="1"/>
          </p:cNvGraphicFramePr>
          <p:nvPr/>
        </p:nvGraphicFramePr>
        <p:xfrm>
          <a:off x="5590478" y="1431609"/>
          <a:ext cx="2523894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41298">
                  <a:extLst>
                    <a:ext uri="{9D8B030D-6E8A-4147-A177-3AD203B41FA5}">
                      <a16:colId xmlns:a16="http://schemas.microsoft.com/office/drawing/2014/main" val="2744723629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3963064067"/>
                    </a:ext>
                  </a:extLst>
                </a:gridCol>
                <a:gridCol w="841298">
                  <a:extLst>
                    <a:ext uri="{9D8B030D-6E8A-4147-A177-3AD203B41FA5}">
                      <a16:colId xmlns:a16="http://schemas.microsoft.com/office/drawing/2014/main" val="2420270772"/>
                    </a:ext>
                  </a:extLst>
                </a:gridCol>
              </a:tblGrid>
              <a:tr h="5111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r>
                        <a:rPr lang="en-US" sz="2800" baseline="-25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67407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A16F3C-481C-EF43-8848-8BD36B1CBBCF}"/>
              </a:ext>
            </a:extLst>
          </p:cNvPr>
          <p:cNvSpPr txBox="1"/>
          <p:nvPr/>
        </p:nvSpPr>
        <p:spPr>
          <a:xfrm>
            <a:off x="4948045" y="1382286"/>
            <a:ext cx="62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*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F52B46-8692-F546-A470-E27290271437}"/>
              </a:ext>
            </a:extLst>
          </p:cNvPr>
          <p:cNvGraphicFramePr>
            <a:graphicFrameLocks noGrp="1"/>
          </p:cNvGraphicFramePr>
          <p:nvPr/>
        </p:nvGraphicFramePr>
        <p:xfrm>
          <a:off x="1877587" y="3965653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5F0512-3C14-064A-ACB6-3C1B133B5AA1}"/>
              </a:ext>
            </a:extLst>
          </p:cNvPr>
          <p:cNvCxnSpPr/>
          <p:nvPr/>
        </p:nvCxnSpPr>
        <p:spPr>
          <a:xfrm>
            <a:off x="2672576" y="4705815"/>
            <a:ext cx="9367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E8E3FC-CF48-8A44-9DCB-6DAF3AE64DAB}"/>
              </a:ext>
            </a:extLst>
          </p:cNvPr>
          <p:cNvGraphicFramePr>
            <a:graphicFrameLocks noGrp="1"/>
          </p:cNvGraphicFramePr>
          <p:nvPr/>
        </p:nvGraphicFramePr>
        <p:xfrm>
          <a:off x="3847791" y="3965652"/>
          <a:ext cx="550127" cy="1850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27">
                  <a:extLst>
                    <a:ext uri="{9D8B030D-6E8A-4147-A177-3AD203B41FA5}">
                      <a16:colId xmlns:a16="http://schemas.microsoft.com/office/drawing/2014/main" val="2385285692"/>
                    </a:ext>
                  </a:extLst>
                </a:gridCol>
              </a:tblGrid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374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570"/>
                  </a:ext>
                </a:extLst>
              </a:tr>
              <a:tr h="6167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u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979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324FCBD-822B-9E44-AD79-E3D77B1A9C68}"/>
              </a:ext>
            </a:extLst>
          </p:cNvPr>
          <p:cNvGrpSpPr/>
          <p:nvPr/>
        </p:nvGrpSpPr>
        <p:grpSpPr>
          <a:xfrm>
            <a:off x="6601754" y="3395018"/>
            <a:ext cx="479502" cy="1591462"/>
            <a:chOff x="3791415" y="3429000"/>
            <a:chExt cx="479502" cy="15914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77DEC9-57C4-044B-93CF-AFCCAF75DA90}"/>
                </a:ext>
              </a:extLst>
            </p:cNvPr>
            <p:cNvSpPr/>
            <p:nvPr/>
          </p:nvSpPr>
          <p:spPr>
            <a:xfrm>
              <a:off x="3791415" y="3429000"/>
              <a:ext cx="479502" cy="518160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8B402D-12A3-4E49-8A22-A6CA5FFBF4F3}"/>
                </a:ext>
              </a:extLst>
            </p:cNvPr>
            <p:cNvSpPr/>
            <p:nvPr/>
          </p:nvSpPr>
          <p:spPr>
            <a:xfrm>
              <a:off x="3791415" y="3965651"/>
              <a:ext cx="479502" cy="518160"/>
            </a:xfrm>
            <a:prstGeom prst="rect">
              <a:avLst/>
            </a:prstGeom>
            <a:solidFill>
              <a:srgbClr val="FFC00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118DF7C-B211-7F47-B119-9EEF5BE744B5}"/>
                </a:ext>
              </a:extLst>
            </p:cNvPr>
            <p:cNvSpPr/>
            <p:nvPr/>
          </p:nvSpPr>
          <p:spPr>
            <a:xfrm>
              <a:off x="3791415" y="4502302"/>
              <a:ext cx="479502" cy="518160"/>
            </a:xfrm>
            <a:prstGeom prst="rect">
              <a:avLst/>
            </a:prstGeom>
            <a:solidFill>
              <a:srgbClr val="FF0000">
                <a:alpha val="6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90FDF-E551-CD4E-9A10-E86E81ADAD9A}"/>
              </a:ext>
            </a:extLst>
          </p:cNvPr>
          <p:cNvGrpSpPr/>
          <p:nvPr/>
        </p:nvGrpSpPr>
        <p:grpSpPr>
          <a:xfrm>
            <a:off x="5426850" y="3910084"/>
            <a:ext cx="1689718" cy="518160"/>
            <a:chOff x="4483566" y="3447491"/>
            <a:chExt cx="1689718" cy="5181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A270FE-3DB2-9548-A8B6-E55F76BDA893}"/>
                </a:ext>
              </a:extLst>
            </p:cNvPr>
            <p:cNvSpPr/>
            <p:nvPr/>
          </p:nvSpPr>
          <p:spPr>
            <a:xfrm>
              <a:off x="4483566" y="3447491"/>
              <a:ext cx="550126" cy="518160"/>
            </a:xfrm>
            <a:prstGeom prst="rect">
              <a:avLst/>
            </a:prstGeom>
            <a:solidFill>
              <a:srgbClr val="0070C0">
                <a:alpha val="7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4C3F8E-FB1E-5340-8958-5B12DE1782C0}"/>
                </a:ext>
              </a:extLst>
            </p:cNvPr>
            <p:cNvSpPr/>
            <p:nvPr/>
          </p:nvSpPr>
          <p:spPr>
            <a:xfrm>
              <a:off x="5053362" y="3447491"/>
              <a:ext cx="550126" cy="518160"/>
            </a:xfrm>
            <a:prstGeom prst="rect">
              <a:avLst/>
            </a:prstGeom>
            <a:solidFill>
              <a:srgbClr val="00B0F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4688E6-F809-7B45-82E2-6996B42F5F96}"/>
                </a:ext>
              </a:extLst>
            </p:cNvPr>
            <p:cNvSpPr/>
            <p:nvPr/>
          </p:nvSpPr>
          <p:spPr>
            <a:xfrm>
              <a:off x="5623158" y="3447491"/>
              <a:ext cx="550126" cy="51816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68470F6-2636-1D46-9A0E-CA37B4DAC43F}"/>
              </a:ext>
            </a:extLst>
          </p:cNvPr>
          <p:cNvGraphicFramePr>
            <a:graphicFrameLocks noGrp="1"/>
          </p:cNvGraphicFramePr>
          <p:nvPr/>
        </p:nvGraphicFramePr>
        <p:xfrm>
          <a:off x="7337038" y="4190749"/>
          <a:ext cx="2702313" cy="1850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771">
                  <a:extLst>
                    <a:ext uri="{9D8B030D-6E8A-4147-A177-3AD203B41FA5}">
                      <a16:colId xmlns:a16="http://schemas.microsoft.com/office/drawing/2014/main" val="720611069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4146833630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3746813778"/>
                    </a:ext>
                  </a:extLst>
                </a:gridCol>
              </a:tblGrid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197615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baseline="0" dirty="0"/>
                        <a:t>v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41087"/>
                  </a:ext>
                </a:extLst>
              </a:tr>
              <a:tr h="616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54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319412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968</Words>
  <Application>Microsoft Macintosh PowerPoint</Application>
  <PresentationFormat>Widescreen</PresentationFormat>
  <Paragraphs>352</Paragraphs>
  <Slides>43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Helvetica</vt:lpstr>
      <vt:lpstr>Times New Roman</vt:lpstr>
      <vt:lpstr>Office Theme</vt:lpstr>
      <vt:lpstr>Photo Editor Photo</vt:lpstr>
      <vt:lpstr>Equation</vt:lpstr>
      <vt:lpstr>PowerPoint Presentation</vt:lpstr>
      <vt:lpstr>Detour: Time complexity of convolution</vt:lpstr>
      <vt:lpstr>Optimization: separable filters</vt:lpstr>
      <vt:lpstr>Separable filters</vt:lpstr>
      <vt:lpstr>Separable filters</vt:lpstr>
      <vt:lpstr>Separable filters</vt:lpstr>
      <vt:lpstr>Separable filters</vt:lpstr>
      <vt:lpstr>Separable filters</vt:lpstr>
      <vt:lpstr>Separable filters</vt:lpstr>
      <vt:lpstr>Separable filters</vt:lpstr>
      <vt:lpstr>Separable filters</vt:lpstr>
      <vt:lpstr>Separable filters</vt:lpstr>
      <vt:lpstr>Separable filters</vt:lpstr>
      <vt:lpstr>Image resizing</vt:lpstr>
      <vt:lpstr>Why do we need to talk about resizing?</vt:lpstr>
      <vt:lpstr>Why do we need to talk about resizing?</vt:lpstr>
      <vt:lpstr>Why is resizing hard?</vt:lpstr>
      <vt:lpstr>Why is resizing hard?</vt:lpstr>
      <vt:lpstr>PowerPoint Presentation</vt:lpstr>
      <vt:lpstr>PowerPoint Presentation</vt:lpstr>
      <vt:lpstr>Aliasing in time</vt:lpstr>
      <vt:lpstr>Aliasing in time</vt:lpstr>
      <vt:lpstr>Why does aliasing happen?</vt:lpstr>
      <vt:lpstr>Let’s look at it mathematically</vt:lpstr>
      <vt:lpstr>Let’s look at it mathematically</vt:lpstr>
      <vt:lpstr>Avoiding aliasing</vt:lpstr>
      <vt:lpstr>Avoiding aliasing</vt:lpstr>
      <vt:lpstr>Nyquist Sampling Theorem</vt:lpstr>
      <vt:lpstr>Subsampling the image</vt:lpstr>
      <vt:lpstr>Subsampling before and after smoothing</vt:lpstr>
      <vt:lpstr>Image sub-sampling</vt:lpstr>
      <vt:lpstr>Subsampling images correctly</vt:lpstr>
      <vt:lpstr>Subsampling with Gaussian pre-filtering</vt:lpstr>
      <vt:lpstr>Compare with...</vt:lpstr>
      <vt:lpstr>Low-pass filtering</vt:lpstr>
      <vt:lpstr>Gaussian pre-filtering</vt:lpstr>
      <vt:lpstr>PowerPoint Presentation</vt:lpstr>
      <vt:lpstr>Gaussian pyramids  [Burt and Adelson, 1983]</vt:lpstr>
      <vt:lpstr>Gaussian pyramids - Searching over scales</vt:lpstr>
      <vt:lpstr>Gaussian pyramids - Searching over scales</vt:lpstr>
      <vt:lpstr>PowerPoint Presentation</vt:lpstr>
      <vt:lpstr>Gaussian pyramid and stack</vt:lpstr>
      <vt:lpstr>Memory Usage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Hariharan</dc:creator>
  <cp:lastModifiedBy>Bharath Hariharan</cp:lastModifiedBy>
  <cp:revision>24</cp:revision>
  <dcterms:created xsi:type="dcterms:W3CDTF">2019-02-03T18:19:38Z</dcterms:created>
  <dcterms:modified xsi:type="dcterms:W3CDTF">2019-02-04T16:36:48Z</dcterms:modified>
</cp:coreProperties>
</file>