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302" r:id="rId10"/>
    <p:sldId id="303" r:id="rId11"/>
    <p:sldId id="283" r:id="rId12"/>
    <p:sldId id="284" r:id="rId13"/>
    <p:sldId id="285" r:id="rId14"/>
    <p:sldId id="301" r:id="rId15"/>
    <p:sldId id="280" r:id="rId16"/>
    <p:sldId id="304" r:id="rId17"/>
    <p:sldId id="308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98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5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3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4397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E831-1B61-5842-8E29-F8D5663C7AC8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0F97-F2E7-5440-8FBF-C11CC54E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AD35-1C2E-174B-9C14-2FDC7B79A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Fourier transforms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C148B-81B3-8C42-BEF3-FC8D3B6C4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figure out the canonical single-frequency signals that make up a complex signal?</a:t>
            </a:r>
          </a:p>
          <a:p>
            <a:pPr lvl="1"/>
            <a:r>
              <a:rPr lang="en-US" i="1" dirty="0"/>
              <a:t>Yes!</a:t>
            </a:r>
          </a:p>
          <a:p>
            <a:r>
              <a:rPr lang="en-US" dirty="0"/>
              <a:t>Can </a:t>
            </a:r>
            <a:r>
              <a:rPr lang="en-US" i="1" dirty="0"/>
              <a:t>any </a:t>
            </a:r>
            <a:r>
              <a:rPr lang="en-US" dirty="0"/>
              <a:t>signal be decomposed in this way?</a:t>
            </a:r>
          </a:p>
          <a:p>
            <a:pPr lvl="1"/>
            <a:r>
              <a:rPr lang="en-US" i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8717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 of Fourier Analysis</a:t>
            </a:r>
          </a:p>
        </p:txBody>
      </p:sp>
      <p:sp>
        <p:nvSpPr>
          <p:cNvPr id="753" name="Shape 7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25046" indent="-326571"/>
            <a:lvl2pPr marL="1222375" indent="-266700"/>
          </a:lstStyle>
          <a:p>
            <a:r>
              <a:t>Every signal (doesn’t matter what it is)</a:t>
            </a:r>
          </a:p>
          <a:p>
            <a:pPr lvl="1"/>
            <a:r>
              <a:t>Sum of sine/cosine waves</a:t>
            </a:r>
          </a:p>
        </p:txBody>
      </p:sp>
      <p:pic>
        <p:nvPicPr>
          <p:cNvPr id="754" name="sumfrequency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2819400"/>
            <a:ext cx="4748213" cy="3468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261756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Idea of Fourier Analysis</a:t>
            </a:r>
          </a:p>
        </p:txBody>
      </p:sp>
      <p:sp>
        <p:nvSpPr>
          <p:cNvPr id="758" name="Shape 758"/>
          <p:cNvSpPr>
            <a:spLocks noGrp="1"/>
          </p:cNvSpPr>
          <p:nvPr>
            <p:ph type="body" idx="1"/>
          </p:nvPr>
        </p:nvSpPr>
        <p:spPr>
          <a:xfrm>
            <a:off x="304800" y="1341437"/>
            <a:ext cx="8229600" cy="4525963"/>
          </a:xfrm>
          <a:prstGeom prst="rect">
            <a:avLst/>
          </a:prstGeom>
        </p:spPr>
        <p:txBody>
          <a:bodyPr/>
          <a:lstStyle>
            <a:lvl1pPr marL="825046" indent="-326571"/>
            <a:lvl2pPr marL="1222375" indent="-266700"/>
          </a:lstStyle>
          <a:p>
            <a:r>
              <a:rPr dirty="0"/>
              <a:t>Every signal (doesn’t matter what it is)</a:t>
            </a:r>
          </a:p>
          <a:p>
            <a:pPr lvl="1"/>
            <a:r>
              <a:rPr dirty="0"/>
              <a:t>Sum of sine/cosine waves</a:t>
            </a:r>
          </a:p>
        </p:txBody>
      </p:sp>
      <p:pic>
        <p:nvPicPr>
          <p:cNvPr id="759" name="sumfrequency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0375" y="2559049"/>
            <a:ext cx="5722938" cy="4070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48027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box-like example</a:t>
            </a:r>
            <a:endParaRPr dirty="0"/>
          </a:p>
        </p:txBody>
      </p:sp>
      <p:sp>
        <p:nvSpPr>
          <p:cNvPr id="763" name="Shape 7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046" indent="-326571"/>
            <a:endParaRPr/>
          </a:p>
        </p:txBody>
      </p:sp>
      <p:pic>
        <p:nvPicPr>
          <p:cNvPr id="764" name="sumfrequency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163637"/>
            <a:ext cx="7278688" cy="5211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14598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bases for 1D signals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 exactly sines and cosines, but </a:t>
                </a:r>
                <a:r>
                  <a:rPr lang="en-US" i="1" dirty="0"/>
                  <a:t>complex </a:t>
                </a:r>
                <a:r>
                  <a:rPr lang="en-US" dirty="0"/>
                  <a:t>variants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Euler’s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is the frequency</a:t>
                </a:r>
              </a:p>
              <a:p>
                <a:r>
                  <a:rPr lang="en-US" dirty="0"/>
                  <a:t>Period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ν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430305"/>
            <a:ext cx="3627120" cy="438678"/>
          </a:xfrm>
          <a:prstGeom prst="rect">
            <a:avLst/>
          </a:prstGeom>
        </p:spPr>
      </p:pic>
      <p:pic>
        <p:nvPicPr>
          <p:cNvPr id="5" name="Picture 4" descr="Screen Shot 2016-02-03 at 12.26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70" y="3568700"/>
            <a:ext cx="40386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70" y="2887663"/>
            <a:ext cx="4720590" cy="3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80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B9D3-0F66-4048-BE31-9D003600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basis for 1D signals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8B14F-222A-6548-89AD-F62303783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1D array of size N</a:t>
                </a:r>
              </a:p>
              <a:p>
                <a:r>
                  <a:rPr lang="en-US" dirty="0"/>
                  <a:t>k-</a:t>
                </a:r>
                <a:r>
                  <a:rPr lang="en-US" dirty="0" err="1"/>
                  <a:t>th</a:t>
                </a:r>
                <a:r>
                  <a:rPr lang="en-US" dirty="0"/>
                  <a:t> element of Fourier basis:</a:t>
                </a:r>
              </a:p>
              <a:p>
                <a:pPr lvl="1"/>
                <a:r>
                  <a:rPr lang="en-US" dirty="0"/>
                  <a:t>Has period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Varies between period of N (large scale structure ranging over entire array)</a:t>
                </a:r>
              </a:p>
              <a:p>
                <a:pPr lvl="1"/>
                <a:r>
                  <a:rPr lang="en-US" dirty="0"/>
                  <a:t>And period of 1 (fine scale structure ranging over individual elements)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8B14F-222A-6548-89AD-F62303783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69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0768-B712-4045-88DA-9F5D0002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BA72E-7594-A34D-B4C3-8AB2564E1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any 1D signal x with N entries</a:t>
                </a:r>
              </a:p>
              <a:p>
                <a:r>
                  <a:rPr lang="en-US" dirty="0"/>
                  <a:t>It can be expressed as a combination of Fourier basis elements: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x can be represented using N </a:t>
                </a:r>
                <a:r>
                  <a:rPr lang="en-US" b="1" dirty="0"/>
                  <a:t>Fourier coefficients:</a:t>
                </a:r>
              </a:p>
              <a:p>
                <a:pPr lvl="1"/>
                <a:r>
                  <a:rPr lang="en-US" dirty="0"/>
                  <a:t>X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Fourier transform of x is X</a:t>
                </a:r>
              </a:p>
              <a:p>
                <a:r>
                  <a:rPr lang="en-US" dirty="0"/>
                  <a:t>Inverse Fourier transform of X is 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BA72E-7594-A34D-B4C3-8AB2564E1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9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1B3F-EEDB-8D4D-B903-9B2C8D3F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7105B-E2EE-2349-85C6-AB3BBA436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basis is complex, but signal is real?</a:t>
                </a:r>
              </a:p>
              <a:p>
                <a:r>
                  <a:rPr lang="en-US" dirty="0"/>
                  <a:t>Combine a pair of conjugate basis elements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as basis elements</a:t>
                </a:r>
              </a:p>
              <a:p>
                <a:r>
                  <a:rPr lang="en-US" dirty="0"/>
                  <a:t>Real signals will have same coefficients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7105B-E2EE-2349-85C6-AB3BBA436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8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66F7-0B3E-3943-9C2F-49DE7AF7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47E43-A3F8-8646-9347-F697B9F58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Coefficient at 0 acts as a “constant bias”</a:t>
                </a:r>
              </a:p>
              <a:p>
                <a:r>
                  <a:rPr lang="en-US" dirty="0"/>
                  <a:t>All other basis elements average out to 0</a:t>
                </a:r>
              </a:p>
              <a:p>
                <a:r>
                  <a:rPr lang="en-US" dirty="0"/>
                  <a:t>So average must come from 0 coefficient</a:t>
                </a:r>
              </a:p>
              <a:p>
                <a:r>
                  <a:rPr lang="en-US" dirty="0"/>
                  <a:t>“DC component”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47E43-A3F8-8646-9347-F697B9F58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1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=0.5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1440180"/>
            <a:ext cx="2952750" cy="1695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68" y="3794760"/>
            <a:ext cx="2952750" cy="1695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3794760"/>
            <a:ext cx="2952750" cy="169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570" y="1440180"/>
            <a:ext cx="2952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Gaussians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8" y="1485900"/>
            <a:ext cx="29527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80" y="1485900"/>
            <a:ext cx="295275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580" y="4199254"/>
            <a:ext cx="2952750" cy="169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0" y="4199254"/>
            <a:ext cx="2811443" cy="2110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743" y="4199254"/>
            <a:ext cx="2811442" cy="21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have structure at various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040" y="1351630"/>
            <a:ext cx="4514997" cy="2592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6040" y="4263390"/>
            <a:ext cx="4514997" cy="23888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4810" y="4560570"/>
            <a:ext cx="1588770" cy="19088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26280" y="5223510"/>
            <a:ext cx="262890" cy="228600"/>
            <a:chOff x="4526280" y="5223510"/>
            <a:chExt cx="262890" cy="228600"/>
          </a:xfrm>
        </p:grpSpPr>
        <p:sp>
          <p:nvSpPr>
            <p:cNvPr id="8" name="Oval 7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0640" y="5223510"/>
            <a:ext cx="262890" cy="228600"/>
            <a:chOff x="4526280" y="5223510"/>
            <a:chExt cx="262890" cy="228600"/>
          </a:xfrm>
        </p:grpSpPr>
        <p:sp>
          <p:nvSpPr>
            <p:cNvPr id="12" name="Oval 11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839176" y="5417820"/>
            <a:ext cx="231458" cy="5029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7725" y="5932170"/>
            <a:ext cx="684371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4DE4-2AA6-204A-AA5F-7042E902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have structure at various scales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C7BD61-899A-384D-9409-E01C747E7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formalize this!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7EEA7-E4EA-D54A-A883-BFB73F83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86" y="2346247"/>
            <a:ext cx="3564460" cy="2165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E5B77-3AE6-2640-A7D6-617D985B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86" y="2362931"/>
            <a:ext cx="3564460" cy="2165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D0A5B7-3461-0A44-A2AD-D20652541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97" y="4462614"/>
            <a:ext cx="3564458" cy="21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6808-E7DF-A241-BE4F-BFE4CA02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change of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9048-1D44-2248-8A3E-42FAC7345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Want to write image I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Basis:</a:t>
            </a:r>
          </a:p>
          <a:p>
            <a:endParaRPr lang="en-US" dirty="0"/>
          </a:p>
          <a:p>
            <a:r>
              <a:rPr lang="en-US" dirty="0"/>
              <a:t>What should basis be?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94448-E68B-3546-B3C9-F0DD89FF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3018573"/>
            <a:ext cx="6083300" cy="39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1E688-6EF2-BA49-A5A9-C1FDCAC80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88" y="4001294"/>
            <a:ext cx="21082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88BC-5F89-6044-BBA3-7CEE2DE6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change of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769EE-F9A1-A743-A4D1-5EDE6728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basis should capture structure at a particular scale</a:t>
            </a:r>
          </a:p>
          <a:p>
            <a:r>
              <a:rPr lang="en-US" dirty="0"/>
              <a:t>Coarse structure: Corresponding to large regions of the image</a:t>
            </a:r>
          </a:p>
          <a:p>
            <a:r>
              <a:rPr lang="en-US" dirty="0"/>
              <a:t>Fine structure: corresponding to individual pixels as details</a:t>
            </a:r>
          </a:p>
          <a:p>
            <a:r>
              <a:rPr lang="en-US" dirty="0"/>
              <a:t>One such basis: Fourier basis</a:t>
            </a:r>
          </a:p>
        </p:txBody>
      </p:sp>
    </p:spTree>
    <p:extLst>
      <p:ext uri="{BB962C8B-B14F-4D97-AF65-F5344CB8AC3E}">
        <p14:creationId xmlns:p14="http://schemas.microsoft.com/office/powerpoint/2010/main" val="166054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5C8F-B722-AF48-8525-6BDDC2A0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bases for 1D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04D2-C8AD-1B44-B2B6-6F25183CD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sines and cosines of various frequencies as basis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7D54C-471D-2B4F-A1C3-445C5D288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49" y="2163338"/>
            <a:ext cx="3790795" cy="1639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FB88DC-1E8A-9148-9D68-3CBEA41B92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48" y="3617052"/>
            <a:ext cx="3790795" cy="1639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2731C-0865-EC40-A933-9AFB253CE3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48" y="5070766"/>
            <a:ext cx="3790795" cy="16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combination of frequencies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0938" y="176499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0.1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709" y="323073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0.3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5950" y="4401356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0.5 </a:t>
            </a:r>
            <a:r>
              <a:rPr lang="en-US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5294" y="245849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35294" y="377327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5294" y="5029442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1" t="28676" r="5380" b="39595"/>
          <a:stretch/>
        </p:blipFill>
        <p:spPr>
          <a:xfrm>
            <a:off x="2730736" y="5341845"/>
            <a:ext cx="3395744" cy="95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33092" r="5378" b="35174"/>
          <a:stretch/>
        </p:blipFill>
        <p:spPr>
          <a:xfrm>
            <a:off x="2730736" y="1452659"/>
            <a:ext cx="3395744" cy="952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6" t="33092" r="5575" b="35434"/>
          <a:stretch/>
        </p:blipFill>
        <p:spPr>
          <a:xfrm>
            <a:off x="2730736" y="2855062"/>
            <a:ext cx="3395744" cy="946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31272" r="5769" b="35954"/>
          <a:stretch/>
        </p:blipFill>
        <p:spPr>
          <a:xfrm>
            <a:off x="2731253" y="4142658"/>
            <a:ext cx="3395227" cy="9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4576</TotalTime>
  <Words>447</Words>
  <Application>Microsoft Macintosh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Fourier transforms</vt:lpstr>
      <vt:lpstr>Gaussian filter</vt:lpstr>
      <vt:lpstr>Difference of Gaussians</vt:lpstr>
      <vt:lpstr>Images have structure at various scales</vt:lpstr>
      <vt:lpstr>Images have structure at various scales</vt:lpstr>
      <vt:lpstr>A change of basis</vt:lpstr>
      <vt:lpstr>A change of basis</vt:lpstr>
      <vt:lpstr>Fourier bases for 1D signals</vt:lpstr>
      <vt:lpstr>A combination of frequencies</vt:lpstr>
      <vt:lpstr>Fourier transform</vt:lpstr>
      <vt:lpstr>Idea of Fourier Analysis</vt:lpstr>
      <vt:lpstr>Idea of Fourier Analysis</vt:lpstr>
      <vt:lpstr>A box-like example</vt:lpstr>
      <vt:lpstr>Fourier bases for 1D signals</vt:lpstr>
      <vt:lpstr>Fourier basis for 1D signals</vt:lpstr>
      <vt:lpstr>Fourier transform</vt:lpstr>
      <vt:lpstr>Fourier transform</vt:lpstr>
      <vt:lpstr>Fourier transform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transforms</dc:title>
  <dc:creator>Bharath Hariharan</dc:creator>
  <cp:lastModifiedBy>Bharath Hariharan</cp:lastModifiedBy>
  <cp:revision>28</cp:revision>
  <dcterms:created xsi:type="dcterms:W3CDTF">2019-01-27T22:26:35Z</dcterms:created>
  <dcterms:modified xsi:type="dcterms:W3CDTF">2019-01-31T02:43:30Z</dcterms:modified>
</cp:coreProperties>
</file>