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7" d="100"/>
          <a:sy n="147" d="100"/>
        </p:scale>
        <p:origin x="570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06223391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100" b="0" i="0" u="none" strike="noStrike" cap="none" baseline="0"/>
          </a:p>
        </p:txBody>
      </p:sp>
    </p:spTree>
    <p:extLst>
      <p:ext uri="{BB962C8B-B14F-4D97-AF65-F5344CB8AC3E}">
        <p14:creationId xmlns:p14="http://schemas.microsoft.com/office/powerpoint/2010/main" val="25312465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100" b="0" i="0" u="none" strike="noStrike" cap="none" baseline="0"/>
          </a:p>
        </p:txBody>
      </p:sp>
    </p:spTree>
    <p:extLst>
      <p:ext uri="{BB962C8B-B14F-4D97-AF65-F5344CB8AC3E}">
        <p14:creationId xmlns:p14="http://schemas.microsoft.com/office/powerpoint/2010/main" val="37429930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100" b="0" i="0" u="none" strike="noStrike" cap="none" baseline="0"/>
          </a:p>
        </p:txBody>
      </p:sp>
    </p:spTree>
    <p:extLst>
      <p:ext uri="{BB962C8B-B14F-4D97-AF65-F5344CB8AC3E}">
        <p14:creationId xmlns:p14="http://schemas.microsoft.com/office/powerpoint/2010/main" val="382563037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100" b="0" i="0" u="none" strike="noStrike" cap="none" baseline="0"/>
          </a:p>
        </p:txBody>
      </p:sp>
    </p:spTree>
    <p:extLst>
      <p:ext uri="{BB962C8B-B14F-4D97-AF65-F5344CB8AC3E}">
        <p14:creationId xmlns:p14="http://schemas.microsoft.com/office/powerpoint/2010/main" val="305336038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100" b="0" i="0" u="none" strike="noStrike" cap="none" baseline="0"/>
          </a:p>
        </p:txBody>
      </p:sp>
    </p:spTree>
    <p:extLst>
      <p:ext uri="{BB962C8B-B14F-4D97-AF65-F5344CB8AC3E}">
        <p14:creationId xmlns:p14="http://schemas.microsoft.com/office/powerpoint/2010/main" val="55993129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48" name="Shape 14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100" b="0" i="0" u="none" strike="noStrike" cap="none" baseline="0"/>
          </a:p>
        </p:txBody>
      </p:sp>
    </p:spTree>
    <p:extLst>
      <p:ext uri="{BB962C8B-B14F-4D97-AF65-F5344CB8AC3E}">
        <p14:creationId xmlns:p14="http://schemas.microsoft.com/office/powerpoint/2010/main" val="306141416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54" name="Shape 1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100" b="0" i="0" u="none" strike="noStrike" cap="none" baseline="0"/>
          </a:p>
        </p:txBody>
      </p:sp>
    </p:spTree>
    <p:extLst>
      <p:ext uri="{BB962C8B-B14F-4D97-AF65-F5344CB8AC3E}">
        <p14:creationId xmlns:p14="http://schemas.microsoft.com/office/powerpoint/2010/main" val="38175668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60" name="Shape 1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100" b="0" i="0" u="none" strike="noStrike" cap="none" baseline="0"/>
          </a:p>
        </p:txBody>
      </p:sp>
    </p:spTree>
    <p:extLst>
      <p:ext uri="{BB962C8B-B14F-4D97-AF65-F5344CB8AC3E}">
        <p14:creationId xmlns:p14="http://schemas.microsoft.com/office/powerpoint/2010/main" val="425651424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66" name="Shape 1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100" b="0" i="0" u="none" strike="noStrike" cap="none" baseline="0"/>
          </a:p>
        </p:txBody>
      </p:sp>
    </p:spTree>
    <p:extLst>
      <p:ext uri="{BB962C8B-B14F-4D97-AF65-F5344CB8AC3E}">
        <p14:creationId xmlns:p14="http://schemas.microsoft.com/office/powerpoint/2010/main" val="11424664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72" name="Shape 1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100" b="0" i="0" u="none" strike="noStrike" cap="none" baseline="0"/>
          </a:p>
        </p:txBody>
      </p:sp>
    </p:spTree>
    <p:extLst>
      <p:ext uri="{BB962C8B-B14F-4D97-AF65-F5344CB8AC3E}">
        <p14:creationId xmlns:p14="http://schemas.microsoft.com/office/powerpoint/2010/main" val="206137464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78" name="Shape 1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334250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100" b="0" i="0" u="none" strike="noStrike" cap="none" baseline="0"/>
          </a:p>
        </p:txBody>
      </p:sp>
    </p:spTree>
    <p:extLst>
      <p:ext uri="{BB962C8B-B14F-4D97-AF65-F5344CB8AC3E}">
        <p14:creationId xmlns:p14="http://schemas.microsoft.com/office/powerpoint/2010/main" val="19089909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100" b="0" i="0" u="none" strike="noStrike" cap="none" baseline="0"/>
          </a:p>
        </p:txBody>
      </p:sp>
    </p:spTree>
    <p:extLst>
      <p:ext uri="{BB962C8B-B14F-4D97-AF65-F5344CB8AC3E}">
        <p14:creationId xmlns:p14="http://schemas.microsoft.com/office/powerpoint/2010/main" val="7003290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100" b="0" i="0" u="none" strike="noStrike" cap="none" baseline="0"/>
          </a:p>
        </p:txBody>
      </p:sp>
    </p:spTree>
    <p:extLst>
      <p:ext uri="{BB962C8B-B14F-4D97-AF65-F5344CB8AC3E}">
        <p14:creationId xmlns:p14="http://schemas.microsoft.com/office/powerpoint/2010/main" val="42220395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100" b="0" i="0" u="none" strike="noStrike" cap="none" baseline="0"/>
          </a:p>
        </p:txBody>
      </p:sp>
    </p:spTree>
    <p:extLst>
      <p:ext uri="{BB962C8B-B14F-4D97-AF65-F5344CB8AC3E}">
        <p14:creationId xmlns:p14="http://schemas.microsoft.com/office/powerpoint/2010/main" val="27770949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100" b="0" i="0" u="none" strike="noStrike" cap="none" baseline="0"/>
          </a:p>
        </p:txBody>
      </p:sp>
    </p:spTree>
    <p:extLst>
      <p:ext uri="{BB962C8B-B14F-4D97-AF65-F5344CB8AC3E}">
        <p14:creationId xmlns:p14="http://schemas.microsoft.com/office/powerpoint/2010/main" val="35743639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100" b="0" i="0" u="none" strike="noStrike" cap="none" baseline="0"/>
          </a:p>
        </p:txBody>
      </p:sp>
    </p:spTree>
    <p:extLst>
      <p:ext uri="{BB962C8B-B14F-4D97-AF65-F5344CB8AC3E}">
        <p14:creationId xmlns:p14="http://schemas.microsoft.com/office/powerpoint/2010/main" val="21599526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100" b="0" i="0" u="none" strike="noStrike" cap="none" baseline="0"/>
          </a:p>
        </p:txBody>
      </p:sp>
    </p:spTree>
    <p:extLst>
      <p:ext uri="{BB962C8B-B14F-4D97-AF65-F5344CB8AC3E}">
        <p14:creationId xmlns:p14="http://schemas.microsoft.com/office/powerpoint/2010/main" val="41987892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100" b="0" i="0" u="none" strike="noStrike" cap="none" baseline="0"/>
          </a:p>
        </p:txBody>
      </p:sp>
    </p:spTree>
    <p:extLst>
      <p:ext uri="{BB962C8B-B14F-4D97-AF65-F5344CB8AC3E}">
        <p14:creationId xmlns:p14="http://schemas.microsoft.com/office/powerpoint/2010/main" val="10463915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/>
        </p:nvSpPr>
        <p:spPr>
          <a:xfrm rot="10800000" flipH="1">
            <a:off x="0" y="3093233"/>
            <a:ext cx="8458200" cy="712499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685800" y="1300757"/>
            <a:ext cx="7772400" cy="16841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/>
            </a:lvl1pPr>
            <a:lvl2pPr marL="0" marR="0" indent="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/>
            </a:lvl2pPr>
            <a:lvl3pPr marL="0" marR="0" indent="457200" algn="l" rtl="0">
              <a:spcBef>
                <a:spcPts val="0"/>
              </a:spcBef>
              <a:buClr>
                <a:schemeClr val="dk2"/>
              </a:buClr>
              <a:buFont typeface="Arial"/>
              <a:buNone/>
              <a:defRPr/>
            </a:lvl3pPr>
            <a:lvl4pPr marL="0" marR="0" indent="457200" algn="l" rtl="0">
              <a:spcBef>
                <a:spcPts val="0"/>
              </a:spcBef>
              <a:buClr>
                <a:schemeClr val="dk2"/>
              </a:buClr>
              <a:buFont typeface="Arial"/>
              <a:buNone/>
              <a:defRPr/>
            </a:lvl4pPr>
            <a:lvl5pPr marL="0" marR="0" indent="457200" algn="l" rtl="0">
              <a:spcBef>
                <a:spcPts val="0"/>
              </a:spcBef>
              <a:buClr>
                <a:schemeClr val="dk2"/>
              </a:buClr>
              <a:buFont typeface="Arial"/>
              <a:buNone/>
              <a:defRPr/>
            </a:lvl5pPr>
            <a:lvl6pPr marL="0" marR="0" indent="457200" algn="l" rtl="0">
              <a:spcBef>
                <a:spcPts val="0"/>
              </a:spcBef>
              <a:buClr>
                <a:schemeClr val="dk2"/>
              </a:buClr>
              <a:buFont typeface="Arial"/>
              <a:buNone/>
              <a:defRPr/>
            </a:lvl6pPr>
            <a:lvl7pPr marL="0" marR="0" indent="457200" algn="l" rtl="0">
              <a:spcBef>
                <a:spcPts val="0"/>
              </a:spcBef>
              <a:buClr>
                <a:schemeClr val="dk2"/>
              </a:buClr>
              <a:buFont typeface="Arial"/>
              <a:buNone/>
              <a:defRPr/>
            </a:lvl7pPr>
            <a:lvl8pPr marL="0" marR="0" indent="457200" algn="l" rtl="0">
              <a:spcBef>
                <a:spcPts val="0"/>
              </a:spcBef>
              <a:buClr>
                <a:schemeClr val="dk2"/>
              </a:buClr>
              <a:buFont typeface="Arial"/>
              <a:buNone/>
              <a:defRPr/>
            </a:lvl8pPr>
            <a:lvl9pPr marL="0" marR="0" indent="457200" algn="l" rtl="0">
              <a:spcBef>
                <a:spcPts val="0"/>
              </a:spcBef>
              <a:buClr>
                <a:schemeClr val="dk2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ubTitle" idx="1"/>
          </p:nvPr>
        </p:nvSpPr>
        <p:spPr>
          <a:xfrm>
            <a:off x="685800" y="3093357"/>
            <a:ext cx="7772400" cy="712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Arial"/>
              <a:buNone/>
              <a:defRPr/>
            </a:lvl1pPr>
            <a:lvl2pPr marL="0" marR="0" indent="190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Arial"/>
              <a:buNone/>
              <a:defRPr/>
            </a:lvl2pPr>
            <a:lvl3pPr marL="0" marR="0" indent="190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Arial"/>
              <a:buNone/>
              <a:defRPr/>
            </a:lvl3pPr>
            <a:lvl4pPr marL="0" marR="0" indent="190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Arial"/>
              <a:buNone/>
              <a:defRPr/>
            </a:lvl4pPr>
            <a:lvl5pPr marL="0" marR="0" indent="190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Arial"/>
              <a:buNone/>
              <a:defRPr/>
            </a:lvl5pPr>
            <a:lvl6pPr marL="0" marR="0" indent="190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Arial"/>
              <a:buNone/>
              <a:defRPr/>
            </a:lvl6pPr>
            <a:lvl7pPr marL="0" marR="0" indent="190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Arial"/>
              <a:buNone/>
              <a:defRPr/>
            </a:lvl7pPr>
            <a:lvl8pPr marL="0" marR="0" indent="190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Arial"/>
              <a:buNone/>
              <a:defRPr/>
            </a:lvl8pPr>
            <a:lvl9pPr marL="0" marR="0" indent="190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Arial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/>
          <p:nvPr/>
        </p:nvSpPr>
        <p:spPr>
          <a:xfrm>
            <a:off x="0" y="205977"/>
            <a:ext cx="8686800" cy="1165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/>
        </p:nvSpPr>
        <p:spPr>
          <a:xfrm>
            <a:off x="0" y="205977"/>
            <a:ext cx="8686800" cy="1165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4030200" cy="34652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2"/>
          </p:nvPr>
        </p:nvSpPr>
        <p:spPr>
          <a:xfrm>
            <a:off x="4656667" y="1461908"/>
            <a:ext cx="4030200" cy="34652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/>
        </p:nvSpPr>
        <p:spPr>
          <a:xfrm>
            <a:off x="0" y="205977"/>
            <a:ext cx="8686800" cy="1165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/>
        </p:nvSpPr>
        <p:spPr>
          <a:xfrm>
            <a:off x="0" y="4406308"/>
            <a:ext cx="8686800" cy="519599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457200" y="4406308"/>
            <a:ext cx="8229600" cy="519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indent="152400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/>
            </a:lvl1pPr>
            <a:lvl2pPr marL="0" marR="0" indent="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/>
            </a:lvl2pPr>
            <a:lvl3pPr marL="0" marR="0" indent="304800" algn="l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3pPr>
            <a:lvl4pPr marL="0" marR="0" indent="304800" algn="l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4pPr>
            <a:lvl5pPr marL="0" marR="0" indent="304800" algn="l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5pPr>
            <a:lvl6pPr marL="0" marR="0" indent="304800" algn="l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6pPr>
            <a:lvl7pPr marL="0" marR="0" indent="304800" algn="l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7pPr>
            <a:lvl8pPr marL="0" marR="0" indent="304800" algn="l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8pPr>
            <a:lvl9pPr marL="0" marR="0" indent="304800" algn="l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1524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/>
            </a:lvl1pPr>
            <a:lvl2pPr marL="742950" marR="0" indent="-1333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/>
            </a:lvl2pPr>
            <a:lvl3pPr marL="1143000" marR="0" indent="-762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/>
            </a:lvl3pPr>
            <a:lvl4pPr marL="1600200" marR="0" indent="-1143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/>
            </a:lvl4pPr>
            <a:lvl5pPr marL="2057400" marR="0" indent="-1143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/>
            </a:lvl5pPr>
            <a:lvl6pPr marL="2514600" marR="0" indent="-1143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/>
            </a:lvl6pPr>
            <a:lvl7pPr marL="2971800" marR="0" indent="-1143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/>
            </a:lvl7pPr>
            <a:lvl8pPr marL="3429000" marR="0" indent="-1143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/>
            </a:lvl8pPr>
            <a:lvl9pPr marL="3886200" marR="0" indent="-1143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ctrTitle"/>
          </p:nvPr>
        </p:nvSpPr>
        <p:spPr>
          <a:xfrm>
            <a:off x="685800" y="1300757"/>
            <a:ext cx="7772400" cy="16841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" sz="72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Project 4</a:t>
            </a:r>
          </a:p>
        </p:txBody>
      </p:sp>
      <p:sp>
        <p:nvSpPr>
          <p:cNvPr id="29" name="Shape 29"/>
          <p:cNvSpPr txBox="1">
            <a:spLocks noGrp="1"/>
          </p:cNvSpPr>
          <p:nvPr>
            <p:ph type="subTitle" idx="1"/>
          </p:nvPr>
        </p:nvSpPr>
        <p:spPr>
          <a:xfrm>
            <a:off x="685800" y="3093357"/>
            <a:ext cx="7772400" cy="712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lang="en" sz="2400" b="1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  <a:rtl val="0"/>
              </a:rPr>
              <a:t>Multi-Core Network Honeypot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" sz="48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rPr>
              <a:t>Packet Ring</a:t>
            </a:r>
          </a:p>
        </p:txBody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457200" y="1612899"/>
            <a:ext cx="8229600" cy="31805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38100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Array of 16 (address, length) tuples in memory</a:t>
            </a:r>
          </a:p>
          <a:p>
            <a:pPr marL="457200" marR="0" lvl="0" indent="-381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Has a “head” and “tail” (essentially a ringbuffer)</a:t>
            </a:r>
          </a:p>
          <a:p>
            <a:pPr marL="457200" marR="0" lvl="0" indent="-3810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When packet arrives,</a:t>
            </a:r>
          </a:p>
          <a:p>
            <a:pPr marL="914400" marR="0" lvl="1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○"/>
            </a:pPr>
            <a:r>
              <a:rPr lang="en" sz="2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it will be written to </a:t>
            </a:r>
            <a:r>
              <a:rPr lang="en" sz="2400" b="0" i="1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paddr</a:t>
            </a:r>
            <a:r>
              <a:rPr lang="en" sz="2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 in the tuple under the head</a:t>
            </a:r>
          </a:p>
          <a:p>
            <a:pPr marL="914400" marR="0" lvl="1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○"/>
            </a:pPr>
            <a:r>
              <a:rPr lang="en" sz="2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head moves to the next tuple</a:t>
            </a:r>
          </a:p>
          <a:p>
            <a:pPr marL="457200" marR="0" lvl="0" indent="-3810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Make sure the memory where the packet arrives is allocated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" sz="48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rPr>
              <a:t>Packet Ring (continued)</a:t>
            </a:r>
          </a:p>
        </p:txBody>
      </p:sp>
      <p:sp>
        <p:nvSpPr>
          <p:cNvPr id="89" name="Shape 89"/>
          <p:cNvSpPr/>
          <p:nvPr/>
        </p:nvSpPr>
        <p:spPr>
          <a:xfrm>
            <a:off x="722725" y="1681675"/>
            <a:ext cx="1159500" cy="2937900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90" name="Shape 90"/>
          <p:cNvSpPr txBox="1"/>
          <p:nvPr/>
        </p:nvSpPr>
        <p:spPr>
          <a:xfrm>
            <a:off x="722650" y="4619575"/>
            <a:ext cx="1159500" cy="339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"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Memory</a:t>
            </a:r>
          </a:p>
        </p:txBody>
      </p:sp>
      <p:sp>
        <p:nvSpPr>
          <p:cNvPr id="91" name="Shape 91"/>
          <p:cNvSpPr/>
          <p:nvPr/>
        </p:nvSpPr>
        <p:spPr>
          <a:xfrm rot="-5400000">
            <a:off x="5924875" y="1112748"/>
            <a:ext cx="505798" cy="4886400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92" name="Shape 92"/>
          <p:cNvSpPr/>
          <p:nvPr/>
        </p:nvSpPr>
        <p:spPr>
          <a:xfrm rot="5406226">
            <a:off x="5168768" y="3060864"/>
            <a:ext cx="496800" cy="174299"/>
          </a:xfrm>
          <a:prstGeom prst="homePlate">
            <a:avLst>
              <a:gd name="adj" fmla="val 50000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cxnSp>
        <p:nvCxnSpPr>
          <p:cNvPr id="93" name="Shape 93"/>
          <p:cNvCxnSpPr/>
          <p:nvPr/>
        </p:nvCxnSpPr>
        <p:spPr>
          <a:xfrm>
            <a:off x="4052928" y="3303200"/>
            <a:ext cx="0" cy="5055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94" name="Shape 94"/>
          <p:cNvCxnSpPr/>
          <p:nvPr/>
        </p:nvCxnSpPr>
        <p:spPr>
          <a:xfrm>
            <a:off x="4351271" y="3303200"/>
            <a:ext cx="0" cy="5055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95" name="Shape 95"/>
          <p:cNvCxnSpPr/>
          <p:nvPr/>
        </p:nvCxnSpPr>
        <p:spPr>
          <a:xfrm>
            <a:off x="4662528" y="3303200"/>
            <a:ext cx="0" cy="5055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96" name="Shape 96"/>
          <p:cNvCxnSpPr/>
          <p:nvPr/>
        </p:nvCxnSpPr>
        <p:spPr>
          <a:xfrm>
            <a:off x="4967328" y="3303200"/>
            <a:ext cx="0" cy="5055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97" name="Shape 97"/>
          <p:cNvCxnSpPr/>
          <p:nvPr/>
        </p:nvCxnSpPr>
        <p:spPr>
          <a:xfrm>
            <a:off x="5272128" y="3303200"/>
            <a:ext cx="0" cy="5055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98" name="Shape 98"/>
          <p:cNvCxnSpPr/>
          <p:nvPr/>
        </p:nvCxnSpPr>
        <p:spPr>
          <a:xfrm>
            <a:off x="5576928" y="3303200"/>
            <a:ext cx="0" cy="5055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99" name="Shape 99"/>
          <p:cNvCxnSpPr/>
          <p:nvPr/>
        </p:nvCxnSpPr>
        <p:spPr>
          <a:xfrm>
            <a:off x="5881728" y="3303200"/>
            <a:ext cx="0" cy="5055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00" name="Shape 100"/>
          <p:cNvCxnSpPr/>
          <p:nvPr/>
        </p:nvCxnSpPr>
        <p:spPr>
          <a:xfrm>
            <a:off x="6186528" y="3303200"/>
            <a:ext cx="0" cy="5055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01" name="Shape 101"/>
          <p:cNvCxnSpPr/>
          <p:nvPr/>
        </p:nvCxnSpPr>
        <p:spPr>
          <a:xfrm>
            <a:off x="6491328" y="3303200"/>
            <a:ext cx="0" cy="5055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02" name="Shape 102"/>
          <p:cNvCxnSpPr/>
          <p:nvPr/>
        </p:nvCxnSpPr>
        <p:spPr>
          <a:xfrm>
            <a:off x="6796128" y="3303200"/>
            <a:ext cx="0" cy="5055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03" name="Shape 103"/>
          <p:cNvCxnSpPr/>
          <p:nvPr/>
        </p:nvCxnSpPr>
        <p:spPr>
          <a:xfrm>
            <a:off x="7100928" y="3303200"/>
            <a:ext cx="0" cy="5055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04" name="Shape 104"/>
          <p:cNvCxnSpPr/>
          <p:nvPr/>
        </p:nvCxnSpPr>
        <p:spPr>
          <a:xfrm>
            <a:off x="7405728" y="3303200"/>
            <a:ext cx="0" cy="5055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05" name="Shape 105"/>
          <p:cNvCxnSpPr/>
          <p:nvPr/>
        </p:nvCxnSpPr>
        <p:spPr>
          <a:xfrm>
            <a:off x="7710528" y="3303200"/>
            <a:ext cx="0" cy="5055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06" name="Shape 106"/>
          <p:cNvCxnSpPr/>
          <p:nvPr/>
        </p:nvCxnSpPr>
        <p:spPr>
          <a:xfrm>
            <a:off x="8015328" y="3303200"/>
            <a:ext cx="0" cy="5055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07" name="Shape 107"/>
          <p:cNvCxnSpPr/>
          <p:nvPr/>
        </p:nvCxnSpPr>
        <p:spPr>
          <a:xfrm>
            <a:off x="8320128" y="3303200"/>
            <a:ext cx="0" cy="5055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08" name="Shape 108"/>
          <p:cNvSpPr txBox="1"/>
          <p:nvPr/>
        </p:nvSpPr>
        <p:spPr>
          <a:xfrm>
            <a:off x="4648000" y="4096525"/>
            <a:ext cx="1534199" cy="401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"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(</a:t>
            </a:r>
            <a:r>
              <a:rPr lang="en" sz="1400" b="0" i="1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paddr</a:t>
            </a:r>
            <a:r>
              <a:rPr lang="en"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, </a:t>
            </a:r>
            <a:r>
              <a:rPr lang="en" sz="1400" b="0" i="1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len</a:t>
            </a:r>
            <a:r>
              <a:rPr lang="en"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)</a:t>
            </a:r>
          </a:p>
        </p:txBody>
      </p:sp>
      <p:sp>
        <p:nvSpPr>
          <p:cNvPr id="109" name="Shape 109"/>
          <p:cNvSpPr/>
          <p:nvPr/>
        </p:nvSpPr>
        <p:spPr>
          <a:xfrm>
            <a:off x="5339900" y="3845425"/>
            <a:ext cx="175200" cy="339900"/>
          </a:xfrm>
          <a:prstGeom prst="upDown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110" name="Shape 110"/>
          <p:cNvSpPr txBox="1"/>
          <p:nvPr/>
        </p:nvSpPr>
        <p:spPr>
          <a:xfrm>
            <a:off x="4648000" y="2572525"/>
            <a:ext cx="1534199" cy="401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"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head</a:t>
            </a:r>
          </a:p>
        </p:txBody>
      </p:sp>
      <p:cxnSp>
        <p:nvCxnSpPr>
          <p:cNvPr id="111" name="Shape 111"/>
          <p:cNvCxnSpPr/>
          <p:nvPr/>
        </p:nvCxnSpPr>
        <p:spPr>
          <a:xfrm>
            <a:off x="712750" y="4394189"/>
            <a:ext cx="1183498" cy="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12" name="Shape 112"/>
          <p:cNvCxnSpPr/>
          <p:nvPr/>
        </p:nvCxnSpPr>
        <p:spPr>
          <a:xfrm>
            <a:off x="712750" y="4165589"/>
            <a:ext cx="1183498" cy="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13" name="Shape 113"/>
          <p:cNvCxnSpPr/>
          <p:nvPr/>
        </p:nvCxnSpPr>
        <p:spPr>
          <a:xfrm>
            <a:off x="712750" y="3936989"/>
            <a:ext cx="1183498" cy="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14" name="Shape 114"/>
          <p:cNvCxnSpPr/>
          <p:nvPr/>
        </p:nvCxnSpPr>
        <p:spPr>
          <a:xfrm>
            <a:off x="712750" y="3936989"/>
            <a:ext cx="1183498" cy="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15" name="Shape 115"/>
          <p:cNvCxnSpPr/>
          <p:nvPr/>
        </p:nvCxnSpPr>
        <p:spPr>
          <a:xfrm>
            <a:off x="712750" y="3708389"/>
            <a:ext cx="1183498" cy="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16" name="Shape 116"/>
          <p:cNvCxnSpPr/>
          <p:nvPr/>
        </p:nvCxnSpPr>
        <p:spPr>
          <a:xfrm>
            <a:off x="712750" y="3479789"/>
            <a:ext cx="1183498" cy="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17" name="Shape 117"/>
          <p:cNvCxnSpPr/>
          <p:nvPr/>
        </p:nvCxnSpPr>
        <p:spPr>
          <a:xfrm>
            <a:off x="712750" y="3251190"/>
            <a:ext cx="1183498" cy="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18" name="Shape 118"/>
          <p:cNvCxnSpPr/>
          <p:nvPr/>
        </p:nvCxnSpPr>
        <p:spPr>
          <a:xfrm>
            <a:off x="712750" y="3022590"/>
            <a:ext cx="1183498" cy="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19" name="Shape 119"/>
          <p:cNvCxnSpPr/>
          <p:nvPr/>
        </p:nvCxnSpPr>
        <p:spPr>
          <a:xfrm>
            <a:off x="712750" y="2793990"/>
            <a:ext cx="1183498" cy="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20" name="Shape 120"/>
          <p:cNvCxnSpPr/>
          <p:nvPr/>
        </p:nvCxnSpPr>
        <p:spPr>
          <a:xfrm>
            <a:off x="712750" y="2565390"/>
            <a:ext cx="1183498" cy="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21" name="Shape 121"/>
          <p:cNvCxnSpPr/>
          <p:nvPr/>
        </p:nvCxnSpPr>
        <p:spPr>
          <a:xfrm>
            <a:off x="712750" y="2336790"/>
            <a:ext cx="1183498" cy="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22" name="Shape 122"/>
          <p:cNvCxnSpPr/>
          <p:nvPr/>
        </p:nvCxnSpPr>
        <p:spPr>
          <a:xfrm>
            <a:off x="712750" y="2108190"/>
            <a:ext cx="1183498" cy="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23" name="Shape 123"/>
          <p:cNvCxnSpPr/>
          <p:nvPr/>
        </p:nvCxnSpPr>
        <p:spPr>
          <a:xfrm>
            <a:off x="712750" y="1879590"/>
            <a:ext cx="1183498" cy="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24" name="Shape 124"/>
          <p:cNvCxnSpPr/>
          <p:nvPr/>
        </p:nvCxnSpPr>
        <p:spPr>
          <a:xfrm rot="10800000">
            <a:off x="1913698" y="4089624"/>
            <a:ext cx="3237600" cy="956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med" len="med"/>
            <a:tailEnd type="triangle" w="lg" len="lg"/>
          </a:ln>
        </p:spPr>
      </p:cxnSp>
      <p:cxnSp>
        <p:nvCxnSpPr>
          <p:cNvPr id="125" name="Shape 125"/>
          <p:cNvCxnSpPr/>
          <p:nvPr/>
        </p:nvCxnSpPr>
        <p:spPr>
          <a:xfrm rot="10800000">
            <a:off x="1939823" y="2018124"/>
            <a:ext cx="1992900" cy="1583998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med" len="med"/>
            <a:tailEnd type="triangle" w="lg" len="lg"/>
          </a:ln>
        </p:spPr>
      </p:cxnSp>
      <p:cxnSp>
        <p:nvCxnSpPr>
          <p:cNvPr id="126" name="Shape 126"/>
          <p:cNvCxnSpPr/>
          <p:nvPr/>
        </p:nvCxnSpPr>
        <p:spPr>
          <a:xfrm rot="10800000">
            <a:off x="1922423" y="3158424"/>
            <a:ext cx="2297700" cy="4088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med" len="med"/>
            <a:tailEnd type="triangle" w="lg" len="lg"/>
          </a:ln>
        </p:spPr>
      </p:cxnSp>
      <p:sp>
        <p:nvSpPr>
          <p:cNvPr id="127" name="Shape 127"/>
          <p:cNvSpPr txBox="1"/>
          <p:nvPr/>
        </p:nvSpPr>
        <p:spPr>
          <a:xfrm>
            <a:off x="4372275" y="1931225"/>
            <a:ext cx="3359398" cy="496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" sz="18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Packet Ring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" sz="48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rPr>
              <a:t>DGB2 Hashing</a:t>
            </a:r>
          </a:p>
        </p:txBody>
      </p:sp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457200" y="1917699"/>
            <a:ext cx="8229600" cy="2423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342900" marR="0" lvl="0" indent="-1524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" sz="2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- Same as for your hashtable</a:t>
            </a:r>
          </a:p>
          <a:p>
            <a:pPr marL="342900" marR="0" lvl="0" indent="-1524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" sz="2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- Takes in a pointer to a sequence of bytes</a:t>
            </a:r>
          </a:p>
          <a:p>
            <a:pPr marL="342900" marR="0" lvl="0" indent="-1524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" sz="2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- Returns an </a:t>
            </a:r>
            <a:r>
              <a:rPr lang="en" sz="2400" b="0" i="1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unsigned long</a:t>
            </a:r>
          </a:p>
          <a:p>
            <a:pPr marL="342900" marR="0" lvl="0" indent="-1524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" sz="2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- You </a:t>
            </a:r>
            <a:r>
              <a:rPr lang="en" sz="2400" b="1" i="1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need</a:t>
            </a:r>
            <a:r>
              <a:rPr lang="en" sz="2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 to use this function on every packet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" sz="48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rPr>
              <a:t>DGB2 (continued)</a:t>
            </a:r>
          </a:p>
        </p:txBody>
      </p:sp>
      <p:sp>
        <p:nvSpPr>
          <p:cNvPr id="139" name="Shape 139"/>
          <p:cNvSpPr txBox="1">
            <a:spLocks noGrp="1"/>
          </p:cNvSpPr>
          <p:nvPr>
            <p:ph type="body" idx="1"/>
          </p:nvPr>
        </p:nvSpPr>
        <p:spPr>
          <a:xfrm>
            <a:off x="457200" y="1917700"/>
            <a:ext cx="8229600" cy="25688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342900" marR="0" lvl="0" indent="-1524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" sz="2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- Very time consuming</a:t>
            </a:r>
          </a:p>
          <a:p>
            <a:pPr marL="342900" marR="0" lvl="0" indent="-1524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" sz="2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- Is the bottleneck in functioning systems</a:t>
            </a:r>
          </a:p>
          <a:p>
            <a:pPr marL="342900" marR="0" lvl="0" indent="-1524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" sz="2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- Hard code some of it</a:t>
            </a:r>
          </a:p>
          <a:p>
            <a:pPr marL="342900" marR="0" lvl="0" indent="-1524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" sz="2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- Unroll some of the loops (see FAQ)</a:t>
            </a:r>
          </a:p>
          <a:p>
            <a:pPr marL="342900" marR="0" lvl="0" indent="-1524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" sz="2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- In sum: optimize it as much as you can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" sz="48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rPr>
              <a:t>Milestones</a:t>
            </a:r>
          </a:p>
        </p:txBody>
      </p:sp>
      <p:sp>
        <p:nvSpPr>
          <p:cNvPr id="145" name="Shape 145"/>
          <p:cNvSpPr txBox="1">
            <a:spLocks noGrp="1"/>
          </p:cNvSpPr>
          <p:nvPr>
            <p:ph type="body" idx="1"/>
          </p:nvPr>
        </p:nvSpPr>
        <p:spPr>
          <a:xfrm>
            <a:off x="457200" y="1744725"/>
            <a:ext cx="8229600" cy="2493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342900" marR="0" lvl="0" indent="-152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" sz="2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- Start the project (</a:t>
            </a:r>
            <a:r>
              <a:rPr lang="en" sz="2400" b="1" i="1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seriously</a:t>
            </a:r>
            <a:r>
              <a:rPr lang="en" sz="2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 this time, start this early…we </a:t>
            </a:r>
          </a:p>
          <a:p>
            <a:pPr marL="342900" marR="0" lvl="0" indent="-152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" sz="2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  are not joking, and there are no slip days)</a:t>
            </a:r>
          </a:p>
          <a:p>
            <a:pPr marL="342900" marR="0" lvl="0" indent="-1524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" sz="2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- Turn on simulated network card and receive/drop packets</a:t>
            </a:r>
          </a:p>
          <a:p>
            <a:pPr marL="342900" marR="0" lvl="0" indent="-1524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" sz="2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- Prepare Design Doc meeting</a:t>
            </a:r>
          </a:p>
          <a:p>
            <a:pPr marL="342900" marR="0" lvl="0" indent="-1524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" sz="2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- Receive first 17 packets without dropping</a:t>
            </a:r>
          </a:p>
          <a:p>
            <a:pPr marL="342900" marR="0" lvl="0" indent="-1524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" sz="2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- Handle one of each type of packets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" sz="48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rPr>
              <a:t>Milestones (continued)</a:t>
            </a:r>
          </a:p>
        </p:txBody>
      </p:sp>
      <p:sp>
        <p:nvSpPr>
          <p:cNvPr id="151" name="Shape 151"/>
          <p:cNvSpPr txBox="1">
            <a:spLocks noGrp="1"/>
          </p:cNvSpPr>
          <p:nvPr>
            <p:ph type="body" idx="1"/>
          </p:nvPr>
        </p:nvSpPr>
        <p:spPr>
          <a:xfrm>
            <a:off x="457200" y="1841499"/>
            <a:ext cx="8229600" cy="2555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342900" marR="0" lvl="0" indent="-1524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" sz="2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- Implement and synchronize shared data-structures</a:t>
            </a:r>
          </a:p>
          <a:p>
            <a:pPr marL="342900" marR="0" lvl="0" indent="-1524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" sz="2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- Synchronize malloc / find a way around it</a:t>
            </a:r>
          </a:p>
          <a:p>
            <a:pPr marL="342900" marR="0" lvl="0" indent="-1524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" sz="2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- Print out statistics</a:t>
            </a:r>
          </a:p>
          <a:p>
            <a:pPr marL="342900" marR="0" lvl="0" indent="-1524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" sz="2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- Parallelize analysis of packets</a:t>
            </a:r>
          </a:p>
          <a:p>
            <a:pPr marL="342900" marR="0" lvl="0" indent="-1524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" sz="2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- Optimize until due date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" sz="48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rPr>
              <a:t>Expectations</a:t>
            </a:r>
          </a:p>
        </p:txBody>
      </p:sp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457200" y="1841500"/>
            <a:ext cx="8229600" cy="27272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342900" marR="0" lvl="0" indent="-152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" sz="24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- The measure of how good your final project is </a:t>
            </a:r>
            <a:r>
              <a:rPr lang="en" sz="2400" b="0" i="1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throughput</a:t>
            </a:r>
          </a:p>
          <a:p>
            <a:pPr marL="342900" marR="0" lvl="0" indent="-1524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" sz="24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  (bits worth of packets you can analyse per unit time)</a:t>
            </a:r>
          </a:p>
          <a:p>
            <a:pPr marL="342900" marR="0" lvl="0" indent="-1524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" sz="24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- You need to be dropping very few packets</a:t>
            </a:r>
          </a:p>
          <a:p>
            <a:pPr marL="342900" marR="0" lvl="0" indent="-1524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" sz="24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- Aim for 10 Mb/s (don’t panic with lower throughput)</a:t>
            </a:r>
          </a:p>
          <a:p>
            <a:pPr marL="342900" marR="0" lvl="0" indent="-1524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" sz="2400" b="0" i="0" u="none" strike="noStrike" cap="none" baseline="0" dirty="0" smtClean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- Highest </a:t>
            </a:r>
            <a:r>
              <a:rPr lang="en" sz="24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ever is 70 </a:t>
            </a:r>
            <a:r>
              <a:rPr lang="en" sz="2400" b="0" i="0" u="none" strike="noStrike" cap="none" baseline="0" dirty="0" smtClean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Mb/s</a:t>
            </a:r>
          </a:p>
          <a:p>
            <a:pPr marL="342900" marR="0" lvl="0" indent="-1524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" sz="2400" b="0" i="0" u="none" strike="noStrike" cap="none" baseline="0" smtClean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- That all said, correctness</a:t>
            </a:r>
            <a:r>
              <a:rPr lang="en" sz="2400" b="0" i="0" u="none" strike="noStrike" cap="none" smtClean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 is most important!</a:t>
            </a:r>
            <a:endParaRPr lang="en" sz="2400" b="0" i="0" u="none" strike="noStrike" cap="none" baseline="0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" sz="48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rPr>
              <a:t>Due Dates</a:t>
            </a:r>
          </a:p>
        </p:txBody>
      </p:sp>
      <p:sp>
        <p:nvSpPr>
          <p:cNvPr id="163" name="Shape 163"/>
          <p:cNvSpPr txBox="1">
            <a:spLocks noGrp="1"/>
          </p:cNvSpPr>
          <p:nvPr>
            <p:ph type="body" idx="1"/>
          </p:nvPr>
        </p:nvSpPr>
        <p:spPr>
          <a:xfrm>
            <a:off x="447725" y="1661625"/>
            <a:ext cx="8343900" cy="3144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•"/>
            </a:pPr>
            <a:r>
              <a:rPr lang="en" sz="24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Schedule Design Doc meeting - May 2nd</a:t>
            </a:r>
          </a:p>
          <a:p>
            <a:pPr marL="457200" marR="0" lvl="0" indent="-34290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•"/>
            </a:pPr>
            <a:r>
              <a:rPr lang="en" sz="24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Design Documentation - May 6th</a:t>
            </a:r>
          </a:p>
          <a:p>
            <a:pPr marL="457200" marR="0" lvl="0" indent="-34290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•"/>
            </a:pPr>
            <a:r>
              <a:rPr lang="en" sz="24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Schedule Final Presentation - May 9th</a:t>
            </a:r>
          </a:p>
          <a:p>
            <a:pPr marL="457200" marR="0" lvl="0" indent="-34290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•"/>
            </a:pPr>
            <a:r>
              <a:rPr lang="en" sz="24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Final Presentations/Demos - May 12-13th</a:t>
            </a:r>
          </a:p>
          <a:p>
            <a:pPr marL="457200" marR="0" lvl="0" indent="-34290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•"/>
            </a:pPr>
            <a:r>
              <a:rPr lang="en" sz="24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Final Code Submission - May </a:t>
            </a:r>
            <a:r>
              <a:rPr lang="en" sz="2400" b="0" i="0" u="none" strike="noStrike" cap="none" baseline="0" dirty="0" smtClean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13th</a:t>
            </a:r>
            <a:endParaRPr lang="en" sz="2400" b="0" i="0" u="none" strike="noStrike" cap="none" baseline="0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" sz="48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rPr>
              <a:t>Suggestions</a:t>
            </a:r>
          </a:p>
        </p:txBody>
      </p:sp>
      <p:sp>
        <p:nvSpPr>
          <p:cNvPr id="169" name="Shape 169"/>
          <p:cNvSpPr txBox="1">
            <a:spLocks noGrp="1"/>
          </p:cNvSpPr>
          <p:nvPr>
            <p:ph type="body" idx="1"/>
          </p:nvPr>
        </p:nvSpPr>
        <p:spPr>
          <a:xfrm>
            <a:off x="457200" y="1481300"/>
            <a:ext cx="8229600" cy="3181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3810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AutoNum type="arabicPeriod"/>
            </a:pPr>
            <a:r>
              <a:rPr lang="en" sz="2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We cannot emphasize this enough; get started early: there will be fewer people in office hours further away from the deadline.</a:t>
            </a:r>
          </a:p>
          <a:p>
            <a:pPr marL="457200" marR="0" lvl="0" indent="-381000" algn="l" rtl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AutoNum type="arabicPeriod"/>
            </a:pPr>
            <a:r>
              <a:rPr lang="en" sz="2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Keep your code clean: your codebase will be </a:t>
            </a:r>
            <a:r>
              <a:rPr lang="en" sz="2400" b="0" i="1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significantly</a:t>
            </a:r>
            <a:r>
              <a:rPr lang="en" sz="2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 larger than any other project for this class. Make sure you can read through it.</a:t>
            </a:r>
          </a:p>
          <a:p>
            <a:pPr marL="457200" marR="0" lvl="0" indent="-381000" algn="l" rtl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AutoNum type="arabicPeriod"/>
            </a:pPr>
            <a:r>
              <a:rPr lang="en" sz="2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Version control: this should be a reflex by now, there is no reason not to do it. Keep it private (e.g: bitbucket).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4800" b="1">
                <a:solidFill>
                  <a:schemeClr val="lt1"/>
                </a:solidFill>
              </a:rPr>
              <a:t>Suggestions</a:t>
            </a:r>
          </a:p>
        </p:txBody>
      </p:sp>
      <p:sp>
        <p:nvSpPr>
          <p:cNvPr id="175" name="Shape 175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marL="457200" lvl="0" indent="-3810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-"/>
            </a:pPr>
            <a:r>
              <a:rPr lang="en" sz="2400"/>
              <a:t>Take some time to set up your environment. It’s important to be comfortable editing your codebase.</a:t>
            </a:r>
          </a:p>
          <a:p>
            <a:pPr marL="0" lvl="0" indent="0" rtl="0">
              <a:spcBef>
                <a:spcPts val="0"/>
              </a:spcBef>
              <a:buNone/>
            </a:pPr>
            <a:endParaRPr sz="2400"/>
          </a:p>
          <a:p>
            <a:pPr marL="457200" lvl="0" indent="-3810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-"/>
            </a:pPr>
            <a:r>
              <a:rPr lang="en" sz="2400"/>
              <a:t>We can help!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" sz="48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rPr>
              <a:t>LL/SC</a:t>
            </a:r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457200" y="2146299"/>
            <a:ext cx="8229600" cy="1828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342900" marR="0" lvl="0" indent="-1524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" sz="2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- Important for mutex locking/unlocking</a:t>
            </a:r>
          </a:p>
          <a:p>
            <a:pPr marL="342900" marR="0" lvl="0" indent="-1524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" sz="2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- Crucial for synchronized data-structures</a:t>
            </a:r>
          </a:p>
          <a:p>
            <a:pPr marL="342900" marR="0" lvl="0" indent="-1524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" sz="2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- Up to 32 cores in PA4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" sz="48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rPr>
              <a:t>LL/SC Syntax</a:t>
            </a:r>
          </a:p>
        </p:txBody>
      </p:sp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457200" y="1710600"/>
            <a:ext cx="8229600" cy="31697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LL a, off(b): loads M[b + off] into register a</a:t>
            </a:r>
          </a:p>
          <a:p>
            <a:pPr marL="457200" marR="0" lvl="0" indent="-3810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SC c, off(d): </a:t>
            </a:r>
          </a:p>
          <a:p>
            <a:pPr marL="914400" marR="0" lvl="1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○"/>
            </a:pPr>
            <a:r>
              <a:rPr lang="en" sz="2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Attempts to store the value of c into M[d + off]. </a:t>
            </a:r>
          </a:p>
          <a:p>
            <a:pPr marL="914400" marR="0" lvl="1" indent="-3810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○"/>
            </a:pPr>
            <a:r>
              <a:rPr lang="en" sz="2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If M[d + off] has changed since the last LL instruction then c = 0 and M[d + off] stays the same.</a:t>
            </a:r>
          </a:p>
          <a:p>
            <a:pPr marL="914400" marR="0" lvl="1" indent="-3810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○"/>
            </a:pPr>
            <a:r>
              <a:rPr lang="en" sz="2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Otherwise M[d + off] = c and c = 1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" sz="48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rPr>
              <a:t>High Level Overview</a:t>
            </a:r>
          </a:p>
        </p:txBody>
      </p:sp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457200" y="1536700"/>
            <a:ext cx="8229600" cy="3127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342900" marR="0" lvl="0" indent="-1524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" sz="24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You are to design a network </a:t>
            </a:r>
            <a:r>
              <a:rPr lang="en" sz="2400" b="0" i="1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honeypot</a:t>
            </a:r>
            <a:r>
              <a:rPr lang="en" sz="24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: </a:t>
            </a:r>
          </a:p>
          <a:p>
            <a:pPr marL="457200" marR="0" lvl="0" indent="-279401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•"/>
            </a:pPr>
            <a:r>
              <a:rPr lang="en" sz="24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receives packets </a:t>
            </a:r>
            <a:r>
              <a:rPr lang="en" sz="2400" b="0" i="0" u="none" strike="noStrike" cap="none" baseline="0" dirty="0" smtClean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from </a:t>
            </a:r>
            <a:r>
              <a:rPr lang="en" sz="24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a network device</a:t>
            </a:r>
          </a:p>
          <a:p>
            <a:pPr marL="457200" marR="0" lvl="0" indent="-279401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•"/>
            </a:pPr>
            <a:r>
              <a:rPr lang="en" sz="24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analyzes and classifies those packets</a:t>
            </a:r>
          </a:p>
          <a:p>
            <a:pPr marL="457200" marR="0" lvl="0" indent="-279401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•"/>
            </a:pPr>
            <a:r>
              <a:rPr lang="en" sz="24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tracks various statistics over time</a:t>
            </a:r>
          </a:p>
          <a:p>
            <a:pPr marL="342900" marR="0" lvl="0" indent="-1524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" sz="24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Your honeypot will be simulated on a multi-core MIPS and simulated I/O devices.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" sz="48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rPr>
              <a:t>Project Goal</a:t>
            </a:r>
          </a:p>
        </p:txBody>
      </p:sp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xfrm>
            <a:off x="457200" y="1765299"/>
            <a:ext cx="8229600" cy="2882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342900" marR="0" lvl="0" indent="-152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" sz="24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- Bundles of data = “packet”</a:t>
            </a:r>
          </a:p>
          <a:p>
            <a:pPr marL="342900" marR="0" lvl="0" indent="-1524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" sz="24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- Max size of packet is 4kB</a:t>
            </a:r>
          </a:p>
          <a:p>
            <a:pPr marL="342900" marR="0" lvl="0" indent="-1524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" sz="24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- Receive packets as fast as possible (maximize </a:t>
            </a:r>
          </a:p>
          <a:p>
            <a:pPr marL="342900" marR="0" lvl="0" indent="-152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" sz="24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  throughput)</a:t>
            </a:r>
          </a:p>
          <a:p>
            <a:pPr marL="342900" marR="0" lvl="0" indent="-1524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" sz="24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- </a:t>
            </a:r>
            <a:r>
              <a:rPr lang="en" sz="2400" b="0" i="0" u="none" strike="noStrike" cap="none" baseline="0" dirty="0" smtClean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Analyze </a:t>
            </a:r>
            <a:r>
              <a:rPr lang="en" sz="24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all packets and gather statistics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" sz="48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rPr>
              <a:t>Important Files</a:t>
            </a:r>
          </a:p>
        </p:txBody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342900" marR="0" lvl="0" indent="-152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" sz="2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After you have read through most of the code that we give you, your focus should be on:</a:t>
            </a:r>
          </a:p>
          <a:p>
            <a:pPr marL="342900" marR="0" lvl="0" indent="-1524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" sz="2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- kernel.h/c</a:t>
            </a:r>
          </a:p>
          <a:p>
            <a:pPr marL="342900" marR="0" lvl="0" indent="-1524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" sz="2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- network.h/c</a:t>
            </a:r>
          </a:p>
          <a:p>
            <a:pPr marL="342900" marR="0" lvl="0" indent="-1524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" sz="2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If you feel overwhelmed, don’t worry: you will not have to touch most of the other files.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" sz="48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rPr>
              <a:t>Packets</a:t>
            </a:r>
          </a:p>
        </p:txBody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457200" y="1689100"/>
            <a:ext cx="8229600" cy="2886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342900" marR="0" lvl="0" indent="-152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" sz="2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Three categories:</a:t>
            </a:r>
          </a:p>
          <a:p>
            <a:pPr marL="342900" marR="0" lvl="0" indent="-1524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" sz="2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- Vulnerable, spammer, evil</a:t>
            </a:r>
          </a:p>
          <a:p>
            <a:pPr marL="342900" marR="0" lvl="0" indent="-1524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" sz="2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- Command</a:t>
            </a:r>
          </a:p>
          <a:p>
            <a:pPr marL="342900" marR="0" lvl="0" indent="-1524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" sz="2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- Print</a:t>
            </a:r>
          </a:p>
          <a:p>
            <a:pPr marL="342900" marR="0" lvl="0" indent="-1524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" sz="2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Detailed descriptions of each packet category is on the main project page.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" sz="48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rPr>
              <a:t>Interrupts</a:t>
            </a:r>
          </a:p>
        </p:txBody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457200" y="1765300"/>
            <a:ext cx="8229600" cy="29858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342900" marR="0" lvl="0" indent="-152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" sz="2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- One of the two main ways to handle packet reception.</a:t>
            </a:r>
          </a:p>
          <a:p>
            <a:pPr marL="342900" marR="0" lvl="0" indent="-1524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" sz="2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- Interrupt occurs when packet arrives</a:t>
            </a:r>
          </a:p>
          <a:p>
            <a:pPr marL="342900" marR="0" lvl="0" indent="-1524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" sz="2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- Simple implementation (may or may not be easier than </a:t>
            </a:r>
          </a:p>
          <a:p>
            <a:pPr marL="342900" marR="0" lvl="0" indent="-152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" sz="2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  polling)</a:t>
            </a:r>
          </a:p>
          <a:p>
            <a:pPr marL="342900" marR="0" lvl="0" indent="-1524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" sz="2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- Slow and will result in poor performance during network </a:t>
            </a:r>
          </a:p>
          <a:p>
            <a:pPr marL="342900" marR="0" lvl="0" indent="-152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" sz="2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  spikes</a:t>
            </a:r>
          </a:p>
          <a:p>
            <a:pPr marL="342900" marR="0" lvl="0" indent="-1524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endParaRPr sz="2400" b="0" i="0" u="none" strike="noStrike" cap="none" baseline="0">
              <a:solidFill>
                <a:schemeClr val="dk2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" sz="48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rPr>
              <a:t>Polling</a:t>
            </a:r>
          </a:p>
        </p:txBody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457200" y="1993899"/>
            <a:ext cx="8229600" cy="2487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342900" marR="0" lvl="0" indent="-1524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" sz="2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- This is the second way to receive packets</a:t>
            </a:r>
          </a:p>
          <a:p>
            <a:pPr marL="342900" marR="0" lvl="0" indent="-1524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" sz="2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- Checks continuously if a packet arrived in the “packet </a:t>
            </a:r>
          </a:p>
          <a:p>
            <a:pPr marL="342900" marR="0" lvl="0" indent="-1524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" sz="2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  ring” (explained later)</a:t>
            </a:r>
          </a:p>
          <a:p>
            <a:pPr marL="342900" marR="0" lvl="0" indent="-1524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" sz="2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- Needs a core on polling duty</a:t>
            </a:r>
          </a:p>
          <a:p>
            <a:pPr marL="342900" marR="0" lvl="0" indent="-1524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" sz="2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- Very fast and not a bottleneck if implemented correctly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modern">
  <a:themeElements>
    <a:clrScheme name="Custom 348">
      <a:dk1>
        <a:srgbClr val="000000"/>
      </a:dk1>
      <a:lt1>
        <a:srgbClr val="FFFFFF"/>
      </a:lt1>
      <a:dk2>
        <a:srgbClr val="191919"/>
      </a:dk2>
      <a:lt2>
        <a:srgbClr val="CCCCCC"/>
      </a:lt2>
      <a:accent1>
        <a:srgbClr val="7E5554"/>
      </a:accent1>
      <a:accent2>
        <a:srgbClr val="910A10"/>
      </a:accent2>
      <a:accent3>
        <a:srgbClr val="84294D"/>
      </a:accent3>
      <a:accent4>
        <a:srgbClr val="DA823B"/>
      </a:accent4>
      <a:accent5>
        <a:srgbClr val="625D3C"/>
      </a:accent5>
      <a:accent6>
        <a:srgbClr val="00384A"/>
      </a:accent6>
      <a:hlink>
        <a:srgbClr val="227A78"/>
      </a:hlink>
      <a:folHlink>
        <a:srgbClr val="39474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762</Words>
  <Application>Microsoft Office PowerPoint</Application>
  <PresentationFormat>On-screen Show (16:9)</PresentationFormat>
  <Paragraphs>105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Arial</vt:lpstr>
      <vt:lpstr>modern</vt:lpstr>
      <vt:lpstr>Project 4</vt:lpstr>
      <vt:lpstr>LL/SC</vt:lpstr>
      <vt:lpstr>LL/SC Syntax</vt:lpstr>
      <vt:lpstr>High Level Overview</vt:lpstr>
      <vt:lpstr>Project Goal</vt:lpstr>
      <vt:lpstr>Important Files</vt:lpstr>
      <vt:lpstr>Packets</vt:lpstr>
      <vt:lpstr>Interrupts</vt:lpstr>
      <vt:lpstr>Polling</vt:lpstr>
      <vt:lpstr>Packet Ring</vt:lpstr>
      <vt:lpstr>Packet Ring (continued)</vt:lpstr>
      <vt:lpstr>DGB2 Hashing</vt:lpstr>
      <vt:lpstr>DGB2 (continued)</vt:lpstr>
      <vt:lpstr>Milestones</vt:lpstr>
      <vt:lpstr>Milestones (continued)</vt:lpstr>
      <vt:lpstr>Expectations</vt:lpstr>
      <vt:lpstr>Due Dates</vt:lpstr>
      <vt:lpstr>Suggestions</vt:lpstr>
      <vt:lpstr>Suggestions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4</dc:title>
  <cp:lastModifiedBy>Akroy Venslaka</cp:lastModifiedBy>
  <cp:revision>4</cp:revision>
  <dcterms:modified xsi:type="dcterms:W3CDTF">2015-04-28T07:00:16Z</dcterms:modified>
</cp:coreProperties>
</file>