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2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3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95F81-E3A8-1E4C-B65A-7F6DEEAA3283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7AFDB-C806-FE41-90C3-C09A1D48C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145" y="4416109"/>
            <a:ext cx="5135341" cy="41776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15" tIns="46057" rIns="92115" bIns="46057"/>
          <a:lstStyle/>
          <a:p>
            <a:r>
              <a:rPr lang="en-US" dirty="0" smtClean="0"/>
              <a:t>Easiest to implement</a:t>
            </a:r>
          </a:p>
          <a:p>
            <a:r>
              <a:rPr lang="en-US" dirty="0" smtClean="0"/>
              <a:t>Every address</a:t>
            </a:r>
            <a:r>
              <a:rPr lang="en-US" baseline="0" dirty="0" smtClean="0"/>
              <a:t> is directly mapped to a line in the cache.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78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145" y="4416109"/>
            <a:ext cx="5135341" cy="41776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115" tIns="46057" rIns="92115" bIns="46057"/>
          <a:lstStyle/>
          <a:p>
            <a:r>
              <a:rPr lang="en-US" dirty="0" smtClean="0"/>
              <a:t>Best hit</a:t>
            </a:r>
            <a:r>
              <a:rPr lang="en-US" baseline="0" dirty="0" smtClean="0"/>
              <a:t> rate!</a:t>
            </a:r>
          </a:p>
          <a:p>
            <a:r>
              <a:rPr lang="en-US" baseline="0" dirty="0" smtClean="0"/>
              <a:t>Very expensive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9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6988" y="733425"/>
            <a:ext cx="4878387" cy="3659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7488" y="4636914"/>
            <a:ext cx="5477697" cy="438654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368" tIns="48684" rIns="97368" bIns="4868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13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6988" y="733425"/>
            <a:ext cx="4878387" cy="3659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7488" y="4636914"/>
            <a:ext cx="5477697" cy="438654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368" tIns="48684" rIns="97368" bIns="4868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0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80.xml"/><Relationship Id="rId21" Type="http://schemas.openxmlformats.org/officeDocument/2006/relationships/tags" Target="../tags/tag75.xml"/><Relationship Id="rId42" Type="http://schemas.openxmlformats.org/officeDocument/2006/relationships/tags" Target="../tags/tag96.xml"/><Relationship Id="rId47" Type="http://schemas.openxmlformats.org/officeDocument/2006/relationships/tags" Target="../tags/tag101.xml"/><Relationship Id="rId63" Type="http://schemas.openxmlformats.org/officeDocument/2006/relationships/tags" Target="../tags/tag117.xml"/><Relationship Id="rId68" Type="http://schemas.openxmlformats.org/officeDocument/2006/relationships/tags" Target="../tags/tag122.xml"/><Relationship Id="rId84" Type="http://schemas.openxmlformats.org/officeDocument/2006/relationships/tags" Target="../tags/tag138.xml"/><Relationship Id="rId89" Type="http://schemas.openxmlformats.org/officeDocument/2006/relationships/tags" Target="../tags/tag143.xml"/><Relationship Id="rId112" Type="http://schemas.openxmlformats.org/officeDocument/2006/relationships/tags" Target="../tags/tag166.xml"/><Relationship Id="rId16" Type="http://schemas.openxmlformats.org/officeDocument/2006/relationships/tags" Target="../tags/tag70.xml"/><Relationship Id="rId107" Type="http://schemas.openxmlformats.org/officeDocument/2006/relationships/tags" Target="../tags/tag161.xml"/><Relationship Id="rId11" Type="http://schemas.openxmlformats.org/officeDocument/2006/relationships/tags" Target="../tags/tag65.xml"/><Relationship Id="rId32" Type="http://schemas.openxmlformats.org/officeDocument/2006/relationships/tags" Target="../tags/tag86.xml"/><Relationship Id="rId37" Type="http://schemas.openxmlformats.org/officeDocument/2006/relationships/tags" Target="../tags/tag91.xml"/><Relationship Id="rId53" Type="http://schemas.openxmlformats.org/officeDocument/2006/relationships/tags" Target="../tags/tag107.xml"/><Relationship Id="rId58" Type="http://schemas.openxmlformats.org/officeDocument/2006/relationships/tags" Target="../tags/tag112.xml"/><Relationship Id="rId74" Type="http://schemas.openxmlformats.org/officeDocument/2006/relationships/tags" Target="../tags/tag128.xml"/><Relationship Id="rId79" Type="http://schemas.openxmlformats.org/officeDocument/2006/relationships/tags" Target="../tags/tag133.xml"/><Relationship Id="rId102" Type="http://schemas.openxmlformats.org/officeDocument/2006/relationships/tags" Target="../tags/tag156.xml"/><Relationship Id="rId5" Type="http://schemas.openxmlformats.org/officeDocument/2006/relationships/tags" Target="../tags/tag59.xml"/><Relationship Id="rId90" Type="http://schemas.openxmlformats.org/officeDocument/2006/relationships/tags" Target="../tags/tag144.xml"/><Relationship Id="rId95" Type="http://schemas.openxmlformats.org/officeDocument/2006/relationships/tags" Target="../tags/tag149.xml"/><Relationship Id="rId22" Type="http://schemas.openxmlformats.org/officeDocument/2006/relationships/tags" Target="../tags/tag76.xml"/><Relationship Id="rId27" Type="http://schemas.openxmlformats.org/officeDocument/2006/relationships/tags" Target="../tags/tag81.xml"/><Relationship Id="rId43" Type="http://schemas.openxmlformats.org/officeDocument/2006/relationships/tags" Target="../tags/tag97.xml"/><Relationship Id="rId48" Type="http://schemas.openxmlformats.org/officeDocument/2006/relationships/tags" Target="../tags/tag102.xml"/><Relationship Id="rId64" Type="http://schemas.openxmlformats.org/officeDocument/2006/relationships/tags" Target="../tags/tag118.xml"/><Relationship Id="rId69" Type="http://schemas.openxmlformats.org/officeDocument/2006/relationships/tags" Target="../tags/tag123.xml"/><Relationship Id="rId113" Type="http://schemas.openxmlformats.org/officeDocument/2006/relationships/tags" Target="../tags/tag167.xml"/><Relationship Id="rId80" Type="http://schemas.openxmlformats.org/officeDocument/2006/relationships/tags" Target="../tags/tag134.xml"/><Relationship Id="rId85" Type="http://schemas.openxmlformats.org/officeDocument/2006/relationships/tags" Target="../tags/tag139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33" Type="http://schemas.openxmlformats.org/officeDocument/2006/relationships/tags" Target="../tags/tag87.xml"/><Relationship Id="rId38" Type="http://schemas.openxmlformats.org/officeDocument/2006/relationships/tags" Target="../tags/tag92.xml"/><Relationship Id="rId59" Type="http://schemas.openxmlformats.org/officeDocument/2006/relationships/tags" Target="../tags/tag113.xml"/><Relationship Id="rId103" Type="http://schemas.openxmlformats.org/officeDocument/2006/relationships/tags" Target="../tags/tag157.xml"/><Relationship Id="rId108" Type="http://schemas.openxmlformats.org/officeDocument/2006/relationships/tags" Target="../tags/tag162.xml"/><Relationship Id="rId54" Type="http://schemas.openxmlformats.org/officeDocument/2006/relationships/tags" Target="../tags/tag108.xml"/><Relationship Id="rId70" Type="http://schemas.openxmlformats.org/officeDocument/2006/relationships/tags" Target="../tags/tag124.xml"/><Relationship Id="rId75" Type="http://schemas.openxmlformats.org/officeDocument/2006/relationships/tags" Target="../tags/tag129.xml"/><Relationship Id="rId91" Type="http://schemas.openxmlformats.org/officeDocument/2006/relationships/tags" Target="../tags/tag145.xml"/><Relationship Id="rId96" Type="http://schemas.openxmlformats.org/officeDocument/2006/relationships/tags" Target="../tags/tag150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tags" Target="../tags/tag82.xml"/><Relationship Id="rId36" Type="http://schemas.openxmlformats.org/officeDocument/2006/relationships/tags" Target="../tags/tag90.xml"/><Relationship Id="rId49" Type="http://schemas.openxmlformats.org/officeDocument/2006/relationships/tags" Target="../tags/tag103.xml"/><Relationship Id="rId57" Type="http://schemas.openxmlformats.org/officeDocument/2006/relationships/tags" Target="../tags/tag111.xml"/><Relationship Id="rId106" Type="http://schemas.openxmlformats.org/officeDocument/2006/relationships/tags" Target="../tags/tag160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64.xml"/><Relationship Id="rId31" Type="http://schemas.openxmlformats.org/officeDocument/2006/relationships/tags" Target="../tags/tag85.xml"/><Relationship Id="rId44" Type="http://schemas.openxmlformats.org/officeDocument/2006/relationships/tags" Target="../tags/tag98.xml"/><Relationship Id="rId52" Type="http://schemas.openxmlformats.org/officeDocument/2006/relationships/tags" Target="../tags/tag106.xml"/><Relationship Id="rId60" Type="http://schemas.openxmlformats.org/officeDocument/2006/relationships/tags" Target="../tags/tag114.xml"/><Relationship Id="rId65" Type="http://schemas.openxmlformats.org/officeDocument/2006/relationships/tags" Target="../tags/tag119.xml"/><Relationship Id="rId73" Type="http://schemas.openxmlformats.org/officeDocument/2006/relationships/tags" Target="../tags/tag127.xml"/><Relationship Id="rId78" Type="http://schemas.openxmlformats.org/officeDocument/2006/relationships/tags" Target="../tags/tag132.xml"/><Relationship Id="rId81" Type="http://schemas.openxmlformats.org/officeDocument/2006/relationships/tags" Target="../tags/tag135.xml"/><Relationship Id="rId86" Type="http://schemas.openxmlformats.org/officeDocument/2006/relationships/tags" Target="../tags/tag140.xml"/><Relationship Id="rId94" Type="http://schemas.openxmlformats.org/officeDocument/2006/relationships/tags" Target="../tags/tag148.xml"/><Relationship Id="rId99" Type="http://schemas.openxmlformats.org/officeDocument/2006/relationships/tags" Target="../tags/tag153.xml"/><Relationship Id="rId101" Type="http://schemas.openxmlformats.org/officeDocument/2006/relationships/tags" Target="../tags/tag155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9" Type="http://schemas.openxmlformats.org/officeDocument/2006/relationships/tags" Target="../tags/tag93.xml"/><Relationship Id="rId109" Type="http://schemas.openxmlformats.org/officeDocument/2006/relationships/tags" Target="../tags/tag163.xml"/><Relationship Id="rId34" Type="http://schemas.openxmlformats.org/officeDocument/2006/relationships/tags" Target="../tags/tag88.xml"/><Relationship Id="rId50" Type="http://schemas.openxmlformats.org/officeDocument/2006/relationships/tags" Target="../tags/tag104.xml"/><Relationship Id="rId55" Type="http://schemas.openxmlformats.org/officeDocument/2006/relationships/tags" Target="../tags/tag109.xml"/><Relationship Id="rId76" Type="http://schemas.openxmlformats.org/officeDocument/2006/relationships/tags" Target="../tags/tag130.xml"/><Relationship Id="rId97" Type="http://schemas.openxmlformats.org/officeDocument/2006/relationships/tags" Target="../tags/tag151.xml"/><Relationship Id="rId104" Type="http://schemas.openxmlformats.org/officeDocument/2006/relationships/tags" Target="../tags/tag158.xml"/><Relationship Id="rId7" Type="http://schemas.openxmlformats.org/officeDocument/2006/relationships/tags" Target="../tags/tag61.xml"/><Relationship Id="rId71" Type="http://schemas.openxmlformats.org/officeDocument/2006/relationships/tags" Target="../tags/tag125.xml"/><Relationship Id="rId92" Type="http://schemas.openxmlformats.org/officeDocument/2006/relationships/tags" Target="../tags/tag146.xml"/><Relationship Id="rId2" Type="http://schemas.openxmlformats.org/officeDocument/2006/relationships/tags" Target="../tags/tag56.xml"/><Relationship Id="rId29" Type="http://schemas.openxmlformats.org/officeDocument/2006/relationships/tags" Target="../tags/tag83.xml"/><Relationship Id="rId24" Type="http://schemas.openxmlformats.org/officeDocument/2006/relationships/tags" Target="../tags/tag78.xml"/><Relationship Id="rId40" Type="http://schemas.openxmlformats.org/officeDocument/2006/relationships/tags" Target="../tags/tag94.xml"/><Relationship Id="rId45" Type="http://schemas.openxmlformats.org/officeDocument/2006/relationships/tags" Target="../tags/tag99.xml"/><Relationship Id="rId66" Type="http://schemas.openxmlformats.org/officeDocument/2006/relationships/tags" Target="../tags/tag120.xml"/><Relationship Id="rId87" Type="http://schemas.openxmlformats.org/officeDocument/2006/relationships/tags" Target="../tags/tag141.xml"/><Relationship Id="rId110" Type="http://schemas.openxmlformats.org/officeDocument/2006/relationships/tags" Target="../tags/tag164.xml"/><Relationship Id="rId115" Type="http://schemas.openxmlformats.org/officeDocument/2006/relationships/notesSlide" Target="../notesSlides/notesSlide2.xml"/><Relationship Id="rId61" Type="http://schemas.openxmlformats.org/officeDocument/2006/relationships/tags" Target="../tags/tag115.xml"/><Relationship Id="rId82" Type="http://schemas.openxmlformats.org/officeDocument/2006/relationships/tags" Target="../tags/tag136.xml"/><Relationship Id="rId19" Type="http://schemas.openxmlformats.org/officeDocument/2006/relationships/tags" Target="../tags/tag73.xml"/><Relationship Id="rId14" Type="http://schemas.openxmlformats.org/officeDocument/2006/relationships/tags" Target="../tags/tag68.xml"/><Relationship Id="rId30" Type="http://schemas.openxmlformats.org/officeDocument/2006/relationships/tags" Target="../tags/tag84.xml"/><Relationship Id="rId35" Type="http://schemas.openxmlformats.org/officeDocument/2006/relationships/tags" Target="../tags/tag89.xml"/><Relationship Id="rId56" Type="http://schemas.openxmlformats.org/officeDocument/2006/relationships/tags" Target="../tags/tag110.xml"/><Relationship Id="rId77" Type="http://schemas.openxmlformats.org/officeDocument/2006/relationships/tags" Target="../tags/tag131.xml"/><Relationship Id="rId100" Type="http://schemas.openxmlformats.org/officeDocument/2006/relationships/tags" Target="../tags/tag154.xml"/><Relationship Id="rId105" Type="http://schemas.openxmlformats.org/officeDocument/2006/relationships/tags" Target="../tags/tag159.xml"/><Relationship Id="rId8" Type="http://schemas.openxmlformats.org/officeDocument/2006/relationships/tags" Target="../tags/tag62.xml"/><Relationship Id="rId51" Type="http://schemas.openxmlformats.org/officeDocument/2006/relationships/tags" Target="../tags/tag105.xml"/><Relationship Id="rId72" Type="http://schemas.openxmlformats.org/officeDocument/2006/relationships/tags" Target="../tags/tag126.xml"/><Relationship Id="rId93" Type="http://schemas.openxmlformats.org/officeDocument/2006/relationships/tags" Target="../tags/tag147.xml"/><Relationship Id="rId98" Type="http://schemas.openxmlformats.org/officeDocument/2006/relationships/tags" Target="../tags/tag152.xml"/><Relationship Id="rId3" Type="http://schemas.openxmlformats.org/officeDocument/2006/relationships/tags" Target="../tags/tag57.xml"/><Relationship Id="rId25" Type="http://schemas.openxmlformats.org/officeDocument/2006/relationships/tags" Target="../tags/tag79.xml"/><Relationship Id="rId46" Type="http://schemas.openxmlformats.org/officeDocument/2006/relationships/tags" Target="../tags/tag100.xml"/><Relationship Id="rId67" Type="http://schemas.openxmlformats.org/officeDocument/2006/relationships/tags" Target="../tags/tag121.xml"/><Relationship Id="rId20" Type="http://schemas.openxmlformats.org/officeDocument/2006/relationships/tags" Target="../tags/tag74.xml"/><Relationship Id="rId41" Type="http://schemas.openxmlformats.org/officeDocument/2006/relationships/tags" Target="../tags/tag95.xml"/><Relationship Id="rId62" Type="http://schemas.openxmlformats.org/officeDocument/2006/relationships/tags" Target="../tags/tag116.xml"/><Relationship Id="rId83" Type="http://schemas.openxmlformats.org/officeDocument/2006/relationships/tags" Target="../tags/tag137.xml"/><Relationship Id="rId88" Type="http://schemas.openxmlformats.org/officeDocument/2006/relationships/tags" Target="../tags/tag142.xml"/><Relationship Id="rId111" Type="http://schemas.openxmlformats.org/officeDocument/2006/relationships/tags" Target="../tags/tag165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193.xml"/><Relationship Id="rId21" Type="http://schemas.openxmlformats.org/officeDocument/2006/relationships/tags" Target="../tags/tag188.xml"/><Relationship Id="rId42" Type="http://schemas.openxmlformats.org/officeDocument/2006/relationships/tags" Target="../tags/tag209.xml"/><Relationship Id="rId47" Type="http://schemas.openxmlformats.org/officeDocument/2006/relationships/tags" Target="../tags/tag214.xml"/><Relationship Id="rId63" Type="http://schemas.openxmlformats.org/officeDocument/2006/relationships/tags" Target="../tags/tag230.xml"/><Relationship Id="rId68" Type="http://schemas.openxmlformats.org/officeDocument/2006/relationships/tags" Target="../tags/tag235.xml"/><Relationship Id="rId84" Type="http://schemas.openxmlformats.org/officeDocument/2006/relationships/tags" Target="../tags/tag251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183.xml"/><Relationship Id="rId11" Type="http://schemas.openxmlformats.org/officeDocument/2006/relationships/tags" Target="../tags/tag178.xml"/><Relationship Id="rId32" Type="http://schemas.openxmlformats.org/officeDocument/2006/relationships/tags" Target="../tags/tag199.xml"/><Relationship Id="rId37" Type="http://schemas.openxmlformats.org/officeDocument/2006/relationships/tags" Target="../tags/tag204.xml"/><Relationship Id="rId53" Type="http://schemas.openxmlformats.org/officeDocument/2006/relationships/tags" Target="../tags/tag220.xml"/><Relationship Id="rId58" Type="http://schemas.openxmlformats.org/officeDocument/2006/relationships/tags" Target="../tags/tag225.xml"/><Relationship Id="rId74" Type="http://schemas.openxmlformats.org/officeDocument/2006/relationships/tags" Target="../tags/tag241.xml"/><Relationship Id="rId79" Type="http://schemas.openxmlformats.org/officeDocument/2006/relationships/tags" Target="../tags/tag246.xml"/><Relationship Id="rId5" Type="http://schemas.openxmlformats.org/officeDocument/2006/relationships/tags" Target="../tags/tag172.xml"/><Relationship Id="rId90" Type="http://schemas.openxmlformats.org/officeDocument/2006/relationships/notesSlide" Target="../notesSlides/notesSlide3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tags" Target="../tags/tag197.xml"/><Relationship Id="rId35" Type="http://schemas.openxmlformats.org/officeDocument/2006/relationships/tags" Target="../tags/tag202.xml"/><Relationship Id="rId43" Type="http://schemas.openxmlformats.org/officeDocument/2006/relationships/tags" Target="../tags/tag210.xml"/><Relationship Id="rId48" Type="http://schemas.openxmlformats.org/officeDocument/2006/relationships/tags" Target="../tags/tag215.xml"/><Relationship Id="rId56" Type="http://schemas.openxmlformats.org/officeDocument/2006/relationships/tags" Target="../tags/tag223.xml"/><Relationship Id="rId64" Type="http://schemas.openxmlformats.org/officeDocument/2006/relationships/tags" Target="../tags/tag231.xml"/><Relationship Id="rId69" Type="http://schemas.openxmlformats.org/officeDocument/2006/relationships/tags" Target="../tags/tag236.xml"/><Relationship Id="rId77" Type="http://schemas.openxmlformats.org/officeDocument/2006/relationships/tags" Target="../tags/tag244.xml"/><Relationship Id="rId8" Type="http://schemas.openxmlformats.org/officeDocument/2006/relationships/tags" Target="../tags/tag175.xml"/><Relationship Id="rId51" Type="http://schemas.openxmlformats.org/officeDocument/2006/relationships/tags" Target="../tags/tag218.xml"/><Relationship Id="rId72" Type="http://schemas.openxmlformats.org/officeDocument/2006/relationships/tags" Target="../tags/tag239.xml"/><Relationship Id="rId80" Type="http://schemas.openxmlformats.org/officeDocument/2006/relationships/tags" Target="../tags/tag247.xml"/><Relationship Id="rId85" Type="http://schemas.openxmlformats.org/officeDocument/2006/relationships/tags" Target="../tags/tag252.xml"/><Relationship Id="rId3" Type="http://schemas.openxmlformats.org/officeDocument/2006/relationships/tags" Target="../tags/tag170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33" Type="http://schemas.openxmlformats.org/officeDocument/2006/relationships/tags" Target="../tags/tag200.xml"/><Relationship Id="rId38" Type="http://schemas.openxmlformats.org/officeDocument/2006/relationships/tags" Target="../tags/tag205.xml"/><Relationship Id="rId46" Type="http://schemas.openxmlformats.org/officeDocument/2006/relationships/tags" Target="../tags/tag213.xml"/><Relationship Id="rId59" Type="http://schemas.openxmlformats.org/officeDocument/2006/relationships/tags" Target="../tags/tag226.xml"/><Relationship Id="rId67" Type="http://schemas.openxmlformats.org/officeDocument/2006/relationships/tags" Target="../tags/tag234.xml"/><Relationship Id="rId20" Type="http://schemas.openxmlformats.org/officeDocument/2006/relationships/tags" Target="../tags/tag187.xml"/><Relationship Id="rId41" Type="http://schemas.openxmlformats.org/officeDocument/2006/relationships/tags" Target="../tags/tag208.xml"/><Relationship Id="rId54" Type="http://schemas.openxmlformats.org/officeDocument/2006/relationships/tags" Target="../tags/tag221.xml"/><Relationship Id="rId62" Type="http://schemas.openxmlformats.org/officeDocument/2006/relationships/tags" Target="../tags/tag229.xml"/><Relationship Id="rId70" Type="http://schemas.openxmlformats.org/officeDocument/2006/relationships/tags" Target="../tags/tag237.xml"/><Relationship Id="rId75" Type="http://schemas.openxmlformats.org/officeDocument/2006/relationships/tags" Target="../tags/tag242.xml"/><Relationship Id="rId83" Type="http://schemas.openxmlformats.org/officeDocument/2006/relationships/tags" Target="../tags/tag250.xml"/><Relationship Id="rId88" Type="http://schemas.openxmlformats.org/officeDocument/2006/relationships/tags" Target="../tags/tag255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36" Type="http://schemas.openxmlformats.org/officeDocument/2006/relationships/tags" Target="../tags/tag203.xml"/><Relationship Id="rId49" Type="http://schemas.openxmlformats.org/officeDocument/2006/relationships/tags" Target="../tags/tag216.xml"/><Relationship Id="rId57" Type="http://schemas.openxmlformats.org/officeDocument/2006/relationships/tags" Target="../tags/tag224.xml"/><Relationship Id="rId10" Type="http://schemas.openxmlformats.org/officeDocument/2006/relationships/tags" Target="../tags/tag177.xml"/><Relationship Id="rId31" Type="http://schemas.openxmlformats.org/officeDocument/2006/relationships/tags" Target="../tags/tag198.xml"/><Relationship Id="rId44" Type="http://schemas.openxmlformats.org/officeDocument/2006/relationships/tags" Target="../tags/tag211.xml"/><Relationship Id="rId52" Type="http://schemas.openxmlformats.org/officeDocument/2006/relationships/tags" Target="../tags/tag219.xml"/><Relationship Id="rId60" Type="http://schemas.openxmlformats.org/officeDocument/2006/relationships/tags" Target="../tags/tag227.xml"/><Relationship Id="rId65" Type="http://schemas.openxmlformats.org/officeDocument/2006/relationships/tags" Target="../tags/tag232.xml"/><Relationship Id="rId73" Type="http://schemas.openxmlformats.org/officeDocument/2006/relationships/tags" Target="../tags/tag240.xml"/><Relationship Id="rId78" Type="http://schemas.openxmlformats.org/officeDocument/2006/relationships/tags" Target="../tags/tag245.xml"/><Relationship Id="rId81" Type="http://schemas.openxmlformats.org/officeDocument/2006/relationships/tags" Target="../tags/tag248.xml"/><Relationship Id="rId86" Type="http://schemas.openxmlformats.org/officeDocument/2006/relationships/tags" Target="../tags/tag253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39" Type="http://schemas.openxmlformats.org/officeDocument/2006/relationships/tags" Target="../tags/tag206.xml"/><Relationship Id="rId34" Type="http://schemas.openxmlformats.org/officeDocument/2006/relationships/tags" Target="../tags/tag201.xml"/><Relationship Id="rId50" Type="http://schemas.openxmlformats.org/officeDocument/2006/relationships/tags" Target="../tags/tag217.xml"/><Relationship Id="rId55" Type="http://schemas.openxmlformats.org/officeDocument/2006/relationships/tags" Target="../tags/tag222.xml"/><Relationship Id="rId76" Type="http://schemas.openxmlformats.org/officeDocument/2006/relationships/tags" Target="../tags/tag243.xml"/><Relationship Id="rId7" Type="http://schemas.openxmlformats.org/officeDocument/2006/relationships/tags" Target="../tags/tag174.xml"/><Relationship Id="rId71" Type="http://schemas.openxmlformats.org/officeDocument/2006/relationships/tags" Target="../tags/tag238.xml"/><Relationship Id="rId2" Type="http://schemas.openxmlformats.org/officeDocument/2006/relationships/tags" Target="../tags/tag169.xml"/><Relationship Id="rId29" Type="http://schemas.openxmlformats.org/officeDocument/2006/relationships/tags" Target="../tags/tag196.xml"/><Relationship Id="rId24" Type="http://schemas.openxmlformats.org/officeDocument/2006/relationships/tags" Target="../tags/tag191.xml"/><Relationship Id="rId40" Type="http://schemas.openxmlformats.org/officeDocument/2006/relationships/tags" Target="../tags/tag207.xml"/><Relationship Id="rId45" Type="http://schemas.openxmlformats.org/officeDocument/2006/relationships/tags" Target="../tags/tag212.xml"/><Relationship Id="rId66" Type="http://schemas.openxmlformats.org/officeDocument/2006/relationships/tags" Target="../tags/tag233.xml"/><Relationship Id="rId87" Type="http://schemas.openxmlformats.org/officeDocument/2006/relationships/tags" Target="../tags/tag254.xml"/><Relationship Id="rId61" Type="http://schemas.openxmlformats.org/officeDocument/2006/relationships/tags" Target="../tags/tag228.xml"/><Relationship Id="rId82" Type="http://schemas.openxmlformats.org/officeDocument/2006/relationships/tags" Target="../tags/tag249.xml"/><Relationship Id="rId19" Type="http://schemas.openxmlformats.org/officeDocument/2006/relationships/tags" Target="../tags/tag186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281.xml"/><Relationship Id="rId117" Type="http://schemas.openxmlformats.org/officeDocument/2006/relationships/tags" Target="../tags/tag372.xml"/><Relationship Id="rId21" Type="http://schemas.openxmlformats.org/officeDocument/2006/relationships/tags" Target="../tags/tag276.xml"/><Relationship Id="rId42" Type="http://schemas.openxmlformats.org/officeDocument/2006/relationships/tags" Target="../tags/tag297.xml"/><Relationship Id="rId47" Type="http://schemas.openxmlformats.org/officeDocument/2006/relationships/tags" Target="../tags/tag302.xml"/><Relationship Id="rId63" Type="http://schemas.openxmlformats.org/officeDocument/2006/relationships/tags" Target="../tags/tag318.xml"/><Relationship Id="rId68" Type="http://schemas.openxmlformats.org/officeDocument/2006/relationships/tags" Target="../tags/tag323.xml"/><Relationship Id="rId84" Type="http://schemas.openxmlformats.org/officeDocument/2006/relationships/tags" Target="../tags/tag339.xml"/><Relationship Id="rId89" Type="http://schemas.openxmlformats.org/officeDocument/2006/relationships/tags" Target="../tags/tag344.xml"/><Relationship Id="rId112" Type="http://schemas.openxmlformats.org/officeDocument/2006/relationships/tags" Target="../tags/tag367.xml"/><Relationship Id="rId16" Type="http://schemas.openxmlformats.org/officeDocument/2006/relationships/tags" Target="../tags/tag271.xml"/><Relationship Id="rId107" Type="http://schemas.openxmlformats.org/officeDocument/2006/relationships/tags" Target="../tags/tag362.xml"/><Relationship Id="rId11" Type="http://schemas.openxmlformats.org/officeDocument/2006/relationships/tags" Target="../tags/tag266.xml"/><Relationship Id="rId32" Type="http://schemas.openxmlformats.org/officeDocument/2006/relationships/tags" Target="../tags/tag287.xml"/><Relationship Id="rId37" Type="http://schemas.openxmlformats.org/officeDocument/2006/relationships/tags" Target="../tags/tag292.xml"/><Relationship Id="rId53" Type="http://schemas.openxmlformats.org/officeDocument/2006/relationships/tags" Target="../tags/tag308.xml"/><Relationship Id="rId58" Type="http://schemas.openxmlformats.org/officeDocument/2006/relationships/tags" Target="../tags/tag313.xml"/><Relationship Id="rId74" Type="http://schemas.openxmlformats.org/officeDocument/2006/relationships/tags" Target="../tags/tag329.xml"/><Relationship Id="rId79" Type="http://schemas.openxmlformats.org/officeDocument/2006/relationships/tags" Target="../tags/tag334.xml"/><Relationship Id="rId102" Type="http://schemas.openxmlformats.org/officeDocument/2006/relationships/tags" Target="../tags/tag357.xml"/><Relationship Id="rId123" Type="http://schemas.openxmlformats.org/officeDocument/2006/relationships/notesSlide" Target="../notesSlides/notesSlide4.xml"/><Relationship Id="rId5" Type="http://schemas.openxmlformats.org/officeDocument/2006/relationships/tags" Target="../tags/tag260.xml"/><Relationship Id="rId90" Type="http://schemas.openxmlformats.org/officeDocument/2006/relationships/tags" Target="../tags/tag345.xml"/><Relationship Id="rId95" Type="http://schemas.openxmlformats.org/officeDocument/2006/relationships/tags" Target="../tags/tag350.xml"/><Relationship Id="rId22" Type="http://schemas.openxmlformats.org/officeDocument/2006/relationships/tags" Target="../tags/tag277.xml"/><Relationship Id="rId27" Type="http://schemas.openxmlformats.org/officeDocument/2006/relationships/tags" Target="../tags/tag282.xml"/><Relationship Id="rId43" Type="http://schemas.openxmlformats.org/officeDocument/2006/relationships/tags" Target="../tags/tag298.xml"/><Relationship Id="rId48" Type="http://schemas.openxmlformats.org/officeDocument/2006/relationships/tags" Target="../tags/tag303.xml"/><Relationship Id="rId64" Type="http://schemas.openxmlformats.org/officeDocument/2006/relationships/tags" Target="../tags/tag319.xml"/><Relationship Id="rId69" Type="http://schemas.openxmlformats.org/officeDocument/2006/relationships/tags" Target="../tags/tag324.xml"/><Relationship Id="rId113" Type="http://schemas.openxmlformats.org/officeDocument/2006/relationships/tags" Target="../tags/tag368.xml"/><Relationship Id="rId118" Type="http://schemas.openxmlformats.org/officeDocument/2006/relationships/tags" Target="../tags/tag373.xml"/><Relationship Id="rId80" Type="http://schemas.openxmlformats.org/officeDocument/2006/relationships/tags" Target="../tags/tag335.xml"/><Relationship Id="rId85" Type="http://schemas.openxmlformats.org/officeDocument/2006/relationships/tags" Target="../tags/tag340.xml"/><Relationship Id="rId12" Type="http://schemas.openxmlformats.org/officeDocument/2006/relationships/tags" Target="../tags/tag267.xml"/><Relationship Id="rId17" Type="http://schemas.openxmlformats.org/officeDocument/2006/relationships/tags" Target="../tags/tag272.xml"/><Relationship Id="rId33" Type="http://schemas.openxmlformats.org/officeDocument/2006/relationships/tags" Target="../tags/tag288.xml"/><Relationship Id="rId38" Type="http://schemas.openxmlformats.org/officeDocument/2006/relationships/tags" Target="../tags/tag293.xml"/><Relationship Id="rId59" Type="http://schemas.openxmlformats.org/officeDocument/2006/relationships/tags" Target="../tags/tag314.xml"/><Relationship Id="rId103" Type="http://schemas.openxmlformats.org/officeDocument/2006/relationships/tags" Target="../tags/tag358.xml"/><Relationship Id="rId108" Type="http://schemas.openxmlformats.org/officeDocument/2006/relationships/tags" Target="../tags/tag363.xml"/><Relationship Id="rId54" Type="http://schemas.openxmlformats.org/officeDocument/2006/relationships/tags" Target="../tags/tag309.xml"/><Relationship Id="rId70" Type="http://schemas.openxmlformats.org/officeDocument/2006/relationships/tags" Target="../tags/tag325.xml"/><Relationship Id="rId75" Type="http://schemas.openxmlformats.org/officeDocument/2006/relationships/tags" Target="../tags/tag330.xml"/><Relationship Id="rId91" Type="http://schemas.openxmlformats.org/officeDocument/2006/relationships/tags" Target="../tags/tag346.xml"/><Relationship Id="rId96" Type="http://schemas.openxmlformats.org/officeDocument/2006/relationships/tags" Target="../tags/tag351.xml"/><Relationship Id="rId1" Type="http://schemas.openxmlformats.org/officeDocument/2006/relationships/tags" Target="../tags/tag256.xml"/><Relationship Id="rId6" Type="http://schemas.openxmlformats.org/officeDocument/2006/relationships/tags" Target="../tags/tag261.xml"/><Relationship Id="rId23" Type="http://schemas.openxmlformats.org/officeDocument/2006/relationships/tags" Target="../tags/tag278.xml"/><Relationship Id="rId28" Type="http://schemas.openxmlformats.org/officeDocument/2006/relationships/tags" Target="../tags/tag283.xml"/><Relationship Id="rId49" Type="http://schemas.openxmlformats.org/officeDocument/2006/relationships/tags" Target="../tags/tag304.xml"/><Relationship Id="rId114" Type="http://schemas.openxmlformats.org/officeDocument/2006/relationships/tags" Target="../tags/tag369.xml"/><Relationship Id="rId119" Type="http://schemas.openxmlformats.org/officeDocument/2006/relationships/tags" Target="../tags/tag374.xml"/><Relationship Id="rId44" Type="http://schemas.openxmlformats.org/officeDocument/2006/relationships/tags" Target="../tags/tag299.xml"/><Relationship Id="rId60" Type="http://schemas.openxmlformats.org/officeDocument/2006/relationships/tags" Target="../tags/tag315.xml"/><Relationship Id="rId65" Type="http://schemas.openxmlformats.org/officeDocument/2006/relationships/tags" Target="../tags/tag320.xml"/><Relationship Id="rId81" Type="http://schemas.openxmlformats.org/officeDocument/2006/relationships/tags" Target="../tags/tag336.xml"/><Relationship Id="rId86" Type="http://schemas.openxmlformats.org/officeDocument/2006/relationships/tags" Target="../tags/tag341.xml"/><Relationship Id="rId4" Type="http://schemas.openxmlformats.org/officeDocument/2006/relationships/tags" Target="../tags/tag259.xml"/><Relationship Id="rId9" Type="http://schemas.openxmlformats.org/officeDocument/2006/relationships/tags" Target="../tags/tag264.xml"/><Relationship Id="rId13" Type="http://schemas.openxmlformats.org/officeDocument/2006/relationships/tags" Target="../tags/tag268.xml"/><Relationship Id="rId18" Type="http://schemas.openxmlformats.org/officeDocument/2006/relationships/tags" Target="../tags/tag273.xml"/><Relationship Id="rId39" Type="http://schemas.openxmlformats.org/officeDocument/2006/relationships/tags" Target="../tags/tag294.xml"/><Relationship Id="rId109" Type="http://schemas.openxmlformats.org/officeDocument/2006/relationships/tags" Target="../tags/tag364.xml"/><Relationship Id="rId34" Type="http://schemas.openxmlformats.org/officeDocument/2006/relationships/tags" Target="../tags/tag289.xml"/><Relationship Id="rId50" Type="http://schemas.openxmlformats.org/officeDocument/2006/relationships/tags" Target="../tags/tag305.xml"/><Relationship Id="rId55" Type="http://schemas.openxmlformats.org/officeDocument/2006/relationships/tags" Target="../tags/tag310.xml"/><Relationship Id="rId76" Type="http://schemas.openxmlformats.org/officeDocument/2006/relationships/tags" Target="../tags/tag331.xml"/><Relationship Id="rId97" Type="http://schemas.openxmlformats.org/officeDocument/2006/relationships/tags" Target="../tags/tag352.xml"/><Relationship Id="rId104" Type="http://schemas.openxmlformats.org/officeDocument/2006/relationships/tags" Target="../tags/tag359.xml"/><Relationship Id="rId120" Type="http://schemas.openxmlformats.org/officeDocument/2006/relationships/tags" Target="../tags/tag375.xml"/><Relationship Id="rId7" Type="http://schemas.openxmlformats.org/officeDocument/2006/relationships/tags" Target="../tags/tag262.xml"/><Relationship Id="rId71" Type="http://schemas.openxmlformats.org/officeDocument/2006/relationships/tags" Target="../tags/tag326.xml"/><Relationship Id="rId92" Type="http://schemas.openxmlformats.org/officeDocument/2006/relationships/tags" Target="../tags/tag347.xml"/><Relationship Id="rId2" Type="http://schemas.openxmlformats.org/officeDocument/2006/relationships/tags" Target="../tags/tag257.xml"/><Relationship Id="rId29" Type="http://schemas.openxmlformats.org/officeDocument/2006/relationships/tags" Target="../tags/tag284.xml"/><Relationship Id="rId24" Type="http://schemas.openxmlformats.org/officeDocument/2006/relationships/tags" Target="../tags/tag279.xml"/><Relationship Id="rId40" Type="http://schemas.openxmlformats.org/officeDocument/2006/relationships/tags" Target="../tags/tag295.xml"/><Relationship Id="rId45" Type="http://schemas.openxmlformats.org/officeDocument/2006/relationships/tags" Target="../tags/tag300.xml"/><Relationship Id="rId66" Type="http://schemas.openxmlformats.org/officeDocument/2006/relationships/tags" Target="../tags/tag321.xml"/><Relationship Id="rId87" Type="http://schemas.openxmlformats.org/officeDocument/2006/relationships/tags" Target="../tags/tag342.xml"/><Relationship Id="rId110" Type="http://schemas.openxmlformats.org/officeDocument/2006/relationships/tags" Target="../tags/tag365.xml"/><Relationship Id="rId115" Type="http://schemas.openxmlformats.org/officeDocument/2006/relationships/tags" Target="../tags/tag370.xml"/><Relationship Id="rId61" Type="http://schemas.openxmlformats.org/officeDocument/2006/relationships/tags" Target="../tags/tag316.xml"/><Relationship Id="rId82" Type="http://schemas.openxmlformats.org/officeDocument/2006/relationships/tags" Target="../tags/tag337.xml"/><Relationship Id="rId19" Type="http://schemas.openxmlformats.org/officeDocument/2006/relationships/tags" Target="../tags/tag274.xml"/><Relationship Id="rId14" Type="http://schemas.openxmlformats.org/officeDocument/2006/relationships/tags" Target="../tags/tag269.xml"/><Relationship Id="rId30" Type="http://schemas.openxmlformats.org/officeDocument/2006/relationships/tags" Target="../tags/tag285.xml"/><Relationship Id="rId35" Type="http://schemas.openxmlformats.org/officeDocument/2006/relationships/tags" Target="../tags/tag290.xml"/><Relationship Id="rId56" Type="http://schemas.openxmlformats.org/officeDocument/2006/relationships/tags" Target="../tags/tag311.xml"/><Relationship Id="rId77" Type="http://schemas.openxmlformats.org/officeDocument/2006/relationships/tags" Target="../tags/tag332.xml"/><Relationship Id="rId100" Type="http://schemas.openxmlformats.org/officeDocument/2006/relationships/tags" Target="../tags/tag355.xml"/><Relationship Id="rId105" Type="http://schemas.openxmlformats.org/officeDocument/2006/relationships/tags" Target="../tags/tag360.xml"/><Relationship Id="rId8" Type="http://schemas.openxmlformats.org/officeDocument/2006/relationships/tags" Target="../tags/tag263.xml"/><Relationship Id="rId51" Type="http://schemas.openxmlformats.org/officeDocument/2006/relationships/tags" Target="../tags/tag306.xml"/><Relationship Id="rId72" Type="http://schemas.openxmlformats.org/officeDocument/2006/relationships/tags" Target="../tags/tag327.xml"/><Relationship Id="rId93" Type="http://schemas.openxmlformats.org/officeDocument/2006/relationships/tags" Target="../tags/tag348.xml"/><Relationship Id="rId98" Type="http://schemas.openxmlformats.org/officeDocument/2006/relationships/tags" Target="../tags/tag353.xml"/><Relationship Id="rId121" Type="http://schemas.openxmlformats.org/officeDocument/2006/relationships/tags" Target="../tags/tag376.xml"/><Relationship Id="rId3" Type="http://schemas.openxmlformats.org/officeDocument/2006/relationships/tags" Target="../tags/tag258.xml"/><Relationship Id="rId25" Type="http://schemas.openxmlformats.org/officeDocument/2006/relationships/tags" Target="../tags/tag280.xml"/><Relationship Id="rId46" Type="http://schemas.openxmlformats.org/officeDocument/2006/relationships/tags" Target="../tags/tag301.xml"/><Relationship Id="rId67" Type="http://schemas.openxmlformats.org/officeDocument/2006/relationships/tags" Target="../tags/tag322.xml"/><Relationship Id="rId116" Type="http://schemas.openxmlformats.org/officeDocument/2006/relationships/tags" Target="../tags/tag371.xml"/><Relationship Id="rId20" Type="http://schemas.openxmlformats.org/officeDocument/2006/relationships/tags" Target="../tags/tag275.xml"/><Relationship Id="rId41" Type="http://schemas.openxmlformats.org/officeDocument/2006/relationships/tags" Target="../tags/tag296.xml"/><Relationship Id="rId62" Type="http://schemas.openxmlformats.org/officeDocument/2006/relationships/tags" Target="../tags/tag317.xml"/><Relationship Id="rId83" Type="http://schemas.openxmlformats.org/officeDocument/2006/relationships/tags" Target="../tags/tag338.xml"/><Relationship Id="rId88" Type="http://schemas.openxmlformats.org/officeDocument/2006/relationships/tags" Target="../tags/tag343.xml"/><Relationship Id="rId111" Type="http://schemas.openxmlformats.org/officeDocument/2006/relationships/tags" Target="../tags/tag366.xml"/><Relationship Id="rId15" Type="http://schemas.openxmlformats.org/officeDocument/2006/relationships/tags" Target="../tags/tag270.xml"/><Relationship Id="rId36" Type="http://schemas.openxmlformats.org/officeDocument/2006/relationships/tags" Target="../tags/tag291.xml"/><Relationship Id="rId57" Type="http://schemas.openxmlformats.org/officeDocument/2006/relationships/tags" Target="../tags/tag312.xml"/><Relationship Id="rId106" Type="http://schemas.openxmlformats.org/officeDocument/2006/relationships/tags" Target="../tags/tag361.xml"/><Relationship Id="rId10" Type="http://schemas.openxmlformats.org/officeDocument/2006/relationships/tags" Target="../tags/tag265.xml"/><Relationship Id="rId31" Type="http://schemas.openxmlformats.org/officeDocument/2006/relationships/tags" Target="../tags/tag286.xml"/><Relationship Id="rId52" Type="http://schemas.openxmlformats.org/officeDocument/2006/relationships/tags" Target="../tags/tag307.xml"/><Relationship Id="rId73" Type="http://schemas.openxmlformats.org/officeDocument/2006/relationships/tags" Target="../tags/tag328.xml"/><Relationship Id="rId78" Type="http://schemas.openxmlformats.org/officeDocument/2006/relationships/tags" Target="../tags/tag333.xml"/><Relationship Id="rId94" Type="http://schemas.openxmlformats.org/officeDocument/2006/relationships/tags" Target="../tags/tag349.xml"/><Relationship Id="rId99" Type="http://schemas.openxmlformats.org/officeDocument/2006/relationships/tags" Target="../tags/tag354.xml"/><Relationship Id="rId101" Type="http://schemas.openxmlformats.org/officeDocument/2006/relationships/tags" Target="../tags/tag356.xml"/><Relationship Id="rId12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905000"/>
            <a:ext cx="7721365" cy="2593975"/>
          </a:xfrm>
        </p:spPr>
        <p:txBody>
          <a:bodyPr/>
          <a:lstStyle/>
          <a:p>
            <a:r>
              <a:rPr lang="en-US" dirty="0" smtClean="0"/>
              <a:t>The Lord of the Cache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Project 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9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Three common cache designs:</a:t>
            </a:r>
          </a:p>
          <a:p>
            <a:pPr lvl="1"/>
            <a:r>
              <a:rPr lang="en-US" sz="4000" dirty="0"/>
              <a:t>Direct-</a:t>
            </a:r>
            <a:r>
              <a:rPr lang="en-US" sz="4000" dirty="0" smtClean="0"/>
              <a:t>Mapped</a:t>
            </a:r>
          </a:p>
          <a:p>
            <a:pPr lvl="2"/>
            <a:r>
              <a:rPr lang="en-US" sz="3800" dirty="0" smtClean="0"/>
              <a:t>store </a:t>
            </a:r>
            <a:r>
              <a:rPr lang="en-US" sz="3800" dirty="0"/>
              <a:t>in exactly one cache </a:t>
            </a:r>
            <a:r>
              <a:rPr lang="en-US" sz="3800" dirty="0" smtClean="0"/>
              <a:t>line</a:t>
            </a:r>
          </a:p>
          <a:p>
            <a:pPr lvl="1"/>
            <a:r>
              <a:rPr lang="en-US" sz="4400" dirty="0" smtClean="0"/>
              <a:t>Fully</a:t>
            </a:r>
            <a:r>
              <a:rPr lang="en-US" sz="4400" dirty="0"/>
              <a:t> </a:t>
            </a:r>
            <a:r>
              <a:rPr lang="en-US" sz="4400" dirty="0" smtClean="0"/>
              <a:t>Associative</a:t>
            </a:r>
          </a:p>
          <a:p>
            <a:pPr lvl="2"/>
            <a:r>
              <a:rPr lang="en-US" sz="4200" dirty="0" smtClean="0"/>
              <a:t>store </a:t>
            </a:r>
            <a:r>
              <a:rPr lang="en-US" sz="4200" dirty="0"/>
              <a:t>in any cache </a:t>
            </a:r>
            <a:r>
              <a:rPr lang="en-US" sz="4200" dirty="0" smtClean="0"/>
              <a:t>line</a:t>
            </a:r>
          </a:p>
          <a:p>
            <a:pPr lvl="1"/>
            <a:r>
              <a:rPr lang="en-US" sz="4600" dirty="0" smtClean="0"/>
              <a:t>Set</a:t>
            </a:r>
            <a:r>
              <a:rPr lang="en-US" sz="4600" dirty="0"/>
              <a:t> </a:t>
            </a:r>
            <a:r>
              <a:rPr lang="en-US" sz="4600" dirty="0" smtClean="0"/>
              <a:t>Associative</a:t>
            </a:r>
          </a:p>
          <a:p>
            <a:pPr lvl="2"/>
            <a:r>
              <a:rPr lang="en-US" sz="4200" dirty="0" smtClean="0"/>
              <a:t>store </a:t>
            </a:r>
            <a:r>
              <a:rPr lang="en-US" sz="4200" dirty="0"/>
              <a:t>in a small set of cache </a:t>
            </a:r>
            <a:r>
              <a:rPr lang="en-US" sz="4200" dirty="0" smtClean="0"/>
              <a:t>lines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6224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2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11780" y="2253734"/>
            <a:ext cx="15240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78362" y="1676400"/>
            <a:ext cx="364202" cy="56630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622" y="1676400"/>
            <a:ext cx="626944" cy="56630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05559" y="1676400"/>
            <a:ext cx="855072" cy="56630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35780" y="2253734"/>
            <a:ext cx="3810000" cy="369332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11780" y="2710934"/>
            <a:ext cx="1524000" cy="369332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35780" y="2710934"/>
            <a:ext cx="3810000" cy="369332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11780" y="3168134"/>
            <a:ext cx="15240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35780" y="3168134"/>
            <a:ext cx="3810000" cy="369332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611780" y="3625334"/>
            <a:ext cx="15240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35780" y="3625334"/>
            <a:ext cx="3810000" cy="369332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 rot="5400000">
            <a:off x="5888380" y="3719994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 rot="5400000">
            <a:off x="2726330" y="5631799"/>
            <a:ext cx="1447298" cy="519289"/>
            <a:chOff x="1056" y="1616"/>
            <a:chExt cx="1331" cy="368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1"/>
            </p:custDataLst>
          </p:nvPr>
        </p:nvSpPr>
        <p:spPr>
          <a:xfrm>
            <a:off x="401980" y="921036"/>
            <a:ext cx="4953000" cy="533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	 Tag	 Index	 Offset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3945280" y="1187736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3"/>
            </p:custDataLst>
          </p:nvPr>
        </p:nvCxnSpPr>
        <p:spPr>
          <a:xfrm rot="5400000">
            <a:off x="2573680" y="1187736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7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38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39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grpSp>
        <p:nvGrpSpPr>
          <p:cNvPr id="74" name="Group 31"/>
          <p:cNvGrpSpPr>
            <a:grpSpLocks/>
          </p:cNvGrpSpPr>
          <p:nvPr/>
        </p:nvGrpSpPr>
        <p:grpSpPr bwMode="auto">
          <a:xfrm rot="5400000">
            <a:off x="5850280" y="5434494"/>
            <a:ext cx="381000" cy="1676400"/>
            <a:chOff x="4848" y="2112"/>
            <a:chExt cx="240" cy="1056"/>
          </a:xfrm>
        </p:grpSpPr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76" name="Line 33"/>
            <p:cNvSpPr>
              <a:spLocks noChangeShapeType="1"/>
            </p:cNvSpPr>
            <p:nvPr/>
          </p:nvSpPr>
          <p:spPr bwMode="auto">
            <a:xfrm>
              <a:off x="5088" y="225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>
              <a:off x="4848" y="2112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4848" y="3024"/>
              <a:ext cx="2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5" name="Oval 44"/>
          <p:cNvSpPr>
            <a:spLocks noChangeArrowheads="1"/>
          </p:cNvSpPr>
          <p:nvPr/>
        </p:nvSpPr>
        <p:spPr bwMode="auto">
          <a:xfrm>
            <a:off x="3297580" y="4261147"/>
            <a:ext cx="609600" cy="767756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latin typeface="Arial" charset="0"/>
              </a:rPr>
              <a:t>=</a:t>
            </a:r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 rot="5400000">
            <a:off x="2878563" y="5327334"/>
            <a:ext cx="1142833" cy="519289"/>
            <a:chOff x="916" y="1616"/>
            <a:chExt cx="1051" cy="368"/>
          </a:xfrm>
        </p:grpSpPr>
        <p:sp>
          <p:nvSpPr>
            <p:cNvPr id="87" name="AutoShape 46"/>
            <p:cNvSpPr>
              <a:spLocks noChangeArrowheads="1"/>
            </p:cNvSpPr>
            <p:nvPr/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flipH="1">
              <a:off x="916" y="1680"/>
              <a:ext cx="3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306980" y="1454436"/>
            <a:ext cx="1159114" cy="1364964"/>
            <a:chOff x="2362200" y="1066800"/>
            <a:chExt cx="1159114" cy="1447800"/>
          </a:xfrm>
        </p:grpSpPr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2362200" y="251460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2362200" y="1371600"/>
              <a:ext cx="0" cy="1143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362200" y="1371600"/>
              <a:ext cx="11591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3521314" y="106680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Elbow Connector 20"/>
          <p:cNvCxnSpPr>
            <a:stCxn id="85" idx="2"/>
          </p:cNvCxnSpPr>
          <p:nvPr/>
        </p:nvCxnSpPr>
        <p:spPr>
          <a:xfrm rot="10800000">
            <a:off x="1499824" y="1454437"/>
            <a:ext cx="1797757" cy="3190589"/>
          </a:xfrm>
          <a:prstGeom prst="bentConnector2">
            <a:avLst/>
          </a:prstGeom>
          <a:ln w="28575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28" name="Elbow Connector 3311627"/>
          <p:cNvCxnSpPr/>
          <p:nvPr/>
        </p:nvCxnSpPr>
        <p:spPr>
          <a:xfrm rot="5400000" flipH="1" flipV="1">
            <a:off x="5373542" y="4172438"/>
            <a:ext cx="3163276" cy="609600"/>
          </a:xfrm>
          <a:prstGeom prst="bentConnector3">
            <a:avLst>
              <a:gd name="adj1" fmla="val 34072"/>
            </a:avLst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2" name="Elbow Connector 3311641"/>
          <p:cNvCxnSpPr/>
          <p:nvPr/>
        </p:nvCxnSpPr>
        <p:spPr>
          <a:xfrm rot="16200000" flipV="1">
            <a:off x="3582842" y="4210538"/>
            <a:ext cx="3163276" cy="533400"/>
          </a:xfrm>
          <a:prstGeom prst="bentConnector3">
            <a:avLst>
              <a:gd name="adj1" fmla="val 34662"/>
            </a:avLst>
          </a:prstGeom>
          <a:ln w="28575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7" name="Straight Connector 3311646"/>
          <p:cNvCxnSpPr>
            <a:stCxn id="85" idx="0"/>
          </p:cNvCxnSpPr>
          <p:nvPr/>
        </p:nvCxnSpPr>
        <p:spPr>
          <a:xfrm flipV="1">
            <a:off x="3602380" y="2895600"/>
            <a:ext cx="0" cy="1365547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354980" y="1230300"/>
            <a:ext cx="3048000" cy="5104787"/>
            <a:chOff x="5410200" y="800100"/>
            <a:chExt cx="3048000" cy="5219700"/>
          </a:xfrm>
        </p:grpSpPr>
        <p:cxnSp>
          <p:nvCxnSpPr>
            <p:cNvPr id="32" name="Elbow Connector 31"/>
            <p:cNvCxnSpPr/>
            <p:nvPr/>
          </p:nvCxnSpPr>
          <p:spPr>
            <a:xfrm>
              <a:off x="5410200" y="800100"/>
              <a:ext cx="3048000" cy="5219700"/>
            </a:xfrm>
            <a:prstGeom prst="bentConnector2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6819900" y="6019800"/>
              <a:ext cx="16383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>
            <p:custDataLst>
              <p:tags r:id="rId40"/>
            </p:custDataLst>
          </p:nvPr>
        </p:nvSpPr>
        <p:spPr>
          <a:xfrm>
            <a:off x="2687980" y="632479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hit?</a:t>
            </a:r>
          </a:p>
        </p:txBody>
      </p:sp>
      <p:sp>
        <p:nvSpPr>
          <p:cNvPr id="148" name="TextBox 147"/>
          <p:cNvSpPr txBox="1"/>
          <p:nvPr>
            <p:custDataLst>
              <p:tags r:id="rId41"/>
            </p:custDataLst>
          </p:nvPr>
        </p:nvSpPr>
        <p:spPr>
          <a:xfrm>
            <a:off x="5050180" y="6397174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455623" y="6158394"/>
            <a:ext cx="0" cy="576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40780" y="6463194"/>
            <a:ext cx="0" cy="2717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40780" y="2267540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895416" y="2930098"/>
            <a:ext cx="402164" cy="2251502"/>
            <a:chOff x="2933700" y="2853897"/>
            <a:chExt cx="402164" cy="2251502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2945720" y="2853897"/>
              <a:ext cx="0" cy="22515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2933700" y="5105399"/>
              <a:ext cx="4021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/>
          <p:cNvSpPr txBox="1"/>
          <p:nvPr>
            <p:custDataLst>
              <p:tags r:id="rId42"/>
            </p:custDataLst>
          </p:nvPr>
        </p:nvSpPr>
        <p:spPr>
          <a:xfrm>
            <a:off x="5278780" y="6005994"/>
            <a:ext cx="2057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word select</a:t>
            </a:r>
          </a:p>
        </p:txBody>
      </p:sp>
      <p:sp>
        <p:nvSpPr>
          <p:cNvPr id="178" name="Line 4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321424" y="5472594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9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5888380" y="6539394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5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6574180" y="5472594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7" name="TextBox 186"/>
          <p:cNvSpPr txBox="1"/>
          <p:nvPr>
            <p:custDataLst>
              <p:tags r:id="rId46"/>
            </p:custDataLst>
          </p:nvPr>
        </p:nvSpPr>
        <p:spPr>
          <a:xfrm>
            <a:off x="6116980" y="6444084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32bits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269380" y="768636"/>
            <a:ext cx="1752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Byte offset</a:t>
            </a:r>
          </a:p>
        </p:txBody>
      </p:sp>
      <p:cxnSp>
        <p:nvCxnSpPr>
          <p:cNvPr id="119" name="Straight Arrow Connector 118"/>
          <p:cNvCxnSpPr>
            <a:stCxn id="102" idx="1"/>
          </p:cNvCxnSpPr>
          <p:nvPr/>
        </p:nvCxnSpPr>
        <p:spPr>
          <a:xfrm flipH="1" flipV="1">
            <a:off x="5354980" y="997237"/>
            <a:ext cx="914400" cy="22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41325" y="2709866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040780" y="3183008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041325" y="3625334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145180" y="2256515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145725" y="2698841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145180" y="3171983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145725" y="3614309"/>
            <a:ext cx="0" cy="369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itle 1"/>
          <p:cNvSpPr>
            <a:spLocks noGrp="1"/>
          </p:cNvSpPr>
          <p:nvPr>
            <p:ph type="title"/>
          </p:nvPr>
        </p:nvSpPr>
        <p:spPr>
          <a:xfrm>
            <a:off x="457200" y="-167154"/>
            <a:ext cx="7620000" cy="1143000"/>
          </a:xfrm>
        </p:spPr>
        <p:txBody>
          <a:bodyPr/>
          <a:lstStyle/>
          <a:p>
            <a:r>
              <a:rPr lang="en-US" dirty="0" smtClean="0"/>
              <a:t>Direct-mapped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3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3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1621" grpId="0" animBg="1"/>
      <p:bldP spid="3311622" grpId="0"/>
      <p:bldP spid="3311623" grpId="0"/>
      <p:bldP spid="3311624" grpId="0"/>
      <p:bldP spid="3311625" grpId="0" animBg="1"/>
      <p:bldP spid="3311629" grpId="0" animBg="1"/>
      <p:bldP spid="3311630" grpId="0" animBg="1"/>
      <p:bldP spid="3311631" grpId="0" animBg="1"/>
      <p:bldP spid="3311632" grpId="0" animBg="1"/>
      <p:bldP spid="3311633" grpId="0" animBg="1"/>
      <p:bldP spid="3311634" grpId="0" animBg="1"/>
      <p:bldP spid="85" grpId="0" animBg="1"/>
      <p:bldP spid="147" grpId="0"/>
      <p:bldP spid="148" grpId="0"/>
      <p:bldP spid="177" grpId="0"/>
      <p:bldP spid="178" grpId="0" animBg="1"/>
      <p:bldP spid="179" grpId="0" animBg="1"/>
      <p:bldP spid="185" grpId="0" animBg="1"/>
      <p:bldP spid="187" grpId="0"/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4365" y="27432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0446" y="1981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8042" y="1447800"/>
            <a:ext cx="364202" cy="56630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2F2B20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43299" y="1447800"/>
            <a:ext cx="626944" cy="56630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2F2B20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37795" y="1447800"/>
            <a:ext cx="855072" cy="56630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2F2B20"/>
                </a:solidFill>
                <a:latin typeface="Calibri"/>
              </a:rPr>
              <a:t>Block</a:t>
            </a: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64846" y="19812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55246" y="198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955246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336246" y="2209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07646" y="26670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802846" y="3200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198765" y="3657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802846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5237365" y="5801380"/>
            <a:ext cx="0" cy="599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5"/>
            </p:custDataLst>
          </p:nvPr>
        </p:nvCxnSpPr>
        <p:spPr>
          <a:xfrm rot="5400000">
            <a:off x="3599064" y="11049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84365" y="11430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336246" y="3124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955246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326846" y="2209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5237365" y="4876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1198765" y="41148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1351165" y="38100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03565" y="38862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1427365" y="6096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5400000" flipH="1">
            <a:off x="1116731" y="55684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198765" y="4800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51165" y="4724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503565" y="464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55965" y="4572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0"/>
            </p:custDataLst>
          </p:nvPr>
        </p:nvSpPr>
        <p:spPr>
          <a:xfrm>
            <a:off x="1884565" y="4495800"/>
            <a:ext cx="228600" cy="381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2B20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1"/>
            </p:custDataLst>
          </p:nvPr>
        </p:nvCxnSpPr>
        <p:spPr>
          <a:xfrm>
            <a:off x="2113165" y="4724400"/>
            <a:ext cx="1371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2"/>
            </p:custDataLst>
          </p:nvPr>
        </p:nvSpPr>
        <p:spPr>
          <a:xfrm>
            <a:off x="4399165" y="53543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3"/>
            </p:custDataLst>
          </p:nvPr>
        </p:nvSpPr>
        <p:spPr>
          <a:xfrm>
            <a:off x="741565" y="61823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4"/>
            </p:custDataLst>
          </p:nvPr>
        </p:nvSpPr>
        <p:spPr>
          <a:xfrm>
            <a:off x="4856365" y="62585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5"/>
            </p:custDataLst>
          </p:nvPr>
        </p:nvSpPr>
        <p:spPr>
          <a:xfrm>
            <a:off x="4399165" y="44196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6"/>
            </p:custDataLst>
          </p:nvPr>
        </p:nvSpPr>
        <p:spPr>
          <a:xfrm>
            <a:off x="1124424" y="23791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1107646" y="3200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 rot="5400000">
            <a:off x="1055691" y="32316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189365" y="27432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75165" y="1981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789565" y="19812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3179965" y="198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179965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3560965" y="2209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332365" y="26670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027565" y="3200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3408565" y="3657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027565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560965" y="3124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179965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1"/>
            </p:custDataLst>
          </p:nvPr>
        </p:nvSpPr>
        <p:spPr>
          <a:xfrm>
            <a:off x="3349143" y="23791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 flipV="1">
            <a:off x="3332365" y="3200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 rot="5400000">
            <a:off x="3280410" y="32316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4627765" y="27432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084965" y="1981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5999365" y="19812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89765" y="198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89765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5770765" y="2209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542165" y="26670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5237365" y="3200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 flipV="1">
            <a:off x="5618365" y="3657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237365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5770765" y="3124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389765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6"/>
            </p:custDataLst>
          </p:nvPr>
        </p:nvSpPr>
        <p:spPr>
          <a:xfrm>
            <a:off x="5558943" y="23791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 flipV="1">
            <a:off x="5542165" y="3200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 rot="5400000">
            <a:off x="5490210" y="32316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7294765" y="19812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209165" y="19812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7599565" y="19812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7599565" y="2895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7980565" y="2209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7751965" y="2667000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7447165" y="3200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 flipV="1">
            <a:off x="7828165" y="3657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447165" y="2209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980565" y="3124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599565" y="2743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0"/>
            </p:custDataLst>
          </p:nvPr>
        </p:nvSpPr>
        <p:spPr>
          <a:xfrm>
            <a:off x="7768743" y="23791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 flipV="1">
            <a:off x="7751965" y="3200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5400000">
            <a:off x="7700010" y="3231670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>
            <a:off x="1655965" y="39624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>
            <a:off x="1351165" y="38100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503565" y="38862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55965" y="39624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399165" y="2209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6608965" y="22098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8742565" y="2209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2341765" y="4267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H="1">
            <a:off x="6532765" y="4267200"/>
            <a:ext cx="220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770765" y="4191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3941965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 flipV="1">
            <a:off x="5770765" y="4191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6532765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5008765" y="42672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399165" y="4267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27609" y="51054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V="1">
            <a:off x="5127609" y="60198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0"/>
            </p:custDataLst>
          </p:nvPr>
        </p:nvSpPr>
        <p:spPr>
          <a:xfrm>
            <a:off x="5313565" y="58674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B20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1"/>
            </p:custDataLst>
          </p:nvPr>
        </p:nvSpPr>
        <p:spPr>
          <a:xfrm>
            <a:off x="5389765" y="49338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B20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2"/>
            </p:custDataLst>
          </p:nvPr>
        </p:nvSpPr>
        <p:spPr>
          <a:xfrm>
            <a:off x="55765" y="838200"/>
            <a:ext cx="4953000" cy="533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>
                <a:solidFill>
                  <a:srgbClr val="2F2B20"/>
                </a:solidFill>
              </a:rPr>
              <a:t>	Tag	 	  Offset</a:t>
            </a:r>
            <a:endParaRPr lang="en-US" sz="2800" dirty="0">
              <a:solidFill>
                <a:srgbClr val="2F2B2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3"/>
            </p:custDataLst>
          </p:nvPr>
        </p:nvGrpSpPr>
        <p:grpSpPr bwMode="auto">
          <a:xfrm rot="5400000">
            <a:off x="5084965" y="38201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 rot="5400000">
            <a:off x="5008765" y="28854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5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  <p:sp>
        <p:nvSpPr>
          <p:cNvPr id="160" name="Title 1"/>
          <p:cNvSpPr>
            <a:spLocks noGrp="1"/>
          </p:cNvSpPr>
          <p:nvPr>
            <p:ph type="title"/>
          </p:nvPr>
        </p:nvSpPr>
        <p:spPr>
          <a:xfrm>
            <a:off x="457200" y="-167154"/>
            <a:ext cx="7620000" cy="1143000"/>
          </a:xfrm>
        </p:spPr>
        <p:txBody>
          <a:bodyPr/>
          <a:lstStyle/>
          <a:p>
            <a:r>
              <a:rPr lang="en-US" dirty="0" smtClean="0"/>
              <a:t>Fully Associative Cache</a:t>
            </a:r>
            <a:endParaRPr lang="en-US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5008765" y="1124581"/>
            <a:ext cx="3956360" cy="4590420"/>
            <a:chOff x="5410200" y="800100"/>
            <a:chExt cx="3048000" cy="5219700"/>
          </a:xfrm>
        </p:grpSpPr>
        <p:cxnSp>
          <p:nvCxnSpPr>
            <p:cNvPr id="173" name="Elbow Connector 172"/>
            <p:cNvCxnSpPr/>
            <p:nvPr/>
          </p:nvCxnSpPr>
          <p:spPr>
            <a:xfrm>
              <a:off x="5410200" y="800100"/>
              <a:ext cx="3048000" cy="5219700"/>
            </a:xfrm>
            <a:prstGeom prst="bentConnector2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flipH="1">
              <a:off x="6819900" y="6019800"/>
              <a:ext cx="16383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71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28155" y="25201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42555" y="25201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332955" y="25201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66555" y="25201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80955" y="25201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771355" y="25201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28155" y="20629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42555" y="20629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32955" y="20629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66555" y="20629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380955" y="20629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771355" y="20629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28155" y="16057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42555" y="16057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32955" y="16057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466555" y="16057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80955" y="16057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71355" y="16057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885155" y="3729186"/>
            <a:ext cx="4114800" cy="1018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028155" y="29773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942555" y="29773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32955" y="29773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 rot="5400000">
            <a:off x="5718767" y="4777766"/>
            <a:ext cx="391176" cy="2590801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82107" y="1374120"/>
            <a:ext cx="3048" cy="23652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332955" y="389176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713955" y="229156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85355" y="3663168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2180555" y="419656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2561555" y="443287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180555" y="2291568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990555" y="6258580"/>
            <a:ext cx="0" cy="5994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32"/>
            </p:custDataLst>
          </p:nvPr>
        </p:nvCxnSpPr>
        <p:spPr>
          <a:xfrm rot="5400000">
            <a:off x="4276054" y="1110468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713955" y="412036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332955" y="373936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5990555" y="5334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561555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713955" y="44196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 flipV="1">
            <a:off x="2713955" y="63246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 rot="5400000" flipH="1">
            <a:off x="2403321" y="572083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2561555" y="5334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713955" y="5181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42"/>
            </p:custDataLst>
          </p:nvPr>
        </p:nvSpPr>
        <p:spPr>
          <a:xfrm>
            <a:off x="3247355" y="4953000"/>
            <a:ext cx="228600" cy="457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2B20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43"/>
            </p:custDataLst>
          </p:nvPr>
        </p:nvCxnSpPr>
        <p:spPr>
          <a:xfrm>
            <a:off x="3454690" y="5181600"/>
            <a:ext cx="124046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44"/>
            </p:custDataLst>
          </p:nvPr>
        </p:nvSpPr>
        <p:spPr>
          <a:xfrm>
            <a:off x="5076155" y="5811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45"/>
            </p:custDataLst>
          </p:nvPr>
        </p:nvSpPr>
        <p:spPr>
          <a:xfrm>
            <a:off x="2028155" y="64109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46"/>
            </p:custDataLst>
          </p:nvPr>
        </p:nvSpPr>
        <p:spPr>
          <a:xfrm>
            <a:off x="5152355" y="64109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47"/>
            </p:custDataLst>
          </p:nvPr>
        </p:nvSpPr>
        <p:spPr>
          <a:xfrm>
            <a:off x="5152355" y="4876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rot="5400000">
            <a:off x="5675576" y="3886200"/>
            <a:ext cx="401357" cy="25146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sp>
        <p:nvSpPr>
          <p:cNvPr id="114" name="Rectangle 113"/>
          <p:cNvSpPr/>
          <p:nvPr>
            <p:custDataLst>
              <p:tags r:id="rId49"/>
            </p:custDataLst>
          </p:nvPr>
        </p:nvSpPr>
        <p:spPr>
          <a:xfrm>
            <a:off x="2501833" y="3375349"/>
            <a:ext cx="440145" cy="88229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2485355" y="419656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 rot="5400000">
            <a:off x="2433400" y="4227838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466555" y="2977368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80955" y="2977368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771355" y="297736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771355" y="3891768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5152355" y="2291568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23755" y="3663168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4618955" y="4196568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 flipV="1">
            <a:off x="4999955" y="465376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618955" y="2291568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152355" y="412036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771355" y="373936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63"/>
            </p:custDataLst>
          </p:nvPr>
        </p:nvSpPr>
        <p:spPr>
          <a:xfrm>
            <a:off x="4940233" y="3375349"/>
            <a:ext cx="440145" cy="88229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4923755" y="419656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 rot="5400000">
            <a:off x="4871800" y="4227838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2713955" y="4806168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989675" y="2291568"/>
            <a:ext cx="879" cy="26410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04555" y="2291568"/>
            <a:ext cx="1447800" cy="2661432"/>
            <a:chOff x="3276600" y="1905000"/>
            <a:chExt cx="1447800" cy="3048000"/>
          </a:xfrm>
        </p:grpSpPr>
        <p:sp>
          <p:nvSpPr>
            <p:cNvPr id="109" name="Line 21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3276600" y="1905000"/>
              <a:ext cx="0" cy="2819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lg" len="lg"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98" name="Line 48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flipH="1">
              <a:off x="3276600" y="4724400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201" name="Line 4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H="1" flipV="1">
              <a:off x="4724400" y="47244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sp>
        <p:nvSpPr>
          <p:cNvPr id="206" name="Line 4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V="1">
            <a:off x="5880799" y="55626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880799" y="64770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70"/>
            </p:custDataLst>
          </p:nvPr>
        </p:nvSpPr>
        <p:spPr>
          <a:xfrm>
            <a:off x="6066755" y="6324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B20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71"/>
            </p:custDataLst>
          </p:nvPr>
        </p:nvSpPr>
        <p:spPr>
          <a:xfrm>
            <a:off x="6142955" y="5391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B20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72"/>
            </p:custDataLst>
          </p:nvPr>
        </p:nvSpPr>
        <p:spPr>
          <a:xfrm>
            <a:off x="732755" y="843768"/>
            <a:ext cx="4953000" cy="533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>
                <a:solidFill>
                  <a:srgbClr val="2F2B20"/>
                </a:solidFill>
              </a:rPr>
              <a:t> </a:t>
            </a:r>
            <a:r>
              <a:rPr lang="en-US" sz="2800" dirty="0" smtClean="0">
                <a:solidFill>
                  <a:srgbClr val="2F2B20"/>
                </a:solidFill>
              </a:rPr>
              <a:t>  Tag		</a:t>
            </a:r>
            <a:r>
              <a:rPr lang="en-US" sz="2800" dirty="0" smtClean="0">
                <a:solidFill>
                  <a:srgbClr val="2F2B20"/>
                </a:solidFill>
              </a:rPr>
              <a:t>Index	Offset</a:t>
            </a:r>
            <a:endParaRPr lang="en-US" sz="2800" dirty="0">
              <a:solidFill>
                <a:srgbClr val="2F2B20"/>
              </a:solidFill>
            </a:endParaRPr>
          </a:p>
        </p:txBody>
      </p:sp>
      <p:cxnSp>
        <p:nvCxnSpPr>
          <p:cNvPr id="222" name="Straight Connector 221"/>
          <p:cNvCxnSpPr/>
          <p:nvPr>
            <p:custDataLst>
              <p:tags r:id="rId73"/>
            </p:custDataLst>
          </p:nvPr>
        </p:nvCxnSpPr>
        <p:spPr>
          <a:xfrm rot="5400000">
            <a:off x="3056855" y="1110468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Line 41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1494755" y="1453368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1494755" y="229156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1494755" y="1453368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3856955" y="1377168"/>
            <a:ext cx="6096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5696245" y="1041744"/>
            <a:ext cx="3048000" cy="5104787"/>
            <a:chOff x="5410200" y="800100"/>
            <a:chExt cx="3048000" cy="5219700"/>
          </a:xfrm>
        </p:grpSpPr>
        <p:cxnSp>
          <p:nvCxnSpPr>
            <p:cNvPr id="95" name="Elbow Connector 94"/>
            <p:cNvCxnSpPr/>
            <p:nvPr/>
          </p:nvCxnSpPr>
          <p:spPr>
            <a:xfrm>
              <a:off x="5410200" y="800100"/>
              <a:ext cx="3048000" cy="5219700"/>
            </a:xfrm>
            <a:prstGeom prst="bentConnector2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flipH="1">
              <a:off x="6819900" y="6019800"/>
              <a:ext cx="16383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itle 1"/>
          <p:cNvSpPr>
            <a:spLocks noGrp="1"/>
          </p:cNvSpPr>
          <p:nvPr>
            <p:ph type="title"/>
          </p:nvPr>
        </p:nvSpPr>
        <p:spPr>
          <a:xfrm>
            <a:off x="457200" y="-167154"/>
            <a:ext cx="7620000" cy="1143000"/>
          </a:xfrm>
        </p:spPr>
        <p:txBody>
          <a:bodyPr/>
          <a:lstStyle/>
          <a:p>
            <a:r>
              <a:rPr lang="en-US" dirty="0" smtClean="0"/>
              <a:t>2-way Set Associative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1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12" grpId="0" animBg="1"/>
      <p:bldP spid="129" grpId="0" animBg="1"/>
      <p:bldP spid="130" grpId="0" animBg="1"/>
      <p:bldP spid="134" grpId="0" animBg="1"/>
      <p:bldP spid="135" grpId="0" animBg="1"/>
      <p:bldP spid="136" grpId="0" animBg="1"/>
      <p:bldP spid="143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89" grpId="0" animBg="1"/>
      <p:bldP spid="192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Line 5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757505" y="5472059"/>
            <a:ext cx="0" cy="446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1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7905" y="24373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0" name="Rectangle 1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52305" y="24373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1" name="Line 1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642705" y="24373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76305" y="24373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0" name="Rectangle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90705" y="24373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3" name="Line 1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081105" y="24373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4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14705" y="24373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5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29105" y="24373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2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519505" y="24373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3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37905" y="19801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4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52305" y="19801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5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42705" y="19801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6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76305" y="19801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7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90705" y="19801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8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81105" y="19801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1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14705" y="19801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0" name="Rectangle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129105" y="19801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1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519505" y="19801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3" name="Rectangle 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37905" y="15229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4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52305" y="15229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5" name="Line 1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642705" y="15229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776305" y="15229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7" name="Rectangle 1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690705" y="15229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8" name="Line 1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081105" y="15229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29" name="Rectangle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14705" y="15229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0" name="Rectangle 16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129105" y="15229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1" name="Line 1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6519505" y="15229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73" name="Line 48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62321" y="3656532"/>
            <a:ext cx="303778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337905" y="28945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252305" y="28945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642705" y="28945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 rot="5400000">
            <a:off x="5605105" y="4318797"/>
            <a:ext cx="381000" cy="3581400"/>
            <a:chOff x="4848" y="2112"/>
            <a:chExt cx="240" cy="1056"/>
          </a:xfrm>
        </p:grpSpPr>
        <p:sp>
          <p:nvSpPr>
            <p:cNvPr id="3311648" name="Line 32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3311649" name="Line 33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3311650" name="Line 34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3311651" name="Line 35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sp>
        <p:nvSpPr>
          <p:cNvPr id="3311657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62321" y="1383264"/>
            <a:ext cx="3048" cy="22732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642705" y="3808932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023705" y="2208732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795105" y="3580332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1490305" y="4113732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871305" y="45709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490305" y="2208732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5757505" y="6299998"/>
            <a:ext cx="0" cy="5375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2023705" y="403753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642705" y="36565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871305" y="486246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023703" y="4723332"/>
            <a:ext cx="1" cy="15107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2176105" y="4799532"/>
            <a:ext cx="0" cy="13583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2023705" y="636601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 rot="5400000" flipH="1">
            <a:off x="1713071" y="5858894"/>
            <a:ext cx="609600" cy="597932"/>
          </a:xfrm>
          <a:prstGeom prst="moon">
            <a:avLst>
              <a:gd name="adj" fmla="val 71690"/>
            </a:avLst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1871305" y="547206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023705" y="531966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176105" y="516726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52"/>
            </p:custDataLst>
          </p:nvPr>
        </p:nvSpPr>
        <p:spPr>
          <a:xfrm>
            <a:off x="2557105" y="5091060"/>
            <a:ext cx="228600" cy="457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F2B20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53"/>
            </p:custDataLst>
          </p:nvPr>
        </p:nvCxnSpPr>
        <p:spPr>
          <a:xfrm>
            <a:off x="2764440" y="5319660"/>
            <a:ext cx="124046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54"/>
            </p:custDataLst>
          </p:nvPr>
        </p:nvSpPr>
        <p:spPr>
          <a:xfrm>
            <a:off x="4919305" y="5852978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55"/>
            </p:custDataLst>
          </p:nvPr>
        </p:nvSpPr>
        <p:spPr>
          <a:xfrm>
            <a:off x="1296490" y="6314338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56"/>
            </p:custDataLst>
          </p:nvPr>
        </p:nvSpPr>
        <p:spPr>
          <a:xfrm>
            <a:off x="4877890" y="6314338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57"/>
            </p:custDataLst>
          </p:nvPr>
        </p:nvSpPr>
        <p:spPr>
          <a:xfrm>
            <a:off x="4919305" y="50148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2F2B20"/>
                </a:solidFill>
              </a:rPr>
              <a:t>line select</a:t>
            </a:r>
          </a:p>
        </p:txBody>
      </p:sp>
      <p:grpSp>
        <p:nvGrpSpPr>
          <p:cNvPr id="3" name="Group 31"/>
          <p:cNvGrpSpPr>
            <a:grpSpLocks/>
          </p:cNvGrpSpPr>
          <p:nvPr>
            <p:custDataLst>
              <p:tags r:id="rId58"/>
            </p:custDataLst>
          </p:nvPr>
        </p:nvGrpSpPr>
        <p:grpSpPr bwMode="auto">
          <a:xfrm rot="5400000">
            <a:off x="5528905" y="3480682"/>
            <a:ext cx="381000" cy="3581400"/>
            <a:chOff x="4848" y="2112"/>
            <a:chExt cx="240" cy="1056"/>
          </a:xfrm>
        </p:grpSpPr>
        <p:sp>
          <p:nvSpPr>
            <p:cNvPr id="161" name="Line 32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62" name="Line 33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63" name="Line 34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64" name="Line 35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sp>
        <p:nvSpPr>
          <p:cNvPr id="114" name="Rectangle 113"/>
          <p:cNvSpPr/>
          <p:nvPr>
            <p:custDataLst>
              <p:tags r:id="rId59"/>
            </p:custDataLst>
          </p:nvPr>
        </p:nvSpPr>
        <p:spPr>
          <a:xfrm>
            <a:off x="1811583" y="3292513"/>
            <a:ext cx="440145" cy="88229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1795105" y="41137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 rot="5400000">
            <a:off x="1743150" y="4145002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3547705" y="3656532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776305" y="28945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690705" y="28945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1105" y="28945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1105" y="3808932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4462105" y="2208732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233505" y="3580332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3928705" y="4113732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 flipV="1">
            <a:off x="4309705" y="45709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3928705" y="2208732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462105" y="403753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H="1">
            <a:off x="4081105" y="36565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74"/>
            </p:custDataLst>
          </p:nvPr>
        </p:nvSpPr>
        <p:spPr>
          <a:xfrm>
            <a:off x="4249983" y="3292513"/>
            <a:ext cx="440145" cy="88229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 flipV="1">
            <a:off x="4233505" y="41137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 rot="5400000">
            <a:off x="4181550" y="4145002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986105" y="3656532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6214705" y="2894532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129105" y="2894532"/>
            <a:ext cx="1447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6519505" y="28945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6519505" y="3808932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>
            <a:off x="6900505" y="2208732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671905" y="3580332"/>
            <a:ext cx="457200" cy="457200"/>
          </a:xfrm>
          <a:prstGeom prst="ellipse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rgbClr val="2F2B20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>
            <a:off x="6367105" y="4113732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 flipV="1">
            <a:off x="6748105" y="457093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6367105" y="2208732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6900505" y="4037532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6519505" y="36565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89"/>
            </p:custDataLst>
          </p:nvPr>
        </p:nvSpPr>
        <p:spPr>
          <a:xfrm>
            <a:off x="6688383" y="3292513"/>
            <a:ext cx="440145" cy="88229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rgbClr val="2F2B20"/>
                </a:solidFill>
              </a:rPr>
              <a:t>=</a:t>
            </a:r>
            <a:endParaRPr lang="en-US" sz="4000" dirty="0">
              <a:solidFill>
                <a:srgbClr val="2F2B20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 flipV="1">
            <a:off x="6671905" y="4113732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91"/>
            </p:custDataLst>
          </p:nvPr>
        </p:nvSpPr>
        <p:spPr bwMode="auto">
          <a:xfrm rot="5400000">
            <a:off x="6619950" y="4145002"/>
            <a:ext cx="332509" cy="519351"/>
          </a:xfrm>
          <a:prstGeom prst="flowChartDelay">
            <a:avLst/>
          </a:prstGeom>
          <a:solidFill>
            <a:schemeClr val="bg2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023705" y="4723332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2176105" y="4799532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7738705" y="2208732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>
            <a:off x="6290905" y="4951932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290905" y="4951932"/>
            <a:ext cx="0" cy="1391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5300305" y="4945296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647749" y="570066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V="1">
            <a:off x="5647749" y="6518418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0"/>
            </p:custDataLst>
          </p:nvPr>
        </p:nvSpPr>
        <p:spPr>
          <a:xfrm>
            <a:off x="5833705" y="6366018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B20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1"/>
            </p:custDataLst>
          </p:nvPr>
        </p:nvSpPr>
        <p:spPr>
          <a:xfrm>
            <a:off x="5909905" y="552915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B20"/>
                </a:solidFill>
              </a:rPr>
              <a:t>64bytes</a:t>
            </a:r>
          </a:p>
        </p:txBody>
      </p:sp>
      <p:sp>
        <p:nvSpPr>
          <p:cNvPr id="232" name="Line 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804503" y="1453368"/>
            <a:ext cx="1" cy="75536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3" name="Line 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804505" y="2208732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4" name="Line 48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H="1">
            <a:off x="804505" y="1453368"/>
            <a:ext cx="292820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235" name="Line 41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>
            <a:off x="3729662" y="1383264"/>
            <a:ext cx="3048" cy="701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cxnSp>
        <p:nvCxnSpPr>
          <p:cNvPr id="145" name="Straight Connector 144"/>
          <p:cNvCxnSpPr/>
          <p:nvPr>
            <p:custDataLst>
              <p:tags r:id="rId106"/>
            </p:custDataLst>
          </p:nvPr>
        </p:nvCxnSpPr>
        <p:spPr>
          <a:xfrm rot="5400000">
            <a:off x="4055174" y="1110468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>
            <p:custDataLst>
              <p:tags r:id="rId107"/>
            </p:custDataLst>
          </p:nvPr>
        </p:nvSpPr>
        <p:spPr>
          <a:xfrm>
            <a:off x="511875" y="843768"/>
            <a:ext cx="4953000" cy="533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031875" algn="l"/>
                <a:tab pos="2571750" algn="l"/>
                <a:tab pos="3709988" algn="l"/>
              </a:tabLst>
            </a:pPr>
            <a:r>
              <a:rPr lang="en-US" sz="2800" dirty="0">
                <a:solidFill>
                  <a:srgbClr val="2F2B20"/>
                </a:solidFill>
              </a:rPr>
              <a:t> Tag		Index	Offset</a:t>
            </a:r>
            <a:endParaRPr lang="en-US" sz="2800" dirty="0">
              <a:solidFill>
                <a:srgbClr val="2F2B20"/>
              </a:solidFill>
            </a:endParaRPr>
          </a:p>
        </p:txBody>
      </p:sp>
      <p:cxnSp>
        <p:nvCxnSpPr>
          <p:cNvPr id="174" name="Straight Connector 173"/>
          <p:cNvCxnSpPr/>
          <p:nvPr>
            <p:custDataLst>
              <p:tags r:id="rId108"/>
            </p:custDataLst>
          </p:nvPr>
        </p:nvCxnSpPr>
        <p:spPr>
          <a:xfrm rot="5400000">
            <a:off x="2835975" y="1110468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Line 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532175" y="4938660"/>
            <a:ext cx="0" cy="13912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sp>
        <p:nvSpPr>
          <p:cNvPr id="178" name="Line 2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5300305" y="2209266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rgbClr val="2F2B2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14305" y="2201467"/>
            <a:ext cx="1447800" cy="2882423"/>
            <a:chOff x="3014305" y="2201467"/>
            <a:chExt cx="1447800" cy="2882423"/>
          </a:xfrm>
        </p:grpSpPr>
        <p:sp>
          <p:nvSpPr>
            <p:cNvPr id="198" name="Line 48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H="1">
              <a:off x="3014305" y="4945296"/>
              <a:ext cx="1447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79" name="Line 48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 flipH="1" flipV="1">
              <a:off x="4462105" y="4944762"/>
              <a:ext cx="0" cy="1391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  <p:sp>
          <p:nvSpPr>
            <p:cNvPr id="180" name="Line 21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3028110" y="2201467"/>
              <a:ext cx="0" cy="2743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lg" len="lg"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rgbClr val="2F2B2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464875" y="1110468"/>
            <a:ext cx="3466875" cy="5047392"/>
            <a:chOff x="5464875" y="1110468"/>
            <a:chExt cx="3466875" cy="5047392"/>
          </a:xfrm>
        </p:grpSpPr>
        <p:cxnSp>
          <p:nvCxnSpPr>
            <p:cNvPr id="182" name="Elbow Connector 181"/>
            <p:cNvCxnSpPr>
              <a:stCxn id="173" idx="3"/>
            </p:cNvCxnSpPr>
            <p:nvPr/>
          </p:nvCxnSpPr>
          <p:spPr>
            <a:xfrm>
              <a:off x="5464875" y="1110468"/>
              <a:ext cx="3466875" cy="5036064"/>
            </a:xfrm>
            <a:prstGeom prst="bentConnector2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flipH="1" flipV="1">
              <a:off x="7451070" y="6146532"/>
              <a:ext cx="1480680" cy="1132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itle 1"/>
          <p:cNvSpPr>
            <a:spLocks noGrp="1"/>
          </p:cNvSpPr>
          <p:nvPr>
            <p:ph type="title"/>
          </p:nvPr>
        </p:nvSpPr>
        <p:spPr>
          <a:xfrm>
            <a:off x="457200" y="-167154"/>
            <a:ext cx="7620000" cy="11430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-way Set Associative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73" grpId="0" animBg="1"/>
      <p:bldP spid="331165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48" grpId="0" animBg="1"/>
      <p:bldP spid="107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89" grpId="0" animBg="1"/>
      <p:bldP spid="190" grpId="0" animBg="1"/>
      <p:bldP spid="196" grpId="0" animBg="1"/>
      <p:bldP spid="200" grpId="0" animBg="1"/>
      <p:bldP spid="202" grpId="0" animBg="1"/>
      <p:bldP spid="205" grpId="0" animBg="1"/>
      <p:bldP spid="206" grpId="0" animBg="1"/>
      <p:bldP spid="207" grpId="0" animBg="1"/>
      <p:bldP spid="208" grpId="0"/>
      <p:bldP spid="209" grpId="0"/>
      <p:bldP spid="232" grpId="0" animBg="1"/>
      <p:bldP spid="233" grpId="0" animBg="1"/>
      <p:bldP spid="234" grpId="0" animBg="1"/>
      <p:bldP spid="235" grpId="0" animBg="1"/>
      <p:bldP spid="177" grpId="0" animBg="1"/>
      <p:bldP spid="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57379" cy="49831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Cold (aka Compulsory) </a:t>
            </a:r>
            <a:r>
              <a:rPr lang="en-US" sz="3200" dirty="0" smtClean="0"/>
              <a:t>Miss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L</a:t>
            </a:r>
            <a:r>
              <a:rPr lang="en-US" sz="2800" dirty="0" smtClean="0"/>
              <a:t>ine </a:t>
            </a:r>
            <a:r>
              <a:rPr lang="en-US" sz="2800" dirty="0"/>
              <a:t>is being referenced for the first time </a:t>
            </a:r>
            <a:endParaRPr lang="en-US" sz="28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Avoid by prefetching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Conflict Miss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</a:t>
            </a:r>
            <a:r>
              <a:rPr lang="en-US" sz="2800" dirty="0" smtClean="0"/>
              <a:t>ine </a:t>
            </a:r>
            <a:r>
              <a:rPr lang="en-US" sz="2800" dirty="0"/>
              <a:t>was in the cache, but has been evicted because of another access with the same </a:t>
            </a:r>
            <a:r>
              <a:rPr lang="en-US" sz="2800" dirty="0" smtClean="0"/>
              <a:t>index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Avoid by increasing cache associativity 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Capacity Miss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line was in the cache, but has been evicted because the cache is too small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Avoid by increasing cache </a:t>
            </a:r>
            <a:r>
              <a:rPr lang="en-US" sz="2400" dirty="0" smtClean="0"/>
              <a:t>size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484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Write Policies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57379" cy="49831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Write-Through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3200" dirty="0"/>
              <a:t>U</a:t>
            </a:r>
            <a:r>
              <a:rPr lang="en-US" sz="3200" dirty="0" smtClean="0"/>
              <a:t>pdates </a:t>
            </a:r>
            <a:r>
              <a:rPr lang="en-US" sz="3200" dirty="0"/>
              <a:t>to a block in cache are immediately written through to </a:t>
            </a:r>
            <a:r>
              <a:rPr lang="en-US" sz="3200" dirty="0" smtClean="0"/>
              <a:t>memory</a:t>
            </a:r>
          </a:p>
          <a:p>
            <a:pPr lvl="1"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400" dirty="0" smtClean="0"/>
              <a:t>Write-Back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U</a:t>
            </a:r>
            <a:r>
              <a:rPr lang="en-US" sz="3200" dirty="0" smtClean="0"/>
              <a:t>pdates </a:t>
            </a:r>
            <a:r>
              <a:rPr lang="en-US" sz="3200" dirty="0"/>
              <a:t>to a block in cache are only written back to memory when that block is </a:t>
            </a:r>
            <a:r>
              <a:rPr lang="en-US" sz="3200" dirty="0" smtClean="0"/>
              <a:t>evicted</a:t>
            </a:r>
            <a:endParaRPr lang="en-US" sz="3200" dirty="0"/>
          </a:p>
          <a:p>
            <a:pPr lvl="1">
              <a:lnSpc>
                <a:spcPct val="90000"/>
              </a:lnSpc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2367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220</TotalTime>
  <Words>235</Words>
  <Application>Microsoft Office PowerPoint</Application>
  <PresentationFormat>On-screen Show (4:3)</PresentationFormat>
  <Paragraphs>81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Adjacency</vt:lpstr>
      <vt:lpstr>The Lord of the Cache</vt:lpstr>
      <vt:lpstr>Caches</vt:lpstr>
      <vt:lpstr>Direct-mapped Cache</vt:lpstr>
      <vt:lpstr>Fully Associative Cache</vt:lpstr>
      <vt:lpstr>2-way Set Associative Cache</vt:lpstr>
      <vt:lpstr>3-way Set Associative Cache</vt:lpstr>
      <vt:lpstr>Cache Misses</vt:lpstr>
      <vt:lpstr>Cache Write Policies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of the Cache</dc:title>
  <dc:creator>Deniz</dc:creator>
  <cp:lastModifiedBy>Akroy Venslaka</cp:lastModifiedBy>
  <cp:revision>48</cp:revision>
  <dcterms:created xsi:type="dcterms:W3CDTF">2015-04-13T15:45:30Z</dcterms:created>
  <dcterms:modified xsi:type="dcterms:W3CDTF">2015-04-16T13:16:11Z</dcterms:modified>
</cp:coreProperties>
</file>