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1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2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3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5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9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0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1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22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3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5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2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30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31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330" r:id="rId3"/>
    <p:sldId id="331" r:id="rId4"/>
    <p:sldId id="333" r:id="rId5"/>
    <p:sldId id="332" r:id="rId6"/>
    <p:sldId id="260" r:id="rId7"/>
    <p:sldId id="258" r:id="rId8"/>
    <p:sldId id="261" r:id="rId9"/>
    <p:sldId id="270" r:id="rId10"/>
    <p:sldId id="271" r:id="rId11"/>
    <p:sldId id="272" r:id="rId12"/>
    <p:sldId id="313" r:id="rId13"/>
    <p:sldId id="310" r:id="rId14"/>
    <p:sldId id="314" r:id="rId15"/>
    <p:sldId id="315" r:id="rId16"/>
    <p:sldId id="316" r:id="rId17"/>
    <p:sldId id="317" r:id="rId18"/>
    <p:sldId id="318" r:id="rId19"/>
    <p:sldId id="319" r:id="rId20"/>
    <p:sldId id="326" r:id="rId21"/>
    <p:sldId id="323" r:id="rId22"/>
    <p:sldId id="325" r:id="rId23"/>
    <p:sldId id="327" r:id="rId24"/>
    <p:sldId id="328" r:id="rId25"/>
    <p:sldId id="329" r:id="rId26"/>
    <p:sldId id="289" r:id="rId27"/>
    <p:sldId id="290" r:id="rId28"/>
    <p:sldId id="291" r:id="rId29"/>
    <p:sldId id="293" r:id="rId30"/>
    <p:sldId id="295" r:id="rId31"/>
    <p:sldId id="296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9" d="100"/>
          <a:sy n="49" d="100"/>
        </p:scale>
        <p:origin x="128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144" y="4560899"/>
            <a:ext cx="5366914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222" tIns="44611" rIns="89222" bIns="4461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24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6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5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85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79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5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38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7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done using lock,</a:t>
            </a:r>
          </a:p>
          <a:p>
            <a:endParaRPr lang="en-US" dirty="0" smtClean="0"/>
          </a:p>
          <a:p>
            <a:r>
              <a:rPr lang="en-US" dirty="0" smtClean="0"/>
              <a:t>Also can be done using atomic</a:t>
            </a:r>
            <a:r>
              <a:rPr lang="en-US" baseline="0" dirty="0" smtClean="0"/>
              <a:t> increment.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06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31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drivers if interrupts always go to same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2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144" y="4560899"/>
            <a:ext cx="5366914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222" tIns="44611" rIns="89222" bIns="4461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08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4887921" cy="6499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47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4887921" cy="6499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817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49"/>
            <a:ext cx="3545502" cy="28058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r>
              <a:rPr lang="en-US" dirty="0" smtClean="0"/>
              <a:t>bug:</a:t>
            </a:r>
            <a:r>
              <a:rPr lang="en-US" baseline="0" dirty="0" smtClean="0"/>
              <a:t> can’t do busy waiting inside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… what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67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644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703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2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2495278" cy="28058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r>
              <a:rPr lang="en-US" dirty="0" smtClean="0"/>
              <a:t>Works, but wasteful sin</a:t>
            </a:r>
            <a:r>
              <a:rPr lang="en-US" baseline="0" dirty="0" smtClean="0"/>
              <a:t> will spin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65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146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902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13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667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2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7775" y="708025"/>
            <a:ext cx="4833938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888" y="4570750"/>
            <a:ext cx="193645" cy="289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986" tIns="47493" rIns="94986" bIns="47493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43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0" tIns="45710" rIns="91420" bIns="4571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0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23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11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538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23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12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8337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23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13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2830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1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notesSlide" Target="../notesSlides/notesSlide2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notesSlide" Target="../notesSlides/notesSlide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notesSlide" Target="../notesSlides/notesSlide2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Synchronization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</a:t>
            </a:r>
            <a:r>
              <a:rPr lang="en-US" b="1" smtClean="0"/>
              <a:t>2015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6096000"/>
            <a:ext cx="3200400" cy="4876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P&amp;H Chapter 2.11</a:t>
            </a:r>
          </a:p>
        </p:txBody>
      </p:sp>
    </p:spTree>
    <p:extLst>
      <p:ext uri="{BB962C8B-B14F-4D97-AF65-F5344CB8AC3E}">
        <p14:creationId xmlns:p14="http://schemas.microsoft.com/office/powerpoint/2010/main" val="12845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lock(m):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unlock(m):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3239631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safe_increment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75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3657600"/>
            <a:ext cx="8189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Any time a processor intervenes and modifies the value in memory between the LL and SC instruction, the SC returns 0 in $t0, causing the code to try again.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i.e. use this value 0 in $t0 to try again.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 smtClean="0"/>
              <a:t>Example: atomic </a:t>
            </a:r>
            <a:r>
              <a:rPr lang="en-AU" sz="2800" dirty="0" err="1" smtClean="0"/>
              <a:t>incrementor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800" dirty="0" smtClean="0"/>
              <a:t>	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++</a:t>
            </a:r>
          </a:p>
          <a:p>
            <a:pPr>
              <a:lnSpc>
                <a:spcPct val="90000"/>
              </a:lnSpc>
            </a:pP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  ↓</a:t>
            </a:r>
            <a:endParaRPr lang="en-A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LW $t0, 0($s0)</a:t>
            </a:r>
          </a:p>
          <a:p>
            <a:pPr>
              <a:spcBef>
                <a:spcPts val="0"/>
              </a:spcBef>
            </a:pP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AU" sz="2800" dirty="0" smtClean="0">
                <a:solidFill>
                  <a:schemeClr val="bg1"/>
                </a:solidFill>
              </a:rPr>
              <a:t>ADDIU $t0, $t0, 1</a:t>
            </a:r>
          </a:p>
          <a:p>
            <a:pPr>
              <a:spcBef>
                <a:spcPts val="0"/>
              </a:spcBef>
            </a:pP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$t0, 0($s0)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4343400"/>
            <a:ext cx="36583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LL </a:t>
            </a: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0($s0)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	ADDIU </a:t>
            </a:r>
            <a:r>
              <a:rPr lang="en-AU" sz="2800" dirty="0">
                <a:solidFill>
                  <a:schemeClr val="bg1"/>
                </a:solidFill>
              </a:rPr>
              <a:t>$t0, $t0, 1</a:t>
            </a:r>
          </a:p>
          <a:p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SC </a:t>
            </a: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0($s0)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	BEQZ </a:t>
            </a:r>
            <a:r>
              <a:rPr lang="en-AU" sz="2800" dirty="0">
                <a:solidFill>
                  <a:schemeClr val="bg1"/>
                </a:solidFill>
              </a:rPr>
              <a:t>$t0, </a:t>
            </a:r>
            <a:r>
              <a:rPr lang="en-AU" sz="2800" dirty="0" smtClean="0">
                <a:solidFill>
                  <a:schemeClr val="bg1"/>
                </a:solidFill>
              </a:rPr>
              <a:t>try</a:t>
            </a:r>
            <a:endParaRPr lang="en-AU" sz="2800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886200" y="5181600"/>
            <a:ext cx="990600" cy="0"/>
          </a:xfrm>
          <a:prstGeom prst="straightConnector1">
            <a:avLst/>
          </a:prstGeom>
          <a:ln w="4445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00600" y="434340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ry: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3505200"/>
            <a:ext cx="18411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tomic(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++)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↓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1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92198"/>
                <a:gridCol w="1042984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 M[$s0]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 smtClean="0"/>
              <a:t>Example: atomic </a:t>
            </a:r>
            <a:r>
              <a:rPr lang="en-AU" sz="2800" dirty="0" err="1" smtClean="0"/>
              <a:t>incrementor</a:t>
            </a:r>
            <a:endParaRPr lang="en-AU" sz="28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74088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// m=0 means lock is free; otherwise, if m=1, then lock 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old = *m;</a:t>
            </a:r>
          </a:p>
          <a:p>
            <a:r>
              <a:rPr lang="en-US" sz="2400" dirty="0" smtClean="0">
                <a:latin typeface="Consolas" pitchFamily="49" charset="0"/>
              </a:rPr>
              <a:t>	*</a:t>
            </a:r>
            <a:r>
              <a:rPr lang="en-US" sz="2400" dirty="0">
                <a:latin typeface="Consolas" pitchFamily="49" charset="0"/>
              </a:rPr>
              <a:t>m = </a:t>
            </a:r>
            <a:r>
              <a:rPr lang="en-US" sz="2400" dirty="0" smtClean="0">
                <a:latin typeface="Consolas" pitchFamily="49" charset="0"/>
              </a:rPr>
              <a:t>1;</a:t>
            </a: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>
                <a:latin typeface="Consolas" pitchFamily="49" charset="0"/>
              </a:rPr>
              <a:t>old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6670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flipH="1">
            <a:off x="9144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3523" y="4038600"/>
            <a:ext cx="1804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LL       Atomic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SC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</a:t>
            </a:r>
            <a:r>
              <a:rPr lang="en-US" sz="2400" dirty="0"/>
              <a:t>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5039380"/>
            <a:ext cx="210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BEQZ $t0, try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2018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try: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05200" y="5300990"/>
            <a:ext cx="7620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8341" y="4048780"/>
            <a:ext cx="453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try: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try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$t1</a:t>
            </a:r>
            <a:r>
              <a:rPr lang="en-US" sz="2400" dirty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FFFF00"/>
              </a:solidFill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*m = 0;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865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</a:t>
            </a:r>
            <a:r>
              <a:rPr lang="en-US" sz="2400" dirty="0" smtClean="0"/>
              <a:t>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33CC33"/>
                </a:solidFill>
                <a:latin typeface="Consolas" pitchFamily="49" charset="0"/>
              </a:rPr>
              <a:t>BNEZ </a:t>
            </a:r>
            <a:r>
              <a:rPr lang="en-US" sz="2400" dirty="0">
                <a:solidFill>
                  <a:srgbClr val="33CC33"/>
                </a:solidFill>
                <a:latin typeface="Consolas" pitchFamily="49" charset="0"/>
              </a:rPr>
              <a:t>$t1, </a:t>
            </a:r>
            <a:r>
              <a:rPr lang="en-US" sz="2400" dirty="0" err="1">
                <a:solidFill>
                  <a:srgbClr val="33CC33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33CC33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FFFF00"/>
              </a:solidFill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9050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419600" y="2597498"/>
            <a:ext cx="1524000" cy="2981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62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50188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1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4488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Project3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due tomorrow</a:t>
            </a:r>
            <a:r>
              <a:rPr lang="en-US" dirty="0" smtClean="0"/>
              <a:t>, Friday, April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i="1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Games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night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Monday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May 4</a:t>
            </a:r>
            <a:r>
              <a:rPr lang="en-US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5-7pm. Location: B17 Upson</a:t>
            </a:r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Come, eat, drink, have fun and be merry!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300" dirty="0" smtClean="0"/>
          </a:p>
          <a:p>
            <a:r>
              <a:rPr lang="en-US" dirty="0" smtClean="0"/>
              <a:t>Prelim2 is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next week</a:t>
            </a:r>
            <a:r>
              <a:rPr lang="en-US" dirty="0" smtClean="0"/>
              <a:t>, Thursday, April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Time and Location: 7:30pm in </a:t>
            </a:r>
            <a:r>
              <a:rPr lang="en-US" dirty="0" err="1" smtClean="0"/>
              <a:t>Statler</a:t>
            </a:r>
            <a:r>
              <a:rPr lang="en-US" dirty="0" smtClean="0"/>
              <a:t> Auditorium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Prelim Review Session: </a:t>
            </a:r>
          </a:p>
          <a:p>
            <a:pPr marL="115888" lvl="1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Sunday, April 26, 7-9pm in B14 Hollister Hall</a:t>
            </a:r>
          </a:p>
          <a:p>
            <a:pPr marL="115888" lvl="1" indent="0">
              <a:buNone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Tuesday, April 28, 7-8pm in B14 Hollister Hall</a:t>
            </a:r>
          </a:p>
          <a:p>
            <a:pPr marL="115888" lvl="1" indent="0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Project4</a:t>
            </a:r>
            <a:r>
              <a:rPr lang="en-US" dirty="0"/>
              <a:t>: Final project out next week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Demos</a:t>
            </a:r>
            <a:r>
              <a:rPr lang="en-US" dirty="0"/>
              <a:t>: May </a:t>
            </a:r>
            <a:r>
              <a:rPr lang="en-US" dirty="0" smtClean="0"/>
              <a:t>12 and 13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Will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 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 able to use slip days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0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</a:t>
            </a:r>
            <a:r>
              <a:rPr lang="en-US" sz="2400" dirty="0" smtClean="0"/>
              <a:t>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33CC33"/>
                </a:solidFill>
                <a:latin typeface="Consolas" pitchFamily="49" charset="0"/>
              </a:rPr>
              <a:t>BNEZ </a:t>
            </a:r>
            <a:r>
              <a:rPr lang="en-US" sz="2400" dirty="0">
                <a:solidFill>
                  <a:srgbClr val="33CC33"/>
                </a:solidFill>
                <a:latin typeface="Consolas" pitchFamily="49" charset="0"/>
              </a:rPr>
              <a:t>$t1, </a:t>
            </a:r>
            <a:r>
              <a:rPr lang="en-US" sz="2400" dirty="0" err="1">
                <a:solidFill>
                  <a:srgbClr val="33CC33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33CC33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FFFF00"/>
              </a:solidFill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9050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419600" y="2597498"/>
            <a:ext cx="1524000" cy="2981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81856"/>
              </p:ext>
            </p:extLst>
          </p:nvPr>
        </p:nvGraphicFramePr>
        <p:xfrm>
          <a:off x="76199" y="2209800"/>
          <a:ext cx="8915401" cy="435254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4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we can write parallel and correct programs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9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test and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atomic increment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lock prefix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compare and exchange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</p:spTree>
    <p:extLst>
      <p:ext uri="{BB962C8B-B14F-4D97-AF65-F5344CB8AC3E}">
        <p14:creationId xmlns:p14="http://schemas.microsoft.com/office/powerpoint/2010/main" val="22655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Synchronization techniques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clever code </a:t>
            </a:r>
          </a:p>
          <a:p>
            <a:pPr lvl="1"/>
            <a:r>
              <a:rPr lang="en-US" dirty="0" smtClean="0"/>
              <a:t>must work despite adversarial scheduler/interrupts</a:t>
            </a:r>
          </a:p>
          <a:p>
            <a:pPr lvl="1"/>
            <a:r>
              <a:rPr lang="en-US" dirty="0" smtClean="0"/>
              <a:t>used by: hackers</a:t>
            </a:r>
          </a:p>
          <a:p>
            <a:pPr lvl="1"/>
            <a:r>
              <a:rPr lang="en-US" dirty="0" smtClean="0"/>
              <a:t>also: </a:t>
            </a:r>
            <a:r>
              <a:rPr lang="en-US" dirty="0" err="1" smtClean="0"/>
              <a:t>noobs</a:t>
            </a: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interrupts</a:t>
            </a:r>
          </a:p>
          <a:p>
            <a:pPr lvl="1"/>
            <a:r>
              <a:rPr lang="en-US" dirty="0" smtClean="0"/>
              <a:t>used by: exception handler, scheduler, device drivers, …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preemption</a:t>
            </a:r>
          </a:p>
          <a:p>
            <a:pPr lvl="1"/>
            <a:r>
              <a:rPr lang="en-US" dirty="0" smtClean="0"/>
              <a:t>dangerous for user code, but okay for some kernel code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locks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/>
            <a:r>
              <a:rPr lang="en-US" dirty="0" smtClean="0"/>
              <a:t>general purpose, except for some interrupt-related cases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52400" y="5257800"/>
            <a:ext cx="87630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parallel abstractions, especially for multicore</a:t>
            </a:r>
          </a:p>
          <a:p>
            <a:endParaRPr lang="en-US" dirty="0"/>
          </a:p>
          <a:p>
            <a:r>
              <a:rPr lang="en-US" dirty="0" smtClean="0"/>
              <a:t>Writing correct programs is hard</a:t>
            </a:r>
          </a:p>
          <a:p>
            <a:r>
              <a:rPr lang="en-US" dirty="0"/>
              <a:t>	</a:t>
            </a:r>
            <a:r>
              <a:rPr lang="en-US" dirty="0" smtClean="0"/>
              <a:t>Need to prevent data races</a:t>
            </a:r>
          </a:p>
          <a:p>
            <a:endParaRPr lang="en-US" dirty="0" smtClean="0"/>
          </a:p>
          <a:p>
            <a:r>
              <a:rPr lang="en-US" dirty="0" smtClean="0"/>
              <a:t>Need critical sections to prevent data races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, mutual exclusion, implements critical section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 often implemented using a lock abstraction</a:t>
            </a:r>
          </a:p>
          <a:p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Hardware provides synchronization </a:t>
            </a:r>
            <a:r>
              <a:rPr lang="en-US" dirty="0">
                <a:solidFill>
                  <a:schemeClr val="bg1"/>
                </a:solidFill>
              </a:rPr>
              <a:t>primitives </a:t>
            </a:r>
            <a:r>
              <a:rPr lang="en-US" dirty="0" smtClean="0">
                <a:solidFill>
                  <a:schemeClr val="bg1"/>
                </a:solidFill>
              </a:rPr>
              <a:t>such as </a:t>
            </a:r>
            <a:r>
              <a:rPr lang="en-US" b="1" dirty="0" smtClean="0">
                <a:solidFill>
                  <a:schemeClr val="bg1"/>
                </a:solidFill>
              </a:rPr>
              <a:t>LL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b="1" dirty="0" smtClean="0">
                <a:solidFill>
                  <a:schemeClr val="bg1"/>
                </a:solidFill>
              </a:rPr>
              <a:t>SC</a:t>
            </a:r>
            <a:r>
              <a:rPr lang="en-US" dirty="0" smtClean="0">
                <a:solidFill>
                  <a:schemeClr val="bg1"/>
                </a:solidFill>
              </a:rPr>
              <a:t> (load linked and store conditional) instructions to </a:t>
            </a:r>
            <a:r>
              <a:rPr lang="en-US" dirty="0">
                <a:solidFill>
                  <a:schemeClr val="bg1"/>
                </a:solidFill>
              </a:rPr>
              <a:t>efficiently implement </a:t>
            </a:r>
            <a:r>
              <a:rPr lang="en-US" dirty="0" smtClean="0">
                <a:solidFill>
                  <a:schemeClr val="bg1"/>
                </a:solidFill>
              </a:rPr>
              <a:t>locks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use synchronization primitives to build concurrency-safe data structure?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Producer/Consumer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data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8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(t+1)%n;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8822" y="2069068"/>
            <a:ext cx="2844800" cy="987425"/>
            <a:chOff x="2119667" y="2069068"/>
            <a:chExt cx="2844800" cy="987425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119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526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9324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1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388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7452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omic Sans MS" pitchFamily="-112" charset="0"/>
                </a:rPr>
                <a:t>3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51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819400" y="2069068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3122967" y="2349261"/>
              <a:ext cx="12700" cy="3008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38600" y="2145268"/>
              <a:ext cx="5389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tail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359630" y="2438400"/>
              <a:ext cx="0" cy="21169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58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905000" y="685800"/>
            <a:ext cx="1997022" cy="533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Producer/Consumer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data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8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(t+1)%n;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>
          <a:xfrm>
            <a:off x="4419600" y="3098899"/>
            <a:ext cx="480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 (h == t) { };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8822" y="2069068"/>
            <a:ext cx="2854378" cy="987425"/>
            <a:chOff x="2119667" y="2069068"/>
            <a:chExt cx="2854378" cy="987425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119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526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9324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1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388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7452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omic Sans MS" pitchFamily="-112" charset="0"/>
                </a:rPr>
                <a:t>3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51667" y="2650093"/>
              <a:ext cx="406400" cy="406400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819400" y="2069068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3122967" y="2349261"/>
              <a:ext cx="12700" cy="3008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435115" y="2145268"/>
              <a:ext cx="5389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tail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756145" y="2438400"/>
              <a:ext cx="0" cy="21169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58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905000" y="685800"/>
            <a:ext cx="1997022" cy="533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2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Attempt#2: Protecting an invariant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555625"/>
            <a:ext cx="4343400" cy="538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//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(protected by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mutex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pthread_mutex_t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*m =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pthread_mutex_create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h = 0, t = 0;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= (t+1)%n;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4419600" y="2613025"/>
            <a:ext cx="4800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while(h == t) {}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 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three weeks</a:t>
            </a:r>
          </a:p>
          <a:p>
            <a:pPr lvl="1"/>
            <a:r>
              <a:rPr lang="en-US" dirty="0" smtClean="0"/>
              <a:t>Week 12 (Apr 21):  Lab4 due in-class, Proj3 due Fri, HW2 due Sat</a:t>
            </a:r>
          </a:p>
          <a:p>
            <a:pPr lvl="1"/>
            <a:r>
              <a:rPr lang="en-US" dirty="0" smtClean="0"/>
              <a:t>Week 13 (Apr 28):  Proj4 release, 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5</a:t>
            </a:r>
            <a:r>
              <a:rPr lang="en-US" dirty="0" smtClean="0"/>
              <a:t>): Proj3 tournament Mon,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12): Proj4 due Wed, May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24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successful mutexing</a:t>
            </a:r>
            <a:endParaRPr lang="en-US"/>
          </a:p>
        </p:txBody>
      </p:sp>
      <p:sp>
        <p:nvSpPr>
          <p:cNvPr id="52961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Insufficient locking can cause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races</a:t>
            </a:r>
          </a:p>
          <a:p>
            <a:pPr lvl="1"/>
            <a:r>
              <a:rPr lang="en-US" dirty="0" smtClean="0"/>
              <a:t>Skimping on </a:t>
            </a:r>
            <a:r>
              <a:rPr lang="en-US" dirty="0" err="1" smtClean="0"/>
              <a:t>mutexes</a:t>
            </a:r>
            <a:r>
              <a:rPr lang="en-US" dirty="0" smtClean="0"/>
              <a:t>? Just say no!</a:t>
            </a:r>
          </a:p>
          <a:p>
            <a:r>
              <a:rPr lang="en-US" dirty="0" smtClean="0"/>
              <a:t>Poorly designed locking can cause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deadlock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know why you are using </a:t>
            </a:r>
            <a:r>
              <a:rPr lang="en-US" dirty="0" err="1" smtClean="0"/>
              <a:t>mutexes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acquire locks in a consistent order to avoid cycles</a:t>
            </a:r>
          </a:p>
          <a:p>
            <a:pPr lvl="1"/>
            <a:r>
              <a:rPr lang="en-US" dirty="0" smtClean="0"/>
              <a:t>use lock/unlock like braces (match them lexically)</a:t>
            </a:r>
          </a:p>
          <a:p>
            <a:pPr lvl="2"/>
            <a:r>
              <a:rPr lang="en-US" dirty="0" smtClean="0"/>
              <a:t>lock(&amp;m); …; unlock(&amp;m)</a:t>
            </a:r>
          </a:p>
          <a:p>
            <a:pPr lvl="2"/>
            <a:r>
              <a:rPr lang="en-US" dirty="0" smtClean="0"/>
              <a:t>watch out for return, </a:t>
            </a:r>
            <a:r>
              <a:rPr lang="en-US" dirty="0" err="1" smtClean="0"/>
              <a:t>goto</a:t>
            </a:r>
            <a:r>
              <a:rPr lang="en-US" dirty="0" smtClean="0"/>
              <a:t>, and function calls!</a:t>
            </a:r>
          </a:p>
          <a:p>
            <a:pPr lvl="2"/>
            <a:r>
              <a:rPr lang="en-US" dirty="0" smtClean="0"/>
              <a:t>watch out for exception/error conditions!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990600" y="2474893"/>
            <a:ext cx="27093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962400" y="2474893"/>
            <a:ext cx="27671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800100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29687" y="2452481"/>
            <a:ext cx="13784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Circular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Wait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99996" y="2929534"/>
            <a:ext cx="1100604" cy="270866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699996" y="2743200"/>
            <a:ext cx="1100604" cy="4572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87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Attempt#3: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874324" y="3584988"/>
            <a:ext cx="3598862" cy="1909763"/>
            <a:chOff x="4983163" y="2378075"/>
            <a:chExt cx="3598862" cy="1909763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5737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6143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65500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69564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73628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769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6092825" y="2378075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6740525" y="2835275"/>
              <a:ext cx="0" cy="10461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6915150" y="3279775"/>
              <a:ext cx="0" cy="6016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8175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6775450" y="2835275"/>
              <a:ext cx="1335622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last==head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983163" y="3910013"/>
              <a:ext cx="836612" cy="36671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800" i="1">
                  <a:solidFill>
                    <a:schemeClr val="bg1"/>
                  </a:solidFill>
                  <a:latin typeface="Comic Sans MS" pitchFamily="-112" charset="0"/>
                </a:rPr>
                <a:t>empty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570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Attempt#3: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while (h == t)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Attempt#4: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1447800" y="2257485"/>
            <a:ext cx="5867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do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empty = (h == t);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	if (!empty)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}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} while (empty);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Language-level Synchronization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8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Condition variables</a:t>
            </a:r>
            <a:endParaRPr lang="en-US"/>
          </a:p>
        </p:txBody>
      </p:sp>
      <p:sp>
        <p:nvSpPr>
          <p:cNvPr id="5308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[Hoare]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condition variable </a:t>
            </a:r>
            <a:r>
              <a:rPr lang="en-US" dirty="0" smtClean="0"/>
              <a:t>to wait for a condition to become true (without holding lock!)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wait(m, c)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atomically release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/>
              <a:t> and sleep, waiting for condition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</a:p>
          <a:p>
            <a:pPr lvl="1"/>
            <a:r>
              <a:rPr lang="en-US" dirty="0" smtClean="0"/>
              <a:t>wake up holding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/>
              <a:t> sometime after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 was signaled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signal(c)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: wake up one thread waiting on 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broadcast(c)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: wake up all threads waiting on 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</a:p>
          <a:p>
            <a:endParaRPr lang="en-US" dirty="0" smtClean="0"/>
          </a:p>
          <a:p>
            <a:r>
              <a:rPr lang="en-US" dirty="0" smtClean="0"/>
              <a:t>POSIX (e.g., Linux): </a:t>
            </a:r>
            <a:r>
              <a:rPr lang="en-US" dirty="0" err="1" smtClean="0"/>
              <a:t>pthread_cond_wait</a:t>
            </a:r>
            <a:r>
              <a:rPr lang="en-US" dirty="0" smtClean="0"/>
              <a:t>, </a:t>
            </a:r>
            <a:r>
              <a:rPr lang="en-US" dirty="0" err="1" smtClean="0"/>
              <a:t>pthread_cond_signal</a:t>
            </a:r>
            <a:r>
              <a:rPr lang="en-US" dirty="0" smtClean="0"/>
              <a:t>, </a:t>
            </a:r>
            <a:r>
              <a:rPr lang="en-US" dirty="0" err="1" smtClean="0"/>
              <a:t>pthread_cond_broadcast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Attempt#5: Using a condition variable</a:t>
            </a:r>
            <a:endParaRPr lang="en-US" dirty="0"/>
          </a:p>
        </p:txBody>
      </p:sp>
      <p:sp>
        <p:nvSpPr>
          <p:cNvPr id="53104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wait(m, c) : release m, sleep until c, wake up holding m</a:t>
            </a:r>
          </a:p>
          <a:p>
            <a:r>
              <a:rPr lang="en-US" sz="2800" dirty="0" smtClean="0"/>
              <a:t>signal(c) : wake up one thread waiting on c</a:t>
            </a:r>
            <a:endParaRPr lang="en-US" sz="2800" dirty="0"/>
          </a:p>
        </p:txBody>
      </p:sp>
      <p:sp>
        <p:nvSpPr>
          <p:cNvPr id="53104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49838" y="1676400"/>
            <a:ext cx="3941762" cy="4475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 == h)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char c 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A[h];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h = (h+1)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return c;</a:t>
            </a:r>
            <a:endParaRPr lang="en-US" sz="24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3104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6225" y="1600200"/>
            <a:ext cx="4475163" cy="4418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not_empty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mutex_t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*m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endParaRPr lang="en-US" sz="24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void put(char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c) {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((t-h) % n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== 1) 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not_full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A[t]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c;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t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78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Monitors</a:t>
            </a:r>
            <a:endParaRPr lang="en-US"/>
          </a:p>
        </p:txBody>
      </p:sp>
      <p:sp>
        <p:nvSpPr>
          <p:cNvPr id="53125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Monitor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 concurrency-safe </a:t>
            </a:r>
            <a:r>
              <a:rPr lang="en-US" dirty="0" err="1" smtClean="0"/>
              <a:t>datastructure</a:t>
            </a:r>
            <a:r>
              <a:rPr lang="en-US" dirty="0" smtClean="0"/>
              <a:t>, with…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some condition variables</a:t>
            </a:r>
          </a:p>
          <a:p>
            <a:pPr lvl="1"/>
            <a:r>
              <a:rPr lang="en-US" dirty="0" smtClean="0"/>
              <a:t>some operations</a:t>
            </a:r>
          </a:p>
          <a:p>
            <a:r>
              <a:rPr lang="en-US" dirty="0" smtClean="0"/>
              <a:t>All operations on monitor acquire/release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one thread in the monitor at a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Ring buffer was a monitor</a:t>
            </a:r>
          </a:p>
          <a:p>
            <a:r>
              <a:rPr lang="en-US" dirty="0" smtClean="0"/>
              <a:t>Java, C#, etc., have built-in support for monitors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Java concurrency</a:t>
            </a:r>
            <a:endParaRPr lang="en-US"/>
          </a:p>
        </p:txBody>
      </p:sp>
      <p:sp>
        <p:nvSpPr>
          <p:cNvPr id="53145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objects can be monitors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synchronized</a:t>
            </a:r>
            <a:r>
              <a:rPr lang="en-US" dirty="0" smtClean="0"/>
              <a:t>” keyword locks/releases the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Has one (!) </a:t>
            </a:r>
            <a:r>
              <a:rPr lang="en-US" dirty="0" err="1" smtClean="0"/>
              <a:t>builtin</a:t>
            </a:r>
            <a:r>
              <a:rPr lang="en-US" dirty="0" smtClean="0"/>
              <a:t> condition variable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o.wait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wait(o, o)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o.notify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signal(o)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o.notifyAll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 smtClean="0"/>
              <a:t> = broadcast(o)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Java wait() can be called even when </a:t>
            </a:r>
            <a:r>
              <a:rPr lang="en-US" dirty="0" err="1" smtClean="0"/>
              <a:t>mutex</a:t>
            </a:r>
            <a:r>
              <a:rPr lang="en-US" dirty="0" smtClean="0"/>
              <a:t> is not held. </a:t>
            </a:r>
            <a:r>
              <a:rPr lang="en-US" dirty="0" err="1" smtClean="0"/>
              <a:t>Mutex</a:t>
            </a:r>
            <a:r>
              <a:rPr lang="en-US" dirty="0" smtClean="0"/>
              <a:t> not held when awoken by signal().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6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More synchronization mechanisms</a:t>
            </a:r>
            <a:endParaRPr lang="en-US"/>
          </a:p>
        </p:txBody>
      </p:sp>
      <p:sp>
        <p:nvSpPr>
          <p:cNvPr id="53166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Lots of synchronization variations…</a:t>
            </a:r>
            <a:br>
              <a:rPr lang="en-US" dirty="0" smtClean="0"/>
            </a:br>
            <a:r>
              <a:rPr lang="en-US" dirty="0" smtClean="0"/>
              <a:t>(can implement with </a:t>
            </a:r>
            <a:r>
              <a:rPr lang="en-US" dirty="0" err="1" smtClean="0"/>
              <a:t>mutex</a:t>
            </a:r>
            <a:r>
              <a:rPr lang="en-US" dirty="0" smtClean="0"/>
              <a:t> and condition vars.)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Reader/writer locks</a:t>
            </a:r>
          </a:p>
          <a:p>
            <a:pPr lvl="1"/>
            <a:r>
              <a:rPr lang="en-US" dirty="0" smtClean="0"/>
              <a:t>Any number of threads can hold a read lock</a:t>
            </a:r>
          </a:p>
          <a:p>
            <a:pPr lvl="1"/>
            <a:r>
              <a:rPr lang="en-US" dirty="0" smtClean="0"/>
              <a:t>Only one thread can hold the writer lock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Semaphores</a:t>
            </a:r>
          </a:p>
          <a:p>
            <a:pPr lvl="1"/>
            <a:r>
              <a:rPr lang="en-US" dirty="0" smtClean="0"/>
              <a:t>N threads can hold lock at the same time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Message-passing, sockets, queues, ring buffers, …</a:t>
            </a:r>
          </a:p>
          <a:p>
            <a:pPr lvl="1"/>
            <a:r>
              <a:rPr lang="en-US" dirty="0" smtClean="0"/>
              <a:t>transfer data and synchronize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0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2400"/>
            <a:ext cx="9220200" cy="533400"/>
          </a:xfrm>
        </p:spPr>
        <p:txBody>
          <a:bodyPr>
            <a:noAutofit/>
          </a:bodyPr>
          <a:lstStyle/>
          <a:p>
            <a:r>
              <a:rPr lang="en-AU" sz="3600" dirty="0" smtClean="0"/>
              <a:t>Cache Coherency and Synchronization Problem</a:t>
            </a:r>
            <a:endParaRPr lang="en-AU" sz="3600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</a:t>
            </a:r>
            <a:r>
              <a:rPr lang="en-US" dirty="0" smtClean="0"/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+ 1			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+ 1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591" y="3733800"/>
            <a:ext cx="817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should be greater than 1 after both threads loop at least once!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9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Hardware Primitives: </a:t>
            </a:r>
            <a:r>
              <a:rPr lang="en-US" dirty="0" smtClean="0"/>
              <a:t>test-and-set, LL/SC, barrier, 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Synchronization primitives: </a:t>
            </a:r>
            <a:r>
              <a:rPr lang="en-US" dirty="0" err="1" smtClean="0">
                <a:sym typeface="Wingdings" pitchFamily="2" charset="2"/>
              </a:rPr>
              <a:t>mutex</a:t>
            </a:r>
            <a:r>
              <a:rPr lang="en-US" dirty="0" smtClean="0">
                <a:sym typeface="Wingdings" pitchFamily="2" charset="2"/>
              </a:rPr>
              <a:t>, semaphore, ...</a:t>
            </a: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Language Constructs: </a:t>
            </a:r>
            <a:r>
              <a:rPr lang="en-US" dirty="0" smtClean="0">
                <a:sym typeface="Wingdings" pitchFamily="2" charset="2"/>
              </a:rPr>
              <a:t>monitors, signals, ...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29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2400"/>
            <a:ext cx="9220200" cy="533400"/>
          </a:xfrm>
        </p:spPr>
        <p:txBody>
          <a:bodyPr>
            <a:noAutofit/>
          </a:bodyPr>
          <a:lstStyle/>
          <a:p>
            <a:r>
              <a:rPr lang="en-AU" sz="3600" dirty="0" smtClean="0"/>
              <a:t>Cache Coherency and Synchronization Problem</a:t>
            </a:r>
            <a:endParaRPr lang="en-AU" sz="3600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43393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705" y="30435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0600" y="243393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87905" y="30435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8591" y="3733800"/>
            <a:ext cx="817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should be greater than 1 after both threads loop at least once!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32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86775" cy="5419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Need it to exploit multiple processing </a:t>
            </a:r>
            <a:r>
              <a:rPr lang="en-US" dirty="0" smtClean="0"/>
              <a:t>units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…to provide interactive applications </a:t>
            </a:r>
          </a:p>
          <a:p>
            <a:pPr>
              <a:lnSpc>
                <a:spcPct val="90000"/>
              </a:lnSpc>
            </a:pPr>
            <a:r>
              <a:rPr lang="en-US" dirty="0"/>
              <a:t>	</a:t>
            </a:r>
            <a:r>
              <a:rPr lang="en-US" dirty="0" smtClean="0"/>
              <a:t>…to parallelize for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multicore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…</a:t>
            </a:r>
            <a:r>
              <a:rPr lang="en-US" dirty="0"/>
              <a:t>to write servers that handle many clients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Problem</a:t>
            </a:r>
            <a:r>
              <a:rPr lang="en-US" dirty="0"/>
              <a:t>: hard even for experienced programmers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Behavior can depend on subtle timing differences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Bugs may be impossible to reproduce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Needed: synchronization of threads</a:t>
            </a:r>
          </a:p>
        </p:txBody>
      </p:sp>
      <p:sp>
        <p:nvSpPr>
          <p:cNvPr id="5269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9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Synchronization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Atomic Instructions</a:t>
            </a:r>
            <a:endParaRPr lang="en-US" dirty="0">
              <a:sym typeface="Wingdings" pitchFamily="2" charset="2"/>
            </a:endParaRP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HW support for synchronization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Using sync primitives to build concurrency-safe data structures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Language level synchronization</a:t>
            </a: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with Threads</a:t>
            </a:r>
            <a:endParaRPr lang="en-US" dirty="0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Concurrency poses challenges for: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Correctness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Threads accessing shared memory should not interfere with each other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Liveness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Threads should not get stuck, should make forward progress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Efficiency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should make good use of available computing resources (e.g., processors).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Fairness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Resources apportioned fairly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3396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support for 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implement </a:t>
            </a:r>
            <a:r>
              <a:rPr lang="en-US" dirty="0" err="1" smtClean="0"/>
              <a:t>mutex</a:t>
            </a:r>
            <a:r>
              <a:rPr lang="en-US" dirty="0" smtClean="0"/>
              <a:t> locks? </a:t>
            </a:r>
          </a:p>
          <a:p>
            <a:r>
              <a:rPr lang="en-US" dirty="0" smtClean="0"/>
              <a:t>What are the hardware primitives?</a:t>
            </a:r>
          </a:p>
          <a:p>
            <a:endParaRPr lang="en-US" dirty="0"/>
          </a:p>
          <a:p>
            <a:r>
              <a:rPr lang="en-US" dirty="0" smtClean="0"/>
              <a:t>Then, use these </a:t>
            </a:r>
            <a:r>
              <a:rPr lang="en-US" dirty="0" err="1" smtClean="0"/>
              <a:t>mutex</a:t>
            </a:r>
            <a:r>
              <a:rPr lang="en-US" dirty="0" smtClean="0"/>
              <a:t> locks to implement critical sections, and use critical sections to write parallel safe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</TotalTime>
  <Words>2071</Words>
  <Application>Microsoft Office PowerPoint</Application>
  <PresentationFormat>On-screen Show (4:3)</PresentationFormat>
  <Paragraphs>619</Paragraphs>
  <Slides>40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ＭＳ Ｐゴシック</vt:lpstr>
      <vt:lpstr>Arial</vt:lpstr>
      <vt:lpstr>Calibri</vt:lpstr>
      <vt:lpstr>Comic Sans MS</vt:lpstr>
      <vt:lpstr>Consolas</vt:lpstr>
      <vt:lpstr>Helvetica</vt:lpstr>
      <vt:lpstr>Lucida Console</vt:lpstr>
      <vt:lpstr>Wingdings</vt:lpstr>
      <vt:lpstr>Office Theme</vt:lpstr>
      <vt:lpstr>Synchronization II</vt:lpstr>
      <vt:lpstr>Administrivia</vt:lpstr>
      <vt:lpstr>Announcements</vt:lpstr>
      <vt:lpstr>Cache Coherency and Synchronization Problem</vt:lpstr>
      <vt:lpstr>Cache Coherency and Synchronization Problem</vt:lpstr>
      <vt:lpstr>Programming with Threads</vt:lpstr>
      <vt:lpstr>Goals for Today</vt:lpstr>
      <vt:lpstr>Programming with Threads</vt:lpstr>
      <vt:lpstr>HW support for critical sections</vt:lpstr>
      <vt:lpstr>Mutexes</vt:lpstr>
      <vt:lpstr>Synchronization in MIPS </vt:lpstr>
      <vt:lpstr>Synchronization in MIPS </vt:lpstr>
      <vt:lpstr>Synchronization in MIPS 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Now we can write parallel and correct programs</vt:lpstr>
      <vt:lpstr>Alternative Atomic Instructions</vt:lpstr>
      <vt:lpstr>Synchronization</vt:lpstr>
      <vt:lpstr>Summary</vt:lpstr>
      <vt:lpstr>Next Goal</vt:lpstr>
      <vt:lpstr>Attempt#1: Producer/Consumer</vt:lpstr>
      <vt:lpstr>Attempt#1: Producer/Consumer</vt:lpstr>
      <vt:lpstr>Attempt#2: Protecting an invariant</vt:lpstr>
      <vt:lpstr>Guidelines for successful mutexing</vt:lpstr>
      <vt:lpstr>Attempt#3: Beyond mutexes</vt:lpstr>
      <vt:lpstr>Attempt#3: Beyond mutexes</vt:lpstr>
      <vt:lpstr>Attempt#4: Beyond mutexes</vt:lpstr>
      <vt:lpstr>PowerPoint Presentation</vt:lpstr>
      <vt:lpstr>Condition variables</vt:lpstr>
      <vt:lpstr>Attempt#5: Using a condition variable</vt:lpstr>
      <vt:lpstr>Monitors</vt:lpstr>
      <vt:lpstr>Java concurrency</vt:lpstr>
      <vt:lpstr>More synchronization mechanisms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181</cp:revision>
  <cp:lastPrinted>2015-04-23T15:53:15Z</cp:lastPrinted>
  <dcterms:created xsi:type="dcterms:W3CDTF">2012-11-28T14:27:55Z</dcterms:created>
  <dcterms:modified xsi:type="dcterms:W3CDTF">2015-04-23T15:53:27Z</dcterms:modified>
</cp:coreProperties>
</file>