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2.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3.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notesSlides/notesSlide4.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notesSlides/notesSlide5.xml" ContentType="application/vnd.openxmlformats-officedocument.presentationml.notesSlide+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notesSlides/notesSlide6.xml" ContentType="application/vnd.openxmlformats-officedocument.presentationml.notesSlide+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notesSlides/notesSlide7.xml" ContentType="application/vnd.openxmlformats-officedocument.presentationml.notesSlide+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notesSlides/notesSlide8.xml" ContentType="application/vnd.openxmlformats-officedocument.presentationml.notesSlide+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notesSlides/notesSlide9.xml" ContentType="application/vnd.openxmlformats-officedocument.presentationml.notesSlide+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notesSlides/notesSlide10.xml" ContentType="application/vnd.openxmlformats-officedocument.presentationml.notesSlide+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notesSlides/notesSlide11.xml" ContentType="application/vnd.openxmlformats-officedocument.presentationml.notesSlide+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notesSlides/notesSlide12.xml" ContentType="application/vnd.openxmlformats-officedocument.presentationml.notesSlide+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notesSlides/notesSlide13.xml" ContentType="application/vnd.openxmlformats-officedocument.presentationml.notesSlide+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notesSlides/notesSlide14.xml" ContentType="application/vnd.openxmlformats-officedocument.presentationml.notesSlide+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notesSlides/notesSlide15.xml" ContentType="application/vnd.openxmlformats-officedocument.presentationml.notesSlide+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notesSlides/notesSlide16.xml" ContentType="application/vnd.openxmlformats-officedocument.presentationml.notesSlide+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notesSlides/notesSlide17.xml" ContentType="application/vnd.openxmlformats-officedocument.presentationml.notesSlide+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notesSlides/notesSlide18.xml" ContentType="application/vnd.openxmlformats-officedocument.presentationml.notesSlide+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notesSlides/notesSlide19.xml" ContentType="application/vnd.openxmlformats-officedocument.presentationml.notesSlide+xml"/>
  <Override PartName="/ppt/tags/tag904.xml" ContentType="application/vnd.openxmlformats-officedocument.presentationml.tags+xml"/>
  <Override PartName="/ppt/tags/tag905.xml" ContentType="application/vnd.openxmlformats-officedocument.presentationml.tags+xml"/>
  <Override PartName="/ppt/notesSlides/notesSlide20.xml" ContentType="application/vnd.openxmlformats-officedocument.presentationml.notesSlide+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notesSlides/notesSlide21.xml" ContentType="application/vnd.openxmlformats-officedocument.presentationml.notesSlide+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notesSlides/notesSlide22.xml" ContentType="application/vnd.openxmlformats-officedocument.presentationml.notesSlide+xml"/>
  <Override PartName="/ppt/tags/tag954.xml" ContentType="application/vnd.openxmlformats-officedocument.presentationml.tags+xml"/>
  <Override PartName="/ppt/tags/tag955.xml" ContentType="application/vnd.openxmlformats-officedocument.presentationml.tags+xml"/>
  <Override PartName="/ppt/notesSlides/notesSlide23.xml" ContentType="application/vnd.openxmlformats-officedocument.presentationml.notesSlide+xml"/>
  <Override PartName="/ppt/tags/tag956.xml" ContentType="application/vnd.openxmlformats-officedocument.presentationml.tags+xml"/>
  <Override PartName="/ppt/tags/tag957.xml" ContentType="application/vnd.openxmlformats-officedocument.presentationml.tags+xml"/>
  <Override PartName="/ppt/notesSlides/notesSlide24.xml" ContentType="application/vnd.openxmlformats-officedocument.presentationml.notesSlide+xml"/>
  <Override PartName="/ppt/tags/tag958.xml" ContentType="application/vnd.openxmlformats-officedocument.presentationml.tags+xml"/>
  <Override PartName="/ppt/tags/tag959.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tags/tag15170.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336" r:id="rId3"/>
    <p:sldId id="339" r:id="rId4"/>
    <p:sldId id="338" r:id="rId5"/>
    <p:sldId id="258" r:id="rId6"/>
    <p:sldId id="259" r:id="rId7"/>
    <p:sldId id="285" r:id="rId8"/>
    <p:sldId id="286" r:id="rId9"/>
    <p:sldId id="294" r:id="rId10"/>
    <p:sldId id="295" r:id="rId11"/>
    <p:sldId id="296" r:id="rId12"/>
    <p:sldId id="297" r:id="rId13"/>
    <p:sldId id="298" r:id="rId14"/>
    <p:sldId id="299" r:id="rId15"/>
    <p:sldId id="300" r:id="rId16"/>
    <p:sldId id="301" r:id="rId17"/>
    <p:sldId id="305" r:id="rId18"/>
    <p:sldId id="306" r:id="rId19"/>
    <p:sldId id="307" r:id="rId20"/>
    <p:sldId id="308" r:id="rId21"/>
    <p:sldId id="309" r:id="rId22"/>
    <p:sldId id="310" r:id="rId23"/>
    <p:sldId id="311" r:id="rId24"/>
    <p:sldId id="312" r:id="rId25"/>
    <p:sldId id="313" r:id="rId26"/>
    <p:sldId id="314" r:id="rId27"/>
    <p:sldId id="317" r:id="rId28"/>
    <p:sldId id="318" r:id="rId29"/>
    <p:sldId id="319" r:id="rId30"/>
    <p:sldId id="320" r:id="rId31"/>
    <p:sldId id="321" r:id="rId32"/>
    <p:sldId id="322" r:id="rId33"/>
    <p:sldId id="323" r:id="rId34"/>
    <p:sldId id="324" r:id="rId35"/>
    <p:sldId id="325" r:id="rId36"/>
    <p:sldId id="328" r:id="rId37"/>
    <p:sldId id="329" r:id="rId38"/>
    <p:sldId id="330" r:id="rId3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7786" autoAdjust="0"/>
  </p:normalViewPr>
  <p:slideViewPr>
    <p:cSldViewPr>
      <p:cViewPr varScale="1">
        <p:scale>
          <a:sx n="47" d="100"/>
          <a:sy n="47" d="100"/>
        </p:scale>
        <p:origin x="1078" y="4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5" rIns="96649" bIns="48325"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49" tIns="48325" rIns="96649" bIns="48325" rtlCol="0"/>
          <a:lstStyle>
            <a:lvl1pPr algn="r">
              <a:defRPr sz="1300"/>
            </a:lvl1pPr>
          </a:lstStyle>
          <a:p>
            <a:fld id="{5670E512-9F9E-4156-953E-8350C511CBA9}" type="datetimeFigureOut">
              <a:rPr lang="en-US" smtClean="0"/>
              <a:t>2/5/2015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9" tIns="48325" rIns="96649" bIns="48325"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9" tIns="48325" rIns="96649"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9" tIns="48325" rIns="96649" bIns="48325"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9" tIns="48325" rIns="96649" bIns="48325"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3" y="4560892"/>
            <a:ext cx="5851525" cy="4319588"/>
          </a:xfrm>
          <a:prstGeom prst="rect">
            <a:avLst/>
          </a:prstGeom>
          <a:noFill/>
          <a:ln>
            <a:miter lim="800000"/>
            <a:headEnd/>
            <a:tailEnd/>
          </a:ln>
        </p:spPr>
        <p:txBody>
          <a:bodyPr lIns="96616" tIns="48308" rIns="96616" bIns="48308"/>
          <a:lstStyle/>
          <a:p>
            <a:endParaRPr lang="en-US"/>
          </a:p>
        </p:txBody>
      </p:sp>
    </p:spTree>
    <p:extLst>
      <p:ext uri="{BB962C8B-B14F-4D97-AF65-F5344CB8AC3E}">
        <p14:creationId xmlns:p14="http://schemas.microsoft.com/office/powerpoint/2010/main" val="422016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How many address bits</a:t>
            </a:r>
            <a:r>
              <a:rPr lang="en-US" baseline="0" dirty="0" smtClean="0"/>
              <a:t> are necessary for a 4 x 2 SRAM module?  (i.e. 4 word lines that are each 2 bits wide)?</a:t>
            </a:r>
            <a:endParaRPr lang="en-US" dirty="0"/>
          </a:p>
        </p:txBody>
      </p:sp>
    </p:spTree>
    <p:extLst>
      <p:ext uri="{BB962C8B-B14F-4D97-AF65-F5344CB8AC3E}">
        <p14:creationId xmlns:p14="http://schemas.microsoft.com/office/powerpoint/2010/main" val="1895603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How do</a:t>
            </a:r>
            <a:r>
              <a:rPr lang="en-US" baseline="0" dirty="0" smtClean="0"/>
              <a:t> we design a 4 x 2 SRAM Module?</a:t>
            </a:r>
            <a:endParaRPr lang="en-US" dirty="0" smtClean="0"/>
          </a:p>
          <a:p>
            <a:r>
              <a:rPr lang="en-US" dirty="0" smtClean="0"/>
              <a:t>Caption on B.9.1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2148241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How do</a:t>
            </a:r>
            <a:r>
              <a:rPr lang="en-US" baseline="0" dirty="0" smtClean="0"/>
              <a:t> we design a 4 x 2 SRAM Module?</a:t>
            </a:r>
            <a:endParaRPr lang="en-US" dirty="0" smtClean="0"/>
          </a:p>
          <a:p>
            <a:r>
              <a:rPr lang="en-US" dirty="0" smtClean="0"/>
              <a:t>Caption on C.9.1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528911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a:t>
            </a:r>
          </a:p>
          <a:p>
            <a:r>
              <a:rPr lang="en-US" dirty="0"/>
              <a:t>read access times for SRAMs in 2004 varied from about 2–4 ns for the fastest CMOS</a:t>
            </a:r>
          </a:p>
          <a:p>
            <a:r>
              <a:rPr lang="en-US" dirty="0"/>
              <a:t>parts, which tend to be somewhat smaller and narrower, to 8–20 ns for the typical</a:t>
            </a:r>
          </a:p>
          <a:p>
            <a:r>
              <a:rPr lang="en-US" dirty="0"/>
              <a:t>largest parts, which in 2004 had more than 32 million bits of data.</a:t>
            </a:r>
          </a:p>
        </p:txBody>
      </p:sp>
      <p:sp>
        <p:nvSpPr>
          <p:cNvPr id="4" name="Slide Number Placeholder 3"/>
          <p:cNvSpPr>
            <a:spLocks noGrp="1"/>
          </p:cNvSpPr>
          <p:nvPr>
            <p:ph type="sldNum" sz="quarter" idx="10"/>
          </p:nvPr>
        </p:nvSpPr>
        <p:spPr/>
        <p:txBody>
          <a:bodyPr/>
          <a:lstStyle/>
          <a:p>
            <a:fld id="{9F4D20E1-E5DC-47F2-AC29-DB6EA0AB5065}" type="slidenum">
              <a:rPr lang="en-US" smtClean="0"/>
              <a:pPr/>
              <a:t>26</a:t>
            </a:fld>
            <a:endParaRPr lang="en-US"/>
          </a:p>
        </p:txBody>
      </p:sp>
    </p:spTree>
    <p:extLst>
      <p:ext uri="{BB962C8B-B14F-4D97-AF65-F5344CB8AC3E}">
        <p14:creationId xmlns:p14="http://schemas.microsoft.com/office/powerpoint/2010/main" val="109262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How do</a:t>
            </a:r>
            <a:r>
              <a:rPr lang="en-US" baseline="0" dirty="0" smtClean="0"/>
              <a:t> we design a 4 x 2 SRAM Module?</a:t>
            </a:r>
            <a:endParaRPr lang="en-US" dirty="0" smtClean="0"/>
          </a:p>
          <a:p>
            <a:r>
              <a:rPr lang="en-US" dirty="0" smtClean="0"/>
              <a:t>Caption on B.9.1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2481716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Caption on B.9.1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2057266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Caption on B.9.1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2308449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Caption on B.9.1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3842086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704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Caption on B.9.1 is incorrect</a:t>
            </a:r>
          </a:p>
          <a:p>
            <a:r>
              <a:rPr lang="en-US" dirty="0"/>
              <a:t>Output enable is useful for connecting multiple memories to a single-output bus and using Output enable to determine which memory drives the bus.</a:t>
            </a:r>
          </a:p>
        </p:txBody>
      </p:sp>
    </p:spTree>
    <p:extLst>
      <p:ext uri="{BB962C8B-B14F-4D97-AF65-F5344CB8AC3E}">
        <p14:creationId xmlns:p14="http://schemas.microsoft.com/office/powerpoint/2010/main" val="1415290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2, 3,</a:t>
            </a:r>
            <a:r>
              <a:rPr lang="en-US" baseline="0" dirty="0" smtClean="0"/>
              <a:t> or more step address decode</a:t>
            </a:r>
          </a:p>
          <a:p>
            <a:endParaRPr lang="en-US" baseline="0" dirty="0" smtClean="0"/>
          </a:p>
          <a:p>
            <a:r>
              <a:rPr lang="en-US" dirty="0"/>
              <a:t>The first decoder generates the addresses for eight 4M  x 4 arrays; then a set of multiplexors is used to select 1 bit from each 4-bit-wide array. This is a much easier design than a single-level decode that would need either an enormous decoder or a gigantic multiplexor. In practice, a modern SRAM of</a:t>
            </a:r>
          </a:p>
          <a:p>
            <a:r>
              <a:rPr lang="en-US" dirty="0"/>
              <a:t>this size would probably use an even larger number of blocks, each somewhat smaller.</a:t>
            </a:r>
          </a:p>
        </p:txBody>
      </p:sp>
      <p:sp>
        <p:nvSpPr>
          <p:cNvPr id="4" name="Slide Number Placeholder 3"/>
          <p:cNvSpPr>
            <a:spLocks noGrp="1"/>
          </p:cNvSpPr>
          <p:nvPr>
            <p:ph type="sldNum" sz="quarter" idx="10"/>
          </p:nvPr>
        </p:nvSpPr>
        <p:spPr/>
        <p:txBody>
          <a:bodyPr/>
          <a:lstStyle/>
          <a:p>
            <a:fld id="{9F4D20E1-E5DC-47F2-AC29-DB6EA0AB5065}" type="slidenum">
              <a:rPr lang="en-US" smtClean="0"/>
              <a:pPr/>
              <a:t>32</a:t>
            </a:fld>
            <a:endParaRPr lang="en-US"/>
          </a:p>
        </p:txBody>
      </p:sp>
    </p:spTree>
    <p:extLst>
      <p:ext uri="{BB962C8B-B14F-4D97-AF65-F5344CB8AC3E}">
        <p14:creationId xmlns:p14="http://schemas.microsoft.com/office/powerpoint/2010/main" val="243166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3" y="4560892"/>
            <a:ext cx="5851525" cy="4319588"/>
          </a:xfrm>
          <a:prstGeom prst="rect">
            <a:avLst/>
          </a:prstGeom>
          <a:noFill/>
          <a:ln>
            <a:miter lim="800000"/>
            <a:headEnd/>
            <a:tailEnd/>
          </a:ln>
        </p:spPr>
        <p:txBody>
          <a:bodyPr lIns="96616" tIns="48308" rIns="96616" bIns="48308"/>
          <a:lstStyle/>
          <a:p>
            <a:endParaRPr lang="en-US"/>
          </a:p>
        </p:txBody>
      </p:sp>
    </p:spTree>
    <p:extLst>
      <p:ext uri="{BB962C8B-B14F-4D97-AF65-F5344CB8AC3E}">
        <p14:creationId xmlns:p14="http://schemas.microsoft.com/office/powerpoint/2010/main" val="2807115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9330"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19331"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endParaRPr lang="en-US"/>
          </a:p>
        </p:txBody>
      </p:sp>
    </p:spTree>
    <p:extLst>
      <p:ext uri="{BB962C8B-B14F-4D97-AF65-F5344CB8AC3E}">
        <p14:creationId xmlns:p14="http://schemas.microsoft.com/office/powerpoint/2010/main" val="2912108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137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21379"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a:t>value kept in a cell is stored as a charge in a capacitor</a:t>
            </a:r>
          </a:p>
          <a:p>
            <a:endParaRPr lang="en-US" dirty="0"/>
          </a:p>
          <a:p>
            <a:r>
              <a:rPr lang="en-US" dirty="0"/>
              <a:t>To refresh the cell, we merely read its contents and write it back.</a:t>
            </a:r>
          </a:p>
          <a:p>
            <a:endParaRPr lang="en-US" dirty="0"/>
          </a:p>
          <a:p>
            <a:r>
              <a:rPr lang="en-US" dirty="0"/>
              <a:t>Because DRAMs store the charge on a capacitor, it cannot be kept indefinitely and must periodically be </a:t>
            </a:r>
            <a:r>
              <a:rPr lang="en-US" i="1" dirty="0"/>
              <a:t>refreshed</a:t>
            </a:r>
            <a:r>
              <a:rPr lang="en-US" dirty="0"/>
              <a:t>. That is why this memory structure is called </a:t>
            </a:r>
            <a:r>
              <a:rPr lang="en-US" i="1" dirty="0"/>
              <a:t>dynamic</a:t>
            </a:r>
            <a:r>
              <a:rPr lang="en-US" dirty="0"/>
              <a:t>, as opposed to the static storage in an SRAM cell.</a:t>
            </a:r>
          </a:p>
          <a:p>
            <a:endParaRPr lang="en-US" dirty="0"/>
          </a:p>
          <a:p>
            <a:r>
              <a:rPr lang="en-US" dirty="0"/>
              <a:t>The pass transistor acts like a switch: when the signal on the word line is asserted, the switch is </a:t>
            </a:r>
            <a:r>
              <a:rPr lang="en-US" dirty="0" smtClean="0"/>
              <a:t>closed (on), </a:t>
            </a:r>
            <a:r>
              <a:rPr lang="en-US" dirty="0"/>
              <a:t>connecting the capacitor to the bit line. If the operation is a write, then the value to be written is placed on the bit line. If the value is a 1, the capacitor will be charged. If the value is a 0, then the capacitor will be discharged. Reading is slightly more complex, since the DRAM must detect a very small charge stored in the capacitor. Before activating the word line for a read, the bit line is charged to the voltage that is halfway between the low and high voltage. Then, by activating the word line, the charge on the capacitor is read out onto the bit line. This causes the bit line to move slightly toward the high or low direction, and this change is detected with a sense </a:t>
            </a:r>
            <a:r>
              <a:rPr lang="en-US" dirty="0" smtClean="0"/>
              <a:t>amplifier</a:t>
            </a:r>
            <a:r>
              <a:rPr lang="en-US" dirty="0"/>
              <a:t>, which can detect small changes in voltage.</a:t>
            </a:r>
          </a:p>
          <a:p>
            <a:endParaRPr lang="en-US" dirty="0"/>
          </a:p>
        </p:txBody>
      </p:sp>
    </p:spTree>
    <p:extLst>
      <p:ext uri="{BB962C8B-B14F-4D97-AF65-F5344CB8AC3E}">
        <p14:creationId xmlns:p14="http://schemas.microsoft.com/office/powerpoint/2010/main" val="277363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137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21379"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a:t>value kept in a cell is stored as a charge in a capacitor</a:t>
            </a:r>
          </a:p>
          <a:p>
            <a:endParaRPr lang="en-US" dirty="0"/>
          </a:p>
          <a:p>
            <a:r>
              <a:rPr lang="en-US" dirty="0"/>
              <a:t>To refresh the cell, we merely read its contents and write it back.</a:t>
            </a:r>
          </a:p>
          <a:p>
            <a:endParaRPr lang="en-US" dirty="0"/>
          </a:p>
          <a:p>
            <a:r>
              <a:rPr lang="en-US" dirty="0"/>
              <a:t>Because DRAMs store the charge on a capacitor, it cannot be kept indefinitely and must periodically be </a:t>
            </a:r>
            <a:r>
              <a:rPr lang="en-US" i="1" dirty="0"/>
              <a:t>refreshed</a:t>
            </a:r>
            <a:r>
              <a:rPr lang="en-US" dirty="0"/>
              <a:t>. That is why this memory structure is called </a:t>
            </a:r>
            <a:r>
              <a:rPr lang="en-US" i="1" dirty="0"/>
              <a:t>dynamic</a:t>
            </a:r>
            <a:r>
              <a:rPr lang="en-US" dirty="0"/>
              <a:t>, as opposed to the static storage in an SRAM cell.</a:t>
            </a:r>
          </a:p>
          <a:p>
            <a:endParaRPr lang="en-US" dirty="0"/>
          </a:p>
          <a:p>
            <a:r>
              <a:rPr lang="en-US" dirty="0"/>
              <a:t>The pass transistor acts like a switch: when the signal on the word line is asserted, the switch is closed, connecting the capacitor to the bit line. If the operation is a write, then the value to be written is placed on the bit line. If the value is a 1, the capacitor will be charged. If the value is a 0, then the capacitor will be discharged. Reading is slightly more complex, since the DRAM must detect a very small charge stored in the capacitor. Before activating the word line for a read, the bit line is charged to the voltage that is halfway between the low and high voltage. Then, by activating the word line, the charge on the capacitor is read out onto the bit line. This causes the bit line to move slightly toward the high or low direction, and this change is detected with a sense </a:t>
            </a:r>
            <a:r>
              <a:rPr lang="en-US" dirty="0" smtClean="0"/>
              <a:t>amplifier</a:t>
            </a:r>
            <a:r>
              <a:rPr lang="en-US" dirty="0"/>
              <a:t>, which can detect small changes in voltage.</a:t>
            </a:r>
          </a:p>
          <a:p>
            <a:endParaRPr lang="en-US" dirty="0"/>
          </a:p>
        </p:txBody>
      </p:sp>
    </p:spTree>
    <p:extLst>
      <p:ext uri="{BB962C8B-B14F-4D97-AF65-F5344CB8AC3E}">
        <p14:creationId xmlns:p14="http://schemas.microsoft.com/office/powerpoint/2010/main" val="1184288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342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23427"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endParaRPr lang="en-US"/>
          </a:p>
        </p:txBody>
      </p:sp>
    </p:spTree>
    <p:extLst>
      <p:ext uri="{BB962C8B-B14F-4D97-AF65-F5344CB8AC3E}">
        <p14:creationId xmlns:p14="http://schemas.microsoft.com/office/powerpoint/2010/main" val="4227523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499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4995"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endParaRPr lang="en-US"/>
          </a:p>
        </p:txBody>
      </p:sp>
    </p:spTree>
    <p:extLst>
      <p:ext uri="{BB962C8B-B14F-4D97-AF65-F5344CB8AC3E}">
        <p14:creationId xmlns:p14="http://schemas.microsoft.com/office/powerpoint/2010/main" val="1489551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2752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endParaRPr lang="en-US"/>
          </a:p>
        </p:txBody>
      </p:sp>
    </p:spTree>
    <p:extLst>
      <p:ext uri="{BB962C8B-B14F-4D97-AF65-F5344CB8AC3E}">
        <p14:creationId xmlns:p14="http://schemas.microsoft.com/office/powerpoint/2010/main" val="370031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0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96803"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endParaRPr lang="en-US"/>
          </a:p>
        </p:txBody>
      </p:sp>
    </p:spTree>
    <p:extLst>
      <p:ext uri="{BB962C8B-B14F-4D97-AF65-F5344CB8AC3E}">
        <p14:creationId xmlns:p14="http://schemas.microsoft.com/office/powerpoint/2010/main" val="4152175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499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04995"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lIns="96623" tIns="48312" rIns="96623" bIns="48312"/>
          <a:lstStyle/>
          <a:p>
            <a:r>
              <a:rPr lang="en-US" dirty="0" smtClean="0"/>
              <a:t>Need two transistors per input of a logic gate </a:t>
            </a:r>
          </a:p>
          <a:p>
            <a:r>
              <a:rPr lang="en-US" dirty="0" smtClean="0"/>
              <a:t>How does a n-input Mux grow in transistors? 2n</a:t>
            </a:r>
            <a:r>
              <a:rPr lang="en-US" baseline="0" dirty="0" smtClean="0"/>
              <a:t> + 4 transistors per input.  </a:t>
            </a:r>
          </a:p>
          <a:p>
            <a:r>
              <a:rPr lang="en-US" baseline="0" dirty="0" smtClean="0"/>
              <a:t>e.g. 2^20 input Mux will have 2x20+4=44 transistors per input, so 44M total transistors.</a:t>
            </a:r>
            <a:endParaRPr lang="en-US" dirty="0" smtClean="0"/>
          </a:p>
          <a:p>
            <a:endParaRPr lang="en-US" dirty="0" smtClean="0"/>
          </a:p>
          <a:p>
            <a:r>
              <a:rPr lang="en-US" dirty="0" smtClean="0"/>
              <a:t>2</a:t>
            </a:r>
            <a:r>
              <a:rPr lang="en-US" baseline="30000" dirty="0" smtClean="0"/>
              <a:t>10</a:t>
            </a:r>
            <a:r>
              <a:rPr lang="en-US" dirty="0" smtClean="0"/>
              <a:t> </a:t>
            </a:r>
            <a:r>
              <a:rPr lang="en-US" dirty="0"/>
              <a:t>= 1024 = 1k</a:t>
            </a:r>
          </a:p>
          <a:p>
            <a:r>
              <a:rPr lang="en-US" dirty="0"/>
              <a:t>2</a:t>
            </a:r>
            <a:r>
              <a:rPr lang="en-US" baseline="30000" dirty="0"/>
              <a:t>20</a:t>
            </a:r>
            <a:r>
              <a:rPr lang="en-US" dirty="0"/>
              <a:t> = 1M</a:t>
            </a:r>
          </a:p>
          <a:p>
            <a:r>
              <a:rPr lang="en-US" dirty="0"/>
              <a:t>2</a:t>
            </a:r>
            <a:r>
              <a:rPr lang="en-US" baseline="30000" dirty="0"/>
              <a:t>30</a:t>
            </a:r>
            <a:r>
              <a:rPr lang="en-US" dirty="0"/>
              <a:t> = 1G</a:t>
            </a:r>
          </a:p>
          <a:p>
            <a:r>
              <a:rPr lang="en-US" dirty="0"/>
              <a:t>2</a:t>
            </a:r>
            <a:r>
              <a:rPr lang="en-US" baseline="30000" dirty="0"/>
              <a:t>40</a:t>
            </a:r>
            <a:r>
              <a:rPr lang="en-US" dirty="0"/>
              <a:t> = 1T</a:t>
            </a:r>
          </a:p>
          <a:p>
            <a:endParaRPr lang="en-US" dirty="0"/>
          </a:p>
        </p:txBody>
      </p:sp>
    </p:spTree>
    <p:extLst>
      <p:ext uri="{BB962C8B-B14F-4D97-AF65-F5344CB8AC3E}">
        <p14:creationId xmlns:p14="http://schemas.microsoft.com/office/powerpoint/2010/main" val="202740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334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33347"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a:lstStyle/>
          <a:p>
            <a:r>
              <a:rPr lang="en-US" dirty="0" smtClean="0"/>
              <a:t>z, z 0, 1</a:t>
            </a:r>
            <a:endParaRPr lang="en-US" dirty="0"/>
          </a:p>
        </p:txBody>
      </p:sp>
    </p:spTree>
    <p:extLst>
      <p:ext uri="{BB962C8B-B14F-4D97-AF65-F5344CB8AC3E}">
        <p14:creationId xmlns:p14="http://schemas.microsoft.com/office/powerpoint/2010/main" val="4107754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334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33347"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a:lstStyle/>
          <a:p>
            <a:r>
              <a:rPr lang="en-US" dirty="0" smtClean="0"/>
              <a:t>z, z 0, 1</a:t>
            </a:r>
            <a:endParaRPr lang="en-US" dirty="0"/>
          </a:p>
        </p:txBody>
      </p:sp>
    </p:spTree>
    <p:extLst>
      <p:ext uri="{BB962C8B-B14F-4D97-AF65-F5344CB8AC3E}">
        <p14:creationId xmlns:p14="http://schemas.microsoft.com/office/powerpoint/2010/main" val="104113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334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33347" name="Rectangle 3"/>
          <p:cNvSpPr>
            <a:spLocks noGrp="1" noChangeArrowheads="1"/>
          </p:cNvSpPr>
          <p:nvPr>
            <p:ph type="body" idx="1"/>
          </p:nvPr>
        </p:nvSpPr>
        <p:spPr bwMode="auto">
          <a:xfrm>
            <a:off x="731856" y="4560901"/>
            <a:ext cx="5851497" cy="4319555"/>
          </a:xfrm>
          <a:prstGeom prst="rect">
            <a:avLst/>
          </a:prstGeom>
          <a:noFill/>
          <a:ln>
            <a:miter lim="800000"/>
            <a:headEnd/>
            <a:tailEnd/>
          </a:ln>
        </p:spPr>
        <p:txBody>
          <a:bodyPr/>
          <a:lstStyle/>
          <a:p>
            <a:r>
              <a:rPr lang="en-US" dirty="0" smtClean="0"/>
              <a:t>z, z 0, 1</a:t>
            </a:r>
            <a:endParaRPr lang="en-US" dirty="0"/>
          </a:p>
        </p:txBody>
      </p:sp>
    </p:spTree>
    <p:extLst>
      <p:ext uri="{BB962C8B-B14F-4D97-AF65-F5344CB8AC3E}">
        <p14:creationId xmlns:p14="http://schemas.microsoft.com/office/powerpoint/2010/main" val="4182921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Tri-State buffers,</a:t>
            </a:r>
            <a:r>
              <a:rPr lang="en-US" baseline="0" dirty="0" smtClean="0"/>
              <a:t> plus we need denser designs.</a:t>
            </a:r>
            <a:endParaRPr lang="en-US" dirty="0"/>
          </a:p>
        </p:txBody>
      </p:sp>
      <p:sp>
        <p:nvSpPr>
          <p:cNvPr id="4" name="Slide Number Placeholder 3"/>
          <p:cNvSpPr>
            <a:spLocks noGrp="1"/>
          </p:cNvSpPr>
          <p:nvPr>
            <p:ph type="sldNum" sz="quarter" idx="10"/>
          </p:nvPr>
        </p:nvSpPr>
        <p:spPr/>
        <p:txBody>
          <a:bodyPr/>
          <a:lstStyle/>
          <a:p>
            <a:fld id="{A74B3B8B-BCF9-4E1F-9065-CB7320599A73}" type="slidenum">
              <a:rPr lang="en-US" smtClean="0"/>
              <a:t>20</a:t>
            </a:fld>
            <a:endParaRPr lang="en-US"/>
          </a:p>
        </p:txBody>
      </p:sp>
    </p:spTree>
    <p:extLst>
      <p:ext uri="{BB962C8B-B14F-4D97-AF65-F5344CB8AC3E}">
        <p14:creationId xmlns:p14="http://schemas.microsoft.com/office/powerpoint/2010/main" val="4150334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06">
              <a:defRPr/>
            </a:pPr>
            <a:r>
              <a:rPr lang="en-US" dirty="0" smtClean="0"/>
              <a:t>How many address bits</a:t>
            </a:r>
            <a:r>
              <a:rPr lang="en-US" baseline="0" dirty="0" smtClean="0"/>
              <a:t> are necessary for a 4M x 8 SRAM module?  (i.e. 4M word lines that are each 8 bits wide)?</a:t>
            </a:r>
            <a:endParaRPr lang="en-US" dirty="0" smtClean="0"/>
          </a:p>
          <a:p>
            <a:endParaRPr lang="en-US" dirty="0"/>
          </a:p>
        </p:txBody>
      </p:sp>
      <p:sp>
        <p:nvSpPr>
          <p:cNvPr id="4" name="Slide Number Placeholder 3"/>
          <p:cNvSpPr>
            <a:spLocks noGrp="1"/>
          </p:cNvSpPr>
          <p:nvPr>
            <p:ph type="sldNum" sz="quarter" idx="10"/>
          </p:nvPr>
        </p:nvSpPr>
        <p:spPr/>
        <p:txBody>
          <a:bodyPr/>
          <a:lstStyle/>
          <a:p>
            <a:fld id="{A74B3B8B-BCF9-4E1F-9065-CB7320599A73}" type="slidenum">
              <a:rPr lang="en-US" smtClean="0"/>
              <a:t>22</a:t>
            </a:fld>
            <a:endParaRPr lang="en-US"/>
          </a:p>
        </p:txBody>
      </p:sp>
    </p:spTree>
    <p:extLst>
      <p:ext uri="{BB962C8B-B14F-4D97-AF65-F5344CB8AC3E}">
        <p14:creationId xmlns:p14="http://schemas.microsoft.com/office/powerpoint/2010/main" val="31650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2015</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233.xml"/><Relationship Id="rId18" Type="http://schemas.openxmlformats.org/officeDocument/2006/relationships/tags" Target="../tags/tag238.xml"/><Relationship Id="rId26" Type="http://schemas.openxmlformats.org/officeDocument/2006/relationships/tags" Target="../tags/tag246.xml"/><Relationship Id="rId39" Type="http://schemas.openxmlformats.org/officeDocument/2006/relationships/tags" Target="../tags/tag259.xml"/><Relationship Id="rId21" Type="http://schemas.openxmlformats.org/officeDocument/2006/relationships/tags" Target="../tags/tag241.xml"/><Relationship Id="rId34" Type="http://schemas.openxmlformats.org/officeDocument/2006/relationships/tags" Target="../tags/tag254.xml"/><Relationship Id="rId42" Type="http://schemas.openxmlformats.org/officeDocument/2006/relationships/tags" Target="../tags/tag262.xml"/><Relationship Id="rId47" Type="http://schemas.openxmlformats.org/officeDocument/2006/relationships/tags" Target="../tags/tag267.xml"/><Relationship Id="rId50" Type="http://schemas.openxmlformats.org/officeDocument/2006/relationships/tags" Target="../tags/tag270.xml"/><Relationship Id="rId55" Type="http://schemas.openxmlformats.org/officeDocument/2006/relationships/slideLayout" Target="../slideLayouts/slideLayout2.xml"/><Relationship Id="rId7" Type="http://schemas.openxmlformats.org/officeDocument/2006/relationships/tags" Target="../tags/tag227.xml"/><Relationship Id="rId2" Type="http://schemas.openxmlformats.org/officeDocument/2006/relationships/tags" Target="../tags/tag222.xml"/><Relationship Id="rId16" Type="http://schemas.openxmlformats.org/officeDocument/2006/relationships/tags" Target="../tags/tag236.xml"/><Relationship Id="rId29" Type="http://schemas.openxmlformats.org/officeDocument/2006/relationships/tags" Target="../tags/tag249.xml"/><Relationship Id="rId11" Type="http://schemas.openxmlformats.org/officeDocument/2006/relationships/tags" Target="../tags/tag231.xml"/><Relationship Id="rId24" Type="http://schemas.openxmlformats.org/officeDocument/2006/relationships/tags" Target="../tags/tag244.xml"/><Relationship Id="rId32" Type="http://schemas.openxmlformats.org/officeDocument/2006/relationships/tags" Target="../tags/tag252.xml"/><Relationship Id="rId37" Type="http://schemas.openxmlformats.org/officeDocument/2006/relationships/tags" Target="../tags/tag257.xml"/><Relationship Id="rId40" Type="http://schemas.openxmlformats.org/officeDocument/2006/relationships/tags" Target="../tags/tag260.xml"/><Relationship Id="rId45" Type="http://schemas.openxmlformats.org/officeDocument/2006/relationships/tags" Target="../tags/tag265.xml"/><Relationship Id="rId53" Type="http://schemas.openxmlformats.org/officeDocument/2006/relationships/tags" Target="../tags/tag273.xml"/><Relationship Id="rId5" Type="http://schemas.openxmlformats.org/officeDocument/2006/relationships/tags" Target="../tags/tag225.xml"/><Relationship Id="rId10" Type="http://schemas.openxmlformats.org/officeDocument/2006/relationships/tags" Target="../tags/tag230.xml"/><Relationship Id="rId19" Type="http://schemas.openxmlformats.org/officeDocument/2006/relationships/tags" Target="../tags/tag239.xml"/><Relationship Id="rId31" Type="http://schemas.openxmlformats.org/officeDocument/2006/relationships/tags" Target="../tags/tag251.xml"/><Relationship Id="rId44" Type="http://schemas.openxmlformats.org/officeDocument/2006/relationships/tags" Target="../tags/tag264.xml"/><Relationship Id="rId52" Type="http://schemas.openxmlformats.org/officeDocument/2006/relationships/tags" Target="../tags/tag272.xml"/><Relationship Id="rId4" Type="http://schemas.openxmlformats.org/officeDocument/2006/relationships/tags" Target="../tags/tag224.xml"/><Relationship Id="rId9" Type="http://schemas.openxmlformats.org/officeDocument/2006/relationships/tags" Target="../tags/tag229.xml"/><Relationship Id="rId14" Type="http://schemas.openxmlformats.org/officeDocument/2006/relationships/tags" Target="../tags/tag234.xml"/><Relationship Id="rId22" Type="http://schemas.openxmlformats.org/officeDocument/2006/relationships/tags" Target="../tags/tag242.xml"/><Relationship Id="rId27" Type="http://schemas.openxmlformats.org/officeDocument/2006/relationships/tags" Target="../tags/tag247.xml"/><Relationship Id="rId30" Type="http://schemas.openxmlformats.org/officeDocument/2006/relationships/tags" Target="../tags/tag250.xml"/><Relationship Id="rId35" Type="http://schemas.openxmlformats.org/officeDocument/2006/relationships/tags" Target="../tags/tag255.xml"/><Relationship Id="rId43" Type="http://schemas.openxmlformats.org/officeDocument/2006/relationships/tags" Target="../tags/tag263.xml"/><Relationship Id="rId48" Type="http://schemas.openxmlformats.org/officeDocument/2006/relationships/tags" Target="../tags/tag268.xml"/><Relationship Id="rId8" Type="http://schemas.openxmlformats.org/officeDocument/2006/relationships/tags" Target="../tags/tag228.xml"/><Relationship Id="rId51" Type="http://schemas.openxmlformats.org/officeDocument/2006/relationships/tags" Target="../tags/tag271.xml"/><Relationship Id="rId3" Type="http://schemas.openxmlformats.org/officeDocument/2006/relationships/tags" Target="../tags/tag223.xml"/><Relationship Id="rId12" Type="http://schemas.openxmlformats.org/officeDocument/2006/relationships/tags" Target="../tags/tag232.xml"/><Relationship Id="rId17" Type="http://schemas.openxmlformats.org/officeDocument/2006/relationships/tags" Target="../tags/tag237.xml"/><Relationship Id="rId25" Type="http://schemas.openxmlformats.org/officeDocument/2006/relationships/tags" Target="../tags/tag245.xml"/><Relationship Id="rId33" Type="http://schemas.openxmlformats.org/officeDocument/2006/relationships/tags" Target="../tags/tag253.xml"/><Relationship Id="rId38" Type="http://schemas.openxmlformats.org/officeDocument/2006/relationships/tags" Target="../tags/tag258.xml"/><Relationship Id="rId46" Type="http://schemas.openxmlformats.org/officeDocument/2006/relationships/tags" Target="../tags/tag266.xml"/><Relationship Id="rId20" Type="http://schemas.openxmlformats.org/officeDocument/2006/relationships/tags" Target="../tags/tag240.xml"/><Relationship Id="rId41" Type="http://schemas.openxmlformats.org/officeDocument/2006/relationships/tags" Target="../tags/tag261.xml"/><Relationship Id="rId54" Type="http://schemas.openxmlformats.org/officeDocument/2006/relationships/tags" Target="../tags/tag274.xml"/><Relationship Id="rId1" Type="http://schemas.openxmlformats.org/officeDocument/2006/relationships/tags" Target="../tags/tag221.xml"/><Relationship Id="rId6" Type="http://schemas.openxmlformats.org/officeDocument/2006/relationships/tags" Target="../tags/tag226.xml"/><Relationship Id="rId15" Type="http://schemas.openxmlformats.org/officeDocument/2006/relationships/tags" Target="../tags/tag235.xml"/><Relationship Id="rId23" Type="http://schemas.openxmlformats.org/officeDocument/2006/relationships/tags" Target="../tags/tag243.xml"/><Relationship Id="rId28" Type="http://schemas.openxmlformats.org/officeDocument/2006/relationships/tags" Target="../tags/tag248.xml"/><Relationship Id="rId36" Type="http://schemas.openxmlformats.org/officeDocument/2006/relationships/tags" Target="../tags/tag256.xml"/><Relationship Id="rId49" Type="http://schemas.openxmlformats.org/officeDocument/2006/relationships/tags" Target="../tags/tag269.xml"/></Relationships>
</file>

<file path=ppt/slides/_rels/slide14.xml.rels><?xml version="1.0" encoding="UTF-8" standalone="yes"?>
<Relationships xmlns="http://schemas.openxmlformats.org/package/2006/relationships"><Relationship Id="rId8" Type="http://schemas.openxmlformats.org/officeDocument/2006/relationships/tags" Target="../tags/tag282.xml"/><Relationship Id="rId3" Type="http://schemas.openxmlformats.org/officeDocument/2006/relationships/tags" Target="../tags/tag277.xml"/><Relationship Id="rId7" Type="http://schemas.openxmlformats.org/officeDocument/2006/relationships/tags" Target="../tags/tag281.xml"/><Relationship Id="rId12" Type="http://schemas.openxmlformats.org/officeDocument/2006/relationships/notesSlide" Target="../notesSlides/notesSlide5.xml"/><Relationship Id="rId2" Type="http://schemas.openxmlformats.org/officeDocument/2006/relationships/tags" Target="../tags/tag276.xml"/><Relationship Id="rId1" Type="http://schemas.openxmlformats.org/officeDocument/2006/relationships/tags" Target="../tags/tag275.xml"/><Relationship Id="rId6" Type="http://schemas.openxmlformats.org/officeDocument/2006/relationships/tags" Target="../tags/tag280.xml"/><Relationship Id="rId11" Type="http://schemas.openxmlformats.org/officeDocument/2006/relationships/slideLayout" Target="../slideLayouts/slideLayout4.xml"/><Relationship Id="rId5" Type="http://schemas.openxmlformats.org/officeDocument/2006/relationships/tags" Target="../tags/tag279.xml"/><Relationship Id="rId10" Type="http://schemas.openxmlformats.org/officeDocument/2006/relationships/tags" Target="../tags/tag284.xml"/><Relationship Id="rId4" Type="http://schemas.openxmlformats.org/officeDocument/2006/relationships/tags" Target="../tags/tag278.xml"/><Relationship Id="rId9" Type="http://schemas.openxmlformats.org/officeDocument/2006/relationships/tags" Target="../tags/tag283.xml"/></Relationships>
</file>

<file path=ppt/slides/_rels/slide15.xml.rels><?xml version="1.0" encoding="UTF-8" standalone="yes"?>
<Relationships xmlns="http://schemas.openxmlformats.org/package/2006/relationships"><Relationship Id="rId13" Type="http://schemas.openxmlformats.org/officeDocument/2006/relationships/tags" Target="../tags/tag297.xml"/><Relationship Id="rId18" Type="http://schemas.openxmlformats.org/officeDocument/2006/relationships/tags" Target="../tags/tag302.xml"/><Relationship Id="rId26" Type="http://schemas.openxmlformats.org/officeDocument/2006/relationships/tags" Target="../tags/tag310.xml"/><Relationship Id="rId3" Type="http://schemas.openxmlformats.org/officeDocument/2006/relationships/tags" Target="../tags/tag287.xml"/><Relationship Id="rId21" Type="http://schemas.openxmlformats.org/officeDocument/2006/relationships/tags" Target="../tags/tag305.xml"/><Relationship Id="rId7" Type="http://schemas.openxmlformats.org/officeDocument/2006/relationships/tags" Target="../tags/tag291.xml"/><Relationship Id="rId12" Type="http://schemas.openxmlformats.org/officeDocument/2006/relationships/tags" Target="../tags/tag296.xml"/><Relationship Id="rId17" Type="http://schemas.openxmlformats.org/officeDocument/2006/relationships/tags" Target="../tags/tag301.xml"/><Relationship Id="rId25" Type="http://schemas.openxmlformats.org/officeDocument/2006/relationships/tags" Target="../tags/tag309.xml"/><Relationship Id="rId33" Type="http://schemas.openxmlformats.org/officeDocument/2006/relationships/notesSlide" Target="../notesSlides/notesSlide6.xml"/><Relationship Id="rId2" Type="http://schemas.openxmlformats.org/officeDocument/2006/relationships/tags" Target="../tags/tag286.xml"/><Relationship Id="rId16" Type="http://schemas.openxmlformats.org/officeDocument/2006/relationships/tags" Target="../tags/tag300.xml"/><Relationship Id="rId20" Type="http://schemas.openxmlformats.org/officeDocument/2006/relationships/tags" Target="../tags/tag304.xml"/><Relationship Id="rId29" Type="http://schemas.openxmlformats.org/officeDocument/2006/relationships/tags" Target="../tags/tag313.xml"/><Relationship Id="rId1" Type="http://schemas.openxmlformats.org/officeDocument/2006/relationships/tags" Target="../tags/tag285.xml"/><Relationship Id="rId6" Type="http://schemas.openxmlformats.org/officeDocument/2006/relationships/tags" Target="../tags/tag290.xml"/><Relationship Id="rId11" Type="http://schemas.openxmlformats.org/officeDocument/2006/relationships/tags" Target="../tags/tag295.xml"/><Relationship Id="rId24" Type="http://schemas.openxmlformats.org/officeDocument/2006/relationships/tags" Target="../tags/tag308.xml"/><Relationship Id="rId32" Type="http://schemas.openxmlformats.org/officeDocument/2006/relationships/slideLayout" Target="../slideLayouts/slideLayout4.xml"/><Relationship Id="rId5" Type="http://schemas.openxmlformats.org/officeDocument/2006/relationships/tags" Target="../tags/tag289.xml"/><Relationship Id="rId15" Type="http://schemas.openxmlformats.org/officeDocument/2006/relationships/tags" Target="../tags/tag299.xml"/><Relationship Id="rId23" Type="http://schemas.openxmlformats.org/officeDocument/2006/relationships/tags" Target="../tags/tag307.xml"/><Relationship Id="rId28" Type="http://schemas.openxmlformats.org/officeDocument/2006/relationships/tags" Target="../tags/tag312.xml"/><Relationship Id="rId10" Type="http://schemas.openxmlformats.org/officeDocument/2006/relationships/tags" Target="../tags/tag294.xml"/><Relationship Id="rId19" Type="http://schemas.openxmlformats.org/officeDocument/2006/relationships/tags" Target="../tags/tag303.xml"/><Relationship Id="rId31" Type="http://schemas.openxmlformats.org/officeDocument/2006/relationships/tags" Target="../tags/tag315.xml"/><Relationship Id="rId4" Type="http://schemas.openxmlformats.org/officeDocument/2006/relationships/tags" Target="../tags/tag288.xml"/><Relationship Id="rId9" Type="http://schemas.openxmlformats.org/officeDocument/2006/relationships/tags" Target="../tags/tag293.xml"/><Relationship Id="rId14" Type="http://schemas.openxmlformats.org/officeDocument/2006/relationships/tags" Target="../tags/tag298.xml"/><Relationship Id="rId22" Type="http://schemas.openxmlformats.org/officeDocument/2006/relationships/tags" Target="../tags/tag306.xml"/><Relationship Id="rId27" Type="http://schemas.openxmlformats.org/officeDocument/2006/relationships/tags" Target="../tags/tag311.xml"/><Relationship Id="rId30" Type="http://schemas.openxmlformats.org/officeDocument/2006/relationships/tags" Target="../tags/tag314.xml"/><Relationship Id="rId8" Type="http://schemas.openxmlformats.org/officeDocument/2006/relationships/tags" Target="../tags/tag292.xml"/></Relationships>
</file>

<file path=ppt/slides/_rels/slide16.xml.rels><?xml version="1.0" encoding="UTF-8" standalone="yes"?>
<Relationships xmlns="http://schemas.openxmlformats.org/package/2006/relationships"><Relationship Id="rId13" Type="http://schemas.openxmlformats.org/officeDocument/2006/relationships/tags" Target="../tags/tag328.xml"/><Relationship Id="rId18" Type="http://schemas.openxmlformats.org/officeDocument/2006/relationships/tags" Target="../tags/tag333.xml"/><Relationship Id="rId26" Type="http://schemas.openxmlformats.org/officeDocument/2006/relationships/tags" Target="../tags/tag341.xml"/><Relationship Id="rId39" Type="http://schemas.openxmlformats.org/officeDocument/2006/relationships/tags" Target="../tags/tag354.xml"/><Relationship Id="rId21" Type="http://schemas.openxmlformats.org/officeDocument/2006/relationships/tags" Target="../tags/tag336.xml"/><Relationship Id="rId34" Type="http://schemas.openxmlformats.org/officeDocument/2006/relationships/tags" Target="../tags/tag349.xml"/><Relationship Id="rId42" Type="http://schemas.openxmlformats.org/officeDocument/2006/relationships/slideLayout" Target="../slideLayouts/slideLayout4.xml"/><Relationship Id="rId7" Type="http://schemas.openxmlformats.org/officeDocument/2006/relationships/tags" Target="../tags/tag322.xml"/><Relationship Id="rId2" Type="http://schemas.openxmlformats.org/officeDocument/2006/relationships/tags" Target="../tags/tag317.xml"/><Relationship Id="rId16" Type="http://schemas.openxmlformats.org/officeDocument/2006/relationships/tags" Target="../tags/tag331.xml"/><Relationship Id="rId20" Type="http://schemas.openxmlformats.org/officeDocument/2006/relationships/tags" Target="../tags/tag335.xml"/><Relationship Id="rId29" Type="http://schemas.openxmlformats.org/officeDocument/2006/relationships/tags" Target="../tags/tag344.xml"/><Relationship Id="rId41" Type="http://schemas.openxmlformats.org/officeDocument/2006/relationships/tags" Target="../tags/tag356.xml"/><Relationship Id="rId1" Type="http://schemas.openxmlformats.org/officeDocument/2006/relationships/tags" Target="../tags/tag316.xml"/><Relationship Id="rId6" Type="http://schemas.openxmlformats.org/officeDocument/2006/relationships/tags" Target="../tags/tag321.xml"/><Relationship Id="rId11" Type="http://schemas.openxmlformats.org/officeDocument/2006/relationships/tags" Target="../tags/tag326.xml"/><Relationship Id="rId24" Type="http://schemas.openxmlformats.org/officeDocument/2006/relationships/tags" Target="../tags/tag339.xml"/><Relationship Id="rId32" Type="http://schemas.openxmlformats.org/officeDocument/2006/relationships/tags" Target="../tags/tag347.xml"/><Relationship Id="rId37" Type="http://schemas.openxmlformats.org/officeDocument/2006/relationships/tags" Target="../tags/tag352.xml"/><Relationship Id="rId40" Type="http://schemas.openxmlformats.org/officeDocument/2006/relationships/tags" Target="../tags/tag355.xml"/><Relationship Id="rId5" Type="http://schemas.openxmlformats.org/officeDocument/2006/relationships/tags" Target="../tags/tag320.xml"/><Relationship Id="rId15" Type="http://schemas.openxmlformats.org/officeDocument/2006/relationships/tags" Target="../tags/tag330.xml"/><Relationship Id="rId23" Type="http://schemas.openxmlformats.org/officeDocument/2006/relationships/tags" Target="../tags/tag338.xml"/><Relationship Id="rId28" Type="http://schemas.openxmlformats.org/officeDocument/2006/relationships/tags" Target="../tags/tag343.xml"/><Relationship Id="rId36" Type="http://schemas.openxmlformats.org/officeDocument/2006/relationships/tags" Target="../tags/tag351.xml"/><Relationship Id="rId10" Type="http://schemas.openxmlformats.org/officeDocument/2006/relationships/tags" Target="../tags/tag325.xml"/><Relationship Id="rId19" Type="http://schemas.openxmlformats.org/officeDocument/2006/relationships/tags" Target="../tags/tag334.xml"/><Relationship Id="rId31" Type="http://schemas.openxmlformats.org/officeDocument/2006/relationships/tags" Target="../tags/tag346.xml"/><Relationship Id="rId4" Type="http://schemas.openxmlformats.org/officeDocument/2006/relationships/tags" Target="../tags/tag319.xml"/><Relationship Id="rId9" Type="http://schemas.openxmlformats.org/officeDocument/2006/relationships/tags" Target="../tags/tag324.xml"/><Relationship Id="rId14" Type="http://schemas.openxmlformats.org/officeDocument/2006/relationships/tags" Target="../tags/tag329.xml"/><Relationship Id="rId22" Type="http://schemas.openxmlformats.org/officeDocument/2006/relationships/tags" Target="../tags/tag337.xml"/><Relationship Id="rId27" Type="http://schemas.openxmlformats.org/officeDocument/2006/relationships/tags" Target="../tags/tag342.xml"/><Relationship Id="rId30" Type="http://schemas.openxmlformats.org/officeDocument/2006/relationships/tags" Target="../tags/tag345.xml"/><Relationship Id="rId35" Type="http://schemas.openxmlformats.org/officeDocument/2006/relationships/tags" Target="../tags/tag350.xml"/><Relationship Id="rId43" Type="http://schemas.openxmlformats.org/officeDocument/2006/relationships/notesSlide" Target="../notesSlides/notesSlide7.xml"/><Relationship Id="rId8" Type="http://schemas.openxmlformats.org/officeDocument/2006/relationships/tags" Target="../tags/tag323.xml"/><Relationship Id="rId3" Type="http://schemas.openxmlformats.org/officeDocument/2006/relationships/tags" Target="../tags/tag318.xml"/><Relationship Id="rId12" Type="http://schemas.openxmlformats.org/officeDocument/2006/relationships/tags" Target="../tags/tag327.xml"/><Relationship Id="rId17" Type="http://schemas.openxmlformats.org/officeDocument/2006/relationships/tags" Target="../tags/tag332.xml"/><Relationship Id="rId25" Type="http://schemas.openxmlformats.org/officeDocument/2006/relationships/tags" Target="../tags/tag340.xml"/><Relationship Id="rId33" Type="http://schemas.openxmlformats.org/officeDocument/2006/relationships/tags" Target="../tags/tag348.xml"/><Relationship Id="rId38" Type="http://schemas.openxmlformats.org/officeDocument/2006/relationships/tags" Target="../tags/tag353.xml"/></Relationships>
</file>

<file path=ppt/slides/_rels/slide17.xml.rels><?xml version="1.0" encoding="UTF-8" standalone="yes"?>
<Relationships xmlns="http://schemas.openxmlformats.org/package/2006/relationships"><Relationship Id="rId13" Type="http://schemas.openxmlformats.org/officeDocument/2006/relationships/tags" Target="../tags/tag369.xml"/><Relationship Id="rId18" Type="http://schemas.openxmlformats.org/officeDocument/2006/relationships/tags" Target="../tags/tag374.xml"/><Relationship Id="rId26" Type="http://schemas.openxmlformats.org/officeDocument/2006/relationships/tags" Target="../tags/tag382.xml"/><Relationship Id="rId39" Type="http://schemas.openxmlformats.org/officeDocument/2006/relationships/tags" Target="../tags/tag395.xml"/><Relationship Id="rId21" Type="http://schemas.openxmlformats.org/officeDocument/2006/relationships/tags" Target="../tags/tag377.xml"/><Relationship Id="rId34" Type="http://schemas.openxmlformats.org/officeDocument/2006/relationships/tags" Target="../tags/tag390.xml"/><Relationship Id="rId42" Type="http://schemas.openxmlformats.org/officeDocument/2006/relationships/tags" Target="../tags/tag398.xml"/><Relationship Id="rId47" Type="http://schemas.openxmlformats.org/officeDocument/2006/relationships/tags" Target="../tags/tag403.xml"/><Relationship Id="rId50" Type="http://schemas.openxmlformats.org/officeDocument/2006/relationships/tags" Target="../tags/tag406.xml"/><Relationship Id="rId7" Type="http://schemas.openxmlformats.org/officeDocument/2006/relationships/tags" Target="../tags/tag363.xml"/><Relationship Id="rId2" Type="http://schemas.openxmlformats.org/officeDocument/2006/relationships/tags" Target="../tags/tag358.xml"/><Relationship Id="rId16" Type="http://schemas.openxmlformats.org/officeDocument/2006/relationships/tags" Target="../tags/tag372.xml"/><Relationship Id="rId29" Type="http://schemas.openxmlformats.org/officeDocument/2006/relationships/tags" Target="../tags/tag385.xml"/><Relationship Id="rId11" Type="http://schemas.openxmlformats.org/officeDocument/2006/relationships/tags" Target="../tags/tag367.xml"/><Relationship Id="rId24" Type="http://schemas.openxmlformats.org/officeDocument/2006/relationships/tags" Target="../tags/tag380.xml"/><Relationship Id="rId32" Type="http://schemas.openxmlformats.org/officeDocument/2006/relationships/tags" Target="../tags/tag388.xml"/><Relationship Id="rId37" Type="http://schemas.openxmlformats.org/officeDocument/2006/relationships/tags" Target="../tags/tag393.xml"/><Relationship Id="rId40" Type="http://schemas.openxmlformats.org/officeDocument/2006/relationships/tags" Target="../tags/tag396.xml"/><Relationship Id="rId45" Type="http://schemas.openxmlformats.org/officeDocument/2006/relationships/tags" Target="../tags/tag401.xml"/><Relationship Id="rId53" Type="http://schemas.openxmlformats.org/officeDocument/2006/relationships/tags" Target="../tags/tag409.xml"/><Relationship Id="rId5" Type="http://schemas.openxmlformats.org/officeDocument/2006/relationships/tags" Target="../tags/tag361.xml"/><Relationship Id="rId10" Type="http://schemas.openxmlformats.org/officeDocument/2006/relationships/tags" Target="../tags/tag366.xml"/><Relationship Id="rId19" Type="http://schemas.openxmlformats.org/officeDocument/2006/relationships/tags" Target="../tags/tag375.xml"/><Relationship Id="rId31" Type="http://schemas.openxmlformats.org/officeDocument/2006/relationships/tags" Target="../tags/tag387.xml"/><Relationship Id="rId44" Type="http://schemas.openxmlformats.org/officeDocument/2006/relationships/tags" Target="../tags/tag400.xml"/><Relationship Id="rId52" Type="http://schemas.openxmlformats.org/officeDocument/2006/relationships/tags" Target="../tags/tag408.xml"/><Relationship Id="rId4" Type="http://schemas.openxmlformats.org/officeDocument/2006/relationships/tags" Target="../tags/tag360.xml"/><Relationship Id="rId9" Type="http://schemas.openxmlformats.org/officeDocument/2006/relationships/tags" Target="../tags/tag365.xml"/><Relationship Id="rId14" Type="http://schemas.openxmlformats.org/officeDocument/2006/relationships/tags" Target="../tags/tag370.xml"/><Relationship Id="rId22" Type="http://schemas.openxmlformats.org/officeDocument/2006/relationships/tags" Target="../tags/tag378.xml"/><Relationship Id="rId27" Type="http://schemas.openxmlformats.org/officeDocument/2006/relationships/tags" Target="../tags/tag383.xml"/><Relationship Id="rId30" Type="http://schemas.openxmlformats.org/officeDocument/2006/relationships/tags" Target="../tags/tag386.xml"/><Relationship Id="rId35" Type="http://schemas.openxmlformats.org/officeDocument/2006/relationships/tags" Target="../tags/tag391.xml"/><Relationship Id="rId43" Type="http://schemas.openxmlformats.org/officeDocument/2006/relationships/tags" Target="../tags/tag399.xml"/><Relationship Id="rId48" Type="http://schemas.openxmlformats.org/officeDocument/2006/relationships/tags" Target="../tags/tag404.xml"/><Relationship Id="rId8" Type="http://schemas.openxmlformats.org/officeDocument/2006/relationships/tags" Target="../tags/tag364.xml"/><Relationship Id="rId51" Type="http://schemas.openxmlformats.org/officeDocument/2006/relationships/tags" Target="../tags/tag407.xml"/><Relationship Id="rId3" Type="http://schemas.openxmlformats.org/officeDocument/2006/relationships/tags" Target="../tags/tag359.xml"/><Relationship Id="rId12" Type="http://schemas.openxmlformats.org/officeDocument/2006/relationships/tags" Target="../tags/tag368.xml"/><Relationship Id="rId17" Type="http://schemas.openxmlformats.org/officeDocument/2006/relationships/tags" Target="../tags/tag373.xml"/><Relationship Id="rId25" Type="http://schemas.openxmlformats.org/officeDocument/2006/relationships/tags" Target="../tags/tag381.xml"/><Relationship Id="rId33" Type="http://schemas.openxmlformats.org/officeDocument/2006/relationships/tags" Target="../tags/tag389.xml"/><Relationship Id="rId38" Type="http://schemas.openxmlformats.org/officeDocument/2006/relationships/tags" Target="../tags/tag394.xml"/><Relationship Id="rId46" Type="http://schemas.openxmlformats.org/officeDocument/2006/relationships/tags" Target="../tags/tag402.xml"/><Relationship Id="rId20" Type="http://schemas.openxmlformats.org/officeDocument/2006/relationships/tags" Target="../tags/tag376.xml"/><Relationship Id="rId41" Type="http://schemas.openxmlformats.org/officeDocument/2006/relationships/tags" Target="../tags/tag397.xml"/><Relationship Id="rId54" Type="http://schemas.openxmlformats.org/officeDocument/2006/relationships/slideLayout" Target="../slideLayouts/slideLayout4.xml"/><Relationship Id="rId1" Type="http://schemas.openxmlformats.org/officeDocument/2006/relationships/tags" Target="../tags/tag357.xml"/><Relationship Id="rId6" Type="http://schemas.openxmlformats.org/officeDocument/2006/relationships/tags" Target="../tags/tag362.xml"/><Relationship Id="rId15" Type="http://schemas.openxmlformats.org/officeDocument/2006/relationships/tags" Target="../tags/tag371.xml"/><Relationship Id="rId23" Type="http://schemas.openxmlformats.org/officeDocument/2006/relationships/tags" Target="../tags/tag379.xml"/><Relationship Id="rId28" Type="http://schemas.openxmlformats.org/officeDocument/2006/relationships/tags" Target="../tags/tag384.xml"/><Relationship Id="rId36" Type="http://schemas.openxmlformats.org/officeDocument/2006/relationships/tags" Target="../tags/tag392.xml"/><Relationship Id="rId49" Type="http://schemas.openxmlformats.org/officeDocument/2006/relationships/tags" Target="../tags/tag40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tags" Target="../tags/tag417.xml"/><Relationship Id="rId3" Type="http://schemas.openxmlformats.org/officeDocument/2006/relationships/tags" Target="../tags/tag412.xml"/><Relationship Id="rId7" Type="http://schemas.openxmlformats.org/officeDocument/2006/relationships/tags" Target="../tags/tag416.xml"/><Relationship Id="rId12" Type="http://schemas.openxmlformats.org/officeDocument/2006/relationships/notesSlide" Target="../notesSlides/notesSlide9.xml"/><Relationship Id="rId2" Type="http://schemas.openxmlformats.org/officeDocument/2006/relationships/tags" Target="../tags/tag411.xml"/><Relationship Id="rId1" Type="http://schemas.openxmlformats.org/officeDocument/2006/relationships/tags" Target="../tags/tag410.xml"/><Relationship Id="rId6" Type="http://schemas.openxmlformats.org/officeDocument/2006/relationships/tags" Target="../tags/tag415.xml"/><Relationship Id="rId11" Type="http://schemas.openxmlformats.org/officeDocument/2006/relationships/slideLayout" Target="../slideLayouts/slideLayout2.xml"/><Relationship Id="rId5" Type="http://schemas.openxmlformats.org/officeDocument/2006/relationships/tags" Target="../tags/tag414.xml"/><Relationship Id="rId10" Type="http://schemas.openxmlformats.org/officeDocument/2006/relationships/tags" Target="../tags/tag419.xml"/><Relationship Id="rId4" Type="http://schemas.openxmlformats.org/officeDocument/2006/relationships/tags" Target="../tags/tag413.xml"/><Relationship Id="rId9" Type="http://schemas.openxmlformats.org/officeDocument/2006/relationships/tags" Target="../tags/tag418.xml"/></Relationships>
</file>

<file path=ppt/slides/_rels/slide23.xml.rels><?xml version="1.0" encoding="UTF-8" standalone="yes"?>
<Relationships xmlns="http://schemas.openxmlformats.org/package/2006/relationships"><Relationship Id="rId13" Type="http://schemas.openxmlformats.org/officeDocument/2006/relationships/tags" Target="../tags/tag432.xml"/><Relationship Id="rId18" Type="http://schemas.openxmlformats.org/officeDocument/2006/relationships/tags" Target="../tags/tag437.xml"/><Relationship Id="rId26" Type="http://schemas.openxmlformats.org/officeDocument/2006/relationships/tags" Target="../tags/tag445.xml"/><Relationship Id="rId39" Type="http://schemas.openxmlformats.org/officeDocument/2006/relationships/tags" Target="../tags/tag458.xml"/><Relationship Id="rId21" Type="http://schemas.openxmlformats.org/officeDocument/2006/relationships/tags" Target="../tags/tag440.xml"/><Relationship Id="rId34" Type="http://schemas.openxmlformats.org/officeDocument/2006/relationships/tags" Target="../tags/tag453.xml"/><Relationship Id="rId42" Type="http://schemas.openxmlformats.org/officeDocument/2006/relationships/tags" Target="../tags/tag461.xml"/><Relationship Id="rId47" Type="http://schemas.openxmlformats.org/officeDocument/2006/relationships/tags" Target="../tags/tag466.xml"/><Relationship Id="rId50" Type="http://schemas.openxmlformats.org/officeDocument/2006/relationships/tags" Target="../tags/tag469.xml"/><Relationship Id="rId55" Type="http://schemas.openxmlformats.org/officeDocument/2006/relationships/tags" Target="../tags/tag474.xml"/><Relationship Id="rId7" Type="http://schemas.openxmlformats.org/officeDocument/2006/relationships/tags" Target="../tags/tag426.xml"/><Relationship Id="rId2" Type="http://schemas.openxmlformats.org/officeDocument/2006/relationships/tags" Target="../tags/tag421.xml"/><Relationship Id="rId16" Type="http://schemas.openxmlformats.org/officeDocument/2006/relationships/tags" Target="../tags/tag435.xml"/><Relationship Id="rId29" Type="http://schemas.openxmlformats.org/officeDocument/2006/relationships/tags" Target="../tags/tag448.xml"/><Relationship Id="rId11" Type="http://schemas.openxmlformats.org/officeDocument/2006/relationships/tags" Target="../tags/tag430.xml"/><Relationship Id="rId24" Type="http://schemas.openxmlformats.org/officeDocument/2006/relationships/tags" Target="../tags/tag443.xml"/><Relationship Id="rId32" Type="http://schemas.openxmlformats.org/officeDocument/2006/relationships/tags" Target="../tags/tag451.xml"/><Relationship Id="rId37" Type="http://schemas.openxmlformats.org/officeDocument/2006/relationships/tags" Target="../tags/tag456.xml"/><Relationship Id="rId40" Type="http://schemas.openxmlformats.org/officeDocument/2006/relationships/tags" Target="../tags/tag459.xml"/><Relationship Id="rId45" Type="http://schemas.openxmlformats.org/officeDocument/2006/relationships/tags" Target="../tags/tag464.xml"/><Relationship Id="rId53" Type="http://schemas.openxmlformats.org/officeDocument/2006/relationships/tags" Target="../tags/tag472.xml"/><Relationship Id="rId58" Type="http://schemas.openxmlformats.org/officeDocument/2006/relationships/slideLayout" Target="../slideLayouts/slideLayout2.xml"/><Relationship Id="rId5" Type="http://schemas.openxmlformats.org/officeDocument/2006/relationships/tags" Target="../tags/tag424.xml"/><Relationship Id="rId19" Type="http://schemas.openxmlformats.org/officeDocument/2006/relationships/tags" Target="../tags/tag438.xml"/><Relationship Id="rId4" Type="http://schemas.openxmlformats.org/officeDocument/2006/relationships/tags" Target="../tags/tag423.xml"/><Relationship Id="rId9" Type="http://schemas.openxmlformats.org/officeDocument/2006/relationships/tags" Target="../tags/tag428.xml"/><Relationship Id="rId14" Type="http://schemas.openxmlformats.org/officeDocument/2006/relationships/tags" Target="../tags/tag433.xml"/><Relationship Id="rId22" Type="http://schemas.openxmlformats.org/officeDocument/2006/relationships/tags" Target="../tags/tag441.xml"/><Relationship Id="rId27" Type="http://schemas.openxmlformats.org/officeDocument/2006/relationships/tags" Target="../tags/tag446.xml"/><Relationship Id="rId30" Type="http://schemas.openxmlformats.org/officeDocument/2006/relationships/tags" Target="../tags/tag449.xml"/><Relationship Id="rId35" Type="http://schemas.openxmlformats.org/officeDocument/2006/relationships/tags" Target="../tags/tag454.xml"/><Relationship Id="rId43" Type="http://schemas.openxmlformats.org/officeDocument/2006/relationships/tags" Target="../tags/tag462.xml"/><Relationship Id="rId48" Type="http://schemas.openxmlformats.org/officeDocument/2006/relationships/tags" Target="../tags/tag467.xml"/><Relationship Id="rId56" Type="http://schemas.openxmlformats.org/officeDocument/2006/relationships/tags" Target="../tags/tag475.xml"/><Relationship Id="rId8" Type="http://schemas.openxmlformats.org/officeDocument/2006/relationships/tags" Target="../tags/tag427.xml"/><Relationship Id="rId51" Type="http://schemas.openxmlformats.org/officeDocument/2006/relationships/tags" Target="../tags/tag470.xml"/><Relationship Id="rId3" Type="http://schemas.openxmlformats.org/officeDocument/2006/relationships/tags" Target="../tags/tag422.xml"/><Relationship Id="rId12" Type="http://schemas.openxmlformats.org/officeDocument/2006/relationships/tags" Target="../tags/tag431.xml"/><Relationship Id="rId17" Type="http://schemas.openxmlformats.org/officeDocument/2006/relationships/tags" Target="../tags/tag436.xml"/><Relationship Id="rId25" Type="http://schemas.openxmlformats.org/officeDocument/2006/relationships/tags" Target="../tags/tag444.xml"/><Relationship Id="rId33" Type="http://schemas.openxmlformats.org/officeDocument/2006/relationships/tags" Target="../tags/tag452.xml"/><Relationship Id="rId38" Type="http://schemas.openxmlformats.org/officeDocument/2006/relationships/tags" Target="../tags/tag457.xml"/><Relationship Id="rId46" Type="http://schemas.openxmlformats.org/officeDocument/2006/relationships/tags" Target="../tags/tag465.xml"/><Relationship Id="rId59" Type="http://schemas.openxmlformats.org/officeDocument/2006/relationships/notesSlide" Target="../notesSlides/notesSlide10.xml"/><Relationship Id="rId20" Type="http://schemas.openxmlformats.org/officeDocument/2006/relationships/tags" Target="../tags/tag439.xml"/><Relationship Id="rId41" Type="http://schemas.openxmlformats.org/officeDocument/2006/relationships/tags" Target="../tags/tag460.xml"/><Relationship Id="rId54" Type="http://schemas.openxmlformats.org/officeDocument/2006/relationships/tags" Target="../tags/tag473.xml"/><Relationship Id="rId1" Type="http://schemas.openxmlformats.org/officeDocument/2006/relationships/tags" Target="../tags/tag420.xml"/><Relationship Id="rId6" Type="http://schemas.openxmlformats.org/officeDocument/2006/relationships/tags" Target="../tags/tag425.xml"/><Relationship Id="rId15" Type="http://schemas.openxmlformats.org/officeDocument/2006/relationships/tags" Target="../tags/tag434.xml"/><Relationship Id="rId23" Type="http://schemas.openxmlformats.org/officeDocument/2006/relationships/tags" Target="../tags/tag442.xml"/><Relationship Id="rId28" Type="http://schemas.openxmlformats.org/officeDocument/2006/relationships/tags" Target="../tags/tag447.xml"/><Relationship Id="rId36" Type="http://schemas.openxmlformats.org/officeDocument/2006/relationships/tags" Target="../tags/tag455.xml"/><Relationship Id="rId49" Type="http://schemas.openxmlformats.org/officeDocument/2006/relationships/tags" Target="../tags/tag468.xml"/><Relationship Id="rId57" Type="http://schemas.openxmlformats.org/officeDocument/2006/relationships/tags" Target="../tags/tag476.xml"/><Relationship Id="rId10" Type="http://schemas.openxmlformats.org/officeDocument/2006/relationships/tags" Target="../tags/tag429.xml"/><Relationship Id="rId31" Type="http://schemas.openxmlformats.org/officeDocument/2006/relationships/tags" Target="../tags/tag450.xml"/><Relationship Id="rId44" Type="http://schemas.openxmlformats.org/officeDocument/2006/relationships/tags" Target="../tags/tag463.xml"/><Relationship Id="rId52" Type="http://schemas.openxmlformats.org/officeDocument/2006/relationships/tags" Target="../tags/tag471.xml"/></Relationships>
</file>

<file path=ppt/slides/_rels/slide24.xml.rels><?xml version="1.0" encoding="UTF-8" standalone="yes"?>
<Relationships xmlns="http://schemas.openxmlformats.org/package/2006/relationships"><Relationship Id="rId13" Type="http://schemas.openxmlformats.org/officeDocument/2006/relationships/tags" Target="../tags/tag489.xml"/><Relationship Id="rId18" Type="http://schemas.openxmlformats.org/officeDocument/2006/relationships/tags" Target="../tags/tag494.xml"/><Relationship Id="rId26" Type="http://schemas.openxmlformats.org/officeDocument/2006/relationships/tags" Target="../tags/tag502.xml"/><Relationship Id="rId39" Type="http://schemas.openxmlformats.org/officeDocument/2006/relationships/tags" Target="../tags/tag515.xml"/><Relationship Id="rId21" Type="http://schemas.openxmlformats.org/officeDocument/2006/relationships/tags" Target="../tags/tag497.xml"/><Relationship Id="rId34" Type="http://schemas.openxmlformats.org/officeDocument/2006/relationships/tags" Target="../tags/tag510.xml"/><Relationship Id="rId42" Type="http://schemas.openxmlformats.org/officeDocument/2006/relationships/tags" Target="../tags/tag518.xml"/><Relationship Id="rId47" Type="http://schemas.openxmlformats.org/officeDocument/2006/relationships/tags" Target="../tags/tag523.xml"/><Relationship Id="rId50" Type="http://schemas.openxmlformats.org/officeDocument/2006/relationships/tags" Target="../tags/tag526.xml"/><Relationship Id="rId55" Type="http://schemas.openxmlformats.org/officeDocument/2006/relationships/tags" Target="../tags/tag531.xml"/><Relationship Id="rId7" Type="http://schemas.openxmlformats.org/officeDocument/2006/relationships/tags" Target="../tags/tag483.xml"/><Relationship Id="rId2" Type="http://schemas.openxmlformats.org/officeDocument/2006/relationships/tags" Target="../tags/tag478.xml"/><Relationship Id="rId16" Type="http://schemas.openxmlformats.org/officeDocument/2006/relationships/tags" Target="../tags/tag492.xml"/><Relationship Id="rId29" Type="http://schemas.openxmlformats.org/officeDocument/2006/relationships/tags" Target="../tags/tag505.xml"/><Relationship Id="rId11" Type="http://schemas.openxmlformats.org/officeDocument/2006/relationships/tags" Target="../tags/tag487.xml"/><Relationship Id="rId24" Type="http://schemas.openxmlformats.org/officeDocument/2006/relationships/tags" Target="../tags/tag500.xml"/><Relationship Id="rId32" Type="http://schemas.openxmlformats.org/officeDocument/2006/relationships/tags" Target="../tags/tag508.xml"/><Relationship Id="rId37" Type="http://schemas.openxmlformats.org/officeDocument/2006/relationships/tags" Target="../tags/tag513.xml"/><Relationship Id="rId40" Type="http://schemas.openxmlformats.org/officeDocument/2006/relationships/tags" Target="../tags/tag516.xml"/><Relationship Id="rId45" Type="http://schemas.openxmlformats.org/officeDocument/2006/relationships/tags" Target="../tags/tag521.xml"/><Relationship Id="rId53" Type="http://schemas.openxmlformats.org/officeDocument/2006/relationships/tags" Target="../tags/tag529.xml"/><Relationship Id="rId58" Type="http://schemas.openxmlformats.org/officeDocument/2006/relationships/slideLayout" Target="../slideLayouts/slideLayout2.xml"/><Relationship Id="rId5" Type="http://schemas.openxmlformats.org/officeDocument/2006/relationships/tags" Target="../tags/tag481.xml"/><Relationship Id="rId19" Type="http://schemas.openxmlformats.org/officeDocument/2006/relationships/tags" Target="../tags/tag495.xml"/><Relationship Id="rId4" Type="http://schemas.openxmlformats.org/officeDocument/2006/relationships/tags" Target="../tags/tag480.xml"/><Relationship Id="rId9" Type="http://schemas.openxmlformats.org/officeDocument/2006/relationships/tags" Target="../tags/tag485.xml"/><Relationship Id="rId14" Type="http://schemas.openxmlformats.org/officeDocument/2006/relationships/tags" Target="../tags/tag490.xml"/><Relationship Id="rId22" Type="http://schemas.openxmlformats.org/officeDocument/2006/relationships/tags" Target="../tags/tag498.xml"/><Relationship Id="rId27" Type="http://schemas.openxmlformats.org/officeDocument/2006/relationships/tags" Target="../tags/tag503.xml"/><Relationship Id="rId30" Type="http://schemas.openxmlformats.org/officeDocument/2006/relationships/tags" Target="../tags/tag506.xml"/><Relationship Id="rId35" Type="http://schemas.openxmlformats.org/officeDocument/2006/relationships/tags" Target="../tags/tag511.xml"/><Relationship Id="rId43" Type="http://schemas.openxmlformats.org/officeDocument/2006/relationships/tags" Target="../tags/tag519.xml"/><Relationship Id="rId48" Type="http://schemas.openxmlformats.org/officeDocument/2006/relationships/tags" Target="../tags/tag524.xml"/><Relationship Id="rId56" Type="http://schemas.openxmlformats.org/officeDocument/2006/relationships/tags" Target="../tags/tag532.xml"/><Relationship Id="rId8" Type="http://schemas.openxmlformats.org/officeDocument/2006/relationships/tags" Target="../tags/tag484.xml"/><Relationship Id="rId51" Type="http://schemas.openxmlformats.org/officeDocument/2006/relationships/tags" Target="../tags/tag527.xml"/><Relationship Id="rId3" Type="http://schemas.openxmlformats.org/officeDocument/2006/relationships/tags" Target="../tags/tag479.xml"/><Relationship Id="rId12" Type="http://schemas.openxmlformats.org/officeDocument/2006/relationships/tags" Target="../tags/tag488.xml"/><Relationship Id="rId17" Type="http://schemas.openxmlformats.org/officeDocument/2006/relationships/tags" Target="../tags/tag493.xml"/><Relationship Id="rId25" Type="http://schemas.openxmlformats.org/officeDocument/2006/relationships/tags" Target="../tags/tag501.xml"/><Relationship Id="rId33" Type="http://schemas.openxmlformats.org/officeDocument/2006/relationships/tags" Target="../tags/tag509.xml"/><Relationship Id="rId38" Type="http://schemas.openxmlformats.org/officeDocument/2006/relationships/tags" Target="../tags/tag514.xml"/><Relationship Id="rId46" Type="http://schemas.openxmlformats.org/officeDocument/2006/relationships/tags" Target="../tags/tag522.xml"/><Relationship Id="rId59" Type="http://schemas.openxmlformats.org/officeDocument/2006/relationships/notesSlide" Target="../notesSlides/notesSlide11.xml"/><Relationship Id="rId20" Type="http://schemas.openxmlformats.org/officeDocument/2006/relationships/tags" Target="../tags/tag496.xml"/><Relationship Id="rId41" Type="http://schemas.openxmlformats.org/officeDocument/2006/relationships/tags" Target="../tags/tag517.xml"/><Relationship Id="rId54" Type="http://schemas.openxmlformats.org/officeDocument/2006/relationships/tags" Target="../tags/tag530.xml"/><Relationship Id="rId1" Type="http://schemas.openxmlformats.org/officeDocument/2006/relationships/tags" Target="../tags/tag477.xml"/><Relationship Id="rId6" Type="http://schemas.openxmlformats.org/officeDocument/2006/relationships/tags" Target="../tags/tag482.xml"/><Relationship Id="rId15" Type="http://schemas.openxmlformats.org/officeDocument/2006/relationships/tags" Target="../tags/tag491.xml"/><Relationship Id="rId23" Type="http://schemas.openxmlformats.org/officeDocument/2006/relationships/tags" Target="../tags/tag499.xml"/><Relationship Id="rId28" Type="http://schemas.openxmlformats.org/officeDocument/2006/relationships/tags" Target="../tags/tag504.xml"/><Relationship Id="rId36" Type="http://schemas.openxmlformats.org/officeDocument/2006/relationships/tags" Target="../tags/tag512.xml"/><Relationship Id="rId49" Type="http://schemas.openxmlformats.org/officeDocument/2006/relationships/tags" Target="../tags/tag525.xml"/><Relationship Id="rId57" Type="http://schemas.openxmlformats.org/officeDocument/2006/relationships/tags" Target="../tags/tag533.xml"/><Relationship Id="rId10" Type="http://schemas.openxmlformats.org/officeDocument/2006/relationships/tags" Target="../tags/tag486.xml"/><Relationship Id="rId31" Type="http://schemas.openxmlformats.org/officeDocument/2006/relationships/tags" Target="../tags/tag507.xml"/><Relationship Id="rId44" Type="http://schemas.openxmlformats.org/officeDocument/2006/relationships/tags" Target="../tags/tag520.xml"/><Relationship Id="rId52" Type="http://schemas.openxmlformats.org/officeDocument/2006/relationships/tags" Target="../tags/tag528.xml"/></Relationships>
</file>

<file path=ppt/slides/_rels/slide25.xml.rels><?xml version="1.0" encoding="UTF-8" standalone="yes"?>
<Relationships xmlns="http://schemas.openxmlformats.org/package/2006/relationships"><Relationship Id="rId13" Type="http://schemas.openxmlformats.org/officeDocument/2006/relationships/tags" Target="../tags/tag546.xml"/><Relationship Id="rId18" Type="http://schemas.openxmlformats.org/officeDocument/2006/relationships/tags" Target="../tags/tag551.xml"/><Relationship Id="rId26" Type="http://schemas.openxmlformats.org/officeDocument/2006/relationships/tags" Target="../tags/tag559.xml"/><Relationship Id="rId39" Type="http://schemas.openxmlformats.org/officeDocument/2006/relationships/tags" Target="../tags/tag572.xml"/><Relationship Id="rId21" Type="http://schemas.openxmlformats.org/officeDocument/2006/relationships/tags" Target="../tags/tag554.xml"/><Relationship Id="rId34" Type="http://schemas.openxmlformats.org/officeDocument/2006/relationships/tags" Target="../tags/tag567.xml"/><Relationship Id="rId42" Type="http://schemas.openxmlformats.org/officeDocument/2006/relationships/tags" Target="../tags/tag575.xml"/><Relationship Id="rId47" Type="http://schemas.openxmlformats.org/officeDocument/2006/relationships/tags" Target="../tags/tag580.xml"/><Relationship Id="rId50" Type="http://schemas.openxmlformats.org/officeDocument/2006/relationships/tags" Target="../tags/tag583.xml"/><Relationship Id="rId55" Type="http://schemas.openxmlformats.org/officeDocument/2006/relationships/tags" Target="../tags/tag588.xml"/><Relationship Id="rId7" Type="http://schemas.openxmlformats.org/officeDocument/2006/relationships/tags" Target="../tags/tag540.xml"/><Relationship Id="rId2" Type="http://schemas.openxmlformats.org/officeDocument/2006/relationships/tags" Target="../tags/tag535.xml"/><Relationship Id="rId16" Type="http://schemas.openxmlformats.org/officeDocument/2006/relationships/tags" Target="../tags/tag549.xml"/><Relationship Id="rId29" Type="http://schemas.openxmlformats.org/officeDocument/2006/relationships/tags" Target="../tags/tag562.xml"/><Relationship Id="rId11" Type="http://schemas.openxmlformats.org/officeDocument/2006/relationships/tags" Target="../tags/tag544.xml"/><Relationship Id="rId24" Type="http://schemas.openxmlformats.org/officeDocument/2006/relationships/tags" Target="../tags/tag557.xml"/><Relationship Id="rId32" Type="http://schemas.openxmlformats.org/officeDocument/2006/relationships/tags" Target="../tags/tag565.xml"/><Relationship Id="rId37" Type="http://schemas.openxmlformats.org/officeDocument/2006/relationships/tags" Target="../tags/tag570.xml"/><Relationship Id="rId40" Type="http://schemas.openxmlformats.org/officeDocument/2006/relationships/tags" Target="../tags/tag573.xml"/><Relationship Id="rId45" Type="http://schemas.openxmlformats.org/officeDocument/2006/relationships/tags" Target="../tags/tag578.xml"/><Relationship Id="rId53" Type="http://schemas.openxmlformats.org/officeDocument/2006/relationships/tags" Target="../tags/tag586.xml"/><Relationship Id="rId58" Type="http://schemas.openxmlformats.org/officeDocument/2006/relationships/slideLayout" Target="../slideLayouts/slideLayout2.xml"/><Relationship Id="rId5" Type="http://schemas.openxmlformats.org/officeDocument/2006/relationships/tags" Target="../tags/tag538.xml"/><Relationship Id="rId19" Type="http://schemas.openxmlformats.org/officeDocument/2006/relationships/tags" Target="../tags/tag552.xml"/><Relationship Id="rId4" Type="http://schemas.openxmlformats.org/officeDocument/2006/relationships/tags" Target="../tags/tag537.xml"/><Relationship Id="rId9" Type="http://schemas.openxmlformats.org/officeDocument/2006/relationships/tags" Target="../tags/tag542.xml"/><Relationship Id="rId14" Type="http://schemas.openxmlformats.org/officeDocument/2006/relationships/tags" Target="../tags/tag547.xml"/><Relationship Id="rId22" Type="http://schemas.openxmlformats.org/officeDocument/2006/relationships/tags" Target="../tags/tag555.xml"/><Relationship Id="rId27" Type="http://schemas.openxmlformats.org/officeDocument/2006/relationships/tags" Target="../tags/tag560.xml"/><Relationship Id="rId30" Type="http://schemas.openxmlformats.org/officeDocument/2006/relationships/tags" Target="../tags/tag563.xml"/><Relationship Id="rId35" Type="http://schemas.openxmlformats.org/officeDocument/2006/relationships/tags" Target="../tags/tag568.xml"/><Relationship Id="rId43" Type="http://schemas.openxmlformats.org/officeDocument/2006/relationships/tags" Target="../tags/tag576.xml"/><Relationship Id="rId48" Type="http://schemas.openxmlformats.org/officeDocument/2006/relationships/tags" Target="../tags/tag581.xml"/><Relationship Id="rId56" Type="http://schemas.openxmlformats.org/officeDocument/2006/relationships/tags" Target="../tags/tag589.xml"/><Relationship Id="rId8" Type="http://schemas.openxmlformats.org/officeDocument/2006/relationships/tags" Target="../tags/tag541.xml"/><Relationship Id="rId51" Type="http://schemas.openxmlformats.org/officeDocument/2006/relationships/tags" Target="../tags/tag584.xml"/><Relationship Id="rId3" Type="http://schemas.openxmlformats.org/officeDocument/2006/relationships/tags" Target="../tags/tag536.xml"/><Relationship Id="rId12" Type="http://schemas.openxmlformats.org/officeDocument/2006/relationships/tags" Target="../tags/tag545.xml"/><Relationship Id="rId17" Type="http://schemas.openxmlformats.org/officeDocument/2006/relationships/tags" Target="../tags/tag550.xml"/><Relationship Id="rId25" Type="http://schemas.openxmlformats.org/officeDocument/2006/relationships/tags" Target="../tags/tag558.xml"/><Relationship Id="rId33" Type="http://schemas.openxmlformats.org/officeDocument/2006/relationships/tags" Target="../tags/tag566.xml"/><Relationship Id="rId38" Type="http://schemas.openxmlformats.org/officeDocument/2006/relationships/tags" Target="../tags/tag571.xml"/><Relationship Id="rId46" Type="http://schemas.openxmlformats.org/officeDocument/2006/relationships/tags" Target="../tags/tag579.xml"/><Relationship Id="rId59" Type="http://schemas.openxmlformats.org/officeDocument/2006/relationships/notesSlide" Target="../notesSlides/notesSlide12.xml"/><Relationship Id="rId20" Type="http://schemas.openxmlformats.org/officeDocument/2006/relationships/tags" Target="../tags/tag553.xml"/><Relationship Id="rId41" Type="http://schemas.openxmlformats.org/officeDocument/2006/relationships/tags" Target="../tags/tag574.xml"/><Relationship Id="rId54" Type="http://schemas.openxmlformats.org/officeDocument/2006/relationships/tags" Target="../tags/tag587.xml"/><Relationship Id="rId1" Type="http://schemas.openxmlformats.org/officeDocument/2006/relationships/tags" Target="../tags/tag534.xml"/><Relationship Id="rId6" Type="http://schemas.openxmlformats.org/officeDocument/2006/relationships/tags" Target="../tags/tag539.xml"/><Relationship Id="rId15" Type="http://schemas.openxmlformats.org/officeDocument/2006/relationships/tags" Target="../tags/tag548.xml"/><Relationship Id="rId23" Type="http://schemas.openxmlformats.org/officeDocument/2006/relationships/tags" Target="../tags/tag556.xml"/><Relationship Id="rId28" Type="http://schemas.openxmlformats.org/officeDocument/2006/relationships/tags" Target="../tags/tag561.xml"/><Relationship Id="rId36" Type="http://schemas.openxmlformats.org/officeDocument/2006/relationships/tags" Target="../tags/tag569.xml"/><Relationship Id="rId49" Type="http://schemas.openxmlformats.org/officeDocument/2006/relationships/tags" Target="../tags/tag582.xml"/><Relationship Id="rId57" Type="http://schemas.openxmlformats.org/officeDocument/2006/relationships/tags" Target="../tags/tag590.xml"/><Relationship Id="rId10" Type="http://schemas.openxmlformats.org/officeDocument/2006/relationships/tags" Target="../tags/tag543.xml"/><Relationship Id="rId31" Type="http://schemas.openxmlformats.org/officeDocument/2006/relationships/tags" Target="../tags/tag564.xml"/><Relationship Id="rId44" Type="http://schemas.openxmlformats.org/officeDocument/2006/relationships/tags" Target="../tags/tag577.xml"/><Relationship Id="rId52" Type="http://schemas.openxmlformats.org/officeDocument/2006/relationships/tags" Target="../tags/tag585.xml"/></Relationships>
</file>

<file path=ppt/slides/_rels/slide26.xml.rels><?xml version="1.0" encoding="UTF-8" standalone="yes"?>
<Relationships xmlns="http://schemas.openxmlformats.org/package/2006/relationships"><Relationship Id="rId13" Type="http://schemas.openxmlformats.org/officeDocument/2006/relationships/tags" Target="../tags/tag603.xml"/><Relationship Id="rId18" Type="http://schemas.openxmlformats.org/officeDocument/2006/relationships/tags" Target="../tags/tag608.xml"/><Relationship Id="rId26" Type="http://schemas.openxmlformats.org/officeDocument/2006/relationships/tags" Target="../tags/tag616.xml"/><Relationship Id="rId39" Type="http://schemas.openxmlformats.org/officeDocument/2006/relationships/notesSlide" Target="../notesSlides/notesSlide13.xml"/><Relationship Id="rId21" Type="http://schemas.openxmlformats.org/officeDocument/2006/relationships/tags" Target="../tags/tag611.xml"/><Relationship Id="rId34" Type="http://schemas.openxmlformats.org/officeDocument/2006/relationships/tags" Target="../tags/tag624.xml"/><Relationship Id="rId7" Type="http://schemas.openxmlformats.org/officeDocument/2006/relationships/tags" Target="../tags/tag597.xml"/><Relationship Id="rId2" Type="http://schemas.openxmlformats.org/officeDocument/2006/relationships/tags" Target="../tags/tag592.xml"/><Relationship Id="rId16" Type="http://schemas.openxmlformats.org/officeDocument/2006/relationships/tags" Target="../tags/tag606.xml"/><Relationship Id="rId20" Type="http://schemas.openxmlformats.org/officeDocument/2006/relationships/tags" Target="../tags/tag610.xml"/><Relationship Id="rId29" Type="http://schemas.openxmlformats.org/officeDocument/2006/relationships/tags" Target="../tags/tag619.xml"/><Relationship Id="rId41" Type="http://schemas.openxmlformats.org/officeDocument/2006/relationships/image" Target="../media/image40.png"/><Relationship Id="rId1" Type="http://schemas.openxmlformats.org/officeDocument/2006/relationships/tags" Target="../tags/tag591.xml"/><Relationship Id="rId6" Type="http://schemas.openxmlformats.org/officeDocument/2006/relationships/tags" Target="../tags/tag596.xml"/><Relationship Id="rId11" Type="http://schemas.openxmlformats.org/officeDocument/2006/relationships/tags" Target="../tags/tag601.xml"/><Relationship Id="rId24" Type="http://schemas.openxmlformats.org/officeDocument/2006/relationships/tags" Target="../tags/tag614.xml"/><Relationship Id="rId32" Type="http://schemas.openxmlformats.org/officeDocument/2006/relationships/tags" Target="../tags/tag622.xml"/><Relationship Id="rId37" Type="http://schemas.openxmlformats.org/officeDocument/2006/relationships/tags" Target="../tags/tag627.xml"/><Relationship Id="rId40" Type="http://schemas.openxmlformats.org/officeDocument/2006/relationships/tags" Target="../tags/tag15170.xml"/><Relationship Id="rId5" Type="http://schemas.openxmlformats.org/officeDocument/2006/relationships/tags" Target="../tags/tag595.xml"/><Relationship Id="rId15" Type="http://schemas.openxmlformats.org/officeDocument/2006/relationships/tags" Target="../tags/tag605.xml"/><Relationship Id="rId23" Type="http://schemas.openxmlformats.org/officeDocument/2006/relationships/tags" Target="../tags/tag613.xml"/><Relationship Id="rId28" Type="http://schemas.openxmlformats.org/officeDocument/2006/relationships/tags" Target="../tags/tag618.xml"/><Relationship Id="rId36" Type="http://schemas.openxmlformats.org/officeDocument/2006/relationships/tags" Target="../tags/tag626.xml"/><Relationship Id="rId10" Type="http://schemas.openxmlformats.org/officeDocument/2006/relationships/tags" Target="../tags/tag600.xml"/><Relationship Id="rId19" Type="http://schemas.openxmlformats.org/officeDocument/2006/relationships/tags" Target="../tags/tag609.xml"/><Relationship Id="rId31" Type="http://schemas.openxmlformats.org/officeDocument/2006/relationships/tags" Target="../tags/tag621.xml"/><Relationship Id="rId4" Type="http://schemas.openxmlformats.org/officeDocument/2006/relationships/tags" Target="../tags/tag594.xml"/><Relationship Id="rId9" Type="http://schemas.openxmlformats.org/officeDocument/2006/relationships/tags" Target="../tags/tag599.xml"/><Relationship Id="rId14" Type="http://schemas.openxmlformats.org/officeDocument/2006/relationships/tags" Target="../tags/tag604.xml"/><Relationship Id="rId22" Type="http://schemas.openxmlformats.org/officeDocument/2006/relationships/tags" Target="../tags/tag612.xml"/><Relationship Id="rId27" Type="http://schemas.openxmlformats.org/officeDocument/2006/relationships/tags" Target="../tags/tag617.xml"/><Relationship Id="rId30" Type="http://schemas.openxmlformats.org/officeDocument/2006/relationships/tags" Target="../tags/tag620.xml"/><Relationship Id="rId35" Type="http://schemas.openxmlformats.org/officeDocument/2006/relationships/tags" Target="../tags/tag625.xml"/><Relationship Id="rId8" Type="http://schemas.openxmlformats.org/officeDocument/2006/relationships/tags" Target="../tags/tag598.xml"/><Relationship Id="rId3" Type="http://schemas.openxmlformats.org/officeDocument/2006/relationships/tags" Target="../tags/tag593.xml"/><Relationship Id="rId12" Type="http://schemas.openxmlformats.org/officeDocument/2006/relationships/tags" Target="../tags/tag602.xml"/><Relationship Id="rId17" Type="http://schemas.openxmlformats.org/officeDocument/2006/relationships/tags" Target="../tags/tag607.xml"/><Relationship Id="rId25" Type="http://schemas.openxmlformats.org/officeDocument/2006/relationships/tags" Target="../tags/tag615.xml"/><Relationship Id="rId33" Type="http://schemas.openxmlformats.org/officeDocument/2006/relationships/tags" Target="../tags/tag623.xml"/><Relationship Id="rId38"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3" Type="http://schemas.openxmlformats.org/officeDocument/2006/relationships/tags" Target="../tags/tag640.xml"/><Relationship Id="rId18" Type="http://schemas.openxmlformats.org/officeDocument/2006/relationships/tags" Target="../tags/tag645.xml"/><Relationship Id="rId26" Type="http://schemas.openxmlformats.org/officeDocument/2006/relationships/tags" Target="../tags/tag653.xml"/><Relationship Id="rId39" Type="http://schemas.openxmlformats.org/officeDocument/2006/relationships/tags" Target="../tags/tag666.xml"/><Relationship Id="rId21" Type="http://schemas.openxmlformats.org/officeDocument/2006/relationships/tags" Target="../tags/tag648.xml"/><Relationship Id="rId34" Type="http://schemas.openxmlformats.org/officeDocument/2006/relationships/tags" Target="../tags/tag661.xml"/><Relationship Id="rId42" Type="http://schemas.openxmlformats.org/officeDocument/2006/relationships/tags" Target="../tags/tag669.xml"/><Relationship Id="rId47" Type="http://schemas.openxmlformats.org/officeDocument/2006/relationships/tags" Target="../tags/tag674.xml"/><Relationship Id="rId50" Type="http://schemas.openxmlformats.org/officeDocument/2006/relationships/tags" Target="../tags/tag677.xml"/><Relationship Id="rId55" Type="http://schemas.openxmlformats.org/officeDocument/2006/relationships/tags" Target="../tags/tag682.xml"/><Relationship Id="rId7" Type="http://schemas.openxmlformats.org/officeDocument/2006/relationships/tags" Target="../tags/tag634.xml"/><Relationship Id="rId2" Type="http://schemas.openxmlformats.org/officeDocument/2006/relationships/tags" Target="../tags/tag629.xml"/><Relationship Id="rId16" Type="http://schemas.openxmlformats.org/officeDocument/2006/relationships/tags" Target="../tags/tag643.xml"/><Relationship Id="rId29" Type="http://schemas.openxmlformats.org/officeDocument/2006/relationships/tags" Target="../tags/tag656.xml"/><Relationship Id="rId11" Type="http://schemas.openxmlformats.org/officeDocument/2006/relationships/tags" Target="../tags/tag638.xml"/><Relationship Id="rId24" Type="http://schemas.openxmlformats.org/officeDocument/2006/relationships/tags" Target="../tags/tag651.xml"/><Relationship Id="rId32" Type="http://schemas.openxmlformats.org/officeDocument/2006/relationships/tags" Target="../tags/tag659.xml"/><Relationship Id="rId37" Type="http://schemas.openxmlformats.org/officeDocument/2006/relationships/tags" Target="../tags/tag664.xml"/><Relationship Id="rId40" Type="http://schemas.openxmlformats.org/officeDocument/2006/relationships/tags" Target="../tags/tag667.xml"/><Relationship Id="rId45" Type="http://schemas.openxmlformats.org/officeDocument/2006/relationships/tags" Target="../tags/tag672.xml"/><Relationship Id="rId53" Type="http://schemas.openxmlformats.org/officeDocument/2006/relationships/tags" Target="../tags/tag680.xml"/><Relationship Id="rId58" Type="http://schemas.openxmlformats.org/officeDocument/2006/relationships/slideLayout" Target="../slideLayouts/slideLayout2.xml"/><Relationship Id="rId5" Type="http://schemas.openxmlformats.org/officeDocument/2006/relationships/tags" Target="../tags/tag632.xml"/><Relationship Id="rId19" Type="http://schemas.openxmlformats.org/officeDocument/2006/relationships/tags" Target="../tags/tag646.xml"/><Relationship Id="rId4" Type="http://schemas.openxmlformats.org/officeDocument/2006/relationships/tags" Target="../tags/tag631.xml"/><Relationship Id="rId9" Type="http://schemas.openxmlformats.org/officeDocument/2006/relationships/tags" Target="../tags/tag636.xml"/><Relationship Id="rId14" Type="http://schemas.openxmlformats.org/officeDocument/2006/relationships/tags" Target="../tags/tag641.xml"/><Relationship Id="rId22" Type="http://schemas.openxmlformats.org/officeDocument/2006/relationships/tags" Target="../tags/tag649.xml"/><Relationship Id="rId27" Type="http://schemas.openxmlformats.org/officeDocument/2006/relationships/tags" Target="../tags/tag654.xml"/><Relationship Id="rId30" Type="http://schemas.openxmlformats.org/officeDocument/2006/relationships/tags" Target="../tags/tag657.xml"/><Relationship Id="rId35" Type="http://schemas.openxmlformats.org/officeDocument/2006/relationships/tags" Target="../tags/tag662.xml"/><Relationship Id="rId43" Type="http://schemas.openxmlformats.org/officeDocument/2006/relationships/tags" Target="../tags/tag670.xml"/><Relationship Id="rId48" Type="http://schemas.openxmlformats.org/officeDocument/2006/relationships/tags" Target="../tags/tag675.xml"/><Relationship Id="rId56" Type="http://schemas.openxmlformats.org/officeDocument/2006/relationships/tags" Target="../tags/tag683.xml"/><Relationship Id="rId8" Type="http://schemas.openxmlformats.org/officeDocument/2006/relationships/tags" Target="../tags/tag635.xml"/><Relationship Id="rId51" Type="http://schemas.openxmlformats.org/officeDocument/2006/relationships/tags" Target="../tags/tag678.xml"/><Relationship Id="rId3" Type="http://schemas.openxmlformats.org/officeDocument/2006/relationships/tags" Target="../tags/tag630.xml"/><Relationship Id="rId12" Type="http://schemas.openxmlformats.org/officeDocument/2006/relationships/tags" Target="../tags/tag639.xml"/><Relationship Id="rId17" Type="http://schemas.openxmlformats.org/officeDocument/2006/relationships/tags" Target="../tags/tag644.xml"/><Relationship Id="rId25" Type="http://schemas.openxmlformats.org/officeDocument/2006/relationships/tags" Target="../tags/tag652.xml"/><Relationship Id="rId33" Type="http://schemas.openxmlformats.org/officeDocument/2006/relationships/tags" Target="../tags/tag660.xml"/><Relationship Id="rId38" Type="http://schemas.openxmlformats.org/officeDocument/2006/relationships/tags" Target="../tags/tag665.xml"/><Relationship Id="rId46" Type="http://schemas.openxmlformats.org/officeDocument/2006/relationships/tags" Target="../tags/tag673.xml"/><Relationship Id="rId59" Type="http://schemas.openxmlformats.org/officeDocument/2006/relationships/notesSlide" Target="../notesSlides/notesSlide14.xml"/><Relationship Id="rId20" Type="http://schemas.openxmlformats.org/officeDocument/2006/relationships/tags" Target="../tags/tag647.xml"/><Relationship Id="rId41" Type="http://schemas.openxmlformats.org/officeDocument/2006/relationships/tags" Target="../tags/tag668.xml"/><Relationship Id="rId54" Type="http://schemas.openxmlformats.org/officeDocument/2006/relationships/tags" Target="../tags/tag681.xml"/><Relationship Id="rId1" Type="http://schemas.openxmlformats.org/officeDocument/2006/relationships/tags" Target="../tags/tag628.xml"/><Relationship Id="rId6" Type="http://schemas.openxmlformats.org/officeDocument/2006/relationships/tags" Target="../tags/tag633.xml"/><Relationship Id="rId15" Type="http://schemas.openxmlformats.org/officeDocument/2006/relationships/tags" Target="../tags/tag642.xml"/><Relationship Id="rId23" Type="http://schemas.openxmlformats.org/officeDocument/2006/relationships/tags" Target="../tags/tag650.xml"/><Relationship Id="rId28" Type="http://schemas.openxmlformats.org/officeDocument/2006/relationships/tags" Target="../tags/tag655.xml"/><Relationship Id="rId36" Type="http://schemas.openxmlformats.org/officeDocument/2006/relationships/tags" Target="../tags/tag663.xml"/><Relationship Id="rId49" Type="http://schemas.openxmlformats.org/officeDocument/2006/relationships/tags" Target="../tags/tag676.xml"/><Relationship Id="rId57" Type="http://schemas.openxmlformats.org/officeDocument/2006/relationships/tags" Target="../tags/tag684.xml"/><Relationship Id="rId10" Type="http://schemas.openxmlformats.org/officeDocument/2006/relationships/tags" Target="../tags/tag637.xml"/><Relationship Id="rId31" Type="http://schemas.openxmlformats.org/officeDocument/2006/relationships/tags" Target="../tags/tag658.xml"/><Relationship Id="rId44" Type="http://schemas.openxmlformats.org/officeDocument/2006/relationships/tags" Target="../tags/tag671.xml"/><Relationship Id="rId52" Type="http://schemas.openxmlformats.org/officeDocument/2006/relationships/tags" Target="../tags/tag679.xml"/></Relationships>
</file>

<file path=ppt/slides/_rels/slide28.xml.rels><?xml version="1.0" encoding="UTF-8" standalone="yes"?>
<Relationships xmlns="http://schemas.openxmlformats.org/package/2006/relationships"><Relationship Id="rId13" Type="http://schemas.openxmlformats.org/officeDocument/2006/relationships/tags" Target="../tags/tag697.xml"/><Relationship Id="rId18" Type="http://schemas.openxmlformats.org/officeDocument/2006/relationships/tags" Target="../tags/tag702.xml"/><Relationship Id="rId26" Type="http://schemas.openxmlformats.org/officeDocument/2006/relationships/tags" Target="../tags/tag710.xml"/><Relationship Id="rId39" Type="http://schemas.openxmlformats.org/officeDocument/2006/relationships/tags" Target="../tags/tag723.xml"/><Relationship Id="rId21" Type="http://schemas.openxmlformats.org/officeDocument/2006/relationships/tags" Target="../tags/tag705.xml"/><Relationship Id="rId34" Type="http://schemas.openxmlformats.org/officeDocument/2006/relationships/tags" Target="../tags/tag718.xml"/><Relationship Id="rId42" Type="http://schemas.openxmlformats.org/officeDocument/2006/relationships/tags" Target="../tags/tag726.xml"/><Relationship Id="rId47" Type="http://schemas.openxmlformats.org/officeDocument/2006/relationships/tags" Target="../tags/tag731.xml"/><Relationship Id="rId50" Type="http://schemas.openxmlformats.org/officeDocument/2006/relationships/tags" Target="../tags/tag734.xml"/><Relationship Id="rId55" Type="http://schemas.openxmlformats.org/officeDocument/2006/relationships/tags" Target="../tags/tag739.xml"/><Relationship Id="rId7" Type="http://schemas.openxmlformats.org/officeDocument/2006/relationships/tags" Target="../tags/tag691.xml"/><Relationship Id="rId2" Type="http://schemas.openxmlformats.org/officeDocument/2006/relationships/tags" Target="../tags/tag686.xml"/><Relationship Id="rId16" Type="http://schemas.openxmlformats.org/officeDocument/2006/relationships/tags" Target="../tags/tag700.xml"/><Relationship Id="rId29" Type="http://schemas.openxmlformats.org/officeDocument/2006/relationships/tags" Target="../tags/tag713.xml"/><Relationship Id="rId11" Type="http://schemas.openxmlformats.org/officeDocument/2006/relationships/tags" Target="../tags/tag695.xml"/><Relationship Id="rId24" Type="http://schemas.openxmlformats.org/officeDocument/2006/relationships/tags" Target="../tags/tag708.xml"/><Relationship Id="rId32" Type="http://schemas.openxmlformats.org/officeDocument/2006/relationships/tags" Target="../tags/tag716.xml"/><Relationship Id="rId37" Type="http://schemas.openxmlformats.org/officeDocument/2006/relationships/tags" Target="../tags/tag721.xml"/><Relationship Id="rId40" Type="http://schemas.openxmlformats.org/officeDocument/2006/relationships/tags" Target="../tags/tag724.xml"/><Relationship Id="rId45" Type="http://schemas.openxmlformats.org/officeDocument/2006/relationships/tags" Target="../tags/tag729.xml"/><Relationship Id="rId53" Type="http://schemas.openxmlformats.org/officeDocument/2006/relationships/tags" Target="../tags/tag737.xml"/><Relationship Id="rId58" Type="http://schemas.openxmlformats.org/officeDocument/2006/relationships/slideLayout" Target="../slideLayouts/slideLayout2.xml"/><Relationship Id="rId5" Type="http://schemas.openxmlformats.org/officeDocument/2006/relationships/tags" Target="../tags/tag689.xml"/><Relationship Id="rId19" Type="http://schemas.openxmlformats.org/officeDocument/2006/relationships/tags" Target="../tags/tag703.xml"/><Relationship Id="rId4" Type="http://schemas.openxmlformats.org/officeDocument/2006/relationships/tags" Target="../tags/tag688.xml"/><Relationship Id="rId9" Type="http://schemas.openxmlformats.org/officeDocument/2006/relationships/tags" Target="../tags/tag693.xml"/><Relationship Id="rId14" Type="http://schemas.openxmlformats.org/officeDocument/2006/relationships/tags" Target="../tags/tag698.xml"/><Relationship Id="rId22" Type="http://schemas.openxmlformats.org/officeDocument/2006/relationships/tags" Target="../tags/tag706.xml"/><Relationship Id="rId27" Type="http://schemas.openxmlformats.org/officeDocument/2006/relationships/tags" Target="../tags/tag711.xml"/><Relationship Id="rId30" Type="http://schemas.openxmlformats.org/officeDocument/2006/relationships/tags" Target="../tags/tag714.xml"/><Relationship Id="rId35" Type="http://schemas.openxmlformats.org/officeDocument/2006/relationships/tags" Target="../tags/tag719.xml"/><Relationship Id="rId43" Type="http://schemas.openxmlformats.org/officeDocument/2006/relationships/tags" Target="../tags/tag727.xml"/><Relationship Id="rId48" Type="http://schemas.openxmlformats.org/officeDocument/2006/relationships/tags" Target="../tags/tag732.xml"/><Relationship Id="rId56" Type="http://schemas.openxmlformats.org/officeDocument/2006/relationships/tags" Target="../tags/tag740.xml"/><Relationship Id="rId8" Type="http://schemas.openxmlformats.org/officeDocument/2006/relationships/tags" Target="../tags/tag692.xml"/><Relationship Id="rId51" Type="http://schemas.openxmlformats.org/officeDocument/2006/relationships/tags" Target="../tags/tag735.xml"/><Relationship Id="rId3" Type="http://schemas.openxmlformats.org/officeDocument/2006/relationships/tags" Target="../tags/tag687.xml"/><Relationship Id="rId12" Type="http://schemas.openxmlformats.org/officeDocument/2006/relationships/tags" Target="../tags/tag696.xml"/><Relationship Id="rId17" Type="http://schemas.openxmlformats.org/officeDocument/2006/relationships/tags" Target="../tags/tag701.xml"/><Relationship Id="rId25" Type="http://schemas.openxmlformats.org/officeDocument/2006/relationships/tags" Target="../tags/tag709.xml"/><Relationship Id="rId33" Type="http://schemas.openxmlformats.org/officeDocument/2006/relationships/tags" Target="../tags/tag717.xml"/><Relationship Id="rId38" Type="http://schemas.openxmlformats.org/officeDocument/2006/relationships/tags" Target="../tags/tag722.xml"/><Relationship Id="rId46" Type="http://schemas.openxmlformats.org/officeDocument/2006/relationships/tags" Target="../tags/tag730.xml"/><Relationship Id="rId59" Type="http://schemas.openxmlformats.org/officeDocument/2006/relationships/notesSlide" Target="../notesSlides/notesSlide15.xml"/><Relationship Id="rId20" Type="http://schemas.openxmlformats.org/officeDocument/2006/relationships/tags" Target="../tags/tag704.xml"/><Relationship Id="rId41" Type="http://schemas.openxmlformats.org/officeDocument/2006/relationships/tags" Target="../tags/tag725.xml"/><Relationship Id="rId54" Type="http://schemas.openxmlformats.org/officeDocument/2006/relationships/tags" Target="../tags/tag738.xml"/><Relationship Id="rId1" Type="http://schemas.openxmlformats.org/officeDocument/2006/relationships/tags" Target="../tags/tag685.xml"/><Relationship Id="rId6" Type="http://schemas.openxmlformats.org/officeDocument/2006/relationships/tags" Target="../tags/tag690.xml"/><Relationship Id="rId15" Type="http://schemas.openxmlformats.org/officeDocument/2006/relationships/tags" Target="../tags/tag699.xml"/><Relationship Id="rId23" Type="http://schemas.openxmlformats.org/officeDocument/2006/relationships/tags" Target="../tags/tag707.xml"/><Relationship Id="rId28" Type="http://schemas.openxmlformats.org/officeDocument/2006/relationships/tags" Target="../tags/tag712.xml"/><Relationship Id="rId36" Type="http://schemas.openxmlformats.org/officeDocument/2006/relationships/tags" Target="../tags/tag720.xml"/><Relationship Id="rId49" Type="http://schemas.openxmlformats.org/officeDocument/2006/relationships/tags" Target="../tags/tag733.xml"/><Relationship Id="rId57" Type="http://schemas.openxmlformats.org/officeDocument/2006/relationships/tags" Target="../tags/tag741.xml"/><Relationship Id="rId10" Type="http://schemas.openxmlformats.org/officeDocument/2006/relationships/tags" Target="../tags/tag694.xml"/><Relationship Id="rId31" Type="http://schemas.openxmlformats.org/officeDocument/2006/relationships/tags" Target="../tags/tag715.xml"/><Relationship Id="rId44" Type="http://schemas.openxmlformats.org/officeDocument/2006/relationships/tags" Target="../tags/tag728.xml"/><Relationship Id="rId52" Type="http://schemas.openxmlformats.org/officeDocument/2006/relationships/tags" Target="../tags/tag736.xml"/></Relationships>
</file>

<file path=ppt/slides/_rels/slide29.xml.rels><?xml version="1.0" encoding="UTF-8" standalone="yes"?>
<Relationships xmlns="http://schemas.openxmlformats.org/package/2006/relationships"><Relationship Id="rId8" Type="http://schemas.openxmlformats.org/officeDocument/2006/relationships/tags" Target="../tags/tag749.xml"/><Relationship Id="rId3" Type="http://schemas.openxmlformats.org/officeDocument/2006/relationships/tags" Target="../tags/tag744.xml"/><Relationship Id="rId7" Type="http://schemas.openxmlformats.org/officeDocument/2006/relationships/tags" Target="../tags/tag748.xml"/><Relationship Id="rId12" Type="http://schemas.openxmlformats.org/officeDocument/2006/relationships/notesSlide" Target="../notesSlides/notesSlide16.xml"/><Relationship Id="rId2" Type="http://schemas.openxmlformats.org/officeDocument/2006/relationships/tags" Target="../tags/tag743.xml"/><Relationship Id="rId1" Type="http://schemas.openxmlformats.org/officeDocument/2006/relationships/tags" Target="../tags/tag742.xml"/><Relationship Id="rId6" Type="http://schemas.openxmlformats.org/officeDocument/2006/relationships/tags" Target="../tags/tag747.xml"/><Relationship Id="rId11" Type="http://schemas.openxmlformats.org/officeDocument/2006/relationships/slideLayout" Target="../slideLayouts/slideLayout2.xml"/><Relationship Id="rId5" Type="http://schemas.openxmlformats.org/officeDocument/2006/relationships/tags" Target="../tags/tag746.xml"/><Relationship Id="rId10" Type="http://schemas.openxmlformats.org/officeDocument/2006/relationships/tags" Target="../tags/tag751.xml"/><Relationship Id="rId4" Type="http://schemas.openxmlformats.org/officeDocument/2006/relationships/tags" Target="../tags/tag745.xml"/><Relationship Id="rId9" Type="http://schemas.openxmlformats.org/officeDocument/2006/relationships/tags" Target="../tags/tag7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tags" Target="../tags/tag759.xml"/><Relationship Id="rId13" Type="http://schemas.openxmlformats.org/officeDocument/2006/relationships/tags" Target="../tags/tag764.xml"/><Relationship Id="rId18" Type="http://schemas.openxmlformats.org/officeDocument/2006/relationships/tags" Target="../tags/tag769.xml"/><Relationship Id="rId26" Type="http://schemas.openxmlformats.org/officeDocument/2006/relationships/tags" Target="../tags/tag777.xml"/><Relationship Id="rId3" Type="http://schemas.openxmlformats.org/officeDocument/2006/relationships/tags" Target="../tags/tag754.xml"/><Relationship Id="rId21" Type="http://schemas.openxmlformats.org/officeDocument/2006/relationships/tags" Target="../tags/tag772.xml"/><Relationship Id="rId7" Type="http://schemas.openxmlformats.org/officeDocument/2006/relationships/tags" Target="../tags/tag758.xml"/><Relationship Id="rId12" Type="http://schemas.openxmlformats.org/officeDocument/2006/relationships/tags" Target="../tags/tag763.xml"/><Relationship Id="rId17" Type="http://schemas.openxmlformats.org/officeDocument/2006/relationships/tags" Target="../tags/tag768.xml"/><Relationship Id="rId25" Type="http://schemas.openxmlformats.org/officeDocument/2006/relationships/tags" Target="../tags/tag776.xml"/><Relationship Id="rId2" Type="http://schemas.openxmlformats.org/officeDocument/2006/relationships/tags" Target="../tags/tag753.xml"/><Relationship Id="rId16" Type="http://schemas.openxmlformats.org/officeDocument/2006/relationships/tags" Target="../tags/tag767.xml"/><Relationship Id="rId20" Type="http://schemas.openxmlformats.org/officeDocument/2006/relationships/tags" Target="../tags/tag771.xml"/><Relationship Id="rId29" Type="http://schemas.openxmlformats.org/officeDocument/2006/relationships/tags" Target="../tags/tag780.xml"/><Relationship Id="rId1" Type="http://schemas.openxmlformats.org/officeDocument/2006/relationships/tags" Target="../tags/tag752.xml"/><Relationship Id="rId6" Type="http://schemas.openxmlformats.org/officeDocument/2006/relationships/tags" Target="../tags/tag757.xml"/><Relationship Id="rId11" Type="http://schemas.openxmlformats.org/officeDocument/2006/relationships/tags" Target="../tags/tag762.xml"/><Relationship Id="rId24" Type="http://schemas.openxmlformats.org/officeDocument/2006/relationships/tags" Target="../tags/tag775.xml"/><Relationship Id="rId5" Type="http://schemas.openxmlformats.org/officeDocument/2006/relationships/tags" Target="../tags/tag756.xml"/><Relationship Id="rId15" Type="http://schemas.openxmlformats.org/officeDocument/2006/relationships/tags" Target="../tags/tag766.xml"/><Relationship Id="rId23" Type="http://schemas.openxmlformats.org/officeDocument/2006/relationships/tags" Target="../tags/tag774.xml"/><Relationship Id="rId28" Type="http://schemas.openxmlformats.org/officeDocument/2006/relationships/tags" Target="../tags/tag779.xml"/><Relationship Id="rId10" Type="http://schemas.openxmlformats.org/officeDocument/2006/relationships/tags" Target="../tags/tag761.xml"/><Relationship Id="rId19" Type="http://schemas.openxmlformats.org/officeDocument/2006/relationships/tags" Target="../tags/tag770.xml"/><Relationship Id="rId31" Type="http://schemas.openxmlformats.org/officeDocument/2006/relationships/notesSlide" Target="../notesSlides/notesSlide17.xml"/><Relationship Id="rId4" Type="http://schemas.openxmlformats.org/officeDocument/2006/relationships/tags" Target="../tags/tag755.xml"/><Relationship Id="rId9" Type="http://schemas.openxmlformats.org/officeDocument/2006/relationships/tags" Target="../tags/tag760.xml"/><Relationship Id="rId14" Type="http://schemas.openxmlformats.org/officeDocument/2006/relationships/tags" Target="../tags/tag765.xml"/><Relationship Id="rId22" Type="http://schemas.openxmlformats.org/officeDocument/2006/relationships/tags" Target="../tags/tag773.xml"/><Relationship Id="rId27" Type="http://schemas.openxmlformats.org/officeDocument/2006/relationships/tags" Target="../tags/tag778.xml"/><Relationship Id="rId30"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788.xml"/><Relationship Id="rId13" Type="http://schemas.openxmlformats.org/officeDocument/2006/relationships/tags" Target="../tags/tag793.xml"/><Relationship Id="rId18" Type="http://schemas.openxmlformats.org/officeDocument/2006/relationships/tags" Target="../tags/tag798.xml"/><Relationship Id="rId3" Type="http://schemas.openxmlformats.org/officeDocument/2006/relationships/tags" Target="../tags/tag783.xml"/><Relationship Id="rId21" Type="http://schemas.openxmlformats.org/officeDocument/2006/relationships/notesSlide" Target="../notesSlides/notesSlide18.xml"/><Relationship Id="rId7" Type="http://schemas.openxmlformats.org/officeDocument/2006/relationships/tags" Target="../tags/tag787.xml"/><Relationship Id="rId12" Type="http://schemas.openxmlformats.org/officeDocument/2006/relationships/tags" Target="../tags/tag792.xml"/><Relationship Id="rId17" Type="http://schemas.openxmlformats.org/officeDocument/2006/relationships/tags" Target="../tags/tag797.xml"/><Relationship Id="rId2" Type="http://schemas.openxmlformats.org/officeDocument/2006/relationships/tags" Target="../tags/tag782.xml"/><Relationship Id="rId16" Type="http://schemas.openxmlformats.org/officeDocument/2006/relationships/tags" Target="../tags/tag796.xml"/><Relationship Id="rId20" Type="http://schemas.openxmlformats.org/officeDocument/2006/relationships/slideLayout" Target="../slideLayouts/slideLayout2.xml"/><Relationship Id="rId1" Type="http://schemas.openxmlformats.org/officeDocument/2006/relationships/tags" Target="../tags/tag781.xml"/><Relationship Id="rId6" Type="http://schemas.openxmlformats.org/officeDocument/2006/relationships/tags" Target="../tags/tag786.xml"/><Relationship Id="rId11" Type="http://schemas.openxmlformats.org/officeDocument/2006/relationships/tags" Target="../tags/tag791.xml"/><Relationship Id="rId5" Type="http://schemas.openxmlformats.org/officeDocument/2006/relationships/tags" Target="../tags/tag785.xml"/><Relationship Id="rId15" Type="http://schemas.openxmlformats.org/officeDocument/2006/relationships/tags" Target="../tags/tag795.xml"/><Relationship Id="rId10" Type="http://schemas.openxmlformats.org/officeDocument/2006/relationships/tags" Target="../tags/tag790.xml"/><Relationship Id="rId19" Type="http://schemas.openxmlformats.org/officeDocument/2006/relationships/tags" Target="../tags/tag799.xml"/><Relationship Id="rId4" Type="http://schemas.openxmlformats.org/officeDocument/2006/relationships/tags" Target="../tags/tag784.xml"/><Relationship Id="rId9" Type="http://schemas.openxmlformats.org/officeDocument/2006/relationships/tags" Target="../tags/tag789.xml"/><Relationship Id="rId14" Type="http://schemas.openxmlformats.org/officeDocument/2006/relationships/tags" Target="../tags/tag794.xml"/></Relationships>
</file>

<file path=ppt/slides/_rels/slide32.xml.rels><?xml version="1.0" encoding="UTF-8" standalone="yes"?>
<Relationships xmlns="http://schemas.openxmlformats.org/package/2006/relationships"><Relationship Id="rId26" Type="http://schemas.openxmlformats.org/officeDocument/2006/relationships/tags" Target="../tags/tag825.xml"/><Relationship Id="rId21" Type="http://schemas.openxmlformats.org/officeDocument/2006/relationships/tags" Target="../tags/tag820.xml"/><Relationship Id="rId42" Type="http://schemas.openxmlformats.org/officeDocument/2006/relationships/tags" Target="../tags/tag841.xml"/><Relationship Id="rId47" Type="http://schemas.openxmlformats.org/officeDocument/2006/relationships/tags" Target="../tags/tag846.xml"/><Relationship Id="rId63" Type="http://schemas.openxmlformats.org/officeDocument/2006/relationships/tags" Target="../tags/tag862.xml"/><Relationship Id="rId68" Type="http://schemas.openxmlformats.org/officeDocument/2006/relationships/tags" Target="../tags/tag867.xml"/><Relationship Id="rId84" Type="http://schemas.openxmlformats.org/officeDocument/2006/relationships/tags" Target="../tags/tag883.xml"/><Relationship Id="rId89" Type="http://schemas.openxmlformats.org/officeDocument/2006/relationships/tags" Target="../tags/tag888.xml"/><Relationship Id="rId16" Type="http://schemas.openxmlformats.org/officeDocument/2006/relationships/tags" Target="../tags/tag815.xml"/><Relationship Id="rId11" Type="http://schemas.openxmlformats.org/officeDocument/2006/relationships/tags" Target="../tags/tag810.xml"/><Relationship Id="rId32" Type="http://schemas.openxmlformats.org/officeDocument/2006/relationships/tags" Target="../tags/tag831.xml"/><Relationship Id="rId37" Type="http://schemas.openxmlformats.org/officeDocument/2006/relationships/tags" Target="../tags/tag836.xml"/><Relationship Id="rId53" Type="http://schemas.openxmlformats.org/officeDocument/2006/relationships/tags" Target="../tags/tag852.xml"/><Relationship Id="rId58" Type="http://schemas.openxmlformats.org/officeDocument/2006/relationships/tags" Target="../tags/tag857.xml"/><Relationship Id="rId74" Type="http://schemas.openxmlformats.org/officeDocument/2006/relationships/tags" Target="../tags/tag873.xml"/><Relationship Id="rId79" Type="http://schemas.openxmlformats.org/officeDocument/2006/relationships/tags" Target="../tags/tag878.xml"/><Relationship Id="rId102" Type="http://schemas.openxmlformats.org/officeDocument/2006/relationships/tags" Target="../tags/tag901.xml"/><Relationship Id="rId5" Type="http://schemas.openxmlformats.org/officeDocument/2006/relationships/tags" Target="../tags/tag804.xml"/><Relationship Id="rId90" Type="http://schemas.openxmlformats.org/officeDocument/2006/relationships/tags" Target="../tags/tag889.xml"/><Relationship Id="rId95" Type="http://schemas.openxmlformats.org/officeDocument/2006/relationships/tags" Target="../tags/tag894.xml"/><Relationship Id="rId22" Type="http://schemas.openxmlformats.org/officeDocument/2006/relationships/tags" Target="../tags/tag821.xml"/><Relationship Id="rId27" Type="http://schemas.openxmlformats.org/officeDocument/2006/relationships/tags" Target="../tags/tag826.xml"/><Relationship Id="rId43" Type="http://schemas.openxmlformats.org/officeDocument/2006/relationships/tags" Target="../tags/tag842.xml"/><Relationship Id="rId48" Type="http://schemas.openxmlformats.org/officeDocument/2006/relationships/tags" Target="../tags/tag847.xml"/><Relationship Id="rId64" Type="http://schemas.openxmlformats.org/officeDocument/2006/relationships/tags" Target="../tags/tag863.xml"/><Relationship Id="rId69" Type="http://schemas.openxmlformats.org/officeDocument/2006/relationships/tags" Target="../tags/tag868.xml"/><Relationship Id="rId80" Type="http://schemas.openxmlformats.org/officeDocument/2006/relationships/tags" Target="../tags/tag879.xml"/><Relationship Id="rId85" Type="http://schemas.openxmlformats.org/officeDocument/2006/relationships/tags" Target="../tags/tag884.xml"/><Relationship Id="rId12" Type="http://schemas.openxmlformats.org/officeDocument/2006/relationships/tags" Target="../tags/tag811.xml"/><Relationship Id="rId17" Type="http://schemas.openxmlformats.org/officeDocument/2006/relationships/tags" Target="../tags/tag816.xml"/><Relationship Id="rId33" Type="http://schemas.openxmlformats.org/officeDocument/2006/relationships/tags" Target="../tags/tag832.xml"/><Relationship Id="rId38" Type="http://schemas.openxmlformats.org/officeDocument/2006/relationships/tags" Target="../tags/tag837.xml"/><Relationship Id="rId59" Type="http://schemas.openxmlformats.org/officeDocument/2006/relationships/tags" Target="../tags/tag858.xml"/><Relationship Id="rId103" Type="http://schemas.openxmlformats.org/officeDocument/2006/relationships/tags" Target="../tags/tag902.xml"/><Relationship Id="rId20" Type="http://schemas.openxmlformats.org/officeDocument/2006/relationships/tags" Target="../tags/tag819.xml"/><Relationship Id="rId41" Type="http://schemas.openxmlformats.org/officeDocument/2006/relationships/tags" Target="../tags/tag840.xml"/><Relationship Id="rId54" Type="http://schemas.openxmlformats.org/officeDocument/2006/relationships/tags" Target="../tags/tag853.xml"/><Relationship Id="rId62" Type="http://schemas.openxmlformats.org/officeDocument/2006/relationships/tags" Target="../tags/tag861.xml"/><Relationship Id="rId70" Type="http://schemas.openxmlformats.org/officeDocument/2006/relationships/tags" Target="../tags/tag869.xml"/><Relationship Id="rId75" Type="http://schemas.openxmlformats.org/officeDocument/2006/relationships/tags" Target="../tags/tag874.xml"/><Relationship Id="rId83" Type="http://schemas.openxmlformats.org/officeDocument/2006/relationships/tags" Target="../tags/tag882.xml"/><Relationship Id="rId88" Type="http://schemas.openxmlformats.org/officeDocument/2006/relationships/tags" Target="../tags/tag887.xml"/><Relationship Id="rId91" Type="http://schemas.openxmlformats.org/officeDocument/2006/relationships/tags" Target="../tags/tag890.xml"/><Relationship Id="rId96" Type="http://schemas.openxmlformats.org/officeDocument/2006/relationships/tags" Target="../tags/tag895.xml"/><Relationship Id="rId1" Type="http://schemas.openxmlformats.org/officeDocument/2006/relationships/tags" Target="../tags/tag800.xml"/><Relationship Id="rId6" Type="http://schemas.openxmlformats.org/officeDocument/2006/relationships/tags" Target="../tags/tag805.xml"/><Relationship Id="rId15" Type="http://schemas.openxmlformats.org/officeDocument/2006/relationships/tags" Target="../tags/tag814.xml"/><Relationship Id="rId23" Type="http://schemas.openxmlformats.org/officeDocument/2006/relationships/tags" Target="../tags/tag822.xml"/><Relationship Id="rId28" Type="http://schemas.openxmlformats.org/officeDocument/2006/relationships/tags" Target="../tags/tag827.xml"/><Relationship Id="rId36" Type="http://schemas.openxmlformats.org/officeDocument/2006/relationships/tags" Target="../tags/tag835.xml"/><Relationship Id="rId49" Type="http://schemas.openxmlformats.org/officeDocument/2006/relationships/tags" Target="../tags/tag848.xml"/><Relationship Id="rId57" Type="http://schemas.openxmlformats.org/officeDocument/2006/relationships/tags" Target="../tags/tag856.xml"/><Relationship Id="rId106" Type="http://schemas.openxmlformats.org/officeDocument/2006/relationships/notesSlide" Target="../notesSlides/notesSlide19.xml"/><Relationship Id="rId10" Type="http://schemas.openxmlformats.org/officeDocument/2006/relationships/tags" Target="../tags/tag809.xml"/><Relationship Id="rId31" Type="http://schemas.openxmlformats.org/officeDocument/2006/relationships/tags" Target="../tags/tag830.xml"/><Relationship Id="rId44" Type="http://schemas.openxmlformats.org/officeDocument/2006/relationships/tags" Target="../tags/tag843.xml"/><Relationship Id="rId52" Type="http://schemas.openxmlformats.org/officeDocument/2006/relationships/tags" Target="../tags/tag851.xml"/><Relationship Id="rId60" Type="http://schemas.openxmlformats.org/officeDocument/2006/relationships/tags" Target="../tags/tag859.xml"/><Relationship Id="rId65" Type="http://schemas.openxmlformats.org/officeDocument/2006/relationships/tags" Target="../tags/tag864.xml"/><Relationship Id="rId73" Type="http://schemas.openxmlformats.org/officeDocument/2006/relationships/tags" Target="../tags/tag872.xml"/><Relationship Id="rId78" Type="http://schemas.openxmlformats.org/officeDocument/2006/relationships/tags" Target="../tags/tag877.xml"/><Relationship Id="rId81" Type="http://schemas.openxmlformats.org/officeDocument/2006/relationships/tags" Target="../tags/tag880.xml"/><Relationship Id="rId86" Type="http://schemas.openxmlformats.org/officeDocument/2006/relationships/tags" Target="../tags/tag885.xml"/><Relationship Id="rId94" Type="http://schemas.openxmlformats.org/officeDocument/2006/relationships/tags" Target="../tags/tag893.xml"/><Relationship Id="rId99" Type="http://schemas.openxmlformats.org/officeDocument/2006/relationships/tags" Target="../tags/tag898.xml"/><Relationship Id="rId101" Type="http://schemas.openxmlformats.org/officeDocument/2006/relationships/tags" Target="../tags/tag900.xml"/><Relationship Id="rId4" Type="http://schemas.openxmlformats.org/officeDocument/2006/relationships/tags" Target="../tags/tag803.xml"/><Relationship Id="rId9" Type="http://schemas.openxmlformats.org/officeDocument/2006/relationships/tags" Target="../tags/tag808.xml"/><Relationship Id="rId13" Type="http://schemas.openxmlformats.org/officeDocument/2006/relationships/tags" Target="../tags/tag812.xml"/><Relationship Id="rId18" Type="http://schemas.openxmlformats.org/officeDocument/2006/relationships/tags" Target="../tags/tag817.xml"/><Relationship Id="rId39" Type="http://schemas.openxmlformats.org/officeDocument/2006/relationships/tags" Target="../tags/tag838.xml"/><Relationship Id="rId34" Type="http://schemas.openxmlformats.org/officeDocument/2006/relationships/tags" Target="../tags/tag833.xml"/><Relationship Id="rId50" Type="http://schemas.openxmlformats.org/officeDocument/2006/relationships/tags" Target="../tags/tag849.xml"/><Relationship Id="rId55" Type="http://schemas.openxmlformats.org/officeDocument/2006/relationships/tags" Target="../tags/tag854.xml"/><Relationship Id="rId76" Type="http://schemas.openxmlformats.org/officeDocument/2006/relationships/tags" Target="../tags/tag875.xml"/><Relationship Id="rId97" Type="http://schemas.openxmlformats.org/officeDocument/2006/relationships/tags" Target="../tags/tag896.xml"/><Relationship Id="rId104" Type="http://schemas.openxmlformats.org/officeDocument/2006/relationships/tags" Target="../tags/tag903.xml"/><Relationship Id="rId7" Type="http://schemas.openxmlformats.org/officeDocument/2006/relationships/tags" Target="../tags/tag806.xml"/><Relationship Id="rId71" Type="http://schemas.openxmlformats.org/officeDocument/2006/relationships/tags" Target="../tags/tag870.xml"/><Relationship Id="rId92" Type="http://schemas.openxmlformats.org/officeDocument/2006/relationships/tags" Target="../tags/tag891.xml"/><Relationship Id="rId2" Type="http://schemas.openxmlformats.org/officeDocument/2006/relationships/tags" Target="../tags/tag801.xml"/><Relationship Id="rId29" Type="http://schemas.openxmlformats.org/officeDocument/2006/relationships/tags" Target="../tags/tag828.xml"/><Relationship Id="rId24" Type="http://schemas.openxmlformats.org/officeDocument/2006/relationships/tags" Target="../tags/tag823.xml"/><Relationship Id="rId40" Type="http://schemas.openxmlformats.org/officeDocument/2006/relationships/tags" Target="../tags/tag839.xml"/><Relationship Id="rId45" Type="http://schemas.openxmlformats.org/officeDocument/2006/relationships/tags" Target="../tags/tag844.xml"/><Relationship Id="rId66" Type="http://schemas.openxmlformats.org/officeDocument/2006/relationships/tags" Target="../tags/tag865.xml"/><Relationship Id="rId87" Type="http://schemas.openxmlformats.org/officeDocument/2006/relationships/tags" Target="../tags/tag886.xml"/><Relationship Id="rId61" Type="http://schemas.openxmlformats.org/officeDocument/2006/relationships/tags" Target="../tags/tag860.xml"/><Relationship Id="rId82" Type="http://schemas.openxmlformats.org/officeDocument/2006/relationships/tags" Target="../tags/tag881.xml"/><Relationship Id="rId19" Type="http://schemas.openxmlformats.org/officeDocument/2006/relationships/tags" Target="../tags/tag818.xml"/><Relationship Id="rId14" Type="http://schemas.openxmlformats.org/officeDocument/2006/relationships/tags" Target="../tags/tag813.xml"/><Relationship Id="rId30" Type="http://schemas.openxmlformats.org/officeDocument/2006/relationships/tags" Target="../tags/tag829.xml"/><Relationship Id="rId35" Type="http://schemas.openxmlformats.org/officeDocument/2006/relationships/tags" Target="../tags/tag834.xml"/><Relationship Id="rId56" Type="http://schemas.openxmlformats.org/officeDocument/2006/relationships/tags" Target="../tags/tag855.xml"/><Relationship Id="rId77" Type="http://schemas.openxmlformats.org/officeDocument/2006/relationships/tags" Target="../tags/tag876.xml"/><Relationship Id="rId100" Type="http://schemas.openxmlformats.org/officeDocument/2006/relationships/tags" Target="../tags/tag899.xml"/><Relationship Id="rId105" Type="http://schemas.openxmlformats.org/officeDocument/2006/relationships/slideLayout" Target="../slideLayouts/slideLayout4.xml"/><Relationship Id="rId8" Type="http://schemas.openxmlformats.org/officeDocument/2006/relationships/tags" Target="../tags/tag807.xml"/><Relationship Id="rId51" Type="http://schemas.openxmlformats.org/officeDocument/2006/relationships/tags" Target="../tags/tag850.xml"/><Relationship Id="rId72" Type="http://schemas.openxmlformats.org/officeDocument/2006/relationships/tags" Target="../tags/tag871.xml"/><Relationship Id="rId93" Type="http://schemas.openxmlformats.org/officeDocument/2006/relationships/tags" Target="../tags/tag892.xml"/><Relationship Id="rId98" Type="http://schemas.openxmlformats.org/officeDocument/2006/relationships/tags" Target="../tags/tag897.xml"/><Relationship Id="rId3" Type="http://schemas.openxmlformats.org/officeDocument/2006/relationships/tags" Target="../tags/tag802.xml"/><Relationship Id="rId25" Type="http://schemas.openxmlformats.org/officeDocument/2006/relationships/tags" Target="../tags/tag824.xml"/><Relationship Id="rId46" Type="http://schemas.openxmlformats.org/officeDocument/2006/relationships/tags" Target="../tags/tag845.xml"/><Relationship Id="rId67" Type="http://schemas.openxmlformats.org/officeDocument/2006/relationships/tags" Target="../tags/tag86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05.xml"/><Relationship Id="rId1" Type="http://schemas.openxmlformats.org/officeDocument/2006/relationships/tags" Target="../tags/tag904.xml"/><Relationship Id="rId4"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8" Type="http://schemas.openxmlformats.org/officeDocument/2006/relationships/tags" Target="../tags/tag913.xml"/><Relationship Id="rId13" Type="http://schemas.openxmlformats.org/officeDocument/2006/relationships/tags" Target="../tags/tag918.xml"/><Relationship Id="rId18" Type="http://schemas.openxmlformats.org/officeDocument/2006/relationships/tags" Target="../tags/tag923.xml"/><Relationship Id="rId26" Type="http://schemas.openxmlformats.org/officeDocument/2006/relationships/notesSlide" Target="../notesSlides/notesSlide21.xml"/><Relationship Id="rId3" Type="http://schemas.openxmlformats.org/officeDocument/2006/relationships/tags" Target="../tags/tag908.xml"/><Relationship Id="rId21" Type="http://schemas.openxmlformats.org/officeDocument/2006/relationships/tags" Target="../tags/tag926.xml"/><Relationship Id="rId7" Type="http://schemas.openxmlformats.org/officeDocument/2006/relationships/tags" Target="../tags/tag912.xml"/><Relationship Id="rId12" Type="http://schemas.openxmlformats.org/officeDocument/2006/relationships/tags" Target="../tags/tag917.xml"/><Relationship Id="rId17" Type="http://schemas.openxmlformats.org/officeDocument/2006/relationships/tags" Target="../tags/tag922.xml"/><Relationship Id="rId25" Type="http://schemas.openxmlformats.org/officeDocument/2006/relationships/slideLayout" Target="../slideLayouts/slideLayout2.xml"/><Relationship Id="rId2" Type="http://schemas.openxmlformats.org/officeDocument/2006/relationships/tags" Target="../tags/tag907.xml"/><Relationship Id="rId16" Type="http://schemas.openxmlformats.org/officeDocument/2006/relationships/tags" Target="../tags/tag921.xml"/><Relationship Id="rId20" Type="http://schemas.openxmlformats.org/officeDocument/2006/relationships/tags" Target="../tags/tag925.xml"/><Relationship Id="rId1" Type="http://schemas.openxmlformats.org/officeDocument/2006/relationships/tags" Target="../tags/tag906.xml"/><Relationship Id="rId6" Type="http://schemas.openxmlformats.org/officeDocument/2006/relationships/tags" Target="../tags/tag911.xml"/><Relationship Id="rId11" Type="http://schemas.openxmlformats.org/officeDocument/2006/relationships/tags" Target="../tags/tag916.xml"/><Relationship Id="rId24" Type="http://schemas.openxmlformats.org/officeDocument/2006/relationships/tags" Target="../tags/tag929.xml"/><Relationship Id="rId5" Type="http://schemas.openxmlformats.org/officeDocument/2006/relationships/tags" Target="../tags/tag910.xml"/><Relationship Id="rId15" Type="http://schemas.openxmlformats.org/officeDocument/2006/relationships/tags" Target="../tags/tag920.xml"/><Relationship Id="rId23" Type="http://schemas.openxmlformats.org/officeDocument/2006/relationships/tags" Target="../tags/tag928.xml"/><Relationship Id="rId10" Type="http://schemas.openxmlformats.org/officeDocument/2006/relationships/tags" Target="../tags/tag915.xml"/><Relationship Id="rId19" Type="http://schemas.openxmlformats.org/officeDocument/2006/relationships/tags" Target="../tags/tag924.xml"/><Relationship Id="rId4" Type="http://schemas.openxmlformats.org/officeDocument/2006/relationships/tags" Target="../tags/tag909.xml"/><Relationship Id="rId9" Type="http://schemas.openxmlformats.org/officeDocument/2006/relationships/tags" Target="../tags/tag914.xml"/><Relationship Id="rId14" Type="http://schemas.openxmlformats.org/officeDocument/2006/relationships/tags" Target="../tags/tag919.xml"/><Relationship Id="rId22" Type="http://schemas.openxmlformats.org/officeDocument/2006/relationships/tags" Target="../tags/tag927.xml"/></Relationships>
</file>

<file path=ppt/slides/_rels/slide35.xml.rels><?xml version="1.0" encoding="UTF-8" standalone="yes"?>
<Relationships xmlns="http://schemas.openxmlformats.org/package/2006/relationships"><Relationship Id="rId8" Type="http://schemas.openxmlformats.org/officeDocument/2006/relationships/tags" Target="../tags/tag937.xml"/><Relationship Id="rId13" Type="http://schemas.openxmlformats.org/officeDocument/2006/relationships/tags" Target="../tags/tag942.xml"/><Relationship Id="rId18" Type="http://schemas.openxmlformats.org/officeDocument/2006/relationships/tags" Target="../tags/tag947.xml"/><Relationship Id="rId26" Type="http://schemas.openxmlformats.org/officeDocument/2006/relationships/notesSlide" Target="../notesSlides/notesSlide22.xml"/><Relationship Id="rId3" Type="http://schemas.openxmlformats.org/officeDocument/2006/relationships/tags" Target="../tags/tag932.xml"/><Relationship Id="rId21" Type="http://schemas.openxmlformats.org/officeDocument/2006/relationships/tags" Target="../tags/tag950.xml"/><Relationship Id="rId7" Type="http://schemas.openxmlformats.org/officeDocument/2006/relationships/tags" Target="../tags/tag936.xml"/><Relationship Id="rId12" Type="http://schemas.openxmlformats.org/officeDocument/2006/relationships/tags" Target="../tags/tag941.xml"/><Relationship Id="rId17" Type="http://schemas.openxmlformats.org/officeDocument/2006/relationships/tags" Target="../tags/tag946.xml"/><Relationship Id="rId25" Type="http://schemas.openxmlformats.org/officeDocument/2006/relationships/slideLayout" Target="../slideLayouts/slideLayout2.xml"/><Relationship Id="rId2" Type="http://schemas.openxmlformats.org/officeDocument/2006/relationships/tags" Target="../tags/tag931.xml"/><Relationship Id="rId16" Type="http://schemas.openxmlformats.org/officeDocument/2006/relationships/tags" Target="../tags/tag945.xml"/><Relationship Id="rId20" Type="http://schemas.openxmlformats.org/officeDocument/2006/relationships/tags" Target="../tags/tag949.xml"/><Relationship Id="rId1" Type="http://schemas.openxmlformats.org/officeDocument/2006/relationships/tags" Target="../tags/tag930.xml"/><Relationship Id="rId6" Type="http://schemas.openxmlformats.org/officeDocument/2006/relationships/tags" Target="../tags/tag935.xml"/><Relationship Id="rId11" Type="http://schemas.openxmlformats.org/officeDocument/2006/relationships/tags" Target="../tags/tag940.xml"/><Relationship Id="rId24" Type="http://schemas.openxmlformats.org/officeDocument/2006/relationships/tags" Target="../tags/tag953.xml"/><Relationship Id="rId5" Type="http://schemas.openxmlformats.org/officeDocument/2006/relationships/tags" Target="../tags/tag934.xml"/><Relationship Id="rId15" Type="http://schemas.openxmlformats.org/officeDocument/2006/relationships/tags" Target="../tags/tag944.xml"/><Relationship Id="rId23" Type="http://schemas.openxmlformats.org/officeDocument/2006/relationships/tags" Target="../tags/tag952.xml"/><Relationship Id="rId10" Type="http://schemas.openxmlformats.org/officeDocument/2006/relationships/tags" Target="../tags/tag939.xml"/><Relationship Id="rId19" Type="http://schemas.openxmlformats.org/officeDocument/2006/relationships/tags" Target="../tags/tag948.xml"/><Relationship Id="rId4" Type="http://schemas.openxmlformats.org/officeDocument/2006/relationships/tags" Target="../tags/tag933.xml"/><Relationship Id="rId9" Type="http://schemas.openxmlformats.org/officeDocument/2006/relationships/tags" Target="../tags/tag938.xml"/><Relationship Id="rId14" Type="http://schemas.openxmlformats.org/officeDocument/2006/relationships/tags" Target="../tags/tag943.xml"/><Relationship Id="rId22" Type="http://schemas.openxmlformats.org/officeDocument/2006/relationships/tags" Target="../tags/tag951.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5.xml"/><Relationship Id="rId1" Type="http://schemas.openxmlformats.org/officeDocument/2006/relationships/tags" Target="../tags/tag954.xml"/><Relationship Id="rId4"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7.xml"/><Relationship Id="rId1" Type="http://schemas.openxmlformats.org/officeDocument/2006/relationships/tags" Target="../tags/tag956.xml"/><Relationship Id="rId4"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9.xml"/><Relationship Id="rId1" Type="http://schemas.openxmlformats.org/officeDocument/2006/relationships/tags" Target="../tags/tag958.xml"/><Relationship Id="rId4"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16" Type="http://schemas.openxmlformats.org/officeDocument/2006/relationships/tags" Target="../tags/tag16.xml"/><Relationship Id="rId11" Type="http://schemas.openxmlformats.org/officeDocument/2006/relationships/tags" Target="../tags/tag11.xml"/><Relationship Id="rId32" Type="http://schemas.openxmlformats.org/officeDocument/2006/relationships/tags" Target="../tags/tag32.xml"/><Relationship Id="rId37" Type="http://schemas.openxmlformats.org/officeDocument/2006/relationships/tags" Target="../tags/tag37.xml"/><Relationship Id="rId53" Type="http://schemas.openxmlformats.org/officeDocument/2006/relationships/tags" Target="../tags/tag53.xml"/><Relationship Id="rId58" Type="http://schemas.openxmlformats.org/officeDocument/2006/relationships/tags" Target="../tags/tag58.xml"/><Relationship Id="rId74" Type="http://schemas.openxmlformats.org/officeDocument/2006/relationships/tags" Target="../tags/tag74.xml"/><Relationship Id="rId79" Type="http://schemas.openxmlformats.org/officeDocument/2006/relationships/tags" Target="../tags/tag79.xml"/><Relationship Id="rId5" Type="http://schemas.openxmlformats.org/officeDocument/2006/relationships/tags" Target="../tags/tag5.xml"/><Relationship Id="rId90" Type="http://schemas.openxmlformats.org/officeDocument/2006/relationships/tags" Target="../tags/tag90.xml"/><Relationship Id="rId95" Type="http://schemas.openxmlformats.org/officeDocument/2006/relationships/notesSlide" Target="../notesSlides/notesSlide1.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slideLayout" Target="../slideLayouts/slideLayout4.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6" Type="http://schemas.openxmlformats.org/officeDocument/2006/relationships/tags" Target="../tags/tag119.xml"/><Relationship Id="rId21" Type="http://schemas.openxmlformats.org/officeDocument/2006/relationships/tags" Target="../tags/tag114.xml"/><Relationship Id="rId42" Type="http://schemas.openxmlformats.org/officeDocument/2006/relationships/tags" Target="../tags/tag135.xml"/><Relationship Id="rId47" Type="http://schemas.openxmlformats.org/officeDocument/2006/relationships/tags" Target="../tags/tag140.xml"/><Relationship Id="rId63" Type="http://schemas.openxmlformats.org/officeDocument/2006/relationships/tags" Target="../tags/tag156.xml"/><Relationship Id="rId68" Type="http://schemas.openxmlformats.org/officeDocument/2006/relationships/tags" Target="../tags/tag161.xml"/><Relationship Id="rId84" Type="http://schemas.openxmlformats.org/officeDocument/2006/relationships/tags" Target="../tags/tag177.xml"/><Relationship Id="rId89" Type="http://schemas.openxmlformats.org/officeDocument/2006/relationships/tags" Target="../tags/tag182.xml"/><Relationship Id="rId16" Type="http://schemas.openxmlformats.org/officeDocument/2006/relationships/tags" Target="../tags/tag109.xml"/><Relationship Id="rId11" Type="http://schemas.openxmlformats.org/officeDocument/2006/relationships/tags" Target="../tags/tag104.xml"/><Relationship Id="rId32" Type="http://schemas.openxmlformats.org/officeDocument/2006/relationships/tags" Target="../tags/tag125.xml"/><Relationship Id="rId37" Type="http://schemas.openxmlformats.org/officeDocument/2006/relationships/tags" Target="../tags/tag130.xml"/><Relationship Id="rId53" Type="http://schemas.openxmlformats.org/officeDocument/2006/relationships/tags" Target="../tags/tag146.xml"/><Relationship Id="rId58" Type="http://schemas.openxmlformats.org/officeDocument/2006/relationships/tags" Target="../tags/tag151.xml"/><Relationship Id="rId74" Type="http://schemas.openxmlformats.org/officeDocument/2006/relationships/tags" Target="../tags/tag167.xml"/><Relationship Id="rId79" Type="http://schemas.openxmlformats.org/officeDocument/2006/relationships/tags" Target="../tags/tag172.xml"/><Relationship Id="rId5" Type="http://schemas.openxmlformats.org/officeDocument/2006/relationships/tags" Target="../tags/tag98.xml"/><Relationship Id="rId90" Type="http://schemas.openxmlformats.org/officeDocument/2006/relationships/tags" Target="../tags/tag183.xml"/><Relationship Id="rId95" Type="http://schemas.openxmlformats.org/officeDocument/2006/relationships/notesSlide" Target="../notesSlides/notesSlide2.xml"/><Relationship Id="rId22" Type="http://schemas.openxmlformats.org/officeDocument/2006/relationships/tags" Target="../tags/tag115.xml"/><Relationship Id="rId27" Type="http://schemas.openxmlformats.org/officeDocument/2006/relationships/tags" Target="../tags/tag120.xml"/><Relationship Id="rId43" Type="http://schemas.openxmlformats.org/officeDocument/2006/relationships/tags" Target="../tags/tag136.xml"/><Relationship Id="rId48" Type="http://schemas.openxmlformats.org/officeDocument/2006/relationships/tags" Target="../tags/tag141.xml"/><Relationship Id="rId64" Type="http://schemas.openxmlformats.org/officeDocument/2006/relationships/tags" Target="../tags/tag157.xml"/><Relationship Id="rId69" Type="http://schemas.openxmlformats.org/officeDocument/2006/relationships/tags" Target="../tags/tag162.xml"/><Relationship Id="rId8" Type="http://schemas.openxmlformats.org/officeDocument/2006/relationships/tags" Target="../tags/tag101.xml"/><Relationship Id="rId51" Type="http://schemas.openxmlformats.org/officeDocument/2006/relationships/tags" Target="../tags/tag144.xml"/><Relationship Id="rId72" Type="http://schemas.openxmlformats.org/officeDocument/2006/relationships/tags" Target="../tags/tag165.xml"/><Relationship Id="rId80" Type="http://schemas.openxmlformats.org/officeDocument/2006/relationships/tags" Target="../tags/tag173.xml"/><Relationship Id="rId85" Type="http://schemas.openxmlformats.org/officeDocument/2006/relationships/tags" Target="../tags/tag178.xml"/><Relationship Id="rId93" Type="http://schemas.openxmlformats.org/officeDocument/2006/relationships/tags" Target="../tags/tag186.xml"/><Relationship Id="rId3" Type="http://schemas.openxmlformats.org/officeDocument/2006/relationships/tags" Target="../tags/tag96.xml"/><Relationship Id="rId12" Type="http://schemas.openxmlformats.org/officeDocument/2006/relationships/tags" Target="../tags/tag105.xml"/><Relationship Id="rId17" Type="http://schemas.openxmlformats.org/officeDocument/2006/relationships/tags" Target="../tags/tag110.xml"/><Relationship Id="rId25" Type="http://schemas.openxmlformats.org/officeDocument/2006/relationships/tags" Target="../tags/tag118.xml"/><Relationship Id="rId33" Type="http://schemas.openxmlformats.org/officeDocument/2006/relationships/tags" Target="../tags/tag126.xml"/><Relationship Id="rId38" Type="http://schemas.openxmlformats.org/officeDocument/2006/relationships/tags" Target="../tags/tag131.xml"/><Relationship Id="rId46" Type="http://schemas.openxmlformats.org/officeDocument/2006/relationships/tags" Target="../tags/tag139.xml"/><Relationship Id="rId59" Type="http://schemas.openxmlformats.org/officeDocument/2006/relationships/tags" Target="../tags/tag152.xml"/><Relationship Id="rId67" Type="http://schemas.openxmlformats.org/officeDocument/2006/relationships/tags" Target="../tags/tag160.xml"/><Relationship Id="rId20" Type="http://schemas.openxmlformats.org/officeDocument/2006/relationships/tags" Target="../tags/tag113.xml"/><Relationship Id="rId41" Type="http://schemas.openxmlformats.org/officeDocument/2006/relationships/tags" Target="../tags/tag134.xml"/><Relationship Id="rId54" Type="http://schemas.openxmlformats.org/officeDocument/2006/relationships/tags" Target="../tags/tag147.xml"/><Relationship Id="rId62" Type="http://schemas.openxmlformats.org/officeDocument/2006/relationships/tags" Target="../tags/tag155.xml"/><Relationship Id="rId70" Type="http://schemas.openxmlformats.org/officeDocument/2006/relationships/tags" Target="../tags/tag163.xml"/><Relationship Id="rId75" Type="http://schemas.openxmlformats.org/officeDocument/2006/relationships/tags" Target="../tags/tag168.xml"/><Relationship Id="rId83" Type="http://schemas.openxmlformats.org/officeDocument/2006/relationships/tags" Target="../tags/tag176.xml"/><Relationship Id="rId88" Type="http://schemas.openxmlformats.org/officeDocument/2006/relationships/tags" Target="../tags/tag181.xml"/><Relationship Id="rId91" Type="http://schemas.openxmlformats.org/officeDocument/2006/relationships/tags" Target="../tags/tag184.xml"/><Relationship Id="rId1" Type="http://schemas.openxmlformats.org/officeDocument/2006/relationships/tags" Target="../tags/tag94.xml"/><Relationship Id="rId6" Type="http://schemas.openxmlformats.org/officeDocument/2006/relationships/tags" Target="../tags/tag99.xml"/><Relationship Id="rId15" Type="http://schemas.openxmlformats.org/officeDocument/2006/relationships/tags" Target="../tags/tag108.xml"/><Relationship Id="rId23" Type="http://schemas.openxmlformats.org/officeDocument/2006/relationships/tags" Target="../tags/tag116.xml"/><Relationship Id="rId28" Type="http://schemas.openxmlformats.org/officeDocument/2006/relationships/tags" Target="../tags/tag121.xml"/><Relationship Id="rId36" Type="http://schemas.openxmlformats.org/officeDocument/2006/relationships/tags" Target="../tags/tag129.xml"/><Relationship Id="rId49" Type="http://schemas.openxmlformats.org/officeDocument/2006/relationships/tags" Target="../tags/tag142.xml"/><Relationship Id="rId57" Type="http://schemas.openxmlformats.org/officeDocument/2006/relationships/tags" Target="../tags/tag150.xml"/><Relationship Id="rId10" Type="http://schemas.openxmlformats.org/officeDocument/2006/relationships/tags" Target="../tags/tag103.xml"/><Relationship Id="rId31" Type="http://schemas.openxmlformats.org/officeDocument/2006/relationships/tags" Target="../tags/tag124.xml"/><Relationship Id="rId44" Type="http://schemas.openxmlformats.org/officeDocument/2006/relationships/tags" Target="../tags/tag137.xml"/><Relationship Id="rId52" Type="http://schemas.openxmlformats.org/officeDocument/2006/relationships/tags" Target="../tags/tag145.xml"/><Relationship Id="rId60" Type="http://schemas.openxmlformats.org/officeDocument/2006/relationships/tags" Target="../tags/tag153.xml"/><Relationship Id="rId65" Type="http://schemas.openxmlformats.org/officeDocument/2006/relationships/tags" Target="../tags/tag158.xml"/><Relationship Id="rId73" Type="http://schemas.openxmlformats.org/officeDocument/2006/relationships/tags" Target="../tags/tag166.xml"/><Relationship Id="rId78" Type="http://schemas.openxmlformats.org/officeDocument/2006/relationships/tags" Target="../tags/tag171.xml"/><Relationship Id="rId81" Type="http://schemas.openxmlformats.org/officeDocument/2006/relationships/tags" Target="../tags/tag174.xml"/><Relationship Id="rId86" Type="http://schemas.openxmlformats.org/officeDocument/2006/relationships/tags" Target="../tags/tag179.xml"/><Relationship Id="rId94" Type="http://schemas.openxmlformats.org/officeDocument/2006/relationships/slideLayout" Target="../slideLayouts/slideLayout4.xml"/><Relationship Id="rId4" Type="http://schemas.openxmlformats.org/officeDocument/2006/relationships/tags" Target="../tags/tag97.xml"/><Relationship Id="rId9" Type="http://schemas.openxmlformats.org/officeDocument/2006/relationships/tags" Target="../tags/tag102.xml"/><Relationship Id="rId13" Type="http://schemas.openxmlformats.org/officeDocument/2006/relationships/tags" Target="../tags/tag106.xml"/><Relationship Id="rId18" Type="http://schemas.openxmlformats.org/officeDocument/2006/relationships/tags" Target="../tags/tag111.xml"/><Relationship Id="rId39" Type="http://schemas.openxmlformats.org/officeDocument/2006/relationships/tags" Target="../tags/tag132.xml"/><Relationship Id="rId34" Type="http://schemas.openxmlformats.org/officeDocument/2006/relationships/tags" Target="../tags/tag127.xml"/><Relationship Id="rId50" Type="http://schemas.openxmlformats.org/officeDocument/2006/relationships/tags" Target="../tags/tag143.xml"/><Relationship Id="rId55" Type="http://schemas.openxmlformats.org/officeDocument/2006/relationships/tags" Target="../tags/tag148.xml"/><Relationship Id="rId76" Type="http://schemas.openxmlformats.org/officeDocument/2006/relationships/tags" Target="../tags/tag169.xml"/><Relationship Id="rId7" Type="http://schemas.openxmlformats.org/officeDocument/2006/relationships/tags" Target="../tags/tag100.xml"/><Relationship Id="rId71" Type="http://schemas.openxmlformats.org/officeDocument/2006/relationships/tags" Target="../tags/tag164.xml"/><Relationship Id="rId92" Type="http://schemas.openxmlformats.org/officeDocument/2006/relationships/tags" Target="../tags/tag185.xml"/><Relationship Id="rId2" Type="http://schemas.openxmlformats.org/officeDocument/2006/relationships/tags" Target="../tags/tag95.xml"/><Relationship Id="rId29" Type="http://schemas.openxmlformats.org/officeDocument/2006/relationships/tags" Target="../tags/tag122.xml"/><Relationship Id="rId24" Type="http://schemas.openxmlformats.org/officeDocument/2006/relationships/tags" Target="../tags/tag117.xml"/><Relationship Id="rId40" Type="http://schemas.openxmlformats.org/officeDocument/2006/relationships/tags" Target="../tags/tag133.xml"/><Relationship Id="rId45" Type="http://schemas.openxmlformats.org/officeDocument/2006/relationships/tags" Target="../tags/tag138.xml"/><Relationship Id="rId66" Type="http://schemas.openxmlformats.org/officeDocument/2006/relationships/tags" Target="../tags/tag159.xml"/><Relationship Id="rId87" Type="http://schemas.openxmlformats.org/officeDocument/2006/relationships/tags" Target="../tags/tag180.xml"/><Relationship Id="rId61" Type="http://schemas.openxmlformats.org/officeDocument/2006/relationships/tags" Target="../tags/tag154.xml"/><Relationship Id="rId82" Type="http://schemas.openxmlformats.org/officeDocument/2006/relationships/tags" Target="../tags/tag175.xml"/><Relationship Id="rId19" Type="http://schemas.openxmlformats.org/officeDocument/2006/relationships/tags" Target="../tags/tag112.xml"/><Relationship Id="rId14" Type="http://schemas.openxmlformats.org/officeDocument/2006/relationships/tags" Target="../tags/tag107.xml"/><Relationship Id="rId30" Type="http://schemas.openxmlformats.org/officeDocument/2006/relationships/tags" Target="../tags/tag123.xml"/><Relationship Id="rId35" Type="http://schemas.openxmlformats.org/officeDocument/2006/relationships/tags" Target="../tags/tag128.xml"/><Relationship Id="rId56" Type="http://schemas.openxmlformats.org/officeDocument/2006/relationships/tags" Target="../tags/tag149.xml"/><Relationship Id="rId77" Type="http://schemas.openxmlformats.org/officeDocument/2006/relationships/tags" Target="../tags/tag170.xml"/></Relationships>
</file>

<file path=ppt/slides/_rels/slide8.xml.rels><?xml version="1.0" encoding="UTF-8" standalone="yes"?>
<Relationships xmlns="http://schemas.openxmlformats.org/package/2006/relationships"><Relationship Id="rId13" Type="http://schemas.openxmlformats.org/officeDocument/2006/relationships/tags" Target="../tags/tag199.xml"/><Relationship Id="rId18" Type="http://schemas.openxmlformats.org/officeDocument/2006/relationships/tags" Target="../tags/tag204.xml"/><Relationship Id="rId26" Type="http://schemas.openxmlformats.org/officeDocument/2006/relationships/tags" Target="../tags/tag212.xml"/><Relationship Id="rId3" Type="http://schemas.openxmlformats.org/officeDocument/2006/relationships/tags" Target="../tags/tag189.xml"/><Relationship Id="rId21" Type="http://schemas.openxmlformats.org/officeDocument/2006/relationships/tags" Target="../tags/tag207.xml"/><Relationship Id="rId7" Type="http://schemas.openxmlformats.org/officeDocument/2006/relationships/tags" Target="../tags/tag193.xml"/><Relationship Id="rId12" Type="http://schemas.openxmlformats.org/officeDocument/2006/relationships/tags" Target="../tags/tag198.xml"/><Relationship Id="rId17" Type="http://schemas.openxmlformats.org/officeDocument/2006/relationships/tags" Target="../tags/tag203.xml"/><Relationship Id="rId25" Type="http://schemas.openxmlformats.org/officeDocument/2006/relationships/tags" Target="../tags/tag211.xml"/><Relationship Id="rId33" Type="http://schemas.openxmlformats.org/officeDocument/2006/relationships/notesSlide" Target="../notesSlides/notesSlide3.xml"/><Relationship Id="rId2" Type="http://schemas.openxmlformats.org/officeDocument/2006/relationships/tags" Target="../tags/tag188.xml"/><Relationship Id="rId16" Type="http://schemas.openxmlformats.org/officeDocument/2006/relationships/tags" Target="../tags/tag202.xml"/><Relationship Id="rId20" Type="http://schemas.openxmlformats.org/officeDocument/2006/relationships/tags" Target="../tags/tag206.xml"/><Relationship Id="rId29" Type="http://schemas.openxmlformats.org/officeDocument/2006/relationships/tags" Target="../tags/tag215.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24" Type="http://schemas.openxmlformats.org/officeDocument/2006/relationships/tags" Target="../tags/tag210.xml"/><Relationship Id="rId32" Type="http://schemas.openxmlformats.org/officeDocument/2006/relationships/slideLayout" Target="../slideLayouts/slideLayout2.xml"/><Relationship Id="rId5" Type="http://schemas.openxmlformats.org/officeDocument/2006/relationships/tags" Target="../tags/tag191.xml"/><Relationship Id="rId15" Type="http://schemas.openxmlformats.org/officeDocument/2006/relationships/tags" Target="../tags/tag201.xml"/><Relationship Id="rId23" Type="http://schemas.openxmlformats.org/officeDocument/2006/relationships/tags" Target="../tags/tag209.xml"/><Relationship Id="rId28" Type="http://schemas.openxmlformats.org/officeDocument/2006/relationships/tags" Target="../tags/tag214.xml"/><Relationship Id="rId10" Type="http://schemas.openxmlformats.org/officeDocument/2006/relationships/tags" Target="../tags/tag196.xml"/><Relationship Id="rId19" Type="http://schemas.openxmlformats.org/officeDocument/2006/relationships/tags" Target="../tags/tag205.xml"/><Relationship Id="rId31" Type="http://schemas.openxmlformats.org/officeDocument/2006/relationships/tags" Target="../tags/tag217.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tags" Target="../tags/tag200.xml"/><Relationship Id="rId22" Type="http://schemas.openxmlformats.org/officeDocument/2006/relationships/tags" Target="../tags/tag208.xml"/><Relationship Id="rId27" Type="http://schemas.openxmlformats.org/officeDocument/2006/relationships/tags" Target="../tags/tag213.xml"/><Relationship Id="rId30" Type="http://schemas.openxmlformats.org/officeDocument/2006/relationships/tags" Target="../tags/tag216.xml"/><Relationship Id="rId8" Type="http://schemas.openxmlformats.org/officeDocument/2006/relationships/tags" Target="../tags/tag194.xml"/></Relationships>
</file>

<file path=ppt/slides/_rels/slide9.xml.rels><?xml version="1.0" encoding="UTF-8" standalone="yes"?>
<Relationships xmlns="http://schemas.openxmlformats.org/package/2006/relationships"><Relationship Id="rId3" Type="http://schemas.openxmlformats.org/officeDocument/2006/relationships/tags" Target="../tags/tag220.xml"/><Relationship Id="rId2" Type="http://schemas.openxmlformats.org/officeDocument/2006/relationships/tags" Target="../tags/tag219.xml"/><Relationship Id="rId1" Type="http://schemas.openxmlformats.org/officeDocument/2006/relationships/tags" Target="../tags/tag218.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Memory</a:t>
            </a:r>
            <a:endParaRPr lang="en-US" dirty="0"/>
          </a:p>
        </p:txBody>
      </p:sp>
      <p:sp>
        <p:nvSpPr>
          <p:cNvPr id="10" name="Subtitle 2"/>
          <p:cNvSpPr>
            <a:spLocks noGrp="1"/>
          </p:cNvSpPr>
          <p:nvPr>
            <p:ph type="subTitle" idx="1"/>
          </p:nvPr>
        </p:nvSpPr>
        <p:spPr>
          <a:xfrm>
            <a:off x="838200" y="3886200"/>
            <a:ext cx="7543800" cy="2057400"/>
          </a:xfrm>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9" name="TextBox 8"/>
          <p:cNvSpPr txBox="1"/>
          <p:nvPr/>
        </p:nvSpPr>
        <p:spPr>
          <a:xfrm>
            <a:off x="762000" y="6096000"/>
            <a:ext cx="4912499" cy="400110"/>
          </a:xfrm>
          <a:prstGeom prst="rect">
            <a:avLst/>
          </a:prstGeom>
          <a:noFill/>
        </p:spPr>
        <p:txBody>
          <a:bodyPr wrap="none" rtlCol="0">
            <a:spAutoFit/>
          </a:bodyPr>
          <a:lstStyle/>
          <a:p>
            <a:r>
              <a:rPr lang="en-US" sz="2000" dirty="0">
                <a:solidFill>
                  <a:schemeClr val="accent5">
                    <a:lumMod val="60000"/>
                    <a:lumOff val="40000"/>
                  </a:schemeClr>
                </a:solidFill>
              </a:rPr>
              <a:t>See P&amp;H Appendix </a:t>
            </a:r>
            <a:r>
              <a:rPr lang="en-US" sz="2000" dirty="0" smtClean="0">
                <a:solidFill>
                  <a:schemeClr val="accent5">
                    <a:lumMod val="60000"/>
                    <a:lumOff val="40000"/>
                  </a:schemeClr>
                </a:solidFill>
              </a:rPr>
              <a:t>B.8 (register files) and B.9 </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1919606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Takeway</a:t>
            </a:r>
            <a:endParaRPr lang="en-US" dirty="0"/>
          </a:p>
        </p:txBody>
      </p:sp>
      <p:sp>
        <p:nvSpPr>
          <p:cNvPr id="3" name="Content Placeholder 2"/>
          <p:cNvSpPr>
            <a:spLocks noGrp="1"/>
          </p:cNvSpPr>
          <p:nvPr>
            <p:ph idx="1"/>
          </p:nvPr>
        </p:nvSpPr>
        <p:spPr/>
        <p:txBody>
          <a:bodyPr/>
          <a:lstStyle/>
          <a:p>
            <a:r>
              <a:rPr lang="en-US" dirty="0" smtClean="0"/>
              <a:t>Register files are very fast storage (only a few gate delays), but does not scale to large memory sizes.</a:t>
            </a:r>
            <a:endParaRPr lang="en-US" dirty="0"/>
          </a:p>
        </p:txBody>
      </p:sp>
    </p:spTree>
    <p:extLst>
      <p:ext uri="{BB962C8B-B14F-4D97-AF65-F5344CB8AC3E}">
        <p14:creationId xmlns:p14="http://schemas.microsoft.com/office/powerpoint/2010/main" val="4188735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Memory</a:t>
            </a:r>
          </a:p>
          <a:p>
            <a:pPr lvl="1"/>
            <a:r>
              <a:rPr lang="en-US" dirty="0" smtClean="0">
                <a:solidFill>
                  <a:schemeClr val="bg2">
                    <a:lumMod val="50000"/>
                    <a:lumOff val="50000"/>
                  </a:schemeClr>
                </a:solidFill>
              </a:rPr>
              <a:t>CPU: Register Files (i.e. Memory w/in the CPU)</a:t>
            </a:r>
          </a:p>
          <a:p>
            <a:pPr lvl="1"/>
            <a:r>
              <a:rPr lang="en-US" dirty="0" smtClean="0"/>
              <a:t>Scaling Memory: Tri-state devices</a:t>
            </a:r>
          </a:p>
          <a:p>
            <a:pPr lvl="1"/>
            <a:r>
              <a:rPr lang="en-US" dirty="0" smtClean="0"/>
              <a:t>Cache: SRAM (Static RAM—random access memory)</a:t>
            </a:r>
          </a:p>
          <a:p>
            <a:pPr lvl="1"/>
            <a:r>
              <a:rPr lang="en-US" dirty="0" smtClean="0"/>
              <a:t>Memory: DRAM (Dynamic RAM)</a:t>
            </a:r>
            <a:endParaRPr lang="en-US" dirty="0"/>
          </a:p>
        </p:txBody>
      </p:sp>
    </p:spTree>
    <p:extLst>
      <p:ext uri="{BB962C8B-B14F-4D97-AF65-F5344CB8AC3E}">
        <p14:creationId xmlns:p14="http://schemas.microsoft.com/office/powerpoint/2010/main" val="1886394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scale/build larger memories?</a:t>
            </a:r>
            <a:endParaRPr lang="en-US" dirty="0"/>
          </a:p>
        </p:txBody>
      </p:sp>
    </p:spTree>
    <p:extLst>
      <p:ext uri="{BB962C8B-B14F-4D97-AF65-F5344CB8AC3E}">
        <p14:creationId xmlns:p14="http://schemas.microsoft.com/office/powerpoint/2010/main" val="2572214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7" name="Straight Connector 9216"/>
          <p:cNvCxnSpPr/>
          <p:nvPr/>
        </p:nvCxnSpPr>
        <p:spPr>
          <a:xfrm flipH="1">
            <a:off x="4316636" y="3950282"/>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3106358" y="3953479"/>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1963357" y="3966860"/>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587296" y="3971321"/>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6530896" y="3957940"/>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7974236" y="3962400"/>
            <a:ext cx="1" cy="6519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1"/>
            </p:custDataLst>
          </p:nvPr>
        </p:nvSpPr>
        <p:spPr/>
        <p:txBody>
          <a:bodyPr>
            <a:normAutofit fontScale="90000"/>
          </a:bodyPr>
          <a:lstStyle/>
          <a:p>
            <a:r>
              <a:rPr lang="en-US" dirty="0" smtClean="0"/>
              <a:t>Building Large Memories</a:t>
            </a:r>
            <a:endParaRPr lang="en-US" dirty="0"/>
          </a:p>
        </p:txBody>
      </p:sp>
      <p:sp>
        <p:nvSpPr>
          <p:cNvPr id="3" name="Content Placeholder 2"/>
          <p:cNvSpPr>
            <a:spLocks noGrp="1"/>
          </p:cNvSpPr>
          <p:nvPr>
            <p:ph idx="1"/>
            <p:custDataLst>
              <p:tags r:id="rId2"/>
            </p:custDataLst>
          </p:nvPr>
        </p:nvSpPr>
        <p:spPr>
          <a:xfrm>
            <a:off x="228600" y="685800"/>
            <a:ext cx="8686800" cy="6019800"/>
          </a:xfrm>
          <a:ln>
            <a:noFill/>
          </a:ln>
        </p:spPr>
        <p:txBody>
          <a:bodyPr>
            <a:normAutofit/>
          </a:bodyPr>
          <a:lstStyle/>
          <a:p>
            <a:r>
              <a:rPr lang="en-US" dirty="0" smtClean="0"/>
              <a:t>Need a shared </a:t>
            </a:r>
            <a:r>
              <a:rPr lang="en-US" dirty="0" smtClean="0">
                <a:solidFill>
                  <a:schemeClr val="accent5">
                    <a:lumMod val="60000"/>
                    <a:lumOff val="40000"/>
                  </a:schemeClr>
                </a:solidFill>
              </a:rPr>
              <a:t>bus</a:t>
            </a:r>
            <a:r>
              <a:rPr lang="en-US" dirty="0" smtClean="0">
                <a:solidFill>
                  <a:schemeClr val="accent1"/>
                </a:solidFill>
              </a:rPr>
              <a:t> </a:t>
            </a:r>
            <a:r>
              <a:rPr lang="en-US" dirty="0" smtClean="0"/>
              <a:t>(or shared </a:t>
            </a:r>
            <a:r>
              <a:rPr lang="en-US" dirty="0" smtClean="0">
                <a:solidFill>
                  <a:schemeClr val="accent5">
                    <a:lumMod val="60000"/>
                    <a:lumOff val="40000"/>
                  </a:schemeClr>
                </a:solidFill>
              </a:rPr>
              <a:t>bit line</a:t>
            </a:r>
            <a:r>
              <a:rPr lang="en-US" dirty="0" smtClean="0"/>
              <a:t>)</a:t>
            </a:r>
          </a:p>
          <a:p>
            <a:pPr lvl="1"/>
            <a:r>
              <a:rPr lang="en-US" dirty="0" smtClean="0"/>
              <a:t>Many </a:t>
            </a:r>
            <a:r>
              <a:rPr lang="en-US" dirty="0" err="1" smtClean="0"/>
              <a:t>FlipFlops</a:t>
            </a:r>
            <a:r>
              <a:rPr lang="en-US" dirty="0" smtClean="0"/>
              <a:t>/outputs/etc. connected to single wire</a:t>
            </a:r>
          </a:p>
          <a:p>
            <a:pPr lvl="1"/>
            <a:r>
              <a:rPr lang="en-US" dirty="0" smtClean="0">
                <a:solidFill>
                  <a:schemeClr val="accent5">
                    <a:lumMod val="60000"/>
                    <a:lumOff val="40000"/>
                  </a:schemeClr>
                </a:solidFill>
              </a:rPr>
              <a:t>Only one output </a:t>
            </a:r>
            <a:r>
              <a:rPr lang="en-US" i="1" dirty="0" smtClean="0">
                <a:solidFill>
                  <a:schemeClr val="accent5">
                    <a:lumMod val="60000"/>
                    <a:lumOff val="40000"/>
                  </a:schemeClr>
                </a:solidFill>
              </a:rPr>
              <a:t>drives</a:t>
            </a:r>
            <a:r>
              <a:rPr lang="en-US" dirty="0" smtClean="0">
                <a:solidFill>
                  <a:schemeClr val="accent5">
                    <a:lumMod val="60000"/>
                    <a:lumOff val="40000"/>
                  </a:schemeClr>
                </a:solidFill>
              </a:rPr>
              <a:t> the bus at a time</a:t>
            </a:r>
          </a:p>
          <a:p>
            <a:pPr lvl="1"/>
            <a:endParaRPr lang="en-US" dirty="0">
              <a:solidFill>
                <a:schemeClr val="accent1"/>
              </a:solidFill>
            </a:endParaRPr>
          </a:p>
          <a:p>
            <a:pPr lvl="1"/>
            <a:endParaRPr lang="en-US" dirty="0" smtClean="0">
              <a:solidFill>
                <a:schemeClr val="accent1"/>
              </a:solidFill>
            </a:endParaRPr>
          </a:p>
          <a:p>
            <a:pPr lvl="1"/>
            <a:endParaRPr lang="en-US" dirty="0">
              <a:solidFill>
                <a:schemeClr val="accent1"/>
              </a:solidFill>
            </a:endParaRPr>
          </a:p>
          <a:p>
            <a:pPr lvl="1"/>
            <a:endParaRPr lang="en-US" dirty="0" smtClean="0">
              <a:solidFill>
                <a:schemeClr val="accent1"/>
              </a:solidFill>
            </a:endParaRPr>
          </a:p>
          <a:p>
            <a:pPr lvl="1"/>
            <a:endParaRPr lang="en-US" dirty="0">
              <a:solidFill>
                <a:schemeClr val="accent1"/>
              </a:solidFill>
            </a:endParaRPr>
          </a:p>
          <a:p>
            <a:pPr lvl="1"/>
            <a:endParaRPr lang="en-US" dirty="0" smtClean="0">
              <a:solidFill>
                <a:schemeClr val="accent1"/>
              </a:solidFill>
            </a:endParaRPr>
          </a:p>
          <a:p>
            <a:pPr lvl="1"/>
            <a:endParaRPr lang="en-US" dirty="0">
              <a:solidFill>
                <a:schemeClr val="accent1"/>
              </a:solidFill>
            </a:endParaRPr>
          </a:p>
          <a:p>
            <a:pPr lvl="1"/>
            <a:r>
              <a:rPr lang="en-US" dirty="0" smtClean="0">
                <a:solidFill>
                  <a:schemeClr val="accent5">
                    <a:lumMod val="60000"/>
                    <a:lumOff val="40000"/>
                  </a:schemeClr>
                </a:solidFill>
              </a:rPr>
              <a:t>How do we build such a device?</a:t>
            </a:r>
          </a:p>
          <a:p>
            <a:pPr>
              <a:buClr>
                <a:schemeClr val="accent1"/>
              </a:buClr>
            </a:pPr>
            <a:endParaRPr lang="en-US" dirty="0" smtClean="0"/>
          </a:p>
        </p:txBody>
      </p:sp>
      <p:grpSp>
        <p:nvGrpSpPr>
          <p:cNvPr id="5" name="Group 4"/>
          <p:cNvGrpSpPr/>
          <p:nvPr>
            <p:custDataLst>
              <p:tags r:id="rId3"/>
            </p:custDataLst>
          </p:nvPr>
        </p:nvGrpSpPr>
        <p:grpSpPr>
          <a:xfrm rot="5400000">
            <a:off x="304798" y="4095643"/>
            <a:ext cx="685800" cy="381000"/>
            <a:chOff x="2209800" y="4381500"/>
            <a:chExt cx="1447800" cy="800100"/>
          </a:xfrm>
        </p:grpSpPr>
        <p:sp>
          <p:nvSpPr>
            <p:cNvPr id="6" name="Isosceles Triangle 5"/>
            <p:cNvSpPr/>
            <p:nvPr>
              <p:custDataLst>
                <p:tags r:id="rId51"/>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custDataLst>
                <p:tags r:id="rId52"/>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custDataLst>
                <p:tags r:id="rId53"/>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54"/>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10" name="Straight Connector 9"/>
          <p:cNvCxnSpPr/>
          <p:nvPr>
            <p:custDataLst>
              <p:tags r:id="rId4"/>
            </p:custDataLst>
          </p:nvPr>
        </p:nvCxnSpPr>
        <p:spPr>
          <a:xfrm rot="16200000">
            <a:off x="685798" y="4134899"/>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custDataLst>
              <p:tags r:id="rId5"/>
            </p:custDataLst>
          </p:nvPr>
        </p:nvSpPr>
        <p:spPr>
          <a:xfrm>
            <a:off x="7475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0</a:t>
            </a:r>
          </a:p>
        </p:txBody>
      </p:sp>
      <p:sp>
        <p:nvSpPr>
          <p:cNvPr id="12" name="TextBox 11"/>
          <p:cNvSpPr txBox="1"/>
          <p:nvPr>
            <p:custDataLst>
              <p:tags r:id="rId6"/>
            </p:custDataLst>
          </p:nvPr>
        </p:nvSpPr>
        <p:spPr>
          <a:xfrm>
            <a:off x="321663"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0</a:t>
            </a:r>
          </a:p>
        </p:txBody>
      </p:sp>
      <p:sp>
        <p:nvSpPr>
          <p:cNvPr id="13" name="TextBox 12"/>
          <p:cNvSpPr txBox="1"/>
          <p:nvPr>
            <p:custDataLst>
              <p:tags r:id="rId7"/>
            </p:custDataLst>
          </p:nvPr>
        </p:nvSpPr>
        <p:spPr>
          <a:xfrm>
            <a:off x="4876798" y="4977825"/>
            <a:ext cx="2017925" cy="584775"/>
          </a:xfrm>
          <a:prstGeom prst="rect">
            <a:avLst/>
          </a:prstGeom>
          <a:noFill/>
        </p:spPr>
        <p:txBody>
          <a:bodyPr wrap="none" rtlCol="0">
            <a:spAutoFit/>
          </a:bodyPr>
          <a:lstStyle/>
          <a:p>
            <a:r>
              <a:rPr lang="en-US" sz="3200" dirty="0" smtClean="0">
                <a:solidFill>
                  <a:schemeClr val="bg1"/>
                </a:solidFill>
              </a:rPr>
              <a:t>shared line</a:t>
            </a:r>
            <a:endParaRPr lang="en-US" sz="3200" baseline="-25000" dirty="0" smtClean="0">
              <a:solidFill>
                <a:schemeClr val="bg1"/>
              </a:solidFill>
            </a:endParaRPr>
          </a:p>
        </p:txBody>
      </p:sp>
      <p:grpSp>
        <p:nvGrpSpPr>
          <p:cNvPr id="14" name="Group 13"/>
          <p:cNvGrpSpPr/>
          <p:nvPr>
            <p:custDataLst>
              <p:tags r:id="rId8"/>
            </p:custDataLst>
          </p:nvPr>
        </p:nvGrpSpPr>
        <p:grpSpPr>
          <a:xfrm rot="5400000">
            <a:off x="1676398" y="4095643"/>
            <a:ext cx="685800" cy="381000"/>
            <a:chOff x="2209800" y="4381500"/>
            <a:chExt cx="1447800" cy="800100"/>
          </a:xfrm>
        </p:grpSpPr>
        <p:sp>
          <p:nvSpPr>
            <p:cNvPr id="15" name="Isosceles Triangle 14"/>
            <p:cNvSpPr/>
            <p:nvPr>
              <p:custDataLst>
                <p:tags r:id="rId47"/>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custDataLst>
                <p:tags r:id="rId48"/>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49"/>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50"/>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custDataLst>
              <p:tags r:id="rId9"/>
            </p:custDataLst>
          </p:nvPr>
        </p:nvCxnSpPr>
        <p:spPr>
          <a:xfrm rot="16200000">
            <a:off x="2057398" y="413141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custDataLst>
              <p:tags r:id="rId10"/>
            </p:custDataLst>
          </p:nvPr>
        </p:nvSpPr>
        <p:spPr>
          <a:xfrm>
            <a:off x="20429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a:t>
            </a:r>
          </a:p>
        </p:txBody>
      </p:sp>
      <p:sp>
        <p:nvSpPr>
          <p:cNvPr id="21" name="TextBox 20"/>
          <p:cNvSpPr txBox="1"/>
          <p:nvPr>
            <p:custDataLst>
              <p:tags r:id="rId11"/>
            </p:custDataLst>
          </p:nvPr>
        </p:nvSpPr>
        <p:spPr>
          <a:xfrm>
            <a:off x="1608133"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a:t>
            </a:r>
          </a:p>
        </p:txBody>
      </p:sp>
      <p:grpSp>
        <p:nvGrpSpPr>
          <p:cNvPr id="22" name="Group 21"/>
          <p:cNvGrpSpPr/>
          <p:nvPr>
            <p:custDataLst>
              <p:tags r:id="rId12"/>
            </p:custDataLst>
          </p:nvPr>
        </p:nvGrpSpPr>
        <p:grpSpPr>
          <a:xfrm rot="5400000">
            <a:off x="2819398" y="4095643"/>
            <a:ext cx="685800" cy="381000"/>
            <a:chOff x="2209800" y="4381500"/>
            <a:chExt cx="1447800" cy="800100"/>
          </a:xfrm>
        </p:grpSpPr>
        <p:sp>
          <p:nvSpPr>
            <p:cNvPr id="23" name="Isosceles Triangle 22"/>
            <p:cNvSpPr/>
            <p:nvPr>
              <p:custDataLst>
                <p:tags r:id="rId43"/>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custDataLst>
                <p:tags r:id="rId44"/>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custDataLst>
                <p:tags r:id="rId45"/>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custDataLst>
                <p:tags r:id="rId46"/>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27" name="Straight Connector 26"/>
          <p:cNvCxnSpPr/>
          <p:nvPr>
            <p:custDataLst>
              <p:tags r:id="rId13"/>
            </p:custDataLst>
          </p:nvPr>
        </p:nvCxnSpPr>
        <p:spPr>
          <a:xfrm rot="16200000">
            <a:off x="3200398" y="413141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custDataLst>
              <p:tags r:id="rId14"/>
            </p:custDataLst>
          </p:nvPr>
        </p:nvSpPr>
        <p:spPr>
          <a:xfrm>
            <a:off x="31859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2</a:t>
            </a:r>
          </a:p>
        </p:txBody>
      </p:sp>
      <p:sp>
        <p:nvSpPr>
          <p:cNvPr id="29" name="TextBox 28"/>
          <p:cNvSpPr txBox="1"/>
          <p:nvPr>
            <p:custDataLst>
              <p:tags r:id="rId15"/>
            </p:custDataLst>
          </p:nvPr>
        </p:nvSpPr>
        <p:spPr>
          <a:xfrm>
            <a:off x="2751133"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2</a:t>
            </a:r>
          </a:p>
        </p:txBody>
      </p:sp>
      <p:grpSp>
        <p:nvGrpSpPr>
          <p:cNvPr id="30" name="Group 29"/>
          <p:cNvGrpSpPr/>
          <p:nvPr>
            <p:custDataLst>
              <p:tags r:id="rId16"/>
            </p:custDataLst>
          </p:nvPr>
        </p:nvGrpSpPr>
        <p:grpSpPr>
          <a:xfrm rot="5400000">
            <a:off x="4044361" y="4095643"/>
            <a:ext cx="685800" cy="381000"/>
            <a:chOff x="2209800" y="4381500"/>
            <a:chExt cx="1447800" cy="800100"/>
          </a:xfrm>
        </p:grpSpPr>
        <p:sp>
          <p:nvSpPr>
            <p:cNvPr id="31" name="Isosceles Triangle 30"/>
            <p:cNvSpPr/>
            <p:nvPr>
              <p:custDataLst>
                <p:tags r:id="rId39"/>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custDataLst>
                <p:tags r:id="rId40"/>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custDataLst>
                <p:tags r:id="rId41"/>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42"/>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p:nvPr>
            <p:custDataLst>
              <p:tags r:id="rId17"/>
            </p:custDataLst>
          </p:nvPr>
        </p:nvCxnSpPr>
        <p:spPr>
          <a:xfrm rot="16200000">
            <a:off x="4425361" y="4141823"/>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custDataLst>
              <p:tags r:id="rId18"/>
            </p:custDataLst>
          </p:nvPr>
        </p:nvSpPr>
        <p:spPr>
          <a:xfrm>
            <a:off x="4405194" y="3453825"/>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3</a:t>
            </a:r>
          </a:p>
        </p:txBody>
      </p:sp>
      <p:sp>
        <p:nvSpPr>
          <p:cNvPr id="37" name="TextBox 36"/>
          <p:cNvSpPr txBox="1"/>
          <p:nvPr>
            <p:custDataLst>
              <p:tags r:id="rId19"/>
            </p:custDataLst>
          </p:nvPr>
        </p:nvSpPr>
        <p:spPr>
          <a:xfrm>
            <a:off x="3976096" y="3453825"/>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3</a:t>
            </a:r>
          </a:p>
        </p:txBody>
      </p:sp>
      <p:grpSp>
        <p:nvGrpSpPr>
          <p:cNvPr id="38" name="Group 37"/>
          <p:cNvGrpSpPr/>
          <p:nvPr>
            <p:custDataLst>
              <p:tags r:id="rId20"/>
            </p:custDataLst>
          </p:nvPr>
        </p:nvGrpSpPr>
        <p:grpSpPr>
          <a:xfrm rot="5400000">
            <a:off x="6248398" y="4095643"/>
            <a:ext cx="685800" cy="381000"/>
            <a:chOff x="2209800" y="4381500"/>
            <a:chExt cx="1447800" cy="800100"/>
          </a:xfrm>
        </p:grpSpPr>
        <p:sp>
          <p:nvSpPr>
            <p:cNvPr id="39" name="Isosceles Triangle 38"/>
            <p:cNvSpPr/>
            <p:nvPr>
              <p:custDataLst>
                <p:tags r:id="rId35"/>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custDataLst>
                <p:tags r:id="rId36"/>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custDataLst>
                <p:tags r:id="rId37"/>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custDataLst>
                <p:tags r:id="rId38"/>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43" name="Straight Connector 42"/>
          <p:cNvCxnSpPr/>
          <p:nvPr>
            <p:custDataLst>
              <p:tags r:id="rId21"/>
            </p:custDataLst>
          </p:nvPr>
        </p:nvCxnSpPr>
        <p:spPr>
          <a:xfrm rot="16200000">
            <a:off x="6629398" y="413258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custDataLst>
              <p:tags r:id="rId22"/>
            </p:custDataLst>
          </p:nvPr>
        </p:nvGrpSpPr>
        <p:grpSpPr>
          <a:xfrm rot="5400000">
            <a:off x="7696198" y="4095643"/>
            <a:ext cx="685800" cy="381000"/>
            <a:chOff x="2209800" y="4381500"/>
            <a:chExt cx="1447800" cy="800100"/>
          </a:xfrm>
        </p:grpSpPr>
        <p:sp>
          <p:nvSpPr>
            <p:cNvPr id="45" name="Isosceles Triangle 44"/>
            <p:cNvSpPr/>
            <p:nvPr>
              <p:custDataLst>
                <p:tags r:id="rId31"/>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custDataLst>
                <p:tags r:id="rId32"/>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custDataLst>
                <p:tags r:id="rId33"/>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custDataLst>
                <p:tags r:id="rId34"/>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custDataLst>
              <p:tags r:id="rId23"/>
            </p:custDataLst>
          </p:nvPr>
        </p:nvCxnSpPr>
        <p:spPr>
          <a:xfrm rot="16200000">
            <a:off x="8077198" y="4141823"/>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custDataLst>
              <p:tags r:id="rId24"/>
            </p:custDataLst>
          </p:nvPr>
        </p:nvSpPr>
        <p:spPr>
          <a:xfrm>
            <a:off x="8078309" y="3464005"/>
            <a:ext cx="837089"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1023</a:t>
            </a:r>
          </a:p>
        </p:txBody>
      </p:sp>
      <p:sp>
        <p:nvSpPr>
          <p:cNvPr id="51" name="TextBox 50"/>
          <p:cNvSpPr txBox="1"/>
          <p:nvPr>
            <p:custDataLst>
              <p:tags r:id="rId25"/>
            </p:custDataLst>
          </p:nvPr>
        </p:nvSpPr>
        <p:spPr>
          <a:xfrm>
            <a:off x="7260205" y="3464005"/>
            <a:ext cx="893193"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1023</a:t>
            </a:r>
          </a:p>
        </p:txBody>
      </p:sp>
      <p:cxnSp>
        <p:nvCxnSpPr>
          <p:cNvPr id="52" name="Straight Connector 51"/>
          <p:cNvCxnSpPr/>
          <p:nvPr>
            <p:custDataLst>
              <p:tags r:id="rId26"/>
            </p:custDataLst>
          </p:nvPr>
        </p:nvCxnSpPr>
        <p:spPr>
          <a:xfrm rot="10800000">
            <a:off x="304800" y="4629043"/>
            <a:ext cx="800099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27"/>
            </p:custDataLst>
          </p:nvPr>
        </p:nvCxnSpPr>
        <p:spPr>
          <a:xfrm rot="5400000">
            <a:off x="4463581" y="5010043"/>
            <a:ext cx="762000" cy="0"/>
          </a:xfrm>
          <a:prstGeom prst="line">
            <a:avLst/>
          </a:prstGeom>
          <a:ln w="28575">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54" name="Oval 53"/>
          <p:cNvSpPr/>
          <p:nvPr>
            <p:custDataLst>
              <p:tags r:id="rId28"/>
            </p:custDataLst>
          </p:nvPr>
        </p:nvSpPr>
        <p:spPr>
          <a:xfrm rot="5400000">
            <a:off x="5791198" y="4171843"/>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custDataLst>
              <p:tags r:id="rId29"/>
            </p:custDataLst>
          </p:nvPr>
        </p:nvSpPr>
        <p:spPr>
          <a:xfrm rot="5400000">
            <a:off x="5638798" y="4171843"/>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custDataLst>
              <p:tags r:id="rId30"/>
            </p:custDataLst>
          </p:nvPr>
        </p:nvSpPr>
        <p:spPr>
          <a:xfrm rot="5400000">
            <a:off x="5486398" y="4171843"/>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976096" y="3048000"/>
            <a:ext cx="868485" cy="1828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cxnSp>
        <p:nvCxnSpPr>
          <p:cNvPr id="66" name="Straight Connector 65"/>
          <p:cNvCxnSpPr/>
          <p:nvPr/>
        </p:nvCxnSpPr>
        <p:spPr>
          <a:xfrm>
            <a:off x="1752600" y="4365222"/>
            <a:ext cx="406918" cy="435377"/>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1752600" y="4379288"/>
            <a:ext cx="409120" cy="42131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81000" y="4343400"/>
            <a:ext cx="406918" cy="435377"/>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381000" y="4357466"/>
            <a:ext cx="409120" cy="42131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895600" y="4343400"/>
            <a:ext cx="406918" cy="435377"/>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2895600" y="4357466"/>
            <a:ext cx="409120" cy="42131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296480" y="4419600"/>
            <a:ext cx="406918" cy="435377"/>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6296480" y="4433666"/>
            <a:ext cx="409120" cy="42131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744280" y="4419600"/>
            <a:ext cx="406918" cy="435377"/>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7744280" y="4433666"/>
            <a:ext cx="409120" cy="42131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06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65"/>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64"/>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9217"/>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61"/>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62"/>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63"/>
                                        </p:tgtEl>
                                        <p:attrNameLst>
                                          <p:attrName>style.visibility</p:attrName>
                                        </p:attrNameLst>
                                      </p:cBhvr>
                                      <p:to>
                                        <p:strVal val="hidden"/>
                                      </p:to>
                                    </p:set>
                                  </p:childTnLst>
                                </p:cTn>
                              </p:par>
                              <p:par>
                                <p:cTn id="91" presetID="1" presetClass="entr" presetSubtype="0" fill="hold" nodeType="withEffect">
                                  <p:stCondLst>
                                    <p:cond delay="0"/>
                                  </p:stCondLst>
                                  <p:childTnLst>
                                    <p:set>
                                      <p:cBhvr>
                                        <p:cTn id="92" dur="1" fill="hold">
                                          <p:stCondLst>
                                            <p:cond delay="0"/>
                                          </p:stCondLst>
                                        </p:cTn>
                                        <p:tgtEl>
                                          <p:spTgt spid="6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7"/>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7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7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72"/>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73"/>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P spid="21" grpId="0"/>
      <p:bldP spid="28" grpId="0"/>
      <p:bldP spid="29" grpId="0"/>
      <p:bldP spid="36" grpId="0"/>
      <p:bldP spid="37" grpId="0"/>
      <p:bldP spid="50" grpId="0"/>
      <p:bldP spid="51" grpId="0"/>
      <p:bldP spid="54" grpId="0" animBg="1"/>
      <p:bldP spid="55" grpId="0" animBg="1"/>
      <p:bldP spid="56"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Tri-State Devices</a:t>
            </a:r>
            <a:endParaRPr lang="en-US" dirty="0"/>
          </a:p>
        </p:txBody>
      </p:sp>
      <p:sp>
        <p:nvSpPr>
          <p:cNvPr id="24" name="Isosceles Triangle 23"/>
          <p:cNvSpPr/>
          <p:nvPr>
            <p:custDataLst>
              <p:tags r:id="rId2"/>
            </p:custDataLst>
          </p:nvPr>
        </p:nvSpPr>
        <p:spPr>
          <a:xfrm rot="5400000">
            <a:off x="1543050" y="28638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custDataLst>
              <p:tags r:id="rId3"/>
            </p:custDataLst>
          </p:nvPr>
        </p:nvCxnSpPr>
        <p:spPr>
          <a:xfrm rot="10800000">
            <a:off x="1104900" y="31115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custDataLst>
              <p:tags r:id="rId4"/>
            </p:custDataLst>
          </p:nvPr>
        </p:nvCxnSpPr>
        <p:spPr>
          <a:xfrm rot="10800000">
            <a:off x="2057400" y="3111500"/>
            <a:ext cx="4953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custDataLst>
              <p:tags r:id="rId5"/>
            </p:custDataLst>
          </p:nvPr>
        </p:nvCxnSpPr>
        <p:spPr>
          <a:xfrm rot="5400000" flipH="1" flipV="1">
            <a:off x="1611666" y="2768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custDataLst>
              <p:tags r:id="rId6"/>
            </p:custDataLst>
          </p:nvPr>
        </p:nvSpPr>
        <p:spPr>
          <a:xfrm>
            <a:off x="1600200" y="2044700"/>
            <a:ext cx="385042" cy="584775"/>
          </a:xfrm>
          <a:prstGeom prst="rect">
            <a:avLst/>
          </a:prstGeom>
          <a:noFill/>
        </p:spPr>
        <p:txBody>
          <a:bodyPr wrap="none" rtlCol="0">
            <a:spAutoFit/>
          </a:bodyPr>
          <a:lstStyle/>
          <a:p>
            <a:r>
              <a:rPr lang="en-US" sz="3200" dirty="0" smtClean="0">
                <a:solidFill>
                  <a:schemeClr val="bg1"/>
                </a:solidFill>
              </a:rPr>
              <a:t>E</a:t>
            </a:r>
          </a:p>
        </p:txBody>
      </p:sp>
      <p:graphicFrame>
        <p:nvGraphicFramePr>
          <p:cNvPr id="101" name="Group 61"/>
          <p:cNvGraphicFramePr>
            <a:graphicFrameLocks noGrp="1"/>
          </p:cNvGraphicFramePr>
          <p:nvPr>
            <p:custDataLst>
              <p:tags r:id="rId7"/>
            </p:custDataLst>
            <p:extLst>
              <p:ext uri="{D42A27DB-BD31-4B8C-83A1-F6EECF244321}">
                <p14:modId xmlns:p14="http://schemas.microsoft.com/office/powerpoint/2010/main" val="790063100"/>
              </p:ext>
            </p:extLst>
          </p:nvPr>
        </p:nvGraphicFramePr>
        <p:xfrm>
          <a:off x="914400" y="3797300"/>
          <a:ext cx="1601788" cy="2603500"/>
        </p:xfrm>
        <a:graphic>
          <a:graphicData uri="http://schemas.openxmlformats.org/drawingml/2006/table">
            <a:tbl>
              <a:tblPr/>
              <a:tblGrid>
                <a:gridCol w="457200"/>
                <a:gridCol w="458788"/>
                <a:gridCol w="685800"/>
              </a:tblGrid>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E</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Q</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z</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 </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z</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0</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1</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102" name="TextBox 101"/>
          <p:cNvSpPr txBox="1"/>
          <p:nvPr>
            <p:custDataLst>
              <p:tags r:id="rId8"/>
            </p:custDataLst>
          </p:nvPr>
        </p:nvSpPr>
        <p:spPr>
          <a:xfrm>
            <a:off x="685800" y="2882900"/>
            <a:ext cx="437940" cy="584775"/>
          </a:xfrm>
          <a:prstGeom prst="rect">
            <a:avLst/>
          </a:prstGeom>
          <a:noFill/>
        </p:spPr>
        <p:txBody>
          <a:bodyPr wrap="none" rtlCol="0">
            <a:spAutoFit/>
          </a:bodyPr>
          <a:lstStyle/>
          <a:p>
            <a:r>
              <a:rPr lang="en-US" sz="3200" dirty="0" smtClean="0">
                <a:solidFill>
                  <a:schemeClr val="bg1"/>
                </a:solidFill>
              </a:rPr>
              <a:t>D</a:t>
            </a:r>
          </a:p>
        </p:txBody>
      </p:sp>
      <p:sp>
        <p:nvSpPr>
          <p:cNvPr id="103" name="TextBox 102"/>
          <p:cNvSpPr txBox="1"/>
          <p:nvPr>
            <p:custDataLst>
              <p:tags r:id="rId9"/>
            </p:custDataLst>
          </p:nvPr>
        </p:nvSpPr>
        <p:spPr>
          <a:xfrm>
            <a:off x="2514600" y="2882900"/>
            <a:ext cx="609600" cy="584775"/>
          </a:xfrm>
          <a:prstGeom prst="rect">
            <a:avLst/>
          </a:prstGeom>
          <a:noFill/>
        </p:spPr>
        <p:txBody>
          <a:bodyPr wrap="square" rtlCol="0">
            <a:spAutoFit/>
          </a:bodyPr>
          <a:lstStyle/>
          <a:p>
            <a:r>
              <a:rPr lang="en-US" sz="3200" dirty="0" smtClean="0">
                <a:solidFill>
                  <a:schemeClr val="bg1"/>
                </a:solidFill>
              </a:rPr>
              <a:t>Q</a:t>
            </a:r>
          </a:p>
        </p:txBody>
      </p:sp>
      <p:sp>
        <p:nvSpPr>
          <p:cNvPr id="60" name="Rectangle 59"/>
          <p:cNvSpPr/>
          <p:nvPr>
            <p:custDataLst>
              <p:tags r:id="rId10"/>
            </p:custDataLst>
          </p:nvPr>
        </p:nvSpPr>
        <p:spPr>
          <a:xfrm>
            <a:off x="434732" y="655875"/>
            <a:ext cx="8709268" cy="1446550"/>
          </a:xfrm>
          <a:prstGeom prst="rect">
            <a:avLst/>
          </a:prstGeom>
        </p:spPr>
        <p:txBody>
          <a:bodyPr wrap="square">
            <a:spAutoFit/>
          </a:bodyPr>
          <a:lstStyle/>
          <a:p>
            <a:r>
              <a:rPr lang="en-US" sz="3200" dirty="0" smtClean="0">
                <a:solidFill>
                  <a:schemeClr val="accent5">
                    <a:lumMod val="60000"/>
                    <a:lumOff val="40000"/>
                  </a:schemeClr>
                </a:solidFill>
              </a:rPr>
              <a:t>Tri-State Buffers</a:t>
            </a:r>
          </a:p>
          <a:p>
            <a:pPr marL="914400" lvl="1" indent="-457200">
              <a:buFont typeface="Arial" pitchFamily="34" charset="0"/>
              <a:buChar char="•"/>
            </a:pPr>
            <a:r>
              <a:rPr lang="en-US" sz="2800" dirty="0" smtClean="0"/>
              <a:t>If enabled (E=1), then Q = D</a:t>
            </a:r>
          </a:p>
          <a:p>
            <a:pPr marL="914400" lvl="1" indent="-457200">
              <a:buFont typeface="Arial" pitchFamily="34" charset="0"/>
              <a:buChar char="•"/>
            </a:pPr>
            <a:r>
              <a:rPr lang="en-US" sz="2800" dirty="0" smtClean="0"/>
              <a:t>Otherwise, Q is not connected (z = high impedance) </a:t>
            </a:r>
            <a:endParaRPr lang="en-US" sz="2800" dirty="0"/>
          </a:p>
        </p:txBody>
      </p:sp>
    </p:spTree>
    <p:extLst>
      <p:ext uri="{BB962C8B-B14F-4D97-AF65-F5344CB8AC3E}">
        <p14:creationId xmlns:p14="http://schemas.microsoft.com/office/powerpoint/2010/main" val="374332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custDataLst>
              <p:tags r:id="rId1"/>
            </p:custDataLst>
          </p:nvPr>
        </p:nvSpPr>
        <p:spPr>
          <a:xfrm>
            <a:off x="7602244" y="3776974"/>
            <a:ext cx="609600" cy="584775"/>
          </a:xfrm>
          <a:prstGeom prst="rect">
            <a:avLst/>
          </a:prstGeom>
          <a:noFill/>
        </p:spPr>
        <p:txBody>
          <a:bodyPr wrap="square" rtlCol="0">
            <a:spAutoFit/>
          </a:bodyPr>
          <a:lstStyle/>
          <a:p>
            <a:r>
              <a:rPr lang="en-US" sz="3200" dirty="0" smtClean="0">
                <a:solidFill>
                  <a:schemeClr val="bg1"/>
                </a:solidFill>
              </a:rPr>
              <a:t>Q</a:t>
            </a:r>
          </a:p>
        </p:txBody>
      </p:sp>
      <p:sp>
        <p:nvSpPr>
          <p:cNvPr id="79" name="Line 18"/>
          <p:cNvSpPr>
            <a:spLocks noChangeShapeType="1"/>
          </p:cNvSpPr>
          <p:nvPr>
            <p:custDataLst>
              <p:tags r:id="rId2"/>
            </p:custDataLst>
          </p:nvPr>
        </p:nvSpPr>
        <p:spPr bwMode="auto">
          <a:xfrm flipV="1">
            <a:off x="6827626" y="3391362"/>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0" name="Line 19"/>
          <p:cNvSpPr>
            <a:spLocks noChangeShapeType="1"/>
          </p:cNvSpPr>
          <p:nvPr>
            <p:custDataLst>
              <p:tags r:id="rId3"/>
            </p:custDataLst>
          </p:nvPr>
        </p:nvSpPr>
        <p:spPr bwMode="auto">
          <a:xfrm flipV="1">
            <a:off x="6827627" y="3390258"/>
            <a:ext cx="177408" cy="1103"/>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1" name="Line 20"/>
          <p:cNvSpPr>
            <a:spLocks noChangeShapeType="1"/>
          </p:cNvSpPr>
          <p:nvPr>
            <p:custDataLst>
              <p:tags r:id="rId4"/>
            </p:custDataLst>
          </p:nvPr>
        </p:nvSpPr>
        <p:spPr bwMode="auto">
          <a:xfrm flipV="1">
            <a:off x="6827627" y="3825637"/>
            <a:ext cx="177408" cy="1102"/>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2" name="Line 21"/>
          <p:cNvSpPr>
            <a:spLocks noChangeShapeType="1"/>
          </p:cNvSpPr>
          <p:nvPr>
            <p:custDataLst>
              <p:tags r:id="rId5"/>
            </p:custDataLst>
          </p:nvPr>
        </p:nvSpPr>
        <p:spPr bwMode="auto">
          <a:xfrm flipV="1">
            <a:off x="6739534" y="3391362"/>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3" name="Line 6"/>
          <p:cNvSpPr>
            <a:spLocks noChangeShapeType="1"/>
          </p:cNvSpPr>
          <p:nvPr>
            <p:custDataLst>
              <p:tags r:id="rId6"/>
            </p:custDataLst>
          </p:nvPr>
        </p:nvSpPr>
        <p:spPr bwMode="auto">
          <a:xfrm flipH="1" flipV="1">
            <a:off x="7008515" y="3812673"/>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5" name="Text Box 30"/>
          <p:cNvSpPr txBox="1">
            <a:spLocks noChangeArrowheads="1"/>
          </p:cNvSpPr>
          <p:nvPr>
            <p:custDataLst>
              <p:tags r:id="rId7"/>
            </p:custDataLst>
          </p:nvPr>
        </p:nvSpPr>
        <p:spPr bwMode="auto">
          <a:xfrm>
            <a:off x="6629400" y="2474685"/>
            <a:ext cx="884753" cy="497115"/>
          </a:xfrm>
          <a:prstGeom prst="rect">
            <a:avLst/>
          </a:prstGeom>
          <a:noFill/>
          <a:ln w="9525">
            <a:noFill/>
            <a:round/>
            <a:headEnd/>
            <a:tailEnd/>
          </a:ln>
          <a:effectLst/>
        </p:spPr>
        <p:txBody>
          <a:bodyPr wrap="none" lIns="89991" tIns="46795" rIns="89991" bIns="46795">
            <a:spAutoFit/>
          </a:bodyPr>
          <a:lstStyle/>
          <a:p>
            <a:pPr eaLnBrk="1" hangingPunct="1">
              <a:lnSpc>
                <a:spcPct val="116000"/>
              </a:lnSpc>
            </a:pPr>
            <a:r>
              <a:rPr lang="en-US" sz="2400" dirty="0" err="1" smtClean="0">
                <a:solidFill>
                  <a:srgbClr val="FFFFFF"/>
                </a:solidFill>
                <a:latin typeface="+mj-lt"/>
              </a:rPr>
              <a:t>V</a:t>
            </a:r>
            <a:r>
              <a:rPr lang="en-US" sz="2400" baseline="-25000" dirty="0" err="1" smtClean="0">
                <a:solidFill>
                  <a:srgbClr val="FFFFFF"/>
                </a:solidFill>
                <a:latin typeface="+mj-lt"/>
              </a:rPr>
              <a:t>supply</a:t>
            </a:r>
            <a:endParaRPr lang="en-US" sz="2400" baseline="-25000" dirty="0">
              <a:solidFill>
                <a:srgbClr val="FFFFFF"/>
              </a:solidFill>
              <a:latin typeface="+mj-lt"/>
            </a:endParaRPr>
          </a:p>
        </p:txBody>
      </p:sp>
      <p:sp>
        <p:nvSpPr>
          <p:cNvPr id="86" name="Oval 11"/>
          <p:cNvSpPr>
            <a:spLocks noChangeArrowheads="1"/>
          </p:cNvSpPr>
          <p:nvPr>
            <p:custDataLst>
              <p:tags r:id="rId8"/>
            </p:custDataLst>
          </p:nvPr>
        </p:nvSpPr>
        <p:spPr bwMode="auto">
          <a:xfrm flipV="1">
            <a:off x="6553200" y="3511560"/>
            <a:ext cx="167963" cy="152400"/>
          </a:xfrm>
          <a:prstGeom prst="ellipse">
            <a:avLst/>
          </a:prstGeom>
          <a:noFill/>
          <a:ln w="25560">
            <a:solidFill>
              <a:srgbClr val="FFFFFF"/>
            </a:solidFill>
            <a:miter lim="800000"/>
            <a:headEnd/>
            <a:tailEnd/>
          </a:ln>
          <a:effectLst/>
        </p:spPr>
        <p:txBody>
          <a:bodyPr wrap="none" lIns="91430" tIns="45715" rIns="91430" bIns="45715" anchor="ctr"/>
          <a:lstStyle/>
          <a:p>
            <a:endParaRPr lang="en-US">
              <a:ln w="28575">
                <a:solidFill>
                  <a:schemeClr val="tx1"/>
                </a:solidFill>
              </a:ln>
              <a:latin typeface="+mn-lt"/>
            </a:endParaRPr>
          </a:p>
        </p:txBody>
      </p:sp>
      <p:sp>
        <p:nvSpPr>
          <p:cNvPr id="87" name="Line 6"/>
          <p:cNvSpPr>
            <a:spLocks noChangeShapeType="1"/>
          </p:cNvSpPr>
          <p:nvPr>
            <p:custDataLst>
              <p:tags r:id="rId9"/>
            </p:custDataLst>
          </p:nvPr>
        </p:nvSpPr>
        <p:spPr bwMode="auto">
          <a:xfrm flipH="1" flipV="1">
            <a:off x="7008515" y="3015161"/>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8" name="Line 18"/>
          <p:cNvSpPr>
            <a:spLocks noChangeShapeType="1"/>
          </p:cNvSpPr>
          <p:nvPr>
            <p:custDataLst>
              <p:tags r:id="rId10"/>
            </p:custDataLst>
          </p:nvPr>
        </p:nvSpPr>
        <p:spPr bwMode="auto">
          <a:xfrm flipV="1">
            <a:off x="6831366" y="4197360"/>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9" name="Line 19"/>
          <p:cNvSpPr>
            <a:spLocks noChangeShapeType="1"/>
          </p:cNvSpPr>
          <p:nvPr>
            <p:custDataLst>
              <p:tags r:id="rId11"/>
            </p:custDataLst>
          </p:nvPr>
        </p:nvSpPr>
        <p:spPr bwMode="auto">
          <a:xfrm flipV="1">
            <a:off x="6831367" y="4196256"/>
            <a:ext cx="177408" cy="1103"/>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0" name="Line 20"/>
          <p:cNvSpPr>
            <a:spLocks noChangeShapeType="1"/>
          </p:cNvSpPr>
          <p:nvPr>
            <p:custDataLst>
              <p:tags r:id="rId12"/>
            </p:custDataLst>
          </p:nvPr>
        </p:nvSpPr>
        <p:spPr bwMode="auto">
          <a:xfrm flipV="1">
            <a:off x="6831367" y="4631635"/>
            <a:ext cx="177408" cy="1102"/>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1" name="Line 21"/>
          <p:cNvSpPr>
            <a:spLocks noChangeShapeType="1"/>
          </p:cNvSpPr>
          <p:nvPr>
            <p:custDataLst>
              <p:tags r:id="rId13"/>
            </p:custDataLst>
          </p:nvPr>
        </p:nvSpPr>
        <p:spPr bwMode="auto">
          <a:xfrm flipV="1">
            <a:off x="6725518" y="4197360"/>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2" name="Line 6"/>
          <p:cNvSpPr>
            <a:spLocks noChangeShapeType="1"/>
          </p:cNvSpPr>
          <p:nvPr>
            <p:custDataLst>
              <p:tags r:id="rId14"/>
            </p:custDataLst>
          </p:nvPr>
        </p:nvSpPr>
        <p:spPr bwMode="auto">
          <a:xfrm flipH="1" flipV="1">
            <a:off x="7012255" y="4618671"/>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cxnSp>
        <p:nvCxnSpPr>
          <p:cNvPr id="95" name="Straight Connector 94"/>
          <p:cNvCxnSpPr/>
          <p:nvPr>
            <p:custDataLst>
              <p:tags r:id="rId15"/>
            </p:custDataLst>
          </p:nvPr>
        </p:nvCxnSpPr>
        <p:spPr>
          <a:xfrm rot="10800000">
            <a:off x="6324600" y="442596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86" idx="2"/>
          </p:cNvCxnSpPr>
          <p:nvPr>
            <p:custDataLst>
              <p:tags r:id="rId16"/>
            </p:custDataLst>
          </p:nvPr>
        </p:nvCxnSpPr>
        <p:spPr>
          <a:xfrm rot="10800000">
            <a:off x="6324600" y="358776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custDataLst>
              <p:tags r:id="rId17"/>
            </p:custDataLst>
          </p:nvPr>
        </p:nvCxnSpPr>
        <p:spPr>
          <a:xfrm rot="10800000">
            <a:off x="7010400" y="4039784"/>
            <a:ext cx="609600" cy="5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Text Box 30"/>
          <p:cNvSpPr txBox="1">
            <a:spLocks noChangeArrowheads="1"/>
          </p:cNvSpPr>
          <p:nvPr>
            <p:custDataLst>
              <p:tags r:id="rId18"/>
            </p:custDataLst>
          </p:nvPr>
        </p:nvSpPr>
        <p:spPr bwMode="auto">
          <a:xfrm>
            <a:off x="6637181" y="5257800"/>
            <a:ext cx="699510" cy="497115"/>
          </a:xfrm>
          <a:prstGeom prst="rect">
            <a:avLst/>
          </a:prstGeom>
          <a:noFill/>
          <a:ln w="9525">
            <a:noFill/>
            <a:round/>
            <a:headEnd/>
            <a:tailEnd/>
          </a:ln>
          <a:effectLst/>
        </p:spPr>
        <p:txBody>
          <a:bodyPr wrap="none" lIns="89991" tIns="46795" rIns="89991" bIns="46795">
            <a:spAutoFit/>
          </a:bodyPr>
          <a:lstStyle/>
          <a:p>
            <a:pPr eaLnBrk="1" hangingPunct="1">
              <a:lnSpc>
                <a:spcPct val="116000"/>
              </a:lnSpc>
            </a:pPr>
            <a:r>
              <a:rPr lang="en-US" sz="2400" dirty="0" err="1" smtClean="0">
                <a:solidFill>
                  <a:srgbClr val="FFFFFF"/>
                </a:solidFill>
                <a:latin typeface="+mj-lt"/>
              </a:rPr>
              <a:t>Gnd</a:t>
            </a:r>
            <a:endParaRPr lang="en-US" sz="2400" dirty="0">
              <a:solidFill>
                <a:srgbClr val="FFFFFF"/>
              </a:solidFill>
              <a:latin typeface="+mj-lt"/>
            </a:endParaRPr>
          </a:p>
        </p:txBody>
      </p:sp>
      <p:cxnSp>
        <p:nvCxnSpPr>
          <p:cNvPr id="45" name="Straight Connector 44"/>
          <p:cNvCxnSpPr/>
          <p:nvPr>
            <p:custDataLst>
              <p:tags r:id="rId19"/>
            </p:custDataLst>
          </p:nvPr>
        </p:nvCxnSpPr>
        <p:spPr>
          <a:xfrm rot="5400000" flipH="1" flipV="1">
            <a:off x="5905500" y="4006860"/>
            <a:ext cx="838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custDataLst>
              <p:tags r:id="rId20"/>
            </p:custDataLst>
          </p:nvPr>
        </p:nvCxnSpPr>
        <p:spPr>
          <a:xfrm rot="10800000">
            <a:off x="5715000" y="4044960"/>
            <a:ext cx="609600" cy="5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custDataLst>
              <p:tags r:id="rId21"/>
            </p:custDataLst>
          </p:nvPr>
        </p:nvSpPr>
        <p:spPr>
          <a:xfrm>
            <a:off x="5257800" y="3740160"/>
            <a:ext cx="437940" cy="584775"/>
          </a:xfrm>
          <a:prstGeom prst="rect">
            <a:avLst/>
          </a:prstGeom>
          <a:noFill/>
        </p:spPr>
        <p:txBody>
          <a:bodyPr wrap="none" rtlCol="0">
            <a:spAutoFit/>
          </a:bodyPr>
          <a:lstStyle/>
          <a:p>
            <a:r>
              <a:rPr lang="en-US" sz="3200" dirty="0" smtClean="0">
                <a:solidFill>
                  <a:schemeClr val="bg1"/>
                </a:solidFill>
              </a:rPr>
              <a:t>D</a:t>
            </a:r>
          </a:p>
        </p:txBody>
      </p:sp>
      <p:cxnSp>
        <p:nvCxnSpPr>
          <p:cNvPr id="3" name="Straight Connector 2"/>
          <p:cNvCxnSpPr/>
          <p:nvPr/>
        </p:nvCxnSpPr>
        <p:spPr>
          <a:xfrm>
            <a:off x="6781800" y="5003358"/>
            <a:ext cx="48757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58000" y="5065485"/>
            <a:ext cx="34930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934200" y="5141685"/>
            <a:ext cx="15618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81800" y="3008085"/>
            <a:ext cx="48757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Isosceles Triangle 56"/>
          <p:cNvSpPr/>
          <p:nvPr>
            <p:custDataLst>
              <p:tags r:id="rId22"/>
            </p:custDataLst>
          </p:nvPr>
        </p:nvSpPr>
        <p:spPr>
          <a:xfrm rot="5400000">
            <a:off x="1543050" y="28638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custDataLst>
              <p:tags r:id="rId23"/>
            </p:custDataLst>
          </p:nvPr>
        </p:nvCxnSpPr>
        <p:spPr>
          <a:xfrm rot="10800000">
            <a:off x="1104900" y="31115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custDataLst>
              <p:tags r:id="rId24"/>
            </p:custDataLst>
          </p:nvPr>
        </p:nvCxnSpPr>
        <p:spPr>
          <a:xfrm rot="10800000">
            <a:off x="2057400" y="3111500"/>
            <a:ext cx="4953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custDataLst>
              <p:tags r:id="rId25"/>
            </p:custDataLst>
          </p:nvPr>
        </p:nvCxnSpPr>
        <p:spPr>
          <a:xfrm rot="5400000" flipH="1" flipV="1">
            <a:off x="1611666" y="2768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custDataLst>
              <p:tags r:id="rId26"/>
            </p:custDataLst>
          </p:nvPr>
        </p:nvSpPr>
        <p:spPr>
          <a:xfrm>
            <a:off x="1600200" y="2044700"/>
            <a:ext cx="385042" cy="584775"/>
          </a:xfrm>
          <a:prstGeom prst="rect">
            <a:avLst/>
          </a:prstGeom>
          <a:noFill/>
        </p:spPr>
        <p:txBody>
          <a:bodyPr wrap="none" rtlCol="0">
            <a:spAutoFit/>
          </a:bodyPr>
          <a:lstStyle/>
          <a:p>
            <a:r>
              <a:rPr lang="en-US" sz="3200" dirty="0" smtClean="0">
                <a:solidFill>
                  <a:schemeClr val="bg1"/>
                </a:solidFill>
              </a:rPr>
              <a:t>E</a:t>
            </a:r>
          </a:p>
        </p:txBody>
      </p:sp>
      <p:graphicFrame>
        <p:nvGraphicFramePr>
          <p:cNvPr id="67" name="Group 61"/>
          <p:cNvGraphicFramePr>
            <a:graphicFrameLocks noGrp="1"/>
          </p:cNvGraphicFramePr>
          <p:nvPr>
            <p:custDataLst>
              <p:tags r:id="rId27"/>
            </p:custDataLst>
            <p:extLst>
              <p:ext uri="{D42A27DB-BD31-4B8C-83A1-F6EECF244321}">
                <p14:modId xmlns:p14="http://schemas.microsoft.com/office/powerpoint/2010/main" val="3794630901"/>
              </p:ext>
            </p:extLst>
          </p:nvPr>
        </p:nvGraphicFramePr>
        <p:xfrm>
          <a:off x="914400" y="3797300"/>
          <a:ext cx="1601788" cy="2603500"/>
        </p:xfrm>
        <a:graphic>
          <a:graphicData uri="http://schemas.openxmlformats.org/drawingml/2006/table">
            <a:tbl>
              <a:tblPr/>
              <a:tblGrid>
                <a:gridCol w="457200"/>
                <a:gridCol w="458788"/>
                <a:gridCol w="685800"/>
              </a:tblGrid>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E</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Q</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z</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 </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z</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0</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1</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68" name="TextBox 67"/>
          <p:cNvSpPr txBox="1"/>
          <p:nvPr>
            <p:custDataLst>
              <p:tags r:id="rId28"/>
            </p:custDataLst>
          </p:nvPr>
        </p:nvSpPr>
        <p:spPr>
          <a:xfrm>
            <a:off x="685800" y="2882900"/>
            <a:ext cx="437940" cy="584775"/>
          </a:xfrm>
          <a:prstGeom prst="rect">
            <a:avLst/>
          </a:prstGeom>
          <a:noFill/>
        </p:spPr>
        <p:txBody>
          <a:bodyPr wrap="none" rtlCol="0">
            <a:spAutoFit/>
          </a:bodyPr>
          <a:lstStyle/>
          <a:p>
            <a:r>
              <a:rPr lang="en-US" sz="3200" dirty="0" smtClean="0">
                <a:solidFill>
                  <a:schemeClr val="bg1"/>
                </a:solidFill>
              </a:rPr>
              <a:t>D</a:t>
            </a:r>
          </a:p>
        </p:txBody>
      </p:sp>
      <p:sp>
        <p:nvSpPr>
          <p:cNvPr id="70" name="TextBox 69"/>
          <p:cNvSpPr txBox="1"/>
          <p:nvPr>
            <p:custDataLst>
              <p:tags r:id="rId29"/>
            </p:custDataLst>
          </p:nvPr>
        </p:nvSpPr>
        <p:spPr>
          <a:xfrm>
            <a:off x="2514600" y="2882900"/>
            <a:ext cx="609600" cy="584775"/>
          </a:xfrm>
          <a:prstGeom prst="rect">
            <a:avLst/>
          </a:prstGeom>
          <a:noFill/>
        </p:spPr>
        <p:txBody>
          <a:bodyPr wrap="square" rtlCol="0">
            <a:spAutoFit/>
          </a:bodyPr>
          <a:lstStyle/>
          <a:p>
            <a:r>
              <a:rPr lang="en-US" sz="3200" dirty="0" smtClean="0">
                <a:solidFill>
                  <a:schemeClr val="bg1"/>
                </a:solidFill>
              </a:rPr>
              <a:t>Q</a:t>
            </a:r>
          </a:p>
        </p:txBody>
      </p:sp>
      <p:sp>
        <p:nvSpPr>
          <p:cNvPr id="72" name="Rectangle 71"/>
          <p:cNvSpPr/>
          <p:nvPr>
            <p:custDataLst>
              <p:tags r:id="rId30"/>
            </p:custDataLst>
          </p:nvPr>
        </p:nvSpPr>
        <p:spPr>
          <a:xfrm>
            <a:off x="434732" y="655875"/>
            <a:ext cx="8709268" cy="1446550"/>
          </a:xfrm>
          <a:prstGeom prst="rect">
            <a:avLst/>
          </a:prstGeom>
        </p:spPr>
        <p:txBody>
          <a:bodyPr wrap="square">
            <a:spAutoFit/>
          </a:bodyPr>
          <a:lstStyle/>
          <a:p>
            <a:r>
              <a:rPr lang="en-US" sz="3200" dirty="0" smtClean="0">
                <a:solidFill>
                  <a:schemeClr val="accent5">
                    <a:lumMod val="60000"/>
                    <a:lumOff val="40000"/>
                  </a:schemeClr>
                </a:solidFill>
              </a:rPr>
              <a:t>Tri-State Buffers</a:t>
            </a:r>
          </a:p>
          <a:p>
            <a:pPr marL="914400" lvl="1" indent="-457200">
              <a:buFont typeface="Arial" pitchFamily="34" charset="0"/>
              <a:buChar char="•"/>
            </a:pPr>
            <a:r>
              <a:rPr lang="en-US" sz="2800" dirty="0" smtClean="0"/>
              <a:t>If enabled (E=1), then Q = D</a:t>
            </a:r>
          </a:p>
          <a:p>
            <a:pPr marL="914400" lvl="1" indent="-457200">
              <a:buFont typeface="Arial" pitchFamily="34" charset="0"/>
              <a:buChar char="•"/>
            </a:pPr>
            <a:r>
              <a:rPr lang="en-US" sz="2800" dirty="0" smtClean="0"/>
              <a:t>Otherwise, Q is not connected (z = high impedance) </a:t>
            </a:r>
            <a:endParaRPr lang="en-US" sz="2800" dirty="0"/>
          </a:p>
        </p:txBody>
      </p:sp>
      <p:sp>
        <p:nvSpPr>
          <p:cNvPr id="38" name="Title 6"/>
          <p:cNvSpPr>
            <a:spLocks noGrp="1"/>
          </p:cNvSpPr>
          <p:nvPr>
            <p:ph type="title"/>
            <p:custDataLst>
              <p:tags r:id="rId31"/>
            </p:custDataLst>
          </p:nvPr>
        </p:nvSpPr>
        <p:spPr>
          <a:xfrm>
            <a:off x="228600" y="152400"/>
            <a:ext cx="8686800" cy="533400"/>
          </a:xfrm>
        </p:spPr>
        <p:txBody>
          <a:bodyPr>
            <a:normAutofit fontScale="90000"/>
          </a:bodyPr>
          <a:lstStyle/>
          <a:p>
            <a:r>
              <a:rPr lang="en-US" dirty="0" smtClean="0"/>
              <a:t>Tri-State Devices</a:t>
            </a:r>
            <a:endParaRPr lang="en-US" dirty="0"/>
          </a:p>
        </p:txBody>
      </p:sp>
    </p:spTree>
    <p:extLst>
      <p:ext uri="{BB962C8B-B14F-4D97-AF65-F5344CB8AC3E}">
        <p14:creationId xmlns:p14="http://schemas.microsoft.com/office/powerpoint/2010/main" val="792635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Tri-State Devices</a:t>
            </a:r>
            <a:endParaRPr lang="en-US" dirty="0"/>
          </a:p>
        </p:txBody>
      </p:sp>
      <p:cxnSp>
        <p:nvCxnSpPr>
          <p:cNvPr id="40" name="Straight Connector 39"/>
          <p:cNvCxnSpPr/>
          <p:nvPr>
            <p:custDataLst>
              <p:tags r:id="rId2"/>
            </p:custDataLst>
          </p:nvPr>
        </p:nvCxnSpPr>
        <p:spPr>
          <a:xfrm rot="5400000">
            <a:off x="4478044" y="3704648"/>
            <a:ext cx="1219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custDataLst>
              <p:tags r:id="rId3"/>
            </p:custDataLst>
          </p:nvPr>
        </p:nvSpPr>
        <p:spPr>
          <a:xfrm>
            <a:off x="4191000" y="3359160"/>
            <a:ext cx="437940" cy="584775"/>
          </a:xfrm>
          <a:prstGeom prst="rect">
            <a:avLst/>
          </a:prstGeom>
          <a:noFill/>
        </p:spPr>
        <p:txBody>
          <a:bodyPr wrap="none" rtlCol="0">
            <a:spAutoFit/>
          </a:bodyPr>
          <a:lstStyle/>
          <a:p>
            <a:r>
              <a:rPr lang="en-US" sz="3200" dirty="0" smtClean="0">
                <a:solidFill>
                  <a:schemeClr val="bg1"/>
                </a:solidFill>
              </a:rPr>
              <a:t>D</a:t>
            </a:r>
          </a:p>
        </p:txBody>
      </p:sp>
      <p:sp>
        <p:nvSpPr>
          <p:cNvPr id="43" name="TextBox 42"/>
          <p:cNvSpPr txBox="1"/>
          <p:nvPr>
            <p:custDataLst>
              <p:tags r:id="rId4"/>
            </p:custDataLst>
          </p:nvPr>
        </p:nvSpPr>
        <p:spPr>
          <a:xfrm>
            <a:off x="7602244" y="3776974"/>
            <a:ext cx="609600" cy="584775"/>
          </a:xfrm>
          <a:prstGeom prst="rect">
            <a:avLst/>
          </a:prstGeom>
          <a:noFill/>
        </p:spPr>
        <p:txBody>
          <a:bodyPr wrap="square" rtlCol="0">
            <a:spAutoFit/>
          </a:bodyPr>
          <a:lstStyle/>
          <a:p>
            <a:r>
              <a:rPr lang="en-US" sz="3200" dirty="0" smtClean="0">
                <a:solidFill>
                  <a:schemeClr val="bg1"/>
                </a:solidFill>
              </a:rPr>
              <a:t>Q</a:t>
            </a:r>
          </a:p>
        </p:txBody>
      </p:sp>
      <p:sp>
        <p:nvSpPr>
          <p:cNvPr id="48" name="TextBox 47"/>
          <p:cNvSpPr txBox="1"/>
          <p:nvPr>
            <p:custDataLst>
              <p:tags r:id="rId5"/>
            </p:custDataLst>
          </p:nvPr>
        </p:nvSpPr>
        <p:spPr>
          <a:xfrm>
            <a:off x="4923286" y="2597160"/>
            <a:ext cx="385042" cy="584775"/>
          </a:xfrm>
          <a:prstGeom prst="rect">
            <a:avLst/>
          </a:prstGeom>
          <a:noFill/>
        </p:spPr>
        <p:txBody>
          <a:bodyPr wrap="none" rtlCol="0">
            <a:spAutoFit/>
          </a:bodyPr>
          <a:lstStyle/>
          <a:p>
            <a:r>
              <a:rPr lang="en-US" sz="3200" dirty="0" smtClean="0">
                <a:solidFill>
                  <a:schemeClr val="bg1"/>
                </a:solidFill>
              </a:rPr>
              <a:t>E</a:t>
            </a:r>
          </a:p>
        </p:txBody>
      </p:sp>
      <p:sp>
        <p:nvSpPr>
          <p:cNvPr id="50" name="Flowchart: Delay 49"/>
          <p:cNvSpPr/>
          <p:nvPr>
            <p:custDataLst>
              <p:tags r:id="rId6"/>
            </p:custDataLst>
          </p:nvPr>
        </p:nvSpPr>
        <p:spPr>
          <a:xfrm>
            <a:off x="5562600" y="3359160"/>
            <a:ext cx="609600" cy="4572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utoShape 53"/>
          <p:cNvSpPr>
            <a:spLocks noChangeArrowheads="1"/>
          </p:cNvSpPr>
          <p:nvPr>
            <p:custDataLst>
              <p:tags r:id="rId7"/>
            </p:custDataLst>
          </p:nvPr>
        </p:nvSpPr>
        <p:spPr bwMode="auto">
          <a:xfrm flipH="1">
            <a:off x="5562600" y="4197360"/>
            <a:ext cx="609600" cy="457200"/>
          </a:xfrm>
          <a:prstGeom prst="moon">
            <a:avLst>
              <a:gd name="adj" fmla="val 8564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54" name="Oval 53"/>
          <p:cNvSpPr/>
          <p:nvPr>
            <p:custDataLst>
              <p:tags r:id="rId8"/>
            </p:custDataLst>
          </p:nvPr>
        </p:nvSpPr>
        <p:spPr>
          <a:xfrm>
            <a:off x="6172200" y="434976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custDataLst>
              <p:tags r:id="rId9"/>
            </p:custDataLst>
          </p:nvPr>
        </p:nvSpPr>
        <p:spPr>
          <a:xfrm>
            <a:off x="6172200" y="351156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custDataLst>
              <p:tags r:id="rId10"/>
            </p:custDataLst>
          </p:nvPr>
        </p:nvCxnSpPr>
        <p:spPr>
          <a:xfrm rot="10800000">
            <a:off x="4572000" y="3663960"/>
            <a:ext cx="990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11"/>
            </p:custDataLst>
          </p:nvPr>
        </p:nvCxnSpPr>
        <p:spPr>
          <a:xfrm rot="10800000">
            <a:off x="5087644" y="4314247"/>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Oval 65"/>
          <p:cNvSpPr/>
          <p:nvPr>
            <p:custDataLst>
              <p:tags r:id="rId12"/>
            </p:custDataLst>
          </p:nvPr>
        </p:nvSpPr>
        <p:spPr>
          <a:xfrm>
            <a:off x="5468644" y="422917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custDataLst>
              <p:tags r:id="rId13"/>
            </p:custDataLst>
          </p:nvPr>
        </p:nvCxnSpPr>
        <p:spPr>
          <a:xfrm rot="10800000">
            <a:off x="4782844" y="4578360"/>
            <a:ext cx="838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custDataLst>
              <p:tags r:id="rId14"/>
            </p:custDataLst>
          </p:nvPr>
        </p:nvCxnSpPr>
        <p:spPr>
          <a:xfrm rot="5400000">
            <a:off x="4325644" y="4121160"/>
            <a:ext cx="914400" cy="0"/>
          </a:xfrm>
          <a:prstGeom prst="line">
            <a:avLst/>
          </a:prstGeom>
          <a:ln w="28575">
            <a:solidFill>
              <a:schemeClr val="bg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custDataLst>
              <p:tags r:id="rId15"/>
            </p:custDataLst>
          </p:nvPr>
        </p:nvCxnSpPr>
        <p:spPr>
          <a:xfrm>
            <a:off x="5091346" y="3470872"/>
            <a:ext cx="471254" cy="0"/>
          </a:xfrm>
          <a:prstGeom prst="line">
            <a:avLst/>
          </a:prstGeom>
          <a:ln w="28575">
            <a:solidFill>
              <a:schemeClr val="bg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Line 18"/>
          <p:cNvSpPr>
            <a:spLocks noChangeShapeType="1"/>
          </p:cNvSpPr>
          <p:nvPr>
            <p:custDataLst>
              <p:tags r:id="rId16"/>
            </p:custDataLst>
          </p:nvPr>
        </p:nvSpPr>
        <p:spPr bwMode="auto">
          <a:xfrm flipV="1">
            <a:off x="6827626" y="3391362"/>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0" name="Line 19"/>
          <p:cNvSpPr>
            <a:spLocks noChangeShapeType="1"/>
          </p:cNvSpPr>
          <p:nvPr>
            <p:custDataLst>
              <p:tags r:id="rId17"/>
            </p:custDataLst>
          </p:nvPr>
        </p:nvSpPr>
        <p:spPr bwMode="auto">
          <a:xfrm flipV="1">
            <a:off x="6827627" y="3390258"/>
            <a:ext cx="177408" cy="1103"/>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1" name="Line 20"/>
          <p:cNvSpPr>
            <a:spLocks noChangeShapeType="1"/>
          </p:cNvSpPr>
          <p:nvPr>
            <p:custDataLst>
              <p:tags r:id="rId18"/>
            </p:custDataLst>
          </p:nvPr>
        </p:nvSpPr>
        <p:spPr bwMode="auto">
          <a:xfrm flipV="1">
            <a:off x="6827627" y="3825637"/>
            <a:ext cx="177408" cy="1102"/>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2" name="Line 21"/>
          <p:cNvSpPr>
            <a:spLocks noChangeShapeType="1"/>
          </p:cNvSpPr>
          <p:nvPr>
            <p:custDataLst>
              <p:tags r:id="rId19"/>
            </p:custDataLst>
          </p:nvPr>
        </p:nvSpPr>
        <p:spPr bwMode="auto">
          <a:xfrm flipV="1">
            <a:off x="6739534" y="3391362"/>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3" name="Line 6"/>
          <p:cNvSpPr>
            <a:spLocks noChangeShapeType="1"/>
          </p:cNvSpPr>
          <p:nvPr>
            <p:custDataLst>
              <p:tags r:id="rId20"/>
            </p:custDataLst>
          </p:nvPr>
        </p:nvSpPr>
        <p:spPr bwMode="auto">
          <a:xfrm flipH="1" flipV="1">
            <a:off x="7008515" y="3812673"/>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5" name="Text Box 30"/>
          <p:cNvSpPr txBox="1">
            <a:spLocks noChangeArrowheads="1"/>
          </p:cNvSpPr>
          <p:nvPr>
            <p:custDataLst>
              <p:tags r:id="rId21"/>
            </p:custDataLst>
          </p:nvPr>
        </p:nvSpPr>
        <p:spPr bwMode="auto">
          <a:xfrm>
            <a:off x="6629400" y="2474685"/>
            <a:ext cx="884753" cy="497115"/>
          </a:xfrm>
          <a:prstGeom prst="rect">
            <a:avLst/>
          </a:prstGeom>
          <a:noFill/>
          <a:ln w="9525">
            <a:noFill/>
            <a:round/>
            <a:headEnd/>
            <a:tailEnd/>
          </a:ln>
          <a:effectLst/>
        </p:spPr>
        <p:txBody>
          <a:bodyPr wrap="none" lIns="89991" tIns="46795" rIns="89991" bIns="46795">
            <a:spAutoFit/>
          </a:bodyPr>
          <a:lstStyle/>
          <a:p>
            <a:pPr eaLnBrk="1" hangingPunct="1">
              <a:lnSpc>
                <a:spcPct val="116000"/>
              </a:lnSpc>
            </a:pPr>
            <a:r>
              <a:rPr lang="en-US" sz="2400" dirty="0" err="1" smtClean="0">
                <a:solidFill>
                  <a:srgbClr val="FFFFFF"/>
                </a:solidFill>
                <a:latin typeface="+mj-lt"/>
              </a:rPr>
              <a:t>V</a:t>
            </a:r>
            <a:r>
              <a:rPr lang="en-US" sz="2400" baseline="-25000" dirty="0" err="1" smtClean="0">
                <a:solidFill>
                  <a:srgbClr val="FFFFFF"/>
                </a:solidFill>
                <a:latin typeface="+mj-lt"/>
              </a:rPr>
              <a:t>supply</a:t>
            </a:r>
            <a:endParaRPr lang="en-US" sz="2400" baseline="-25000" dirty="0">
              <a:solidFill>
                <a:srgbClr val="FFFFFF"/>
              </a:solidFill>
              <a:latin typeface="+mj-lt"/>
            </a:endParaRPr>
          </a:p>
        </p:txBody>
      </p:sp>
      <p:sp>
        <p:nvSpPr>
          <p:cNvPr id="86" name="Oval 11"/>
          <p:cNvSpPr>
            <a:spLocks noChangeArrowheads="1"/>
          </p:cNvSpPr>
          <p:nvPr>
            <p:custDataLst>
              <p:tags r:id="rId22"/>
            </p:custDataLst>
          </p:nvPr>
        </p:nvSpPr>
        <p:spPr bwMode="auto">
          <a:xfrm flipV="1">
            <a:off x="6553200" y="3511560"/>
            <a:ext cx="167963" cy="152400"/>
          </a:xfrm>
          <a:prstGeom prst="ellipse">
            <a:avLst/>
          </a:prstGeom>
          <a:noFill/>
          <a:ln w="25560">
            <a:solidFill>
              <a:srgbClr val="FFFFFF"/>
            </a:solidFill>
            <a:miter lim="800000"/>
            <a:headEnd/>
            <a:tailEnd/>
          </a:ln>
          <a:effectLst/>
        </p:spPr>
        <p:txBody>
          <a:bodyPr wrap="none" lIns="91430" tIns="45715" rIns="91430" bIns="45715" anchor="ctr"/>
          <a:lstStyle/>
          <a:p>
            <a:endParaRPr lang="en-US">
              <a:ln w="28575">
                <a:solidFill>
                  <a:schemeClr val="tx1"/>
                </a:solidFill>
              </a:ln>
              <a:latin typeface="+mn-lt"/>
            </a:endParaRPr>
          </a:p>
        </p:txBody>
      </p:sp>
      <p:sp>
        <p:nvSpPr>
          <p:cNvPr id="87" name="Line 6"/>
          <p:cNvSpPr>
            <a:spLocks noChangeShapeType="1"/>
          </p:cNvSpPr>
          <p:nvPr>
            <p:custDataLst>
              <p:tags r:id="rId23"/>
            </p:custDataLst>
          </p:nvPr>
        </p:nvSpPr>
        <p:spPr bwMode="auto">
          <a:xfrm flipH="1" flipV="1">
            <a:off x="7008515" y="3015161"/>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8" name="Line 18"/>
          <p:cNvSpPr>
            <a:spLocks noChangeShapeType="1"/>
          </p:cNvSpPr>
          <p:nvPr>
            <p:custDataLst>
              <p:tags r:id="rId24"/>
            </p:custDataLst>
          </p:nvPr>
        </p:nvSpPr>
        <p:spPr bwMode="auto">
          <a:xfrm flipV="1">
            <a:off x="6831366" y="4197360"/>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89" name="Line 19"/>
          <p:cNvSpPr>
            <a:spLocks noChangeShapeType="1"/>
          </p:cNvSpPr>
          <p:nvPr>
            <p:custDataLst>
              <p:tags r:id="rId25"/>
            </p:custDataLst>
          </p:nvPr>
        </p:nvSpPr>
        <p:spPr bwMode="auto">
          <a:xfrm flipV="1">
            <a:off x="6831367" y="4196256"/>
            <a:ext cx="177408" cy="1103"/>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0" name="Line 20"/>
          <p:cNvSpPr>
            <a:spLocks noChangeShapeType="1"/>
          </p:cNvSpPr>
          <p:nvPr>
            <p:custDataLst>
              <p:tags r:id="rId26"/>
            </p:custDataLst>
          </p:nvPr>
        </p:nvSpPr>
        <p:spPr bwMode="auto">
          <a:xfrm flipV="1">
            <a:off x="6831367" y="4631635"/>
            <a:ext cx="177408" cy="1102"/>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1" name="Line 21"/>
          <p:cNvSpPr>
            <a:spLocks noChangeShapeType="1"/>
          </p:cNvSpPr>
          <p:nvPr>
            <p:custDataLst>
              <p:tags r:id="rId27"/>
            </p:custDataLst>
          </p:nvPr>
        </p:nvSpPr>
        <p:spPr bwMode="auto">
          <a:xfrm flipV="1">
            <a:off x="6725518" y="4197360"/>
            <a:ext cx="1223" cy="435378"/>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sp>
        <p:nvSpPr>
          <p:cNvPr id="92" name="Line 6"/>
          <p:cNvSpPr>
            <a:spLocks noChangeShapeType="1"/>
          </p:cNvSpPr>
          <p:nvPr>
            <p:custDataLst>
              <p:tags r:id="rId28"/>
            </p:custDataLst>
          </p:nvPr>
        </p:nvSpPr>
        <p:spPr bwMode="auto">
          <a:xfrm flipH="1" flipV="1">
            <a:off x="7012255" y="4618671"/>
            <a:ext cx="1885" cy="384687"/>
          </a:xfrm>
          <a:prstGeom prst="line">
            <a:avLst/>
          </a:prstGeom>
          <a:noFill/>
          <a:ln w="25560">
            <a:solidFill>
              <a:srgbClr val="FFFFFF"/>
            </a:solidFill>
            <a:miter lim="800000"/>
            <a:headEnd/>
            <a:tailEnd/>
          </a:ln>
          <a:effectLst/>
        </p:spPr>
        <p:txBody>
          <a:bodyPr lIns="91430" tIns="45715" rIns="91430" bIns="45715"/>
          <a:lstStyle/>
          <a:p>
            <a:endParaRPr lang="en-US">
              <a:ln w="28575">
                <a:solidFill>
                  <a:schemeClr val="tx1"/>
                </a:solidFill>
              </a:ln>
              <a:latin typeface="+mn-lt"/>
            </a:endParaRPr>
          </a:p>
        </p:txBody>
      </p:sp>
      <p:cxnSp>
        <p:nvCxnSpPr>
          <p:cNvPr id="95" name="Straight Connector 94"/>
          <p:cNvCxnSpPr/>
          <p:nvPr>
            <p:custDataLst>
              <p:tags r:id="rId29"/>
            </p:custDataLst>
          </p:nvPr>
        </p:nvCxnSpPr>
        <p:spPr>
          <a:xfrm rot="10800000">
            <a:off x="6324600" y="442596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86" idx="2"/>
          </p:cNvCxnSpPr>
          <p:nvPr>
            <p:custDataLst>
              <p:tags r:id="rId30"/>
            </p:custDataLst>
          </p:nvPr>
        </p:nvCxnSpPr>
        <p:spPr>
          <a:xfrm rot="10800000">
            <a:off x="6324600" y="358776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custDataLst>
              <p:tags r:id="rId31"/>
            </p:custDataLst>
          </p:nvPr>
        </p:nvCxnSpPr>
        <p:spPr>
          <a:xfrm rot="10800000">
            <a:off x="7010400" y="4039784"/>
            <a:ext cx="609600" cy="5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Text Box 30"/>
          <p:cNvSpPr txBox="1">
            <a:spLocks noChangeArrowheads="1"/>
          </p:cNvSpPr>
          <p:nvPr>
            <p:custDataLst>
              <p:tags r:id="rId32"/>
            </p:custDataLst>
          </p:nvPr>
        </p:nvSpPr>
        <p:spPr bwMode="auto">
          <a:xfrm>
            <a:off x="6637181" y="5257800"/>
            <a:ext cx="699510" cy="497115"/>
          </a:xfrm>
          <a:prstGeom prst="rect">
            <a:avLst/>
          </a:prstGeom>
          <a:noFill/>
          <a:ln w="9525">
            <a:noFill/>
            <a:round/>
            <a:headEnd/>
            <a:tailEnd/>
          </a:ln>
          <a:effectLst/>
        </p:spPr>
        <p:txBody>
          <a:bodyPr wrap="none" lIns="89991" tIns="46795" rIns="89991" bIns="46795">
            <a:spAutoFit/>
          </a:bodyPr>
          <a:lstStyle/>
          <a:p>
            <a:pPr eaLnBrk="1" hangingPunct="1">
              <a:lnSpc>
                <a:spcPct val="116000"/>
              </a:lnSpc>
            </a:pPr>
            <a:r>
              <a:rPr lang="en-US" sz="2400" dirty="0" err="1" smtClean="0">
                <a:solidFill>
                  <a:srgbClr val="FFFFFF"/>
                </a:solidFill>
                <a:latin typeface="+mj-lt"/>
              </a:rPr>
              <a:t>Gnd</a:t>
            </a:r>
            <a:endParaRPr lang="en-US" sz="2400" dirty="0">
              <a:solidFill>
                <a:srgbClr val="FFFFFF"/>
              </a:solidFill>
              <a:latin typeface="+mj-lt"/>
            </a:endParaRPr>
          </a:p>
        </p:txBody>
      </p:sp>
      <p:cxnSp>
        <p:nvCxnSpPr>
          <p:cNvPr id="3" name="Straight Connector 2"/>
          <p:cNvCxnSpPr/>
          <p:nvPr/>
        </p:nvCxnSpPr>
        <p:spPr>
          <a:xfrm>
            <a:off x="6781800" y="5003358"/>
            <a:ext cx="48757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58000" y="5065485"/>
            <a:ext cx="34930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934200" y="5141685"/>
            <a:ext cx="15618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81800" y="3008085"/>
            <a:ext cx="48757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Isosceles Triangle 56"/>
          <p:cNvSpPr/>
          <p:nvPr>
            <p:custDataLst>
              <p:tags r:id="rId33"/>
            </p:custDataLst>
          </p:nvPr>
        </p:nvSpPr>
        <p:spPr>
          <a:xfrm rot="5400000">
            <a:off x="1543050" y="28638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custDataLst>
              <p:tags r:id="rId34"/>
            </p:custDataLst>
          </p:nvPr>
        </p:nvCxnSpPr>
        <p:spPr>
          <a:xfrm rot="10800000">
            <a:off x="1104900" y="31115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custDataLst>
              <p:tags r:id="rId35"/>
            </p:custDataLst>
          </p:nvPr>
        </p:nvCxnSpPr>
        <p:spPr>
          <a:xfrm rot="10800000">
            <a:off x="2057400" y="3111500"/>
            <a:ext cx="4953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custDataLst>
              <p:tags r:id="rId36"/>
            </p:custDataLst>
          </p:nvPr>
        </p:nvCxnSpPr>
        <p:spPr>
          <a:xfrm rot="5400000" flipH="1" flipV="1">
            <a:off x="1611666" y="2768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custDataLst>
              <p:tags r:id="rId37"/>
            </p:custDataLst>
          </p:nvPr>
        </p:nvSpPr>
        <p:spPr>
          <a:xfrm>
            <a:off x="1600200" y="2044700"/>
            <a:ext cx="385042" cy="584775"/>
          </a:xfrm>
          <a:prstGeom prst="rect">
            <a:avLst/>
          </a:prstGeom>
          <a:noFill/>
        </p:spPr>
        <p:txBody>
          <a:bodyPr wrap="none" rtlCol="0">
            <a:spAutoFit/>
          </a:bodyPr>
          <a:lstStyle/>
          <a:p>
            <a:r>
              <a:rPr lang="en-US" sz="3200" dirty="0" smtClean="0">
                <a:solidFill>
                  <a:schemeClr val="bg1"/>
                </a:solidFill>
              </a:rPr>
              <a:t>E</a:t>
            </a:r>
          </a:p>
        </p:txBody>
      </p:sp>
      <p:graphicFrame>
        <p:nvGraphicFramePr>
          <p:cNvPr id="67" name="Group 61"/>
          <p:cNvGraphicFramePr>
            <a:graphicFrameLocks noGrp="1"/>
          </p:cNvGraphicFramePr>
          <p:nvPr>
            <p:custDataLst>
              <p:tags r:id="rId38"/>
            </p:custDataLst>
            <p:extLst>
              <p:ext uri="{D42A27DB-BD31-4B8C-83A1-F6EECF244321}">
                <p14:modId xmlns:p14="http://schemas.microsoft.com/office/powerpoint/2010/main" val="2464109906"/>
              </p:ext>
            </p:extLst>
          </p:nvPr>
        </p:nvGraphicFramePr>
        <p:xfrm>
          <a:off x="914400" y="3797300"/>
          <a:ext cx="1601788" cy="2603500"/>
        </p:xfrm>
        <a:graphic>
          <a:graphicData uri="http://schemas.openxmlformats.org/drawingml/2006/table">
            <a:tbl>
              <a:tblPr/>
              <a:tblGrid>
                <a:gridCol w="457200"/>
                <a:gridCol w="458788"/>
                <a:gridCol w="685800"/>
              </a:tblGrid>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E</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Q</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z</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 </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z</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0</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r h="520700">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90000" marR="90000" marT="71495" marB="46800"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c>
                  <a:txBody>
                    <a:bodyPr/>
                    <a:lstStyle/>
                    <a:p>
                      <a:pPr algn="ctr"/>
                      <a:r>
                        <a:rPr lang="en-US" sz="2800" dirty="0" smtClean="0">
                          <a:solidFill>
                            <a:schemeClr val="accent5">
                              <a:lumMod val="60000"/>
                              <a:lumOff val="40000"/>
                            </a:schemeClr>
                          </a:solidFill>
                        </a:rPr>
                        <a:t>1</a:t>
                      </a:r>
                      <a:endParaRPr lang="en-US" sz="2800" dirty="0">
                        <a:solidFill>
                          <a:schemeClr val="accent5">
                            <a:lumMod val="60000"/>
                            <a:lumOff val="40000"/>
                          </a:schemeClr>
                        </a:solidFill>
                      </a:endParaRPr>
                    </a:p>
                  </a:txBody>
                  <a:tcPr anchor="ctr" horzOverflow="overflow">
                    <a:lnL w="18000" cap="flat" cmpd="sng" algn="ctr">
                      <a:solidFill>
                        <a:srgbClr val="FFFFFF"/>
                      </a:solidFill>
                      <a:prstDash val="solid"/>
                      <a:round/>
                      <a:headEnd type="none" w="med" len="med"/>
                      <a:tailEnd type="none" w="med" len="med"/>
                    </a:lnL>
                    <a:lnR w="18000" cap="flat" cmpd="sng" algn="ctr">
                      <a:solidFill>
                        <a:srgbClr val="FFFFFF"/>
                      </a:solidFill>
                      <a:prstDash val="solid"/>
                      <a:round/>
                      <a:headEnd type="none" w="med" len="med"/>
                      <a:tailEnd type="none" w="med" len="med"/>
                    </a:lnR>
                    <a:lnT w="18000" cap="flat" cmpd="sng" algn="ctr">
                      <a:solidFill>
                        <a:srgbClr val="FFFFFF"/>
                      </a:solidFill>
                      <a:prstDash val="solid"/>
                      <a:round/>
                      <a:headEnd type="none" w="med" len="med"/>
                      <a:tailEnd type="none" w="med" len="med"/>
                    </a:lnT>
                    <a:lnB w="180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68" name="TextBox 67"/>
          <p:cNvSpPr txBox="1"/>
          <p:nvPr>
            <p:custDataLst>
              <p:tags r:id="rId39"/>
            </p:custDataLst>
          </p:nvPr>
        </p:nvSpPr>
        <p:spPr>
          <a:xfrm>
            <a:off x="685800" y="2882900"/>
            <a:ext cx="437940" cy="584775"/>
          </a:xfrm>
          <a:prstGeom prst="rect">
            <a:avLst/>
          </a:prstGeom>
          <a:noFill/>
        </p:spPr>
        <p:txBody>
          <a:bodyPr wrap="none" rtlCol="0">
            <a:spAutoFit/>
          </a:bodyPr>
          <a:lstStyle/>
          <a:p>
            <a:r>
              <a:rPr lang="en-US" sz="3200" dirty="0" smtClean="0">
                <a:solidFill>
                  <a:schemeClr val="bg1"/>
                </a:solidFill>
              </a:rPr>
              <a:t>D</a:t>
            </a:r>
          </a:p>
        </p:txBody>
      </p:sp>
      <p:sp>
        <p:nvSpPr>
          <p:cNvPr id="70" name="TextBox 69"/>
          <p:cNvSpPr txBox="1"/>
          <p:nvPr>
            <p:custDataLst>
              <p:tags r:id="rId40"/>
            </p:custDataLst>
          </p:nvPr>
        </p:nvSpPr>
        <p:spPr>
          <a:xfrm>
            <a:off x="2514600" y="2882900"/>
            <a:ext cx="609600" cy="584775"/>
          </a:xfrm>
          <a:prstGeom prst="rect">
            <a:avLst/>
          </a:prstGeom>
          <a:noFill/>
        </p:spPr>
        <p:txBody>
          <a:bodyPr wrap="square" rtlCol="0">
            <a:spAutoFit/>
          </a:bodyPr>
          <a:lstStyle/>
          <a:p>
            <a:r>
              <a:rPr lang="en-US" sz="3200" dirty="0" smtClean="0">
                <a:solidFill>
                  <a:schemeClr val="bg1"/>
                </a:solidFill>
              </a:rPr>
              <a:t>Q</a:t>
            </a:r>
          </a:p>
        </p:txBody>
      </p:sp>
      <p:sp>
        <p:nvSpPr>
          <p:cNvPr id="72" name="Rectangle 71"/>
          <p:cNvSpPr/>
          <p:nvPr>
            <p:custDataLst>
              <p:tags r:id="rId41"/>
            </p:custDataLst>
          </p:nvPr>
        </p:nvSpPr>
        <p:spPr>
          <a:xfrm>
            <a:off x="434732" y="655875"/>
            <a:ext cx="8709268" cy="1446550"/>
          </a:xfrm>
          <a:prstGeom prst="rect">
            <a:avLst/>
          </a:prstGeom>
        </p:spPr>
        <p:txBody>
          <a:bodyPr wrap="square">
            <a:spAutoFit/>
          </a:bodyPr>
          <a:lstStyle/>
          <a:p>
            <a:r>
              <a:rPr lang="en-US" sz="3200" dirty="0" smtClean="0">
                <a:solidFill>
                  <a:schemeClr val="accent5">
                    <a:lumMod val="60000"/>
                    <a:lumOff val="40000"/>
                  </a:schemeClr>
                </a:solidFill>
              </a:rPr>
              <a:t>Tri-State Buffers</a:t>
            </a:r>
          </a:p>
          <a:p>
            <a:pPr marL="914400" lvl="1" indent="-457200">
              <a:buFont typeface="Arial" pitchFamily="34" charset="0"/>
              <a:buChar char="•"/>
            </a:pPr>
            <a:r>
              <a:rPr lang="en-US" sz="2800" dirty="0" smtClean="0"/>
              <a:t>If enabled (E=1), then Q = D</a:t>
            </a:r>
          </a:p>
          <a:p>
            <a:pPr marL="914400" lvl="1" indent="-457200">
              <a:buFont typeface="Arial" pitchFamily="34" charset="0"/>
              <a:buChar char="•"/>
            </a:pPr>
            <a:r>
              <a:rPr lang="en-US" sz="2800" dirty="0" smtClean="0"/>
              <a:t>Otherwise, Q is not connected (z = high impedance) </a:t>
            </a:r>
            <a:endParaRPr lang="en-US" sz="2800" dirty="0"/>
          </a:p>
        </p:txBody>
      </p:sp>
    </p:spTree>
    <p:extLst>
      <p:ext uri="{BB962C8B-B14F-4D97-AF65-F5344CB8AC3E}">
        <p14:creationId xmlns:p14="http://schemas.microsoft.com/office/powerpoint/2010/main" val="230816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8" grpId="0"/>
      <p:bldP spid="50" grpId="0" animBg="1"/>
      <p:bldP spid="52" grpId="0" animBg="1"/>
      <p:bldP spid="54" grpId="0" animBg="1"/>
      <p:bldP spid="55" grpId="0" animBg="1"/>
      <p:bldP spid="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Shared Bus</a:t>
            </a:r>
            <a:endParaRPr lang="en-US" dirty="0"/>
          </a:p>
        </p:txBody>
      </p:sp>
      <p:grpSp>
        <p:nvGrpSpPr>
          <p:cNvPr id="20" name="Group 19"/>
          <p:cNvGrpSpPr/>
          <p:nvPr>
            <p:custDataLst>
              <p:tags r:id="rId2"/>
            </p:custDataLst>
          </p:nvPr>
        </p:nvGrpSpPr>
        <p:grpSpPr>
          <a:xfrm rot="5400000">
            <a:off x="304798" y="1295400"/>
            <a:ext cx="685800" cy="381000"/>
            <a:chOff x="2209800" y="4381500"/>
            <a:chExt cx="1447800" cy="800100"/>
          </a:xfrm>
        </p:grpSpPr>
        <p:sp>
          <p:nvSpPr>
            <p:cNvPr id="16" name="Isosceles Triangle 15"/>
            <p:cNvSpPr/>
            <p:nvPr>
              <p:custDataLst>
                <p:tags r:id="rId50"/>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custDataLst>
                <p:tags r:id="rId51"/>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52"/>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53"/>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custDataLst>
              <p:tags r:id="rId3"/>
            </p:custDataLst>
          </p:nvPr>
        </p:nvCxnSpPr>
        <p:spPr>
          <a:xfrm rot="16200000">
            <a:off x="685798" y="1334656"/>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custDataLst>
              <p:tags r:id="rId4"/>
            </p:custDataLst>
          </p:nvPr>
        </p:nvSpPr>
        <p:spPr>
          <a:xfrm>
            <a:off x="7475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0</a:t>
            </a:r>
          </a:p>
        </p:txBody>
      </p:sp>
      <p:sp>
        <p:nvSpPr>
          <p:cNvPr id="24" name="TextBox 23"/>
          <p:cNvSpPr txBox="1"/>
          <p:nvPr>
            <p:custDataLst>
              <p:tags r:id="rId5"/>
            </p:custDataLst>
          </p:nvPr>
        </p:nvSpPr>
        <p:spPr>
          <a:xfrm>
            <a:off x="321663"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0</a:t>
            </a:r>
          </a:p>
        </p:txBody>
      </p:sp>
      <p:sp>
        <p:nvSpPr>
          <p:cNvPr id="25" name="TextBox 24"/>
          <p:cNvSpPr txBox="1"/>
          <p:nvPr>
            <p:custDataLst>
              <p:tags r:id="rId6"/>
            </p:custDataLst>
          </p:nvPr>
        </p:nvSpPr>
        <p:spPr>
          <a:xfrm>
            <a:off x="4876798" y="2177582"/>
            <a:ext cx="2017925" cy="584775"/>
          </a:xfrm>
          <a:prstGeom prst="rect">
            <a:avLst/>
          </a:prstGeom>
          <a:noFill/>
        </p:spPr>
        <p:txBody>
          <a:bodyPr wrap="none" rtlCol="0">
            <a:spAutoFit/>
          </a:bodyPr>
          <a:lstStyle/>
          <a:p>
            <a:r>
              <a:rPr lang="en-US" sz="3200" dirty="0" smtClean="0">
                <a:solidFill>
                  <a:schemeClr val="bg1"/>
                </a:solidFill>
              </a:rPr>
              <a:t>shared line</a:t>
            </a:r>
            <a:endParaRPr lang="en-US" sz="3200" baseline="-25000" dirty="0" smtClean="0">
              <a:solidFill>
                <a:schemeClr val="bg1"/>
              </a:solidFill>
            </a:endParaRPr>
          </a:p>
        </p:txBody>
      </p:sp>
      <p:grpSp>
        <p:nvGrpSpPr>
          <p:cNvPr id="26" name="Group 25"/>
          <p:cNvGrpSpPr/>
          <p:nvPr>
            <p:custDataLst>
              <p:tags r:id="rId7"/>
            </p:custDataLst>
          </p:nvPr>
        </p:nvGrpSpPr>
        <p:grpSpPr>
          <a:xfrm rot="5400000">
            <a:off x="1676398" y="1295400"/>
            <a:ext cx="685800" cy="381000"/>
            <a:chOff x="2209800" y="4381500"/>
            <a:chExt cx="1447800" cy="800100"/>
          </a:xfrm>
        </p:grpSpPr>
        <p:sp>
          <p:nvSpPr>
            <p:cNvPr id="27" name="Isosceles Triangle 26"/>
            <p:cNvSpPr/>
            <p:nvPr>
              <p:custDataLst>
                <p:tags r:id="rId46"/>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custDataLst>
                <p:tags r:id="rId47"/>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custDataLst>
                <p:tags r:id="rId48"/>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custDataLst>
                <p:tags r:id="rId49"/>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custDataLst>
              <p:tags r:id="rId8"/>
            </p:custDataLst>
          </p:nvPr>
        </p:nvCxnSpPr>
        <p:spPr>
          <a:xfrm rot="16200000">
            <a:off x="2057398" y="1331174"/>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custDataLst>
              <p:tags r:id="rId9"/>
            </p:custDataLst>
          </p:nvPr>
        </p:nvSpPr>
        <p:spPr>
          <a:xfrm>
            <a:off x="20429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a:t>
            </a:r>
          </a:p>
        </p:txBody>
      </p:sp>
      <p:sp>
        <p:nvSpPr>
          <p:cNvPr id="33" name="TextBox 32"/>
          <p:cNvSpPr txBox="1"/>
          <p:nvPr>
            <p:custDataLst>
              <p:tags r:id="rId10"/>
            </p:custDataLst>
          </p:nvPr>
        </p:nvSpPr>
        <p:spPr>
          <a:xfrm>
            <a:off x="1608133"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a:t>
            </a:r>
          </a:p>
        </p:txBody>
      </p:sp>
      <p:grpSp>
        <p:nvGrpSpPr>
          <p:cNvPr id="34" name="Group 33"/>
          <p:cNvGrpSpPr/>
          <p:nvPr>
            <p:custDataLst>
              <p:tags r:id="rId11"/>
            </p:custDataLst>
          </p:nvPr>
        </p:nvGrpSpPr>
        <p:grpSpPr>
          <a:xfrm rot="5400000">
            <a:off x="2819398" y="1295400"/>
            <a:ext cx="685800" cy="381000"/>
            <a:chOff x="2209800" y="4381500"/>
            <a:chExt cx="1447800" cy="800100"/>
          </a:xfrm>
        </p:grpSpPr>
        <p:sp>
          <p:nvSpPr>
            <p:cNvPr id="35" name="Isosceles Triangle 34"/>
            <p:cNvSpPr/>
            <p:nvPr>
              <p:custDataLst>
                <p:tags r:id="rId42"/>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custDataLst>
                <p:tags r:id="rId43"/>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custDataLst>
                <p:tags r:id="rId44"/>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45"/>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custDataLst>
              <p:tags r:id="rId12"/>
            </p:custDataLst>
          </p:nvPr>
        </p:nvCxnSpPr>
        <p:spPr>
          <a:xfrm rot="16200000">
            <a:off x="3200398" y="1331174"/>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custDataLst>
              <p:tags r:id="rId13"/>
            </p:custDataLst>
          </p:nvPr>
        </p:nvSpPr>
        <p:spPr>
          <a:xfrm>
            <a:off x="31859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2</a:t>
            </a:r>
          </a:p>
        </p:txBody>
      </p:sp>
      <p:sp>
        <p:nvSpPr>
          <p:cNvPr id="41" name="TextBox 40"/>
          <p:cNvSpPr txBox="1"/>
          <p:nvPr>
            <p:custDataLst>
              <p:tags r:id="rId14"/>
            </p:custDataLst>
          </p:nvPr>
        </p:nvSpPr>
        <p:spPr>
          <a:xfrm>
            <a:off x="2751133"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2</a:t>
            </a:r>
          </a:p>
        </p:txBody>
      </p:sp>
      <p:grpSp>
        <p:nvGrpSpPr>
          <p:cNvPr id="42" name="Group 41"/>
          <p:cNvGrpSpPr/>
          <p:nvPr>
            <p:custDataLst>
              <p:tags r:id="rId15"/>
            </p:custDataLst>
          </p:nvPr>
        </p:nvGrpSpPr>
        <p:grpSpPr>
          <a:xfrm rot="5400000">
            <a:off x="4044361" y="1295400"/>
            <a:ext cx="685800" cy="381000"/>
            <a:chOff x="2209800" y="4381500"/>
            <a:chExt cx="1447800" cy="800100"/>
          </a:xfrm>
        </p:grpSpPr>
        <p:sp>
          <p:nvSpPr>
            <p:cNvPr id="43" name="Isosceles Triangle 42"/>
            <p:cNvSpPr/>
            <p:nvPr>
              <p:custDataLst>
                <p:tags r:id="rId38"/>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custDataLst>
                <p:tags r:id="rId39"/>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custDataLst>
                <p:tags r:id="rId40"/>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custDataLst>
                <p:tags r:id="rId41"/>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custDataLst>
              <p:tags r:id="rId16"/>
            </p:custDataLst>
          </p:nvPr>
        </p:nvCxnSpPr>
        <p:spPr>
          <a:xfrm rot="16200000">
            <a:off x="4425361" y="134158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custDataLst>
              <p:tags r:id="rId17"/>
            </p:custDataLst>
          </p:nvPr>
        </p:nvSpPr>
        <p:spPr>
          <a:xfrm>
            <a:off x="4405194" y="653582"/>
            <a:ext cx="471604"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3</a:t>
            </a:r>
          </a:p>
        </p:txBody>
      </p:sp>
      <p:sp>
        <p:nvSpPr>
          <p:cNvPr id="49" name="TextBox 48"/>
          <p:cNvSpPr txBox="1"/>
          <p:nvPr>
            <p:custDataLst>
              <p:tags r:id="rId18"/>
            </p:custDataLst>
          </p:nvPr>
        </p:nvSpPr>
        <p:spPr>
          <a:xfrm>
            <a:off x="3976096" y="653582"/>
            <a:ext cx="527709"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3</a:t>
            </a:r>
          </a:p>
        </p:txBody>
      </p:sp>
      <p:grpSp>
        <p:nvGrpSpPr>
          <p:cNvPr id="3" name="Group 2"/>
          <p:cNvGrpSpPr/>
          <p:nvPr/>
        </p:nvGrpSpPr>
        <p:grpSpPr>
          <a:xfrm>
            <a:off x="6400798" y="1143000"/>
            <a:ext cx="381000" cy="685800"/>
            <a:chOff x="6400798" y="1143000"/>
            <a:chExt cx="381000" cy="685800"/>
          </a:xfrm>
        </p:grpSpPr>
        <p:grpSp>
          <p:nvGrpSpPr>
            <p:cNvPr id="50" name="Group 49"/>
            <p:cNvGrpSpPr/>
            <p:nvPr>
              <p:custDataLst>
                <p:tags r:id="rId32"/>
              </p:custDataLst>
            </p:nvPr>
          </p:nvGrpSpPr>
          <p:grpSpPr>
            <a:xfrm rot="5400000">
              <a:off x="6248398" y="1295400"/>
              <a:ext cx="685800" cy="381000"/>
              <a:chOff x="2209800" y="4381500"/>
              <a:chExt cx="1447800" cy="800100"/>
            </a:xfrm>
          </p:grpSpPr>
          <p:sp>
            <p:nvSpPr>
              <p:cNvPr id="51" name="Isosceles Triangle 50"/>
              <p:cNvSpPr/>
              <p:nvPr>
                <p:custDataLst>
                  <p:tags r:id="rId34"/>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custDataLst>
                  <p:tags r:id="rId35"/>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36"/>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37"/>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55" name="Straight Connector 54"/>
            <p:cNvCxnSpPr/>
            <p:nvPr>
              <p:custDataLst>
                <p:tags r:id="rId33"/>
              </p:custDataLst>
            </p:nvPr>
          </p:nvCxnSpPr>
          <p:spPr>
            <a:xfrm rot="16200000">
              <a:off x="6629398" y="1332344"/>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custDataLst>
              <p:tags r:id="rId19"/>
            </p:custDataLst>
          </p:nvPr>
        </p:nvGrpSpPr>
        <p:grpSpPr>
          <a:xfrm rot="5400000">
            <a:off x="7696198" y="1295400"/>
            <a:ext cx="685800" cy="381000"/>
            <a:chOff x="2209800" y="4381500"/>
            <a:chExt cx="1447800" cy="800100"/>
          </a:xfrm>
        </p:grpSpPr>
        <p:sp>
          <p:nvSpPr>
            <p:cNvPr id="59" name="Isosceles Triangle 58"/>
            <p:cNvSpPr/>
            <p:nvPr>
              <p:custDataLst>
                <p:tags r:id="rId28"/>
              </p:custDataLst>
            </p:nvPr>
          </p:nvSpPr>
          <p:spPr>
            <a:xfrm rot="5400000">
              <a:off x="2647950" y="4667250"/>
              <a:ext cx="533400" cy="495300"/>
            </a:xfrm>
            <a:prstGeom prst="triangle">
              <a:avLst/>
            </a:prstGeom>
            <a:noFill/>
            <a:ln w="28575">
              <a:solidFill>
                <a:schemeClr val="bg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custDataLst>
                <p:tags r:id="rId29"/>
              </p:custDataLst>
            </p:nvPr>
          </p:nvCxnSpPr>
          <p:spPr>
            <a:xfrm rot="10800000">
              <a:off x="2209800" y="4914900"/>
              <a:ext cx="4572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custDataLst>
                <p:tags r:id="rId30"/>
              </p:custDataLst>
            </p:nvPr>
          </p:nvCxnSpPr>
          <p:spPr>
            <a:xfrm rot="10800000">
              <a:off x="3162300" y="4914900"/>
              <a:ext cx="495300" cy="0"/>
            </a:xfrm>
            <a:prstGeom prst="line">
              <a:avLst/>
            </a:prstGeom>
            <a:ln w="28575">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custDataLst>
                <p:tags r:id="rId31"/>
              </p:custDataLst>
            </p:nvPr>
          </p:nvCxnSpPr>
          <p:spPr>
            <a:xfrm rot="5400000" flipH="1" flipV="1">
              <a:off x="2716566" y="4572000"/>
              <a:ext cx="381000"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grpSp>
      <p:cxnSp>
        <p:nvCxnSpPr>
          <p:cNvPr id="63" name="Straight Connector 62"/>
          <p:cNvCxnSpPr/>
          <p:nvPr>
            <p:custDataLst>
              <p:tags r:id="rId20"/>
            </p:custDataLst>
          </p:nvPr>
        </p:nvCxnSpPr>
        <p:spPr>
          <a:xfrm rot="16200000">
            <a:off x="8077198" y="134158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custDataLst>
              <p:tags r:id="rId21"/>
            </p:custDataLst>
          </p:nvPr>
        </p:nvSpPr>
        <p:spPr>
          <a:xfrm>
            <a:off x="8078309" y="663762"/>
            <a:ext cx="837089" cy="523220"/>
          </a:xfrm>
          <a:prstGeom prst="rect">
            <a:avLst/>
          </a:prstGeom>
          <a:noFill/>
        </p:spPr>
        <p:txBody>
          <a:bodyPr wrap="none" rtlCol="0">
            <a:spAutoFit/>
          </a:bodyPr>
          <a:lstStyle/>
          <a:p>
            <a:r>
              <a:rPr lang="en-US" sz="2800" dirty="0" smtClean="0">
                <a:solidFill>
                  <a:schemeClr val="bg1"/>
                </a:solidFill>
              </a:rPr>
              <a:t>S</a:t>
            </a:r>
            <a:r>
              <a:rPr lang="en-US" sz="2800" baseline="-25000" dirty="0" smtClean="0">
                <a:solidFill>
                  <a:schemeClr val="bg1"/>
                </a:solidFill>
              </a:rPr>
              <a:t>1023</a:t>
            </a:r>
          </a:p>
        </p:txBody>
      </p:sp>
      <p:sp>
        <p:nvSpPr>
          <p:cNvPr id="65" name="TextBox 64"/>
          <p:cNvSpPr txBox="1"/>
          <p:nvPr>
            <p:custDataLst>
              <p:tags r:id="rId22"/>
            </p:custDataLst>
          </p:nvPr>
        </p:nvSpPr>
        <p:spPr>
          <a:xfrm>
            <a:off x="7260205" y="663762"/>
            <a:ext cx="893193"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1023</a:t>
            </a:r>
          </a:p>
        </p:txBody>
      </p:sp>
      <p:cxnSp>
        <p:nvCxnSpPr>
          <p:cNvPr id="67" name="Straight Connector 66"/>
          <p:cNvCxnSpPr/>
          <p:nvPr>
            <p:custDataLst>
              <p:tags r:id="rId23"/>
            </p:custDataLst>
          </p:nvPr>
        </p:nvCxnSpPr>
        <p:spPr>
          <a:xfrm rot="10800000">
            <a:off x="304800" y="1828800"/>
            <a:ext cx="800099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custDataLst>
              <p:tags r:id="rId24"/>
            </p:custDataLst>
          </p:nvPr>
        </p:nvCxnSpPr>
        <p:spPr>
          <a:xfrm rot="5400000">
            <a:off x="4463581" y="2209800"/>
            <a:ext cx="762000" cy="0"/>
          </a:xfrm>
          <a:prstGeom prst="line">
            <a:avLst/>
          </a:prstGeom>
          <a:ln w="28575">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70" name="Oval 69"/>
          <p:cNvSpPr/>
          <p:nvPr>
            <p:custDataLst>
              <p:tags r:id="rId25"/>
            </p:custDataLst>
          </p:nvPr>
        </p:nvSpPr>
        <p:spPr>
          <a:xfrm rot="5400000">
            <a:off x="5791198" y="13716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custDataLst>
              <p:tags r:id="rId26"/>
            </p:custDataLst>
          </p:nvPr>
        </p:nvSpPr>
        <p:spPr>
          <a:xfrm rot="5400000">
            <a:off x="5638798" y="13716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custDataLst>
              <p:tags r:id="rId27"/>
            </p:custDataLst>
          </p:nvPr>
        </p:nvSpPr>
        <p:spPr>
          <a:xfrm rot="5400000">
            <a:off x="5486398" y="13716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932115" y="663762"/>
            <a:ext cx="868485" cy="1393638"/>
          </a:xfrm>
          <a:prstGeom prst="roundRect">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6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Takeway</a:t>
            </a:r>
            <a:endParaRPr lang="en-US" dirty="0"/>
          </a:p>
        </p:txBody>
      </p:sp>
      <p:sp>
        <p:nvSpPr>
          <p:cNvPr id="3" name="Content Placeholder 2"/>
          <p:cNvSpPr>
            <a:spLocks noGrp="1"/>
          </p:cNvSpPr>
          <p:nvPr>
            <p:ph idx="1"/>
          </p:nvPr>
        </p:nvSpPr>
        <p:spPr/>
        <p:txBody>
          <a:bodyPr/>
          <a:lstStyle/>
          <a:p>
            <a:r>
              <a:rPr lang="en-US" dirty="0" smtClean="0"/>
              <a:t>Register files are very fast storage (only a few gate delays), but does not scale to large memory sizes.</a:t>
            </a:r>
          </a:p>
          <a:p>
            <a:endParaRPr lang="en-US" dirty="0"/>
          </a:p>
          <a:p>
            <a:r>
              <a:rPr lang="en-US" dirty="0" smtClean="0">
                <a:solidFill>
                  <a:schemeClr val="accent5">
                    <a:lumMod val="60000"/>
                    <a:lumOff val="40000"/>
                  </a:schemeClr>
                </a:solidFill>
              </a:rPr>
              <a:t>Tri-state Buffers allow scaling since multiple registers can be connected to a single output, while only one register actually drives the output.</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2936536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Memory</a:t>
            </a:r>
          </a:p>
          <a:p>
            <a:pPr lvl="1"/>
            <a:r>
              <a:rPr lang="en-US" dirty="0" smtClean="0">
                <a:solidFill>
                  <a:schemeClr val="bg2">
                    <a:lumMod val="50000"/>
                    <a:lumOff val="50000"/>
                  </a:schemeClr>
                </a:solidFill>
              </a:rPr>
              <a:t>CPU: Register Files (i.e. Memory w/in the CPU)</a:t>
            </a:r>
          </a:p>
          <a:p>
            <a:pPr lvl="1"/>
            <a:r>
              <a:rPr lang="en-US" dirty="0" smtClean="0">
                <a:solidFill>
                  <a:schemeClr val="bg2">
                    <a:lumMod val="50000"/>
                    <a:lumOff val="50000"/>
                  </a:schemeClr>
                </a:solidFill>
              </a:rPr>
              <a:t>Scaling Memory: Tri-state devices</a:t>
            </a:r>
          </a:p>
          <a:p>
            <a:pPr lvl="1"/>
            <a:r>
              <a:rPr lang="en-US" dirty="0" smtClean="0"/>
              <a:t>Cache: SRAM (Static RAM—random access memory)</a:t>
            </a:r>
          </a:p>
          <a:p>
            <a:pPr lvl="1"/>
            <a:r>
              <a:rPr lang="en-US" dirty="0" smtClean="0"/>
              <a:t>Memory: DRAM (Dynamic RAM)</a:t>
            </a:r>
            <a:endParaRPr lang="en-US" dirty="0"/>
          </a:p>
        </p:txBody>
      </p:sp>
    </p:spTree>
    <p:extLst>
      <p:ext uri="{BB962C8B-B14F-4D97-AF65-F5344CB8AC3E}">
        <p14:creationId xmlns:p14="http://schemas.microsoft.com/office/powerpoint/2010/main" val="279222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152400" y="762000"/>
            <a:ext cx="9144000" cy="6096000"/>
          </a:xfrm>
        </p:spPr>
        <p:txBody>
          <a:bodyPr>
            <a:normAutofit fontScale="85000" lnSpcReduction="20000"/>
          </a:bodyPr>
          <a:lstStyle/>
          <a:p>
            <a:pPr marL="0" indent="0"/>
            <a:r>
              <a:rPr lang="en-US" sz="2800" dirty="0" smtClean="0">
                <a:solidFill>
                  <a:schemeClr val="accent5">
                    <a:lumMod val="60000"/>
                    <a:lumOff val="40000"/>
                  </a:schemeClr>
                </a:solidFill>
              </a:rPr>
              <a:t>Make sure to go to </a:t>
            </a:r>
            <a:r>
              <a:rPr lang="en-US" sz="2800" b="1" i="1" u="sng" dirty="0" smtClean="0">
                <a:solidFill>
                  <a:schemeClr val="accent5">
                    <a:lumMod val="60000"/>
                    <a:lumOff val="40000"/>
                  </a:schemeClr>
                </a:solidFill>
              </a:rPr>
              <a:t>your</a:t>
            </a:r>
            <a:r>
              <a:rPr lang="en-US" sz="2800" b="1" i="1" dirty="0" smtClean="0">
                <a:solidFill>
                  <a:schemeClr val="accent5">
                    <a:lumMod val="60000"/>
                    <a:lumOff val="40000"/>
                  </a:schemeClr>
                </a:solidFill>
              </a:rPr>
              <a:t> </a:t>
            </a:r>
            <a:r>
              <a:rPr lang="en-US" sz="2800" dirty="0">
                <a:solidFill>
                  <a:schemeClr val="accent5">
                    <a:lumMod val="60000"/>
                    <a:lumOff val="40000"/>
                  </a:schemeClr>
                </a:solidFill>
              </a:rPr>
              <a:t>Lab Section </a:t>
            </a:r>
            <a:r>
              <a:rPr lang="en-US" sz="2800" dirty="0" smtClean="0">
                <a:solidFill>
                  <a:schemeClr val="accent5">
                    <a:lumMod val="60000"/>
                    <a:lumOff val="40000"/>
                  </a:schemeClr>
                </a:solidFill>
              </a:rPr>
              <a:t>this week</a:t>
            </a:r>
          </a:p>
          <a:p>
            <a:r>
              <a:rPr lang="en-US" sz="2800" dirty="0" smtClean="0"/>
              <a:t>Completed Lab1 due </a:t>
            </a:r>
            <a:r>
              <a:rPr lang="en-US" sz="2800" b="1" i="1" dirty="0" smtClean="0">
                <a:solidFill>
                  <a:schemeClr val="accent5">
                    <a:lumMod val="60000"/>
                    <a:lumOff val="40000"/>
                  </a:schemeClr>
                </a:solidFill>
              </a:rPr>
              <a:t>before</a:t>
            </a:r>
            <a:r>
              <a:rPr lang="en-US" sz="2800" dirty="0" smtClean="0"/>
              <a:t> winter break, Friday, Feb </a:t>
            </a:r>
            <a:r>
              <a:rPr lang="en-US" sz="2800" dirty="0" smtClean="0"/>
              <a:t>13th</a:t>
            </a:r>
            <a:endParaRPr lang="en-US" sz="2800" dirty="0"/>
          </a:p>
          <a:p>
            <a:r>
              <a:rPr lang="en-US" sz="2800" dirty="0" smtClean="0"/>
              <a:t>Note, a </a:t>
            </a:r>
            <a:r>
              <a:rPr lang="en-US" sz="2800" b="1" u="sng" dirty="0" smtClean="0"/>
              <a:t>Design Document </a:t>
            </a:r>
            <a:r>
              <a:rPr lang="en-US" sz="2800" dirty="0" smtClean="0"/>
              <a:t>is due when you submit Lab1 final circuit</a:t>
            </a:r>
          </a:p>
          <a:p>
            <a:r>
              <a:rPr lang="en-US" sz="2800" dirty="0" smtClean="0"/>
              <a:t>Work </a:t>
            </a:r>
            <a:r>
              <a:rPr lang="en-US" sz="2800" b="1" dirty="0" smtClean="0">
                <a:solidFill>
                  <a:schemeClr val="accent5">
                    <a:lumMod val="60000"/>
                    <a:lumOff val="40000"/>
                  </a:schemeClr>
                </a:solidFill>
              </a:rPr>
              <a:t>alone</a:t>
            </a:r>
          </a:p>
          <a:p>
            <a:endParaRPr lang="en-US" sz="1300" b="1" dirty="0">
              <a:solidFill>
                <a:schemeClr val="accent5">
                  <a:lumMod val="60000"/>
                  <a:lumOff val="40000"/>
                </a:schemeClr>
              </a:solidFill>
            </a:endParaRPr>
          </a:p>
          <a:p>
            <a:r>
              <a:rPr lang="en-US" sz="2800" b="1" dirty="0">
                <a:solidFill>
                  <a:schemeClr val="accent5">
                    <a:lumMod val="60000"/>
                    <a:lumOff val="40000"/>
                  </a:schemeClr>
                </a:solidFill>
              </a:rPr>
              <a:t>Save your work!</a:t>
            </a:r>
          </a:p>
          <a:p>
            <a:pPr lvl="1"/>
            <a:r>
              <a:rPr lang="en-US" sz="2400" b="1" i="1" dirty="0"/>
              <a:t>Save often</a:t>
            </a:r>
            <a:r>
              <a:rPr lang="en-US" sz="2400" dirty="0"/>
              <a:t>.  Verify file is non-zero.  Periodically save to Dropbox, email.</a:t>
            </a:r>
          </a:p>
          <a:p>
            <a:pPr lvl="1"/>
            <a:r>
              <a:rPr lang="en-US" sz="2400" dirty="0">
                <a:solidFill>
                  <a:schemeClr val="accent5">
                    <a:lumMod val="60000"/>
                    <a:lumOff val="40000"/>
                  </a:schemeClr>
                </a:solidFill>
              </a:rPr>
              <a:t>Beware of </a:t>
            </a:r>
            <a:r>
              <a:rPr lang="en-US" sz="2400" dirty="0" err="1">
                <a:solidFill>
                  <a:schemeClr val="accent5">
                    <a:lumMod val="60000"/>
                    <a:lumOff val="40000"/>
                  </a:schemeClr>
                </a:solidFill>
              </a:rPr>
              <a:t>MacOSX</a:t>
            </a:r>
            <a:r>
              <a:rPr lang="en-US" sz="2400" dirty="0">
                <a:solidFill>
                  <a:schemeClr val="accent5">
                    <a:lumMod val="60000"/>
                    <a:lumOff val="40000"/>
                  </a:schemeClr>
                </a:solidFill>
              </a:rPr>
              <a:t> 10.5 (leopard) and 10.6 (snow-leopard)</a:t>
            </a:r>
          </a:p>
          <a:p>
            <a:pPr marL="0" indent="0">
              <a:buNone/>
            </a:pPr>
            <a:endParaRPr lang="en-US" sz="1200" dirty="0"/>
          </a:p>
          <a:p>
            <a:pPr marL="0" indent="0">
              <a:buNone/>
            </a:pPr>
            <a:r>
              <a:rPr lang="en-US" sz="2800" b="1" dirty="0" smtClean="0">
                <a:solidFill>
                  <a:schemeClr val="accent5">
                    <a:lumMod val="60000"/>
                    <a:lumOff val="40000"/>
                  </a:schemeClr>
                </a:solidFill>
              </a:rPr>
              <a:t>Homework1 is out</a:t>
            </a:r>
            <a:endParaRPr lang="en-US" sz="2800" b="1" dirty="0">
              <a:solidFill>
                <a:schemeClr val="accent5">
                  <a:lumMod val="60000"/>
                  <a:lumOff val="40000"/>
                </a:schemeClr>
              </a:solidFill>
            </a:endParaRPr>
          </a:p>
          <a:p>
            <a:r>
              <a:rPr lang="en-US" sz="2800" dirty="0"/>
              <a:t>D</a:t>
            </a:r>
            <a:r>
              <a:rPr lang="en-US" sz="2800" dirty="0" smtClean="0"/>
              <a:t>ue a week before prelim1, Monday, February </a:t>
            </a:r>
            <a:r>
              <a:rPr lang="en-US" sz="2800" dirty="0" smtClean="0"/>
              <a:t>23rd</a:t>
            </a:r>
            <a:endParaRPr lang="en-US" sz="2800" dirty="0" smtClean="0"/>
          </a:p>
          <a:p>
            <a:r>
              <a:rPr lang="en-US" sz="2800" i="1" dirty="0" smtClean="0">
                <a:solidFill>
                  <a:schemeClr val="accent5">
                    <a:lumMod val="60000"/>
                    <a:lumOff val="40000"/>
                  </a:schemeClr>
                </a:solidFill>
              </a:rPr>
              <a:t>Work on problems incrementally, as we cover them in lecture (i.e. part 1)</a:t>
            </a:r>
          </a:p>
          <a:p>
            <a:r>
              <a:rPr lang="en-US" sz="2800" dirty="0" smtClean="0"/>
              <a:t>Office Hours for help</a:t>
            </a:r>
          </a:p>
          <a:p>
            <a:r>
              <a:rPr lang="en-US" sz="2800" dirty="0" smtClean="0"/>
              <a:t>Work </a:t>
            </a:r>
            <a:r>
              <a:rPr lang="en-US" sz="2800" b="1" dirty="0" smtClean="0">
                <a:solidFill>
                  <a:schemeClr val="accent5">
                    <a:lumMod val="60000"/>
                    <a:lumOff val="40000"/>
                  </a:schemeClr>
                </a:solidFill>
              </a:rPr>
              <a:t>alone</a:t>
            </a:r>
          </a:p>
          <a:p>
            <a:endParaRPr lang="en-US" sz="2800" dirty="0">
              <a:solidFill>
                <a:srgbClr val="FFFF00"/>
              </a:solidFill>
            </a:endParaRPr>
          </a:p>
          <a:p>
            <a:r>
              <a:rPr lang="en-US" sz="2800" dirty="0" smtClean="0">
                <a:solidFill>
                  <a:schemeClr val="bg1"/>
                </a:solidFill>
              </a:rPr>
              <a:t>Work alone,</a:t>
            </a:r>
            <a:r>
              <a:rPr lang="en-US" sz="2800" dirty="0" smtClean="0">
                <a:solidFill>
                  <a:schemeClr val="accent5">
                    <a:lumMod val="60000"/>
                    <a:lumOff val="40000"/>
                  </a:schemeClr>
                </a:solidFill>
              </a:rPr>
              <a:t> </a:t>
            </a:r>
            <a:r>
              <a:rPr lang="en-US" sz="2800" b="1" dirty="0" smtClean="0">
                <a:solidFill>
                  <a:schemeClr val="accent5">
                    <a:lumMod val="60000"/>
                    <a:lumOff val="40000"/>
                  </a:schemeClr>
                </a:solidFill>
              </a:rPr>
              <a:t>BUT</a:t>
            </a:r>
            <a:r>
              <a:rPr lang="en-US" sz="2800" dirty="0" smtClean="0"/>
              <a:t> use your resources</a:t>
            </a:r>
          </a:p>
          <a:p>
            <a:pPr lvl="1"/>
            <a:r>
              <a:rPr lang="en-US" sz="2400" dirty="0" smtClean="0"/>
              <a:t>Lab Section, Piazza.com, Office Hours</a:t>
            </a:r>
          </a:p>
          <a:p>
            <a:pPr lvl="1"/>
            <a:r>
              <a:rPr lang="en-US" sz="2400" dirty="0" smtClean="0"/>
              <a:t>Class notes, book, Sections, </a:t>
            </a:r>
            <a:r>
              <a:rPr lang="en-US" sz="2400" dirty="0" err="1" smtClean="0"/>
              <a:t>CSUGLab</a:t>
            </a:r>
            <a:endParaRPr lang="en-US" sz="2400" dirty="0" smtClean="0"/>
          </a:p>
        </p:txBody>
      </p:sp>
    </p:spTree>
    <p:extLst>
      <p:ext uri="{BB962C8B-B14F-4D97-AF65-F5344CB8AC3E}">
        <p14:creationId xmlns:p14="http://schemas.microsoft.com/office/powerpoint/2010/main" val="3170905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build large memories?</a:t>
            </a:r>
          </a:p>
          <a:p>
            <a:endParaRPr lang="en-US" dirty="0" smtClean="0"/>
          </a:p>
          <a:p>
            <a:r>
              <a:rPr lang="en-US" dirty="0" smtClean="0"/>
              <a:t>Use similar designs as Tri-state Buffers to connect multiple registers to output line.  Only one register will drive output line.</a:t>
            </a:r>
            <a:endParaRPr lang="en-US" dirty="0"/>
          </a:p>
        </p:txBody>
      </p:sp>
    </p:spTree>
    <p:extLst>
      <p:ext uri="{BB962C8B-B14F-4D97-AF65-F5344CB8AC3E}">
        <p14:creationId xmlns:p14="http://schemas.microsoft.com/office/powerpoint/2010/main" val="2759562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15400" cy="5638800"/>
          </a:xfrm>
        </p:spPr>
        <p:txBody>
          <a:bodyPr/>
          <a:lstStyle/>
          <a:p>
            <a:r>
              <a:rPr lang="en-US" dirty="0" smtClean="0">
                <a:solidFill>
                  <a:schemeClr val="accent5">
                    <a:lumMod val="60000"/>
                    <a:lumOff val="40000"/>
                  </a:schemeClr>
                </a:solidFill>
              </a:rPr>
              <a:t>Static RAM (SRAM)—Static Random Access Memory</a:t>
            </a:r>
          </a:p>
          <a:p>
            <a:pPr lvl="1"/>
            <a:r>
              <a:rPr lang="en-US" dirty="0" smtClean="0"/>
              <a:t>Essentially just D-Latches plus Tri-State Buffers</a:t>
            </a:r>
          </a:p>
          <a:p>
            <a:pPr lvl="1"/>
            <a:r>
              <a:rPr lang="en-US" dirty="0" smtClean="0"/>
              <a:t>A </a:t>
            </a:r>
            <a:r>
              <a:rPr lang="en-US" dirty="0"/>
              <a:t>decoder selects which line of memory to </a:t>
            </a:r>
            <a:r>
              <a:rPr lang="en-US" dirty="0" smtClean="0"/>
              <a:t>access </a:t>
            </a:r>
          </a:p>
          <a:p>
            <a:pPr marL="457200" lvl="1" indent="0">
              <a:buNone/>
            </a:pPr>
            <a:r>
              <a:rPr lang="en-US" dirty="0"/>
              <a:t>	</a:t>
            </a:r>
            <a:r>
              <a:rPr lang="en-US" dirty="0" smtClean="0"/>
              <a:t>(i.e. word line)</a:t>
            </a:r>
            <a:endParaRPr lang="en-US" dirty="0"/>
          </a:p>
          <a:p>
            <a:pPr lvl="1"/>
            <a:r>
              <a:rPr lang="en-US" dirty="0"/>
              <a:t>A </a:t>
            </a:r>
            <a:r>
              <a:rPr lang="en-US" dirty="0" smtClean="0"/>
              <a:t>R/W </a:t>
            </a:r>
            <a:r>
              <a:rPr lang="en-US" dirty="0"/>
              <a:t>selector determines the </a:t>
            </a:r>
            <a:endParaRPr lang="en-US" dirty="0" smtClean="0"/>
          </a:p>
          <a:p>
            <a:pPr marL="457200" lvl="1" indent="0">
              <a:buNone/>
            </a:pPr>
            <a:r>
              <a:rPr lang="en-US" dirty="0"/>
              <a:t>	</a:t>
            </a:r>
            <a:r>
              <a:rPr lang="en-US" dirty="0" smtClean="0"/>
              <a:t>type </a:t>
            </a:r>
            <a:r>
              <a:rPr lang="en-US" dirty="0"/>
              <a:t>of access</a:t>
            </a:r>
          </a:p>
          <a:p>
            <a:pPr lvl="1"/>
            <a:r>
              <a:rPr lang="en-US" dirty="0"/>
              <a:t>That line is then coupled to </a:t>
            </a:r>
            <a:endParaRPr lang="en-US" dirty="0" smtClean="0"/>
          </a:p>
          <a:p>
            <a:pPr marL="457200" lvl="1" indent="0">
              <a:buNone/>
            </a:pPr>
            <a:r>
              <a:rPr lang="en-US" dirty="0"/>
              <a:t>	</a:t>
            </a:r>
            <a:r>
              <a:rPr lang="en-US" dirty="0" smtClean="0"/>
              <a:t>the </a:t>
            </a:r>
            <a:r>
              <a:rPr lang="en-US" dirty="0"/>
              <a:t>data lines</a:t>
            </a:r>
          </a:p>
          <a:p>
            <a:endParaRPr lang="en-US" dirty="0"/>
          </a:p>
          <a:p>
            <a:endParaRPr lang="en-US" dirty="0"/>
          </a:p>
        </p:txBody>
      </p:sp>
      <p:sp>
        <p:nvSpPr>
          <p:cNvPr id="259074" name="Rectangle 2"/>
          <p:cNvSpPr>
            <a:spLocks noGrp="1" noChangeArrowheads="1"/>
          </p:cNvSpPr>
          <p:nvPr>
            <p:ph type="title"/>
          </p:nvPr>
        </p:nvSpPr>
        <p:spPr/>
        <p:txBody>
          <a:bodyPr>
            <a:normAutofit fontScale="90000"/>
          </a:bodyPr>
          <a:lstStyle/>
          <a:p>
            <a:r>
              <a:rPr lang="en-US" dirty="0" smtClean="0"/>
              <a:t>SRAM</a:t>
            </a:r>
            <a:endParaRPr lang="en-US" dirty="0"/>
          </a:p>
        </p:txBody>
      </p:sp>
      <p:sp>
        <p:nvSpPr>
          <p:cNvPr id="259076" name="Rectangle 4"/>
          <p:cNvSpPr>
            <a:spLocks noChangeArrowheads="1"/>
          </p:cNvSpPr>
          <p:nvPr/>
        </p:nvSpPr>
        <p:spPr bwMode="auto">
          <a:xfrm>
            <a:off x="6019800" y="2743200"/>
            <a:ext cx="2895600" cy="3962400"/>
          </a:xfrm>
          <a:prstGeom prst="rect">
            <a:avLst/>
          </a:prstGeom>
          <a:noFill/>
          <a:ln w="25400" algn="ctr">
            <a:solidFill>
              <a:schemeClr val="accent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77" name="Rectangle 5"/>
          <p:cNvSpPr>
            <a:spLocks noChangeArrowheads="1"/>
          </p:cNvSpPr>
          <p:nvPr/>
        </p:nvSpPr>
        <p:spPr bwMode="auto">
          <a:xfrm>
            <a:off x="7239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78" name="Rectangle 6"/>
          <p:cNvSpPr>
            <a:spLocks noChangeArrowheads="1"/>
          </p:cNvSpPr>
          <p:nvPr/>
        </p:nvSpPr>
        <p:spPr bwMode="auto">
          <a:xfrm>
            <a:off x="7620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79" name="Rectangle 7"/>
          <p:cNvSpPr>
            <a:spLocks noChangeArrowheads="1"/>
          </p:cNvSpPr>
          <p:nvPr/>
        </p:nvSpPr>
        <p:spPr bwMode="auto">
          <a:xfrm>
            <a:off x="8001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0" name="Rectangle 8"/>
          <p:cNvSpPr>
            <a:spLocks noChangeArrowheads="1"/>
          </p:cNvSpPr>
          <p:nvPr/>
        </p:nvSpPr>
        <p:spPr bwMode="auto">
          <a:xfrm>
            <a:off x="8382000" y="3429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1" name="Line 9"/>
          <p:cNvSpPr>
            <a:spLocks noChangeShapeType="1"/>
          </p:cNvSpPr>
          <p:nvPr/>
        </p:nvSpPr>
        <p:spPr bwMode="auto">
          <a:xfrm>
            <a:off x="7391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2" name="Line 10"/>
          <p:cNvSpPr>
            <a:spLocks noChangeShapeType="1"/>
          </p:cNvSpPr>
          <p:nvPr/>
        </p:nvSpPr>
        <p:spPr bwMode="auto">
          <a:xfrm>
            <a:off x="7772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3" name="Line 11"/>
          <p:cNvSpPr>
            <a:spLocks noChangeShapeType="1"/>
          </p:cNvSpPr>
          <p:nvPr/>
        </p:nvSpPr>
        <p:spPr bwMode="auto">
          <a:xfrm>
            <a:off x="8153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4" name="Line 12"/>
          <p:cNvSpPr>
            <a:spLocks noChangeShapeType="1"/>
          </p:cNvSpPr>
          <p:nvPr/>
        </p:nvSpPr>
        <p:spPr bwMode="auto">
          <a:xfrm>
            <a:off x="8534400" y="2362200"/>
            <a:ext cx="0" cy="4191000"/>
          </a:xfrm>
          <a:prstGeom prst="line">
            <a:avLst/>
          </a:prstGeom>
          <a:noFill/>
          <a:ln w="254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085" name="Rectangle 13"/>
          <p:cNvSpPr>
            <a:spLocks noChangeArrowheads="1"/>
          </p:cNvSpPr>
          <p:nvPr/>
        </p:nvSpPr>
        <p:spPr bwMode="auto">
          <a:xfrm>
            <a:off x="7239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6" name="Rectangle 14"/>
          <p:cNvSpPr>
            <a:spLocks noChangeArrowheads="1"/>
          </p:cNvSpPr>
          <p:nvPr/>
        </p:nvSpPr>
        <p:spPr bwMode="auto">
          <a:xfrm>
            <a:off x="7620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7" name="Rectangle 15"/>
          <p:cNvSpPr>
            <a:spLocks noChangeArrowheads="1"/>
          </p:cNvSpPr>
          <p:nvPr/>
        </p:nvSpPr>
        <p:spPr bwMode="auto">
          <a:xfrm>
            <a:off x="8001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8" name="Rectangle 16"/>
          <p:cNvSpPr>
            <a:spLocks noChangeArrowheads="1"/>
          </p:cNvSpPr>
          <p:nvPr/>
        </p:nvSpPr>
        <p:spPr bwMode="auto">
          <a:xfrm>
            <a:off x="8382000" y="3810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89" name="Rectangle 17"/>
          <p:cNvSpPr>
            <a:spLocks noChangeArrowheads="1"/>
          </p:cNvSpPr>
          <p:nvPr/>
        </p:nvSpPr>
        <p:spPr bwMode="auto">
          <a:xfrm>
            <a:off x="7239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0" name="Rectangle 18"/>
          <p:cNvSpPr>
            <a:spLocks noChangeArrowheads="1"/>
          </p:cNvSpPr>
          <p:nvPr/>
        </p:nvSpPr>
        <p:spPr bwMode="auto">
          <a:xfrm>
            <a:off x="7620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1" name="Rectangle 19"/>
          <p:cNvSpPr>
            <a:spLocks noChangeArrowheads="1"/>
          </p:cNvSpPr>
          <p:nvPr/>
        </p:nvSpPr>
        <p:spPr bwMode="auto">
          <a:xfrm>
            <a:off x="8001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2" name="Rectangle 20"/>
          <p:cNvSpPr>
            <a:spLocks noChangeArrowheads="1"/>
          </p:cNvSpPr>
          <p:nvPr/>
        </p:nvSpPr>
        <p:spPr bwMode="auto">
          <a:xfrm>
            <a:off x="8382000" y="4191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3" name="Rectangle 21"/>
          <p:cNvSpPr>
            <a:spLocks noChangeArrowheads="1"/>
          </p:cNvSpPr>
          <p:nvPr/>
        </p:nvSpPr>
        <p:spPr bwMode="auto">
          <a:xfrm>
            <a:off x="7239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4" name="Rectangle 22"/>
          <p:cNvSpPr>
            <a:spLocks noChangeArrowheads="1"/>
          </p:cNvSpPr>
          <p:nvPr/>
        </p:nvSpPr>
        <p:spPr bwMode="auto">
          <a:xfrm>
            <a:off x="7620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5" name="Rectangle 23"/>
          <p:cNvSpPr>
            <a:spLocks noChangeArrowheads="1"/>
          </p:cNvSpPr>
          <p:nvPr/>
        </p:nvSpPr>
        <p:spPr bwMode="auto">
          <a:xfrm>
            <a:off x="8001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6" name="Rectangle 24"/>
          <p:cNvSpPr>
            <a:spLocks noChangeArrowheads="1"/>
          </p:cNvSpPr>
          <p:nvPr/>
        </p:nvSpPr>
        <p:spPr bwMode="auto">
          <a:xfrm>
            <a:off x="8382000" y="4572000"/>
            <a:ext cx="228600" cy="228600"/>
          </a:xfrm>
          <a:prstGeom prst="rect">
            <a:avLst/>
          </a:prstGeom>
          <a:noFill/>
          <a:ln w="25400" algn="ctr">
            <a:solidFill>
              <a:srgbClr val="00B0F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7" name="Rectangle 25"/>
          <p:cNvSpPr>
            <a:spLocks noChangeArrowheads="1"/>
          </p:cNvSpPr>
          <p:nvPr/>
        </p:nvSpPr>
        <p:spPr bwMode="auto">
          <a:xfrm>
            <a:off x="7239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8" name="Rectangle 26"/>
          <p:cNvSpPr>
            <a:spLocks noChangeArrowheads="1"/>
          </p:cNvSpPr>
          <p:nvPr/>
        </p:nvSpPr>
        <p:spPr bwMode="auto">
          <a:xfrm>
            <a:off x="7620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099" name="Rectangle 27"/>
          <p:cNvSpPr>
            <a:spLocks noChangeArrowheads="1"/>
          </p:cNvSpPr>
          <p:nvPr/>
        </p:nvSpPr>
        <p:spPr bwMode="auto">
          <a:xfrm>
            <a:off x="8001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0" name="Rectangle 28"/>
          <p:cNvSpPr>
            <a:spLocks noChangeArrowheads="1"/>
          </p:cNvSpPr>
          <p:nvPr/>
        </p:nvSpPr>
        <p:spPr bwMode="auto">
          <a:xfrm>
            <a:off x="8382000" y="6172200"/>
            <a:ext cx="228600" cy="228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1" name="Text Box 29"/>
          <p:cNvSpPr txBox="1">
            <a:spLocks noChangeArrowheads="1"/>
          </p:cNvSpPr>
          <p:nvPr/>
        </p:nvSpPr>
        <p:spPr bwMode="auto">
          <a:xfrm>
            <a:off x="7696200" y="2151062"/>
            <a:ext cx="82867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Data</a:t>
            </a:r>
          </a:p>
        </p:txBody>
      </p:sp>
      <p:sp>
        <p:nvSpPr>
          <p:cNvPr id="259102" name="Text Box 30"/>
          <p:cNvSpPr txBox="1">
            <a:spLocks noChangeArrowheads="1"/>
          </p:cNvSpPr>
          <p:nvPr/>
        </p:nvSpPr>
        <p:spPr bwMode="auto">
          <a:xfrm rot="16200000">
            <a:off x="4864100" y="4584700"/>
            <a:ext cx="1303338"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Address</a:t>
            </a:r>
          </a:p>
        </p:txBody>
      </p:sp>
      <p:sp>
        <p:nvSpPr>
          <p:cNvPr id="259103" name="Line 31"/>
          <p:cNvSpPr>
            <a:spLocks noChangeShapeType="1"/>
          </p:cNvSpPr>
          <p:nvPr/>
        </p:nvSpPr>
        <p:spPr bwMode="auto">
          <a:xfrm>
            <a:off x="6934200" y="3505200"/>
            <a:ext cx="1676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4" name="Line 32"/>
          <p:cNvSpPr>
            <a:spLocks noChangeShapeType="1"/>
          </p:cNvSpPr>
          <p:nvPr/>
        </p:nvSpPr>
        <p:spPr bwMode="auto">
          <a:xfrm>
            <a:off x="6816725" y="3871913"/>
            <a:ext cx="1793875" cy="142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105" name="Line 33"/>
          <p:cNvSpPr>
            <a:spLocks noChangeShapeType="1"/>
          </p:cNvSpPr>
          <p:nvPr/>
        </p:nvSpPr>
        <p:spPr bwMode="auto">
          <a:xfrm>
            <a:off x="6873875" y="4267200"/>
            <a:ext cx="17367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106" name="Line 34"/>
          <p:cNvSpPr>
            <a:spLocks noChangeShapeType="1"/>
          </p:cNvSpPr>
          <p:nvPr/>
        </p:nvSpPr>
        <p:spPr bwMode="auto">
          <a:xfrm>
            <a:off x="6934200" y="4648200"/>
            <a:ext cx="1676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7" name="Rectangle 35"/>
          <p:cNvSpPr>
            <a:spLocks noChangeArrowheads="1"/>
          </p:cNvSpPr>
          <p:nvPr/>
        </p:nvSpPr>
        <p:spPr bwMode="auto">
          <a:xfrm>
            <a:off x="6324600" y="4191000"/>
            <a:ext cx="457200" cy="16002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08" name="Text Box 36"/>
          <p:cNvSpPr txBox="1">
            <a:spLocks noChangeArrowheads="1"/>
          </p:cNvSpPr>
          <p:nvPr/>
        </p:nvSpPr>
        <p:spPr bwMode="auto">
          <a:xfrm rot="16200000">
            <a:off x="5837238" y="4711700"/>
            <a:ext cx="1338262"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Decoder</a:t>
            </a:r>
          </a:p>
        </p:txBody>
      </p:sp>
      <p:sp>
        <p:nvSpPr>
          <p:cNvPr id="259109" name="Line 37"/>
          <p:cNvSpPr>
            <a:spLocks noChangeShapeType="1"/>
          </p:cNvSpPr>
          <p:nvPr/>
        </p:nvSpPr>
        <p:spPr bwMode="auto">
          <a:xfrm flipH="1">
            <a:off x="5715000" y="44735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0" name="Line 38"/>
          <p:cNvSpPr>
            <a:spLocks noChangeShapeType="1"/>
          </p:cNvSpPr>
          <p:nvPr/>
        </p:nvSpPr>
        <p:spPr bwMode="auto">
          <a:xfrm flipH="1">
            <a:off x="5715000" y="47021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1" name="Line 39"/>
          <p:cNvSpPr>
            <a:spLocks noChangeShapeType="1"/>
          </p:cNvSpPr>
          <p:nvPr/>
        </p:nvSpPr>
        <p:spPr bwMode="auto">
          <a:xfrm flipH="1">
            <a:off x="5715000" y="49307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2" name="Line 40"/>
          <p:cNvSpPr>
            <a:spLocks noChangeShapeType="1"/>
          </p:cNvSpPr>
          <p:nvPr/>
        </p:nvSpPr>
        <p:spPr bwMode="auto">
          <a:xfrm flipH="1">
            <a:off x="5715000" y="51593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3" name="Line 41"/>
          <p:cNvSpPr>
            <a:spLocks noChangeShapeType="1"/>
          </p:cNvSpPr>
          <p:nvPr/>
        </p:nvSpPr>
        <p:spPr bwMode="auto">
          <a:xfrm flipH="1">
            <a:off x="5715000" y="5616575"/>
            <a:ext cx="609600" cy="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4" name="Line 42"/>
          <p:cNvSpPr>
            <a:spLocks noChangeShapeType="1"/>
          </p:cNvSpPr>
          <p:nvPr/>
        </p:nvSpPr>
        <p:spPr bwMode="auto">
          <a:xfrm>
            <a:off x="5715000" y="6172200"/>
            <a:ext cx="1143000" cy="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5" name="Line 43"/>
          <p:cNvSpPr>
            <a:spLocks noChangeShapeType="1"/>
          </p:cNvSpPr>
          <p:nvPr/>
        </p:nvSpPr>
        <p:spPr bwMode="auto">
          <a:xfrm>
            <a:off x="6934200" y="4648200"/>
            <a:ext cx="0" cy="609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6" name="Line 44"/>
          <p:cNvSpPr>
            <a:spLocks noChangeShapeType="1"/>
          </p:cNvSpPr>
          <p:nvPr/>
        </p:nvSpPr>
        <p:spPr bwMode="auto">
          <a:xfrm flipH="1">
            <a:off x="6781800" y="5257800"/>
            <a:ext cx="228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9117" name="Line 45"/>
          <p:cNvSpPr>
            <a:spLocks noChangeShapeType="1"/>
          </p:cNvSpPr>
          <p:nvPr/>
        </p:nvSpPr>
        <p:spPr bwMode="auto">
          <a:xfrm flipH="1">
            <a:off x="6891338" y="4246563"/>
            <a:ext cx="3175" cy="10112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9118" name="Line 46"/>
          <p:cNvSpPr>
            <a:spLocks noChangeShapeType="1"/>
          </p:cNvSpPr>
          <p:nvPr/>
        </p:nvSpPr>
        <p:spPr bwMode="auto">
          <a:xfrm>
            <a:off x="6819900" y="3856038"/>
            <a:ext cx="23813" cy="1374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Tree>
    <p:extLst>
      <p:ext uri="{BB962C8B-B14F-4D97-AF65-F5344CB8AC3E}">
        <p14:creationId xmlns:p14="http://schemas.microsoft.com/office/powerpoint/2010/main" val="345080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90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90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90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90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908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908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90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90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90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90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90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90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908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908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909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909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909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90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90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909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909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909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909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909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5910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910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910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5910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910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5910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5910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9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5910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5910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5911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5911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5911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5911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5911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5911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5911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5911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59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animBg="1"/>
      <p:bldP spid="259077" grpId="0" animBg="1"/>
      <p:bldP spid="259078" grpId="0" animBg="1"/>
      <p:bldP spid="259079" grpId="0" animBg="1"/>
      <p:bldP spid="259080" grpId="0" animBg="1"/>
      <p:bldP spid="259081" grpId="0" animBg="1"/>
      <p:bldP spid="259082" grpId="0" animBg="1"/>
      <p:bldP spid="259083" grpId="0" animBg="1"/>
      <p:bldP spid="259084" grpId="0" animBg="1"/>
      <p:bldP spid="259085" grpId="0" animBg="1"/>
      <p:bldP spid="259086" grpId="0" animBg="1"/>
      <p:bldP spid="259087" grpId="0" animBg="1"/>
      <p:bldP spid="259088" grpId="0" animBg="1"/>
      <p:bldP spid="259089" grpId="0" animBg="1"/>
      <p:bldP spid="259090" grpId="0" animBg="1"/>
      <p:bldP spid="259091" grpId="0" animBg="1"/>
      <p:bldP spid="259092" grpId="0" animBg="1"/>
      <p:bldP spid="259093" grpId="0" animBg="1"/>
      <p:bldP spid="259094" grpId="0" animBg="1"/>
      <p:bldP spid="259095" grpId="0" animBg="1"/>
      <p:bldP spid="259096" grpId="0" animBg="1"/>
      <p:bldP spid="259097" grpId="0" animBg="1"/>
      <p:bldP spid="259098" grpId="0" animBg="1"/>
      <p:bldP spid="259099" grpId="0" animBg="1"/>
      <p:bldP spid="259100" grpId="0" animBg="1"/>
      <p:bldP spid="259101" grpId="0"/>
      <p:bldP spid="259102" grpId="0"/>
      <p:bldP spid="259103" grpId="0" animBg="1"/>
      <p:bldP spid="259104" grpId="0" animBg="1"/>
      <p:bldP spid="259105" grpId="0" animBg="1"/>
      <p:bldP spid="259106" grpId="0" animBg="1"/>
      <p:bldP spid="259107" grpId="0" animBg="1"/>
      <p:bldP spid="259108" grpId="0"/>
      <p:bldP spid="259109" grpId="0" animBg="1"/>
      <p:bldP spid="259110" grpId="0" animBg="1"/>
      <p:bldP spid="259111" grpId="0" animBg="1"/>
      <p:bldP spid="259112" grpId="0" animBg="1"/>
      <p:bldP spid="259113" grpId="0" animBg="1"/>
      <p:bldP spid="259114" grpId="0" animBg="1"/>
      <p:bldP spid="259115" grpId="0" animBg="1"/>
      <p:bldP spid="259116" grpId="0" animBg="1"/>
      <p:bldP spid="259117" grpId="0" animBg="1"/>
      <p:bldP spid="2591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8915400" cy="5638800"/>
          </a:xfrm>
        </p:spPr>
        <p:txBody>
          <a:bodyPr/>
          <a:lstStyle/>
          <a:p>
            <a:r>
              <a:rPr lang="en-US" dirty="0" smtClean="0">
                <a:solidFill>
                  <a:schemeClr val="accent5">
                    <a:lumMod val="60000"/>
                    <a:lumOff val="40000"/>
                  </a:schemeClr>
                </a:solidFill>
              </a:rPr>
              <a:t>Static RAM (SRAM)—Static Random Access Memory</a:t>
            </a:r>
          </a:p>
          <a:p>
            <a:pPr lvl="1"/>
            <a:r>
              <a:rPr lang="en-US" dirty="0" smtClean="0"/>
              <a:t>Essentially just D-Latches plus Tri-State Buffers</a:t>
            </a:r>
          </a:p>
          <a:p>
            <a:pPr lvl="1"/>
            <a:r>
              <a:rPr lang="en-US" dirty="0" smtClean="0"/>
              <a:t>A </a:t>
            </a:r>
            <a:r>
              <a:rPr lang="en-US" dirty="0"/>
              <a:t>decoder selects which line of memory to </a:t>
            </a:r>
            <a:r>
              <a:rPr lang="en-US" dirty="0" smtClean="0"/>
              <a:t>access</a:t>
            </a:r>
          </a:p>
          <a:p>
            <a:pPr marL="457200" lvl="1" indent="0">
              <a:buNone/>
            </a:pPr>
            <a:r>
              <a:rPr lang="en-US" dirty="0"/>
              <a:t>	</a:t>
            </a:r>
            <a:r>
              <a:rPr lang="en-US" dirty="0" smtClean="0"/>
              <a:t>(i.e. word line)</a:t>
            </a:r>
            <a:endParaRPr lang="en-US" dirty="0"/>
          </a:p>
          <a:p>
            <a:pPr lvl="1"/>
            <a:r>
              <a:rPr lang="en-US" dirty="0"/>
              <a:t>A </a:t>
            </a:r>
            <a:r>
              <a:rPr lang="en-US" dirty="0" smtClean="0"/>
              <a:t>R/W </a:t>
            </a:r>
            <a:r>
              <a:rPr lang="en-US" dirty="0"/>
              <a:t>selector determines the </a:t>
            </a:r>
            <a:endParaRPr lang="en-US" dirty="0" smtClean="0"/>
          </a:p>
          <a:p>
            <a:pPr marL="457200" lvl="1" indent="0">
              <a:buNone/>
            </a:pPr>
            <a:r>
              <a:rPr lang="en-US" dirty="0"/>
              <a:t>	</a:t>
            </a:r>
            <a:r>
              <a:rPr lang="en-US" dirty="0" smtClean="0"/>
              <a:t>type </a:t>
            </a:r>
            <a:r>
              <a:rPr lang="en-US" dirty="0"/>
              <a:t>of access</a:t>
            </a:r>
          </a:p>
          <a:p>
            <a:pPr lvl="1"/>
            <a:r>
              <a:rPr lang="en-US" dirty="0"/>
              <a:t>That line is then coupled to </a:t>
            </a:r>
            <a:endParaRPr lang="en-US" dirty="0" smtClean="0"/>
          </a:p>
          <a:p>
            <a:pPr marL="457200" lvl="1" indent="0">
              <a:buNone/>
            </a:pPr>
            <a:r>
              <a:rPr lang="en-US" dirty="0"/>
              <a:t>	</a:t>
            </a:r>
            <a:r>
              <a:rPr lang="en-US" dirty="0" smtClean="0"/>
              <a:t>the </a:t>
            </a:r>
            <a:r>
              <a:rPr lang="en-US" dirty="0"/>
              <a:t>data lines</a:t>
            </a:r>
          </a:p>
          <a:p>
            <a:endParaRPr lang="en-US" dirty="0"/>
          </a:p>
          <a:p>
            <a:endParaRPr lang="en-US" dirty="0"/>
          </a:p>
        </p:txBody>
      </p:sp>
      <p:sp>
        <p:nvSpPr>
          <p:cNvPr id="259074" name="Rectangle 2"/>
          <p:cNvSpPr>
            <a:spLocks noGrp="1" noChangeArrowheads="1"/>
          </p:cNvSpPr>
          <p:nvPr>
            <p:ph type="title"/>
          </p:nvPr>
        </p:nvSpPr>
        <p:spPr/>
        <p:txBody>
          <a:bodyPr>
            <a:normAutofit fontScale="90000"/>
          </a:bodyPr>
          <a:lstStyle/>
          <a:p>
            <a:r>
              <a:rPr lang="en-US" dirty="0" smtClean="0"/>
              <a:t>SRAM</a:t>
            </a:r>
            <a:endParaRPr lang="en-US" dirty="0"/>
          </a:p>
        </p:txBody>
      </p:sp>
      <p:sp>
        <p:nvSpPr>
          <p:cNvPr id="47" name="Rectangle 46"/>
          <p:cNvSpPr/>
          <p:nvPr/>
        </p:nvSpPr>
        <p:spPr>
          <a:xfrm>
            <a:off x="6139837" y="2819400"/>
            <a:ext cx="1937363" cy="3962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a:off x="5181600" y="3505200"/>
            <a:ext cx="958237" cy="0"/>
          </a:xfrm>
          <a:prstGeom prst="straightConnector1">
            <a:avLst/>
          </a:prstGeom>
          <a:ln w="508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109563" y="4724400"/>
            <a:ext cx="958237" cy="0"/>
          </a:xfrm>
          <a:prstGeom prst="straightConnector1">
            <a:avLst/>
          </a:prstGeom>
          <a:ln w="508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181600" y="4674040"/>
            <a:ext cx="958237" cy="0"/>
          </a:xfrm>
          <a:prstGeom prst="straightConnector1">
            <a:avLst/>
          </a:prstGeom>
          <a:ln w="508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181600" y="5803816"/>
            <a:ext cx="958237"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181600" y="6108616"/>
            <a:ext cx="958237"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213963" y="6489616"/>
            <a:ext cx="958237"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486400" y="4521640"/>
            <a:ext cx="174318"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86400" y="3352800"/>
            <a:ext cx="174318"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382000" y="4572000"/>
            <a:ext cx="174318" cy="30480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Text Box 108"/>
          <p:cNvSpPr txBox="1">
            <a:spLocks noChangeArrowheads="1"/>
          </p:cNvSpPr>
          <p:nvPr>
            <p:custDataLst>
              <p:tags r:id="rId1"/>
            </p:custDataLst>
          </p:nvPr>
        </p:nvSpPr>
        <p:spPr bwMode="auto">
          <a:xfrm>
            <a:off x="4653891" y="4381856"/>
            <a:ext cx="527709"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sp>
        <p:nvSpPr>
          <p:cNvPr id="58" name="Text Box 108"/>
          <p:cNvSpPr txBox="1">
            <a:spLocks noChangeArrowheads="1"/>
          </p:cNvSpPr>
          <p:nvPr>
            <p:custDataLst>
              <p:tags r:id="rId2"/>
            </p:custDataLst>
          </p:nvPr>
        </p:nvSpPr>
        <p:spPr bwMode="auto">
          <a:xfrm>
            <a:off x="5281066" y="4102896"/>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baseline="-25000" dirty="0">
              <a:solidFill>
                <a:srgbClr val="FFFFFF"/>
              </a:solidFill>
              <a:latin typeface="Calibri"/>
            </a:endParaRPr>
          </a:p>
        </p:txBody>
      </p:sp>
      <p:sp>
        <p:nvSpPr>
          <p:cNvPr id="59" name="Text Box 108"/>
          <p:cNvSpPr txBox="1">
            <a:spLocks noChangeArrowheads="1"/>
          </p:cNvSpPr>
          <p:nvPr>
            <p:custDataLst>
              <p:tags r:id="rId3"/>
            </p:custDataLst>
          </p:nvPr>
        </p:nvSpPr>
        <p:spPr bwMode="auto">
          <a:xfrm>
            <a:off x="8398169" y="4839056"/>
            <a:ext cx="659155"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60" name="Text Box 108"/>
          <p:cNvSpPr txBox="1">
            <a:spLocks noChangeArrowheads="1"/>
          </p:cNvSpPr>
          <p:nvPr>
            <p:custDataLst>
              <p:tags r:id="rId4"/>
            </p:custDataLst>
          </p:nvPr>
        </p:nvSpPr>
        <p:spPr bwMode="auto">
          <a:xfrm>
            <a:off x="8231146" y="4153256"/>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endParaRPr lang="en-US" sz="2400" baseline="-25000" dirty="0">
              <a:solidFill>
                <a:srgbClr val="FFFFFF"/>
              </a:solidFill>
              <a:latin typeface="Calibri"/>
            </a:endParaRPr>
          </a:p>
        </p:txBody>
      </p:sp>
      <p:sp>
        <p:nvSpPr>
          <p:cNvPr id="61" name="Text Box 108"/>
          <p:cNvSpPr txBox="1">
            <a:spLocks noChangeArrowheads="1"/>
          </p:cNvSpPr>
          <p:nvPr>
            <p:custDataLst>
              <p:tags r:id="rId5"/>
            </p:custDataLst>
          </p:nvPr>
        </p:nvSpPr>
        <p:spPr bwMode="auto">
          <a:xfrm>
            <a:off x="5257800" y="2971800"/>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22</a:t>
            </a:r>
            <a:endParaRPr lang="en-US" sz="2400" baseline="-25000" dirty="0">
              <a:solidFill>
                <a:srgbClr val="FFFFFF"/>
              </a:solidFill>
              <a:latin typeface="Calibri"/>
            </a:endParaRPr>
          </a:p>
        </p:txBody>
      </p:sp>
      <p:sp>
        <p:nvSpPr>
          <p:cNvPr id="62" name="Text Box 108"/>
          <p:cNvSpPr txBox="1">
            <a:spLocks noChangeArrowheads="1"/>
          </p:cNvSpPr>
          <p:nvPr>
            <p:custDataLst>
              <p:tags r:id="rId6"/>
            </p:custDataLst>
          </p:nvPr>
        </p:nvSpPr>
        <p:spPr bwMode="auto">
          <a:xfrm>
            <a:off x="3962400" y="3238856"/>
            <a:ext cx="1184107"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63" name="Text Box 108"/>
          <p:cNvSpPr txBox="1">
            <a:spLocks noChangeArrowheads="1"/>
          </p:cNvSpPr>
          <p:nvPr>
            <p:custDataLst>
              <p:tags r:id="rId7"/>
            </p:custDataLst>
          </p:nvPr>
        </p:nvSpPr>
        <p:spPr bwMode="auto">
          <a:xfrm>
            <a:off x="3657600" y="5537472"/>
            <a:ext cx="156324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Chip Select</a:t>
            </a:r>
            <a:endParaRPr lang="en-US" sz="2400" baseline="-25000" dirty="0">
              <a:solidFill>
                <a:srgbClr val="FFFFFF"/>
              </a:solidFill>
              <a:latin typeface="Calibri"/>
            </a:endParaRPr>
          </a:p>
        </p:txBody>
      </p:sp>
      <p:sp>
        <p:nvSpPr>
          <p:cNvPr id="64" name="Text Box 108"/>
          <p:cNvSpPr txBox="1">
            <a:spLocks noChangeArrowheads="1"/>
          </p:cNvSpPr>
          <p:nvPr>
            <p:custDataLst>
              <p:tags r:id="rId8"/>
            </p:custDataLst>
          </p:nvPr>
        </p:nvSpPr>
        <p:spPr bwMode="auto">
          <a:xfrm>
            <a:off x="3429000" y="5880016"/>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sp>
        <p:nvSpPr>
          <p:cNvPr id="65" name="Text Box 108"/>
          <p:cNvSpPr txBox="1">
            <a:spLocks noChangeArrowheads="1"/>
          </p:cNvSpPr>
          <p:nvPr>
            <p:custDataLst>
              <p:tags r:id="rId9"/>
            </p:custDataLst>
          </p:nvPr>
        </p:nvSpPr>
        <p:spPr bwMode="auto">
          <a:xfrm>
            <a:off x="3276600" y="618481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66" name="Text Box 108"/>
          <p:cNvSpPr txBox="1">
            <a:spLocks noChangeArrowheads="1"/>
          </p:cNvSpPr>
          <p:nvPr>
            <p:custDataLst>
              <p:tags r:id="rId10"/>
            </p:custDataLst>
          </p:nvPr>
        </p:nvSpPr>
        <p:spPr bwMode="auto">
          <a:xfrm>
            <a:off x="6513222" y="3848456"/>
            <a:ext cx="1029449" cy="94923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SRAM</a:t>
            </a:r>
          </a:p>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4</a:t>
            </a:r>
            <a:r>
              <a:rPr lang="en-US" sz="2400" dirty="0" smtClean="0">
                <a:solidFill>
                  <a:srgbClr val="FFFFFF"/>
                </a:solidFill>
                <a:latin typeface="Calibri"/>
              </a:rPr>
              <a:t>M x 8</a:t>
            </a:r>
            <a:endParaRPr lang="en-US" sz="2400" baseline="-25000" dirty="0">
              <a:solidFill>
                <a:srgbClr val="FFFFFF"/>
              </a:solidFill>
              <a:latin typeface="Calibri"/>
            </a:endParaRPr>
          </a:p>
        </p:txBody>
      </p:sp>
    </p:spTree>
    <p:extLst>
      <p:ext uri="{BB962C8B-B14F-4D97-AF65-F5344CB8AC3E}">
        <p14:creationId xmlns:p14="http://schemas.microsoft.com/office/powerpoint/2010/main" val="324444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0" grpId="0"/>
      <p:bldP spid="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4 x 2 SRAM Module?</a:t>
            </a:r>
          </a:p>
          <a:p>
            <a:endParaRPr lang="en-US" sz="2800" dirty="0">
              <a:solidFill>
                <a:schemeClr val="accent1"/>
              </a:solidFill>
            </a:endParaRPr>
          </a:p>
          <a:p>
            <a:r>
              <a:rPr lang="en-US" sz="2800" dirty="0"/>
              <a:t>(i.e. 4 word lines that </a:t>
            </a:r>
            <a:r>
              <a:rPr lang="en-US" sz="2800" dirty="0" smtClean="0"/>
              <a:t>are</a:t>
            </a:r>
          </a:p>
          <a:p>
            <a:r>
              <a:rPr lang="en-US" sz="2800" dirty="0" smtClean="0"/>
              <a:t> </a:t>
            </a:r>
            <a:r>
              <a:rPr lang="en-US" sz="2800" dirty="0"/>
              <a:t>each 2 bits wide)?</a:t>
            </a:r>
          </a:p>
          <a:p>
            <a:endParaRPr lang="en-US" sz="2800" dirty="0">
              <a:solidFill>
                <a:schemeClr val="accent1"/>
              </a:solidFill>
            </a:endParaRPr>
          </a:p>
        </p:txBody>
      </p:sp>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1200" y="1880088"/>
            <a:ext cx="4252" cy="40635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65640" y="3359395"/>
            <a:ext cx="1827744" cy="523220"/>
          </a:xfrm>
          <a:prstGeom prst="rect">
            <a:avLst/>
          </a:prstGeom>
          <a:noFill/>
        </p:spPr>
        <p:txBody>
          <a:bodyPr wrap="none" rtlCol="0">
            <a:spAutoFit/>
          </a:bodyPr>
          <a:lstStyle/>
          <a:p>
            <a:r>
              <a:rPr lang="en-US" sz="2800" dirty="0" smtClean="0">
                <a:solidFill>
                  <a:schemeClr val="bg1"/>
                </a:solidFill>
              </a:rPr>
              <a:t>4 x 2 SRAM</a:t>
            </a:r>
          </a:p>
        </p:txBody>
      </p:sp>
    </p:spTree>
    <p:extLst>
      <p:ext uri="{BB962C8B-B14F-4D97-AF65-F5344CB8AC3E}">
        <p14:creationId xmlns:p14="http://schemas.microsoft.com/office/powerpoint/2010/main" val="318802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2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2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2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3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3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3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3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3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4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4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4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4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4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4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5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5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53"/>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54"/>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55"/>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1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12"/>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18"/>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22"/>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24"/>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156"/>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157"/>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58"/>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59"/>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160"/>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61"/>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62"/>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63"/>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64"/>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65"/>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66"/>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67"/>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68"/>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69"/>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85"/>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86"/>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87"/>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188"/>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73"/>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10"/>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11"/>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12"/>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214"/>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215"/>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216"/>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175"/>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219"/>
                                        </p:tgtEl>
                                        <p:attrNameLst>
                                          <p:attrName>style.visibility</p:attrName>
                                        </p:attrNameLst>
                                      </p:cBhvr>
                                      <p:to>
                                        <p:strVal val="visible"/>
                                      </p:to>
                                    </p:set>
                                  </p:childTnLst>
                                </p:cTn>
                              </p:par>
                              <p:par>
                                <p:cTn id="209" presetID="1" presetClass="entr" presetSubtype="0" fill="hold" nodeType="withEffect">
                                  <p:stCondLst>
                                    <p:cond delay="0"/>
                                  </p:stCondLst>
                                  <p:childTnLst>
                                    <p:set>
                                      <p:cBhvr>
                                        <p:cTn id="210" dur="1" fill="hold">
                                          <p:stCondLst>
                                            <p:cond delay="0"/>
                                          </p:stCondLst>
                                        </p:cTn>
                                        <p:tgtEl>
                                          <p:spTgt spid="177"/>
                                        </p:tgtEl>
                                        <p:attrNameLst>
                                          <p:attrName>style.visibility</p:attrName>
                                        </p:attrNameLst>
                                      </p:cBhvr>
                                      <p:to>
                                        <p:strVal val="visible"/>
                                      </p:to>
                                    </p:set>
                                  </p:childTnLst>
                                </p:cTn>
                              </p:par>
                              <p:par>
                                <p:cTn id="211" presetID="1" presetClass="entr" presetSubtype="0" fill="hold" nodeType="withEffect">
                                  <p:stCondLst>
                                    <p:cond delay="0"/>
                                  </p:stCondLst>
                                  <p:childTnLst>
                                    <p:set>
                                      <p:cBhvr>
                                        <p:cTn id="212" dur="1" fill="hold">
                                          <p:stCondLst>
                                            <p:cond delay="0"/>
                                          </p:stCondLst>
                                        </p:cTn>
                                        <p:tgtEl>
                                          <p:spTgt spid="183"/>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189"/>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192"/>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195"/>
                                        </p:tgtEl>
                                        <p:attrNameLst>
                                          <p:attrName>style.visibility</p:attrName>
                                        </p:attrNameLst>
                                      </p:cBhvr>
                                      <p:to>
                                        <p:strVal val="visible"/>
                                      </p:to>
                                    </p:set>
                                  </p:childTnLst>
                                </p:cTn>
                              </p:par>
                              <p:par>
                                <p:cTn id="219" presetID="1" presetClass="entr" presetSubtype="0" fill="hold" nodeType="withEffect">
                                  <p:stCondLst>
                                    <p:cond delay="0"/>
                                  </p:stCondLst>
                                  <p:childTnLst>
                                    <p:set>
                                      <p:cBhvr>
                                        <p:cTn id="220" dur="1" fill="hold">
                                          <p:stCondLst>
                                            <p:cond delay="0"/>
                                          </p:stCondLst>
                                        </p:cTn>
                                        <p:tgtEl>
                                          <p:spTgt spid="197"/>
                                        </p:tgtEl>
                                        <p:attrNameLst>
                                          <p:attrName>style.visibility</p:attrName>
                                        </p:attrNameLst>
                                      </p:cBhvr>
                                      <p:to>
                                        <p:strVal val="visible"/>
                                      </p:to>
                                    </p:set>
                                  </p:childTnLst>
                                </p:cTn>
                              </p:par>
                              <p:par>
                                <p:cTn id="221" presetID="1" presetClass="entr" presetSubtype="0" fill="hold" nodeType="withEffect">
                                  <p:stCondLst>
                                    <p:cond delay="0"/>
                                  </p:stCondLst>
                                  <p:childTnLst>
                                    <p:set>
                                      <p:cBhvr>
                                        <p:cTn id="222" dur="1" fill="hold">
                                          <p:stCondLst>
                                            <p:cond delay="0"/>
                                          </p:stCondLst>
                                        </p:cTn>
                                        <p:tgtEl>
                                          <p:spTgt spid="249"/>
                                        </p:tgtEl>
                                        <p:attrNameLst>
                                          <p:attrName>style.visibility</p:attrName>
                                        </p:attrNameLst>
                                      </p:cBhvr>
                                      <p:to>
                                        <p:strVal val="visible"/>
                                      </p:to>
                                    </p:set>
                                  </p:childTnLst>
                                </p:cTn>
                              </p:par>
                              <p:par>
                                <p:cTn id="223" presetID="1" presetClass="entr" presetSubtype="0" fill="hold" nodeType="withEffect">
                                  <p:stCondLst>
                                    <p:cond delay="0"/>
                                  </p:stCondLst>
                                  <p:childTnLst>
                                    <p:set>
                                      <p:cBhvr>
                                        <p:cTn id="224" dur="1" fill="hold">
                                          <p:stCondLst>
                                            <p:cond delay="0"/>
                                          </p:stCondLst>
                                        </p:cTn>
                                        <p:tgtEl>
                                          <p:spTgt spid="251"/>
                                        </p:tgtEl>
                                        <p:attrNameLst>
                                          <p:attrName>style.visibility</p:attrName>
                                        </p:attrNameLst>
                                      </p:cBhvr>
                                      <p:to>
                                        <p:strVal val="visible"/>
                                      </p:to>
                                    </p:set>
                                  </p:childTnLst>
                                </p:cTn>
                              </p:par>
                              <p:par>
                                <p:cTn id="225" presetID="1" presetClass="entr" presetSubtype="0" fill="hold" nodeType="withEffect">
                                  <p:stCondLst>
                                    <p:cond delay="0"/>
                                  </p:stCondLst>
                                  <p:childTnLst>
                                    <p:set>
                                      <p:cBhvr>
                                        <p:cTn id="226" dur="1" fill="hold">
                                          <p:stCondLst>
                                            <p:cond delay="0"/>
                                          </p:stCondLst>
                                        </p:cTn>
                                        <p:tgtEl>
                                          <p:spTgt spid="252"/>
                                        </p:tgtEl>
                                        <p:attrNameLst>
                                          <p:attrName>style.visibility</p:attrName>
                                        </p:attrNameLst>
                                      </p:cBhvr>
                                      <p:to>
                                        <p:strVal val="visible"/>
                                      </p:to>
                                    </p:set>
                                  </p:childTnLst>
                                </p:cTn>
                              </p:par>
                              <p:par>
                                <p:cTn id="227" presetID="1" presetClass="entr" presetSubtype="0" fill="hold" nodeType="withEffect">
                                  <p:stCondLst>
                                    <p:cond delay="0"/>
                                  </p:stCondLst>
                                  <p:childTnLst>
                                    <p:set>
                                      <p:cBhvr>
                                        <p:cTn id="228" dur="1" fill="hold">
                                          <p:stCondLst>
                                            <p:cond delay="0"/>
                                          </p:stCondLst>
                                        </p:cTn>
                                        <p:tgtEl>
                                          <p:spTgt spid="253"/>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254"/>
                                        </p:tgtEl>
                                        <p:attrNameLst>
                                          <p:attrName>style.visibility</p:attrName>
                                        </p:attrNameLst>
                                      </p:cBhvr>
                                      <p:to>
                                        <p:strVal val="visible"/>
                                      </p:to>
                                    </p:set>
                                  </p:childTnLst>
                                </p:cTn>
                              </p:par>
                              <p:par>
                                <p:cTn id="231" presetID="1" presetClass="entr" presetSubtype="0" fill="hold" nodeType="withEffect">
                                  <p:stCondLst>
                                    <p:cond delay="0"/>
                                  </p:stCondLst>
                                  <p:childTnLst>
                                    <p:set>
                                      <p:cBhvr>
                                        <p:cTn id="232" dur="1" fill="hold">
                                          <p:stCondLst>
                                            <p:cond delay="0"/>
                                          </p:stCondLst>
                                        </p:cTn>
                                        <p:tgtEl>
                                          <p:spTgt spid="255"/>
                                        </p:tgtEl>
                                        <p:attrNameLst>
                                          <p:attrName>style.visibility</p:attrName>
                                        </p:attrNameLst>
                                      </p:cBhvr>
                                      <p:to>
                                        <p:strVal val="visible"/>
                                      </p:to>
                                    </p:set>
                                  </p:childTnLst>
                                </p:cTn>
                              </p:par>
                              <p:par>
                                <p:cTn id="233" presetID="1" presetClass="entr" presetSubtype="0" fill="hold" nodeType="withEffect">
                                  <p:stCondLst>
                                    <p:cond delay="0"/>
                                  </p:stCondLst>
                                  <p:childTnLst>
                                    <p:set>
                                      <p:cBhvr>
                                        <p:cTn id="234" dur="1" fill="hold">
                                          <p:stCondLst>
                                            <p:cond delay="0"/>
                                          </p:stCondLst>
                                        </p:cTn>
                                        <p:tgtEl>
                                          <p:spTgt spid="256"/>
                                        </p:tgtEl>
                                        <p:attrNameLst>
                                          <p:attrName>style.visibility</p:attrName>
                                        </p:attrNameLst>
                                      </p:cBhvr>
                                      <p:to>
                                        <p:strVal val="visible"/>
                                      </p:to>
                                    </p:set>
                                  </p:childTnLst>
                                </p:cTn>
                              </p:par>
                              <p:par>
                                <p:cTn id="235" presetID="1" presetClass="entr" presetSubtype="0" fill="hold" nodeType="withEffect">
                                  <p:stCondLst>
                                    <p:cond delay="0"/>
                                  </p:stCondLst>
                                  <p:childTnLst>
                                    <p:set>
                                      <p:cBhvr>
                                        <p:cTn id="236" dur="1" fill="hold">
                                          <p:stCondLst>
                                            <p:cond delay="0"/>
                                          </p:stCondLst>
                                        </p:cTn>
                                        <p:tgtEl>
                                          <p:spTgt spid="257"/>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4"/>
                                        </p:tgtEl>
                                        <p:attrNameLst>
                                          <p:attrName>style.visibility</p:attrName>
                                        </p:attrNameLst>
                                      </p:cBhvr>
                                      <p:to>
                                        <p:strVal val="visible"/>
                                      </p:to>
                                    </p:set>
                                  </p:childTnLst>
                                </p:cTn>
                              </p:par>
                              <p:par>
                                <p:cTn id="239" presetID="1" presetClass="entr" presetSubtype="0" fill="hold" nodeType="withEffect">
                                  <p:stCondLst>
                                    <p:cond delay="0"/>
                                  </p:stCondLst>
                                  <p:childTnLst>
                                    <p:set>
                                      <p:cBhvr>
                                        <p:cTn id="240" dur="1" fill="hold">
                                          <p:stCondLst>
                                            <p:cond delay="0"/>
                                          </p:stCondLst>
                                        </p:cTn>
                                        <p:tgtEl>
                                          <p:spTgt spid="8"/>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136"/>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140"/>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144"/>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48"/>
                                        </p:tgtEl>
                                        <p:attrNameLst>
                                          <p:attrName>style.visibility</p:attrName>
                                        </p:attrNameLst>
                                      </p:cBhvr>
                                      <p:to>
                                        <p:strVal val="visible"/>
                                      </p:to>
                                    </p:set>
                                  </p:childTnLst>
                                </p:cTn>
                              </p:par>
                              <p:par>
                                <p:cTn id="249" presetID="1" presetClass="entr" presetSubtype="0" fill="hold" nodeType="withEffect">
                                  <p:stCondLst>
                                    <p:cond delay="0"/>
                                  </p:stCondLst>
                                  <p:childTnLst>
                                    <p:set>
                                      <p:cBhvr>
                                        <p:cTn id="250" dur="1" fill="hold">
                                          <p:stCondLst>
                                            <p:cond delay="0"/>
                                          </p:stCondLst>
                                        </p:cTn>
                                        <p:tgtEl>
                                          <p:spTgt spid="15"/>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152"/>
                                        </p:tgtEl>
                                        <p:attrNameLst>
                                          <p:attrName>style.visibility</p:attrName>
                                        </p:attrNameLst>
                                      </p:cBhvr>
                                      <p:to>
                                        <p:strVal val="visible"/>
                                      </p:to>
                                    </p:set>
                                  </p:childTnLst>
                                </p:cTn>
                              </p:par>
                              <p:par>
                                <p:cTn id="253" presetID="1" presetClass="entr" presetSubtype="0" fill="hold" nodeType="withEffect">
                                  <p:stCondLst>
                                    <p:cond delay="0"/>
                                  </p:stCondLst>
                                  <p:childTnLst>
                                    <p:set>
                                      <p:cBhvr>
                                        <p:cTn id="254" dur="1" fill="hold">
                                          <p:stCondLst>
                                            <p:cond delay="0"/>
                                          </p:stCondLst>
                                        </p:cTn>
                                        <p:tgtEl>
                                          <p:spTgt spid="28"/>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190"/>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198"/>
                                        </p:tgtEl>
                                        <p:attrNameLst>
                                          <p:attrName>style.visibility</p:attrName>
                                        </p:attrNameLst>
                                      </p:cBhvr>
                                      <p:to>
                                        <p:strVal val="visible"/>
                                      </p:to>
                                    </p:set>
                                  </p:childTnLst>
                                </p:cTn>
                              </p:par>
                              <p:par>
                                <p:cTn id="259" presetID="1" presetClass="entr" presetSubtype="0" fill="hold" grpId="0" nodeType="withEffect">
                                  <p:stCondLst>
                                    <p:cond delay="0"/>
                                  </p:stCondLst>
                                  <p:childTnLst>
                                    <p:set>
                                      <p:cBhvr>
                                        <p:cTn id="260" dur="1" fill="hold">
                                          <p:stCondLst>
                                            <p:cond delay="0"/>
                                          </p:stCondLst>
                                        </p:cTn>
                                        <p:tgtEl>
                                          <p:spTgt spid="199"/>
                                        </p:tgtEl>
                                        <p:attrNameLst>
                                          <p:attrName>style.visibility</p:attrName>
                                        </p:attrNameLst>
                                      </p:cBhvr>
                                      <p:to>
                                        <p:strVal val="visible"/>
                                      </p:to>
                                    </p:set>
                                  </p:childTnLst>
                                </p:cTn>
                              </p:par>
                              <p:par>
                                <p:cTn id="261" presetID="1" presetClass="entr" presetSubtype="0" fill="hold" grpId="0" nodeType="withEffect">
                                  <p:stCondLst>
                                    <p:cond delay="0"/>
                                  </p:stCondLst>
                                  <p:childTnLst>
                                    <p:set>
                                      <p:cBhvr>
                                        <p:cTn id="262" dur="1" fill="hold">
                                          <p:stCondLst>
                                            <p:cond delay="0"/>
                                          </p:stCondLst>
                                        </p:cTn>
                                        <p:tgtEl>
                                          <p:spTgt spid="200"/>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201"/>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233"/>
                                        </p:tgtEl>
                                        <p:attrNameLst>
                                          <p:attrName>style.visibility</p:attrName>
                                        </p:attrNameLst>
                                      </p:cBhvr>
                                      <p:to>
                                        <p:strVal val="visible"/>
                                      </p:to>
                                    </p:set>
                                  </p:childTnLst>
                                </p:cTn>
                              </p:par>
                              <p:par>
                                <p:cTn id="267" presetID="1" presetClass="entr" presetSubtype="0" fill="hold" nodeType="withEffect">
                                  <p:stCondLst>
                                    <p:cond delay="0"/>
                                  </p:stCondLst>
                                  <p:childTnLst>
                                    <p:set>
                                      <p:cBhvr>
                                        <p:cTn id="268" dur="1" fill="hold">
                                          <p:stCondLst>
                                            <p:cond delay="0"/>
                                          </p:stCondLst>
                                        </p:cTn>
                                        <p:tgtEl>
                                          <p:spTgt spid="202"/>
                                        </p:tgtEl>
                                        <p:attrNameLst>
                                          <p:attrName>style.visibility</p:attrName>
                                        </p:attrNameLst>
                                      </p:cBhvr>
                                      <p:to>
                                        <p:strVal val="visible"/>
                                      </p:to>
                                    </p:set>
                                  </p:childTnLst>
                                </p:cTn>
                              </p:par>
                              <p:par>
                                <p:cTn id="269" presetID="1" presetClass="entr" presetSubtype="0" fill="hold" nodeType="withEffect">
                                  <p:stCondLst>
                                    <p:cond delay="0"/>
                                  </p:stCondLst>
                                  <p:childTnLst>
                                    <p:set>
                                      <p:cBhvr>
                                        <p:cTn id="270" dur="1" fill="hold">
                                          <p:stCondLst>
                                            <p:cond delay="0"/>
                                          </p:stCondLst>
                                        </p:cTn>
                                        <p:tgtEl>
                                          <p:spTgt spid="203"/>
                                        </p:tgtEl>
                                        <p:attrNameLst>
                                          <p:attrName>style.visibility</p:attrName>
                                        </p:attrNameLst>
                                      </p:cBhvr>
                                      <p:to>
                                        <p:strVal val="visible"/>
                                      </p:to>
                                    </p:set>
                                  </p:childTnLst>
                                </p:cTn>
                              </p:par>
                              <p:par>
                                <p:cTn id="271" presetID="1" presetClass="entr" presetSubtype="0" fill="hold" nodeType="withEffect">
                                  <p:stCondLst>
                                    <p:cond delay="0"/>
                                  </p:stCondLst>
                                  <p:childTnLst>
                                    <p:set>
                                      <p:cBhvr>
                                        <p:cTn id="272" dur="1" fill="hold">
                                          <p:stCondLst>
                                            <p:cond delay="0"/>
                                          </p:stCondLst>
                                        </p:cTn>
                                        <p:tgtEl>
                                          <p:spTgt spid="204"/>
                                        </p:tgtEl>
                                        <p:attrNameLst>
                                          <p:attrName>style.visibility</p:attrName>
                                        </p:attrNameLst>
                                      </p:cBhvr>
                                      <p:to>
                                        <p:strVal val="visible"/>
                                      </p:to>
                                    </p:set>
                                  </p:childTnLst>
                                </p:cTn>
                              </p:par>
                              <p:par>
                                <p:cTn id="273" presetID="1" presetClass="entr" presetSubtype="0" fill="hold" nodeType="withEffect">
                                  <p:stCondLst>
                                    <p:cond delay="0"/>
                                  </p:stCondLst>
                                  <p:childTnLst>
                                    <p:set>
                                      <p:cBhvr>
                                        <p:cTn id="274" dur="1" fill="hold">
                                          <p:stCondLst>
                                            <p:cond delay="0"/>
                                          </p:stCondLst>
                                        </p:cTn>
                                        <p:tgtEl>
                                          <p:spTgt spid="205"/>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206"/>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3"/>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6" grpId="0" animBg="1"/>
      <p:bldP spid="58" grpId="0" animBg="1"/>
      <p:bldP spid="60" grpId="0" animBg="1"/>
      <p:bldP spid="62" grpId="0" animBg="1"/>
      <p:bldP spid="63" grpId="0"/>
      <p:bldP spid="74" grpId="0"/>
      <p:bldP spid="75" grpId="0"/>
      <p:bldP spid="85" grpId="0" animBg="1"/>
      <p:bldP spid="86" grpId="0"/>
      <p:bldP spid="87" grpId="0"/>
      <p:bldP spid="89" grpId="0" animBg="1"/>
      <p:bldP spid="90" grpId="0" animBg="1"/>
      <p:bldP spid="91" grpId="0" animBg="1"/>
      <p:bldP spid="101" grpId="0" animBg="1"/>
      <p:bldP spid="102" grpId="0"/>
      <p:bldP spid="103" grpId="0"/>
      <p:bldP spid="105" grpId="0" animBg="1"/>
      <p:bldP spid="106" grpId="0" animBg="1"/>
      <p:bldP spid="107" grpId="0" animBg="1"/>
      <p:bldP spid="109" grpId="0" animBg="1"/>
      <p:bldP spid="110" grpId="0"/>
      <p:bldP spid="111" grpId="0"/>
      <p:bldP spid="113" grpId="0" animBg="1"/>
      <p:bldP spid="114" grpId="0" animBg="1"/>
      <p:bldP spid="115" grpId="0" animBg="1"/>
      <p:bldP spid="117" grpId="0" animBg="1"/>
      <p:bldP spid="118" grpId="0"/>
      <p:bldP spid="119" grpId="0"/>
      <p:bldP spid="121" grpId="0" animBg="1"/>
      <p:bldP spid="122" grpId="0" animBg="1"/>
      <p:bldP spid="123" grpId="0" animBg="1"/>
      <p:bldP spid="125" grpId="0" animBg="1"/>
      <p:bldP spid="126" grpId="0"/>
      <p:bldP spid="127" grpId="0"/>
      <p:bldP spid="129" grpId="0" animBg="1"/>
      <p:bldP spid="130" grpId="0" animBg="1"/>
      <p:bldP spid="131" grpId="0" animBg="1"/>
      <p:bldP spid="133" grpId="0" animBg="1"/>
      <p:bldP spid="134" grpId="0"/>
      <p:bldP spid="135" grpId="0"/>
      <p:bldP spid="137" grpId="0" animBg="1"/>
      <p:bldP spid="138" grpId="0" animBg="1"/>
      <p:bldP spid="139" grpId="0" animBg="1"/>
      <p:bldP spid="141" grpId="0" animBg="1"/>
      <p:bldP spid="142" grpId="0"/>
      <p:bldP spid="143" grpId="0"/>
      <p:bldP spid="145" grpId="0" animBg="1"/>
      <p:bldP spid="146" grpId="0" animBg="1"/>
      <p:bldP spid="147" grpId="0" animBg="1"/>
      <p:bldP spid="149" grpId="0" animBg="1"/>
      <p:bldP spid="150" grpId="0"/>
      <p:bldP spid="151" grpId="0"/>
      <p:bldP spid="153" grpId="0" animBg="1"/>
      <p:bldP spid="154" grpId="0" animBg="1"/>
      <p:bldP spid="155" grpId="0" animBg="1"/>
      <p:bldP spid="162" grpId="0" animBg="1"/>
      <p:bldP spid="163" grpId="0" animBg="1"/>
      <p:bldP spid="164" grpId="0" animBg="1"/>
      <p:bldP spid="165" grpId="0" animBg="1"/>
      <p:bldP spid="166" grpId="0" animBg="1"/>
      <p:bldP spid="167" grpId="0" animBg="1"/>
      <p:bldP spid="168" grpId="0" animBg="1"/>
      <p:bldP spid="169" grpId="0" animBg="1"/>
      <p:bldP spid="185" grpId="0"/>
      <p:bldP spid="186" grpId="0"/>
      <p:bldP spid="187" grpId="0"/>
      <p:bldP spid="188" grpId="0"/>
      <p:bldP spid="173" grpId="0"/>
      <p:bldP spid="210" grpId="0"/>
      <p:bldP spid="211" grpId="0"/>
      <p:bldP spid="212" grpId="0"/>
      <p:bldP spid="213" grpId="0"/>
      <p:bldP spid="214" grpId="0"/>
      <p:bldP spid="215" grpId="0"/>
      <p:bldP spid="216" grpId="0"/>
      <p:bldP spid="136" grpId="0"/>
      <p:bldP spid="140" grpId="0"/>
      <p:bldP spid="144" grpId="0"/>
      <p:bldP spid="148" grpId="0"/>
      <p:bldP spid="152" grpId="0"/>
      <p:bldP spid="190" grpId="0"/>
      <p:bldP spid="198" grpId="0" animBg="1"/>
      <p:bldP spid="199" grpId="0" animBg="1"/>
      <p:bldP spid="200" grpId="0" animBg="1"/>
      <p:bldP spid="201" grpId="0" animBg="1"/>
      <p:bldP spid="206" grpId="0" animBg="1"/>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5452" y="1792869"/>
            <a:ext cx="0" cy="415073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TextBox 288"/>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3711125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5452" y="1792869"/>
            <a:ext cx="0" cy="415073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rot="16200000">
            <a:off x="4660658" y="3547187"/>
            <a:ext cx="5473471" cy="262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157026" y="57090"/>
            <a:ext cx="909223" cy="400110"/>
          </a:xfrm>
          <a:prstGeom prst="rect">
            <a:avLst/>
          </a:prstGeom>
          <a:noFill/>
        </p:spPr>
        <p:txBody>
          <a:bodyPr wrap="none" rtlCol="0">
            <a:spAutoFit/>
          </a:bodyPr>
          <a:lstStyle/>
          <a:p>
            <a:r>
              <a:rPr lang="en-US" sz="2000" dirty="0" smtClean="0">
                <a:solidFill>
                  <a:schemeClr val="accent1"/>
                </a:solidFill>
              </a:rPr>
              <a:t>Bit line</a:t>
            </a:r>
            <a:endParaRPr lang="en-US" sz="2000" dirty="0">
              <a:solidFill>
                <a:schemeClr val="accent1"/>
              </a:solidFill>
            </a:endParaRPr>
          </a:p>
        </p:txBody>
      </p:sp>
      <p:cxnSp>
        <p:nvCxnSpPr>
          <p:cNvPr id="11" name="Straight Connector 10"/>
          <p:cNvCxnSpPr>
            <a:stCxn id="6" idx="2"/>
          </p:cNvCxnSpPr>
          <p:nvPr/>
        </p:nvCxnSpPr>
        <p:spPr>
          <a:xfrm>
            <a:off x="6611638" y="457200"/>
            <a:ext cx="754846" cy="69273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Oval 169"/>
          <p:cNvSpPr/>
          <p:nvPr/>
        </p:nvSpPr>
        <p:spPr>
          <a:xfrm>
            <a:off x="6368133" y="1885186"/>
            <a:ext cx="2103994" cy="2165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a:off x="3442706" y="604940"/>
            <a:ext cx="1196290" cy="400110"/>
          </a:xfrm>
          <a:prstGeom prst="rect">
            <a:avLst/>
          </a:prstGeom>
          <a:noFill/>
        </p:spPr>
        <p:txBody>
          <a:bodyPr wrap="none" rtlCol="0">
            <a:spAutoFit/>
          </a:bodyPr>
          <a:lstStyle/>
          <a:p>
            <a:r>
              <a:rPr lang="en-US" sz="2000" dirty="0" smtClean="0">
                <a:solidFill>
                  <a:schemeClr val="accent1"/>
                </a:solidFill>
              </a:rPr>
              <a:t>Word line</a:t>
            </a:r>
            <a:endParaRPr lang="en-US" sz="2000" dirty="0">
              <a:solidFill>
                <a:schemeClr val="accent1"/>
              </a:solidFill>
            </a:endParaRPr>
          </a:p>
        </p:txBody>
      </p:sp>
      <p:cxnSp>
        <p:nvCxnSpPr>
          <p:cNvPr id="172" name="Straight Connector 171"/>
          <p:cNvCxnSpPr/>
          <p:nvPr/>
        </p:nvCxnSpPr>
        <p:spPr>
          <a:xfrm>
            <a:off x="4419600" y="941466"/>
            <a:ext cx="2029590" cy="956775"/>
          </a:xfrm>
          <a:prstGeom prst="line">
            <a:avLst/>
          </a:prstGeom>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269864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70" grpId="0" animBg="1"/>
      <p:bldP spid="17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SRAM Cell</a:t>
            </a:r>
            <a:endParaRPr lang="en-US" dirty="0"/>
          </a:p>
        </p:txBody>
      </p:sp>
      <p:sp>
        <p:nvSpPr>
          <p:cNvPr id="4" name="Content Placeholder 3"/>
          <p:cNvSpPr>
            <a:spLocks noGrp="1"/>
          </p:cNvSpPr>
          <p:nvPr>
            <p:ph idx="1"/>
            <p:custDataLst>
              <p:tags r:id="rId2"/>
            </p:custDataLst>
          </p:nvPr>
        </p:nvSpPr>
        <p:spPr>
          <a:xfrm>
            <a:off x="228600" y="533400"/>
            <a:ext cx="8686800" cy="609600"/>
          </a:xfrm>
        </p:spPr>
        <p:txBody>
          <a:bodyPr/>
          <a:lstStyle/>
          <a:p>
            <a:r>
              <a:rPr lang="en-US" dirty="0" smtClean="0"/>
              <a:t>Typical SRAM Cell</a:t>
            </a:r>
            <a:endParaRPr lang="en-US" dirty="0"/>
          </a:p>
        </p:txBody>
      </p:sp>
      <p:sp>
        <p:nvSpPr>
          <p:cNvPr id="5" name="Isosceles Triangle 4"/>
          <p:cNvSpPr/>
          <p:nvPr>
            <p:custDataLst>
              <p:tags r:id="rId3"/>
            </p:custDataLst>
          </p:nvPr>
        </p:nvSpPr>
        <p:spPr>
          <a:xfrm rot="5400000">
            <a:off x="3829050" y="20002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custDataLst>
              <p:tags r:id="rId4"/>
            </p:custDataLst>
          </p:nvPr>
        </p:nvCxnSpPr>
        <p:spPr>
          <a:xfrm rot="10800000">
            <a:off x="3390900" y="22479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5"/>
            </p:custDataLst>
          </p:nvPr>
        </p:nvCxnSpPr>
        <p:spPr>
          <a:xfrm rot="10800000">
            <a:off x="4495800" y="22479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Oval 7"/>
          <p:cNvSpPr/>
          <p:nvPr>
            <p:custDataLst>
              <p:tags r:id="rId6"/>
            </p:custDataLst>
          </p:nvPr>
        </p:nvSpPr>
        <p:spPr>
          <a:xfrm>
            <a:off x="4343400" y="217170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custDataLst>
              <p:tags r:id="rId7"/>
            </p:custDataLst>
          </p:nvPr>
        </p:nvGrpSpPr>
        <p:grpSpPr>
          <a:xfrm flipH="1">
            <a:off x="3411244" y="3007312"/>
            <a:ext cx="1562100" cy="533400"/>
            <a:chOff x="3238500" y="3162300"/>
            <a:chExt cx="1562100" cy="533400"/>
          </a:xfrm>
        </p:grpSpPr>
        <p:sp>
          <p:nvSpPr>
            <p:cNvPr id="9" name="Isosceles Triangle 8"/>
            <p:cNvSpPr/>
            <p:nvPr>
              <p:custDataLst>
                <p:tags r:id="rId34"/>
              </p:custDataLst>
            </p:nvPr>
          </p:nvSpPr>
          <p:spPr>
            <a:xfrm rot="5400000">
              <a:off x="3676650" y="3181350"/>
              <a:ext cx="533400" cy="495300"/>
            </a:xfrm>
            <a:prstGeom prst="triangl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custDataLst>
                <p:tags r:id="rId35"/>
              </p:custDataLst>
            </p:nvPr>
          </p:nvCxnSpPr>
          <p:spPr>
            <a:xfrm rot="10800000">
              <a:off x="3238500" y="34290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custDataLst>
                <p:tags r:id="rId36"/>
              </p:custDataLst>
            </p:nvPr>
          </p:nvCxnSpPr>
          <p:spPr>
            <a:xfrm rot="10800000">
              <a:off x="4343400" y="34290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Oval 11"/>
            <p:cNvSpPr/>
            <p:nvPr>
              <p:custDataLst>
                <p:tags r:id="rId37"/>
              </p:custDataLst>
            </p:nvPr>
          </p:nvSpPr>
          <p:spPr>
            <a:xfrm>
              <a:off x="4191000" y="3352800"/>
              <a:ext cx="152400" cy="1524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Connector 14"/>
          <p:cNvCxnSpPr/>
          <p:nvPr>
            <p:custDataLst>
              <p:tags r:id="rId8"/>
            </p:custDataLst>
          </p:nvPr>
        </p:nvCxnSpPr>
        <p:spPr>
          <a:xfrm rot="5400000">
            <a:off x="4428478" y="2760956"/>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custDataLst>
              <p:tags r:id="rId9"/>
            </p:custDataLst>
          </p:nvPr>
        </p:nvCxnSpPr>
        <p:spPr>
          <a:xfrm rot="5400000">
            <a:off x="2872668" y="2760956"/>
            <a:ext cx="1066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10"/>
            </p:custDataLst>
          </p:nvPr>
        </p:nvCxnSpPr>
        <p:spPr>
          <a:xfrm rot="10800000">
            <a:off x="4953000" y="2743200"/>
            <a:ext cx="4572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11"/>
            </p:custDataLst>
          </p:nvPr>
        </p:nvCxnSpPr>
        <p:spPr>
          <a:xfrm>
            <a:off x="2945166" y="2739498"/>
            <a:ext cx="4572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custDataLst>
              <p:tags r:id="rId12"/>
            </p:custDataLst>
          </p:nvPr>
        </p:nvCxnSpPr>
        <p:spPr>
          <a:xfrm rot="5400000" flipH="1" flipV="1">
            <a:off x="5334000"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custDataLst>
              <p:tags r:id="rId13"/>
            </p:custDataLst>
          </p:nvPr>
        </p:nvCxnSpPr>
        <p:spPr>
          <a:xfrm>
            <a:off x="5410200" y="25908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custDataLst>
              <p:tags r:id="rId14"/>
            </p:custDataLst>
          </p:nvPr>
        </p:nvCxnSpPr>
        <p:spPr>
          <a:xfrm rot="5400000">
            <a:off x="5715000"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custDataLst>
              <p:tags r:id="rId15"/>
            </p:custDataLst>
          </p:nvPr>
        </p:nvCxnSpPr>
        <p:spPr>
          <a:xfrm>
            <a:off x="5791200" y="2743200"/>
            <a:ext cx="3810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16"/>
            </p:custDataLst>
          </p:nvPr>
        </p:nvCxnSpPr>
        <p:spPr>
          <a:xfrm>
            <a:off x="5410200" y="2514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7"/>
            </p:custDataLst>
          </p:nvPr>
        </p:nvCxnSpPr>
        <p:spPr>
          <a:xfrm rot="5400000" flipH="1" flipV="1">
            <a:off x="5255212" y="2171700"/>
            <a:ext cx="685800" cy="0"/>
          </a:xfrm>
          <a:prstGeom prst="line">
            <a:avLst/>
          </a:prstGeom>
          <a:ln w="28575">
            <a:solidFill>
              <a:schemeClr val="accent5">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custDataLst>
              <p:tags r:id="rId18"/>
            </p:custDataLst>
          </p:nvPr>
        </p:nvCxnSpPr>
        <p:spPr>
          <a:xfrm rot="5400000" flipH="1" flipV="1">
            <a:off x="2496844"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custDataLst>
              <p:tags r:id="rId19"/>
            </p:custDataLst>
          </p:nvPr>
        </p:nvCxnSpPr>
        <p:spPr>
          <a:xfrm>
            <a:off x="2573044" y="25908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custDataLst>
              <p:tags r:id="rId20"/>
            </p:custDataLst>
          </p:nvPr>
        </p:nvCxnSpPr>
        <p:spPr>
          <a:xfrm rot="5400000">
            <a:off x="2877844"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21"/>
            </p:custDataLst>
          </p:nvPr>
        </p:nvCxnSpPr>
        <p:spPr>
          <a:xfrm>
            <a:off x="2192044" y="2743200"/>
            <a:ext cx="381000" cy="0"/>
          </a:xfrm>
          <a:prstGeom prst="line">
            <a:avLst/>
          </a:prstGeom>
          <a:ln w="28575">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custDataLst>
              <p:tags r:id="rId22"/>
            </p:custDataLst>
          </p:nvPr>
        </p:nvCxnSpPr>
        <p:spPr>
          <a:xfrm>
            <a:off x="2573044" y="2514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custDataLst>
              <p:tags r:id="rId23"/>
            </p:custDataLst>
          </p:nvPr>
        </p:nvCxnSpPr>
        <p:spPr>
          <a:xfrm rot="5400000" flipH="1" flipV="1">
            <a:off x="2418056" y="2171700"/>
            <a:ext cx="685800" cy="0"/>
          </a:xfrm>
          <a:prstGeom prst="line">
            <a:avLst/>
          </a:prstGeom>
          <a:ln w="28575">
            <a:solidFill>
              <a:schemeClr val="accent5">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custDataLst>
              <p:tags r:id="rId24"/>
            </p:custDataLst>
          </p:nvPr>
        </p:nvCxnSpPr>
        <p:spPr>
          <a:xfrm>
            <a:off x="2286000" y="1828800"/>
            <a:ext cx="38100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custDataLst>
              <p:tags r:id="rId25"/>
            </p:custDataLst>
          </p:nvPr>
        </p:nvCxnSpPr>
        <p:spPr>
          <a:xfrm rot="5400000">
            <a:off x="4991100" y="2400300"/>
            <a:ext cx="2362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custDataLst>
              <p:tags r:id="rId26"/>
            </p:custDataLst>
          </p:nvPr>
        </p:nvCxnSpPr>
        <p:spPr>
          <a:xfrm rot="16200000" flipH="1">
            <a:off x="1057922" y="2353322"/>
            <a:ext cx="2286000" cy="1775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27"/>
            </p:custDataLst>
          </p:nvPr>
        </p:nvCxnSpPr>
        <p:spPr>
          <a:xfrm>
            <a:off x="6248400" y="1828800"/>
            <a:ext cx="20574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28"/>
            </p:custDataLst>
          </p:nvPr>
        </p:nvCxnSpPr>
        <p:spPr>
          <a:xfrm>
            <a:off x="582966" y="1828800"/>
            <a:ext cx="15240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custDataLst>
              <p:tags r:id="rId29"/>
            </p:custDataLst>
          </p:nvPr>
        </p:nvSpPr>
        <p:spPr>
          <a:xfrm>
            <a:off x="6019800" y="3505200"/>
            <a:ext cx="457200" cy="523220"/>
          </a:xfrm>
          <a:prstGeom prst="rect">
            <a:avLst/>
          </a:prstGeom>
          <a:noFill/>
        </p:spPr>
        <p:txBody>
          <a:bodyPr wrap="square" rtlCol="0">
            <a:spAutoFit/>
          </a:bodyPr>
          <a:lstStyle/>
          <a:p>
            <a:r>
              <a:rPr lang="en-US" sz="2800" dirty="0" smtClean="0">
                <a:solidFill>
                  <a:schemeClr val="bg1"/>
                </a:solidFill>
              </a:rPr>
              <a:t>B</a:t>
            </a:r>
          </a:p>
        </p:txBody>
      </p:sp>
      <mc:AlternateContent xmlns:mc="http://schemas.openxmlformats.org/markup-compatibility/2006" xmlns:a14="http://schemas.microsoft.com/office/drawing/2010/main">
        <mc:Choice Requires="a14">
          <p:sp>
            <p:nvSpPr>
              <p:cNvPr id="62" name="TextBox 61"/>
              <p:cNvSpPr txBox="1"/>
              <p:nvPr>
                <p:custDataLst>
                  <p:tags r:id="rId30"/>
                </p:custDataLst>
              </p:nvPr>
            </p:nvSpPr>
            <p:spPr>
              <a:xfrm>
                <a:off x="2057400" y="3505200"/>
                <a:ext cx="4572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chemeClr val="bg1"/>
                              </a:solidFill>
                              <a:latin typeface="Cambria Math" panose="02040503050406030204" pitchFamily="18" charset="0"/>
                            </a:rPr>
                          </m:ctrlPr>
                        </m:accPr>
                        <m:e>
                          <m:r>
                            <m:rPr>
                              <m:sty m:val="p"/>
                            </m:rPr>
                            <a:rPr lang="en-US" sz="2800" b="0" i="0" smtClean="0">
                              <a:solidFill>
                                <a:schemeClr val="bg1"/>
                              </a:solidFill>
                              <a:latin typeface="Cambria Math"/>
                            </a:rPr>
                            <m:t>B</m:t>
                          </m:r>
                        </m:e>
                      </m:acc>
                    </m:oMath>
                  </m:oMathPara>
                </a14:m>
                <a:endParaRPr lang="en-US" sz="2800" dirty="0" smtClean="0">
                  <a:solidFill>
                    <a:schemeClr val="bg1"/>
                  </a:solidFill>
                </a:endParaRPr>
              </a:p>
            </p:txBody>
          </p:sp>
        </mc:Choice>
        <mc:Fallback xmlns="">
          <p:sp>
            <p:nvSpPr>
              <p:cNvPr id="62" name="TextBox 61"/>
              <p:cNvSpPr txBox="1">
                <a:spLocks noRot="1" noChangeAspect="1" noMove="1" noResize="1" noEditPoints="1" noAdjustHandles="1" noChangeArrowheads="1" noChangeShapeType="1" noTextEdit="1"/>
              </p:cNvSpPr>
              <p:nvPr>
                <p:custDataLst>
                  <p:tags r:id="rId40"/>
                </p:custDataLst>
              </p:nvPr>
            </p:nvSpPr>
            <p:spPr>
              <a:xfrm>
                <a:off x="2057400" y="3505200"/>
                <a:ext cx="457200" cy="523220"/>
              </a:xfrm>
              <a:prstGeom prst="rect">
                <a:avLst/>
              </a:prstGeom>
              <a:blipFill rotWithShape="1">
                <a:blip r:embed="rId41"/>
                <a:stretch>
                  <a:fillRect/>
                </a:stretch>
              </a:blipFill>
            </p:spPr>
            <p:txBody>
              <a:bodyPr/>
              <a:lstStyle/>
              <a:p>
                <a:r>
                  <a:rPr lang="en-US">
                    <a:noFill/>
                  </a:rPr>
                  <a:t> </a:t>
                </a:r>
              </a:p>
            </p:txBody>
          </p:sp>
        </mc:Fallback>
      </mc:AlternateContent>
      <p:sp>
        <p:nvSpPr>
          <p:cNvPr id="65" name="TextBox 64"/>
          <p:cNvSpPr txBox="1"/>
          <p:nvPr>
            <p:custDataLst>
              <p:tags r:id="rId31"/>
            </p:custDataLst>
          </p:nvPr>
        </p:nvSpPr>
        <p:spPr>
          <a:xfrm>
            <a:off x="6858000" y="1381780"/>
            <a:ext cx="1548565" cy="523220"/>
          </a:xfrm>
          <a:prstGeom prst="rect">
            <a:avLst/>
          </a:prstGeom>
          <a:noFill/>
          <a:ln>
            <a:noFill/>
          </a:ln>
        </p:spPr>
        <p:txBody>
          <a:bodyPr wrap="none" rtlCol="0">
            <a:spAutoFit/>
          </a:bodyPr>
          <a:lstStyle/>
          <a:p>
            <a:r>
              <a:rPr lang="en-US" sz="2800" dirty="0" smtClean="0">
                <a:solidFill>
                  <a:schemeClr val="bg1"/>
                </a:solidFill>
              </a:rPr>
              <a:t>word line</a:t>
            </a:r>
          </a:p>
        </p:txBody>
      </p:sp>
      <p:sp>
        <p:nvSpPr>
          <p:cNvPr id="66" name="TextBox 65"/>
          <p:cNvSpPr txBox="1"/>
          <p:nvPr>
            <p:custDataLst>
              <p:tags r:id="rId32"/>
            </p:custDataLst>
          </p:nvPr>
        </p:nvSpPr>
        <p:spPr>
          <a:xfrm>
            <a:off x="5632847" y="609600"/>
            <a:ext cx="615553" cy="1095813"/>
          </a:xfrm>
          <a:prstGeom prst="rect">
            <a:avLst/>
          </a:prstGeom>
          <a:noFill/>
        </p:spPr>
        <p:txBody>
          <a:bodyPr vert="vert270" wrap="none" rtlCol="0">
            <a:spAutoFit/>
          </a:bodyPr>
          <a:lstStyle/>
          <a:p>
            <a:r>
              <a:rPr lang="en-US" sz="2800" dirty="0" smtClean="0">
                <a:solidFill>
                  <a:schemeClr val="bg1"/>
                </a:solidFill>
              </a:rPr>
              <a:t>bit line</a:t>
            </a:r>
          </a:p>
        </p:txBody>
      </p:sp>
      <p:sp>
        <p:nvSpPr>
          <p:cNvPr id="67" name="TextBox 66"/>
          <p:cNvSpPr txBox="1"/>
          <p:nvPr>
            <p:custDataLst>
              <p:tags r:id="rId33"/>
            </p:custDataLst>
          </p:nvPr>
        </p:nvSpPr>
        <p:spPr>
          <a:xfrm>
            <a:off x="228600" y="3810000"/>
            <a:ext cx="8763000" cy="461665"/>
          </a:xfrm>
          <a:prstGeom prst="rect">
            <a:avLst/>
          </a:prstGeom>
          <a:noFill/>
        </p:spPr>
        <p:txBody>
          <a:bodyPr wrap="square" rtlCol="0">
            <a:spAutoFit/>
          </a:bodyPr>
          <a:lstStyle/>
          <a:p>
            <a:pPr marL="230188" indent="-230188">
              <a:buClr>
                <a:schemeClr val="accent1"/>
              </a:buClr>
            </a:pPr>
            <a:r>
              <a:rPr lang="en-US" sz="2400" dirty="0" smtClean="0">
                <a:solidFill>
                  <a:schemeClr val="bg1"/>
                </a:solidFill>
              </a:rPr>
              <a:t>Each cell stores one bit, and requires 4 – 8 transistors (6 is typical)</a:t>
            </a:r>
          </a:p>
        </p:txBody>
      </p:sp>
      <p:sp>
        <p:nvSpPr>
          <p:cNvPr id="2" name="Oval 1"/>
          <p:cNvSpPr/>
          <p:nvPr/>
        </p:nvSpPr>
        <p:spPr>
          <a:xfrm>
            <a:off x="2286001" y="2247900"/>
            <a:ext cx="887766" cy="94991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132034" y="2249745"/>
            <a:ext cx="887766" cy="94991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393507" y="649545"/>
            <a:ext cx="1864293" cy="830997"/>
          </a:xfrm>
          <a:prstGeom prst="rect">
            <a:avLst/>
          </a:prstGeom>
          <a:noFill/>
        </p:spPr>
        <p:txBody>
          <a:bodyPr wrap="none" rtlCol="0">
            <a:spAutoFit/>
          </a:bodyPr>
          <a:lstStyle/>
          <a:p>
            <a:r>
              <a:rPr lang="en-US" sz="2400" dirty="0" smtClean="0">
                <a:solidFill>
                  <a:schemeClr val="accent5">
                    <a:lumMod val="60000"/>
                    <a:lumOff val="40000"/>
                  </a:schemeClr>
                </a:solidFill>
              </a:rPr>
              <a:t>Pass-Through</a:t>
            </a:r>
          </a:p>
          <a:p>
            <a:r>
              <a:rPr lang="en-US" sz="2400" dirty="0" smtClean="0">
                <a:solidFill>
                  <a:schemeClr val="accent5">
                    <a:lumMod val="60000"/>
                    <a:lumOff val="40000"/>
                  </a:schemeClr>
                </a:solidFill>
              </a:rPr>
              <a:t>Transistors</a:t>
            </a:r>
            <a:endParaRPr lang="en-US" sz="2400" dirty="0">
              <a:solidFill>
                <a:schemeClr val="accent5">
                  <a:lumMod val="60000"/>
                  <a:lumOff val="40000"/>
                </a:schemeClr>
              </a:solidFill>
            </a:endParaRPr>
          </a:p>
        </p:txBody>
      </p:sp>
      <p:sp>
        <p:nvSpPr>
          <p:cNvPr id="24" name="Oval 23"/>
          <p:cNvSpPr/>
          <p:nvPr/>
        </p:nvSpPr>
        <p:spPr>
          <a:xfrm>
            <a:off x="3173766" y="649545"/>
            <a:ext cx="2236434" cy="95065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 idx="7"/>
            <a:endCxn id="24" idx="3"/>
          </p:cNvCxnSpPr>
          <p:nvPr/>
        </p:nvCxnSpPr>
        <p:spPr>
          <a:xfrm flipV="1">
            <a:off x="3043757" y="1460980"/>
            <a:ext cx="457527" cy="926031"/>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45" idx="1"/>
            <a:endCxn id="24" idx="5"/>
          </p:cNvCxnSpPr>
          <p:nvPr/>
        </p:nvCxnSpPr>
        <p:spPr>
          <a:xfrm flipH="1" flipV="1">
            <a:off x="5082682" y="1460980"/>
            <a:ext cx="179362" cy="927876"/>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83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5" grpId="0" animBg="1"/>
      <p:bldP spid="14" grpId="0"/>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5452" y="1792869"/>
            <a:ext cx="0" cy="415073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rot="16200000">
            <a:off x="4660658" y="3547187"/>
            <a:ext cx="5473471" cy="262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157026" y="57090"/>
            <a:ext cx="909223" cy="400110"/>
          </a:xfrm>
          <a:prstGeom prst="rect">
            <a:avLst/>
          </a:prstGeom>
          <a:noFill/>
        </p:spPr>
        <p:txBody>
          <a:bodyPr wrap="none" rtlCol="0">
            <a:spAutoFit/>
          </a:bodyPr>
          <a:lstStyle/>
          <a:p>
            <a:r>
              <a:rPr lang="en-US" sz="2000" dirty="0" smtClean="0">
                <a:solidFill>
                  <a:schemeClr val="accent1"/>
                </a:solidFill>
              </a:rPr>
              <a:t>Bit line</a:t>
            </a:r>
            <a:endParaRPr lang="en-US" sz="2000" dirty="0">
              <a:solidFill>
                <a:schemeClr val="accent1"/>
              </a:solidFill>
            </a:endParaRPr>
          </a:p>
        </p:txBody>
      </p:sp>
      <p:cxnSp>
        <p:nvCxnSpPr>
          <p:cNvPr id="11" name="Straight Connector 10"/>
          <p:cNvCxnSpPr>
            <a:stCxn id="6" idx="2"/>
          </p:cNvCxnSpPr>
          <p:nvPr/>
        </p:nvCxnSpPr>
        <p:spPr>
          <a:xfrm>
            <a:off x="6611638" y="457200"/>
            <a:ext cx="754846" cy="692731"/>
          </a:xfrm>
          <a:prstGeom prst="line">
            <a:avLst/>
          </a:prstGeom>
        </p:spPr>
        <p:style>
          <a:lnRef idx="1">
            <a:schemeClr val="accent1"/>
          </a:lnRef>
          <a:fillRef idx="0">
            <a:schemeClr val="accent1"/>
          </a:fillRef>
          <a:effectRef idx="0">
            <a:schemeClr val="accent1"/>
          </a:effectRef>
          <a:fontRef idx="minor">
            <a:schemeClr val="tx1"/>
          </a:fontRef>
        </p:style>
      </p:cxnSp>
      <p:sp>
        <p:nvSpPr>
          <p:cNvPr id="170" name="Oval 169"/>
          <p:cNvSpPr/>
          <p:nvPr/>
        </p:nvSpPr>
        <p:spPr>
          <a:xfrm>
            <a:off x="6368133" y="1885186"/>
            <a:ext cx="2103994" cy="2165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a:off x="3442706" y="604940"/>
            <a:ext cx="1196290" cy="400110"/>
          </a:xfrm>
          <a:prstGeom prst="rect">
            <a:avLst/>
          </a:prstGeom>
          <a:noFill/>
        </p:spPr>
        <p:txBody>
          <a:bodyPr wrap="none" rtlCol="0">
            <a:spAutoFit/>
          </a:bodyPr>
          <a:lstStyle/>
          <a:p>
            <a:r>
              <a:rPr lang="en-US" sz="2000" dirty="0" smtClean="0">
                <a:solidFill>
                  <a:schemeClr val="accent1"/>
                </a:solidFill>
              </a:rPr>
              <a:t>Word line</a:t>
            </a:r>
            <a:endParaRPr lang="en-US" sz="2000" dirty="0">
              <a:solidFill>
                <a:schemeClr val="accent1"/>
              </a:solidFill>
            </a:endParaRPr>
          </a:p>
        </p:txBody>
      </p:sp>
      <p:cxnSp>
        <p:nvCxnSpPr>
          <p:cNvPr id="172" name="Straight Connector 171"/>
          <p:cNvCxnSpPr/>
          <p:nvPr/>
        </p:nvCxnSpPr>
        <p:spPr>
          <a:xfrm>
            <a:off x="4419600" y="941466"/>
            <a:ext cx="2029590" cy="956775"/>
          </a:xfrm>
          <a:prstGeom prst="line">
            <a:avLst/>
          </a:prstGeom>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1270936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50" name="AutoShape 5"/>
          <p:cNvSpPr>
            <a:spLocks noChangeArrowheads="1"/>
          </p:cNvSpPr>
          <p:nvPr/>
        </p:nvSpPr>
        <p:spPr bwMode="auto">
          <a:xfrm>
            <a:off x="5505450" y="2101741"/>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5" name="Straight Connector 54"/>
          <p:cNvCxnSpPr>
            <a:stCxn id="50" idx="3"/>
          </p:cNvCxnSpPr>
          <p:nvPr/>
        </p:nvCxnSpPr>
        <p:spPr>
          <a:xfrm flipV="1">
            <a:off x="5715000" y="2182788"/>
            <a:ext cx="2102896"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AutoShape 5"/>
          <p:cNvSpPr>
            <a:spLocks noChangeArrowheads="1"/>
          </p:cNvSpPr>
          <p:nvPr/>
        </p:nvSpPr>
        <p:spPr bwMode="auto">
          <a:xfrm>
            <a:off x="5505449" y="3251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7" name="Straight Connector 56"/>
          <p:cNvCxnSpPr>
            <a:stCxn id="56" idx="3"/>
          </p:cNvCxnSpPr>
          <p:nvPr/>
        </p:nvCxnSpPr>
        <p:spPr>
          <a:xfrm flipV="1">
            <a:off x="5714999" y="3326411"/>
            <a:ext cx="2100934" cy="392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AutoShape 5"/>
          <p:cNvSpPr>
            <a:spLocks noChangeArrowheads="1"/>
          </p:cNvSpPr>
          <p:nvPr/>
        </p:nvSpPr>
        <p:spPr bwMode="auto">
          <a:xfrm>
            <a:off x="5482133" y="4406984"/>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59" name="Straight Connector 58"/>
          <p:cNvCxnSpPr>
            <a:stCxn id="58" idx="3"/>
          </p:cNvCxnSpPr>
          <p:nvPr/>
        </p:nvCxnSpPr>
        <p:spPr>
          <a:xfrm flipV="1">
            <a:off x="5691683" y="4488031"/>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AutoShape 5"/>
          <p:cNvSpPr>
            <a:spLocks noChangeArrowheads="1"/>
          </p:cNvSpPr>
          <p:nvPr/>
        </p:nvSpPr>
        <p:spPr bwMode="auto">
          <a:xfrm>
            <a:off x="5482133" y="5537368"/>
            <a:ext cx="209550" cy="22860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61" name="Straight Connector 60"/>
          <p:cNvCxnSpPr>
            <a:stCxn id="60" idx="3"/>
          </p:cNvCxnSpPr>
          <p:nvPr/>
        </p:nvCxnSpPr>
        <p:spPr>
          <a:xfrm flipV="1">
            <a:off x="5691683" y="5618415"/>
            <a:ext cx="2124250" cy="332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310733" y="1792869"/>
            <a:ext cx="865769" cy="37697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68140" y="2286000"/>
            <a:ext cx="956993" cy="646331"/>
          </a:xfrm>
          <a:prstGeom prst="rect">
            <a:avLst/>
          </a:prstGeom>
          <a:noFill/>
        </p:spPr>
        <p:txBody>
          <a:bodyPr wrap="none" rtlCol="0">
            <a:spAutoFit/>
          </a:bodyPr>
          <a:lstStyle/>
          <a:p>
            <a:r>
              <a:rPr lang="en-US" dirty="0" smtClean="0"/>
              <a:t>2-to-4</a:t>
            </a:r>
          </a:p>
          <a:p>
            <a:r>
              <a:rPr lang="en-US" dirty="0" smtClean="0"/>
              <a:t>decoder</a:t>
            </a:r>
            <a:endParaRPr lang="en-US" dirty="0"/>
          </a:p>
        </p:txBody>
      </p:sp>
      <p:cxnSp>
        <p:nvCxnSpPr>
          <p:cNvPr id="64" name="Straight Connector 63"/>
          <p:cNvCxnSpPr/>
          <p:nvPr/>
        </p:nvCxnSpPr>
        <p:spPr>
          <a:xfrm>
            <a:off x="5281102" y="2126989"/>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281102" y="3254370"/>
            <a:ext cx="2243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5281102" y="4409986"/>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281102" y="5537368"/>
            <a:ext cx="19677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393276" y="2273384"/>
            <a:ext cx="112174" cy="0"/>
          </a:xfrm>
          <a:prstGeom prst="line">
            <a:avLst/>
          </a:prstGeom>
          <a:ln w="2857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405933" y="3403768"/>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5369959" y="4559384"/>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5369959" y="57150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477" y="2273384"/>
            <a:ext cx="0" cy="34163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Box 108"/>
          <p:cNvSpPr txBox="1">
            <a:spLocks noChangeArrowheads="1"/>
          </p:cNvSpPr>
          <p:nvPr>
            <p:custDataLst>
              <p:tags r:id="rId2"/>
            </p:custDataLst>
          </p:nvPr>
        </p:nvSpPr>
        <p:spPr bwMode="auto">
          <a:xfrm>
            <a:off x="3581400" y="3174747"/>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2</a:t>
            </a: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85" name="Rectangle 4"/>
          <p:cNvSpPr>
            <a:spLocks noChangeArrowheads="1"/>
          </p:cNvSpPr>
          <p:nvPr>
            <p:custDataLst>
              <p:tags r:id="rId4"/>
            </p:custDataLst>
          </p:nvPr>
        </p:nvSpPr>
        <p:spPr bwMode="auto">
          <a:xfrm>
            <a:off x="6492147" y="1176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dirty="0"/>
          </a:p>
        </p:txBody>
      </p:sp>
      <p:sp>
        <p:nvSpPr>
          <p:cNvPr id="86" name="Text Box 5"/>
          <p:cNvSpPr txBox="1">
            <a:spLocks noChangeArrowheads="1"/>
          </p:cNvSpPr>
          <p:nvPr>
            <p:custDataLst>
              <p:tags r:id="rId5"/>
            </p:custDataLst>
          </p:nvPr>
        </p:nvSpPr>
        <p:spPr bwMode="auto">
          <a:xfrm>
            <a:off x="6500965" y="1156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87" name="Text Box 6"/>
          <p:cNvSpPr txBox="1">
            <a:spLocks noChangeArrowheads="1"/>
          </p:cNvSpPr>
          <p:nvPr>
            <p:custDataLst>
              <p:tags r:id="rId6"/>
            </p:custDataLst>
          </p:nvPr>
        </p:nvSpPr>
        <p:spPr bwMode="auto">
          <a:xfrm>
            <a:off x="6873147" y="1156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89" name="Line 19"/>
          <p:cNvSpPr>
            <a:spLocks noChangeShapeType="1"/>
          </p:cNvSpPr>
          <p:nvPr>
            <p:custDataLst>
              <p:tags r:id="rId7"/>
            </p:custDataLst>
          </p:nvPr>
        </p:nvSpPr>
        <p:spPr bwMode="auto">
          <a:xfrm>
            <a:off x="6263547" y="1328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90" name="Line 19"/>
          <p:cNvSpPr>
            <a:spLocks noChangeShapeType="1"/>
          </p:cNvSpPr>
          <p:nvPr>
            <p:custDataLst>
              <p:tags r:id="rId8"/>
            </p:custDataLst>
          </p:nvPr>
        </p:nvSpPr>
        <p:spPr bwMode="auto">
          <a:xfrm>
            <a:off x="6377847" y="1613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91" name="Line 19"/>
          <p:cNvSpPr>
            <a:spLocks noChangeShapeType="1"/>
          </p:cNvSpPr>
          <p:nvPr>
            <p:custDataLst>
              <p:tags r:id="rId9"/>
            </p:custDataLst>
          </p:nvPr>
        </p:nvSpPr>
        <p:spPr bwMode="auto">
          <a:xfrm>
            <a:off x="7137884" y="132844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1" name="Rectangle 4"/>
          <p:cNvSpPr>
            <a:spLocks noChangeArrowheads="1"/>
          </p:cNvSpPr>
          <p:nvPr>
            <p:custDataLst>
              <p:tags r:id="rId10"/>
            </p:custDataLst>
          </p:nvPr>
        </p:nvSpPr>
        <p:spPr bwMode="auto">
          <a:xfrm>
            <a:off x="7918003" y="1149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02" name="Text Box 5"/>
          <p:cNvSpPr txBox="1">
            <a:spLocks noChangeArrowheads="1"/>
          </p:cNvSpPr>
          <p:nvPr>
            <p:custDataLst>
              <p:tags r:id="rId11"/>
            </p:custDataLst>
          </p:nvPr>
        </p:nvSpPr>
        <p:spPr bwMode="auto">
          <a:xfrm>
            <a:off x="7926821" y="1130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03" name="Text Box 6"/>
          <p:cNvSpPr txBox="1">
            <a:spLocks noChangeArrowheads="1"/>
          </p:cNvSpPr>
          <p:nvPr>
            <p:custDataLst>
              <p:tags r:id="rId12"/>
            </p:custDataLst>
          </p:nvPr>
        </p:nvSpPr>
        <p:spPr bwMode="auto">
          <a:xfrm>
            <a:off x="8299003" y="1130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05" name="Line 19"/>
          <p:cNvSpPr>
            <a:spLocks noChangeShapeType="1"/>
          </p:cNvSpPr>
          <p:nvPr>
            <p:custDataLst>
              <p:tags r:id="rId13"/>
            </p:custDataLst>
          </p:nvPr>
        </p:nvSpPr>
        <p:spPr bwMode="auto">
          <a:xfrm>
            <a:off x="7689403" y="1302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06" name="Line 19"/>
          <p:cNvSpPr>
            <a:spLocks noChangeShapeType="1"/>
          </p:cNvSpPr>
          <p:nvPr>
            <p:custDataLst>
              <p:tags r:id="rId14"/>
            </p:custDataLst>
          </p:nvPr>
        </p:nvSpPr>
        <p:spPr bwMode="auto">
          <a:xfrm>
            <a:off x="7803703" y="1587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07" name="Line 19"/>
          <p:cNvSpPr>
            <a:spLocks noChangeShapeType="1"/>
          </p:cNvSpPr>
          <p:nvPr>
            <p:custDataLst>
              <p:tags r:id="rId15"/>
            </p:custDataLst>
          </p:nvPr>
        </p:nvSpPr>
        <p:spPr bwMode="auto">
          <a:xfrm>
            <a:off x="8563739" y="1302331"/>
            <a:ext cx="275461" cy="0"/>
          </a:xfrm>
          <a:prstGeom prst="line">
            <a:avLst/>
          </a:prstGeom>
          <a:noFill/>
          <a:ln w="28575">
            <a:solidFill>
              <a:srgbClr val="FFFFFF"/>
            </a:solidFill>
            <a:round/>
            <a:headEnd/>
            <a:tailEnd/>
          </a:ln>
          <a:effectLst/>
        </p:spPr>
        <p:txBody>
          <a:bodyPr wrap="none" anchor="ctr">
            <a:noAutofit/>
          </a:bodyPr>
          <a:lstStyle/>
          <a:p>
            <a:endParaRPr lang="en-US"/>
          </a:p>
        </p:txBody>
      </p:sp>
      <p:sp>
        <p:nvSpPr>
          <p:cNvPr id="109" name="Rectangle 4"/>
          <p:cNvSpPr>
            <a:spLocks noChangeArrowheads="1"/>
          </p:cNvSpPr>
          <p:nvPr>
            <p:custDataLst>
              <p:tags r:id="rId16"/>
            </p:custDataLst>
          </p:nvPr>
        </p:nvSpPr>
        <p:spPr bwMode="auto">
          <a:xfrm>
            <a:off x="6506340" y="2319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0" name="Text Box 5"/>
          <p:cNvSpPr txBox="1">
            <a:spLocks noChangeArrowheads="1"/>
          </p:cNvSpPr>
          <p:nvPr>
            <p:custDataLst>
              <p:tags r:id="rId17"/>
            </p:custDataLst>
          </p:nvPr>
        </p:nvSpPr>
        <p:spPr bwMode="auto">
          <a:xfrm>
            <a:off x="6515158" y="2299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1" name="Text Box 6"/>
          <p:cNvSpPr txBox="1">
            <a:spLocks noChangeArrowheads="1"/>
          </p:cNvSpPr>
          <p:nvPr>
            <p:custDataLst>
              <p:tags r:id="rId18"/>
            </p:custDataLst>
          </p:nvPr>
        </p:nvSpPr>
        <p:spPr bwMode="auto">
          <a:xfrm>
            <a:off x="6887340" y="2299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13" name="Line 19"/>
          <p:cNvSpPr>
            <a:spLocks noChangeShapeType="1"/>
          </p:cNvSpPr>
          <p:nvPr>
            <p:custDataLst>
              <p:tags r:id="rId19"/>
            </p:custDataLst>
          </p:nvPr>
        </p:nvSpPr>
        <p:spPr bwMode="auto">
          <a:xfrm>
            <a:off x="6277740" y="2471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14" name="Line 19"/>
          <p:cNvSpPr>
            <a:spLocks noChangeShapeType="1"/>
          </p:cNvSpPr>
          <p:nvPr>
            <p:custDataLst>
              <p:tags r:id="rId20"/>
            </p:custDataLst>
          </p:nvPr>
        </p:nvSpPr>
        <p:spPr bwMode="auto">
          <a:xfrm>
            <a:off x="6392040" y="2756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15" name="Line 19"/>
          <p:cNvSpPr>
            <a:spLocks noChangeShapeType="1"/>
          </p:cNvSpPr>
          <p:nvPr>
            <p:custDataLst>
              <p:tags r:id="rId21"/>
            </p:custDataLst>
          </p:nvPr>
        </p:nvSpPr>
        <p:spPr bwMode="auto">
          <a:xfrm>
            <a:off x="7152077" y="2471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17" name="Rectangle 4"/>
          <p:cNvSpPr>
            <a:spLocks noChangeArrowheads="1"/>
          </p:cNvSpPr>
          <p:nvPr>
            <p:custDataLst>
              <p:tags r:id="rId22"/>
            </p:custDataLst>
          </p:nvPr>
        </p:nvSpPr>
        <p:spPr bwMode="auto">
          <a:xfrm>
            <a:off x="7932196" y="2292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18" name="Text Box 5"/>
          <p:cNvSpPr txBox="1">
            <a:spLocks noChangeArrowheads="1"/>
          </p:cNvSpPr>
          <p:nvPr>
            <p:custDataLst>
              <p:tags r:id="rId23"/>
            </p:custDataLst>
          </p:nvPr>
        </p:nvSpPr>
        <p:spPr bwMode="auto">
          <a:xfrm>
            <a:off x="7941014" y="2273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19" name="Text Box 6"/>
          <p:cNvSpPr txBox="1">
            <a:spLocks noChangeArrowheads="1"/>
          </p:cNvSpPr>
          <p:nvPr>
            <p:custDataLst>
              <p:tags r:id="rId24"/>
            </p:custDataLst>
          </p:nvPr>
        </p:nvSpPr>
        <p:spPr bwMode="auto">
          <a:xfrm>
            <a:off x="8313196" y="2273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1" name="Line 19"/>
          <p:cNvSpPr>
            <a:spLocks noChangeShapeType="1"/>
          </p:cNvSpPr>
          <p:nvPr>
            <p:custDataLst>
              <p:tags r:id="rId25"/>
            </p:custDataLst>
          </p:nvPr>
        </p:nvSpPr>
        <p:spPr bwMode="auto">
          <a:xfrm>
            <a:off x="7703596" y="2445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22" name="Line 19"/>
          <p:cNvSpPr>
            <a:spLocks noChangeShapeType="1"/>
          </p:cNvSpPr>
          <p:nvPr>
            <p:custDataLst>
              <p:tags r:id="rId26"/>
            </p:custDataLst>
          </p:nvPr>
        </p:nvSpPr>
        <p:spPr bwMode="auto">
          <a:xfrm>
            <a:off x="7817896" y="2730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23" name="Line 19"/>
          <p:cNvSpPr>
            <a:spLocks noChangeShapeType="1"/>
          </p:cNvSpPr>
          <p:nvPr>
            <p:custDataLst>
              <p:tags r:id="rId27"/>
            </p:custDataLst>
          </p:nvPr>
        </p:nvSpPr>
        <p:spPr bwMode="auto">
          <a:xfrm>
            <a:off x="8577933" y="2445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25" name="Rectangle 4"/>
          <p:cNvSpPr>
            <a:spLocks noChangeArrowheads="1"/>
          </p:cNvSpPr>
          <p:nvPr>
            <p:custDataLst>
              <p:tags r:id="rId28"/>
            </p:custDataLst>
          </p:nvPr>
        </p:nvSpPr>
        <p:spPr bwMode="auto">
          <a:xfrm>
            <a:off x="6506340" y="346204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26" name="Text Box 5"/>
          <p:cNvSpPr txBox="1">
            <a:spLocks noChangeArrowheads="1"/>
          </p:cNvSpPr>
          <p:nvPr>
            <p:custDataLst>
              <p:tags r:id="rId29"/>
            </p:custDataLst>
          </p:nvPr>
        </p:nvSpPr>
        <p:spPr bwMode="auto">
          <a:xfrm>
            <a:off x="6515158" y="344249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27" name="Text Box 6"/>
          <p:cNvSpPr txBox="1">
            <a:spLocks noChangeArrowheads="1"/>
          </p:cNvSpPr>
          <p:nvPr>
            <p:custDataLst>
              <p:tags r:id="rId30"/>
            </p:custDataLst>
          </p:nvPr>
        </p:nvSpPr>
        <p:spPr bwMode="auto">
          <a:xfrm>
            <a:off x="6887340" y="344249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29" name="Line 19"/>
          <p:cNvSpPr>
            <a:spLocks noChangeShapeType="1"/>
          </p:cNvSpPr>
          <p:nvPr>
            <p:custDataLst>
              <p:tags r:id="rId31"/>
            </p:custDataLst>
          </p:nvPr>
        </p:nvSpPr>
        <p:spPr bwMode="auto">
          <a:xfrm>
            <a:off x="6277740" y="3614442"/>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0" name="Line 19"/>
          <p:cNvSpPr>
            <a:spLocks noChangeShapeType="1"/>
          </p:cNvSpPr>
          <p:nvPr>
            <p:custDataLst>
              <p:tags r:id="rId32"/>
            </p:custDataLst>
          </p:nvPr>
        </p:nvSpPr>
        <p:spPr bwMode="auto">
          <a:xfrm>
            <a:off x="6392040" y="389969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1" name="Line 19"/>
          <p:cNvSpPr>
            <a:spLocks noChangeShapeType="1"/>
          </p:cNvSpPr>
          <p:nvPr>
            <p:custDataLst>
              <p:tags r:id="rId33"/>
            </p:custDataLst>
          </p:nvPr>
        </p:nvSpPr>
        <p:spPr bwMode="auto">
          <a:xfrm>
            <a:off x="7152077" y="361444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33" name="Rectangle 4"/>
          <p:cNvSpPr>
            <a:spLocks noChangeArrowheads="1"/>
          </p:cNvSpPr>
          <p:nvPr>
            <p:custDataLst>
              <p:tags r:id="rId34"/>
            </p:custDataLst>
          </p:nvPr>
        </p:nvSpPr>
        <p:spPr bwMode="auto">
          <a:xfrm>
            <a:off x="7932196" y="3435931"/>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34" name="Text Box 5"/>
          <p:cNvSpPr txBox="1">
            <a:spLocks noChangeArrowheads="1"/>
          </p:cNvSpPr>
          <p:nvPr>
            <p:custDataLst>
              <p:tags r:id="rId35"/>
            </p:custDataLst>
          </p:nvPr>
        </p:nvSpPr>
        <p:spPr bwMode="auto">
          <a:xfrm>
            <a:off x="7941014" y="3416384"/>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35" name="Text Box 6"/>
          <p:cNvSpPr txBox="1">
            <a:spLocks noChangeArrowheads="1"/>
          </p:cNvSpPr>
          <p:nvPr>
            <p:custDataLst>
              <p:tags r:id="rId36"/>
            </p:custDataLst>
          </p:nvPr>
        </p:nvSpPr>
        <p:spPr bwMode="auto">
          <a:xfrm>
            <a:off x="8313196" y="3416384"/>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37" name="Line 19"/>
          <p:cNvSpPr>
            <a:spLocks noChangeShapeType="1"/>
          </p:cNvSpPr>
          <p:nvPr>
            <p:custDataLst>
              <p:tags r:id="rId37"/>
            </p:custDataLst>
          </p:nvPr>
        </p:nvSpPr>
        <p:spPr bwMode="auto">
          <a:xfrm>
            <a:off x="7703596" y="3588331"/>
            <a:ext cx="228600" cy="0"/>
          </a:xfrm>
          <a:prstGeom prst="line">
            <a:avLst/>
          </a:prstGeom>
          <a:noFill/>
          <a:ln w="28575">
            <a:solidFill>
              <a:srgbClr val="FFFFFF"/>
            </a:solidFill>
            <a:round/>
            <a:headEnd type="oval"/>
            <a:tailEnd type="none"/>
          </a:ln>
          <a:effectLst/>
        </p:spPr>
        <p:txBody>
          <a:bodyPr wrap="none" anchor="ctr">
            <a:noAutofit/>
          </a:bodyPr>
          <a:lstStyle/>
          <a:p>
            <a:endParaRPr lang="en-US"/>
          </a:p>
        </p:txBody>
      </p:sp>
      <p:sp>
        <p:nvSpPr>
          <p:cNvPr id="138" name="Line 19"/>
          <p:cNvSpPr>
            <a:spLocks noChangeShapeType="1"/>
          </p:cNvSpPr>
          <p:nvPr>
            <p:custDataLst>
              <p:tags r:id="rId38"/>
            </p:custDataLst>
          </p:nvPr>
        </p:nvSpPr>
        <p:spPr bwMode="auto">
          <a:xfrm>
            <a:off x="7817896" y="3873584"/>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39" name="Line 19"/>
          <p:cNvSpPr>
            <a:spLocks noChangeShapeType="1"/>
          </p:cNvSpPr>
          <p:nvPr>
            <p:custDataLst>
              <p:tags r:id="rId39"/>
            </p:custDataLst>
          </p:nvPr>
        </p:nvSpPr>
        <p:spPr bwMode="auto">
          <a:xfrm>
            <a:off x="8577933" y="3588331"/>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1" name="Rectangle 4"/>
          <p:cNvSpPr>
            <a:spLocks noChangeArrowheads="1"/>
          </p:cNvSpPr>
          <p:nvPr>
            <p:custDataLst>
              <p:tags r:id="rId40"/>
            </p:custDataLst>
          </p:nvPr>
        </p:nvSpPr>
        <p:spPr bwMode="auto">
          <a:xfrm>
            <a:off x="6506340" y="4583363"/>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42" name="Text Box 5"/>
          <p:cNvSpPr txBox="1">
            <a:spLocks noChangeArrowheads="1"/>
          </p:cNvSpPr>
          <p:nvPr>
            <p:custDataLst>
              <p:tags r:id="rId41"/>
            </p:custDataLst>
          </p:nvPr>
        </p:nvSpPr>
        <p:spPr bwMode="auto">
          <a:xfrm>
            <a:off x="6515158" y="4563816"/>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43" name="Text Box 6"/>
          <p:cNvSpPr txBox="1">
            <a:spLocks noChangeArrowheads="1"/>
          </p:cNvSpPr>
          <p:nvPr>
            <p:custDataLst>
              <p:tags r:id="rId42"/>
            </p:custDataLst>
          </p:nvPr>
        </p:nvSpPr>
        <p:spPr bwMode="auto">
          <a:xfrm>
            <a:off x="6887340" y="4563816"/>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45" name="Line 19"/>
          <p:cNvSpPr>
            <a:spLocks noChangeShapeType="1"/>
          </p:cNvSpPr>
          <p:nvPr>
            <p:custDataLst>
              <p:tags r:id="rId43"/>
            </p:custDataLst>
          </p:nvPr>
        </p:nvSpPr>
        <p:spPr bwMode="auto">
          <a:xfrm>
            <a:off x="6277740" y="4735763"/>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6" name="Line 19"/>
          <p:cNvSpPr>
            <a:spLocks noChangeShapeType="1"/>
          </p:cNvSpPr>
          <p:nvPr>
            <p:custDataLst>
              <p:tags r:id="rId44"/>
            </p:custDataLst>
          </p:nvPr>
        </p:nvSpPr>
        <p:spPr bwMode="auto">
          <a:xfrm>
            <a:off x="6392040" y="5021016"/>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47" name="Line 19"/>
          <p:cNvSpPr>
            <a:spLocks noChangeShapeType="1"/>
          </p:cNvSpPr>
          <p:nvPr>
            <p:custDataLst>
              <p:tags r:id="rId45"/>
            </p:custDataLst>
          </p:nvPr>
        </p:nvSpPr>
        <p:spPr bwMode="auto">
          <a:xfrm>
            <a:off x="7152077" y="4735763"/>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sp>
        <p:nvSpPr>
          <p:cNvPr id="149" name="Rectangle 4"/>
          <p:cNvSpPr>
            <a:spLocks noChangeArrowheads="1"/>
          </p:cNvSpPr>
          <p:nvPr>
            <p:custDataLst>
              <p:tags r:id="rId46"/>
            </p:custDataLst>
          </p:nvPr>
        </p:nvSpPr>
        <p:spPr bwMode="auto">
          <a:xfrm>
            <a:off x="7932196" y="4557252"/>
            <a:ext cx="645737" cy="642938"/>
          </a:xfrm>
          <a:prstGeom prst="rect">
            <a:avLst/>
          </a:prstGeom>
          <a:noFill/>
          <a:ln w="38100" algn="ctr">
            <a:solidFill>
              <a:schemeClr val="accent4">
                <a:lumMod val="60000"/>
                <a:lumOff val="40000"/>
              </a:schemeClr>
            </a:solidFill>
            <a:miter lim="800000"/>
            <a:headEnd/>
            <a:tailEnd/>
          </a:ln>
          <a:effectLst/>
        </p:spPr>
        <p:txBody>
          <a:bodyPr anchor="ctr">
            <a:noAutofit/>
          </a:bodyPr>
          <a:lstStyle/>
          <a:p>
            <a:endParaRPr lang="en-US"/>
          </a:p>
        </p:txBody>
      </p:sp>
      <p:sp>
        <p:nvSpPr>
          <p:cNvPr id="150" name="Text Box 5"/>
          <p:cNvSpPr txBox="1">
            <a:spLocks noChangeArrowheads="1"/>
          </p:cNvSpPr>
          <p:nvPr>
            <p:custDataLst>
              <p:tags r:id="rId47"/>
            </p:custDataLst>
          </p:nvPr>
        </p:nvSpPr>
        <p:spPr bwMode="auto">
          <a:xfrm>
            <a:off x="7941014" y="4537705"/>
            <a:ext cx="15709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D</a:t>
            </a:r>
          </a:p>
        </p:txBody>
      </p:sp>
      <p:sp>
        <p:nvSpPr>
          <p:cNvPr id="151" name="Text Box 6"/>
          <p:cNvSpPr txBox="1">
            <a:spLocks noChangeArrowheads="1"/>
          </p:cNvSpPr>
          <p:nvPr>
            <p:custDataLst>
              <p:tags r:id="rId48"/>
            </p:custDataLst>
          </p:nvPr>
        </p:nvSpPr>
        <p:spPr bwMode="auto">
          <a:xfrm>
            <a:off x="8313196" y="4537705"/>
            <a:ext cx="173124" cy="357021"/>
          </a:xfrm>
          <a:prstGeom prst="rect">
            <a:avLst/>
          </a:prstGeom>
          <a:noFill/>
          <a:ln w="25400" algn="ctr">
            <a:noFill/>
            <a:miter lim="800000"/>
            <a:headEnd/>
            <a:tailEnd/>
          </a:ln>
          <a:effectLst/>
        </p:spPr>
        <p:txBody>
          <a:bodyPr wrap="none" lIns="0" tIns="0" rIns="0" bIns="0">
            <a:spAutoFit/>
          </a:bodyPr>
          <a:lstStyle/>
          <a:p>
            <a:pPr algn="ctr" eaLnBrk="1" hangingPunct="1">
              <a:lnSpc>
                <a:spcPct val="116000"/>
              </a:lnSpc>
              <a:buClr>
                <a:srgbClr val="40458C"/>
              </a:buClr>
              <a:buSzPct val="100000"/>
              <a:buFont typeface="Times New Roman" pitchFamily="18" charset="0"/>
              <a:buNone/>
            </a:pPr>
            <a:r>
              <a:rPr lang="en-US" sz="2000" dirty="0">
                <a:solidFill>
                  <a:srgbClr val="FFFFFF"/>
                </a:solidFill>
                <a:latin typeface="Calibri"/>
              </a:rPr>
              <a:t>Q</a:t>
            </a:r>
          </a:p>
        </p:txBody>
      </p:sp>
      <p:sp>
        <p:nvSpPr>
          <p:cNvPr id="153" name="Line 19"/>
          <p:cNvSpPr>
            <a:spLocks noChangeShapeType="1"/>
          </p:cNvSpPr>
          <p:nvPr>
            <p:custDataLst>
              <p:tags r:id="rId49"/>
            </p:custDataLst>
          </p:nvPr>
        </p:nvSpPr>
        <p:spPr bwMode="auto">
          <a:xfrm>
            <a:off x="7703596" y="4709652"/>
            <a:ext cx="2286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4" name="Line 19"/>
          <p:cNvSpPr>
            <a:spLocks noChangeShapeType="1"/>
          </p:cNvSpPr>
          <p:nvPr>
            <p:custDataLst>
              <p:tags r:id="rId50"/>
            </p:custDataLst>
          </p:nvPr>
        </p:nvSpPr>
        <p:spPr bwMode="auto">
          <a:xfrm>
            <a:off x="7817896" y="4994905"/>
            <a:ext cx="114300" cy="0"/>
          </a:xfrm>
          <a:prstGeom prst="line">
            <a:avLst/>
          </a:prstGeom>
          <a:noFill/>
          <a:ln w="28575">
            <a:solidFill>
              <a:srgbClr val="FFFFFF"/>
            </a:solidFill>
            <a:round/>
            <a:headEnd/>
            <a:tailEnd/>
          </a:ln>
          <a:effectLst/>
        </p:spPr>
        <p:txBody>
          <a:bodyPr wrap="none" anchor="ctr">
            <a:noAutofit/>
          </a:bodyPr>
          <a:lstStyle/>
          <a:p>
            <a:endParaRPr lang="en-US"/>
          </a:p>
        </p:txBody>
      </p:sp>
      <p:sp>
        <p:nvSpPr>
          <p:cNvPr id="155" name="Line 19"/>
          <p:cNvSpPr>
            <a:spLocks noChangeShapeType="1"/>
          </p:cNvSpPr>
          <p:nvPr>
            <p:custDataLst>
              <p:tags r:id="rId51"/>
            </p:custDataLst>
          </p:nvPr>
        </p:nvSpPr>
        <p:spPr bwMode="auto">
          <a:xfrm>
            <a:off x="8577933" y="4709652"/>
            <a:ext cx="228600" cy="0"/>
          </a:xfrm>
          <a:prstGeom prst="line">
            <a:avLst/>
          </a:prstGeom>
          <a:noFill/>
          <a:ln w="28575">
            <a:solidFill>
              <a:srgbClr val="FFFFFF"/>
            </a:solidFill>
            <a:round/>
            <a:headEnd/>
            <a:tailEnd type="oval"/>
          </a:ln>
          <a:effectLst/>
        </p:spPr>
        <p:txBody>
          <a:bodyPr wrap="none" anchor="ctr">
            <a:noAutofit/>
          </a:bodyPr>
          <a:lstStyle/>
          <a:p>
            <a:endParaRPr lang="en-US"/>
          </a:p>
        </p:txBody>
      </p:sp>
      <p:cxnSp>
        <p:nvCxnSpPr>
          <p:cNvPr id="10" name="Straight Connector 9"/>
          <p:cNvCxnSpPr/>
          <p:nvPr/>
        </p:nvCxnSpPr>
        <p:spPr>
          <a:xfrm flipH="1">
            <a:off x="8806533" y="1302332"/>
            <a:ext cx="32669" cy="51126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1" idx="1"/>
          </p:cNvCxnSpPr>
          <p:nvPr/>
        </p:nvCxnSpPr>
        <p:spPr>
          <a:xfrm>
            <a:off x="7366484" y="1328443"/>
            <a:ext cx="56416" cy="50864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45" idx="0"/>
          </p:cNvCxnSpPr>
          <p:nvPr/>
        </p:nvCxnSpPr>
        <p:spPr>
          <a:xfrm flipH="1" flipV="1">
            <a:off x="6263547" y="977984"/>
            <a:ext cx="14193" cy="37577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3" idx="0"/>
          </p:cNvCxnSpPr>
          <p:nvPr/>
        </p:nvCxnSpPr>
        <p:spPr>
          <a:xfrm flipH="1" flipV="1">
            <a:off x="7689403" y="977984"/>
            <a:ext cx="14193" cy="3731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6" idx="0"/>
          </p:cNvCxnSpPr>
          <p:nvPr/>
        </p:nvCxnSpPr>
        <p:spPr>
          <a:xfrm flipH="1">
            <a:off x="7793989" y="1587584"/>
            <a:ext cx="9714" cy="5952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0" idx="0"/>
          </p:cNvCxnSpPr>
          <p:nvPr/>
        </p:nvCxnSpPr>
        <p:spPr>
          <a:xfrm>
            <a:off x="6377847" y="1613695"/>
            <a:ext cx="0" cy="569093"/>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7793989" y="2730584"/>
            <a:ext cx="0" cy="6018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14" idx="0"/>
          </p:cNvCxnSpPr>
          <p:nvPr/>
        </p:nvCxnSpPr>
        <p:spPr>
          <a:xfrm flipH="1">
            <a:off x="6377847" y="2756695"/>
            <a:ext cx="14193" cy="57572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815933" y="3873584"/>
            <a:ext cx="13077" cy="6144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390077" y="3899695"/>
            <a:ext cx="13077" cy="588336"/>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793989" y="5016584"/>
            <a:ext cx="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368133" y="5042695"/>
            <a:ext cx="0" cy="583489"/>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2" name="Isosceles Triangle 161"/>
          <p:cNvSpPr/>
          <p:nvPr/>
        </p:nvSpPr>
        <p:spPr>
          <a:xfrm rot="5400000">
            <a:off x="6533386"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Isosceles Triangle 162"/>
          <p:cNvSpPr/>
          <p:nvPr/>
        </p:nvSpPr>
        <p:spPr>
          <a:xfrm rot="5400000">
            <a:off x="7981185" y="1498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rot="5400000">
            <a:off x="6533386"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164"/>
          <p:cNvSpPr/>
          <p:nvPr/>
        </p:nvSpPr>
        <p:spPr>
          <a:xfrm rot="5400000">
            <a:off x="7981185" y="2641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Isosceles Triangle 165"/>
          <p:cNvSpPr/>
          <p:nvPr/>
        </p:nvSpPr>
        <p:spPr>
          <a:xfrm rot="5400000">
            <a:off x="6533386"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rot="5400000">
            <a:off x="7981185" y="3784532"/>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Isosceles Triangle 167"/>
          <p:cNvSpPr/>
          <p:nvPr/>
        </p:nvSpPr>
        <p:spPr>
          <a:xfrm rot="5400000">
            <a:off x="6533386"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Isosceles Triangle 168"/>
          <p:cNvSpPr/>
          <p:nvPr/>
        </p:nvSpPr>
        <p:spPr>
          <a:xfrm rot="5400000">
            <a:off x="7981185" y="4901828"/>
            <a:ext cx="126695" cy="1524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Box 108"/>
          <p:cNvSpPr txBox="1">
            <a:spLocks noChangeArrowheads="1"/>
          </p:cNvSpPr>
          <p:nvPr>
            <p:custDataLst>
              <p:tags r:id="rId52"/>
            </p:custDataLst>
          </p:nvPr>
        </p:nvSpPr>
        <p:spPr bwMode="auto">
          <a:xfrm>
            <a:off x="6921000" y="6210656"/>
            <a:ext cx="100380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6" name="Text Box 108"/>
          <p:cNvSpPr txBox="1">
            <a:spLocks noChangeArrowheads="1"/>
          </p:cNvSpPr>
          <p:nvPr>
            <p:custDataLst>
              <p:tags r:id="rId53"/>
            </p:custDataLst>
          </p:nvPr>
        </p:nvSpPr>
        <p:spPr bwMode="auto">
          <a:xfrm>
            <a:off x="8259932" y="6210656"/>
            <a:ext cx="1003801"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87" name="Text Box 108"/>
          <p:cNvSpPr txBox="1">
            <a:spLocks noChangeArrowheads="1"/>
          </p:cNvSpPr>
          <p:nvPr>
            <p:custDataLst>
              <p:tags r:id="rId54"/>
            </p:custDataLst>
          </p:nvPr>
        </p:nvSpPr>
        <p:spPr bwMode="auto">
          <a:xfrm>
            <a:off x="5757045"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[1]</a:t>
            </a:r>
            <a:endParaRPr lang="en-US" sz="2400" baseline="-25000" dirty="0">
              <a:solidFill>
                <a:srgbClr val="FFFFFF"/>
              </a:solidFill>
              <a:latin typeface="Calibri"/>
            </a:endParaRPr>
          </a:p>
        </p:txBody>
      </p:sp>
      <p:sp>
        <p:nvSpPr>
          <p:cNvPr id="188" name="Text Box 108"/>
          <p:cNvSpPr txBox="1">
            <a:spLocks noChangeArrowheads="1"/>
          </p:cNvSpPr>
          <p:nvPr>
            <p:custDataLst>
              <p:tags r:id="rId55"/>
            </p:custDataLst>
          </p:nvPr>
        </p:nvSpPr>
        <p:spPr bwMode="auto">
          <a:xfrm>
            <a:off x="7162800" y="457200"/>
            <a:ext cx="872355"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r>
              <a:rPr lang="en-US" sz="2400" dirty="0" smtClean="0">
                <a:solidFill>
                  <a:srgbClr val="FFFFFF"/>
                </a:solidFill>
                <a:latin typeface="Calibri"/>
              </a:rPr>
              <a:t>[2]</a:t>
            </a:r>
            <a:endParaRPr lang="en-US" sz="2400" baseline="-25000" dirty="0">
              <a:solidFill>
                <a:srgbClr val="FFFFFF"/>
              </a:solidFill>
              <a:latin typeface="Calibri"/>
            </a:endParaRPr>
          </a:p>
        </p:txBody>
      </p:sp>
      <p:sp>
        <p:nvSpPr>
          <p:cNvPr id="173" name="TextBox 172"/>
          <p:cNvSpPr txBox="1"/>
          <p:nvPr/>
        </p:nvSpPr>
        <p:spPr>
          <a:xfrm>
            <a:off x="6403154" y="1553830"/>
            <a:ext cx="748923" cy="338554"/>
          </a:xfrm>
          <a:prstGeom prst="rect">
            <a:avLst/>
          </a:prstGeom>
          <a:noFill/>
        </p:spPr>
        <p:txBody>
          <a:bodyPr wrap="none" rtlCol="0">
            <a:spAutoFit/>
          </a:bodyPr>
          <a:lstStyle/>
          <a:p>
            <a:r>
              <a:rPr lang="en-US" sz="1600" dirty="0" smtClean="0"/>
              <a:t>enable</a:t>
            </a:r>
            <a:endParaRPr lang="en-US" sz="1600" dirty="0"/>
          </a:p>
        </p:txBody>
      </p:sp>
      <p:sp>
        <p:nvSpPr>
          <p:cNvPr id="210" name="TextBox 209"/>
          <p:cNvSpPr txBox="1"/>
          <p:nvPr/>
        </p:nvSpPr>
        <p:spPr>
          <a:xfrm>
            <a:off x="7829010" y="1511384"/>
            <a:ext cx="748923" cy="338554"/>
          </a:xfrm>
          <a:prstGeom prst="rect">
            <a:avLst/>
          </a:prstGeom>
          <a:noFill/>
        </p:spPr>
        <p:txBody>
          <a:bodyPr wrap="none" rtlCol="0">
            <a:spAutoFit/>
          </a:bodyPr>
          <a:lstStyle/>
          <a:p>
            <a:r>
              <a:rPr lang="en-US" sz="1600" dirty="0" smtClean="0"/>
              <a:t>enable</a:t>
            </a:r>
            <a:endParaRPr lang="en-US" sz="1600" dirty="0"/>
          </a:p>
        </p:txBody>
      </p:sp>
      <p:sp>
        <p:nvSpPr>
          <p:cNvPr id="211" name="TextBox 210"/>
          <p:cNvSpPr txBox="1"/>
          <p:nvPr/>
        </p:nvSpPr>
        <p:spPr>
          <a:xfrm>
            <a:off x="6444333"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2" name="TextBox 211"/>
          <p:cNvSpPr txBox="1"/>
          <p:nvPr/>
        </p:nvSpPr>
        <p:spPr>
          <a:xfrm>
            <a:off x="7829010" y="2696830"/>
            <a:ext cx="748923" cy="338554"/>
          </a:xfrm>
          <a:prstGeom prst="rect">
            <a:avLst/>
          </a:prstGeom>
          <a:noFill/>
        </p:spPr>
        <p:txBody>
          <a:bodyPr wrap="none" rtlCol="0">
            <a:spAutoFit/>
          </a:bodyPr>
          <a:lstStyle/>
          <a:p>
            <a:r>
              <a:rPr lang="en-US" sz="1600" dirty="0" smtClean="0"/>
              <a:t>enable</a:t>
            </a:r>
            <a:endParaRPr lang="en-US" sz="1600" dirty="0"/>
          </a:p>
        </p:txBody>
      </p:sp>
      <p:sp>
        <p:nvSpPr>
          <p:cNvPr id="213" name="TextBox 212"/>
          <p:cNvSpPr txBox="1"/>
          <p:nvPr/>
        </p:nvSpPr>
        <p:spPr>
          <a:xfrm>
            <a:off x="6444333"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4" name="TextBox 213"/>
          <p:cNvSpPr txBox="1"/>
          <p:nvPr/>
        </p:nvSpPr>
        <p:spPr>
          <a:xfrm>
            <a:off x="7829010" y="3839830"/>
            <a:ext cx="748923" cy="338554"/>
          </a:xfrm>
          <a:prstGeom prst="rect">
            <a:avLst/>
          </a:prstGeom>
          <a:noFill/>
        </p:spPr>
        <p:txBody>
          <a:bodyPr wrap="none" rtlCol="0">
            <a:spAutoFit/>
          </a:bodyPr>
          <a:lstStyle/>
          <a:p>
            <a:r>
              <a:rPr lang="en-US" sz="1600" dirty="0" smtClean="0"/>
              <a:t>enable</a:t>
            </a:r>
            <a:endParaRPr lang="en-US" sz="1600" dirty="0"/>
          </a:p>
        </p:txBody>
      </p:sp>
      <p:sp>
        <p:nvSpPr>
          <p:cNvPr id="215" name="TextBox 214"/>
          <p:cNvSpPr txBox="1"/>
          <p:nvPr/>
        </p:nvSpPr>
        <p:spPr>
          <a:xfrm>
            <a:off x="6444333" y="4982830"/>
            <a:ext cx="748923" cy="338554"/>
          </a:xfrm>
          <a:prstGeom prst="rect">
            <a:avLst/>
          </a:prstGeom>
          <a:noFill/>
        </p:spPr>
        <p:txBody>
          <a:bodyPr wrap="none" rtlCol="0">
            <a:spAutoFit/>
          </a:bodyPr>
          <a:lstStyle/>
          <a:p>
            <a:r>
              <a:rPr lang="en-US" sz="1600" dirty="0" smtClean="0"/>
              <a:t>enable</a:t>
            </a:r>
            <a:endParaRPr lang="en-US" sz="1600" dirty="0"/>
          </a:p>
        </p:txBody>
      </p:sp>
      <p:sp>
        <p:nvSpPr>
          <p:cNvPr id="216" name="TextBox 215"/>
          <p:cNvSpPr txBox="1"/>
          <p:nvPr/>
        </p:nvSpPr>
        <p:spPr>
          <a:xfrm>
            <a:off x="7829010" y="4906630"/>
            <a:ext cx="748923" cy="338554"/>
          </a:xfrm>
          <a:prstGeom prst="rect">
            <a:avLst/>
          </a:prstGeom>
          <a:noFill/>
        </p:spPr>
        <p:txBody>
          <a:bodyPr wrap="none" rtlCol="0">
            <a:spAutoFit/>
          </a:bodyPr>
          <a:lstStyle/>
          <a:p>
            <a:r>
              <a:rPr lang="en-US" sz="1600" dirty="0" smtClean="0"/>
              <a:t>enable</a:t>
            </a:r>
            <a:endParaRPr lang="en-US" sz="1600" dirty="0"/>
          </a:p>
        </p:txBody>
      </p:sp>
      <p:cxnSp>
        <p:nvCxnSpPr>
          <p:cNvPr id="175" name="Straight Connector 174"/>
          <p:cNvCxnSpPr/>
          <p:nvPr/>
        </p:nvCxnSpPr>
        <p:spPr>
          <a:xfrm flipV="1">
            <a:off x="5281102" y="1955529"/>
            <a:ext cx="0" cy="17146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flipV="1">
            <a:off x="5281102" y="31115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5281102" y="4241842"/>
            <a:ext cx="0" cy="165142"/>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5281102" y="5397584"/>
            <a:ext cx="0" cy="114301"/>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176502" y="1955529"/>
            <a:ext cx="3078562" cy="1305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5176502" y="3102413"/>
            <a:ext cx="3026970" cy="917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176502" y="4241842"/>
            <a:ext cx="307856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5191526" y="5397584"/>
            <a:ext cx="310747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6749133"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a:off x="8267095" y="1816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a:off x="6749133"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a:off x="6749133"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8190895" y="2959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8267095" y="4102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6749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8273133" y="5245184"/>
            <a:ext cx="6038" cy="15240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62" idx="1"/>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20333" y="1752600"/>
            <a:ext cx="314510" cy="400110"/>
          </a:xfrm>
          <a:prstGeom prst="rect">
            <a:avLst/>
          </a:prstGeom>
          <a:noFill/>
        </p:spPr>
        <p:txBody>
          <a:bodyPr wrap="none" rtlCol="0">
            <a:spAutoFit/>
          </a:bodyPr>
          <a:lstStyle/>
          <a:p>
            <a:r>
              <a:rPr lang="en-US" sz="2000" dirty="0"/>
              <a:t>0</a:t>
            </a:r>
            <a:endParaRPr lang="en-US" sz="2000" dirty="0" smtClean="0"/>
          </a:p>
        </p:txBody>
      </p:sp>
      <p:sp>
        <p:nvSpPr>
          <p:cNvPr id="140" name="TextBox 139"/>
          <p:cNvSpPr txBox="1"/>
          <p:nvPr/>
        </p:nvSpPr>
        <p:spPr>
          <a:xfrm>
            <a:off x="4920333" y="2876490"/>
            <a:ext cx="314510" cy="400110"/>
          </a:xfrm>
          <a:prstGeom prst="rect">
            <a:avLst/>
          </a:prstGeom>
          <a:noFill/>
        </p:spPr>
        <p:txBody>
          <a:bodyPr wrap="none" rtlCol="0">
            <a:spAutoFit/>
          </a:bodyPr>
          <a:lstStyle/>
          <a:p>
            <a:r>
              <a:rPr lang="en-US" sz="2000" dirty="0" smtClean="0"/>
              <a:t>1</a:t>
            </a:r>
          </a:p>
        </p:txBody>
      </p:sp>
      <p:sp>
        <p:nvSpPr>
          <p:cNvPr id="144" name="TextBox 143"/>
          <p:cNvSpPr txBox="1"/>
          <p:nvPr/>
        </p:nvSpPr>
        <p:spPr>
          <a:xfrm>
            <a:off x="4920333" y="4038600"/>
            <a:ext cx="314510" cy="400110"/>
          </a:xfrm>
          <a:prstGeom prst="rect">
            <a:avLst/>
          </a:prstGeom>
          <a:noFill/>
        </p:spPr>
        <p:txBody>
          <a:bodyPr wrap="none" rtlCol="0">
            <a:spAutoFit/>
          </a:bodyPr>
          <a:lstStyle/>
          <a:p>
            <a:r>
              <a:rPr lang="en-US" sz="2000" dirty="0" smtClean="0"/>
              <a:t>2</a:t>
            </a:r>
          </a:p>
        </p:txBody>
      </p:sp>
      <p:sp>
        <p:nvSpPr>
          <p:cNvPr id="148" name="TextBox 147"/>
          <p:cNvSpPr txBox="1"/>
          <p:nvPr/>
        </p:nvSpPr>
        <p:spPr>
          <a:xfrm>
            <a:off x="4920333" y="5162490"/>
            <a:ext cx="314510" cy="400110"/>
          </a:xfrm>
          <a:prstGeom prst="rect">
            <a:avLst/>
          </a:prstGeom>
          <a:noFill/>
        </p:spPr>
        <p:txBody>
          <a:bodyPr wrap="none" rtlCol="0">
            <a:spAutoFit/>
          </a:bodyPr>
          <a:lstStyle/>
          <a:p>
            <a:r>
              <a:rPr lang="en-US" sz="2000" dirty="0" smtClean="0"/>
              <a:t>3</a:t>
            </a:r>
          </a:p>
        </p:txBody>
      </p: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5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5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198" name="AutoShape 5"/>
          <p:cNvSpPr>
            <a:spLocks noChangeArrowheads="1"/>
          </p:cNvSpPr>
          <p:nvPr/>
        </p:nvSpPr>
        <p:spPr bwMode="auto">
          <a:xfrm>
            <a:off x="5962650" y="1822173"/>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199" name="AutoShape 5"/>
          <p:cNvSpPr>
            <a:spLocks noChangeArrowheads="1"/>
          </p:cNvSpPr>
          <p:nvPr/>
        </p:nvSpPr>
        <p:spPr bwMode="auto">
          <a:xfrm>
            <a:off x="5962649" y="2971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 name="AutoShape 5"/>
          <p:cNvSpPr>
            <a:spLocks noChangeArrowheads="1"/>
          </p:cNvSpPr>
          <p:nvPr/>
        </p:nvSpPr>
        <p:spPr bwMode="auto">
          <a:xfrm>
            <a:off x="5939333" y="4127416"/>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1" name="AutoShape 5"/>
          <p:cNvSpPr>
            <a:spLocks noChangeArrowheads="1"/>
          </p:cNvSpPr>
          <p:nvPr/>
        </p:nvSpPr>
        <p:spPr bwMode="auto">
          <a:xfrm>
            <a:off x="5939333" y="5257800"/>
            <a:ext cx="209550" cy="22860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cxnSp>
        <p:nvCxnSpPr>
          <p:cNvPr id="233" name="Straight Connector 232"/>
          <p:cNvCxnSpPr/>
          <p:nvPr/>
        </p:nvCxnSpPr>
        <p:spPr>
          <a:xfrm>
            <a:off x="5791200" y="1880088"/>
            <a:ext cx="4252" cy="406351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5831426" y="1828800"/>
            <a:ext cx="112174"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9" idx="0"/>
          </p:cNvCxnSpPr>
          <p:nvPr/>
        </p:nvCxnSpPr>
        <p:spPr>
          <a:xfrm flipH="1">
            <a:off x="5795452" y="2971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5791200" y="4114800"/>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5791200" y="5245184"/>
            <a:ext cx="271972" cy="12616"/>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51857" y="1066800"/>
            <a:ext cx="4939743" cy="502294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65640" y="3359395"/>
            <a:ext cx="1827744" cy="523220"/>
          </a:xfrm>
          <a:prstGeom prst="rect">
            <a:avLst/>
          </a:prstGeom>
          <a:noFill/>
        </p:spPr>
        <p:txBody>
          <a:bodyPr wrap="none" rtlCol="0">
            <a:spAutoFit/>
          </a:bodyPr>
          <a:lstStyle/>
          <a:p>
            <a:r>
              <a:rPr lang="en-US" sz="2800" dirty="0" smtClean="0">
                <a:solidFill>
                  <a:schemeClr val="bg1"/>
                </a:solidFill>
              </a:rPr>
              <a:t>4 x 2 SRAM</a:t>
            </a:r>
          </a:p>
        </p:txBody>
      </p:sp>
      <p:sp>
        <p:nvSpPr>
          <p:cNvPr id="170" name="TextBox 169"/>
          <p:cNvSpPr txBox="1"/>
          <p:nvPr/>
        </p:nvSpPr>
        <p:spPr>
          <a:xfrm>
            <a:off x="186131" y="888321"/>
            <a:ext cx="3818353" cy="2677656"/>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4 x 2 SRAM Module?</a:t>
            </a:r>
          </a:p>
          <a:p>
            <a:endParaRPr lang="en-US" sz="2800" dirty="0">
              <a:solidFill>
                <a:schemeClr val="accent1"/>
              </a:solidFill>
            </a:endParaRPr>
          </a:p>
          <a:p>
            <a:r>
              <a:rPr lang="en-US" sz="2800" dirty="0"/>
              <a:t>(i.e. 4 word lines that are</a:t>
            </a:r>
          </a:p>
          <a:p>
            <a:r>
              <a:rPr lang="en-US" sz="2800" dirty="0"/>
              <a:t> each 2 bits wide)?</a:t>
            </a:r>
          </a:p>
          <a:p>
            <a:endParaRPr lang="en-US" sz="2800" dirty="0">
              <a:solidFill>
                <a:schemeClr val="accent1"/>
              </a:solidFill>
            </a:endParaRPr>
          </a:p>
        </p:txBody>
      </p:sp>
    </p:spTree>
    <p:extLst>
      <p:ext uri="{BB962C8B-B14F-4D97-AF65-F5344CB8AC3E}">
        <p14:creationId xmlns:p14="http://schemas.microsoft.com/office/powerpoint/2010/main" val="20989861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74" name="Text Box 108"/>
          <p:cNvSpPr txBox="1">
            <a:spLocks noChangeArrowheads="1"/>
          </p:cNvSpPr>
          <p:nvPr>
            <p:custDataLst>
              <p:tags r:id="rId2"/>
            </p:custDataLst>
          </p:nvPr>
        </p:nvSpPr>
        <p:spPr bwMode="auto">
          <a:xfrm>
            <a:off x="3503654" y="3174747"/>
            <a:ext cx="495650"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22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2549693" y="3403296"/>
            <a:ext cx="118410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endParaRPr lang="en-US" sz="2400" baseline="-25000" dirty="0">
              <a:solidFill>
                <a:srgbClr val="FFFFFF"/>
              </a:solidFill>
              <a:latin typeface="Calibri"/>
            </a:endParaRPr>
          </a:p>
        </p:txBody>
      </p:sp>
      <p:sp>
        <p:nvSpPr>
          <p:cNvPr id="185" name="Text Box 108"/>
          <p:cNvSpPr txBox="1">
            <a:spLocks noChangeArrowheads="1"/>
          </p:cNvSpPr>
          <p:nvPr>
            <p:custDataLst>
              <p:tags r:id="rId4"/>
            </p:custDataLst>
          </p:nvPr>
        </p:nvSpPr>
        <p:spPr bwMode="auto">
          <a:xfrm>
            <a:off x="5791200" y="6096000"/>
            <a:ext cx="659155"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err="1" smtClean="0">
                <a:solidFill>
                  <a:srgbClr val="FFFFFF"/>
                </a:solidFill>
                <a:latin typeface="Calibri"/>
              </a:rPr>
              <a:t>D</a:t>
            </a:r>
            <a:r>
              <a:rPr lang="en-US" sz="2400" baseline="-25000" dirty="0" err="1" smtClean="0">
                <a:solidFill>
                  <a:srgbClr val="FFFFFF"/>
                </a:solidFill>
                <a:latin typeface="Calibri"/>
              </a:rPr>
              <a:t>out</a:t>
            </a:r>
            <a:endParaRPr lang="en-US" sz="2400" baseline="-25000" dirty="0">
              <a:solidFill>
                <a:srgbClr val="FFFFFF"/>
              </a:solidFill>
              <a:latin typeface="Calibri"/>
            </a:endParaRPr>
          </a:p>
        </p:txBody>
      </p:sp>
      <p:sp>
        <p:nvSpPr>
          <p:cNvPr id="187" name="Text Box 108"/>
          <p:cNvSpPr txBox="1">
            <a:spLocks noChangeArrowheads="1"/>
          </p:cNvSpPr>
          <p:nvPr>
            <p:custDataLst>
              <p:tags r:id="rId5"/>
            </p:custDataLst>
          </p:nvPr>
        </p:nvSpPr>
        <p:spPr bwMode="auto">
          <a:xfrm>
            <a:off x="5873091" y="457200"/>
            <a:ext cx="527709"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D</a:t>
            </a:r>
            <a:r>
              <a:rPr lang="en-US" sz="2400" baseline="-25000" dirty="0" smtClean="0">
                <a:solidFill>
                  <a:srgbClr val="FFFFFF"/>
                </a:solidFill>
                <a:latin typeface="Calibri"/>
              </a:rPr>
              <a:t>in</a:t>
            </a:r>
            <a:endParaRPr lang="en-US" sz="2400" baseline="-25000" dirty="0">
              <a:solidFill>
                <a:srgbClr val="FFFFFF"/>
              </a:solidFill>
              <a:latin typeface="Calibri"/>
            </a:endParaRPr>
          </a:p>
        </p:txBody>
      </p:sp>
      <p:cxnSp>
        <p:nvCxnSpPr>
          <p:cNvPr id="4" name="Straight Connector 3"/>
          <p:cNvCxnSpPr/>
          <p:nvPr/>
        </p:nvCxnSpPr>
        <p:spPr>
          <a:xfrm flipV="1">
            <a:off x="3701133"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51479"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827679" y="5689768"/>
            <a:ext cx="1621413" cy="2523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Text Box 108"/>
          <p:cNvSpPr txBox="1">
            <a:spLocks noChangeArrowheads="1"/>
          </p:cNvSpPr>
          <p:nvPr>
            <p:custDataLst>
              <p:tags r:id="rId6"/>
            </p:custDataLst>
          </p:nvPr>
        </p:nvSpPr>
        <p:spPr bwMode="auto">
          <a:xfrm>
            <a:off x="2090067" y="5410200"/>
            <a:ext cx="1796133"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Write Enable</a:t>
            </a:r>
            <a:endParaRPr lang="en-US" sz="2400" baseline="-25000" dirty="0">
              <a:solidFill>
                <a:srgbClr val="FFFFFF"/>
              </a:solidFill>
              <a:latin typeface="Calibri"/>
            </a:endParaRPr>
          </a:p>
        </p:txBody>
      </p:sp>
      <p:cxnSp>
        <p:nvCxnSpPr>
          <p:cNvPr id="28" name="Straight Connector 27"/>
          <p:cNvCxnSpPr>
            <a:endCxn id="190" idx="3"/>
          </p:cNvCxnSpPr>
          <p:nvPr/>
        </p:nvCxnSpPr>
        <p:spPr>
          <a:xfrm flipH="1">
            <a:off x="3899457" y="5924728"/>
            <a:ext cx="1895995" cy="129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0" name="Text Box 108"/>
          <p:cNvSpPr txBox="1">
            <a:spLocks noChangeArrowheads="1"/>
          </p:cNvSpPr>
          <p:nvPr>
            <p:custDataLst>
              <p:tags r:id="rId7"/>
            </p:custDataLst>
          </p:nvPr>
        </p:nvSpPr>
        <p:spPr bwMode="auto">
          <a:xfrm>
            <a:off x="1905000" y="5677256"/>
            <a:ext cx="199445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Output Enable</a:t>
            </a:r>
            <a:endParaRPr lang="en-US" sz="2400" baseline="-25000" dirty="0">
              <a:solidFill>
                <a:srgbClr val="FFFFFF"/>
              </a:solidFill>
              <a:latin typeface="Calibri"/>
            </a:endParaRPr>
          </a:p>
        </p:txBody>
      </p:sp>
      <p:sp>
        <p:nvSpPr>
          <p:cNvPr id="170" name="Rectangle 169"/>
          <p:cNvSpPr/>
          <p:nvPr/>
        </p:nvSpPr>
        <p:spPr>
          <a:xfrm>
            <a:off x="4051857" y="1066800"/>
            <a:ext cx="4939743" cy="502294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a:off x="5665640" y="3359395"/>
            <a:ext cx="2135521" cy="523220"/>
          </a:xfrm>
          <a:prstGeom prst="rect">
            <a:avLst/>
          </a:prstGeom>
          <a:noFill/>
        </p:spPr>
        <p:txBody>
          <a:bodyPr wrap="none" rtlCol="0">
            <a:spAutoFit/>
          </a:bodyPr>
          <a:lstStyle/>
          <a:p>
            <a:r>
              <a:rPr lang="en-US" sz="2800" dirty="0" smtClean="0">
                <a:solidFill>
                  <a:schemeClr val="bg1"/>
                </a:solidFill>
              </a:rPr>
              <a:t>4M x </a:t>
            </a:r>
            <a:r>
              <a:rPr lang="en-US" sz="2800" dirty="0">
                <a:solidFill>
                  <a:schemeClr val="bg1"/>
                </a:solidFill>
              </a:rPr>
              <a:t>8</a:t>
            </a:r>
            <a:r>
              <a:rPr lang="en-US" sz="2800" dirty="0" smtClean="0">
                <a:solidFill>
                  <a:schemeClr val="bg1"/>
                </a:solidFill>
              </a:rPr>
              <a:t> SRAM</a:t>
            </a:r>
          </a:p>
        </p:txBody>
      </p:sp>
      <p:cxnSp>
        <p:nvCxnSpPr>
          <p:cNvPr id="6" name="Straight Connector 5"/>
          <p:cNvCxnSpPr>
            <a:stCxn id="170" idx="0"/>
          </p:cNvCxnSpPr>
          <p:nvPr/>
        </p:nvCxnSpPr>
        <p:spPr>
          <a:xfrm flipH="1" flipV="1">
            <a:off x="6521728" y="704672"/>
            <a:ext cx="1" cy="362128"/>
          </a:xfrm>
          <a:prstGeom prst="line">
            <a:avLst/>
          </a:prstGeom>
          <a:ln w="25400">
            <a:solidFill>
              <a:schemeClr val="bg1"/>
            </a:solidFill>
            <a:head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32271" y="733336"/>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2" name="Text Box 108"/>
          <p:cNvSpPr txBox="1">
            <a:spLocks noChangeArrowheads="1"/>
          </p:cNvSpPr>
          <p:nvPr>
            <p:custDataLst>
              <p:tags r:id="rId8"/>
            </p:custDataLst>
          </p:nvPr>
        </p:nvSpPr>
        <p:spPr bwMode="auto">
          <a:xfrm>
            <a:off x="6594042" y="571856"/>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cxnSp>
        <p:nvCxnSpPr>
          <p:cNvPr id="174" name="Straight Connector 173"/>
          <p:cNvCxnSpPr/>
          <p:nvPr/>
        </p:nvCxnSpPr>
        <p:spPr>
          <a:xfrm flipH="1" flipV="1">
            <a:off x="6520182" y="6076416"/>
            <a:ext cx="1" cy="362128"/>
          </a:xfrm>
          <a:prstGeom prst="line">
            <a:avLst/>
          </a:prstGeom>
          <a:ln w="25400">
            <a:solidFill>
              <a:schemeClr val="bg1"/>
            </a:solidFill>
            <a:headEnd type="arrow"/>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6430725" y="61050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8" name="Text Box 108"/>
          <p:cNvSpPr txBox="1">
            <a:spLocks noChangeArrowheads="1"/>
          </p:cNvSpPr>
          <p:nvPr>
            <p:custDataLst>
              <p:tags r:id="rId9"/>
            </p:custDataLst>
          </p:nvPr>
        </p:nvSpPr>
        <p:spPr bwMode="auto">
          <a:xfrm>
            <a:off x="6592496" y="5943600"/>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179" name="TextBox 178"/>
          <p:cNvSpPr txBox="1"/>
          <p:nvPr/>
        </p:nvSpPr>
        <p:spPr>
          <a:xfrm>
            <a:off x="186131" y="888321"/>
            <a:ext cx="3788217" cy="2677656"/>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a:t>
            </a:r>
            <a:r>
              <a:rPr lang="en-US" sz="2800" b="1" i="1" dirty="0" smtClean="0">
                <a:solidFill>
                  <a:schemeClr val="accent5">
                    <a:lumMod val="60000"/>
                    <a:lumOff val="40000"/>
                  </a:schemeClr>
                </a:solidFill>
              </a:rPr>
              <a:t>4M x 8</a:t>
            </a:r>
            <a:r>
              <a:rPr lang="en-US" sz="2800" dirty="0" smtClean="0">
                <a:solidFill>
                  <a:schemeClr val="accent5">
                    <a:lumMod val="60000"/>
                    <a:lumOff val="40000"/>
                  </a:schemeClr>
                </a:solidFill>
              </a:rPr>
              <a:t> SRAM Module?</a:t>
            </a:r>
          </a:p>
          <a:p>
            <a:endParaRPr lang="en-US" sz="2800" dirty="0">
              <a:solidFill>
                <a:schemeClr val="accent1"/>
              </a:solidFill>
            </a:endParaRPr>
          </a:p>
          <a:p>
            <a:r>
              <a:rPr lang="en-US" sz="2800" dirty="0"/>
              <a:t>(i.e. </a:t>
            </a:r>
            <a:r>
              <a:rPr lang="en-US" sz="2800" dirty="0" smtClean="0"/>
              <a:t>4M </a:t>
            </a:r>
            <a:r>
              <a:rPr lang="en-US" sz="2800" dirty="0"/>
              <a:t>word lines that </a:t>
            </a:r>
            <a:endParaRPr lang="en-US" sz="2800" dirty="0" smtClean="0"/>
          </a:p>
          <a:p>
            <a:r>
              <a:rPr lang="en-US" sz="2800" dirty="0" smtClean="0"/>
              <a:t>are each 8 </a:t>
            </a:r>
            <a:r>
              <a:rPr lang="en-US" sz="2800" dirty="0"/>
              <a:t>bits wide)?</a:t>
            </a:r>
          </a:p>
          <a:p>
            <a:endParaRPr lang="en-US" sz="2800" dirty="0">
              <a:solidFill>
                <a:schemeClr val="accent1"/>
              </a:solidFill>
            </a:endParaRPr>
          </a:p>
        </p:txBody>
      </p:sp>
      <p:sp>
        <p:nvSpPr>
          <p:cNvPr id="180" name="Text Box 108"/>
          <p:cNvSpPr txBox="1">
            <a:spLocks noChangeArrowheads="1"/>
          </p:cNvSpPr>
          <p:nvPr>
            <p:custDataLst>
              <p:tags r:id="rId10"/>
            </p:custDataLst>
          </p:nvPr>
        </p:nvSpPr>
        <p:spPr bwMode="auto">
          <a:xfrm>
            <a:off x="2173841" y="5029200"/>
            <a:ext cx="156324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Chip Select</a:t>
            </a:r>
            <a:endParaRPr lang="en-US" sz="2400" baseline="-25000" dirty="0">
              <a:solidFill>
                <a:srgbClr val="FFFFFF"/>
              </a:solidFill>
              <a:latin typeface="Calibri"/>
            </a:endParaRPr>
          </a:p>
        </p:txBody>
      </p:sp>
      <p:cxnSp>
        <p:nvCxnSpPr>
          <p:cNvPr id="23" name="Straight Connector 22"/>
          <p:cNvCxnSpPr/>
          <p:nvPr/>
        </p:nvCxnSpPr>
        <p:spPr>
          <a:xfrm flipH="1">
            <a:off x="3827679" y="5276672"/>
            <a:ext cx="17825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369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76200" y="762000"/>
            <a:ext cx="9448800" cy="5943600"/>
          </a:xfrm>
        </p:spPr>
        <p:txBody>
          <a:bodyPr>
            <a:normAutofit/>
          </a:bodyPr>
          <a:lstStyle/>
          <a:p>
            <a:pPr marL="0" indent="0">
              <a:buNone/>
            </a:pPr>
            <a:r>
              <a:rPr lang="en-US" dirty="0" smtClean="0"/>
              <a:t>Check online syllabus/schedule </a:t>
            </a:r>
            <a:endParaRPr lang="en-US" dirty="0"/>
          </a:p>
          <a:p>
            <a:pPr marL="91440" lvl="1" indent="-274320">
              <a:buSzPct val="85000"/>
              <a:buFont typeface="Arial"/>
              <a:buChar char="•"/>
            </a:pPr>
            <a:r>
              <a:rPr lang="en-US" sz="2400" dirty="0" smtClean="0">
                <a:solidFill>
                  <a:schemeClr val="accent5">
                    <a:lumMod val="60000"/>
                    <a:lumOff val="40000"/>
                  </a:schemeClr>
                </a:solidFill>
              </a:rPr>
              <a:t>http</a:t>
            </a:r>
            <a:r>
              <a:rPr lang="en-US" sz="2400" dirty="0">
                <a:solidFill>
                  <a:schemeClr val="accent5">
                    <a:lumMod val="60000"/>
                    <a:lumOff val="40000"/>
                  </a:schemeClr>
                </a:solidFill>
              </a:rPr>
              <a:t>://</a:t>
            </a:r>
            <a:r>
              <a:rPr lang="en-US" sz="2400" dirty="0" smtClean="0">
                <a:solidFill>
                  <a:schemeClr val="accent5">
                    <a:lumMod val="60000"/>
                    <a:lumOff val="40000"/>
                  </a:schemeClr>
                </a:solidFill>
              </a:rPr>
              <a:t>www.cs.cornell.edu/Courses/CS3410/2015sp/schedule.html</a:t>
            </a:r>
            <a:endParaRPr lang="en-US" sz="2400" dirty="0">
              <a:solidFill>
                <a:schemeClr val="accent5">
                  <a:lumMod val="60000"/>
                  <a:lumOff val="40000"/>
                </a:schemeClr>
              </a:solidFill>
            </a:endParaRPr>
          </a:p>
          <a:p>
            <a:pPr marL="342900" indent="-342900">
              <a:buClr>
                <a:schemeClr val="accent5">
                  <a:lumMod val="60000"/>
                  <a:lumOff val="40000"/>
                </a:schemeClr>
              </a:buClr>
              <a:buFont typeface="Arial" pitchFamily="34" charset="0"/>
              <a:buChar char="•"/>
            </a:pPr>
            <a:r>
              <a:rPr lang="en-US" sz="2800" dirty="0" smtClean="0"/>
              <a:t>Slides and Reading for lectures</a:t>
            </a:r>
          </a:p>
          <a:p>
            <a:pPr marL="342900" indent="-342900">
              <a:buClr>
                <a:schemeClr val="accent5">
                  <a:lumMod val="60000"/>
                  <a:lumOff val="40000"/>
                </a:schemeClr>
              </a:buClr>
              <a:buFont typeface="Arial" pitchFamily="34" charset="0"/>
              <a:buChar char="•"/>
            </a:pPr>
            <a:r>
              <a:rPr lang="en-US" sz="2800" dirty="0" smtClean="0"/>
              <a:t>Office Hours</a:t>
            </a:r>
          </a:p>
          <a:p>
            <a:pPr marL="342900" indent="-342900">
              <a:buClr>
                <a:schemeClr val="accent5">
                  <a:lumMod val="60000"/>
                  <a:lumOff val="40000"/>
                </a:schemeClr>
              </a:buClr>
              <a:buFont typeface="Arial" pitchFamily="34" charset="0"/>
              <a:buChar char="•"/>
            </a:pPr>
            <a:r>
              <a:rPr lang="en-US" sz="2800" b="1" i="1" dirty="0" smtClean="0">
                <a:solidFill>
                  <a:schemeClr val="accent5">
                    <a:lumMod val="60000"/>
                    <a:lumOff val="40000"/>
                  </a:schemeClr>
                </a:solidFill>
              </a:rPr>
              <a:t>Pictures of all  TAs</a:t>
            </a:r>
          </a:p>
          <a:p>
            <a:pPr marL="342900" indent="-342900">
              <a:buClr>
                <a:schemeClr val="accent5">
                  <a:lumMod val="60000"/>
                  <a:lumOff val="40000"/>
                </a:schemeClr>
              </a:buClr>
              <a:buFont typeface="Arial" pitchFamily="34" charset="0"/>
              <a:buChar char="•"/>
            </a:pPr>
            <a:r>
              <a:rPr lang="en-US" sz="2800" dirty="0" smtClean="0"/>
              <a:t>Homework and Programming Assignments</a:t>
            </a:r>
          </a:p>
          <a:p>
            <a:pPr marL="342900" indent="-342900">
              <a:buClr>
                <a:schemeClr val="accent5">
                  <a:lumMod val="60000"/>
                  <a:lumOff val="40000"/>
                </a:schemeClr>
              </a:buClr>
              <a:buFont typeface="Arial" pitchFamily="34" charset="0"/>
              <a:buChar char="•"/>
            </a:pPr>
            <a:r>
              <a:rPr lang="en-US" sz="2800" b="1" dirty="0">
                <a:solidFill>
                  <a:schemeClr val="accent5">
                    <a:lumMod val="60000"/>
                    <a:lumOff val="40000"/>
                  </a:schemeClr>
                </a:solidFill>
              </a:rPr>
              <a:t>Dates to keep in Mind</a:t>
            </a:r>
          </a:p>
          <a:p>
            <a:pPr marL="1085850" lvl="1" indent="-342900"/>
            <a:r>
              <a:rPr lang="en-US" sz="2400" b="1" dirty="0">
                <a:solidFill>
                  <a:schemeClr val="bg1"/>
                </a:solidFill>
              </a:rPr>
              <a:t>Prelims: Tue Mar 3rd and </a:t>
            </a:r>
            <a:r>
              <a:rPr lang="en-US" sz="2400" b="1" dirty="0" err="1">
                <a:solidFill>
                  <a:schemeClr val="bg1"/>
                </a:solidFill>
              </a:rPr>
              <a:t>Thur</a:t>
            </a:r>
            <a:r>
              <a:rPr lang="en-US" sz="2400" b="1" dirty="0">
                <a:solidFill>
                  <a:schemeClr val="bg1"/>
                </a:solidFill>
              </a:rPr>
              <a:t> April 30th</a:t>
            </a:r>
            <a:r>
              <a:rPr lang="en-US" sz="2400" dirty="0">
                <a:solidFill>
                  <a:schemeClr val="bg1"/>
                </a:solidFill>
              </a:rPr>
              <a:t> </a:t>
            </a:r>
          </a:p>
          <a:p>
            <a:pPr marL="1085850" lvl="1" indent="-342900"/>
            <a:r>
              <a:rPr lang="en-US" sz="2400" b="1" i="1" dirty="0">
                <a:solidFill>
                  <a:schemeClr val="bg1"/>
                </a:solidFill>
              </a:rPr>
              <a:t>Lab 1: Due </a:t>
            </a:r>
            <a:r>
              <a:rPr lang="en-US" sz="2400" b="1" i="1" dirty="0" smtClean="0">
                <a:solidFill>
                  <a:schemeClr val="bg1"/>
                </a:solidFill>
              </a:rPr>
              <a:t>next Friday, Feb </a:t>
            </a:r>
            <a:r>
              <a:rPr lang="en-US" sz="2400" b="1" i="1" dirty="0">
                <a:solidFill>
                  <a:schemeClr val="bg1"/>
                </a:solidFill>
              </a:rPr>
              <a:t>13th  before Winter </a:t>
            </a:r>
            <a:r>
              <a:rPr lang="en-US" sz="2400" b="1" i="1" dirty="0" smtClean="0">
                <a:solidFill>
                  <a:schemeClr val="bg1"/>
                </a:solidFill>
              </a:rPr>
              <a:t>break</a:t>
            </a:r>
            <a:endParaRPr lang="en-US" sz="2400" b="1" i="1" dirty="0">
              <a:solidFill>
                <a:schemeClr val="bg1"/>
              </a:solidFill>
            </a:endParaRPr>
          </a:p>
          <a:p>
            <a:pPr marL="1085850" lvl="1" indent="-342900"/>
            <a:r>
              <a:rPr lang="en-US" sz="2400" dirty="0">
                <a:solidFill>
                  <a:schemeClr val="bg1"/>
                </a:solidFill>
              </a:rPr>
              <a:t>Proj2: Due  </a:t>
            </a:r>
            <a:r>
              <a:rPr lang="en-US" sz="2400" dirty="0" err="1">
                <a:solidFill>
                  <a:schemeClr val="bg1"/>
                </a:solidFill>
              </a:rPr>
              <a:t>Thur</a:t>
            </a:r>
            <a:r>
              <a:rPr lang="en-US" sz="2400" dirty="0">
                <a:solidFill>
                  <a:schemeClr val="bg1"/>
                </a:solidFill>
              </a:rPr>
              <a:t> Mar 26th before Spring break</a:t>
            </a:r>
          </a:p>
          <a:p>
            <a:pPr marL="1085850" lvl="1" indent="-342900"/>
            <a:r>
              <a:rPr lang="en-US" sz="2400" dirty="0">
                <a:solidFill>
                  <a:schemeClr val="bg1"/>
                </a:solidFill>
              </a:rPr>
              <a:t>Final Project: Due when final would be (not known until Feb 14th</a:t>
            </a:r>
            <a:r>
              <a:rPr lang="en-US" sz="2400" dirty="0" smtClean="0">
                <a:solidFill>
                  <a:schemeClr val="bg1"/>
                </a:solidFill>
              </a:rPr>
              <a:t>)</a:t>
            </a:r>
            <a:endParaRPr lang="en-US" sz="2400" dirty="0">
              <a:solidFill>
                <a:schemeClr val="bg1"/>
              </a:solidFill>
            </a:endParaRPr>
          </a:p>
          <a:p>
            <a:pPr marL="0" indent="0">
              <a:buNone/>
            </a:pPr>
            <a:r>
              <a:rPr lang="en-US" dirty="0" smtClean="0">
                <a:solidFill>
                  <a:schemeClr val="bg1"/>
                </a:solidFill>
              </a:rPr>
              <a:t>Sched</a:t>
            </a:r>
            <a:r>
              <a:rPr lang="en-US" dirty="0" smtClean="0"/>
              <a:t>ule is subject to change</a:t>
            </a:r>
            <a:endParaRPr lang="en-US" dirty="0"/>
          </a:p>
        </p:txBody>
      </p:sp>
    </p:spTree>
    <p:extLst>
      <p:ext uri="{BB962C8B-B14F-4D97-AF65-F5344CB8AC3E}">
        <p14:creationId xmlns:p14="http://schemas.microsoft.com/office/powerpoint/2010/main" val="3809687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74" name="Text Box 108"/>
          <p:cNvSpPr txBox="1">
            <a:spLocks noChangeArrowheads="1"/>
          </p:cNvSpPr>
          <p:nvPr>
            <p:custDataLst>
              <p:tags r:id="rId2"/>
            </p:custDataLst>
          </p:nvPr>
        </p:nvSpPr>
        <p:spPr bwMode="auto">
          <a:xfrm>
            <a:off x="1790350" y="3174747"/>
            <a:ext cx="495650"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15629" y="3403296"/>
            <a:ext cx="1996829"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[21-10]</a:t>
            </a:r>
            <a:endParaRPr lang="en-US" sz="2000" baseline="-25000" dirty="0">
              <a:solidFill>
                <a:srgbClr val="FFFFFF"/>
              </a:solidFill>
              <a:latin typeface="Calibri"/>
            </a:endParaRPr>
          </a:p>
        </p:txBody>
      </p:sp>
      <p:cxnSp>
        <p:nvCxnSpPr>
          <p:cNvPr id="4" name="Straight Connector 3"/>
          <p:cNvCxnSpPr/>
          <p:nvPr/>
        </p:nvCxnSpPr>
        <p:spPr>
          <a:xfrm flipV="1">
            <a:off x="1905000"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61975"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8994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810000"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47" name="Rectangle 46"/>
          <p:cNvSpPr/>
          <p:nvPr/>
        </p:nvSpPr>
        <p:spPr>
          <a:xfrm>
            <a:off x="45429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4453525"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49" name="Rectangle 48"/>
          <p:cNvSpPr/>
          <p:nvPr/>
        </p:nvSpPr>
        <p:spPr>
          <a:xfrm>
            <a:off x="51454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055959"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1" name="Rectangle 50"/>
          <p:cNvSpPr/>
          <p:nvPr/>
        </p:nvSpPr>
        <p:spPr>
          <a:xfrm>
            <a:off x="57889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699484"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3" name="Rectangle 52"/>
          <p:cNvSpPr/>
          <p:nvPr/>
        </p:nvSpPr>
        <p:spPr>
          <a:xfrm>
            <a:off x="64140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324600"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5" name="Rectangle 54"/>
          <p:cNvSpPr/>
          <p:nvPr/>
        </p:nvSpPr>
        <p:spPr>
          <a:xfrm>
            <a:off x="70575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968125"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7" name="Rectangle 56"/>
          <p:cNvSpPr/>
          <p:nvPr/>
        </p:nvSpPr>
        <p:spPr>
          <a:xfrm>
            <a:off x="76600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570559"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9" name="Rectangle 58"/>
          <p:cNvSpPr/>
          <p:nvPr/>
        </p:nvSpPr>
        <p:spPr>
          <a:xfrm>
            <a:off x="83035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8214084"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61" name="Rectangle 60"/>
          <p:cNvSpPr/>
          <p:nvPr/>
        </p:nvSpPr>
        <p:spPr>
          <a:xfrm>
            <a:off x="2493933" y="2514600"/>
            <a:ext cx="901460" cy="18269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438400" y="2590800"/>
            <a:ext cx="956993" cy="923330"/>
          </a:xfrm>
          <a:prstGeom prst="rect">
            <a:avLst/>
          </a:prstGeom>
          <a:noFill/>
        </p:spPr>
        <p:txBody>
          <a:bodyPr wrap="none" rtlCol="0">
            <a:spAutoFit/>
          </a:bodyPr>
          <a:lstStyle/>
          <a:p>
            <a:r>
              <a:rPr lang="en-US" dirty="0" smtClean="0">
                <a:solidFill>
                  <a:schemeClr val="bg1"/>
                </a:solidFill>
              </a:rPr>
              <a:t>12 x </a:t>
            </a:r>
          </a:p>
          <a:p>
            <a:r>
              <a:rPr lang="en-US" dirty="0">
                <a:solidFill>
                  <a:schemeClr val="bg1"/>
                </a:solidFill>
              </a:rPr>
              <a:t> </a:t>
            </a:r>
            <a:r>
              <a:rPr lang="en-US" dirty="0" smtClean="0">
                <a:solidFill>
                  <a:schemeClr val="bg1"/>
                </a:solidFill>
              </a:rPr>
              <a:t>4096</a:t>
            </a:r>
            <a:endParaRPr lang="en-US" dirty="0">
              <a:solidFill>
                <a:schemeClr val="bg1"/>
              </a:solidFill>
            </a:endParaRPr>
          </a:p>
          <a:p>
            <a:r>
              <a:rPr lang="en-US" dirty="0" smtClean="0">
                <a:solidFill>
                  <a:schemeClr val="bg1"/>
                </a:solidFill>
              </a:rPr>
              <a:t>decoder</a:t>
            </a:r>
          </a:p>
        </p:txBody>
      </p:sp>
      <p:sp>
        <p:nvSpPr>
          <p:cNvPr id="12" name="TextBox 11"/>
          <p:cNvSpPr txBox="1"/>
          <p:nvPr/>
        </p:nvSpPr>
        <p:spPr>
          <a:xfrm>
            <a:off x="3895363" y="4932029"/>
            <a:ext cx="589192" cy="369332"/>
          </a:xfrm>
          <a:prstGeom prst="rect">
            <a:avLst/>
          </a:prstGeom>
          <a:noFill/>
        </p:spPr>
        <p:txBody>
          <a:bodyPr wrap="none" rtlCol="0">
            <a:spAutoFit/>
          </a:bodyPr>
          <a:lstStyle/>
          <a:p>
            <a:r>
              <a:rPr lang="en-US" dirty="0" smtClean="0"/>
              <a:t>mux</a:t>
            </a:r>
            <a:endParaRPr lang="en-US" dirty="0"/>
          </a:p>
        </p:txBody>
      </p:sp>
      <p:sp>
        <p:nvSpPr>
          <p:cNvPr id="11" name="Trapezoid 10"/>
          <p:cNvSpPr/>
          <p:nvPr/>
        </p:nvSpPr>
        <p:spPr>
          <a:xfrm flipV="1">
            <a:off x="3886200"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a:stCxn id="39" idx="2"/>
            <a:endCxn id="12" idx="0"/>
          </p:cNvCxnSpPr>
          <p:nvPr/>
        </p:nvCxnSpPr>
        <p:spPr>
          <a:xfrm flipH="1">
            <a:off x="4189959"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1381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1" name="Text Box 108"/>
          <p:cNvSpPr txBox="1">
            <a:spLocks noChangeArrowheads="1"/>
          </p:cNvSpPr>
          <p:nvPr>
            <p:custDataLst>
              <p:tags r:id="rId4"/>
            </p:custDataLst>
          </p:nvPr>
        </p:nvSpPr>
        <p:spPr bwMode="auto">
          <a:xfrm>
            <a:off x="41910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94" name="TextBox 93"/>
          <p:cNvSpPr txBox="1"/>
          <p:nvPr/>
        </p:nvSpPr>
        <p:spPr>
          <a:xfrm>
            <a:off x="4513116" y="4932029"/>
            <a:ext cx="589192" cy="369332"/>
          </a:xfrm>
          <a:prstGeom prst="rect">
            <a:avLst/>
          </a:prstGeom>
          <a:noFill/>
        </p:spPr>
        <p:txBody>
          <a:bodyPr wrap="none" rtlCol="0">
            <a:spAutoFit/>
          </a:bodyPr>
          <a:lstStyle/>
          <a:p>
            <a:r>
              <a:rPr lang="en-US" dirty="0" smtClean="0"/>
              <a:t>mux</a:t>
            </a:r>
            <a:endParaRPr lang="en-US" dirty="0"/>
          </a:p>
        </p:txBody>
      </p:sp>
      <p:sp>
        <p:nvSpPr>
          <p:cNvPr id="93" name="Trapezoid 92"/>
          <p:cNvSpPr/>
          <p:nvPr/>
        </p:nvSpPr>
        <p:spPr>
          <a:xfrm flipV="1">
            <a:off x="45039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5" name="Straight Connector 94"/>
          <p:cNvCxnSpPr>
            <a:endCxn id="93" idx="2"/>
          </p:cNvCxnSpPr>
          <p:nvPr/>
        </p:nvCxnSpPr>
        <p:spPr>
          <a:xfrm flipH="1">
            <a:off x="4825716"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5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7" name="Text Box 108"/>
          <p:cNvSpPr txBox="1">
            <a:spLocks noChangeArrowheads="1"/>
          </p:cNvSpPr>
          <p:nvPr>
            <p:custDataLst>
              <p:tags r:id="rId5"/>
            </p:custDataLst>
          </p:nvPr>
        </p:nvSpPr>
        <p:spPr bwMode="auto">
          <a:xfrm>
            <a:off x="480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00" name="TextBox 99"/>
          <p:cNvSpPr txBox="1"/>
          <p:nvPr/>
        </p:nvSpPr>
        <p:spPr>
          <a:xfrm>
            <a:off x="5114563" y="4932029"/>
            <a:ext cx="589192" cy="369332"/>
          </a:xfrm>
          <a:prstGeom prst="rect">
            <a:avLst/>
          </a:prstGeom>
          <a:noFill/>
        </p:spPr>
        <p:txBody>
          <a:bodyPr wrap="none" rtlCol="0">
            <a:spAutoFit/>
          </a:bodyPr>
          <a:lstStyle/>
          <a:p>
            <a:r>
              <a:rPr lang="en-US" dirty="0" smtClean="0"/>
              <a:t>mux</a:t>
            </a:r>
            <a:endParaRPr lang="en-US" dirty="0"/>
          </a:p>
        </p:txBody>
      </p:sp>
      <p:sp>
        <p:nvSpPr>
          <p:cNvPr id="99" name="Trapezoid 98"/>
          <p:cNvSpPr/>
          <p:nvPr/>
        </p:nvSpPr>
        <p:spPr>
          <a:xfrm flipV="1">
            <a:off x="5105400"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a:endCxn id="99" idx="2"/>
          </p:cNvCxnSpPr>
          <p:nvPr/>
        </p:nvCxnSpPr>
        <p:spPr>
          <a:xfrm flipH="1">
            <a:off x="54271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3573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3" name="Text Box 108"/>
          <p:cNvSpPr txBox="1">
            <a:spLocks noChangeArrowheads="1"/>
          </p:cNvSpPr>
          <p:nvPr>
            <p:custDataLst>
              <p:tags r:id="rId6"/>
            </p:custDataLst>
          </p:nvPr>
        </p:nvSpPr>
        <p:spPr bwMode="auto">
          <a:xfrm>
            <a:off x="54102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06" name="TextBox 105"/>
          <p:cNvSpPr txBox="1"/>
          <p:nvPr/>
        </p:nvSpPr>
        <p:spPr>
          <a:xfrm>
            <a:off x="5808516" y="4932029"/>
            <a:ext cx="589192" cy="369332"/>
          </a:xfrm>
          <a:prstGeom prst="rect">
            <a:avLst/>
          </a:prstGeom>
          <a:noFill/>
        </p:spPr>
        <p:txBody>
          <a:bodyPr wrap="none" rtlCol="0">
            <a:spAutoFit/>
          </a:bodyPr>
          <a:lstStyle/>
          <a:p>
            <a:r>
              <a:rPr lang="en-US" dirty="0" smtClean="0"/>
              <a:t>mux</a:t>
            </a:r>
            <a:endParaRPr lang="en-US" dirty="0"/>
          </a:p>
        </p:txBody>
      </p:sp>
      <p:sp>
        <p:nvSpPr>
          <p:cNvPr id="105" name="Trapezoid 104"/>
          <p:cNvSpPr/>
          <p:nvPr/>
        </p:nvSpPr>
        <p:spPr>
          <a:xfrm flipV="1">
            <a:off x="57993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7" name="Straight Connector 106"/>
          <p:cNvCxnSpPr>
            <a:endCxn id="106" idx="0"/>
          </p:cNvCxnSpPr>
          <p:nvPr/>
        </p:nvCxnSpPr>
        <p:spPr>
          <a:xfrm flipH="1">
            <a:off x="61031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0512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 Box 108"/>
          <p:cNvSpPr txBox="1">
            <a:spLocks noChangeArrowheads="1"/>
          </p:cNvSpPr>
          <p:nvPr>
            <p:custDataLst>
              <p:tags r:id="rId7"/>
            </p:custDataLst>
          </p:nvPr>
        </p:nvSpPr>
        <p:spPr bwMode="auto">
          <a:xfrm>
            <a:off x="61041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12" name="TextBox 111"/>
          <p:cNvSpPr txBox="1"/>
          <p:nvPr/>
        </p:nvSpPr>
        <p:spPr>
          <a:xfrm>
            <a:off x="6409963" y="4932029"/>
            <a:ext cx="589192" cy="369332"/>
          </a:xfrm>
          <a:prstGeom prst="rect">
            <a:avLst/>
          </a:prstGeom>
          <a:noFill/>
        </p:spPr>
        <p:txBody>
          <a:bodyPr wrap="none" rtlCol="0">
            <a:spAutoFit/>
          </a:bodyPr>
          <a:lstStyle/>
          <a:p>
            <a:r>
              <a:rPr lang="en-US" dirty="0" smtClean="0"/>
              <a:t>mux</a:t>
            </a:r>
            <a:endParaRPr lang="en-US" dirty="0"/>
          </a:p>
        </p:txBody>
      </p:sp>
      <p:sp>
        <p:nvSpPr>
          <p:cNvPr id="111" name="Trapezoid 110"/>
          <p:cNvSpPr/>
          <p:nvPr/>
        </p:nvSpPr>
        <p:spPr>
          <a:xfrm flipV="1">
            <a:off x="6400800"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 name="Straight Connector 112"/>
          <p:cNvCxnSpPr>
            <a:endCxn id="111" idx="2"/>
          </p:cNvCxnSpPr>
          <p:nvPr/>
        </p:nvCxnSpPr>
        <p:spPr>
          <a:xfrm flipH="1">
            <a:off x="67225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6527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7027716" y="4932029"/>
            <a:ext cx="589192" cy="369332"/>
          </a:xfrm>
          <a:prstGeom prst="rect">
            <a:avLst/>
          </a:prstGeom>
          <a:noFill/>
        </p:spPr>
        <p:txBody>
          <a:bodyPr wrap="none" rtlCol="0">
            <a:spAutoFit/>
          </a:bodyPr>
          <a:lstStyle/>
          <a:p>
            <a:r>
              <a:rPr lang="en-US" dirty="0" smtClean="0"/>
              <a:t>mux</a:t>
            </a:r>
            <a:endParaRPr lang="en-US" dirty="0"/>
          </a:p>
        </p:txBody>
      </p:sp>
      <p:sp>
        <p:nvSpPr>
          <p:cNvPr id="115" name="Text Box 108"/>
          <p:cNvSpPr txBox="1">
            <a:spLocks noChangeArrowheads="1"/>
          </p:cNvSpPr>
          <p:nvPr>
            <p:custDataLst>
              <p:tags r:id="rId8"/>
            </p:custDataLst>
          </p:nvPr>
        </p:nvSpPr>
        <p:spPr bwMode="auto">
          <a:xfrm>
            <a:off x="67056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17" name="Trapezoid 116"/>
          <p:cNvSpPr/>
          <p:nvPr/>
        </p:nvSpPr>
        <p:spPr>
          <a:xfrm flipV="1">
            <a:off x="70185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 name="Straight Connector 118"/>
          <p:cNvCxnSpPr>
            <a:endCxn id="118" idx="0"/>
          </p:cNvCxnSpPr>
          <p:nvPr/>
        </p:nvCxnSpPr>
        <p:spPr>
          <a:xfrm flipH="1">
            <a:off x="73223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72704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1" name="Text Box 108"/>
          <p:cNvSpPr txBox="1">
            <a:spLocks noChangeArrowheads="1"/>
          </p:cNvSpPr>
          <p:nvPr>
            <p:custDataLst>
              <p:tags r:id="rId9"/>
            </p:custDataLst>
          </p:nvPr>
        </p:nvSpPr>
        <p:spPr bwMode="auto">
          <a:xfrm>
            <a:off x="73233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24" name="TextBox 123"/>
          <p:cNvSpPr txBox="1"/>
          <p:nvPr/>
        </p:nvSpPr>
        <p:spPr>
          <a:xfrm>
            <a:off x="7637316" y="4932029"/>
            <a:ext cx="589192" cy="369332"/>
          </a:xfrm>
          <a:prstGeom prst="rect">
            <a:avLst/>
          </a:prstGeom>
          <a:noFill/>
        </p:spPr>
        <p:txBody>
          <a:bodyPr wrap="none" rtlCol="0">
            <a:spAutoFit/>
          </a:bodyPr>
          <a:lstStyle/>
          <a:p>
            <a:r>
              <a:rPr lang="en-US" dirty="0" smtClean="0"/>
              <a:t>mux</a:t>
            </a:r>
            <a:endParaRPr lang="en-US" dirty="0"/>
          </a:p>
        </p:txBody>
      </p:sp>
      <p:sp>
        <p:nvSpPr>
          <p:cNvPr id="123" name="Trapezoid 122"/>
          <p:cNvSpPr/>
          <p:nvPr/>
        </p:nvSpPr>
        <p:spPr>
          <a:xfrm flipV="1">
            <a:off x="76281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 name="Straight Connector 124"/>
          <p:cNvCxnSpPr>
            <a:endCxn id="124" idx="0"/>
          </p:cNvCxnSpPr>
          <p:nvPr/>
        </p:nvCxnSpPr>
        <p:spPr>
          <a:xfrm flipH="1">
            <a:off x="79319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8800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7" name="Text Box 108"/>
          <p:cNvSpPr txBox="1">
            <a:spLocks noChangeArrowheads="1"/>
          </p:cNvSpPr>
          <p:nvPr>
            <p:custDataLst>
              <p:tags r:id="rId10"/>
            </p:custDataLst>
          </p:nvPr>
        </p:nvSpPr>
        <p:spPr bwMode="auto">
          <a:xfrm>
            <a:off x="79329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29" name="Trapezoid 128"/>
          <p:cNvSpPr/>
          <p:nvPr/>
        </p:nvSpPr>
        <p:spPr>
          <a:xfrm flipV="1">
            <a:off x="8313953" y="4964295"/>
            <a:ext cx="643525" cy="304800"/>
          </a:xfrm>
          <a:prstGeom prst="trapezoi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p:cNvSpPr txBox="1"/>
          <p:nvPr/>
        </p:nvSpPr>
        <p:spPr>
          <a:xfrm>
            <a:off x="8323116" y="4932029"/>
            <a:ext cx="589192" cy="369332"/>
          </a:xfrm>
          <a:prstGeom prst="rect">
            <a:avLst/>
          </a:prstGeom>
          <a:noFill/>
        </p:spPr>
        <p:txBody>
          <a:bodyPr wrap="none" rtlCol="0">
            <a:spAutoFit/>
          </a:bodyPr>
          <a:lstStyle/>
          <a:p>
            <a:r>
              <a:rPr lang="en-US" dirty="0" smtClean="0"/>
              <a:t>mux</a:t>
            </a:r>
            <a:endParaRPr lang="en-US" dirty="0"/>
          </a:p>
        </p:txBody>
      </p:sp>
      <p:cxnSp>
        <p:nvCxnSpPr>
          <p:cNvPr id="131" name="Straight Connector 130"/>
          <p:cNvCxnSpPr>
            <a:endCxn id="130" idx="0"/>
          </p:cNvCxnSpPr>
          <p:nvPr/>
        </p:nvCxnSpPr>
        <p:spPr>
          <a:xfrm flipH="1">
            <a:off x="86177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856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3" name="Text Box 108"/>
          <p:cNvSpPr txBox="1">
            <a:spLocks noChangeArrowheads="1"/>
          </p:cNvSpPr>
          <p:nvPr>
            <p:custDataLst>
              <p:tags r:id="rId11"/>
            </p:custDataLst>
          </p:nvPr>
        </p:nvSpPr>
        <p:spPr bwMode="auto">
          <a:xfrm>
            <a:off x="861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34" name="Text Box 108"/>
          <p:cNvSpPr txBox="1">
            <a:spLocks noChangeArrowheads="1"/>
          </p:cNvSpPr>
          <p:nvPr>
            <p:custDataLst>
              <p:tags r:id="rId12"/>
            </p:custDataLst>
          </p:nvPr>
        </p:nvSpPr>
        <p:spPr bwMode="auto">
          <a:xfrm>
            <a:off x="3815919" y="5529961"/>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[7]</a:t>
            </a:r>
            <a:endParaRPr lang="en-US" baseline="-25000" dirty="0">
              <a:solidFill>
                <a:srgbClr val="FFFFFF"/>
              </a:solidFill>
              <a:latin typeface="Calibri"/>
            </a:endParaRPr>
          </a:p>
        </p:txBody>
      </p:sp>
      <p:cxnSp>
        <p:nvCxnSpPr>
          <p:cNvPr id="135" name="Straight Connector 134"/>
          <p:cNvCxnSpPr/>
          <p:nvPr/>
        </p:nvCxnSpPr>
        <p:spPr>
          <a:xfrm>
            <a:off x="4214592" y="5301361"/>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114800" y="5301361"/>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7" name="Text Box 108"/>
          <p:cNvSpPr txBox="1">
            <a:spLocks noChangeArrowheads="1"/>
          </p:cNvSpPr>
          <p:nvPr>
            <p:custDataLst>
              <p:tags r:id="rId13"/>
            </p:custDataLst>
          </p:nvPr>
        </p:nvSpPr>
        <p:spPr bwMode="auto">
          <a:xfrm>
            <a:off x="4191000" y="522823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38" name="Text Box 108"/>
          <p:cNvSpPr txBox="1">
            <a:spLocks noChangeArrowheads="1"/>
          </p:cNvSpPr>
          <p:nvPr>
            <p:custDataLst>
              <p:tags r:id="rId14"/>
            </p:custDataLst>
          </p:nvPr>
        </p:nvSpPr>
        <p:spPr bwMode="auto">
          <a:xfrm>
            <a:off x="4425519" y="5529961"/>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[6]</a:t>
            </a:r>
            <a:endParaRPr lang="en-US" baseline="-25000" dirty="0">
              <a:solidFill>
                <a:srgbClr val="FFFFFF"/>
              </a:solidFill>
              <a:latin typeface="Calibri"/>
            </a:endParaRPr>
          </a:p>
        </p:txBody>
      </p:sp>
      <p:cxnSp>
        <p:nvCxnSpPr>
          <p:cNvPr id="139" name="Straight Connector 138"/>
          <p:cNvCxnSpPr/>
          <p:nvPr/>
        </p:nvCxnSpPr>
        <p:spPr>
          <a:xfrm>
            <a:off x="4824192"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4724400"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1" name="Text Box 108"/>
          <p:cNvSpPr txBox="1">
            <a:spLocks noChangeArrowheads="1"/>
          </p:cNvSpPr>
          <p:nvPr>
            <p:custDataLst>
              <p:tags r:id="rId15"/>
            </p:custDataLst>
          </p:nvPr>
        </p:nvSpPr>
        <p:spPr bwMode="auto">
          <a:xfrm>
            <a:off x="4800600" y="5273423"/>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42" name="Text Box 108"/>
          <p:cNvSpPr txBox="1">
            <a:spLocks noChangeArrowheads="1"/>
          </p:cNvSpPr>
          <p:nvPr>
            <p:custDataLst>
              <p:tags r:id="rId16"/>
            </p:custDataLst>
          </p:nvPr>
        </p:nvSpPr>
        <p:spPr bwMode="auto">
          <a:xfrm>
            <a:off x="5068783" y="5526885"/>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[5]</a:t>
            </a:r>
            <a:endParaRPr lang="en-US" baseline="-25000" dirty="0">
              <a:solidFill>
                <a:srgbClr val="FFFFFF"/>
              </a:solidFill>
              <a:latin typeface="Calibri"/>
            </a:endParaRPr>
          </a:p>
        </p:txBody>
      </p:sp>
      <p:cxnSp>
        <p:nvCxnSpPr>
          <p:cNvPr id="143" name="Straight Connector 142"/>
          <p:cNvCxnSpPr/>
          <p:nvPr/>
        </p:nvCxnSpPr>
        <p:spPr>
          <a:xfrm>
            <a:off x="5467456"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5367664"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5" name="Text Box 108"/>
          <p:cNvSpPr txBox="1">
            <a:spLocks noChangeArrowheads="1"/>
          </p:cNvSpPr>
          <p:nvPr>
            <p:custDataLst>
              <p:tags r:id="rId17"/>
            </p:custDataLst>
          </p:nvPr>
        </p:nvSpPr>
        <p:spPr bwMode="auto">
          <a:xfrm>
            <a:off x="5443864" y="5225161"/>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46" name="Text Box 108"/>
          <p:cNvSpPr txBox="1">
            <a:spLocks noChangeArrowheads="1"/>
          </p:cNvSpPr>
          <p:nvPr>
            <p:custDataLst>
              <p:tags r:id="rId18"/>
            </p:custDataLst>
          </p:nvPr>
        </p:nvSpPr>
        <p:spPr bwMode="auto">
          <a:xfrm>
            <a:off x="5678383" y="5526885"/>
            <a:ext cx="798617" cy="413639"/>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[4]</a:t>
            </a:r>
            <a:endParaRPr lang="en-US" baseline="-25000" dirty="0">
              <a:solidFill>
                <a:srgbClr val="FFFFFF"/>
              </a:solidFill>
              <a:latin typeface="Calibri"/>
            </a:endParaRPr>
          </a:p>
        </p:txBody>
      </p:sp>
      <p:cxnSp>
        <p:nvCxnSpPr>
          <p:cNvPr id="147" name="Straight Connector 146"/>
          <p:cNvCxnSpPr/>
          <p:nvPr/>
        </p:nvCxnSpPr>
        <p:spPr>
          <a:xfrm>
            <a:off x="6077056" y="5295209"/>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977264" y="5295209"/>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9" name="Text Box 108"/>
          <p:cNvSpPr txBox="1">
            <a:spLocks noChangeArrowheads="1"/>
          </p:cNvSpPr>
          <p:nvPr>
            <p:custDataLst>
              <p:tags r:id="rId19"/>
            </p:custDataLst>
          </p:nvPr>
        </p:nvSpPr>
        <p:spPr bwMode="auto">
          <a:xfrm>
            <a:off x="6053464" y="527034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50" name="Text Box 108"/>
          <p:cNvSpPr txBox="1">
            <a:spLocks noChangeArrowheads="1"/>
          </p:cNvSpPr>
          <p:nvPr>
            <p:custDataLst>
              <p:tags r:id="rId20"/>
            </p:custDataLst>
          </p:nvPr>
        </p:nvSpPr>
        <p:spPr bwMode="auto">
          <a:xfrm>
            <a:off x="6330519" y="5529961"/>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[3]</a:t>
            </a:r>
            <a:endParaRPr lang="en-US" baseline="-25000" dirty="0">
              <a:solidFill>
                <a:srgbClr val="FFFFFF"/>
              </a:solidFill>
              <a:latin typeface="Calibri"/>
            </a:endParaRPr>
          </a:p>
        </p:txBody>
      </p:sp>
      <p:cxnSp>
        <p:nvCxnSpPr>
          <p:cNvPr id="151" name="Straight Connector 150"/>
          <p:cNvCxnSpPr/>
          <p:nvPr/>
        </p:nvCxnSpPr>
        <p:spPr>
          <a:xfrm>
            <a:off x="6729192" y="5301361"/>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6629400" y="5301361"/>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4" name="Text Box 108"/>
          <p:cNvSpPr txBox="1">
            <a:spLocks noChangeArrowheads="1"/>
          </p:cNvSpPr>
          <p:nvPr>
            <p:custDataLst>
              <p:tags r:id="rId21"/>
            </p:custDataLst>
          </p:nvPr>
        </p:nvSpPr>
        <p:spPr bwMode="auto">
          <a:xfrm>
            <a:off x="6705600" y="522823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55" name="Text Box 108"/>
          <p:cNvSpPr txBox="1">
            <a:spLocks noChangeArrowheads="1"/>
          </p:cNvSpPr>
          <p:nvPr>
            <p:custDataLst>
              <p:tags r:id="rId22"/>
            </p:custDataLst>
          </p:nvPr>
        </p:nvSpPr>
        <p:spPr bwMode="auto">
          <a:xfrm>
            <a:off x="6940119" y="5529961"/>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a:t>
            </a:r>
            <a:r>
              <a:rPr lang="en-US" dirty="0">
                <a:solidFill>
                  <a:srgbClr val="FFFFFF"/>
                </a:solidFill>
                <a:latin typeface="Calibri"/>
              </a:rPr>
              <a:t>2</a:t>
            </a:r>
            <a:r>
              <a:rPr lang="en-US" dirty="0" smtClean="0">
                <a:solidFill>
                  <a:srgbClr val="FFFFFF"/>
                </a:solidFill>
                <a:latin typeface="Calibri"/>
              </a:rPr>
              <a:t>]</a:t>
            </a:r>
            <a:endParaRPr lang="en-US" baseline="-25000" dirty="0">
              <a:solidFill>
                <a:srgbClr val="FFFFFF"/>
              </a:solidFill>
              <a:latin typeface="Calibri"/>
            </a:endParaRPr>
          </a:p>
        </p:txBody>
      </p:sp>
      <p:cxnSp>
        <p:nvCxnSpPr>
          <p:cNvPr id="156" name="Straight Connector 155"/>
          <p:cNvCxnSpPr/>
          <p:nvPr/>
        </p:nvCxnSpPr>
        <p:spPr>
          <a:xfrm>
            <a:off x="7338792"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7239000"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8" name="Text Box 108"/>
          <p:cNvSpPr txBox="1">
            <a:spLocks noChangeArrowheads="1"/>
          </p:cNvSpPr>
          <p:nvPr>
            <p:custDataLst>
              <p:tags r:id="rId23"/>
            </p:custDataLst>
          </p:nvPr>
        </p:nvSpPr>
        <p:spPr bwMode="auto">
          <a:xfrm>
            <a:off x="7315200" y="5273423"/>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59" name="Text Box 108"/>
          <p:cNvSpPr txBox="1">
            <a:spLocks noChangeArrowheads="1"/>
          </p:cNvSpPr>
          <p:nvPr>
            <p:custDataLst>
              <p:tags r:id="rId24"/>
            </p:custDataLst>
          </p:nvPr>
        </p:nvSpPr>
        <p:spPr bwMode="auto">
          <a:xfrm>
            <a:off x="7583383" y="5526885"/>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[1]</a:t>
            </a:r>
            <a:endParaRPr lang="en-US" baseline="-25000" dirty="0">
              <a:solidFill>
                <a:srgbClr val="FFFFFF"/>
              </a:solidFill>
              <a:latin typeface="Calibri"/>
            </a:endParaRPr>
          </a:p>
        </p:txBody>
      </p:sp>
      <p:cxnSp>
        <p:nvCxnSpPr>
          <p:cNvPr id="160" name="Straight Connector 159"/>
          <p:cNvCxnSpPr/>
          <p:nvPr/>
        </p:nvCxnSpPr>
        <p:spPr>
          <a:xfrm>
            <a:off x="7982056" y="5298285"/>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7882264" y="5298285"/>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2" name="Text Box 108"/>
          <p:cNvSpPr txBox="1">
            <a:spLocks noChangeArrowheads="1"/>
          </p:cNvSpPr>
          <p:nvPr>
            <p:custDataLst>
              <p:tags r:id="rId25"/>
            </p:custDataLst>
          </p:nvPr>
        </p:nvSpPr>
        <p:spPr bwMode="auto">
          <a:xfrm>
            <a:off x="7958464" y="5225161"/>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63" name="Text Box 108"/>
          <p:cNvSpPr txBox="1">
            <a:spLocks noChangeArrowheads="1"/>
          </p:cNvSpPr>
          <p:nvPr>
            <p:custDataLst>
              <p:tags r:id="rId26"/>
            </p:custDataLst>
          </p:nvPr>
        </p:nvSpPr>
        <p:spPr bwMode="auto">
          <a:xfrm>
            <a:off x="8192983" y="5526885"/>
            <a:ext cx="798617"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r>
              <a:rPr lang="en-US" dirty="0" smtClean="0">
                <a:solidFill>
                  <a:srgbClr val="FFFFFF"/>
                </a:solidFill>
                <a:latin typeface="Calibri"/>
              </a:rPr>
              <a:t>[0]</a:t>
            </a:r>
            <a:endParaRPr lang="en-US" baseline="-25000" dirty="0">
              <a:solidFill>
                <a:srgbClr val="FFFFFF"/>
              </a:solidFill>
              <a:latin typeface="Calibri"/>
            </a:endParaRPr>
          </a:p>
        </p:txBody>
      </p:sp>
      <p:cxnSp>
        <p:nvCxnSpPr>
          <p:cNvPr id="164" name="Straight Connector 163"/>
          <p:cNvCxnSpPr/>
          <p:nvPr/>
        </p:nvCxnSpPr>
        <p:spPr>
          <a:xfrm>
            <a:off x="8591656" y="5295209"/>
            <a:ext cx="1128" cy="316468"/>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8491864" y="5295209"/>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6" name="Text Box 108"/>
          <p:cNvSpPr txBox="1">
            <a:spLocks noChangeArrowheads="1"/>
          </p:cNvSpPr>
          <p:nvPr>
            <p:custDataLst>
              <p:tags r:id="rId27"/>
            </p:custDataLst>
          </p:nvPr>
        </p:nvSpPr>
        <p:spPr bwMode="auto">
          <a:xfrm>
            <a:off x="8568064" y="5270347"/>
            <a:ext cx="288861" cy="360676"/>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a:t>
            </a:r>
            <a:endParaRPr lang="en-US" sz="1600" dirty="0">
              <a:solidFill>
                <a:srgbClr val="FFFFFF"/>
              </a:solidFill>
              <a:latin typeface="Calibri"/>
            </a:endParaRPr>
          </a:p>
        </p:txBody>
      </p:sp>
      <p:sp>
        <p:nvSpPr>
          <p:cNvPr id="175" name="Text Box 108"/>
          <p:cNvSpPr txBox="1">
            <a:spLocks noChangeArrowheads="1"/>
          </p:cNvSpPr>
          <p:nvPr>
            <p:custDataLst>
              <p:tags r:id="rId28"/>
            </p:custDataLst>
          </p:nvPr>
        </p:nvSpPr>
        <p:spPr bwMode="auto">
          <a:xfrm>
            <a:off x="129842" y="4508416"/>
            <a:ext cx="1737143"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[9-0]</a:t>
            </a:r>
            <a:endParaRPr lang="en-US" sz="2000" baseline="-25000" dirty="0">
              <a:solidFill>
                <a:srgbClr val="FFFFFF"/>
              </a:solidFill>
              <a:latin typeface="Calibri"/>
            </a:endParaRPr>
          </a:p>
        </p:txBody>
      </p:sp>
      <p:cxnSp>
        <p:nvCxnSpPr>
          <p:cNvPr id="177" name="Straight Connector 176"/>
          <p:cNvCxnSpPr/>
          <p:nvPr/>
        </p:nvCxnSpPr>
        <p:spPr>
          <a:xfrm>
            <a:off x="1920629" y="4807145"/>
            <a:ext cx="6393324" cy="0"/>
          </a:xfrm>
          <a:prstGeom prst="line">
            <a:avLst/>
          </a:prstGeom>
          <a:ln w="254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8862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06017" name="Straight Connector 2006016"/>
          <p:cNvCxnSpPr/>
          <p:nvPr/>
        </p:nvCxnSpPr>
        <p:spPr>
          <a:xfrm>
            <a:off x="38862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44958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44958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51054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51054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57912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7912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64008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64008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70104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70104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7620000" y="4800600"/>
            <a:ext cx="0" cy="381000"/>
          </a:xfrm>
          <a:prstGeom prst="line">
            <a:avLst/>
          </a:prstGeom>
          <a:ln w="381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76200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8305800" y="4800600"/>
            <a:ext cx="0" cy="381000"/>
          </a:xfrm>
          <a:prstGeom prst="line">
            <a:avLst/>
          </a:prstGeom>
          <a:ln w="381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8305800" y="5181600"/>
            <a:ext cx="76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04" name="Text Box 108"/>
          <p:cNvSpPr txBox="1">
            <a:spLocks noChangeArrowheads="1"/>
          </p:cNvSpPr>
          <p:nvPr>
            <p:custDataLst>
              <p:tags r:id="rId29"/>
            </p:custDataLst>
          </p:nvPr>
        </p:nvSpPr>
        <p:spPr bwMode="auto">
          <a:xfrm>
            <a:off x="1752600" y="4337077"/>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10</a:t>
            </a:r>
            <a:endParaRPr lang="en-US" sz="2400" dirty="0">
              <a:solidFill>
                <a:srgbClr val="FFFFFF"/>
              </a:solidFill>
              <a:latin typeface="Calibri"/>
            </a:endParaRPr>
          </a:p>
        </p:txBody>
      </p:sp>
      <p:cxnSp>
        <p:nvCxnSpPr>
          <p:cNvPr id="205" name="Straight Connector 204"/>
          <p:cNvCxnSpPr/>
          <p:nvPr/>
        </p:nvCxnSpPr>
        <p:spPr>
          <a:xfrm>
            <a:off x="2076625" y="474373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5" name="Straight Connector 2006024"/>
          <p:cNvCxnSpPr/>
          <p:nvPr/>
        </p:nvCxnSpPr>
        <p:spPr>
          <a:xfrm>
            <a:off x="3395393" y="3790670"/>
            <a:ext cx="460560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7" name="Straight Connector 2006026"/>
          <p:cNvCxnSpPr/>
          <p:nvPr/>
        </p:nvCxnSpPr>
        <p:spPr>
          <a:xfrm>
            <a:off x="8003193" y="3790670"/>
            <a:ext cx="0" cy="133410"/>
          </a:xfrm>
          <a:prstGeom prst="line">
            <a:avLst/>
          </a:prstGeom>
          <a:ln w="254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73914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6705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6096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54102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4800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4191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06029" name="Straight Arrow Connector 2006028"/>
          <p:cNvCxnSpPr/>
          <p:nvPr/>
        </p:nvCxnSpPr>
        <p:spPr>
          <a:xfrm>
            <a:off x="7983184" y="392408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73914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a:off x="6721906"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6096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a:off x="54102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a:off x="48006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p:nvPr/>
        </p:nvCxnSpPr>
        <p:spPr>
          <a:xfrm>
            <a:off x="4191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77609"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a:off x="3657600" y="394341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5665640" y="1915180"/>
            <a:ext cx="2135521" cy="523220"/>
          </a:xfrm>
          <a:prstGeom prst="rect">
            <a:avLst/>
          </a:prstGeom>
          <a:noFill/>
        </p:spPr>
        <p:txBody>
          <a:bodyPr wrap="none" rtlCol="0">
            <a:spAutoFit/>
          </a:bodyPr>
          <a:lstStyle/>
          <a:p>
            <a:r>
              <a:rPr lang="en-US" sz="2800" dirty="0" smtClean="0">
                <a:solidFill>
                  <a:schemeClr val="bg1"/>
                </a:solidFill>
              </a:rPr>
              <a:t>4M x </a:t>
            </a:r>
            <a:r>
              <a:rPr lang="en-US" sz="2800" dirty="0">
                <a:solidFill>
                  <a:schemeClr val="bg1"/>
                </a:solidFill>
              </a:rPr>
              <a:t>8</a:t>
            </a:r>
            <a:r>
              <a:rPr lang="en-US" sz="2800" dirty="0" smtClean="0">
                <a:solidFill>
                  <a:schemeClr val="bg1"/>
                </a:solidFill>
              </a:rPr>
              <a:t> SRAM</a:t>
            </a:r>
          </a:p>
        </p:txBody>
      </p:sp>
      <p:sp>
        <p:nvSpPr>
          <p:cNvPr id="229" name="TextBox 228"/>
          <p:cNvSpPr txBox="1"/>
          <p:nvPr/>
        </p:nvSpPr>
        <p:spPr>
          <a:xfrm>
            <a:off x="186131" y="888321"/>
            <a:ext cx="3788217" cy="1384995"/>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a:t>
            </a:r>
            <a:r>
              <a:rPr lang="en-US" sz="2800" b="1" i="1" dirty="0" smtClean="0">
                <a:solidFill>
                  <a:schemeClr val="accent5">
                    <a:lumMod val="60000"/>
                    <a:lumOff val="40000"/>
                  </a:schemeClr>
                </a:solidFill>
              </a:rPr>
              <a:t>4M x 8</a:t>
            </a:r>
            <a:r>
              <a:rPr lang="en-US" sz="2800" dirty="0" smtClean="0">
                <a:solidFill>
                  <a:schemeClr val="accent5">
                    <a:lumMod val="60000"/>
                    <a:lumOff val="40000"/>
                  </a:schemeClr>
                </a:solidFill>
              </a:rPr>
              <a:t> SRAM Module?</a:t>
            </a:r>
          </a:p>
          <a:p>
            <a:endParaRPr lang="en-US" sz="2800" dirty="0">
              <a:solidFill>
                <a:schemeClr val="accent1"/>
              </a:solidFill>
            </a:endParaRPr>
          </a:p>
        </p:txBody>
      </p:sp>
    </p:spTree>
    <p:extLst>
      <p:ext uri="{BB962C8B-B14F-4D97-AF65-F5344CB8AC3E}">
        <p14:creationId xmlns:p14="http://schemas.microsoft.com/office/powerpoint/2010/main" val="317095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060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060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060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100"/>
                                  </p:stCondLst>
                                  <p:childTnLst>
                                    <p:set>
                                      <p:cBhvr>
                                        <p:cTn id="46" dur="1" fill="hold">
                                          <p:stCondLst>
                                            <p:cond delay="0"/>
                                          </p:stCondLst>
                                        </p:cTn>
                                        <p:tgtEl>
                                          <p:spTgt spid="16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0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0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0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7"/>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9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1"/>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9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0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0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0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0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0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09"/>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13"/>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1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1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19"/>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210"/>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211"/>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212"/>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213"/>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214"/>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215"/>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21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22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22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222"/>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223"/>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224"/>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225"/>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226"/>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126"/>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21"/>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27"/>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58"/>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57"/>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12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2"/>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1"/>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94"/>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93"/>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0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99"/>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06"/>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05"/>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12"/>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11"/>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118"/>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17"/>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24"/>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23"/>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135"/>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136"/>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37"/>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38"/>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139"/>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140"/>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141"/>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142"/>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143"/>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144"/>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145"/>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46"/>
                                        </p:tgtEl>
                                        <p:attrNameLst>
                                          <p:attrName>style.visibility</p:attrName>
                                        </p:attrNameLst>
                                      </p:cBhvr>
                                      <p:to>
                                        <p:strVal val="visible"/>
                                      </p:to>
                                    </p:set>
                                  </p:childTnLst>
                                </p:cTn>
                              </p:par>
                              <p:par>
                                <p:cTn id="221" presetID="1" presetClass="entr" presetSubtype="0" fill="hold" nodeType="withEffect">
                                  <p:stCondLst>
                                    <p:cond delay="0"/>
                                  </p:stCondLst>
                                  <p:childTnLst>
                                    <p:set>
                                      <p:cBhvr>
                                        <p:cTn id="222" dur="1" fill="hold">
                                          <p:stCondLst>
                                            <p:cond delay="0"/>
                                          </p:stCondLst>
                                        </p:cTn>
                                        <p:tgtEl>
                                          <p:spTgt spid="147"/>
                                        </p:tgtEl>
                                        <p:attrNameLst>
                                          <p:attrName>style.visibility</p:attrName>
                                        </p:attrNameLst>
                                      </p:cBhvr>
                                      <p:to>
                                        <p:strVal val="visible"/>
                                      </p:to>
                                    </p:set>
                                  </p:childTnLst>
                                </p:cTn>
                              </p:par>
                              <p:par>
                                <p:cTn id="223" presetID="1" presetClass="entr" presetSubtype="0" fill="hold" nodeType="withEffect">
                                  <p:stCondLst>
                                    <p:cond delay="0"/>
                                  </p:stCondLst>
                                  <p:childTnLst>
                                    <p:set>
                                      <p:cBhvr>
                                        <p:cTn id="224" dur="1" fill="hold">
                                          <p:stCondLst>
                                            <p:cond delay="0"/>
                                          </p:stCondLst>
                                        </p:cTn>
                                        <p:tgtEl>
                                          <p:spTgt spid="148"/>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49"/>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150"/>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151"/>
                                        </p:tgtEl>
                                        <p:attrNameLst>
                                          <p:attrName>style.visibility</p:attrName>
                                        </p:attrNameLst>
                                      </p:cBhvr>
                                      <p:to>
                                        <p:strVal val="visible"/>
                                      </p:to>
                                    </p:set>
                                  </p:childTnLst>
                                </p:cTn>
                              </p:par>
                              <p:par>
                                <p:cTn id="231" presetID="1" presetClass="entr" presetSubtype="0" fill="hold" nodeType="withEffect">
                                  <p:stCondLst>
                                    <p:cond delay="0"/>
                                  </p:stCondLst>
                                  <p:childTnLst>
                                    <p:set>
                                      <p:cBhvr>
                                        <p:cTn id="232" dur="1" fill="hold">
                                          <p:stCondLst>
                                            <p:cond delay="0"/>
                                          </p:stCondLst>
                                        </p:cTn>
                                        <p:tgtEl>
                                          <p:spTgt spid="153"/>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154"/>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155"/>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156"/>
                                        </p:tgtEl>
                                        <p:attrNameLst>
                                          <p:attrName>style.visibility</p:attrName>
                                        </p:attrNameLst>
                                      </p:cBhvr>
                                      <p:to>
                                        <p:strVal val="visible"/>
                                      </p:to>
                                    </p:set>
                                  </p:childTnLst>
                                </p:cTn>
                              </p:par>
                              <p:par>
                                <p:cTn id="239" presetID="1" presetClass="entr" presetSubtype="0" fill="hold" nodeType="withEffect">
                                  <p:stCondLst>
                                    <p:cond delay="0"/>
                                  </p:stCondLst>
                                  <p:childTnLst>
                                    <p:set>
                                      <p:cBhvr>
                                        <p:cTn id="240" dur="1" fill="hold">
                                          <p:stCondLst>
                                            <p:cond delay="0"/>
                                          </p:stCondLst>
                                        </p:cTn>
                                        <p:tgtEl>
                                          <p:spTgt spid="157"/>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158"/>
                                        </p:tgtEl>
                                        <p:attrNameLst>
                                          <p:attrName>style.visibility</p:attrName>
                                        </p:attrNameLst>
                                      </p:cBhvr>
                                      <p:to>
                                        <p:strVal val="visible"/>
                                      </p:to>
                                    </p:set>
                                  </p:childTnLst>
                                </p:cTn>
                              </p:par>
                              <p:par>
                                <p:cTn id="243" presetID="1" presetClass="entr" presetSubtype="0" fill="hold" nodeType="withEffect">
                                  <p:stCondLst>
                                    <p:cond delay="0"/>
                                  </p:stCondLst>
                                  <p:childTnLst>
                                    <p:set>
                                      <p:cBhvr>
                                        <p:cTn id="244" dur="1" fill="hold">
                                          <p:stCondLst>
                                            <p:cond delay="0"/>
                                          </p:stCondLst>
                                        </p:cTn>
                                        <p:tgtEl>
                                          <p:spTgt spid="160"/>
                                        </p:tgtEl>
                                        <p:attrNameLst>
                                          <p:attrName>style.visibility</p:attrName>
                                        </p:attrNameLst>
                                      </p:cBhvr>
                                      <p:to>
                                        <p:strVal val="visible"/>
                                      </p:to>
                                    </p:set>
                                  </p:childTnLst>
                                </p:cTn>
                              </p:par>
                              <p:par>
                                <p:cTn id="245" presetID="1" presetClass="entr" presetSubtype="0" fill="hold" nodeType="withEffect">
                                  <p:stCondLst>
                                    <p:cond delay="0"/>
                                  </p:stCondLst>
                                  <p:childTnLst>
                                    <p:set>
                                      <p:cBhvr>
                                        <p:cTn id="246" dur="1" fill="hold">
                                          <p:stCondLst>
                                            <p:cond delay="0"/>
                                          </p:stCondLst>
                                        </p:cTn>
                                        <p:tgtEl>
                                          <p:spTgt spid="161"/>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62"/>
                                        </p:tgtEl>
                                        <p:attrNameLst>
                                          <p:attrName>style.visibility</p:attrName>
                                        </p:attrNameLst>
                                      </p:cBhvr>
                                      <p:to>
                                        <p:strVal val="visible"/>
                                      </p:to>
                                    </p:set>
                                  </p:childTnLst>
                                </p:cTn>
                              </p:par>
                              <p:par>
                                <p:cTn id="249" presetID="1" presetClass="entr" presetSubtype="0" fill="hold" nodeType="withEffect">
                                  <p:stCondLst>
                                    <p:cond delay="0"/>
                                  </p:stCondLst>
                                  <p:childTnLst>
                                    <p:set>
                                      <p:cBhvr>
                                        <p:cTn id="250" dur="1" fill="hold">
                                          <p:stCondLst>
                                            <p:cond delay="0"/>
                                          </p:stCondLst>
                                        </p:cTn>
                                        <p:tgtEl>
                                          <p:spTgt spid="89"/>
                                        </p:tgtEl>
                                        <p:attrNameLst>
                                          <p:attrName>style.visibility</p:attrName>
                                        </p:attrNameLst>
                                      </p:cBhvr>
                                      <p:to>
                                        <p:strVal val="visible"/>
                                      </p:to>
                                    </p:set>
                                  </p:childTnLst>
                                </p:cTn>
                              </p:par>
                              <p:par>
                                <p:cTn id="251" presetID="1" presetClass="entr" presetSubtype="0" fill="hold" nodeType="withEffect">
                                  <p:stCondLst>
                                    <p:cond delay="0"/>
                                  </p:stCondLst>
                                  <p:childTnLst>
                                    <p:set>
                                      <p:cBhvr>
                                        <p:cTn id="252" dur="1" fill="hold">
                                          <p:stCondLst>
                                            <p:cond delay="0"/>
                                          </p:stCondLst>
                                        </p:cTn>
                                        <p:tgtEl>
                                          <p:spTgt spid="2006017"/>
                                        </p:tgtEl>
                                        <p:attrNameLst>
                                          <p:attrName>style.visibility</p:attrName>
                                        </p:attrNameLst>
                                      </p:cBhvr>
                                      <p:to>
                                        <p:strVal val="visible"/>
                                      </p:to>
                                    </p:set>
                                  </p:childTnLst>
                                </p:cTn>
                              </p:par>
                              <p:par>
                                <p:cTn id="253" presetID="1" presetClass="entr" presetSubtype="0" fill="hold" nodeType="withEffect">
                                  <p:stCondLst>
                                    <p:cond delay="0"/>
                                  </p:stCondLst>
                                  <p:childTnLst>
                                    <p:set>
                                      <p:cBhvr>
                                        <p:cTn id="254" dur="1" fill="hold">
                                          <p:stCondLst>
                                            <p:cond delay="0"/>
                                          </p:stCondLst>
                                        </p:cTn>
                                        <p:tgtEl>
                                          <p:spTgt spid="189"/>
                                        </p:tgtEl>
                                        <p:attrNameLst>
                                          <p:attrName>style.visibility</p:attrName>
                                        </p:attrNameLst>
                                      </p:cBhvr>
                                      <p:to>
                                        <p:strVal val="visible"/>
                                      </p:to>
                                    </p:set>
                                  </p:childTnLst>
                                </p:cTn>
                              </p:par>
                              <p:par>
                                <p:cTn id="255" presetID="1" presetClass="entr" presetSubtype="0" fill="hold" nodeType="withEffect">
                                  <p:stCondLst>
                                    <p:cond delay="0"/>
                                  </p:stCondLst>
                                  <p:childTnLst>
                                    <p:set>
                                      <p:cBhvr>
                                        <p:cTn id="256" dur="1" fill="hold">
                                          <p:stCondLst>
                                            <p:cond delay="0"/>
                                          </p:stCondLst>
                                        </p:cTn>
                                        <p:tgtEl>
                                          <p:spTgt spid="191"/>
                                        </p:tgtEl>
                                        <p:attrNameLst>
                                          <p:attrName>style.visibility</p:attrName>
                                        </p:attrNameLst>
                                      </p:cBhvr>
                                      <p:to>
                                        <p:strVal val="visible"/>
                                      </p:to>
                                    </p:set>
                                  </p:childTnLst>
                                </p:cTn>
                              </p:par>
                              <p:par>
                                <p:cTn id="257" presetID="1" presetClass="entr" presetSubtype="0" fill="hold" nodeType="withEffect">
                                  <p:stCondLst>
                                    <p:cond delay="0"/>
                                  </p:stCondLst>
                                  <p:childTnLst>
                                    <p:set>
                                      <p:cBhvr>
                                        <p:cTn id="258" dur="1" fill="hold">
                                          <p:stCondLst>
                                            <p:cond delay="0"/>
                                          </p:stCondLst>
                                        </p:cTn>
                                        <p:tgtEl>
                                          <p:spTgt spid="192"/>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193"/>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194"/>
                                        </p:tgtEl>
                                        <p:attrNameLst>
                                          <p:attrName>style.visibility</p:attrName>
                                        </p:attrNameLst>
                                      </p:cBhvr>
                                      <p:to>
                                        <p:strVal val="visible"/>
                                      </p:to>
                                    </p:set>
                                  </p:childTnLst>
                                </p:cTn>
                              </p:par>
                              <p:par>
                                <p:cTn id="263" presetID="1" presetClass="entr" presetSubtype="0" fill="hold" nodeType="withEffect">
                                  <p:stCondLst>
                                    <p:cond delay="0"/>
                                  </p:stCondLst>
                                  <p:childTnLst>
                                    <p:set>
                                      <p:cBhvr>
                                        <p:cTn id="264" dur="1" fill="hold">
                                          <p:stCondLst>
                                            <p:cond delay="0"/>
                                          </p:stCondLst>
                                        </p:cTn>
                                        <p:tgtEl>
                                          <p:spTgt spid="195"/>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196"/>
                                        </p:tgtEl>
                                        <p:attrNameLst>
                                          <p:attrName>style.visibility</p:attrName>
                                        </p:attrNameLst>
                                      </p:cBhvr>
                                      <p:to>
                                        <p:strVal val="visible"/>
                                      </p:to>
                                    </p:set>
                                  </p:childTnLst>
                                </p:cTn>
                              </p:par>
                              <p:par>
                                <p:cTn id="267" presetID="1" presetClass="entr" presetSubtype="0" fill="hold" nodeType="withEffect">
                                  <p:stCondLst>
                                    <p:cond delay="0"/>
                                  </p:stCondLst>
                                  <p:childTnLst>
                                    <p:set>
                                      <p:cBhvr>
                                        <p:cTn id="268" dur="1" fill="hold">
                                          <p:stCondLst>
                                            <p:cond delay="0"/>
                                          </p:stCondLst>
                                        </p:cTn>
                                        <p:tgtEl>
                                          <p:spTgt spid="197"/>
                                        </p:tgtEl>
                                        <p:attrNameLst>
                                          <p:attrName>style.visibility</p:attrName>
                                        </p:attrNameLst>
                                      </p:cBhvr>
                                      <p:to>
                                        <p:strVal val="visible"/>
                                      </p:to>
                                    </p:set>
                                  </p:childTnLst>
                                </p:cTn>
                              </p:par>
                              <p:par>
                                <p:cTn id="269" presetID="1" presetClass="entr" presetSubtype="0" fill="hold" nodeType="withEffect">
                                  <p:stCondLst>
                                    <p:cond delay="0"/>
                                  </p:stCondLst>
                                  <p:childTnLst>
                                    <p:set>
                                      <p:cBhvr>
                                        <p:cTn id="270" dur="1" fill="hold">
                                          <p:stCondLst>
                                            <p:cond delay="0"/>
                                          </p:stCondLst>
                                        </p:cTn>
                                        <p:tgtEl>
                                          <p:spTgt spid="198"/>
                                        </p:tgtEl>
                                        <p:attrNameLst>
                                          <p:attrName>style.visibility</p:attrName>
                                        </p:attrNameLst>
                                      </p:cBhvr>
                                      <p:to>
                                        <p:strVal val="visible"/>
                                      </p:to>
                                    </p:set>
                                  </p:childTnLst>
                                </p:cTn>
                              </p:par>
                              <p:par>
                                <p:cTn id="271" presetID="1" presetClass="entr" presetSubtype="0" fill="hold" nodeType="withEffect">
                                  <p:stCondLst>
                                    <p:cond delay="0"/>
                                  </p:stCondLst>
                                  <p:childTnLst>
                                    <p:set>
                                      <p:cBhvr>
                                        <p:cTn id="272" dur="1" fill="hold">
                                          <p:stCondLst>
                                            <p:cond delay="0"/>
                                          </p:stCondLst>
                                        </p:cTn>
                                        <p:tgtEl>
                                          <p:spTgt spid="199"/>
                                        </p:tgtEl>
                                        <p:attrNameLst>
                                          <p:attrName>style.visibility</p:attrName>
                                        </p:attrNameLst>
                                      </p:cBhvr>
                                      <p:to>
                                        <p:strVal val="visible"/>
                                      </p:to>
                                    </p:set>
                                  </p:childTnLst>
                                </p:cTn>
                              </p:par>
                              <p:par>
                                <p:cTn id="273" presetID="1" presetClass="entr" presetSubtype="0" fill="hold" nodeType="withEffect">
                                  <p:stCondLst>
                                    <p:cond delay="0"/>
                                  </p:stCondLst>
                                  <p:childTnLst>
                                    <p:set>
                                      <p:cBhvr>
                                        <p:cTn id="274" dur="1" fill="hold">
                                          <p:stCondLst>
                                            <p:cond delay="0"/>
                                          </p:stCondLst>
                                        </p:cTn>
                                        <p:tgtEl>
                                          <p:spTgt spid="200"/>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201"/>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39" grpId="0" animBg="1"/>
      <p:bldP spid="40" grpId="0"/>
      <p:bldP spid="47" grpId="0" animBg="1"/>
      <p:bldP spid="48" grpId="0"/>
      <p:bldP spid="49" grpId="0" animBg="1"/>
      <p:bldP spid="50" grpId="0"/>
      <p:bldP spid="51" grpId="0" animBg="1"/>
      <p:bldP spid="52" grpId="0"/>
      <p:bldP spid="53" grpId="0" animBg="1"/>
      <p:bldP spid="54" grpId="0"/>
      <p:bldP spid="55" grpId="0" animBg="1"/>
      <p:bldP spid="56" grpId="0"/>
      <p:bldP spid="57" grpId="0" animBg="1"/>
      <p:bldP spid="58" grpId="0"/>
      <p:bldP spid="59" grpId="0" animBg="1"/>
      <p:bldP spid="60" grpId="0"/>
      <p:bldP spid="61" grpId="0" animBg="1"/>
      <p:bldP spid="62" grpId="0"/>
      <p:bldP spid="12" grpId="0"/>
      <p:bldP spid="11" grpId="0" animBg="1"/>
      <p:bldP spid="91" grpId="0"/>
      <p:bldP spid="94" grpId="0"/>
      <p:bldP spid="93" grpId="0" animBg="1"/>
      <p:bldP spid="97" grpId="0"/>
      <p:bldP spid="100" grpId="0"/>
      <p:bldP spid="99" grpId="0" animBg="1"/>
      <p:bldP spid="103" grpId="0"/>
      <p:bldP spid="106" grpId="0"/>
      <p:bldP spid="105" grpId="0" animBg="1"/>
      <p:bldP spid="109" grpId="0"/>
      <p:bldP spid="112" grpId="0"/>
      <p:bldP spid="111" grpId="0" animBg="1"/>
      <p:bldP spid="118" grpId="0"/>
      <p:bldP spid="115" grpId="0"/>
      <p:bldP spid="117" grpId="0" animBg="1"/>
      <p:bldP spid="121" grpId="0"/>
      <p:bldP spid="124" grpId="0"/>
      <p:bldP spid="123" grpId="0" animBg="1"/>
      <p:bldP spid="127" grpId="0"/>
      <p:bldP spid="129" grpId="0" animBg="1"/>
      <p:bldP spid="130" grpId="0"/>
      <p:bldP spid="133" grpId="0"/>
      <p:bldP spid="134" grpId="0"/>
      <p:bldP spid="137" grpId="0"/>
      <p:bldP spid="138" grpId="0"/>
      <p:bldP spid="141" grpId="0"/>
      <p:bldP spid="142" grpId="0"/>
      <p:bldP spid="145" grpId="0"/>
      <p:bldP spid="146" grpId="0"/>
      <p:bldP spid="149" grpId="0"/>
      <p:bldP spid="150" grpId="0"/>
      <p:bldP spid="154" grpId="0"/>
      <p:bldP spid="155" grpId="0"/>
      <p:bldP spid="158" grpId="0"/>
      <p:bldP spid="159" grpId="0"/>
      <p:bldP spid="162" grpId="0"/>
      <p:bldP spid="163" grpId="0"/>
      <p:bldP spid="166" grpId="0"/>
      <p:bldP spid="175" grpId="0"/>
      <p:bldP spid="20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SRAM</a:t>
            </a:r>
            <a:endParaRPr lang="en-US" dirty="0"/>
          </a:p>
        </p:txBody>
      </p:sp>
      <p:sp>
        <p:nvSpPr>
          <p:cNvPr id="74" name="Text Box 108"/>
          <p:cNvSpPr txBox="1">
            <a:spLocks noChangeArrowheads="1"/>
          </p:cNvSpPr>
          <p:nvPr>
            <p:custDataLst>
              <p:tags r:id="rId2"/>
            </p:custDataLst>
          </p:nvPr>
        </p:nvSpPr>
        <p:spPr bwMode="auto">
          <a:xfrm>
            <a:off x="1790350" y="3174747"/>
            <a:ext cx="495650"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12</a:t>
            </a:r>
            <a:endParaRPr lang="en-US" sz="2400" dirty="0">
              <a:solidFill>
                <a:srgbClr val="FFFFFF"/>
              </a:solidFill>
              <a:latin typeface="Calibri"/>
            </a:endParaRPr>
          </a:p>
        </p:txBody>
      </p:sp>
      <p:sp>
        <p:nvSpPr>
          <p:cNvPr id="75" name="Text Box 108"/>
          <p:cNvSpPr txBox="1">
            <a:spLocks noChangeArrowheads="1"/>
          </p:cNvSpPr>
          <p:nvPr>
            <p:custDataLst>
              <p:tags r:id="rId3"/>
            </p:custDataLst>
          </p:nvPr>
        </p:nvSpPr>
        <p:spPr bwMode="auto">
          <a:xfrm>
            <a:off x="-15629" y="3403296"/>
            <a:ext cx="1996829"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[21-10]</a:t>
            </a:r>
            <a:endParaRPr lang="en-US" sz="2000" baseline="-25000" dirty="0">
              <a:solidFill>
                <a:srgbClr val="FFFFFF"/>
              </a:solidFill>
              <a:latin typeface="Calibri"/>
            </a:endParaRPr>
          </a:p>
        </p:txBody>
      </p:sp>
      <p:cxnSp>
        <p:nvCxnSpPr>
          <p:cNvPr id="4" name="Straight Connector 3"/>
          <p:cNvCxnSpPr/>
          <p:nvPr/>
        </p:nvCxnSpPr>
        <p:spPr>
          <a:xfrm flipV="1">
            <a:off x="1905000" y="3677735"/>
            <a:ext cx="609600" cy="24290"/>
          </a:xfrm>
          <a:prstGeom prst="line">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61975" y="358140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8994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810000"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47" name="Rectangle 46"/>
          <p:cNvSpPr/>
          <p:nvPr/>
        </p:nvSpPr>
        <p:spPr>
          <a:xfrm>
            <a:off x="45429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4453525"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49" name="Rectangle 48"/>
          <p:cNvSpPr/>
          <p:nvPr/>
        </p:nvSpPr>
        <p:spPr>
          <a:xfrm>
            <a:off x="51454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055959"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1" name="Rectangle 50"/>
          <p:cNvSpPr/>
          <p:nvPr/>
        </p:nvSpPr>
        <p:spPr>
          <a:xfrm>
            <a:off x="57889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699484"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3" name="Rectangle 52"/>
          <p:cNvSpPr/>
          <p:nvPr/>
        </p:nvSpPr>
        <p:spPr>
          <a:xfrm>
            <a:off x="6414058"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324600"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5" name="Rectangle 54"/>
          <p:cNvSpPr/>
          <p:nvPr/>
        </p:nvSpPr>
        <p:spPr>
          <a:xfrm>
            <a:off x="7057583"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968125"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7" name="Rectangle 56"/>
          <p:cNvSpPr/>
          <p:nvPr/>
        </p:nvSpPr>
        <p:spPr>
          <a:xfrm>
            <a:off x="7660017" y="2516446"/>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570559" y="2590800"/>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59" name="Rectangle 58"/>
          <p:cNvSpPr/>
          <p:nvPr/>
        </p:nvSpPr>
        <p:spPr>
          <a:xfrm>
            <a:off x="8303542" y="2514600"/>
            <a:ext cx="630267" cy="182695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8214084" y="2588954"/>
            <a:ext cx="811441" cy="1015663"/>
          </a:xfrm>
          <a:prstGeom prst="rect">
            <a:avLst/>
          </a:prstGeom>
          <a:noFill/>
        </p:spPr>
        <p:txBody>
          <a:bodyPr wrap="none" rtlCol="0">
            <a:spAutoFit/>
          </a:bodyPr>
          <a:lstStyle/>
          <a:p>
            <a:r>
              <a:rPr lang="en-US" sz="2000" dirty="0" smtClean="0">
                <a:solidFill>
                  <a:schemeClr val="bg1"/>
                </a:solidFill>
              </a:rPr>
              <a:t>4k x </a:t>
            </a:r>
          </a:p>
          <a:p>
            <a:r>
              <a:rPr lang="en-US" sz="2000" dirty="0">
                <a:solidFill>
                  <a:schemeClr val="bg1"/>
                </a:solidFill>
              </a:rPr>
              <a:t> </a:t>
            </a:r>
            <a:r>
              <a:rPr lang="en-US" sz="2000" dirty="0" smtClean="0">
                <a:solidFill>
                  <a:schemeClr val="bg1"/>
                </a:solidFill>
              </a:rPr>
              <a:t>1024</a:t>
            </a:r>
            <a:endParaRPr lang="en-US" sz="2000" dirty="0">
              <a:solidFill>
                <a:schemeClr val="bg1"/>
              </a:solidFill>
            </a:endParaRPr>
          </a:p>
          <a:p>
            <a:r>
              <a:rPr lang="en-US" sz="2000" dirty="0" smtClean="0">
                <a:solidFill>
                  <a:schemeClr val="bg1"/>
                </a:solidFill>
              </a:rPr>
              <a:t>SRAM</a:t>
            </a:r>
          </a:p>
        </p:txBody>
      </p:sp>
      <p:sp>
        <p:nvSpPr>
          <p:cNvPr id="61" name="Rectangle 60"/>
          <p:cNvSpPr/>
          <p:nvPr/>
        </p:nvSpPr>
        <p:spPr>
          <a:xfrm>
            <a:off x="2493933" y="2514600"/>
            <a:ext cx="901460" cy="18269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438400" y="2590800"/>
            <a:ext cx="956993" cy="646331"/>
          </a:xfrm>
          <a:prstGeom prst="rect">
            <a:avLst/>
          </a:prstGeom>
          <a:noFill/>
        </p:spPr>
        <p:txBody>
          <a:bodyPr wrap="none" rtlCol="0">
            <a:spAutoFit/>
          </a:bodyPr>
          <a:lstStyle/>
          <a:p>
            <a:r>
              <a:rPr lang="en-US" dirty="0" smtClean="0">
                <a:solidFill>
                  <a:schemeClr val="bg1"/>
                </a:solidFill>
              </a:rPr>
              <a:t>Row </a:t>
            </a:r>
          </a:p>
          <a:p>
            <a:r>
              <a:rPr lang="en-US" dirty="0" smtClean="0">
                <a:solidFill>
                  <a:schemeClr val="bg1"/>
                </a:solidFill>
              </a:rPr>
              <a:t>decoder</a:t>
            </a:r>
          </a:p>
        </p:txBody>
      </p:sp>
      <p:cxnSp>
        <p:nvCxnSpPr>
          <p:cNvPr id="17" name="Straight Connector 16"/>
          <p:cNvCxnSpPr>
            <a:stCxn id="39" idx="2"/>
          </p:cNvCxnSpPr>
          <p:nvPr/>
        </p:nvCxnSpPr>
        <p:spPr>
          <a:xfrm flipH="1">
            <a:off x="4189959"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1381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1" name="Text Box 108"/>
          <p:cNvSpPr txBox="1">
            <a:spLocks noChangeArrowheads="1"/>
          </p:cNvSpPr>
          <p:nvPr>
            <p:custDataLst>
              <p:tags r:id="rId4"/>
            </p:custDataLst>
          </p:nvPr>
        </p:nvSpPr>
        <p:spPr bwMode="auto">
          <a:xfrm>
            <a:off x="41910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95" name="Straight Connector 94"/>
          <p:cNvCxnSpPr/>
          <p:nvPr/>
        </p:nvCxnSpPr>
        <p:spPr>
          <a:xfrm flipH="1">
            <a:off x="4825716"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5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7" name="Text Box 108"/>
          <p:cNvSpPr txBox="1">
            <a:spLocks noChangeArrowheads="1"/>
          </p:cNvSpPr>
          <p:nvPr>
            <p:custDataLst>
              <p:tags r:id="rId5"/>
            </p:custDataLst>
          </p:nvPr>
        </p:nvSpPr>
        <p:spPr bwMode="auto">
          <a:xfrm>
            <a:off x="480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01" name="Straight Connector 100"/>
          <p:cNvCxnSpPr/>
          <p:nvPr/>
        </p:nvCxnSpPr>
        <p:spPr>
          <a:xfrm flipH="1">
            <a:off x="54271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3573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3" name="Text Box 108"/>
          <p:cNvSpPr txBox="1">
            <a:spLocks noChangeArrowheads="1"/>
          </p:cNvSpPr>
          <p:nvPr>
            <p:custDataLst>
              <p:tags r:id="rId6"/>
            </p:custDataLst>
          </p:nvPr>
        </p:nvSpPr>
        <p:spPr bwMode="auto">
          <a:xfrm>
            <a:off x="54102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07" name="Straight Connector 106"/>
          <p:cNvCxnSpPr/>
          <p:nvPr/>
        </p:nvCxnSpPr>
        <p:spPr>
          <a:xfrm flipH="1">
            <a:off x="61031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0512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 Box 108"/>
          <p:cNvSpPr txBox="1">
            <a:spLocks noChangeArrowheads="1"/>
          </p:cNvSpPr>
          <p:nvPr>
            <p:custDataLst>
              <p:tags r:id="rId7"/>
            </p:custDataLst>
          </p:nvPr>
        </p:nvSpPr>
        <p:spPr bwMode="auto">
          <a:xfrm>
            <a:off x="61041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13" name="Straight Connector 112"/>
          <p:cNvCxnSpPr/>
          <p:nvPr/>
        </p:nvCxnSpPr>
        <p:spPr>
          <a:xfrm flipH="1">
            <a:off x="6722563" y="4343400"/>
            <a:ext cx="6629" cy="62089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652718"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5" name="Text Box 108"/>
          <p:cNvSpPr txBox="1">
            <a:spLocks noChangeArrowheads="1"/>
          </p:cNvSpPr>
          <p:nvPr>
            <p:custDataLst>
              <p:tags r:id="rId8"/>
            </p:custDataLst>
          </p:nvPr>
        </p:nvSpPr>
        <p:spPr bwMode="auto">
          <a:xfrm>
            <a:off x="6705600"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19" name="Straight Connector 118"/>
          <p:cNvCxnSpPr/>
          <p:nvPr/>
        </p:nvCxnSpPr>
        <p:spPr>
          <a:xfrm flipH="1">
            <a:off x="73223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72704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1" name="Text Box 108"/>
          <p:cNvSpPr txBox="1">
            <a:spLocks noChangeArrowheads="1"/>
          </p:cNvSpPr>
          <p:nvPr>
            <p:custDataLst>
              <p:tags r:id="rId9"/>
            </p:custDataLst>
          </p:nvPr>
        </p:nvSpPr>
        <p:spPr bwMode="auto">
          <a:xfrm>
            <a:off x="73233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25" name="Straight Connector 124"/>
          <p:cNvCxnSpPr/>
          <p:nvPr/>
        </p:nvCxnSpPr>
        <p:spPr>
          <a:xfrm flipH="1">
            <a:off x="79319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8800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7" name="Text Box 108"/>
          <p:cNvSpPr txBox="1">
            <a:spLocks noChangeArrowheads="1"/>
          </p:cNvSpPr>
          <p:nvPr>
            <p:custDataLst>
              <p:tags r:id="rId10"/>
            </p:custDataLst>
          </p:nvPr>
        </p:nvSpPr>
        <p:spPr bwMode="auto">
          <a:xfrm>
            <a:off x="79329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cxnSp>
        <p:nvCxnSpPr>
          <p:cNvPr id="131" name="Straight Connector 130"/>
          <p:cNvCxnSpPr/>
          <p:nvPr/>
        </p:nvCxnSpPr>
        <p:spPr>
          <a:xfrm flipH="1">
            <a:off x="8617712" y="4343400"/>
            <a:ext cx="24633" cy="5886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8565871" y="442868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3" name="Text Box 108"/>
          <p:cNvSpPr txBox="1">
            <a:spLocks noChangeArrowheads="1"/>
          </p:cNvSpPr>
          <p:nvPr>
            <p:custDataLst>
              <p:tags r:id="rId11"/>
            </p:custDataLst>
          </p:nvPr>
        </p:nvSpPr>
        <p:spPr bwMode="auto">
          <a:xfrm>
            <a:off x="8618753" y="4346476"/>
            <a:ext cx="601447" cy="37792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1024</a:t>
            </a:r>
            <a:endParaRPr lang="en-US" sz="1600" dirty="0">
              <a:solidFill>
                <a:srgbClr val="FFFFFF"/>
              </a:solidFill>
              <a:latin typeface="Calibri"/>
            </a:endParaRPr>
          </a:p>
        </p:txBody>
      </p:sp>
      <p:sp>
        <p:nvSpPr>
          <p:cNvPr id="175" name="Text Box 108"/>
          <p:cNvSpPr txBox="1">
            <a:spLocks noChangeArrowheads="1"/>
          </p:cNvSpPr>
          <p:nvPr>
            <p:custDataLst>
              <p:tags r:id="rId12"/>
            </p:custDataLst>
          </p:nvPr>
        </p:nvSpPr>
        <p:spPr bwMode="auto">
          <a:xfrm>
            <a:off x="129842" y="4508416"/>
            <a:ext cx="1737143"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Address</a:t>
            </a:r>
            <a:r>
              <a:rPr lang="en-US" sz="2000" dirty="0" smtClean="0">
                <a:solidFill>
                  <a:srgbClr val="FFFFFF"/>
                </a:solidFill>
                <a:latin typeface="Calibri"/>
              </a:rPr>
              <a:t> [9-0]</a:t>
            </a:r>
            <a:endParaRPr lang="en-US" sz="2000" baseline="-25000" dirty="0">
              <a:solidFill>
                <a:srgbClr val="FFFFFF"/>
              </a:solidFill>
              <a:latin typeface="Calibri"/>
            </a:endParaRPr>
          </a:p>
        </p:txBody>
      </p:sp>
      <p:cxnSp>
        <p:nvCxnSpPr>
          <p:cNvPr id="177" name="Straight Connector 176"/>
          <p:cNvCxnSpPr/>
          <p:nvPr/>
        </p:nvCxnSpPr>
        <p:spPr>
          <a:xfrm>
            <a:off x="1920629" y="4807145"/>
            <a:ext cx="1604580" cy="0"/>
          </a:xfrm>
          <a:prstGeom prst="line">
            <a:avLst/>
          </a:prstGeom>
          <a:ln w="254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204" name="Text Box 108"/>
          <p:cNvSpPr txBox="1">
            <a:spLocks noChangeArrowheads="1"/>
          </p:cNvSpPr>
          <p:nvPr>
            <p:custDataLst>
              <p:tags r:id="rId13"/>
            </p:custDataLst>
          </p:nvPr>
        </p:nvSpPr>
        <p:spPr bwMode="auto">
          <a:xfrm>
            <a:off x="1752600" y="4337077"/>
            <a:ext cx="49565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10</a:t>
            </a:r>
            <a:endParaRPr lang="en-US" sz="2400" dirty="0">
              <a:solidFill>
                <a:srgbClr val="FFFFFF"/>
              </a:solidFill>
              <a:latin typeface="Calibri"/>
            </a:endParaRPr>
          </a:p>
        </p:txBody>
      </p:sp>
      <p:cxnSp>
        <p:nvCxnSpPr>
          <p:cNvPr id="205" name="Straight Connector 204"/>
          <p:cNvCxnSpPr/>
          <p:nvPr/>
        </p:nvCxnSpPr>
        <p:spPr>
          <a:xfrm>
            <a:off x="2076625" y="4743730"/>
            <a:ext cx="76200" cy="20927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5" name="Straight Connector 2006024"/>
          <p:cNvCxnSpPr/>
          <p:nvPr/>
        </p:nvCxnSpPr>
        <p:spPr>
          <a:xfrm>
            <a:off x="3395393" y="3790670"/>
            <a:ext cx="460560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6027" name="Straight Connector 2006026"/>
          <p:cNvCxnSpPr/>
          <p:nvPr/>
        </p:nvCxnSpPr>
        <p:spPr>
          <a:xfrm>
            <a:off x="8003193" y="3790670"/>
            <a:ext cx="0" cy="133410"/>
          </a:xfrm>
          <a:prstGeom prst="line">
            <a:avLst/>
          </a:prstGeom>
          <a:ln w="254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73914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6705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6096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54102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48006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4191000"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006029" name="Straight Arrow Connector 2006028"/>
          <p:cNvCxnSpPr/>
          <p:nvPr/>
        </p:nvCxnSpPr>
        <p:spPr>
          <a:xfrm>
            <a:off x="7983184" y="392408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73914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a:off x="6721906"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6096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a:off x="54102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a:off x="48006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p:nvPr/>
        </p:nvCxnSpPr>
        <p:spPr>
          <a:xfrm>
            <a:off x="4191000" y="39624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677609" y="3810000"/>
            <a:ext cx="0" cy="133410"/>
          </a:xfrm>
          <a:prstGeom prst="line">
            <a:avLst/>
          </a:prstGeom>
          <a:ln w="25400">
            <a:solidFill>
              <a:schemeClr val="bg1"/>
            </a:solidFill>
            <a:headEnd type="oval"/>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a:off x="3657600" y="394341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5665640" y="1915180"/>
            <a:ext cx="2135521" cy="523220"/>
          </a:xfrm>
          <a:prstGeom prst="rect">
            <a:avLst/>
          </a:prstGeom>
          <a:noFill/>
        </p:spPr>
        <p:txBody>
          <a:bodyPr wrap="none" rtlCol="0">
            <a:spAutoFit/>
          </a:bodyPr>
          <a:lstStyle/>
          <a:p>
            <a:r>
              <a:rPr lang="en-US" sz="2800" dirty="0" smtClean="0">
                <a:solidFill>
                  <a:schemeClr val="bg1"/>
                </a:solidFill>
              </a:rPr>
              <a:t>4M x </a:t>
            </a:r>
            <a:r>
              <a:rPr lang="en-US" sz="2800" dirty="0">
                <a:solidFill>
                  <a:schemeClr val="bg1"/>
                </a:solidFill>
              </a:rPr>
              <a:t>8</a:t>
            </a:r>
            <a:r>
              <a:rPr lang="en-US" sz="2800" dirty="0" smtClean="0">
                <a:solidFill>
                  <a:schemeClr val="bg1"/>
                </a:solidFill>
              </a:rPr>
              <a:t> SRAM</a:t>
            </a:r>
          </a:p>
        </p:txBody>
      </p:sp>
      <p:sp>
        <p:nvSpPr>
          <p:cNvPr id="167" name="Rectangle 166"/>
          <p:cNvSpPr/>
          <p:nvPr>
            <p:custDataLst>
              <p:tags r:id="rId14"/>
            </p:custDataLst>
          </p:nvPr>
        </p:nvSpPr>
        <p:spPr>
          <a:xfrm>
            <a:off x="3810000" y="4876800"/>
            <a:ext cx="4953000" cy="685800"/>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column selector, sense amp, and I/O circuits</a:t>
            </a:r>
            <a:endParaRPr lang="en-US" sz="2000" dirty="0"/>
          </a:p>
        </p:txBody>
      </p:sp>
      <p:cxnSp>
        <p:nvCxnSpPr>
          <p:cNvPr id="168" name="Straight Connector 167"/>
          <p:cNvCxnSpPr/>
          <p:nvPr/>
        </p:nvCxnSpPr>
        <p:spPr>
          <a:xfrm>
            <a:off x="3525209" y="4819590"/>
            <a:ext cx="0" cy="133410"/>
          </a:xfrm>
          <a:prstGeom prst="line">
            <a:avLst/>
          </a:prstGeom>
          <a:ln w="25400">
            <a:solidFill>
              <a:schemeClr val="bg1"/>
            </a:solidFill>
            <a:headEnd type="non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a:off x="3505200" y="4953000"/>
            <a:ext cx="288494"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0" name="TextBox 169"/>
          <p:cNvSpPr txBox="1"/>
          <p:nvPr>
            <p:custDataLst>
              <p:tags r:id="rId15"/>
            </p:custDataLst>
          </p:nvPr>
        </p:nvSpPr>
        <p:spPr>
          <a:xfrm>
            <a:off x="4495800" y="6106180"/>
            <a:ext cx="3200400" cy="523220"/>
          </a:xfrm>
          <a:prstGeom prst="rect">
            <a:avLst/>
          </a:prstGeom>
          <a:noFill/>
        </p:spPr>
        <p:txBody>
          <a:bodyPr wrap="square" rtlCol="0">
            <a:spAutoFit/>
          </a:bodyPr>
          <a:lstStyle/>
          <a:p>
            <a:pPr algn="ctr"/>
            <a:r>
              <a:rPr lang="en-US" sz="2800" dirty="0" smtClean="0">
                <a:solidFill>
                  <a:schemeClr val="bg1"/>
                </a:solidFill>
              </a:rPr>
              <a:t>Shared Data Bus</a:t>
            </a:r>
          </a:p>
        </p:txBody>
      </p:sp>
      <p:cxnSp>
        <p:nvCxnSpPr>
          <p:cNvPr id="171" name="Straight Arrow Connector 170"/>
          <p:cNvCxnSpPr/>
          <p:nvPr>
            <p:custDataLst>
              <p:tags r:id="rId16"/>
            </p:custDataLst>
          </p:nvPr>
        </p:nvCxnSpPr>
        <p:spPr>
          <a:xfrm flipV="1">
            <a:off x="6096000" y="5562600"/>
            <a:ext cx="795" cy="6858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0" y="1915180"/>
            <a:ext cx="6858000" cy="38760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981200" y="5334000"/>
            <a:ext cx="3048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a:off x="1981200" y="5638800"/>
            <a:ext cx="3048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3" name="Text Box 108"/>
          <p:cNvSpPr txBox="1">
            <a:spLocks noChangeArrowheads="1"/>
          </p:cNvSpPr>
          <p:nvPr>
            <p:custDataLst>
              <p:tags r:id="rId17"/>
            </p:custDataLst>
          </p:nvPr>
        </p:nvSpPr>
        <p:spPr bwMode="auto">
          <a:xfrm>
            <a:off x="-76200" y="5029200"/>
            <a:ext cx="2122697"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Chip Select (CS)</a:t>
            </a:r>
            <a:endParaRPr lang="en-US" sz="2000" baseline="-25000" dirty="0">
              <a:solidFill>
                <a:srgbClr val="FFFFFF"/>
              </a:solidFill>
              <a:latin typeface="Calibri"/>
            </a:endParaRPr>
          </a:p>
        </p:txBody>
      </p:sp>
      <p:sp>
        <p:nvSpPr>
          <p:cNvPr id="174" name="Text Box 108"/>
          <p:cNvSpPr txBox="1">
            <a:spLocks noChangeArrowheads="1"/>
          </p:cNvSpPr>
          <p:nvPr>
            <p:custDataLst>
              <p:tags r:id="rId18"/>
            </p:custDataLst>
          </p:nvPr>
        </p:nvSpPr>
        <p:spPr bwMode="auto">
          <a:xfrm>
            <a:off x="231630" y="5372456"/>
            <a:ext cx="1659430"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Calibri"/>
              </a:rPr>
              <a:t>R/W Enable</a:t>
            </a:r>
            <a:endParaRPr lang="en-US" sz="2000" baseline="-25000" dirty="0">
              <a:solidFill>
                <a:srgbClr val="FFFFFF"/>
              </a:solidFill>
              <a:latin typeface="Calibri"/>
            </a:endParaRPr>
          </a:p>
        </p:txBody>
      </p:sp>
      <p:cxnSp>
        <p:nvCxnSpPr>
          <p:cNvPr id="176" name="Straight Connector 175"/>
          <p:cNvCxnSpPr/>
          <p:nvPr/>
        </p:nvCxnSpPr>
        <p:spPr>
          <a:xfrm>
            <a:off x="6019800" y="5867400"/>
            <a:ext cx="120929" cy="152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8" name="Text Box 108"/>
          <p:cNvSpPr txBox="1">
            <a:spLocks noChangeArrowheads="1"/>
          </p:cNvSpPr>
          <p:nvPr>
            <p:custDataLst>
              <p:tags r:id="rId19"/>
            </p:custDataLst>
          </p:nvPr>
        </p:nvSpPr>
        <p:spPr bwMode="auto">
          <a:xfrm>
            <a:off x="6096000" y="5715000"/>
            <a:ext cx="340158" cy="52078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179" name="TextBox 178"/>
          <p:cNvSpPr txBox="1"/>
          <p:nvPr/>
        </p:nvSpPr>
        <p:spPr>
          <a:xfrm>
            <a:off x="186131" y="888321"/>
            <a:ext cx="3788217" cy="1384995"/>
          </a:xfrm>
          <a:prstGeom prst="rect">
            <a:avLst/>
          </a:prstGeom>
          <a:noFill/>
        </p:spPr>
        <p:txBody>
          <a:bodyPr wrap="none" rtlCol="0">
            <a:spAutoFit/>
          </a:bodyPr>
          <a:lstStyle/>
          <a:p>
            <a:r>
              <a:rPr lang="en-US" sz="2800" dirty="0" smtClean="0">
                <a:solidFill>
                  <a:schemeClr val="accent5">
                    <a:lumMod val="60000"/>
                    <a:lumOff val="40000"/>
                  </a:schemeClr>
                </a:solidFill>
              </a:rPr>
              <a:t>E.g. How do we design </a:t>
            </a:r>
          </a:p>
          <a:p>
            <a:r>
              <a:rPr lang="en-US" sz="2800" dirty="0" smtClean="0">
                <a:solidFill>
                  <a:schemeClr val="accent5">
                    <a:lumMod val="60000"/>
                    <a:lumOff val="40000"/>
                  </a:schemeClr>
                </a:solidFill>
              </a:rPr>
              <a:t>a </a:t>
            </a:r>
            <a:r>
              <a:rPr lang="en-US" sz="2800" b="1" i="1" dirty="0" smtClean="0">
                <a:solidFill>
                  <a:schemeClr val="accent5">
                    <a:lumMod val="60000"/>
                    <a:lumOff val="40000"/>
                  </a:schemeClr>
                </a:solidFill>
              </a:rPr>
              <a:t>4M x 8</a:t>
            </a:r>
            <a:r>
              <a:rPr lang="en-US" sz="2800" dirty="0" smtClean="0">
                <a:solidFill>
                  <a:schemeClr val="accent5">
                    <a:lumMod val="60000"/>
                    <a:lumOff val="40000"/>
                  </a:schemeClr>
                </a:solidFill>
              </a:rPr>
              <a:t> SRAM Module?</a:t>
            </a:r>
          </a:p>
          <a:p>
            <a:endParaRPr lang="en-US" sz="2800" dirty="0">
              <a:solidFill>
                <a:schemeClr val="accent1"/>
              </a:solidFill>
            </a:endParaRPr>
          </a:p>
        </p:txBody>
      </p:sp>
    </p:spTree>
    <p:extLst>
      <p:ext uri="{BB962C8B-B14F-4D97-AF65-F5344CB8AC3E}">
        <p14:creationId xmlns:p14="http://schemas.microsoft.com/office/powerpoint/2010/main" val="217292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6" grpId="0" animBg="1"/>
      <p:bldP spid="173" grpId="0"/>
      <p:bldP spid="174" grpId="0"/>
      <p:bldP spid="17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custDataLst>
              <p:tags r:id="rId1"/>
            </p:custDataLst>
          </p:nvPr>
        </p:nvSpPr>
        <p:spPr>
          <a:xfrm>
            <a:off x="9144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custDataLst>
              <p:tags r:id="rId2"/>
            </p:custDataLst>
          </p:nvPr>
        </p:nvSpPr>
        <p:spPr/>
        <p:txBody>
          <a:bodyPr>
            <a:normAutofit fontScale="90000"/>
          </a:bodyPr>
          <a:lstStyle/>
          <a:p>
            <a:r>
              <a:rPr lang="en-US" dirty="0" smtClean="0"/>
              <a:t>SRAM Modules and Arrays</a:t>
            </a:r>
            <a:endParaRPr lang="en-US" dirty="0"/>
          </a:p>
        </p:txBody>
      </p:sp>
      <p:sp>
        <p:nvSpPr>
          <p:cNvPr id="57" name="Rectangle 56"/>
          <p:cNvSpPr/>
          <p:nvPr>
            <p:custDataLst>
              <p:tags r:id="rId3"/>
            </p:custDataLst>
          </p:nvPr>
        </p:nvSpPr>
        <p:spPr>
          <a:xfrm>
            <a:off x="6096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custDataLst>
              <p:tags r:id="rId4"/>
            </p:custDataLst>
          </p:nvPr>
        </p:nvSpPr>
        <p:spPr>
          <a:xfrm>
            <a:off x="4648200" y="12954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custDataLst>
              <p:tags r:id="rId5"/>
            </p:custDataLst>
          </p:nvPr>
        </p:nvSpPr>
        <p:spPr>
          <a:xfrm>
            <a:off x="4800600" y="12954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custDataLst>
              <p:tags r:id="rId6"/>
            </p:custDataLst>
          </p:nvPr>
        </p:nvSpPr>
        <p:spPr>
          <a:xfrm>
            <a:off x="4953000" y="1295400"/>
            <a:ext cx="76200" cy="76200"/>
          </a:xfrm>
          <a:prstGeom prst="ellipse">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custDataLst>
              <p:tags r:id="rId7"/>
            </p:custDataLst>
          </p:nvPr>
        </p:nvSpPr>
        <p:spPr>
          <a:xfrm>
            <a:off x="6400800" y="990600"/>
            <a:ext cx="675185" cy="461665"/>
          </a:xfrm>
          <a:prstGeom prst="rect">
            <a:avLst/>
          </a:prstGeom>
          <a:noFill/>
        </p:spPr>
        <p:txBody>
          <a:bodyPr wrap="none" rtlCol="0">
            <a:spAutoFit/>
          </a:bodyPr>
          <a:lstStyle/>
          <a:p>
            <a:r>
              <a:rPr lang="en-US" sz="2400" dirty="0" smtClean="0">
                <a:solidFill>
                  <a:schemeClr val="bg1"/>
                </a:solidFill>
              </a:rPr>
              <a:t>A</a:t>
            </a:r>
            <a:r>
              <a:rPr lang="en-US" sz="2000" baseline="-25000" dirty="0" smtClean="0">
                <a:solidFill>
                  <a:schemeClr val="bg1"/>
                </a:solidFill>
              </a:rPr>
              <a:t>21-0</a:t>
            </a:r>
            <a:endParaRPr lang="en-US" sz="2400" baseline="-25000" dirty="0" smtClean="0">
              <a:solidFill>
                <a:schemeClr val="bg1"/>
              </a:solidFill>
            </a:endParaRPr>
          </a:p>
        </p:txBody>
      </p:sp>
      <p:sp>
        <p:nvSpPr>
          <p:cNvPr id="138" name="Rectangle 137"/>
          <p:cNvSpPr/>
          <p:nvPr>
            <p:custDataLst>
              <p:tags r:id="rId8"/>
            </p:custDataLst>
          </p:nvPr>
        </p:nvSpPr>
        <p:spPr>
          <a:xfrm>
            <a:off x="457200" y="685800"/>
            <a:ext cx="6629400" cy="21336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p:cNvCxnSpPr/>
          <p:nvPr>
            <p:custDataLst>
              <p:tags r:id="rId9"/>
            </p:custDataLst>
          </p:nvPr>
        </p:nvCxnSpPr>
        <p:spPr>
          <a:xfrm rot="5400000">
            <a:off x="12954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custDataLst>
              <p:tags r:id="rId10"/>
            </p:custDataLst>
          </p:nvPr>
        </p:nvCxnSpPr>
        <p:spPr>
          <a:xfrm rot="16200000" flipH="1">
            <a:off x="13716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custDataLst>
              <p:tags r:id="rId11"/>
            </p:custDataLst>
          </p:nvPr>
        </p:nvCxnSpPr>
        <p:spPr>
          <a:xfrm>
            <a:off x="1524000" y="2362200"/>
            <a:ext cx="55626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custDataLst>
              <p:tags r:id="rId12"/>
            </p:custDataLst>
          </p:nvPr>
        </p:nvCxnSpPr>
        <p:spPr>
          <a:xfrm rot="5400000">
            <a:off x="25908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custDataLst>
              <p:tags r:id="rId13"/>
            </p:custDataLst>
          </p:nvPr>
        </p:nvCxnSpPr>
        <p:spPr>
          <a:xfrm rot="16200000" flipH="1">
            <a:off x="26670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custDataLst>
              <p:tags r:id="rId14"/>
            </p:custDataLst>
          </p:nvPr>
        </p:nvCxnSpPr>
        <p:spPr>
          <a:xfrm rot="5400000">
            <a:off x="40386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15"/>
            </p:custDataLst>
          </p:nvPr>
        </p:nvCxnSpPr>
        <p:spPr>
          <a:xfrm rot="16200000" flipH="1">
            <a:off x="41148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custDataLst>
              <p:tags r:id="rId16"/>
            </p:custDataLst>
          </p:nvPr>
        </p:nvCxnSpPr>
        <p:spPr>
          <a:xfrm rot="5400000">
            <a:off x="5791200" y="21336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custDataLst>
              <p:tags r:id="rId17"/>
            </p:custDataLst>
          </p:nvPr>
        </p:nvCxnSpPr>
        <p:spPr>
          <a:xfrm rot="16200000" flipH="1">
            <a:off x="5867400" y="2209800"/>
            <a:ext cx="152400" cy="152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0" name="Rectangle 159"/>
          <p:cNvSpPr/>
          <p:nvPr>
            <p:custDataLst>
              <p:tags r:id="rId18"/>
            </p:custDataLst>
          </p:nvPr>
        </p:nvSpPr>
        <p:spPr>
          <a:xfrm>
            <a:off x="457200" y="3048000"/>
            <a:ext cx="6629400" cy="7620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Bank 2</a:t>
            </a:r>
            <a:endParaRPr lang="en-US" sz="3200" dirty="0"/>
          </a:p>
        </p:txBody>
      </p:sp>
      <p:sp>
        <p:nvSpPr>
          <p:cNvPr id="161" name="Rectangle 160"/>
          <p:cNvSpPr/>
          <p:nvPr>
            <p:custDataLst>
              <p:tags r:id="rId19"/>
            </p:custDataLst>
          </p:nvPr>
        </p:nvSpPr>
        <p:spPr>
          <a:xfrm>
            <a:off x="457200" y="4114800"/>
            <a:ext cx="6629400" cy="7620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Bank 3</a:t>
            </a:r>
            <a:endParaRPr lang="en-US" sz="3200" dirty="0"/>
          </a:p>
        </p:txBody>
      </p:sp>
      <p:sp>
        <p:nvSpPr>
          <p:cNvPr id="162" name="Rectangle 161"/>
          <p:cNvSpPr/>
          <p:nvPr>
            <p:custDataLst>
              <p:tags r:id="rId20"/>
            </p:custDataLst>
          </p:nvPr>
        </p:nvSpPr>
        <p:spPr>
          <a:xfrm>
            <a:off x="457200" y="5181600"/>
            <a:ext cx="6629400" cy="762000"/>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Bank 4</a:t>
            </a:r>
            <a:endParaRPr lang="en-US" sz="3200" dirty="0"/>
          </a:p>
        </p:txBody>
      </p:sp>
      <p:sp>
        <p:nvSpPr>
          <p:cNvPr id="90" name="Rectangle 89"/>
          <p:cNvSpPr/>
          <p:nvPr>
            <p:custDataLst>
              <p:tags r:id="rId21"/>
            </p:custDataLst>
          </p:nvPr>
        </p:nvSpPr>
        <p:spPr>
          <a:xfrm>
            <a:off x="9144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custDataLst>
              <p:tags r:id="rId22"/>
            </p:custDataLst>
          </p:nvPr>
        </p:nvSpPr>
        <p:spPr>
          <a:xfrm>
            <a:off x="6858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custDataLst>
              <p:tags r:id="rId23"/>
            </p:custDataLst>
          </p:nvPr>
        </p:nvSpPr>
        <p:spPr>
          <a:xfrm>
            <a:off x="9144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x 8</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77" name="Rectangle 76"/>
          <p:cNvSpPr/>
          <p:nvPr>
            <p:custDataLst>
              <p:tags r:id="rId24"/>
            </p:custDataLst>
          </p:nvPr>
        </p:nvSpPr>
        <p:spPr>
          <a:xfrm>
            <a:off x="22860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custDataLst>
              <p:tags r:id="rId25"/>
            </p:custDataLst>
          </p:nvPr>
        </p:nvSpPr>
        <p:spPr>
          <a:xfrm>
            <a:off x="19812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custDataLst>
              <p:tags r:id="rId26"/>
            </p:custDataLst>
          </p:nvPr>
        </p:nvSpPr>
        <p:spPr>
          <a:xfrm>
            <a:off x="22860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custDataLst>
              <p:tags r:id="rId27"/>
            </p:custDataLst>
          </p:nvPr>
        </p:nvSpPr>
        <p:spPr>
          <a:xfrm>
            <a:off x="20574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custDataLst>
              <p:tags r:id="rId28"/>
            </p:custDataLst>
          </p:nvPr>
        </p:nvSpPr>
        <p:spPr>
          <a:xfrm>
            <a:off x="22860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x 8</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116" name="Rectangle 115"/>
          <p:cNvSpPr/>
          <p:nvPr>
            <p:custDataLst>
              <p:tags r:id="rId29"/>
            </p:custDataLst>
          </p:nvPr>
        </p:nvSpPr>
        <p:spPr>
          <a:xfrm>
            <a:off x="36576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custDataLst>
              <p:tags r:id="rId30"/>
            </p:custDataLst>
          </p:nvPr>
        </p:nvSpPr>
        <p:spPr>
          <a:xfrm>
            <a:off x="33528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p:cNvSpPr/>
          <p:nvPr>
            <p:custDataLst>
              <p:tags r:id="rId31"/>
            </p:custDataLst>
          </p:nvPr>
        </p:nvSpPr>
        <p:spPr>
          <a:xfrm>
            <a:off x="36576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custDataLst>
              <p:tags r:id="rId32"/>
            </p:custDataLst>
          </p:nvPr>
        </p:nvSpPr>
        <p:spPr>
          <a:xfrm>
            <a:off x="34290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custDataLst>
              <p:tags r:id="rId33"/>
            </p:custDataLst>
          </p:nvPr>
        </p:nvSpPr>
        <p:spPr>
          <a:xfrm>
            <a:off x="36576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x 8</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125" name="Rectangle 124"/>
          <p:cNvSpPr/>
          <p:nvPr>
            <p:custDataLst>
              <p:tags r:id="rId34"/>
            </p:custDataLst>
          </p:nvPr>
        </p:nvSpPr>
        <p:spPr>
          <a:xfrm>
            <a:off x="5410200" y="914400"/>
            <a:ext cx="838200" cy="914400"/>
          </a:xfrm>
          <a:prstGeom prst="rect">
            <a:avLst/>
          </a:prstGeom>
          <a:solidFill>
            <a:schemeClr val="bg2">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custDataLst>
              <p:tags r:id="rId35"/>
            </p:custDataLst>
          </p:nvPr>
        </p:nvSpPr>
        <p:spPr>
          <a:xfrm>
            <a:off x="5105400" y="838200"/>
            <a:ext cx="12192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p:cNvSpPr/>
          <p:nvPr>
            <p:custDataLst>
              <p:tags r:id="rId36"/>
            </p:custDataLst>
          </p:nvPr>
        </p:nvSpPr>
        <p:spPr>
          <a:xfrm>
            <a:off x="5410200" y="1905000"/>
            <a:ext cx="838200" cy="152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custDataLst>
              <p:tags r:id="rId37"/>
            </p:custDataLst>
          </p:nvPr>
        </p:nvSpPr>
        <p:spPr>
          <a:xfrm>
            <a:off x="5181600" y="914400"/>
            <a:ext cx="15240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custDataLst>
              <p:tags r:id="rId38"/>
            </p:custDataLst>
          </p:nvPr>
        </p:nvSpPr>
        <p:spPr>
          <a:xfrm>
            <a:off x="5410200" y="953869"/>
            <a:ext cx="838200" cy="646331"/>
          </a:xfrm>
          <a:prstGeom prst="rect">
            <a:avLst/>
          </a:prstGeom>
        </p:spPr>
        <p:txBody>
          <a:bodyPr wrap="none" lIns="0" tIns="0" rIns="0" bIns="0">
            <a:noAutofit/>
          </a:bodyPr>
          <a:lstStyle/>
          <a:p>
            <a:pPr algn="ctr"/>
            <a:r>
              <a:rPr lang="en-US" sz="2000" b="1" dirty="0">
                <a:solidFill>
                  <a:schemeClr val="bg1"/>
                </a:solidFill>
              </a:rPr>
              <a:t>4</a:t>
            </a:r>
            <a:r>
              <a:rPr lang="en-US" sz="2000" b="1" dirty="0" smtClean="0">
                <a:solidFill>
                  <a:schemeClr val="bg1"/>
                </a:solidFill>
              </a:rPr>
              <a:t>M x 8</a:t>
            </a:r>
            <a:br>
              <a:rPr lang="en-US" sz="2000" b="1" dirty="0" smtClean="0">
                <a:solidFill>
                  <a:schemeClr val="bg1"/>
                </a:solidFill>
              </a:rPr>
            </a:br>
            <a:r>
              <a:rPr lang="en-US" sz="2000" b="1" dirty="0" smtClean="0">
                <a:solidFill>
                  <a:schemeClr val="bg1"/>
                </a:solidFill>
              </a:rPr>
              <a:t>SRAM</a:t>
            </a:r>
            <a:endParaRPr lang="en-US" sz="2000" b="1" dirty="0">
              <a:solidFill>
                <a:schemeClr val="bg1"/>
              </a:solidFill>
            </a:endParaRPr>
          </a:p>
        </p:txBody>
      </p:sp>
      <p:sp>
        <p:nvSpPr>
          <p:cNvPr id="189" name="TextBox 188"/>
          <p:cNvSpPr txBox="1"/>
          <p:nvPr>
            <p:custDataLst>
              <p:tags r:id="rId39"/>
            </p:custDataLst>
          </p:nvPr>
        </p:nvSpPr>
        <p:spPr>
          <a:xfrm>
            <a:off x="6435460" y="762000"/>
            <a:ext cx="651140" cy="400110"/>
          </a:xfrm>
          <a:prstGeom prst="rect">
            <a:avLst/>
          </a:prstGeom>
          <a:noFill/>
        </p:spPr>
        <p:txBody>
          <a:bodyPr wrap="none" rtlCol="0">
            <a:spAutoFit/>
          </a:bodyPr>
          <a:lstStyle/>
          <a:p>
            <a:r>
              <a:rPr lang="en-US" sz="2000" dirty="0" smtClean="0">
                <a:solidFill>
                  <a:schemeClr val="bg1"/>
                </a:solidFill>
              </a:rPr>
              <a:t>R/W</a:t>
            </a:r>
          </a:p>
        </p:txBody>
      </p:sp>
      <p:cxnSp>
        <p:nvCxnSpPr>
          <p:cNvPr id="198" name="Straight Arrow Connector 197"/>
          <p:cNvCxnSpPr/>
          <p:nvPr>
            <p:custDataLst>
              <p:tags r:id="rId40"/>
            </p:custDataLst>
          </p:nvPr>
        </p:nvCxnSpPr>
        <p:spPr>
          <a:xfrm>
            <a:off x="7924800" y="12938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02" name="TextBox 201"/>
          <p:cNvSpPr txBox="1"/>
          <p:nvPr>
            <p:custDataLst>
              <p:tags r:id="rId41"/>
            </p:custDataLst>
          </p:nvPr>
        </p:nvSpPr>
        <p:spPr>
          <a:xfrm>
            <a:off x="1127108" y="2343090"/>
            <a:ext cx="712054" cy="461665"/>
          </a:xfrm>
          <a:prstGeom prst="rect">
            <a:avLst/>
          </a:prstGeom>
          <a:noFill/>
        </p:spPr>
        <p:txBody>
          <a:bodyPr wrap="none" rtlCol="0">
            <a:spAutoFit/>
          </a:bodyPr>
          <a:lstStyle/>
          <a:p>
            <a:r>
              <a:rPr lang="en-US" sz="2400" dirty="0" err="1" smtClean="0">
                <a:solidFill>
                  <a:schemeClr val="bg1"/>
                </a:solidFill>
              </a:rPr>
              <a:t>msb</a:t>
            </a:r>
            <a:endParaRPr lang="en-US" sz="2400" dirty="0" smtClean="0">
              <a:solidFill>
                <a:schemeClr val="bg1"/>
              </a:solidFill>
            </a:endParaRPr>
          </a:p>
        </p:txBody>
      </p:sp>
      <p:sp>
        <p:nvSpPr>
          <p:cNvPr id="203" name="TextBox 202"/>
          <p:cNvSpPr txBox="1"/>
          <p:nvPr>
            <p:custDataLst>
              <p:tags r:id="rId42"/>
            </p:custDataLst>
          </p:nvPr>
        </p:nvSpPr>
        <p:spPr>
          <a:xfrm>
            <a:off x="5715000" y="2362200"/>
            <a:ext cx="537327" cy="461665"/>
          </a:xfrm>
          <a:prstGeom prst="rect">
            <a:avLst/>
          </a:prstGeom>
          <a:noFill/>
        </p:spPr>
        <p:txBody>
          <a:bodyPr wrap="none" rtlCol="0">
            <a:spAutoFit/>
          </a:bodyPr>
          <a:lstStyle/>
          <a:p>
            <a:r>
              <a:rPr lang="en-US" sz="2400" dirty="0" err="1" smtClean="0">
                <a:solidFill>
                  <a:schemeClr val="bg1"/>
                </a:solidFill>
              </a:rPr>
              <a:t>lsb</a:t>
            </a:r>
            <a:endParaRPr lang="en-US" sz="2400" dirty="0" smtClean="0">
              <a:solidFill>
                <a:schemeClr val="bg1"/>
              </a:solidFill>
            </a:endParaRPr>
          </a:p>
        </p:txBody>
      </p:sp>
      <p:cxnSp>
        <p:nvCxnSpPr>
          <p:cNvPr id="211" name="Straight Connector 210"/>
          <p:cNvCxnSpPr/>
          <p:nvPr>
            <p:custDataLst>
              <p:tags r:id="rId43"/>
            </p:custDataLst>
          </p:nvPr>
        </p:nvCxnSpPr>
        <p:spPr>
          <a:xfrm rot="5400000">
            <a:off x="5638800" y="365760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custDataLst>
              <p:tags r:id="rId44"/>
            </p:custDataLst>
          </p:nvPr>
        </p:nvCxnSpPr>
        <p:spPr>
          <a:xfrm rot="5400000">
            <a:off x="6019800" y="365760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custDataLst>
              <p:tags r:id="rId45"/>
            </p:custDataLst>
          </p:nvPr>
        </p:nvCxnSpPr>
        <p:spPr>
          <a:xfrm rot="5400000">
            <a:off x="5257800" y="365760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custDataLst>
              <p:tags r:id="rId46"/>
            </p:custDataLst>
          </p:nvPr>
        </p:nvCxnSpPr>
        <p:spPr>
          <a:xfrm rot="5400000">
            <a:off x="8838406" y="2362200"/>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custDataLst>
              <p:tags r:id="rId47"/>
            </p:custDataLst>
          </p:nvPr>
        </p:nvCxnSpPr>
        <p:spPr>
          <a:xfrm>
            <a:off x="7086600" y="1295400"/>
            <a:ext cx="838200" cy="1588"/>
          </a:xfrm>
          <a:prstGeom prst="straightConnector1">
            <a:avLst/>
          </a:prstGeom>
          <a:ln w="28575" cap="sq">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2" name="Straight Arrow Connector 261"/>
          <p:cNvCxnSpPr/>
          <p:nvPr>
            <p:custDataLst>
              <p:tags r:id="rId48"/>
            </p:custDataLst>
          </p:nvPr>
        </p:nvCxnSpPr>
        <p:spPr>
          <a:xfrm rot="5400000">
            <a:off x="8838406" y="4799012"/>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p:nvPr>
            <p:custDataLst>
              <p:tags r:id="rId49"/>
            </p:custDataLst>
          </p:nvPr>
        </p:nvCxnSpPr>
        <p:spPr>
          <a:xfrm rot="5400000">
            <a:off x="8838406" y="3714690"/>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90" name="Straight Arrow Connector 289"/>
          <p:cNvCxnSpPr/>
          <p:nvPr>
            <p:custDataLst>
              <p:tags r:id="rId50"/>
            </p:custDataLst>
          </p:nvPr>
        </p:nvCxnSpPr>
        <p:spPr>
          <a:xfrm rot="5400000">
            <a:off x="8838406" y="5865812"/>
            <a:ext cx="1588" cy="1588"/>
          </a:xfrm>
          <a:prstGeom prst="straightConnector1">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custDataLst>
              <p:tags r:id="rId51"/>
            </p:custDataLst>
          </p:nvPr>
        </p:nvCxnSpPr>
        <p:spPr>
          <a:xfrm>
            <a:off x="7924800" y="58674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p:custDataLst>
              <p:tags r:id="rId52"/>
            </p:custDataLst>
          </p:nvPr>
        </p:nvCxnSpPr>
        <p:spPr>
          <a:xfrm>
            <a:off x="7924800" y="48006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custDataLst>
              <p:tags r:id="rId53"/>
            </p:custDataLst>
          </p:nvPr>
        </p:nvCxnSpPr>
        <p:spPr>
          <a:xfrm>
            <a:off x="7924800" y="37338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custDataLst>
              <p:tags r:id="rId54"/>
            </p:custDataLst>
          </p:nvPr>
        </p:nvCxnSpPr>
        <p:spPr>
          <a:xfrm>
            <a:off x="7924800" y="23622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0" name="Straight Arrow Connector 329"/>
          <p:cNvCxnSpPr/>
          <p:nvPr>
            <p:custDataLst>
              <p:tags r:id="rId55"/>
            </p:custDataLst>
          </p:nvPr>
        </p:nvCxnSpPr>
        <p:spPr>
          <a:xfrm>
            <a:off x="7086600" y="2362200"/>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1" name="Straight Arrow Connector 330"/>
          <p:cNvCxnSpPr/>
          <p:nvPr>
            <p:custDataLst>
              <p:tags r:id="rId56"/>
            </p:custDataLst>
          </p:nvPr>
        </p:nvCxnSpPr>
        <p:spPr>
          <a:xfrm>
            <a:off x="7086600" y="4799012"/>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2" name="Straight Arrow Connector 331"/>
          <p:cNvCxnSpPr/>
          <p:nvPr>
            <p:custDataLst>
              <p:tags r:id="rId57"/>
            </p:custDataLst>
          </p:nvPr>
        </p:nvCxnSpPr>
        <p:spPr>
          <a:xfrm>
            <a:off x="7086600" y="3714690"/>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3" name="Straight Arrow Connector 332"/>
          <p:cNvCxnSpPr/>
          <p:nvPr>
            <p:custDataLst>
              <p:tags r:id="rId58"/>
            </p:custDataLst>
          </p:nvPr>
        </p:nvCxnSpPr>
        <p:spPr>
          <a:xfrm>
            <a:off x="7086600" y="5865812"/>
            <a:ext cx="17526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custDataLst>
              <p:tags r:id="rId59"/>
            </p:custDataLst>
          </p:nvPr>
        </p:nvCxnSpPr>
        <p:spPr>
          <a:xfrm>
            <a:off x="7620000" y="990600"/>
            <a:ext cx="685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9" name="Straight Arrow Connector 338"/>
          <p:cNvCxnSpPr/>
          <p:nvPr>
            <p:custDataLst>
              <p:tags r:id="rId60"/>
            </p:custDataLst>
          </p:nvPr>
        </p:nvCxnSpPr>
        <p:spPr>
          <a:xfrm>
            <a:off x="7086600" y="990600"/>
            <a:ext cx="1371600" cy="1588"/>
          </a:xfrm>
          <a:prstGeom prst="straightConnector1">
            <a:avLst/>
          </a:prstGeom>
          <a:ln w="28575">
            <a:solidFill>
              <a:schemeClr val="bg1"/>
            </a:solidFill>
            <a:headEnd type="arrow" w="med" len="med"/>
            <a:tailEnd type="oval" w="med" len="med"/>
          </a:ln>
        </p:spPr>
        <p:style>
          <a:lnRef idx="1">
            <a:schemeClr val="accent1"/>
          </a:lnRef>
          <a:fillRef idx="0">
            <a:schemeClr val="accent1"/>
          </a:fillRef>
          <a:effectRef idx="0">
            <a:schemeClr val="accent1"/>
          </a:effectRef>
          <a:fontRef idx="minor">
            <a:schemeClr val="tx1"/>
          </a:fontRef>
        </p:style>
      </p:cxnSp>
      <p:sp>
        <p:nvSpPr>
          <p:cNvPr id="352" name="TextBox 351"/>
          <p:cNvSpPr txBox="1"/>
          <p:nvPr>
            <p:custDataLst>
              <p:tags r:id="rId61"/>
            </p:custDataLst>
          </p:nvPr>
        </p:nvSpPr>
        <p:spPr>
          <a:xfrm>
            <a:off x="6629400" y="4094102"/>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53" name="Straight Arrow Connector 352"/>
          <p:cNvCxnSpPr/>
          <p:nvPr>
            <p:custDataLst>
              <p:tags r:id="rId62"/>
            </p:custDataLst>
          </p:nvPr>
        </p:nvCxnSpPr>
        <p:spPr>
          <a:xfrm>
            <a:off x="7086600" y="4341812"/>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54" name="Flowchart: Delay 353"/>
          <p:cNvSpPr/>
          <p:nvPr>
            <p:custDataLst>
              <p:tags r:id="rId63"/>
            </p:custDataLst>
          </p:nvPr>
        </p:nvSpPr>
        <p:spPr>
          <a:xfrm rot="10800000">
            <a:off x="7315200" y="4056122"/>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5" name="Straight Arrow Connector 354"/>
          <p:cNvCxnSpPr/>
          <p:nvPr>
            <p:custDataLst>
              <p:tags r:id="rId64"/>
            </p:custDataLst>
          </p:nvPr>
        </p:nvCxnSpPr>
        <p:spPr>
          <a:xfrm>
            <a:off x="7924800" y="413232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56" name="Straight Arrow Connector 355"/>
          <p:cNvCxnSpPr/>
          <p:nvPr>
            <p:custDataLst>
              <p:tags r:id="rId65"/>
            </p:custDataLst>
          </p:nvPr>
        </p:nvCxnSpPr>
        <p:spPr>
          <a:xfrm>
            <a:off x="7924800" y="43593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57" name="Straight Arrow Connector 356"/>
          <p:cNvCxnSpPr/>
          <p:nvPr>
            <p:custDataLst>
              <p:tags r:id="rId66"/>
            </p:custDataLst>
          </p:nvPr>
        </p:nvCxnSpPr>
        <p:spPr>
          <a:xfrm>
            <a:off x="7924800" y="45879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58" name="Flowchart: Connector 357"/>
          <p:cNvSpPr/>
          <p:nvPr>
            <p:custDataLst>
              <p:tags r:id="rId67"/>
            </p:custDataLst>
          </p:nvPr>
        </p:nvSpPr>
        <p:spPr>
          <a:xfrm>
            <a:off x="7620000" y="4056122"/>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Flowchart: Connector 358"/>
          <p:cNvSpPr/>
          <p:nvPr>
            <p:custDataLst>
              <p:tags r:id="rId68"/>
            </p:custDataLst>
          </p:nvPr>
        </p:nvSpPr>
        <p:spPr>
          <a:xfrm>
            <a:off x="7620000" y="4513322"/>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0" name="Straight Connector 359"/>
          <p:cNvCxnSpPr/>
          <p:nvPr>
            <p:custDataLst>
              <p:tags r:id="rId69"/>
            </p:custDataLst>
          </p:nvPr>
        </p:nvCxnSpPr>
        <p:spPr>
          <a:xfrm>
            <a:off x="7772400" y="413232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a:stCxn id="354" idx="1"/>
          </p:cNvCxnSpPr>
          <p:nvPr>
            <p:custDataLst>
              <p:tags r:id="rId70"/>
            </p:custDataLst>
          </p:nvPr>
        </p:nvCxnSpPr>
        <p:spPr>
          <a:xfrm flipV="1">
            <a:off x="7620000" y="4359334"/>
            <a:ext cx="304800"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custDataLst>
              <p:tags r:id="rId71"/>
            </p:custDataLst>
          </p:nvPr>
        </p:nvCxnSpPr>
        <p:spPr>
          <a:xfrm>
            <a:off x="7772400" y="4587934"/>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63" name="TextBox 362"/>
          <p:cNvSpPr txBox="1"/>
          <p:nvPr>
            <p:custDataLst>
              <p:tags r:id="rId72"/>
            </p:custDataLst>
          </p:nvPr>
        </p:nvSpPr>
        <p:spPr>
          <a:xfrm>
            <a:off x="6629400" y="3009780"/>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64" name="Straight Arrow Connector 363"/>
          <p:cNvCxnSpPr/>
          <p:nvPr>
            <p:custDataLst>
              <p:tags r:id="rId73"/>
            </p:custDataLst>
          </p:nvPr>
        </p:nvCxnSpPr>
        <p:spPr>
          <a:xfrm>
            <a:off x="7086600" y="3257490"/>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65" name="Flowchart: Delay 364"/>
          <p:cNvSpPr/>
          <p:nvPr>
            <p:custDataLst>
              <p:tags r:id="rId74"/>
            </p:custDataLst>
          </p:nvPr>
        </p:nvSpPr>
        <p:spPr>
          <a:xfrm rot="10800000">
            <a:off x="7315200" y="2971800"/>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6" name="Straight Arrow Connector 365"/>
          <p:cNvCxnSpPr/>
          <p:nvPr>
            <p:custDataLst>
              <p:tags r:id="rId75"/>
            </p:custDataLst>
          </p:nvPr>
        </p:nvCxnSpPr>
        <p:spPr>
          <a:xfrm>
            <a:off x="7924800" y="3048000"/>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7" name="Straight Arrow Connector 366"/>
          <p:cNvCxnSpPr/>
          <p:nvPr>
            <p:custDataLst>
              <p:tags r:id="rId76"/>
            </p:custDataLst>
          </p:nvPr>
        </p:nvCxnSpPr>
        <p:spPr>
          <a:xfrm>
            <a:off x="7924800" y="32750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8" name="Straight Arrow Connector 367"/>
          <p:cNvCxnSpPr/>
          <p:nvPr>
            <p:custDataLst>
              <p:tags r:id="rId77"/>
            </p:custDataLst>
          </p:nvPr>
        </p:nvCxnSpPr>
        <p:spPr>
          <a:xfrm>
            <a:off x="7924800" y="35036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69" name="Flowchart: Connector 368"/>
          <p:cNvSpPr/>
          <p:nvPr>
            <p:custDataLst>
              <p:tags r:id="rId78"/>
            </p:custDataLst>
          </p:nvPr>
        </p:nvSpPr>
        <p:spPr>
          <a:xfrm>
            <a:off x="7620000" y="32004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Flowchart: Connector 369"/>
          <p:cNvSpPr/>
          <p:nvPr>
            <p:custDataLst>
              <p:tags r:id="rId79"/>
            </p:custDataLst>
          </p:nvPr>
        </p:nvSpPr>
        <p:spPr>
          <a:xfrm>
            <a:off x="7620000" y="34290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1" name="Straight Connector 370"/>
          <p:cNvCxnSpPr/>
          <p:nvPr>
            <p:custDataLst>
              <p:tags r:id="rId80"/>
            </p:custDataLst>
          </p:nvPr>
        </p:nvCxnSpPr>
        <p:spPr>
          <a:xfrm>
            <a:off x="7620000" y="30480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custDataLst>
              <p:tags r:id="rId81"/>
            </p:custDataLst>
          </p:nvPr>
        </p:nvCxnSpPr>
        <p:spPr>
          <a:xfrm>
            <a:off x="7772400" y="32750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custDataLst>
              <p:tags r:id="rId82"/>
            </p:custDataLst>
          </p:nvPr>
        </p:nvCxnSpPr>
        <p:spPr>
          <a:xfrm>
            <a:off x="7772400" y="35036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74" name="TextBox 373"/>
          <p:cNvSpPr txBox="1"/>
          <p:nvPr>
            <p:custDataLst>
              <p:tags r:id="rId83"/>
            </p:custDataLst>
          </p:nvPr>
        </p:nvSpPr>
        <p:spPr>
          <a:xfrm>
            <a:off x="6629400" y="5160902"/>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75" name="Straight Arrow Connector 374"/>
          <p:cNvCxnSpPr/>
          <p:nvPr>
            <p:custDataLst>
              <p:tags r:id="rId84"/>
            </p:custDataLst>
          </p:nvPr>
        </p:nvCxnSpPr>
        <p:spPr>
          <a:xfrm>
            <a:off x="7086600" y="5408612"/>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76" name="Flowchart: Delay 375"/>
          <p:cNvSpPr/>
          <p:nvPr>
            <p:custDataLst>
              <p:tags r:id="rId85"/>
            </p:custDataLst>
          </p:nvPr>
        </p:nvSpPr>
        <p:spPr>
          <a:xfrm rot="10800000">
            <a:off x="7315200" y="5122922"/>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7" name="Straight Arrow Connector 376"/>
          <p:cNvCxnSpPr/>
          <p:nvPr>
            <p:custDataLst>
              <p:tags r:id="rId86"/>
            </p:custDataLst>
          </p:nvPr>
        </p:nvCxnSpPr>
        <p:spPr>
          <a:xfrm>
            <a:off x="7924800" y="519912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78" name="Straight Arrow Connector 377"/>
          <p:cNvCxnSpPr/>
          <p:nvPr>
            <p:custDataLst>
              <p:tags r:id="rId87"/>
            </p:custDataLst>
          </p:nvPr>
        </p:nvCxnSpPr>
        <p:spPr>
          <a:xfrm>
            <a:off x="7924800" y="54261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79" name="Straight Arrow Connector 378"/>
          <p:cNvCxnSpPr/>
          <p:nvPr>
            <p:custDataLst>
              <p:tags r:id="rId88"/>
            </p:custDataLst>
          </p:nvPr>
        </p:nvCxnSpPr>
        <p:spPr>
          <a:xfrm>
            <a:off x="7924800" y="5654734"/>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80" name="Flowchart: Connector 379"/>
          <p:cNvSpPr/>
          <p:nvPr>
            <p:custDataLst>
              <p:tags r:id="rId89"/>
            </p:custDataLst>
          </p:nvPr>
        </p:nvSpPr>
        <p:spPr>
          <a:xfrm>
            <a:off x="7620000" y="5580122"/>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1" name="Straight Connector 380"/>
          <p:cNvCxnSpPr/>
          <p:nvPr>
            <p:custDataLst>
              <p:tags r:id="rId90"/>
            </p:custDataLst>
          </p:nvPr>
        </p:nvCxnSpPr>
        <p:spPr>
          <a:xfrm>
            <a:off x="7620000" y="5181600"/>
            <a:ext cx="304800" cy="1752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a:stCxn id="376" idx="1"/>
          </p:cNvCxnSpPr>
          <p:nvPr>
            <p:custDataLst>
              <p:tags r:id="rId91"/>
            </p:custDataLst>
          </p:nvPr>
        </p:nvCxnSpPr>
        <p:spPr>
          <a:xfrm flipV="1">
            <a:off x="7620000" y="5426134"/>
            <a:ext cx="304800"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custDataLst>
              <p:tags r:id="rId92"/>
            </p:custDataLst>
          </p:nvPr>
        </p:nvCxnSpPr>
        <p:spPr>
          <a:xfrm>
            <a:off x="7772400" y="5654734"/>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84" name="TextBox 383"/>
          <p:cNvSpPr txBox="1"/>
          <p:nvPr>
            <p:custDataLst>
              <p:tags r:id="rId93"/>
            </p:custDataLst>
          </p:nvPr>
        </p:nvSpPr>
        <p:spPr>
          <a:xfrm>
            <a:off x="6629400" y="1581090"/>
            <a:ext cx="489236" cy="461665"/>
          </a:xfrm>
          <a:prstGeom prst="rect">
            <a:avLst/>
          </a:prstGeom>
          <a:noFill/>
        </p:spPr>
        <p:txBody>
          <a:bodyPr wrap="none" rtlCol="0">
            <a:spAutoFit/>
          </a:bodyPr>
          <a:lstStyle/>
          <a:p>
            <a:r>
              <a:rPr lang="en-US" sz="2400" dirty="0" smtClean="0">
                <a:solidFill>
                  <a:schemeClr val="bg1"/>
                </a:solidFill>
              </a:rPr>
              <a:t>CS</a:t>
            </a:r>
          </a:p>
        </p:txBody>
      </p:sp>
      <p:cxnSp>
        <p:nvCxnSpPr>
          <p:cNvPr id="385" name="Straight Arrow Connector 384"/>
          <p:cNvCxnSpPr/>
          <p:nvPr>
            <p:custDataLst>
              <p:tags r:id="rId94"/>
            </p:custDataLst>
          </p:nvPr>
        </p:nvCxnSpPr>
        <p:spPr>
          <a:xfrm>
            <a:off x="7086600" y="1827212"/>
            <a:ext cx="228600" cy="1588"/>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86" name="Flowchart: Delay 385"/>
          <p:cNvSpPr/>
          <p:nvPr>
            <p:custDataLst>
              <p:tags r:id="rId95"/>
            </p:custDataLst>
          </p:nvPr>
        </p:nvSpPr>
        <p:spPr>
          <a:xfrm rot="10800000">
            <a:off x="7315200" y="1524000"/>
            <a:ext cx="304800" cy="609600"/>
          </a:xfrm>
          <a:prstGeom prst="flowChartDelay">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7" name="Straight Arrow Connector 386"/>
          <p:cNvCxnSpPr/>
          <p:nvPr>
            <p:custDataLst>
              <p:tags r:id="rId96"/>
            </p:custDataLst>
          </p:nvPr>
        </p:nvCxnSpPr>
        <p:spPr>
          <a:xfrm>
            <a:off x="7924800" y="1600200"/>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88" name="Straight Arrow Connector 387"/>
          <p:cNvCxnSpPr/>
          <p:nvPr>
            <p:custDataLst>
              <p:tags r:id="rId97"/>
            </p:custDataLst>
          </p:nvPr>
        </p:nvCxnSpPr>
        <p:spPr>
          <a:xfrm>
            <a:off x="7924800" y="18272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89" name="Straight Arrow Connector 388"/>
          <p:cNvCxnSpPr/>
          <p:nvPr>
            <p:custDataLst>
              <p:tags r:id="rId98"/>
            </p:custDataLst>
          </p:nvPr>
        </p:nvCxnSpPr>
        <p:spPr>
          <a:xfrm>
            <a:off x="7924800" y="2055812"/>
            <a:ext cx="152400" cy="77788"/>
          </a:xfrm>
          <a:prstGeom prst="straightConnector1">
            <a:avLst/>
          </a:prstGeom>
          <a:ln w="28575" cap="sq">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90" name="Flowchart: Connector 389"/>
          <p:cNvSpPr/>
          <p:nvPr>
            <p:custDataLst>
              <p:tags r:id="rId99"/>
            </p:custDataLst>
          </p:nvPr>
        </p:nvSpPr>
        <p:spPr>
          <a:xfrm>
            <a:off x="7620000" y="15240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 name="Flowchart: Connector 390"/>
          <p:cNvSpPr/>
          <p:nvPr>
            <p:custDataLst>
              <p:tags r:id="rId100"/>
            </p:custDataLst>
          </p:nvPr>
        </p:nvSpPr>
        <p:spPr>
          <a:xfrm>
            <a:off x="7620000" y="17526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 name="Flowchart: Connector 391"/>
          <p:cNvSpPr/>
          <p:nvPr>
            <p:custDataLst>
              <p:tags r:id="rId101"/>
            </p:custDataLst>
          </p:nvPr>
        </p:nvSpPr>
        <p:spPr>
          <a:xfrm>
            <a:off x="7620000" y="1981200"/>
            <a:ext cx="152400" cy="152400"/>
          </a:xfrm>
          <a:prstGeom prst="flowChartConnector">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3" name="Straight Connector 392"/>
          <p:cNvCxnSpPr/>
          <p:nvPr>
            <p:custDataLst>
              <p:tags r:id="rId102"/>
            </p:custDataLst>
          </p:nvPr>
        </p:nvCxnSpPr>
        <p:spPr>
          <a:xfrm>
            <a:off x="7772400" y="16002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4" name="Straight Connector 393"/>
          <p:cNvCxnSpPr/>
          <p:nvPr>
            <p:custDataLst>
              <p:tags r:id="rId103"/>
            </p:custDataLst>
          </p:nvPr>
        </p:nvCxnSpPr>
        <p:spPr>
          <a:xfrm>
            <a:off x="7772400" y="18272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5" name="Straight Connector 394"/>
          <p:cNvCxnSpPr/>
          <p:nvPr>
            <p:custDataLst>
              <p:tags r:id="rId104"/>
            </p:custDataLst>
          </p:nvPr>
        </p:nvCxnSpPr>
        <p:spPr>
          <a:xfrm>
            <a:off x="7772400" y="2055812"/>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84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4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9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2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3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2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3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3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1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1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1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6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2"/>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62"/>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7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9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32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2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28"/>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331"/>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33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33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52"/>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35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5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355"/>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35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35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5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59"/>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360"/>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361"/>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36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63"/>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364"/>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366"/>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367"/>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36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36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70"/>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371"/>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372"/>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37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374"/>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37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76"/>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377"/>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378"/>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37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80"/>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381"/>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382"/>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383"/>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65"/>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84"/>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385"/>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86"/>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387"/>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388"/>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389"/>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390"/>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39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92"/>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393"/>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394"/>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61" grpId="0" animBg="1"/>
      <p:bldP spid="62" grpId="0" animBg="1"/>
      <p:bldP spid="63" grpId="0" animBg="1"/>
      <p:bldP spid="64" grpId="0"/>
      <p:bldP spid="138" grpId="0" animBg="1"/>
      <p:bldP spid="160" grpId="0" animBg="1"/>
      <p:bldP spid="161" grpId="0" animBg="1"/>
      <p:bldP spid="162" grpId="0" animBg="1"/>
      <p:bldP spid="90" grpId="0" animBg="1"/>
      <p:bldP spid="74" grpId="0" animBg="1"/>
      <p:bldP spid="76" grpId="0"/>
      <p:bldP spid="77" grpId="0" animBg="1"/>
      <p:bldP spid="79" grpId="0" animBg="1"/>
      <p:bldP spid="92" grpId="0" animBg="1"/>
      <p:bldP spid="94" grpId="0" animBg="1"/>
      <p:bldP spid="106" grpId="0"/>
      <p:bldP spid="125" grpId="0" animBg="1"/>
      <p:bldP spid="126" grpId="0" animBg="1"/>
      <p:bldP spid="127" grpId="0" animBg="1"/>
      <p:bldP spid="128" grpId="0" animBg="1"/>
      <p:bldP spid="131" grpId="0"/>
      <p:bldP spid="189" grpId="0"/>
      <p:bldP spid="202" grpId="0"/>
      <p:bldP spid="203" grpId="0"/>
      <p:bldP spid="352" grpId="0"/>
      <p:bldP spid="354" grpId="0" animBg="1"/>
      <p:bldP spid="358" grpId="0" animBg="1"/>
      <p:bldP spid="359" grpId="0" animBg="1"/>
      <p:bldP spid="363" grpId="0"/>
      <p:bldP spid="365" grpId="0" animBg="1"/>
      <p:bldP spid="369" grpId="0" animBg="1"/>
      <p:bldP spid="370" grpId="0" animBg="1"/>
      <p:bldP spid="374" grpId="0"/>
      <p:bldP spid="376" grpId="0" animBg="1"/>
      <p:bldP spid="380" grpId="0" animBg="1"/>
      <p:bldP spid="384" grpId="0"/>
      <p:bldP spid="386" grpId="0" animBg="1"/>
      <p:bldP spid="390" grpId="0" animBg="1"/>
      <p:bldP spid="391" grpId="0" animBg="1"/>
      <p:bldP spid="39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8307" name="Rectangle 3"/>
          <p:cNvSpPr>
            <a:spLocks noGrp="1" noChangeArrowheads="1"/>
          </p:cNvSpPr>
          <p:nvPr>
            <p:ph idx="1"/>
            <p:custDataLst>
              <p:tags r:id="rId1"/>
            </p:custDataLst>
          </p:nvPr>
        </p:nvSpPr>
        <p:spPr/>
        <p:txBody>
          <a:bodyPr/>
          <a:lstStyle/>
          <a:p>
            <a:r>
              <a:rPr lang="en-US" dirty="0" smtClean="0">
                <a:solidFill>
                  <a:schemeClr val="accent5">
                    <a:lumMod val="60000"/>
                    <a:lumOff val="40000"/>
                  </a:schemeClr>
                </a:solidFill>
              </a:rPr>
              <a:t>SRAM</a:t>
            </a:r>
          </a:p>
          <a:p>
            <a:pPr>
              <a:buClr>
                <a:schemeClr val="accent5">
                  <a:lumMod val="60000"/>
                  <a:lumOff val="40000"/>
                </a:schemeClr>
              </a:buClr>
              <a:buFont typeface="Arial" pitchFamily="34" charset="0"/>
              <a:buChar char="•"/>
            </a:pPr>
            <a:r>
              <a:rPr lang="en-US" dirty="0" smtClean="0"/>
              <a:t>A </a:t>
            </a:r>
            <a:r>
              <a:rPr lang="en-US" dirty="0"/>
              <a:t>few </a:t>
            </a:r>
            <a:r>
              <a:rPr lang="en-US" dirty="0" smtClean="0"/>
              <a:t>transistors (~6) per cell</a:t>
            </a:r>
            <a:endParaRPr lang="en-US" dirty="0"/>
          </a:p>
          <a:p>
            <a:pPr>
              <a:buClr>
                <a:schemeClr val="accent5">
                  <a:lumMod val="60000"/>
                  <a:lumOff val="40000"/>
                </a:schemeClr>
              </a:buClr>
              <a:buFont typeface="Arial" pitchFamily="34" charset="0"/>
              <a:buChar char="•"/>
            </a:pPr>
            <a:r>
              <a:rPr lang="en-US" dirty="0"/>
              <a:t>Used for </a:t>
            </a:r>
            <a:r>
              <a:rPr lang="en-US" dirty="0" smtClean="0"/>
              <a:t>working memory</a:t>
            </a:r>
            <a:r>
              <a:rPr lang="en-US" dirty="0"/>
              <a:t> </a:t>
            </a:r>
            <a:r>
              <a:rPr lang="en-US" dirty="0" smtClean="0"/>
              <a:t>(caches)</a:t>
            </a:r>
          </a:p>
          <a:p>
            <a:pPr>
              <a:buClr>
                <a:schemeClr val="accent5">
                  <a:lumMod val="60000"/>
                  <a:lumOff val="40000"/>
                </a:schemeClr>
              </a:buClr>
              <a:buFont typeface="Arial" pitchFamily="34" charset="0"/>
              <a:buChar char="•"/>
            </a:pPr>
            <a:endParaRPr lang="en-US" dirty="0"/>
          </a:p>
          <a:p>
            <a:pPr>
              <a:buClr>
                <a:schemeClr val="accent5">
                  <a:lumMod val="60000"/>
                  <a:lumOff val="40000"/>
                </a:schemeClr>
              </a:buClr>
              <a:buFont typeface="Arial" pitchFamily="34" charset="0"/>
              <a:buChar char="•"/>
            </a:pPr>
            <a:r>
              <a:rPr lang="en-US" dirty="0" smtClean="0"/>
              <a:t>But for even higher density…</a:t>
            </a:r>
            <a:endParaRPr lang="en-US" dirty="0"/>
          </a:p>
        </p:txBody>
      </p:sp>
      <p:sp>
        <p:nvSpPr>
          <p:cNvPr id="4" name="Title 3"/>
          <p:cNvSpPr>
            <a:spLocks noGrp="1"/>
          </p:cNvSpPr>
          <p:nvPr>
            <p:ph type="title"/>
            <p:custDataLst>
              <p:tags r:id="rId2"/>
            </p:custDataLst>
          </p:nvPr>
        </p:nvSpPr>
        <p:spPr/>
        <p:txBody>
          <a:bodyPr>
            <a:normAutofit fontScale="90000"/>
          </a:bodyPr>
          <a:lstStyle/>
          <a:p>
            <a:r>
              <a:rPr lang="en-US" dirty="0" smtClean="0"/>
              <a:t>SRAM Summary</a:t>
            </a:r>
            <a:endParaRPr lang="en-US" dirty="0"/>
          </a:p>
        </p:txBody>
      </p:sp>
    </p:spTree>
    <p:extLst>
      <p:ext uri="{BB962C8B-B14F-4D97-AF65-F5344CB8AC3E}">
        <p14:creationId xmlns:p14="http://schemas.microsoft.com/office/powerpoint/2010/main" val="122255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Dynamic RAM: DRAM</a:t>
            </a:r>
            <a:endParaRPr lang="en-US" dirty="0"/>
          </a:p>
        </p:txBody>
      </p:sp>
      <p:sp>
        <p:nvSpPr>
          <p:cNvPr id="2020355" name="Rectangle 3"/>
          <p:cNvSpPr>
            <a:spLocks noGrp="1" noChangeArrowheads="1"/>
          </p:cNvSpPr>
          <p:nvPr>
            <p:ph idx="1"/>
            <p:custDataLst>
              <p:tags r:id="rId2"/>
            </p:custDataLst>
          </p:nvPr>
        </p:nvSpPr>
        <p:spPr>
          <a:xfrm>
            <a:off x="228600" y="990600"/>
            <a:ext cx="8686800" cy="5791200"/>
          </a:xfrm>
        </p:spPr>
        <p:txBody>
          <a:bodyPr/>
          <a:lstStyle/>
          <a:p>
            <a:pPr>
              <a:lnSpc>
                <a:spcPct val="82000"/>
              </a:lnSpc>
            </a:pPr>
            <a:r>
              <a:rPr lang="en-US" dirty="0" smtClean="0">
                <a:solidFill>
                  <a:schemeClr val="accent5">
                    <a:lumMod val="60000"/>
                    <a:lumOff val="40000"/>
                  </a:schemeClr>
                </a:solidFill>
              </a:rPr>
              <a:t>Dynamic-RAM (DRAM)</a:t>
            </a:r>
            <a:endParaRPr lang="en-US" dirty="0">
              <a:solidFill>
                <a:schemeClr val="accent5">
                  <a:lumMod val="60000"/>
                  <a:lumOff val="40000"/>
                </a:schemeClr>
              </a:solidFill>
            </a:endParaRPr>
          </a:p>
          <a:p>
            <a:pPr lvl="1">
              <a:lnSpc>
                <a:spcPct val="82000"/>
              </a:lnSpc>
            </a:pPr>
            <a:r>
              <a:rPr lang="en-US" dirty="0"/>
              <a:t>Data values require constant </a:t>
            </a:r>
            <a:r>
              <a:rPr lang="en-US" dirty="0" smtClean="0"/>
              <a:t>refresh</a:t>
            </a:r>
          </a:p>
          <a:p>
            <a:endParaRPr lang="en-US" dirty="0"/>
          </a:p>
        </p:txBody>
      </p:sp>
      <p:cxnSp>
        <p:nvCxnSpPr>
          <p:cNvPr id="15" name="Straight Connector 14"/>
          <p:cNvCxnSpPr/>
          <p:nvPr>
            <p:custDataLst>
              <p:tags r:id="rId3"/>
            </p:custDataLst>
          </p:nvPr>
        </p:nvCxnSpPr>
        <p:spPr>
          <a:xfrm rot="5400000">
            <a:off x="4572000" y="28956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4"/>
            </p:custDataLst>
          </p:nvPr>
        </p:nvCxnSpPr>
        <p:spPr>
          <a:xfrm rot="10800000">
            <a:off x="4724401" y="2743200"/>
            <a:ext cx="737435"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5"/>
            </p:custDataLst>
          </p:nvPr>
        </p:nvCxnSpPr>
        <p:spPr>
          <a:xfrm rot="5400000" flipH="1" flipV="1">
            <a:off x="5385635"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6"/>
            </p:custDataLst>
          </p:nvPr>
        </p:nvCxnSpPr>
        <p:spPr>
          <a:xfrm>
            <a:off x="5461835" y="25908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custDataLst>
              <p:tags r:id="rId7"/>
            </p:custDataLst>
          </p:nvPr>
        </p:nvCxnSpPr>
        <p:spPr>
          <a:xfrm rot="5400000">
            <a:off x="5766635"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custDataLst>
              <p:tags r:id="rId8"/>
            </p:custDataLst>
          </p:nvPr>
        </p:nvCxnSpPr>
        <p:spPr>
          <a:xfrm>
            <a:off x="5842835" y="2743200"/>
            <a:ext cx="3810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custDataLst>
              <p:tags r:id="rId9"/>
            </p:custDataLst>
          </p:nvPr>
        </p:nvCxnSpPr>
        <p:spPr>
          <a:xfrm>
            <a:off x="5461835" y="2514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custDataLst>
              <p:tags r:id="rId10"/>
            </p:custDataLst>
          </p:nvPr>
        </p:nvCxnSpPr>
        <p:spPr>
          <a:xfrm rot="5400000" flipH="1" flipV="1">
            <a:off x="5306847" y="2171700"/>
            <a:ext cx="685800" cy="0"/>
          </a:xfrm>
          <a:prstGeom prst="line">
            <a:avLst/>
          </a:prstGeom>
          <a:ln w="28575">
            <a:solidFill>
              <a:schemeClr val="accent5">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custDataLst>
              <p:tags r:id="rId11"/>
            </p:custDataLst>
          </p:nvPr>
        </p:nvCxnSpPr>
        <p:spPr>
          <a:xfrm>
            <a:off x="990600" y="1828800"/>
            <a:ext cx="5157035"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12"/>
            </p:custDataLst>
          </p:nvPr>
        </p:nvCxnSpPr>
        <p:spPr>
          <a:xfrm rot="5400000">
            <a:off x="4661735" y="2781300"/>
            <a:ext cx="3124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3"/>
            </p:custDataLst>
          </p:nvPr>
        </p:nvCxnSpPr>
        <p:spPr>
          <a:xfrm>
            <a:off x="6300035" y="1828800"/>
            <a:ext cx="20574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custDataLst>
              <p:tags r:id="rId14"/>
            </p:custDataLst>
          </p:nvPr>
        </p:nvSpPr>
        <p:spPr>
          <a:xfrm>
            <a:off x="3581400" y="3581400"/>
            <a:ext cx="938965" cy="523221"/>
          </a:xfrm>
          <a:prstGeom prst="rect">
            <a:avLst/>
          </a:prstGeom>
          <a:noFill/>
        </p:spPr>
        <p:txBody>
          <a:bodyPr wrap="square" rtlCol="0">
            <a:spAutoFit/>
          </a:bodyPr>
          <a:lstStyle/>
          <a:p>
            <a:r>
              <a:rPr lang="en-US" sz="2800" dirty="0" err="1" smtClean="0">
                <a:solidFill>
                  <a:schemeClr val="bg1"/>
                </a:solidFill>
              </a:rPr>
              <a:t>Gnd</a:t>
            </a:r>
            <a:endParaRPr lang="en-US" sz="2800" dirty="0" smtClean="0">
              <a:solidFill>
                <a:schemeClr val="bg1"/>
              </a:solidFill>
            </a:endParaRPr>
          </a:p>
        </p:txBody>
      </p:sp>
      <p:sp>
        <p:nvSpPr>
          <p:cNvPr id="39" name="TextBox 38"/>
          <p:cNvSpPr txBox="1"/>
          <p:nvPr>
            <p:custDataLst>
              <p:tags r:id="rId15"/>
            </p:custDataLst>
          </p:nvPr>
        </p:nvSpPr>
        <p:spPr>
          <a:xfrm>
            <a:off x="6909635" y="1381780"/>
            <a:ext cx="1548565" cy="523221"/>
          </a:xfrm>
          <a:prstGeom prst="rect">
            <a:avLst/>
          </a:prstGeom>
          <a:noFill/>
          <a:ln>
            <a:noFill/>
          </a:ln>
        </p:spPr>
        <p:txBody>
          <a:bodyPr wrap="none" rtlCol="0">
            <a:spAutoFit/>
          </a:bodyPr>
          <a:lstStyle/>
          <a:p>
            <a:r>
              <a:rPr lang="en-US" sz="2800" dirty="0" smtClean="0">
                <a:solidFill>
                  <a:schemeClr val="bg1"/>
                </a:solidFill>
              </a:rPr>
              <a:t>word line</a:t>
            </a:r>
          </a:p>
        </p:txBody>
      </p:sp>
      <p:sp>
        <p:nvSpPr>
          <p:cNvPr id="40" name="TextBox 39"/>
          <p:cNvSpPr txBox="1"/>
          <p:nvPr>
            <p:custDataLst>
              <p:tags r:id="rId16"/>
            </p:custDataLst>
          </p:nvPr>
        </p:nvSpPr>
        <p:spPr>
          <a:xfrm>
            <a:off x="6166247" y="609600"/>
            <a:ext cx="615553" cy="1095813"/>
          </a:xfrm>
          <a:prstGeom prst="rect">
            <a:avLst/>
          </a:prstGeom>
          <a:noFill/>
        </p:spPr>
        <p:txBody>
          <a:bodyPr vert="vert270" wrap="none" rtlCol="0">
            <a:spAutoFit/>
          </a:bodyPr>
          <a:lstStyle/>
          <a:p>
            <a:r>
              <a:rPr lang="en-US" sz="2800" dirty="0" smtClean="0">
                <a:solidFill>
                  <a:schemeClr val="bg1"/>
                </a:solidFill>
              </a:rPr>
              <a:t>bit line</a:t>
            </a:r>
          </a:p>
        </p:txBody>
      </p:sp>
      <p:cxnSp>
        <p:nvCxnSpPr>
          <p:cNvPr id="44" name="Straight Connector 43"/>
          <p:cNvCxnSpPr/>
          <p:nvPr>
            <p:custDataLst>
              <p:tags r:id="rId17"/>
            </p:custDataLst>
          </p:nvPr>
        </p:nvCxnSpPr>
        <p:spPr>
          <a:xfrm>
            <a:off x="4419600" y="30480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custDataLst>
              <p:tags r:id="rId18"/>
            </p:custDataLst>
          </p:nvPr>
        </p:nvCxnSpPr>
        <p:spPr>
          <a:xfrm>
            <a:off x="4419600" y="32004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19"/>
            </p:custDataLst>
          </p:nvPr>
        </p:nvCxnSpPr>
        <p:spPr>
          <a:xfrm rot="5400000">
            <a:off x="4419600" y="3505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20"/>
            </p:custDataLst>
          </p:nvPr>
        </p:nvCxnSpPr>
        <p:spPr>
          <a:xfrm>
            <a:off x="4495800" y="38100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21"/>
            </p:custDataLst>
          </p:nvPr>
        </p:nvCxnSpPr>
        <p:spPr>
          <a:xfrm>
            <a:off x="4572000" y="38862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22"/>
            </p:custDataLst>
          </p:nvPr>
        </p:nvCxnSpPr>
        <p:spPr>
          <a:xfrm>
            <a:off x="4648200" y="39624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custDataLst>
              <p:tags r:id="rId23"/>
            </p:custDataLst>
          </p:nvPr>
        </p:nvSpPr>
        <p:spPr>
          <a:xfrm>
            <a:off x="2794835" y="2819400"/>
            <a:ext cx="1777165" cy="523221"/>
          </a:xfrm>
          <a:prstGeom prst="rect">
            <a:avLst/>
          </a:prstGeom>
          <a:noFill/>
        </p:spPr>
        <p:txBody>
          <a:bodyPr wrap="square" rtlCol="0">
            <a:spAutoFit/>
          </a:bodyPr>
          <a:lstStyle/>
          <a:p>
            <a:r>
              <a:rPr lang="en-US" sz="2800" dirty="0" smtClean="0">
                <a:solidFill>
                  <a:schemeClr val="bg1"/>
                </a:solidFill>
              </a:rPr>
              <a:t>Capacitor</a:t>
            </a:r>
          </a:p>
        </p:txBody>
      </p:sp>
      <p:sp>
        <p:nvSpPr>
          <p:cNvPr id="26" name="TextBox 25"/>
          <p:cNvSpPr txBox="1"/>
          <p:nvPr>
            <p:custDataLst>
              <p:tags r:id="rId24"/>
            </p:custDataLst>
          </p:nvPr>
        </p:nvSpPr>
        <p:spPr>
          <a:xfrm>
            <a:off x="228600" y="4191000"/>
            <a:ext cx="8763000" cy="461665"/>
          </a:xfrm>
          <a:prstGeom prst="rect">
            <a:avLst/>
          </a:prstGeom>
          <a:noFill/>
        </p:spPr>
        <p:txBody>
          <a:bodyPr wrap="square" rtlCol="0">
            <a:spAutoFit/>
          </a:bodyPr>
          <a:lstStyle/>
          <a:p>
            <a:pPr marL="230188" indent="-230188">
              <a:buClr>
                <a:schemeClr val="accent1"/>
              </a:buClr>
            </a:pPr>
            <a:r>
              <a:rPr lang="en-US" sz="2400" dirty="0" smtClean="0">
                <a:solidFill>
                  <a:schemeClr val="bg1"/>
                </a:solidFill>
              </a:rPr>
              <a:t>Each cell stores one bit, and requires </a:t>
            </a:r>
            <a:r>
              <a:rPr lang="en-US" sz="2400" dirty="0">
                <a:solidFill>
                  <a:schemeClr val="bg1"/>
                </a:solidFill>
              </a:rPr>
              <a:t>1</a:t>
            </a:r>
            <a:r>
              <a:rPr lang="en-US" sz="2400" dirty="0" smtClean="0">
                <a:solidFill>
                  <a:schemeClr val="bg1"/>
                </a:solidFill>
              </a:rPr>
              <a:t> transistors</a:t>
            </a:r>
          </a:p>
        </p:txBody>
      </p:sp>
    </p:spTree>
    <p:extLst>
      <p:ext uri="{BB962C8B-B14F-4D97-AF65-F5344CB8AC3E}">
        <p14:creationId xmlns:p14="http://schemas.microsoft.com/office/powerpoint/2010/main" val="77300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203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normAutofit fontScale="90000"/>
          </a:bodyPr>
          <a:lstStyle/>
          <a:p>
            <a:r>
              <a:rPr lang="en-US" dirty="0" smtClean="0"/>
              <a:t>Dynamic RAM: DRAM</a:t>
            </a:r>
            <a:endParaRPr lang="en-US" dirty="0"/>
          </a:p>
        </p:txBody>
      </p:sp>
      <p:sp>
        <p:nvSpPr>
          <p:cNvPr id="2020355" name="Rectangle 3"/>
          <p:cNvSpPr>
            <a:spLocks noGrp="1" noChangeArrowheads="1"/>
          </p:cNvSpPr>
          <p:nvPr>
            <p:ph idx="1"/>
            <p:custDataLst>
              <p:tags r:id="rId2"/>
            </p:custDataLst>
          </p:nvPr>
        </p:nvSpPr>
        <p:spPr>
          <a:xfrm>
            <a:off x="228600" y="990600"/>
            <a:ext cx="8686800" cy="5791200"/>
          </a:xfrm>
        </p:spPr>
        <p:txBody>
          <a:bodyPr/>
          <a:lstStyle/>
          <a:p>
            <a:pPr>
              <a:lnSpc>
                <a:spcPct val="82000"/>
              </a:lnSpc>
            </a:pPr>
            <a:r>
              <a:rPr lang="en-US" dirty="0" smtClean="0">
                <a:solidFill>
                  <a:schemeClr val="accent5">
                    <a:lumMod val="60000"/>
                    <a:lumOff val="40000"/>
                  </a:schemeClr>
                </a:solidFill>
              </a:rPr>
              <a:t>Dynamic-RAM (DRAM)</a:t>
            </a:r>
            <a:endParaRPr lang="en-US" dirty="0">
              <a:solidFill>
                <a:schemeClr val="accent5">
                  <a:lumMod val="60000"/>
                  <a:lumOff val="40000"/>
                </a:schemeClr>
              </a:solidFill>
            </a:endParaRPr>
          </a:p>
          <a:p>
            <a:pPr lvl="1">
              <a:lnSpc>
                <a:spcPct val="82000"/>
              </a:lnSpc>
            </a:pPr>
            <a:r>
              <a:rPr lang="en-US" dirty="0"/>
              <a:t>Data values require constant </a:t>
            </a:r>
            <a:r>
              <a:rPr lang="en-US" dirty="0" smtClean="0"/>
              <a:t>refresh</a:t>
            </a:r>
          </a:p>
          <a:p>
            <a:endParaRPr lang="en-US" dirty="0"/>
          </a:p>
        </p:txBody>
      </p:sp>
      <p:cxnSp>
        <p:nvCxnSpPr>
          <p:cNvPr id="15" name="Straight Connector 14"/>
          <p:cNvCxnSpPr/>
          <p:nvPr>
            <p:custDataLst>
              <p:tags r:id="rId3"/>
            </p:custDataLst>
          </p:nvPr>
        </p:nvCxnSpPr>
        <p:spPr>
          <a:xfrm rot="5400000">
            <a:off x="4572000" y="28956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4"/>
            </p:custDataLst>
          </p:nvPr>
        </p:nvCxnSpPr>
        <p:spPr>
          <a:xfrm rot="10800000">
            <a:off x="4724401" y="2743200"/>
            <a:ext cx="737435"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5"/>
            </p:custDataLst>
          </p:nvPr>
        </p:nvCxnSpPr>
        <p:spPr>
          <a:xfrm rot="5400000" flipH="1" flipV="1">
            <a:off x="5385635"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6"/>
            </p:custDataLst>
          </p:nvPr>
        </p:nvCxnSpPr>
        <p:spPr>
          <a:xfrm>
            <a:off x="5461835" y="25908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custDataLst>
              <p:tags r:id="rId7"/>
            </p:custDataLst>
          </p:nvPr>
        </p:nvCxnSpPr>
        <p:spPr>
          <a:xfrm rot="5400000">
            <a:off x="5766635" y="26670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custDataLst>
              <p:tags r:id="rId8"/>
            </p:custDataLst>
          </p:nvPr>
        </p:nvCxnSpPr>
        <p:spPr>
          <a:xfrm>
            <a:off x="5842835" y="2743200"/>
            <a:ext cx="381000" cy="0"/>
          </a:xfrm>
          <a:prstGeom prst="line">
            <a:avLst/>
          </a:prstGeom>
          <a:ln w="28575">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custDataLst>
              <p:tags r:id="rId9"/>
            </p:custDataLst>
          </p:nvPr>
        </p:nvCxnSpPr>
        <p:spPr>
          <a:xfrm>
            <a:off x="5461835" y="2514600"/>
            <a:ext cx="381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custDataLst>
              <p:tags r:id="rId10"/>
            </p:custDataLst>
          </p:nvPr>
        </p:nvCxnSpPr>
        <p:spPr>
          <a:xfrm rot="5400000" flipH="1" flipV="1">
            <a:off x="5306847" y="2171700"/>
            <a:ext cx="685800" cy="0"/>
          </a:xfrm>
          <a:prstGeom prst="line">
            <a:avLst/>
          </a:prstGeom>
          <a:ln w="28575">
            <a:solidFill>
              <a:schemeClr val="accent5">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custDataLst>
              <p:tags r:id="rId11"/>
            </p:custDataLst>
          </p:nvPr>
        </p:nvCxnSpPr>
        <p:spPr>
          <a:xfrm>
            <a:off x="990600" y="1828800"/>
            <a:ext cx="5157035"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12"/>
            </p:custDataLst>
          </p:nvPr>
        </p:nvCxnSpPr>
        <p:spPr>
          <a:xfrm rot="5400000">
            <a:off x="4661735" y="2781300"/>
            <a:ext cx="3124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3"/>
            </p:custDataLst>
          </p:nvPr>
        </p:nvCxnSpPr>
        <p:spPr>
          <a:xfrm>
            <a:off x="6300035" y="1828800"/>
            <a:ext cx="20574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custDataLst>
              <p:tags r:id="rId14"/>
            </p:custDataLst>
          </p:nvPr>
        </p:nvSpPr>
        <p:spPr>
          <a:xfrm>
            <a:off x="3581400" y="3581400"/>
            <a:ext cx="938965" cy="523221"/>
          </a:xfrm>
          <a:prstGeom prst="rect">
            <a:avLst/>
          </a:prstGeom>
          <a:noFill/>
        </p:spPr>
        <p:txBody>
          <a:bodyPr wrap="square" rtlCol="0">
            <a:spAutoFit/>
          </a:bodyPr>
          <a:lstStyle/>
          <a:p>
            <a:r>
              <a:rPr lang="en-US" sz="2800" dirty="0" err="1" smtClean="0">
                <a:solidFill>
                  <a:schemeClr val="bg1"/>
                </a:solidFill>
              </a:rPr>
              <a:t>Gnd</a:t>
            </a:r>
            <a:endParaRPr lang="en-US" sz="2800" dirty="0" smtClean="0">
              <a:solidFill>
                <a:schemeClr val="bg1"/>
              </a:solidFill>
            </a:endParaRPr>
          </a:p>
        </p:txBody>
      </p:sp>
      <p:sp>
        <p:nvSpPr>
          <p:cNvPr id="39" name="TextBox 38"/>
          <p:cNvSpPr txBox="1"/>
          <p:nvPr>
            <p:custDataLst>
              <p:tags r:id="rId15"/>
            </p:custDataLst>
          </p:nvPr>
        </p:nvSpPr>
        <p:spPr>
          <a:xfrm>
            <a:off x="6909635" y="1381780"/>
            <a:ext cx="1548565" cy="523221"/>
          </a:xfrm>
          <a:prstGeom prst="rect">
            <a:avLst/>
          </a:prstGeom>
          <a:noFill/>
          <a:ln>
            <a:noFill/>
          </a:ln>
        </p:spPr>
        <p:txBody>
          <a:bodyPr wrap="none" rtlCol="0">
            <a:spAutoFit/>
          </a:bodyPr>
          <a:lstStyle/>
          <a:p>
            <a:r>
              <a:rPr lang="en-US" sz="2800" dirty="0" smtClean="0">
                <a:solidFill>
                  <a:schemeClr val="bg1"/>
                </a:solidFill>
              </a:rPr>
              <a:t>word line</a:t>
            </a:r>
          </a:p>
        </p:txBody>
      </p:sp>
      <p:sp>
        <p:nvSpPr>
          <p:cNvPr id="40" name="TextBox 39"/>
          <p:cNvSpPr txBox="1"/>
          <p:nvPr>
            <p:custDataLst>
              <p:tags r:id="rId16"/>
            </p:custDataLst>
          </p:nvPr>
        </p:nvSpPr>
        <p:spPr>
          <a:xfrm>
            <a:off x="6166247" y="609600"/>
            <a:ext cx="615553" cy="1095813"/>
          </a:xfrm>
          <a:prstGeom prst="rect">
            <a:avLst/>
          </a:prstGeom>
          <a:noFill/>
        </p:spPr>
        <p:txBody>
          <a:bodyPr vert="vert270" wrap="none" rtlCol="0">
            <a:spAutoFit/>
          </a:bodyPr>
          <a:lstStyle/>
          <a:p>
            <a:r>
              <a:rPr lang="en-US" sz="2800" dirty="0" smtClean="0">
                <a:solidFill>
                  <a:schemeClr val="bg1"/>
                </a:solidFill>
              </a:rPr>
              <a:t>bit line</a:t>
            </a:r>
          </a:p>
        </p:txBody>
      </p:sp>
      <p:cxnSp>
        <p:nvCxnSpPr>
          <p:cNvPr id="44" name="Straight Connector 43"/>
          <p:cNvCxnSpPr/>
          <p:nvPr>
            <p:custDataLst>
              <p:tags r:id="rId17"/>
            </p:custDataLst>
          </p:nvPr>
        </p:nvCxnSpPr>
        <p:spPr>
          <a:xfrm>
            <a:off x="4419600" y="30480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custDataLst>
              <p:tags r:id="rId18"/>
            </p:custDataLst>
          </p:nvPr>
        </p:nvCxnSpPr>
        <p:spPr>
          <a:xfrm>
            <a:off x="4419600" y="32004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19"/>
            </p:custDataLst>
          </p:nvPr>
        </p:nvCxnSpPr>
        <p:spPr>
          <a:xfrm rot="5400000">
            <a:off x="4419600" y="3505200"/>
            <a:ext cx="609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20"/>
            </p:custDataLst>
          </p:nvPr>
        </p:nvCxnSpPr>
        <p:spPr>
          <a:xfrm>
            <a:off x="4495800" y="3810000"/>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21"/>
            </p:custDataLst>
          </p:nvPr>
        </p:nvCxnSpPr>
        <p:spPr>
          <a:xfrm>
            <a:off x="4572000" y="3886200"/>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22"/>
            </p:custDataLst>
          </p:nvPr>
        </p:nvCxnSpPr>
        <p:spPr>
          <a:xfrm>
            <a:off x="4648200" y="3962400"/>
            <a:ext cx="152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custDataLst>
              <p:tags r:id="rId23"/>
            </p:custDataLst>
          </p:nvPr>
        </p:nvSpPr>
        <p:spPr>
          <a:xfrm>
            <a:off x="2794835" y="2819400"/>
            <a:ext cx="1777165" cy="523221"/>
          </a:xfrm>
          <a:prstGeom prst="rect">
            <a:avLst/>
          </a:prstGeom>
          <a:noFill/>
        </p:spPr>
        <p:txBody>
          <a:bodyPr wrap="square" rtlCol="0">
            <a:spAutoFit/>
          </a:bodyPr>
          <a:lstStyle/>
          <a:p>
            <a:r>
              <a:rPr lang="en-US" sz="2800" dirty="0" smtClean="0">
                <a:solidFill>
                  <a:schemeClr val="bg1"/>
                </a:solidFill>
              </a:rPr>
              <a:t>Capacitor</a:t>
            </a:r>
          </a:p>
        </p:txBody>
      </p:sp>
      <p:sp>
        <p:nvSpPr>
          <p:cNvPr id="25" name="Oval 24"/>
          <p:cNvSpPr/>
          <p:nvPr/>
        </p:nvSpPr>
        <p:spPr>
          <a:xfrm>
            <a:off x="5234868" y="2209800"/>
            <a:ext cx="887766" cy="94991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231707" y="609600"/>
            <a:ext cx="1864293" cy="830997"/>
          </a:xfrm>
          <a:prstGeom prst="rect">
            <a:avLst/>
          </a:prstGeom>
          <a:noFill/>
        </p:spPr>
        <p:txBody>
          <a:bodyPr wrap="none" rtlCol="0">
            <a:spAutoFit/>
          </a:bodyPr>
          <a:lstStyle/>
          <a:p>
            <a:r>
              <a:rPr lang="en-US" sz="2400" dirty="0" smtClean="0">
                <a:solidFill>
                  <a:schemeClr val="accent5">
                    <a:lumMod val="60000"/>
                    <a:lumOff val="40000"/>
                  </a:schemeClr>
                </a:solidFill>
              </a:rPr>
              <a:t>Pass-Through</a:t>
            </a:r>
          </a:p>
          <a:p>
            <a:r>
              <a:rPr lang="en-US" sz="2400" dirty="0" smtClean="0">
                <a:solidFill>
                  <a:schemeClr val="accent5">
                    <a:lumMod val="60000"/>
                    <a:lumOff val="40000"/>
                  </a:schemeClr>
                </a:solidFill>
              </a:rPr>
              <a:t>Transistors</a:t>
            </a:r>
            <a:endParaRPr lang="en-US" sz="2400" dirty="0">
              <a:solidFill>
                <a:schemeClr val="accent5">
                  <a:lumMod val="60000"/>
                  <a:lumOff val="40000"/>
                </a:schemeClr>
              </a:solidFill>
            </a:endParaRPr>
          </a:p>
        </p:txBody>
      </p:sp>
      <p:sp>
        <p:nvSpPr>
          <p:cNvPr id="27" name="Oval 26"/>
          <p:cNvSpPr/>
          <p:nvPr/>
        </p:nvSpPr>
        <p:spPr>
          <a:xfrm>
            <a:off x="4011966" y="609600"/>
            <a:ext cx="2236434" cy="95065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25" idx="0"/>
            <a:endCxn id="27" idx="5"/>
          </p:cNvCxnSpPr>
          <p:nvPr/>
        </p:nvCxnSpPr>
        <p:spPr>
          <a:xfrm flipV="1">
            <a:off x="5678751" y="1421035"/>
            <a:ext cx="242131" cy="78876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custDataLst>
              <p:tags r:id="rId24"/>
            </p:custDataLst>
          </p:nvPr>
        </p:nvSpPr>
        <p:spPr>
          <a:xfrm>
            <a:off x="228600" y="4191000"/>
            <a:ext cx="8763000" cy="461665"/>
          </a:xfrm>
          <a:prstGeom prst="rect">
            <a:avLst/>
          </a:prstGeom>
          <a:noFill/>
        </p:spPr>
        <p:txBody>
          <a:bodyPr wrap="square" rtlCol="0">
            <a:spAutoFit/>
          </a:bodyPr>
          <a:lstStyle/>
          <a:p>
            <a:pPr marL="230188" indent="-230188">
              <a:buClr>
                <a:schemeClr val="accent1"/>
              </a:buClr>
            </a:pPr>
            <a:r>
              <a:rPr lang="en-US" sz="2400" dirty="0" smtClean="0">
                <a:solidFill>
                  <a:schemeClr val="bg1"/>
                </a:solidFill>
              </a:rPr>
              <a:t>Each cell stores one bit, and requires </a:t>
            </a:r>
            <a:r>
              <a:rPr lang="en-US" sz="2400" dirty="0">
                <a:solidFill>
                  <a:schemeClr val="bg1"/>
                </a:solidFill>
              </a:rPr>
              <a:t>1</a:t>
            </a:r>
            <a:r>
              <a:rPr lang="en-US" sz="2400" dirty="0" smtClean="0">
                <a:solidFill>
                  <a:schemeClr val="bg1"/>
                </a:solidFill>
              </a:rPr>
              <a:t> transistors</a:t>
            </a:r>
          </a:p>
        </p:txBody>
      </p:sp>
    </p:spTree>
    <p:extLst>
      <p:ext uri="{BB962C8B-B14F-4D97-AF65-F5344CB8AC3E}">
        <p14:creationId xmlns:p14="http://schemas.microsoft.com/office/powerpoint/2010/main" val="167571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2403" name="Rectangle 3"/>
          <p:cNvSpPr>
            <a:spLocks noGrp="1" noChangeArrowheads="1"/>
          </p:cNvSpPr>
          <p:nvPr>
            <p:ph idx="1"/>
            <p:custDataLst>
              <p:tags r:id="rId1"/>
            </p:custDataLst>
          </p:nvPr>
        </p:nvSpPr>
        <p:spPr/>
        <p:txBody>
          <a:bodyPr/>
          <a:lstStyle/>
          <a:p>
            <a:pPr>
              <a:lnSpc>
                <a:spcPct val="90000"/>
              </a:lnSpc>
            </a:pPr>
            <a:r>
              <a:rPr lang="en-US" dirty="0"/>
              <a:t>Single transistor vs. many gates</a:t>
            </a:r>
          </a:p>
          <a:p>
            <a:pPr lvl="1">
              <a:lnSpc>
                <a:spcPct val="90000"/>
              </a:lnSpc>
            </a:pPr>
            <a:r>
              <a:rPr lang="en-US" dirty="0" smtClean="0"/>
              <a:t>Denser, cheaper ($30/1GB vs. $30/2MB)</a:t>
            </a:r>
          </a:p>
          <a:p>
            <a:pPr lvl="1">
              <a:lnSpc>
                <a:spcPct val="90000"/>
              </a:lnSpc>
            </a:pPr>
            <a:r>
              <a:rPr lang="en-US" dirty="0" smtClean="0"/>
              <a:t>But more complicated, and has analog sensing</a:t>
            </a:r>
            <a:endParaRPr lang="en-US" dirty="0"/>
          </a:p>
          <a:p>
            <a:pPr lvl="1">
              <a:lnSpc>
                <a:spcPct val="90000"/>
              </a:lnSpc>
            </a:pPr>
            <a:endParaRPr lang="en-US" dirty="0"/>
          </a:p>
          <a:p>
            <a:pPr>
              <a:lnSpc>
                <a:spcPct val="90000"/>
              </a:lnSpc>
            </a:pPr>
            <a:r>
              <a:rPr lang="en-US" dirty="0" smtClean="0"/>
              <a:t>Also needs </a:t>
            </a:r>
            <a:r>
              <a:rPr lang="en-US" dirty="0"/>
              <a:t>refresh</a:t>
            </a:r>
          </a:p>
          <a:p>
            <a:pPr lvl="1">
              <a:lnSpc>
                <a:spcPct val="90000"/>
              </a:lnSpc>
            </a:pPr>
            <a:r>
              <a:rPr lang="en-US" dirty="0" smtClean="0"/>
              <a:t>Read </a:t>
            </a:r>
            <a:r>
              <a:rPr lang="en-US" dirty="0"/>
              <a:t>and write </a:t>
            </a:r>
            <a:r>
              <a:rPr lang="en-US" dirty="0" smtClean="0"/>
              <a:t>back…</a:t>
            </a:r>
            <a:endParaRPr lang="en-US" dirty="0"/>
          </a:p>
          <a:p>
            <a:pPr lvl="1">
              <a:lnSpc>
                <a:spcPct val="90000"/>
              </a:lnSpc>
            </a:pPr>
            <a:r>
              <a:rPr lang="en-US" dirty="0" smtClean="0"/>
              <a:t>…every </a:t>
            </a:r>
            <a:r>
              <a:rPr lang="en-US" dirty="0"/>
              <a:t>few </a:t>
            </a:r>
            <a:r>
              <a:rPr lang="en-US" dirty="0" smtClean="0"/>
              <a:t>milliseconds</a:t>
            </a:r>
            <a:endParaRPr lang="en-US" dirty="0"/>
          </a:p>
          <a:p>
            <a:pPr lvl="1">
              <a:lnSpc>
                <a:spcPct val="90000"/>
              </a:lnSpc>
            </a:pPr>
            <a:r>
              <a:rPr lang="en-US" dirty="0" smtClean="0"/>
              <a:t>Organized </a:t>
            </a:r>
            <a:r>
              <a:rPr lang="en-US" dirty="0"/>
              <a:t>in 2D grid, so can do rows at a time</a:t>
            </a:r>
          </a:p>
          <a:p>
            <a:pPr lvl="1">
              <a:lnSpc>
                <a:spcPct val="90000"/>
              </a:lnSpc>
            </a:pPr>
            <a:r>
              <a:rPr lang="en-US" dirty="0" smtClean="0"/>
              <a:t>Chip can do refresh internally</a:t>
            </a:r>
            <a:endParaRPr lang="en-US" dirty="0"/>
          </a:p>
          <a:p>
            <a:pPr>
              <a:lnSpc>
                <a:spcPct val="90000"/>
              </a:lnSpc>
            </a:pPr>
            <a:endParaRPr lang="en-US" dirty="0" smtClean="0"/>
          </a:p>
          <a:p>
            <a:pPr>
              <a:lnSpc>
                <a:spcPct val="90000"/>
              </a:lnSpc>
            </a:pPr>
            <a:r>
              <a:rPr lang="en-US" dirty="0" smtClean="0"/>
              <a:t>Hence… slower and energy inefficient</a:t>
            </a:r>
            <a:endParaRPr lang="en-US" dirty="0"/>
          </a:p>
        </p:txBody>
      </p:sp>
      <p:sp>
        <p:nvSpPr>
          <p:cNvPr id="4" name="Title 3"/>
          <p:cNvSpPr>
            <a:spLocks noGrp="1"/>
          </p:cNvSpPr>
          <p:nvPr>
            <p:ph type="title"/>
            <p:custDataLst>
              <p:tags r:id="rId2"/>
            </p:custDataLst>
          </p:nvPr>
        </p:nvSpPr>
        <p:spPr/>
        <p:txBody>
          <a:bodyPr>
            <a:normAutofit fontScale="90000"/>
          </a:bodyPr>
          <a:lstStyle/>
          <a:p>
            <a:r>
              <a:rPr lang="en-US" dirty="0" smtClean="0"/>
              <a:t>DRAM vs. SRAM</a:t>
            </a:r>
            <a:endParaRPr lang="en-US" dirty="0"/>
          </a:p>
        </p:txBody>
      </p:sp>
    </p:spTree>
    <p:extLst>
      <p:ext uri="{BB962C8B-B14F-4D97-AF65-F5344CB8AC3E}">
        <p14:creationId xmlns:p14="http://schemas.microsoft.com/office/powerpoint/2010/main" val="24670942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970" name="Rectangle 2"/>
          <p:cNvSpPr>
            <a:spLocks noGrp="1" noChangeArrowheads="1"/>
          </p:cNvSpPr>
          <p:nvPr>
            <p:ph type="title"/>
            <p:custDataLst>
              <p:tags r:id="rId1"/>
            </p:custDataLst>
          </p:nvPr>
        </p:nvSpPr>
        <p:spPr/>
        <p:txBody>
          <a:bodyPr>
            <a:noAutofit/>
          </a:bodyPr>
          <a:lstStyle/>
          <a:p>
            <a:r>
              <a:rPr lang="en-US"/>
              <a:t>Memory</a:t>
            </a:r>
          </a:p>
        </p:txBody>
      </p:sp>
      <p:sp>
        <p:nvSpPr>
          <p:cNvPr id="2003971" name="Rectangle 3"/>
          <p:cNvSpPr>
            <a:spLocks noGrp="1" noChangeArrowheads="1"/>
          </p:cNvSpPr>
          <p:nvPr>
            <p:ph idx="1"/>
            <p:custDataLst>
              <p:tags r:id="rId2"/>
            </p:custDataLst>
          </p:nvPr>
        </p:nvSpPr>
        <p:spPr/>
        <p:txBody>
          <a:bodyPr>
            <a:noAutofit/>
          </a:bodyPr>
          <a:lstStyle/>
          <a:p>
            <a:pPr>
              <a:lnSpc>
                <a:spcPct val="82000"/>
              </a:lnSpc>
            </a:pPr>
            <a:r>
              <a:rPr lang="en-US" sz="2800" dirty="0" smtClean="0">
                <a:solidFill>
                  <a:schemeClr val="accent5">
                    <a:lumMod val="60000"/>
                    <a:lumOff val="40000"/>
                  </a:schemeClr>
                </a:solidFill>
              </a:rPr>
              <a:t>Register File </a:t>
            </a:r>
            <a:r>
              <a:rPr lang="en-US" sz="2800" dirty="0" smtClean="0"/>
              <a:t>tradeoffs</a:t>
            </a:r>
          </a:p>
          <a:p>
            <a:pPr lvl="1">
              <a:lnSpc>
                <a:spcPct val="82000"/>
              </a:lnSpc>
              <a:buNone/>
            </a:pPr>
            <a:r>
              <a:rPr lang="en-US" sz="2400" dirty="0" smtClean="0">
                <a:solidFill>
                  <a:schemeClr val="accent5">
                    <a:lumMod val="60000"/>
                    <a:lumOff val="40000"/>
                  </a:schemeClr>
                </a:solidFill>
              </a:rPr>
              <a:t>+</a:t>
            </a:r>
            <a:r>
              <a:rPr lang="en-US" sz="2400" dirty="0" smtClean="0"/>
              <a:t>	Very fast (a few gate delays for both read and write)</a:t>
            </a:r>
          </a:p>
          <a:p>
            <a:pPr lvl="1">
              <a:lnSpc>
                <a:spcPct val="82000"/>
              </a:lnSpc>
              <a:buNone/>
            </a:pPr>
            <a:r>
              <a:rPr lang="en-US" sz="2400" dirty="0" smtClean="0">
                <a:solidFill>
                  <a:schemeClr val="accent5">
                    <a:lumMod val="60000"/>
                    <a:lumOff val="40000"/>
                  </a:schemeClr>
                </a:solidFill>
              </a:rPr>
              <a:t>+</a:t>
            </a:r>
            <a:r>
              <a:rPr lang="en-US" sz="2400" dirty="0" smtClean="0"/>
              <a:t>	Adding extra ports is straightforward</a:t>
            </a:r>
          </a:p>
          <a:p>
            <a:pPr lvl="1">
              <a:lnSpc>
                <a:spcPct val="82000"/>
              </a:lnSpc>
              <a:buNone/>
            </a:pPr>
            <a:r>
              <a:rPr lang="en-US" sz="2400" dirty="0" smtClean="0">
                <a:solidFill>
                  <a:schemeClr val="accent5">
                    <a:lumMod val="60000"/>
                    <a:lumOff val="40000"/>
                  </a:schemeClr>
                </a:solidFill>
              </a:rPr>
              <a:t>–</a:t>
            </a:r>
            <a:r>
              <a:rPr lang="en-US" sz="2400" dirty="0" smtClean="0"/>
              <a:t> 	Expensive, doesn’t scale</a:t>
            </a:r>
          </a:p>
          <a:p>
            <a:pPr lvl="1">
              <a:lnSpc>
                <a:spcPct val="82000"/>
              </a:lnSpc>
              <a:buNone/>
            </a:pPr>
            <a:r>
              <a:rPr lang="en-US" sz="2400" dirty="0" smtClean="0">
                <a:solidFill>
                  <a:schemeClr val="accent5">
                    <a:lumMod val="60000"/>
                    <a:lumOff val="40000"/>
                  </a:schemeClr>
                </a:solidFill>
              </a:rPr>
              <a:t>–</a:t>
            </a:r>
            <a:r>
              <a:rPr lang="en-US" sz="2400" dirty="0" smtClean="0"/>
              <a:t> 	Volatile</a:t>
            </a:r>
          </a:p>
          <a:p>
            <a:pPr>
              <a:lnSpc>
                <a:spcPct val="82000"/>
              </a:lnSpc>
            </a:pPr>
            <a:endParaRPr lang="en-US" sz="2800" dirty="0" smtClean="0"/>
          </a:p>
          <a:p>
            <a:pPr>
              <a:lnSpc>
                <a:spcPct val="82000"/>
              </a:lnSpc>
            </a:pPr>
            <a:r>
              <a:rPr lang="en-US" sz="2800" dirty="0" smtClean="0">
                <a:solidFill>
                  <a:schemeClr val="accent5">
                    <a:lumMod val="60000"/>
                    <a:lumOff val="40000"/>
                  </a:schemeClr>
                </a:solidFill>
              </a:rPr>
              <a:t>Volatile Memory </a:t>
            </a:r>
            <a:r>
              <a:rPr lang="en-US" sz="2800" dirty="0" smtClean="0"/>
              <a:t>alternatives: SRAM, DRAM, …</a:t>
            </a:r>
          </a:p>
          <a:p>
            <a:pPr lvl="1">
              <a:lnSpc>
                <a:spcPct val="82000"/>
              </a:lnSpc>
              <a:buNone/>
            </a:pPr>
            <a:r>
              <a:rPr lang="en-US" sz="2400" dirty="0" smtClean="0">
                <a:solidFill>
                  <a:schemeClr val="accent5">
                    <a:lumMod val="60000"/>
                    <a:lumOff val="40000"/>
                  </a:schemeClr>
                </a:solidFill>
              </a:rPr>
              <a:t>–</a:t>
            </a:r>
            <a:r>
              <a:rPr lang="en-US" sz="2400" dirty="0" smtClean="0"/>
              <a:t> 	Slower</a:t>
            </a:r>
          </a:p>
          <a:p>
            <a:pPr lvl="1">
              <a:lnSpc>
                <a:spcPct val="82000"/>
              </a:lnSpc>
              <a:buNone/>
            </a:pPr>
            <a:r>
              <a:rPr lang="en-US" sz="2400" dirty="0" smtClean="0">
                <a:solidFill>
                  <a:schemeClr val="accent5">
                    <a:lumMod val="60000"/>
                    <a:lumOff val="40000"/>
                  </a:schemeClr>
                </a:solidFill>
              </a:rPr>
              <a:t>+</a:t>
            </a:r>
            <a:r>
              <a:rPr lang="en-US" sz="2400" dirty="0" smtClean="0"/>
              <a:t>	Cheaper, and scales well</a:t>
            </a:r>
          </a:p>
          <a:p>
            <a:pPr lvl="1">
              <a:lnSpc>
                <a:spcPct val="82000"/>
              </a:lnSpc>
              <a:buNone/>
            </a:pPr>
            <a:r>
              <a:rPr lang="en-US" sz="2400" dirty="0" smtClean="0">
                <a:solidFill>
                  <a:schemeClr val="accent5">
                    <a:lumMod val="60000"/>
                    <a:lumOff val="40000"/>
                  </a:schemeClr>
                </a:solidFill>
              </a:rPr>
              <a:t>–</a:t>
            </a:r>
            <a:r>
              <a:rPr lang="en-US" sz="2400" dirty="0" smtClean="0"/>
              <a:t> 	Volatile</a:t>
            </a:r>
          </a:p>
          <a:p>
            <a:pPr>
              <a:lnSpc>
                <a:spcPct val="82000"/>
              </a:lnSpc>
            </a:pPr>
            <a:endParaRPr lang="en-US" sz="2800" dirty="0" smtClean="0"/>
          </a:p>
          <a:p>
            <a:pPr marL="342900" lvl="1" indent="-342900">
              <a:lnSpc>
                <a:spcPct val="82000"/>
              </a:lnSpc>
              <a:buClrTx/>
              <a:buSzPct val="80000"/>
              <a:buNone/>
            </a:pPr>
            <a:r>
              <a:rPr lang="en-US" sz="2800" dirty="0" smtClean="0">
                <a:solidFill>
                  <a:schemeClr val="accent5">
                    <a:lumMod val="60000"/>
                    <a:lumOff val="40000"/>
                  </a:schemeClr>
                </a:solidFill>
              </a:rPr>
              <a:t>Non-Volatile Memory (NV-RAM): </a:t>
            </a:r>
            <a:r>
              <a:rPr lang="en-US" sz="2400" dirty="0" smtClean="0"/>
              <a:t>Flash, EEPROM, …</a:t>
            </a:r>
          </a:p>
          <a:p>
            <a:pPr lvl="1">
              <a:lnSpc>
                <a:spcPct val="82000"/>
              </a:lnSpc>
              <a:buNone/>
            </a:pPr>
            <a:r>
              <a:rPr lang="en-US" sz="2400" dirty="0" smtClean="0">
                <a:solidFill>
                  <a:schemeClr val="accent5">
                    <a:lumMod val="60000"/>
                    <a:lumOff val="40000"/>
                  </a:schemeClr>
                </a:solidFill>
              </a:rPr>
              <a:t>+</a:t>
            </a:r>
            <a:r>
              <a:rPr lang="en-US" sz="2400" dirty="0" smtClean="0"/>
              <a:t>	Scales well</a:t>
            </a:r>
            <a:endParaRPr lang="en-US" sz="2400" dirty="0"/>
          </a:p>
          <a:p>
            <a:pPr lvl="1">
              <a:lnSpc>
                <a:spcPct val="82000"/>
              </a:lnSpc>
              <a:buNone/>
            </a:pPr>
            <a:r>
              <a:rPr lang="en-US" sz="2400" dirty="0" smtClean="0">
                <a:solidFill>
                  <a:schemeClr val="accent5">
                    <a:lumMod val="60000"/>
                    <a:lumOff val="40000"/>
                  </a:schemeClr>
                </a:solidFill>
              </a:rPr>
              <a:t>–</a:t>
            </a:r>
            <a:r>
              <a:rPr lang="en-US" sz="2400" dirty="0" smtClean="0"/>
              <a:t> 	Limited </a:t>
            </a:r>
            <a:r>
              <a:rPr lang="en-US" sz="2400" dirty="0"/>
              <a:t>lifetime; </a:t>
            </a:r>
            <a:r>
              <a:rPr lang="en-US" sz="2400" dirty="0" smtClean="0"/>
              <a:t>degrades after </a:t>
            </a:r>
            <a:r>
              <a:rPr lang="en-US" sz="2400" dirty="0"/>
              <a:t>100000 to 1M </a:t>
            </a:r>
            <a:r>
              <a:rPr lang="en-US" sz="2400" dirty="0" smtClean="0"/>
              <a:t>writes</a:t>
            </a:r>
            <a:endParaRPr lang="en-US" sz="2400" dirty="0"/>
          </a:p>
        </p:txBody>
      </p:sp>
    </p:spTree>
    <p:extLst>
      <p:ext uri="{BB962C8B-B14F-4D97-AF65-F5344CB8AC3E}">
        <p14:creationId xmlns:p14="http://schemas.microsoft.com/office/powerpoint/2010/main" val="32580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3971">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03971">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03971">
                                            <p:txEl>
                                              <p:pRg st="13" end="1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03971">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039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498" name="Rectangle 2"/>
          <p:cNvSpPr>
            <a:spLocks noGrp="1" noChangeArrowheads="1"/>
          </p:cNvSpPr>
          <p:nvPr>
            <p:ph type="title"/>
            <p:custDataLst>
              <p:tags r:id="rId1"/>
            </p:custDataLst>
          </p:nvPr>
        </p:nvSpPr>
        <p:spPr/>
        <p:txBody>
          <a:bodyPr>
            <a:normAutofit fontScale="90000"/>
          </a:bodyPr>
          <a:lstStyle/>
          <a:p>
            <a:r>
              <a:rPr lang="en-US"/>
              <a:t>Summary</a:t>
            </a:r>
          </a:p>
        </p:txBody>
      </p:sp>
      <p:sp>
        <p:nvSpPr>
          <p:cNvPr id="2026499" name="Rectangle 3"/>
          <p:cNvSpPr>
            <a:spLocks noGrp="1" noChangeArrowheads="1"/>
          </p:cNvSpPr>
          <p:nvPr>
            <p:ph idx="1"/>
            <p:custDataLst>
              <p:tags r:id="rId2"/>
            </p:custDataLst>
          </p:nvPr>
        </p:nvSpPr>
        <p:spPr/>
        <p:txBody>
          <a:bodyPr>
            <a:normAutofit lnSpcReduction="10000"/>
          </a:bodyPr>
          <a:lstStyle/>
          <a:p>
            <a:r>
              <a:rPr lang="en-US" dirty="0"/>
              <a:t>We now have enough building blocks to build machines that can perform non-trivial computational tasks</a:t>
            </a:r>
          </a:p>
          <a:p>
            <a:endParaRPr lang="en-US" dirty="0" smtClean="0"/>
          </a:p>
          <a:p>
            <a:r>
              <a:rPr lang="en-US" dirty="0" smtClean="0"/>
              <a:t>Register File: Tens of words of working memory</a:t>
            </a:r>
            <a:endParaRPr lang="en-US" dirty="0"/>
          </a:p>
          <a:p>
            <a:r>
              <a:rPr lang="en-US" dirty="0"/>
              <a:t>SRAM: </a:t>
            </a:r>
            <a:r>
              <a:rPr lang="en-US" dirty="0" smtClean="0"/>
              <a:t>Millions of words of working memory</a:t>
            </a:r>
            <a:endParaRPr lang="en-US" dirty="0"/>
          </a:p>
          <a:p>
            <a:r>
              <a:rPr lang="en-US" dirty="0"/>
              <a:t>DRAM: </a:t>
            </a:r>
            <a:r>
              <a:rPr lang="en-US" dirty="0" smtClean="0"/>
              <a:t>Billions of words of working memory</a:t>
            </a:r>
          </a:p>
          <a:p>
            <a:r>
              <a:rPr lang="en-US" dirty="0" smtClean="0"/>
              <a:t>NVRAM: long term storage </a:t>
            </a:r>
            <a:br>
              <a:rPr lang="en-US" dirty="0" smtClean="0"/>
            </a:br>
            <a:r>
              <a:rPr lang="en-US" dirty="0" smtClean="0"/>
              <a:t>	(</a:t>
            </a:r>
            <a:r>
              <a:rPr lang="en-US" dirty="0" err="1" smtClean="0"/>
              <a:t>usb</a:t>
            </a:r>
            <a:r>
              <a:rPr lang="en-US" dirty="0" smtClean="0"/>
              <a:t> fob, solid state disks, BIOS, …)</a:t>
            </a:r>
          </a:p>
          <a:p>
            <a:endParaRPr lang="en-US" dirty="0"/>
          </a:p>
          <a:p>
            <a:r>
              <a:rPr lang="en-US" dirty="0" smtClean="0">
                <a:solidFill>
                  <a:schemeClr val="accent5">
                    <a:lumMod val="60000"/>
                    <a:lumOff val="40000"/>
                  </a:schemeClr>
                </a:solidFill>
              </a:rPr>
              <a:t>Next time we will build a simple processor!</a:t>
            </a:r>
          </a:p>
          <a:p>
            <a:endParaRPr lang="en-US" dirty="0"/>
          </a:p>
        </p:txBody>
      </p:sp>
    </p:spTree>
    <p:extLst>
      <p:ext uri="{BB962C8B-B14F-4D97-AF65-F5344CB8AC3E}">
        <p14:creationId xmlns:p14="http://schemas.microsoft.com/office/powerpoint/2010/main" val="1330437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Collaboration, Late, Re-grading Policies</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20000"/>
          </a:bodyPr>
          <a:lstStyle/>
          <a:p>
            <a:pPr marL="0" indent="0"/>
            <a:r>
              <a:rPr lang="en-US" sz="2800" dirty="0" smtClean="0"/>
              <a:t>“Black Board” Collaboration Policy</a:t>
            </a:r>
            <a:endParaRPr lang="en-US" sz="2800" dirty="0"/>
          </a:p>
          <a:p>
            <a:pPr marL="91440" lvl="1" indent="-274320">
              <a:buSzPct val="85000"/>
              <a:buFont typeface="Arial"/>
              <a:buChar char="•"/>
            </a:pPr>
            <a:r>
              <a:rPr lang="en-US" sz="2400" dirty="0" smtClean="0"/>
              <a:t>Can discuss approach together on a “black board”</a:t>
            </a:r>
          </a:p>
          <a:p>
            <a:pPr marL="91440" lvl="1" indent="-274320">
              <a:buSzPct val="85000"/>
              <a:buFont typeface="Arial"/>
              <a:buChar char="•"/>
            </a:pPr>
            <a:r>
              <a:rPr lang="en-US" sz="2400" dirty="0" smtClean="0">
                <a:solidFill>
                  <a:schemeClr val="accent5">
                    <a:lumMod val="60000"/>
                    <a:lumOff val="40000"/>
                  </a:schemeClr>
                </a:solidFill>
              </a:rPr>
              <a:t>Leave and write up solution independently</a:t>
            </a:r>
          </a:p>
          <a:p>
            <a:pPr marL="91440" lvl="1" indent="-274320">
              <a:buSzPct val="85000"/>
              <a:buFont typeface="Arial"/>
              <a:buChar char="•"/>
            </a:pPr>
            <a:r>
              <a:rPr lang="en-US" sz="2400" dirty="0" smtClean="0"/>
              <a:t>Do not copy solutions</a:t>
            </a:r>
          </a:p>
          <a:p>
            <a:pPr marL="91440" lvl="1" indent="-274320">
              <a:buSzPct val="85000"/>
              <a:buFont typeface="Arial"/>
              <a:buChar char="•"/>
            </a:pPr>
            <a:endParaRPr lang="en-US" sz="2400" dirty="0" smtClean="0"/>
          </a:p>
          <a:p>
            <a:pPr marL="0" lvl="1" indent="0">
              <a:buSzPct val="85000"/>
              <a:buNone/>
            </a:pPr>
            <a:r>
              <a:rPr lang="en-US" dirty="0"/>
              <a:t>Late Policy</a:t>
            </a:r>
          </a:p>
          <a:p>
            <a:pPr marL="91440" lvl="1" indent="-274320">
              <a:buSzPct val="85000"/>
              <a:buFont typeface="Arial"/>
              <a:buChar char="•"/>
            </a:pPr>
            <a:r>
              <a:rPr lang="en-US" sz="2400" dirty="0"/>
              <a:t>Each person has a </a:t>
            </a:r>
            <a:r>
              <a:rPr lang="en-US" sz="2400" dirty="0">
                <a:solidFill>
                  <a:schemeClr val="accent5">
                    <a:lumMod val="60000"/>
                    <a:lumOff val="40000"/>
                  </a:schemeClr>
                </a:solidFill>
              </a:rPr>
              <a:t>total of </a:t>
            </a:r>
            <a:r>
              <a:rPr lang="en-US" sz="2400" b="1" i="1" dirty="0">
                <a:solidFill>
                  <a:schemeClr val="accent5">
                    <a:lumMod val="60000"/>
                    <a:lumOff val="40000"/>
                  </a:schemeClr>
                </a:solidFill>
              </a:rPr>
              <a:t>four</a:t>
            </a:r>
            <a:r>
              <a:rPr lang="en-US" sz="2400" dirty="0">
                <a:solidFill>
                  <a:schemeClr val="accent5">
                    <a:lumMod val="60000"/>
                    <a:lumOff val="40000"/>
                  </a:schemeClr>
                </a:solidFill>
              </a:rPr>
              <a:t> “slip days”</a:t>
            </a:r>
          </a:p>
          <a:p>
            <a:pPr marL="91440" lvl="1" indent="-274320">
              <a:buSzPct val="85000"/>
              <a:buFont typeface="Arial"/>
              <a:buChar char="•"/>
            </a:pPr>
            <a:r>
              <a:rPr lang="en-US" sz="2400" dirty="0">
                <a:solidFill>
                  <a:schemeClr val="accent5">
                    <a:lumMod val="60000"/>
                    <a:lumOff val="40000"/>
                  </a:schemeClr>
                </a:solidFill>
              </a:rPr>
              <a:t>Max of </a:t>
            </a:r>
            <a:r>
              <a:rPr lang="en-US" sz="2400" b="1" i="1" dirty="0">
                <a:solidFill>
                  <a:schemeClr val="accent5">
                    <a:lumMod val="60000"/>
                    <a:lumOff val="40000"/>
                  </a:schemeClr>
                </a:solidFill>
              </a:rPr>
              <a:t>two</a:t>
            </a:r>
            <a:r>
              <a:rPr lang="en-US" sz="2400" dirty="0">
                <a:solidFill>
                  <a:schemeClr val="accent5">
                    <a:lumMod val="60000"/>
                    <a:lumOff val="40000"/>
                  </a:schemeClr>
                </a:solidFill>
              </a:rPr>
              <a:t> slip days</a:t>
            </a:r>
            <a:r>
              <a:rPr lang="en-US" sz="2400" dirty="0">
                <a:solidFill>
                  <a:schemeClr val="accent1"/>
                </a:solidFill>
              </a:rPr>
              <a:t> </a:t>
            </a:r>
            <a:r>
              <a:rPr lang="en-US" sz="2400" dirty="0"/>
              <a:t>for any individual </a:t>
            </a:r>
            <a:r>
              <a:rPr lang="en-US" sz="2400" dirty="0" smtClean="0"/>
              <a:t>assignment</a:t>
            </a:r>
          </a:p>
          <a:p>
            <a:pPr marL="91440" lvl="1" indent="-274320">
              <a:buSzPct val="85000"/>
              <a:buFont typeface="Arial"/>
              <a:buChar char="•"/>
            </a:pPr>
            <a:r>
              <a:rPr lang="en-US" sz="2400" dirty="0" smtClean="0">
                <a:solidFill>
                  <a:schemeClr val="accent5">
                    <a:lumMod val="60000"/>
                    <a:lumOff val="40000"/>
                  </a:schemeClr>
                </a:solidFill>
              </a:rPr>
              <a:t>Slip days deducted first</a:t>
            </a:r>
            <a:r>
              <a:rPr lang="en-US" sz="2400" dirty="0" smtClean="0">
                <a:solidFill>
                  <a:schemeClr val="accent1"/>
                </a:solidFill>
              </a:rPr>
              <a:t> </a:t>
            </a:r>
            <a:r>
              <a:rPr lang="en-US" sz="2400" dirty="0" smtClean="0"/>
              <a:t>for </a:t>
            </a:r>
            <a:r>
              <a:rPr lang="en-US" sz="2400" i="1" dirty="0" smtClean="0"/>
              <a:t>any</a:t>
            </a:r>
            <a:r>
              <a:rPr lang="en-US" sz="2400" dirty="0" smtClean="0"/>
              <a:t> late assignment, </a:t>
            </a:r>
          </a:p>
          <a:p>
            <a:pPr marL="0" lvl="1" indent="0">
              <a:buSzPct val="85000"/>
              <a:buNone/>
            </a:pPr>
            <a:r>
              <a:rPr lang="en-US" sz="2400" dirty="0"/>
              <a:t> </a:t>
            </a:r>
            <a:r>
              <a:rPr lang="en-US" sz="2400" dirty="0" smtClean="0"/>
              <a:t>   cannot selectively apply slip days</a:t>
            </a:r>
            <a:endParaRPr lang="en-US" sz="2400" dirty="0"/>
          </a:p>
          <a:p>
            <a:pPr marL="91440" lvl="1" indent="-274320">
              <a:buSzPct val="85000"/>
              <a:buFont typeface="Arial"/>
              <a:buChar char="•"/>
            </a:pPr>
            <a:r>
              <a:rPr lang="en-US" sz="2400" dirty="0"/>
              <a:t>For projects, slip days are deducted from all partners </a:t>
            </a:r>
          </a:p>
          <a:p>
            <a:pPr marL="91440" lvl="1" indent="-274320">
              <a:buSzPct val="85000"/>
              <a:buFont typeface="Arial"/>
              <a:buChar char="•"/>
            </a:pPr>
            <a:r>
              <a:rPr lang="en-US" sz="2400" b="1" i="1" u="sng" dirty="0" smtClean="0">
                <a:solidFill>
                  <a:schemeClr val="accent5">
                    <a:lumMod val="60000"/>
                    <a:lumOff val="40000"/>
                  </a:schemeClr>
                </a:solidFill>
              </a:rPr>
              <a:t>25% </a:t>
            </a:r>
            <a:r>
              <a:rPr lang="en-US" sz="2400" dirty="0"/>
              <a:t>deducted per day late after slip days are </a:t>
            </a:r>
            <a:r>
              <a:rPr lang="en-US" sz="2400" dirty="0" smtClean="0"/>
              <a:t>exhausted</a:t>
            </a:r>
          </a:p>
          <a:p>
            <a:pPr marL="91440" lvl="1" indent="-274320">
              <a:buSzPct val="85000"/>
              <a:buFont typeface="Arial"/>
              <a:buChar char="•"/>
            </a:pPr>
            <a:endParaRPr lang="en-US" sz="2400" dirty="0"/>
          </a:p>
          <a:p>
            <a:pPr marL="0" lvl="1" indent="0">
              <a:buSzPct val="85000"/>
              <a:buNone/>
            </a:pPr>
            <a:r>
              <a:rPr lang="en-US" dirty="0" err="1"/>
              <a:t>Regrade</a:t>
            </a:r>
            <a:r>
              <a:rPr lang="en-US" dirty="0"/>
              <a:t> policy</a:t>
            </a:r>
          </a:p>
          <a:p>
            <a:pPr marL="91440" lvl="1" indent="-274320">
              <a:buSzPct val="85000"/>
              <a:buFont typeface="Arial"/>
              <a:buChar char="•"/>
            </a:pPr>
            <a:r>
              <a:rPr lang="en-US" sz="2400" dirty="0"/>
              <a:t>Submit written request to lead TA, </a:t>
            </a:r>
          </a:p>
          <a:p>
            <a:pPr marL="0" lvl="1" indent="0">
              <a:buSzPct val="85000"/>
              <a:buNone/>
            </a:pPr>
            <a:r>
              <a:rPr lang="en-US" sz="2400" dirty="0"/>
              <a:t>	and lead TA will pick a different grader </a:t>
            </a:r>
          </a:p>
          <a:p>
            <a:pPr marL="91440" lvl="1" indent="-274320">
              <a:buSzPct val="85000"/>
              <a:buFont typeface="Arial"/>
              <a:buChar char="•"/>
            </a:pPr>
            <a:r>
              <a:rPr lang="en-US" sz="2400" dirty="0"/>
              <a:t>Submit another written request, </a:t>
            </a:r>
          </a:p>
          <a:p>
            <a:pPr marL="0" lvl="1" indent="0">
              <a:buSzPct val="85000"/>
              <a:buNone/>
            </a:pPr>
            <a:r>
              <a:rPr lang="en-US" sz="2400" dirty="0"/>
              <a:t>	lead TA will </a:t>
            </a:r>
            <a:r>
              <a:rPr lang="en-US" sz="2400" dirty="0" err="1"/>
              <a:t>regrade</a:t>
            </a:r>
            <a:r>
              <a:rPr lang="en-US" sz="2400" dirty="0"/>
              <a:t> directly </a:t>
            </a:r>
          </a:p>
          <a:p>
            <a:pPr marL="91440" lvl="1" indent="-274320">
              <a:buSzPct val="85000"/>
              <a:buFont typeface="Arial"/>
              <a:buChar char="•"/>
            </a:pPr>
            <a:r>
              <a:rPr lang="en-US" sz="2400" dirty="0"/>
              <a:t>Submit yet another written request for professor to </a:t>
            </a:r>
            <a:r>
              <a:rPr lang="en-US" sz="2400" dirty="0" err="1"/>
              <a:t>regrade</a:t>
            </a:r>
            <a:r>
              <a:rPr lang="en-US" sz="2400" dirty="0"/>
              <a:t>.</a:t>
            </a:r>
          </a:p>
          <a:p>
            <a:pPr marL="91440" lvl="1" indent="-274320">
              <a:buSzPct val="85000"/>
              <a:buFont typeface="Arial"/>
              <a:buChar char="•"/>
            </a:pPr>
            <a:endParaRPr lang="en-US" sz="2400" dirty="0">
              <a:solidFill>
                <a:srgbClr val="FFFF00"/>
              </a:solidFill>
            </a:endParaRPr>
          </a:p>
          <a:p>
            <a:endParaRPr lang="en-US" dirty="0"/>
          </a:p>
        </p:txBody>
      </p:sp>
    </p:spTree>
    <p:extLst>
      <p:ext uri="{BB962C8B-B14F-4D97-AF65-F5344CB8AC3E}">
        <p14:creationId xmlns:p14="http://schemas.microsoft.com/office/powerpoint/2010/main" val="3987185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Tree>
    <p:extLst>
      <p:ext uri="{BB962C8B-B14F-4D97-AF65-F5344CB8AC3E}">
        <p14:creationId xmlns:p14="http://schemas.microsoft.com/office/powerpoint/2010/main" val="301425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497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497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497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497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497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497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497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3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7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7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0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0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1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21"/>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9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9"/>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13"/>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14"/>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1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2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2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4"/>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13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13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62" grpId="0" animBg="1"/>
      <p:bldP spid="2249771" grpId="0" animBg="1"/>
      <p:bldP spid="2249772" grpId="0" animBg="1"/>
      <p:bldP spid="2249775" grpId="0" animBg="1"/>
      <p:bldP spid="2249776" grpId="0" animBg="1"/>
      <p:bldP spid="2249777" grpId="0" animBg="1"/>
      <p:bldP spid="2249779" grpId="0" animBg="1"/>
      <p:bldP spid="56" grpId="0" animBg="1"/>
      <p:bldP spid="59" grpId="0" animBg="1"/>
      <p:bldP spid="66" grpId="0" animBg="1"/>
      <p:bldP spid="69" grpId="0" animBg="1"/>
      <p:bldP spid="71" grpId="0" animBg="1"/>
      <p:bldP spid="73" grpId="0" animBg="1"/>
      <p:bldP spid="50" grpId="0" animBg="1"/>
      <p:bldP spid="54" grpId="0" animBg="1"/>
      <p:bldP spid="62" grpId="0"/>
      <p:bldP spid="75" grpId="0" animBg="1"/>
      <p:bldP spid="80" grpId="0" animBg="1"/>
      <p:bldP spid="81" grpId="0" animBg="1"/>
      <p:bldP spid="84" grpId="0" animBg="1"/>
      <p:bldP spid="86" grpId="0" animBg="1"/>
      <p:bldP spid="88" grpId="0" animBg="1"/>
      <p:bldP spid="89" grpId="0" animBg="1"/>
      <p:bldP spid="90" grpId="0" animBg="1"/>
      <p:bldP spid="91" grpId="0" animBg="1"/>
      <p:bldP spid="77" grpId="0" animBg="1"/>
      <p:bldP spid="93" grpId="0"/>
      <p:bldP spid="94" grpId="0" animBg="1"/>
      <p:bldP spid="97" grpId="0" animBg="1"/>
      <p:bldP spid="98" grpId="0" animBg="1"/>
      <p:bldP spid="104" grpId="0" animBg="1"/>
      <p:bldP spid="105" grpId="0" animBg="1"/>
      <p:bldP spid="106" grpId="0"/>
      <p:bldP spid="108" grpId="0" animBg="1"/>
      <p:bldP spid="96" grpId="0" animBg="1"/>
      <p:bldP spid="103" grpId="0" animBg="1"/>
      <p:bldP spid="110" grpId="0" animBg="1"/>
      <p:bldP spid="111" grpId="0" animBg="1"/>
      <p:bldP spid="112" grpId="0" animBg="1"/>
      <p:bldP spid="109" grpId="0" animBg="1"/>
      <p:bldP spid="117" grpId="0" animBg="1"/>
      <p:bldP spid="118" grpId="0" animBg="1"/>
      <p:bldP spid="120" grpId="0" animBg="1"/>
      <p:bldP spid="123" grpId="0" animBg="1"/>
      <p:bldP spid="126" grpId="0" animBg="1"/>
      <p:bldP spid="129" grpId="0" animBg="1"/>
      <p:bldP spid="130" grpId="0" animBg="1"/>
      <p:bldP spid="131" grpId="0" animBg="1"/>
      <p:bldP spid="132" grpId="0" animBg="1"/>
      <p:bldP spid="133" grpId="0" animBg="1"/>
      <p:bldP spid="163" grpId="0" animBg="1"/>
      <p:bldP spid="164" grpId="0" animBg="1"/>
      <p:bldP spid="165" grpId="0" animBg="1"/>
      <p:bldP spid="166" grpId="0" animBg="1"/>
      <p:bldP spid="167" grpId="0" animBg="1"/>
      <p:bldP spid="168" grpId="0" animBg="1"/>
      <p:bldP spid="172" grpId="0" animBg="1"/>
      <p:bldP spid="174" grpId="0" animBg="1"/>
      <p:bldP spid="175" grpId="0" animBg="1"/>
      <p:bldP spid="176" grpId="0" animBg="1"/>
      <p:bldP spid="178" grpId="0"/>
      <p:bldP spid="102" grpId="0" animBg="1"/>
      <p:bldP spid="107" grpId="0" animBg="1"/>
      <p:bldP spid="119" grpId="0" animBg="1"/>
      <p:bldP spid="121" grpId="0" animBg="1"/>
      <p:bldP spid="99" grpId="0" animBg="1"/>
      <p:bldP spid="101" grpId="0" animBg="1"/>
      <p:bldP spid="113" grpId="0" animBg="1"/>
      <p:bldP spid="125" grpId="0" animBg="1"/>
      <p:bldP spid="134" grpId="0" animBg="1"/>
      <p:bldP spid="1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Memory</a:t>
            </a:r>
          </a:p>
          <a:p>
            <a:pPr lvl="1"/>
            <a:r>
              <a:rPr lang="en-US" dirty="0" smtClean="0"/>
              <a:t>Register Files</a:t>
            </a:r>
          </a:p>
          <a:p>
            <a:pPr lvl="1"/>
            <a:r>
              <a:rPr lang="en-US" dirty="0" smtClean="0"/>
              <a:t>Tri-state devices</a:t>
            </a:r>
          </a:p>
          <a:p>
            <a:pPr lvl="1"/>
            <a:r>
              <a:rPr lang="en-US" dirty="0" smtClean="0"/>
              <a:t>SRAM (Static RAM—random access memory)</a:t>
            </a:r>
          </a:p>
          <a:p>
            <a:pPr lvl="1"/>
            <a:r>
              <a:rPr lang="en-US" dirty="0" smtClean="0"/>
              <a:t>DRAM (Dynamic RAM)</a:t>
            </a:r>
            <a:endParaRPr lang="en-US" dirty="0"/>
          </a:p>
        </p:txBody>
      </p:sp>
    </p:spTree>
    <p:extLst>
      <p:ext uri="{BB962C8B-B14F-4D97-AF65-F5344CB8AC3E}">
        <p14:creationId xmlns:p14="http://schemas.microsoft.com/office/powerpoint/2010/main" val="57190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grpSp>
      <p:sp>
        <p:nvSpPr>
          <p:cNvPr id="3" name="Oval 2"/>
          <p:cNvSpPr/>
          <p:nvPr/>
        </p:nvSpPr>
        <p:spPr>
          <a:xfrm>
            <a:off x="2057400" y="1295400"/>
            <a:ext cx="2380440" cy="2254537"/>
          </a:xfrm>
          <a:prstGeom prst="ellipse">
            <a:avLst/>
          </a:prstGeom>
          <a:no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8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Register File</a:t>
            </a:r>
            <a:endParaRPr lang="en-US" dirty="0"/>
          </a:p>
        </p:txBody>
      </p:sp>
      <p:sp>
        <p:nvSpPr>
          <p:cNvPr id="1995779" name="Rectangle 3"/>
          <p:cNvSpPr>
            <a:spLocks noGrp="1" noChangeArrowheads="1"/>
          </p:cNvSpPr>
          <p:nvPr>
            <p:ph idx="1"/>
            <p:custDataLst>
              <p:tags r:id="rId2"/>
            </p:custDataLst>
          </p:nvPr>
        </p:nvSpPr>
        <p:spPr>
          <a:xfrm>
            <a:off x="228600" y="609600"/>
            <a:ext cx="5105400" cy="6172200"/>
          </a:xfrm>
        </p:spPr>
        <p:txBody>
          <a:bodyPr>
            <a:noAutofit/>
          </a:bodyPr>
          <a:lstStyle/>
          <a:p>
            <a:r>
              <a:rPr lang="en-US" dirty="0" smtClean="0">
                <a:solidFill>
                  <a:schemeClr val="accent5">
                    <a:lumMod val="60000"/>
                    <a:lumOff val="40000"/>
                  </a:schemeClr>
                </a:solidFill>
              </a:rPr>
              <a:t>Register File</a:t>
            </a:r>
            <a:endParaRPr lang="en-US" dirty="0">
              <a:solidFill>
                <a:schemeClr val="accent5">
                  <a:lumMod val="60000"/>
                  <a:lumOff val="40000"/>
                </a:schemeClr>
              </a:solidFill>
            </a:endParaRPr>
          </a:p>
          <a:p>
            <a:pPr lvl="1"/>
            <a:r>
              <a:rPr lang="en-US" dirty="0" smtClean="0"/>
              <a:t>N read/write registers</a:t>
            </a:r>
            <a:endParaRPr lang="en-US" dirty="0"/>
          </a:p>
          <a:p>
            <a:pPr lvl="1"/>
            <a:r>
              <a:rPr lang="en-US" dirty="0" smtClean="0"/>
              <a:t>Indexed by </a:t>
            </a:r>
            <a:br>
              <a:rPr lang="en-US" dirty="0" smtClean="0"/>
            </a:br>
            <a:r>
              <a:rPr lang="en-US" dirty="0" smtClean="0"/>
              <a:t>register number</a:t>
            </a:r>
          </a:p>
          <a:p>
            <a:pPr lvl="1"/>
            <a:endParaRPr lang="en-US" dirty="0" smtClean="0"/>
          </a:p>
          <a:p>
            <a:pPr lvl="1"/>
            <a:endParaRPr lang="en-US" dirty="0"/>
          </a:p>
          <a:p>
            <a:endParaRPr lang="en-US" dirty="0"/>
          </a:p>
        </p:txBody>
      </p:sp>
      <p:sp>
        <p:nvSpPr>
          <p:cNvPr id="5" name="Rectangle 4"/>
          <p:cNvSpPr/>
          <p:nvPr>
            <p:custDataLst>
              <p:tags r:id="rId3"/>
            </p:custDataLst>
          </p:nvPr>
        </p:nvSpPr>
        <p:spPr>
          <a:xfrm>
            <a:off x="4724400" y="991394"/>
            <a:ext cx="3581400" cy="31242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5">
                    <a:lumMod val="60000"/>
                    <a:lumOff val="40000"/>
                  </a:schemeClr>
                </a:solidFill>
              </a:rPr>
              <a:t>Dual-Read-Port</a:t>
            </a:r>
            <a:br>
              <a:rPr lang="en-US" sz="2800" dirty="0" smtClean="0">
                <a:solidFill>
                  <a:schemeClr val="accent5">
                    <a:lumMod val="60000"/>
                    <a:lumOff val="40000"/>
                  </a:schemeClr>
                </a:solidFill>
              </a:rPr>
            </a:br>
            <a:r>
              <a:rPr lang="en-US" sz="2800" dirty="0" smtClean="0">
                <a:solidFill>
                  <a:schemeClr val="accent5">
                    <a:lumMod val="60000"/>
                    <a:lumOff val="40000"/>
                  </a:schemeClr>
                </a:solidFill>
              </a:rPr>
              <a:t>Single-Write-Port</a:t>
            </a:r>
          </a:p>
          <a:p>
            <a:pPr algn="ctr"/>
            <a:r>
              <a:rPr lang="en-US" sz="2800" dirty="0" smtClean="0">
                <a:solidFill>
                  <a:schemeClr val="accent5">
                    <a:lumMod val="60000"/>
                    <a:lumOff val="40000"/>
                  </a:schemeClr>
                </a:solidFill>
              </a:rPr>
              <a:t>32 x 32 </a:t>
            </a:r>
            <a:br>
              <a:rPr lang="en-US" sz="2800" dirty="0" smtClean="0">
                <a:solidFill>
                  <a:schemeClr val="accent5">
                    <a:lumMod val="60000"/>
                    <a:lumOff val="40000"/>
                  </a:schemeClr>
                </a:solidFill>
              </a:rPr>
            </a:br>
            <a:r>
              <a:rPr lang="en-US" sz="2800" b="1" i="1" dirty="0" smtClean="0">
                <a:solidFill>
                  <a:schemeClr val="accent5">
                    <a:lumMod val="60000"/>
                    <a:lumOff val="40000"/>
                  </a:schemeClr>
                </a:solidFill>
              </a:rPr>
              <a:t>Register File</a:t>
            </a:r>
            <a:endParaRPr lang="en-US" sz="2800" b="1" i="1" dirty="0">
              <a:solidFill>
                <a:schemeClr val="accent5">
                  <a:lumMod val="60000"/>
                  <a:lumOff val="40000"/>
                </a:schemeClr>
              </a:solidFill>
            </a:endParaRPr>
          </a:p>
        </p:txBody>
      </p:sp>
      <p:sp>
        <p:nvSpPr>
          <p:cNvPr id="6" name="TextBox 5"/>
          <p:cNvSpPr txBox="1"/>
          <p:nvPr>
            <p:custDataLst>
              <p:tags r:id="rId4"/>
            </p:custDataLst>
          </p:nvPr>
        </p:nvSpPr>
        <p:spPr>
          <a:xfrm>
            <a:off x="7772400" y="1219994"/>
            <a:ext cx="564578" cy="523220"/>
          </a:xfrm>
          <a:prstGeom prst="rect">
            <a:avLst/>
          </a:prstGeom>
          <a:noFill/>
        </p:spPr>
        <p:txBody>
          <a:bodyPr wrap="none" rtlCol="0">
            <a:spAutoFit/>
          </a:bodyPr>
          <a:lstStyle/>
          <a:p>
            <a:r>
              <a:rPr lang="en-US" sz="2800" dirty="0" smtClean="0">
                <a:solidFill>
                  <a:schemeClr val="bg1"/>
                </a:solidFill>
              </a:rPr>
              <a:t>Q</a:t>
            </a:r>
            <a:r>
              <a:rPr lang="en-US" sz="2800" baseline="-25000" dirty="0" smtClean="0">
                <a:solidFill>
                  <a:schemeClr val="bg1"/>
                </a:solidFill>
              </a:rPr>
              <a:t>A</a:t>
            </a:r>
          </a:p>
        </p:txBody>
      </p:sp>
      <p:sp>
        <p:nvSpPr>
          <p:cNvPr id="7" name="TextBox 6"/>
          <p:cNvSpPr txBox="1"/>
          <p:nvPr>
            <p:custDataLst>
              <p:tags r:id="rId5"/>
            </p:custDataLst>
          </p:nvPr>
        </p:nvSpPr>
        <p:spPr>
          <a:xfrm>
            <a:off x="7772400" y="2210594"/>
            <a:ext cx="564578" cy="523220"/>
          </a:xfrm>
          <a:prstGeom prst="rect">
            <a:avLst/>
          </a:prstGeom>
          <a:noFill/>
        </p:spPr>
        <p:txBody>
          <a:bodyPr wrap="none" rtlCol="0">
            <a:spAutoFit/>
          </a:bodyPr>
          <a:lstStyle/>
          <a:p>
            <a:r>
              <a:rPr lang="en-US" sz="2800" dirty="0" smtClean="0">
                <a:solidFill>
                  <a:schemeClr val="bg1"/>
                </a:solidFill>
              </a:rPr>
              <a:t>Q</a:t>
            </a:r>
            <a:r>
              <a:rPr lang="en-US" sz="2800" baseline="-25000" dirty="0" smtClean="0">
                <a:solidFill>
                  <a:schemeClr val="bg1"/>
                </a:solidFill>
              </a:rPr>
              <a:t>B</a:t>
            </a:r>
          </a:p>
        </p:txBody>
      </p:sp>
      <p:sp>
        <p:nvSpPr>
          <p:cNvPr id="8" name="TextBox 7"/>
          <p:cNvSpPr txBox="1"/>
          <p:nvPr>
            <p:custDataLst>
              <p:tags r:id="rId6"/>
            </p:custDataLst>
          </p:nvPr>
        </p:nvSpPr>
        <p:spPr>
          <a:xfrm>
            <a:off x="4793556" y="1534974"/>
            <a:ext cx="616644" cy="523220"/>
          </a:xfrm>
          <a:prstGeom prst="rect">
            <a:avLst/>
          </a:prstGeom>
          <a:noFill/>
        </p:spPr>
        <p:txBody>
          <a:bodyPr wrap="none" rtlCol="0">
            <a:spAutoFit/>
          </a:bodyPr>
          <a:lstStyle/>
          <a:p>
            <a:r>
              <a:rPr lang="en-US" sz="2800" dirty="0" smtClean="0">
                <a:solidFill>
                  <a:schemeClr val="bg1"/>
                </a:solidFill>
              </a:rPr>
              <a:t>D</a:t>
            </a:r>
            <a:r>
              <a:rPr lang="en-US" sz="2800" baseline="-25000" dirty="0" smtClean="0">
                <a:solidFill>
                  <a:schemeClr val="bg1"/>
                </a:solidFill>
              </a:rPr>
              <a:t>W</a:t>
            </a:r>
          </a:p>
        </p:txBody>
      </p:sp>
      <p:sp>
        <p:nvSpPr>
          <p:cNvPr id="9" name="TextBox 8"/>
          <p:cNvSpPr txBox="1"/>
          <p:nvPr>
            <p:custDataLst>
              <p:tags r:id="rId7"/>
            </p:custDataLst>
          </p:nvPr>
        </p:nvSpPr>
        <p:spPr>
          <a:xfrm>
            <a:off x="5943600" y="3582194"/>
            <a:ext cx="590290"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W</a:t>
            </a:r>
          </a:p>
        </p:txBody>
      </p:sp>
      <p:sp>
        <p:nvSpPr>
          <p:cNvPr id="10" name="TextBox 9"/>
          <p:cNvSpPr txBox="1"/>
          <p:nvPr>
            <p:custDataLst>
              <p:tags r:id="rId8"/>
            </p:custDataLst>
          </p:nvPr>
        </p:nvSpPr>
        <p:spPr>
          <a:xfrm>
            <a:off x="6553200" y="3582194"/>
            <a:ext cx="518091"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A</a:t>
            </a:r>
          </a:p>
        </p:txBody>
      </p:sp>
      <p:sp>
        <p:nvSpPr>
          <p:cNvPr id="11" name="TextBox 10"/>
          <p:cNvSpPr txBox="1"/>
          <p:nvPr>
            <p:custDataLst>
              <p:tags r:id="rId9"/>
            </p:custDataLst>
          </p:nvPr>
        </p:nvSpPr>
        <p:spPr>
          <a:xfrm>
            <a:off x="7162800" y="3582194"/>
            <a:ext cx="510076" cy="523220"/>
          </a:xfrm>
          <a:prstGeom prst="rect">
            <a:avLst/>
          </a:prstGeom>
          <a:noFill/>
        </p:spPr>
        <p:txBody>
          <a:bodyPr wrap="none" rtlCol="0">
            <a:spAutoFit/>
          </a:bodyPr>
          <a:lstStyle/>
          <a:p>
            <a:r>
              <a:rPr lang="en-US" sz="2800" dirty="0" smtClean="0">
                <a:solidFill>
                  <a:schemeClr val="bg1"/>
                </a:solidFill>
              </a:rPr>
              <a:t>R</a:t>
            </a:r>
            <a:r>
              <a:rPr lang="en-US" sz="2800" baseline="-25000" dirty="0" smtClean="0">
                <a:solidFill>
                  <a:schemeClr val="bg1"/>
                </a:solidFill>
              </a:rPr>
              <a:t>B</a:t>
            </a:r>
          </a:p>
        </p:txBody>
      </p:sp>
      <p:sp>
        <p:nvSpPr>
          <p:cNvPr id="12" name="TextBox 11"/>
          <p:cNvSpPr txBox="1"/>
          <p:nvPr>
            <p:custDataLst>
              <p:tags r:id="rId10"/>
            </p:custDataLst>
          </p:nvPr>
        </p:nvSpPr>
        <p:spPr>
          <a:xfrm>
            <a:off x="5105400" y="3582194"/>
            <a:ext cx="503664" cy="523220"/>
          </a:xfrm>
          <a:prstGeom prst="rect">
            <a:avLst/>
          </a:prstGeom>
          <a:noFill/>
        </p:spPr>
        <p:txBody>
          <a:bodyPr wrap="none" rtlCol="0">
            <a:spAutoFit/>
          </a:bodyPr>
          <a:lstStyle/>
          <a:p>
            <a:r>
              <a:rPr lang="en-US" sz="2800" dirty="0" smtClean="0">
                <a:solidFill>
                  <a:schemeClr val="bg1"/>
                </a:solidFill>
              </a:rPr>
              <a:t>W</a:t>
            </a:r>
            <a:endParaRPr lang="en-US" sz="2800" baseline="-25000" dirty="0" smtClean="0">
              <a:solidFill>
                <a:schemeClr val="bg1"/>
              </a:solidFill>
            </a:endParaRPr>
          </a:p>
        </p:txBody>
      </p:sp>
      <p:cxnSp>
        <p:nvCxnSpPr>
          <p:cNvPr id="13" name="Straight Arrow Connector 12"/>
          <p:cNvCxnSpPr/>
          <p:nvPr>
            <p:custDataLst>
              <p:tags r:id="rId11"/>
            </p:custDataLst>
          </p:nvPr>
        </p:nvCxnSpPr>
        <p:spPr>
          <a:xfrm>
            <a:off x="4260156" y="17533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custDataLst>
              <p:tags r:id="rId12"/>
            </p:custDataLst>
          </p:nvPr>
        </p:nvCxnSpPr>
        <p:spPr>
          <a:xfrm>
            <a:off x="8382000" y="15247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custDataLst>
              <p:tags r:id="rId13"/>
            </p:custDataLst>
          </p:nvPr>
        </p:nvCxnSpPr>
        <p:spPr>
          <a:xfrm>
            <a:off x="8382000" y="2439194"/>
            <a:ext cx="533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custDataLst>
              <p:tags r:id="rId14"/>
            </p:custDataLst>
          </p:nvPr>
        </p:nvCxnSpPr>
        <p:spPr>
          <a:xfrm rot="5400000" flipH="1" flipV="1">
            <a:off x="5067300"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custDataLst>
              <p:tags r:id="rId15"/>
            </p:custDataLst>
          </p:nvPr>
        </p:nvCxnSpPr>
        <p:spPr>
          <a:xfrm rot="5400000" flipH="1" flipV="1">
            <a:off x="5906294"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custDataLst>
              <p:tags r:id="rId16"/>
            </p:custDataLst>
          </p:nvPr>
        </p:nvCxnSpPr>
        <p:spPr>
          <a:xfrm rot="5400000" flipH="1" flipV="1">
            <a:off x="6515894"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7"/>
            </p:custDataLst>
          </p:nvPr>
        </p:nvCxnSpPr>
        <p:spPr>
          <a:xfrm rot="5400000" flipH="1" flipV="1">
            <a:off x="7101376" y="4381500"/>
            <a:ext cx="532606"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18"/>
            </p:custDataLst>
          </p:nvPr>
        </p:nvCxnSpPr>
        <p:spPr>
          <a:xfrm rot="16200000" flipH="1">
            <a:off x="8496300" y="14866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custDataLst>
              <p:tags r:id="rId19"/>
            </p:custDataLst>
          </p:nvPr>
        </p:nvSpPr>
        <p:spPr>
          <a:xfrm>
            <a:off x="8382000" y="15247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22" name="Straight Connector 21"/>
          <p:cNvCxnSpPr/>
          <p:nvPr>
            <p:custDataLst>
              <p:tags r:id="rId20"/>
            </p:custDataLst>
          </p:nvPr>
        </p:nvCxnSpPr>
        <p:spPr>
          <a:xfrm rot="16200000" flipH="1">
            <a:off x="8496300" y="24010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custDataLst>
              <p:tags r:id="rId21"/>
            </p:custDataLst>
          </p:nvPr>
        </p:nvSpPr>
        <p:spPr>
          <a:xfrm>
            <a:off x="8382000" y="24391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24" name="Straight Connector 23"/>
          <p:cNvCxnSpPr/>
          <p:nvPr>
            <p:custDataLst>
              <p:tags r:id="rId22"/>
            </p:custDataLst>
          </p:nvPr>
        </p:nvCxnSpPr>
        <p:spPr>
          <a:xfrm rot="16200000" flipH="1">
            <a:off x="4374456" y="17152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custDataLst>
              <p:tags r:id="rId23"/>
            </p:custDataLst>
          </p:nvPr>
        </p:nvSpPr>
        <p:spPr>
          <a:xfrm>
            <a:off x="4260156" y="1753394"/>
            <a:ext cx="444352" cy="400110"/>
          </a:xfrm>
          <a:prstGeom prst="rect">
            <a:avLst/>
          </a:prstGeom>
          <a:noFill/>
        </p:spPr>
        <p:txBody>
          <a:bodyPr wrap="none" rtlCol="0">
            <a:spAutoFit/>
          </a:bodyPr>
          <a:lstStyle/>
          <a:p>
            <a:r>
              <a:rPr lang="en-US" sz="2000" dirty="0" smtClean="0">
                <a:solidFill>
                  <a:schemeClr val="bg1"/>
                </a:solidFill>
              </a:rPr>
              <a:t>32</a:t>
            </a:r>
          </a:p>
        </p:txBody>
      </p:sp>
      <p:cxnSp>
        <p:nvCxnSpPr>
          <p:cNvPr id="26" name="Straight Connector 25"/>
          <p:cNvCxnSpPr/>
          <p:nvPr>
            <p:custDataLst>
              <p:tags r:id="rId24"/>
            </p:custDataLst>
          </p:nvPr>
        </p:nvCxnSpPr>
        <p:spPr>
          <a:xfrm>
            <a:off x="525780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custDataLst>
              <p:tags r:id="rId25"/>
            </p:custDataLst>
          </p:nvPr>
        </p:nvSpPr>
        <p:spPr>
          <a:xfrm>
            <a:off x="5334000" y="4191794"/>
            <a:ext cx="314510" cy="400110"/>
          </a:xfrm>
          <a:prstGeom prst="rect">
            <a:avLst/>
          </a:prstGeom>
          <a:noFill/>
        </p:spPr>
        <p:txBody>
          <a:bodyPr wrap="none" rtlCol="0">
            <a:spAutoFit/>
          </a:bodyPr>
          <a:lstStyle/>
          <a:p>
            <a:r>
              <a:rPr lang="en-US" sz="2000" dirty="0" smtClean="0">
                <a:solidFill>
                  <a:schemeClr val="bg1"/>
                </a:solidFill>
              </a:rPr>
              <a:t>1</a:t>
            </a:r>
          </a:p>
        </p:txBody>
      </p:sp>
      <p:cxnSp>
        <p:nvCxnSpPr>
          <p:cNvPr id="28" name="Straight Connector 27"/>
          <p:cNvCxnSpPr/>
          <p:nvPr>
            <p:custDataLst>
              <p:tags r:id="rId26"/>
            </p:custDataLst>
          </p:nvPr>
        </p:nvCxnSpPr>
        <p:spPr>
          <a:xfrm>
            <a:off x="609600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custDataLst>
              <p:tags r:id="rId27"/>
            </p:custDataLst>
          </p:nvPr>
        </p:nvSpPr>
        <p:spPr>
          <a:xfrm>
            <a:off x="6172200"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30" name="Straight Connector 29"/>
          <p:cNvCxnSpPr/>
          <p:nvPr>
            <p:custDataLst>
              <p:tags r:id="rId28"/>
            </p:custDataLst>
          </p:nvPr>
        </p:nvCxnSpPr>
        <p:spPr>
          <a:xfrm>
            <a:off x="6705600"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custDataLst>
              <p:tags r:id="rId29"/>
            </p:custDataLst>
          </p:nvPr>
        </p:nvSpPr>
        <p:spPr>
          <a:xfrm>
            <a:off x="6781800" y="4191794"/>
            <a:ext cx="314510" cy="400110"/>
          </a:xfrm>
          <a:prstGeom prst="rect">
            <a:avLst/>
          </a:prstGeom>
          <a:noFill/>
        </p:spPr>
        <p:txBody>
          <a:bodyPr wrap="none" rtlCol="0">
            <a:spAutoFit/>
          </a:bodyPr>
          <a:lstStyle/>
          <a:p>
            <a:r>
              <a:rPr lang="en-US" sz="2000" dirty="0" smtClean="0">
                <a:solidFill>
                  <a:schemeClr val="bg1"/>
                </a:solidFill>
              </a:rPr>
              <a:t>5</a:t>
            </a:r>
          </a:p>
        </p:txBody>
      </p:sp>
      <p:cxnSp>
        <p:nvCxnSpPr>
          <p:cNvPr id="32" name="Straight Connector 31"/>
          <p:cNvCxnSpPr/>
          <p:nvPr>
            <p:custDataLst>
              <p:tags r:id="rId30"/>
            </p:custDataLst>
          </p:nvPr>
        </p:nvCxnSpPr>
        <p:spPr>
          <a:xfrm>
            <a:off x="7291876" y="4344194"/>
            <a:ext cx="1524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custDataLst>
              <p:tags r:id="rId31"/>
            </p:custDataLst>
          </p:nvPr>
        </p:nvSpPr>
        <p:spPr>
          <a:xfrm>
            <a:off x="7358366" y="4191794"/>
            <a:ext cx="314510" cy="400110"/>
          </a:xfrm>
          <a:prstGeom prst="rect">
            <a:avLst/>
          </a:prstGeom>
          <a:noFill/>
        </p:spPr>
        <p:txBody>
          <a:bodyPr wrap="none" rtlCol="0">
            <a:spAutoFit/>
          </a:bodyPr>
          <a:lstStyle/>
          <a:p>
            <a:r>
              <a:rPr lang="en-US" sz="2000" dirty="0" smtClean="0">
                <a:solidFill>
                  <a:schemeClr val="bg1"/>
                </a:solidFill>
              </a:rPr>
              <a:t>5</a:t>
            </a:r>
          </a:p>
        </p:txBody>
      </p:sp>
    </p:spTree>
    <p:extLst>
      <p:ext uri="{BB962C8B-B14F-4D97-AF65-F5344CB8AC3E}">
        <p14:creationId xmlns:p14="http://schemas.microsoft.com/office/powerpoint/2010/main" val="3566286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971" name="Rectangle 3"/>
          <p:cNvSpPr>
            <a:spLocks noGrp="1" noChangeArrowheads="1"/>
          </p:cNvSpPr>
          <p:nvPr>
            <p:ph idx="1"/>
            <p:custDataLst>
              <p:tags r:id="rId1"/>
            </p:custDataLst>
          </p:nvPr>
        </p:nvSpPr>
        <p:spPr/>
        <p:txBody>
          <a:bodyPr>
            <a:noAutofit/>
          </a:bodyPr>
          <a:lstStyle/>
          <a:p>
            <a:r>
              <a:rPr lang="en-US" dirty="0" smtClean="0">
                <a:solidFill>
                  <a:schemeClr val="accent5">
                    <a:lumMod val="60000"/>
                    <a:lumOff val="40000"/>
                  </a:schemeClr>
                </a:solidFill>
              </a:rPr>
              <a:t>Register File </a:t>
            </a:r>
            <a:r>
              <a:rPr lang="en-US" dirty="0" smtClean="0"/>
              <a:t>tradeoffs</a:t>
            </a:r>
          </a:p>
          <a:p>
            <a:pPr lvl="1">
              <a:buNone/>
            </a:pPr>
            <a:r>
              <a:rPr lang="en-US" dirty="0" smtClean="0">
                <a:solidFill>
                  <a:schemeClr val="accent5">
                    <a:lumMod val="60000"/>
                    <a:lumOff val="40000"/>
                  </a:schemeClr>
                </a:solidFill>
              </a:rPr>
              <a:t>+</a:t>
            </a:r>
            <a:r>
              <a:rPr lang="en-US" dirty="0" smtClean="0"/>
              <a:t>	Very fast (a few gate delays for </a:t>
            </a:r>
          </a:p>
          <a:p>
            <a:pPr lvl="1">
              <a:buNone/>
            </a:pPr>
            <a:r>
              <a:rPr lang="en-US" dirty="0"/>
              <a:t>	</a:t>
            </a:r>
            <a:r>
              <a:rPr lang="en-US" dirty="0" smtClean="0"/>
              <a:t>	both read and write)</a:t>
            </a:r>
          </a:p>
          <a:p>
            <a:pPr lvl="1">
              <a:buNone/>
            </a:pPr>
            <a:r>
              <a:rPr lang="en-US" dirty="0" smtClean="0">
                <a:solidFill>
                  <a:schemeClr val="accent5">
                    <a:lumMod val="60000"/>
                    <a:lumOff val="40000"/>
                  </a:schemeClr>
                </a:solidFill>
              </a:rPr>
              <a:t>+</a:t>
            </a:r>
            <a:r>
              <a:rPr lang="en-US" dirty="0" smtClean="0"/>
              <a:t>	Adding extra ports is </a:t>
            </a:r>
          </a:p>
          <a:p>
            <a:pPr lvl="1">
              <a:buNone/>
            </a:pPr>
            <a:r>
              <a:rPr lang="en-US" dirty="0"/>
              <a:t>	</a:t>
            </a:r>
            <a:r>
              <a:rPr lang="en-US" dirty="0" smtClean="0"/>
              <a:t>	straightforward</a:t>
            </a:r>
          </a:p>
          <a:p>
            <a:pPr lvl="1">
              <a:buNone/>
            </a:pPr>
            <a:r>
              <a:rPr lang="en-US" dirty="0" smtClean="0">
                <a:solidFill>
                  <a:schemeClr val="accent5">
                    <a:lumMod val="60000"/>
                    <a:lumOff val="40000"/>
                  </a:schemeClr>
                </a:solidFill>
              </a:rPr>
              <a:t>–</a:t>
            </a:r>
            <a:r>
              <a:rPr lang="en-US" dirty="0" smtClean="0"/>
              <a:t> 	Doesn’t scale</a:t>
            </a:r>
          </a:p>
          <a:p>
            <a:pPr lvl="1">
              <a:buNone/>
            </a:pPr>
            <a:r>
              <a:rPr lang="en-US" dirty="0"/>
              <a:t>	</a:t>
            </a:r>
            <a:r>
              <a:rPr lang="en-US" dirty="0" smtClean="0"/>
              <a:t>e.g. 32Mb register file with </a:t>
            </a:r>
          </a:p>
          <a:p>
            <a:pPr lvl="1">
              <a:buNone/>
            </a:pPr>
            <a:r>
              <a:rPr lang="en-US" dirty="0"/>
              <a:t> </a:t>
            </a:r>
            <a:r>
              <a:rPr lang="en-US" dirty="0" smtClean="0"/>
              <a:t>    32 bit registers</a:t>
            </a:r>
          </a:p>
          <a:p>
            <a:pPr lvl="1">
              <a:buNone/>
            </a:pPr>
            <a:r>
              <a:rPr lang="en-US" dirty="0"/>
              <a:t>	</a:t>
            </a:r>
            <a:r>
              <a:rPr lang="en-US" dirty="0" smtClean="0"/>
              <a:t> Need 32x 1M-to-1 multiplexor </a:t>
            </a:r>
          </a:p>
          <a:p>
            <a:pPr lvl="1">
              <a:buNone/>
            </a:pPr>
            <a:r>
              <a:rPr lang="en-US" dirty="0" smtClean="0"/>
              <a:t>     and </a:t>
            </a:r>
            <a:r>
              <a:rPr lang="en-US" smtClean="0"/>
              <a:t>32x 20-to-1M </a:t>
            </a:r>
            <a:r>
              <a:rPr lang="en-US" dirty="0" smtClean="0"/>
              <a:t>decoder</a:t>
            </a:r>
          </a:p>
          <a:p>
            <a:pPr lvl="1">
              <a:buNone/>
            </a:pPr>
            <a:r>
              <a:rPr lang="en-US" dirty="0"/>
              <a:t> </a:t>
            </a:r>
            <a:r>
              <a:rPr lang="en-US" dirty="0" smtClean="0"/>
              <a:t>    </a:t>
            </a:r>
            <a:r>
              <a:rPr lang="en-US" dirty="0" smtClean="0">
                <a:solidFill>
                  <a:schemeClr val="accent5">
                    <a:lumMod val="60000"/>
                    <a:lumOff val="40000"/>
                  </a:schemeClr>
                </a:solidFill>
              </a:rPr>
              <a:t>How many logic gates/transistors?</a:t>
            </a:r>
          </a:p>
          <a:p>
            <a:pPr lvl="1">
              <a:buNone/>
            </a:pPr>
            <a:r>
              <a:rPr lang="en-US" dirty="0"/>
              <a:t>	</a:t>
            </a:r>
            <a:endParaRPr lang="en-US" dirty="0" smtClean="0"/>
          </a:p>
        </p:txBody>
      </p:sp>
      <p:sp>
        <p:nvSpPr>
          <p:cNvPr id="2003970" name="Rectangle 2"/>
          <p:cNvSpPr>
            <a:spLocks noGrp="1" noChangeArrowheads="1"/>
          </p:cNvSpPr>
          <p:nvPr>
            <p:ph type="title"/>
            <p:custDataLst>
              <p:tags r:id="rId2"/>
            </p:custDataLst>
          </p:nvPr>
        </p:nvSpPr>
        <p:spPr/>
        <p:txBody>
          <a:bodyPr>
            <a:noAutofit/>
          </a:bodyPr>
          <a:lstStyle/>
          <a:p>
            <a:r>
              <a:rPr lang="en-US" dirty="0" smtClean="0"/>
              <a:t>Tradeoffs</a:t>
            </a:r>
            <a:endParaRPr lang="en-US" dirty="0"/>
          </a:p>
        </p:txBody>
      </p:sp>
      <p:sp>
        <p:nvSpPr>
          <p:cNvPr id="5" name="AutoShape 5"/>
          <p:cNvSpPr>
            <a:spLocks noChangeArrowheads="1"/>
          </p:cNvSpPr>
          <p:nvPr/>
        </p:nvSpPr>
        <p:spPr bwMode="auto">
          <a:xfrm>
            <a:off x="7086600" y="266699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3" name="AutoShape 5"/>
          <p:cNvSpPr>
            <a:spLocks noChangeArrowheads="1"/>
          </p:cNvSpPr>
          <p:nvPr/>
        </p:nvSpPr>
        <p:spPr bwMode="auto">
          <a:xfrm>
            <a:off x="7086600" y="39457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7" name="AutoShape 5"/>
          <p:cNvSpPr>
            <a:spLocks noChangeArrowheads="1"/>
          </p:cNvSpPr>
          <p:nvPr/>
        </p:nvSpPr>
        <p:spPr bwMode="auto">
          <a:xfrm>
            <a:off x="7086600" y="45553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21" name="AutoShape 5"/>
          <p:cNvSpPr>
            <a:spLocks noChangeArrowheads="1"/>
          </p:cNvSpPr>
          <p:nvPr/>
        </p:nvSpPr>
        <p:spPr bwMode="auto">
          <a:xfrm>
            <a:off x="7086600" y="51649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25" name="AutoShape 5"/>
          <p:cNvSpPr>
            <a:spLocks noChangeArrowheads="1"/>
          </p:cNvSpPr>
          <p:nvPr/>
        </p:nvSpPr>
        <p:spPr bwMode="auto">
          <a:xfrm>
            <a:off x="7086600" y="76199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29" name="AutoShape 5"/>
          <p:cNvSpPr>
            <a:spLocks noChangeArrowheads="1"/>
          </p:cNvSpPr>
          <p:nvPr/>
        </p:nvSpPr>
        <p:spPr bwMode="auto">
          <a:xfrm>
            <a:off x="7086600" y="141443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33" name="AutoShape 5"/>
          <p:cNvSpPr>
            <a:spLocks noChangeArrowheads="1"/>
          </p:cNvSpPr>
          <p:nvPr/>
        </p:nvSpPr>
        <p:spPr bwMode="auto">
          <a:xfrm>
            <a:off x="7086600" y="2040716"/>
            <a:ext cx="533400" cy="626280"/>
          </a:xfrm>
          <a:prstGeom prst="flowChartDelay">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cxnSp>
        <p:nvCxnSpPr>
          <p:cNvPr id="4" name="Straight Connector 3"/>
          <p:cNvCxnSpPr/>
          <p:nvPr/>
        </p:nvCxnSpPr>
        <p:spPr>
          <a:xfrm>
            <a:off x="6019800" y="27431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97" idx="1"/>
          </p:cNvCxnSpPr>
          <p:nvPr/>
        </p:nvCxnSpPr>
        <p:spPr>
          <a:xfrm>
            <a:off x="6781800" y="1295396"/>
            <a:ext cx="0" cy="50423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96" idx="1"/>
          </p:cNvCxnSpPr>
          <p:nvPr/>
        </p:nvCxnSpPr>
        <p:spPr>
          <a:xfrm flipH="1">
            <a:off x="6595108" y="1142996"/>
            <a:ext cx="34292" cy="51947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77000" y="990596"/>
            <a:ext cx="20954" cy="534715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6" idx="2"/>
          </p:cNvCxnSpPr>
          <p:nvPr/>
        </p:nvCxnSpPr>
        <p:spPr>
          <a:xfrm flipH="1">
            <a:off x="6477000" y="990596"/>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6629400" y="1142996"/>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8" idx="6"/>
          </p:cNvCxnSpPr>
          <p:nvPr/>
        </p:nvCxnSpPr>
        <p:spPr>
          <a:xfrm flipH="1">
            <a:off x="6781800" y="1295396"/>
            <a:ext cx="304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6477000" y="16763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6629400" y="18287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6781800" y="19811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6477000" y="22859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629400" y="24383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6781800" y="25907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6477000" y="28955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629400" y="30479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6781800" y="32003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6477000" y="3581396"/>
            <a:ext cx="8763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6629400" y="37337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6781800" y="38861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6477000" y="41909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629400" y="43433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6781800" y="44957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6477000" y="48005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629400" y="49529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6781800" y="51053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6477000" y="5410196"/>
            <a:ext cx="6096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6629400" y="5562596"/>
            <a:ext cx="4572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781800" y="5714996"/>
            <a:ext cx="304800" cy="0"/>
          </a:xfrm>
          <a:prstGeom prst="line">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934200" y="28193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934200" y="367427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34200" y="38099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934200" y="425051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934200" y="50291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934200" y="9143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934200" y="10667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934200" y="12191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934200" y="16001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934200" y="175259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934200" y="219311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934200" y="2497916"/>
            <a:ext cx="152400" cy="15240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6019800" y="21335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019800" y="15239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019800" y="8381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019800" y="34289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019800" y="40385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019800" y="46481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019800" y="5257796"/>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03973" name="TextBox 2003972"/>
          <p:cNvSpPr txBox="1"/>
          <p:nvPr/>
        </p:nvSpPr>
        <p:spPr>
          <a:xfrm>
            <a:off x="5772078" y="533396"/>
            <a:ext cx="171522" cy="430887"/>
          </a:xfrm>
          <a:prstGeom prst="rect">
            <a:avLst/>
          </a:prstGeom>
          <a:noFill/>
        </p:spPr>
        <p:txBody>
          <a:bodyPr wrap="none" lIns="0" tIns="0" rIns="0" bIns="0" rtlCol="0">
            <a:spAutoFit/>
          </a:bodyPr>
          <a:lstStyle/>
          <a:p>
            <a:r>
              <a:rPr lang="en-US" sz="2800" dirty="0" smtClean="0"/>
              <a:t>a</a:t>
            </a:r>
            <a:endParaRPr lang="en-US" sz="2800" dirty="0"/>
          </a:p>
        </p:txBody>
      </p:sp>
      <p:sp>
        <p:nvSpPr>
          <p:cNvPr id="85" name="TextBox 84"/>
          <p:cNvSpPr txBox="1"/>
          <p:nvPr/>
        </p:nvSpPr>
        <p:spPr>
          <a:xfrm>
            <a:off x="5791200" y="1245509"/>
            <a:ext cx="189154" cy="430887"/>
          </a:xfrm>
          <a:prstGeom prst="rect">
            <a:avLst/>
          </a:prstGeom>
          <a:noFill/>
        </p:spPr>
        <p:txBody>
          <a:bodyPr wrap="none" lIns="0" tIns="0" rIns="0" bIns="0" rtlCol="0">
            <a:spAutoFit/>
          </a:bodyPr>
          <a:lstStyle/>
          <a:p>
            <a:r>
              <a:rPr lang="en-US" sz="2800" dirty="0"/>
              <a:t>b</a:t>
            </a:r>
          </a:p>
        </p:txBody>
      </p:sp>
      <p:sp>
        <p:nvSpPr>
          <p:cNvPr id="86" name="TextBox 85"/>
          <p:cNvSpPr txBox="1"/>
          <p:nvPr/>
        </p:nvSpPr>
        <p:spPr>
          <a:xfrm>
            <a:off x="5791200" y="1855109"/>
            <a:ext cx="152286" cy="430887"/>
          </a:xfrm>
          <a:prstGeom prst="rect">
            <a:avLst/>
          </a:prstGeom>
          <a:noFill/>
        </p:spPr>
        <p:txBody>
          <a:bodyPr wrap="none" lIns="0" tIns="0" rIns="0" bIns="0" rtlCol="0">
            <a:spAutoFit/>
          </a:bodyPr>
          <a:lstStyle/>
          <a:p>
            <a:r>
              <a:rPr lang="en-US" sz="2800" dirty="0"/>
              <a:t>c</a:t>
            </a:r>
          </a:p>
        </p:txBody>
      </p:sp>
      <p:sp>
        <p:nvSpPr>
          <p:cNvPr id="87" name="TextBox 86"/>
          <p:cNvSpPr txBox="1"/>
          <p:nvPr/>
        </p:nvSpPr>
        <p:spPr>
          <a:xfrm>
            <a:off x="5791200" y="2464709"/>
            <a:ext cx="189154" cy="430887"/>
          </a:xfrm>
          <a:prstGeom prst="rect">
            <a:avLst/>
          </a:prstGeom>
          <a:noFill/>
        </p:spPr>
        <p:txBody>
          <a:bodyPr wrap="none" lIns="0" tIns="0" rIns="0" bIns="0" rtlCol="0">
            <a:spAutoFit/>
          </a:bodyPr>
          <a:lstStyle/>
          <a:p>
            <a:r>
              <a:rPr lang="en-US" sz="2800" dirty="0"/>
              <a:t>d</a:t>
            </a:r>
          </a:p>
        </p:txBody>
      </p:sp>
      <p:sp>
        <p:nvSpPr>
          <p:cNvPr id="88" name="TextBox 87"/>
          <p:cNvSpPr txBox="1"/>
          <p:nvPr/>
        </p:nvSpPr>
        <p:spPr>
          <a:xfrm>
            <a:off x="5791200" y="3150509"/>
            <a:ext cx="177934" cy="430887"/>
          </a:xfrm>
          <a:prstGeom prst="rect">
            <a:avLst/>
          </a:prstGeom>
          <a:noFill/>
        </p:spPr>
        <p:txBody>
          <a:bodyPr wrap="none" lIns="0" tIns="0" rIns="0" bIns="0" rtlCol="0">
            <a:spAutoFit/>
          </a:bodyPr>
          <a:lstStyle/>
          <a:p>
            <a:r>
              <a:rPr lang="en-US" sz="2800" dirty="0"/>
              <a:t>e</a:t>
            </a:r>
          </a:p>
        </p:txBody>
      </p:sp>
      <p:sp>
        <p:nvSpPr>
          <p:cNvPr id="89" name="TextBox 88"/>
          <p:cNvSpPr txBox="1"/>
          <p:nvPr/>
        </p:nvSpPr>
        <p:spPr>
          <a:xfrm>
            <a:off x="5791200" y="3760109"/>
            <a:ext cx="109004" cy="430887"/>
          </a:xfrm>
          <a:prstGeom prst="rect">
            <a:avLst/>
          </a:prstGeom>
          <a:noFill/>
        </p:spPr>
        <p:txBody>
          <a:bodyPr wrap="none" lIns="0" tIns="0" rIns="0" bIns="0" rtlCol="0">
            <a:spAutoFit/>
          </a:bodyPr>
          <a:lstStyle/>
          <a:p>
            <a:r>
              <a:rPr lang="en-US" sz="2800" dirty="0"/>
              <a:t>f</a:t>
            </a:r>
          </a:p>
        </p:txBody>
      </p:sp>
      <p:sp>
        <p:nvSpPr>
          <p:cNvPr id="90" name="TextBox 89"/>
          <p:cNvSpPr txBox="1"/>
          <p:nvPr/>
        </p:nvSpPr>
        <p:spPr>
          <a:xfrm>
            <a:off x="5791200" y="4369709"/>
            <a:ext cx="168316" cy="430887"/>
          </a:xfrm>
          <a:prstGeom prst="rect">
            <a:avLst/>
          </a:prstGeom>
          <a:noFill/>
        </p:spPr>
        <p:txBody>
          <a:bodyPr wrap="none" lIns="0" tIns="0" rIns="0" bIns="0" rtlCol="0">
            <a:spAutoFit/>
          </a:bodyPr>
          <a:lstStyle/>
          <a:p>
            <a:r>
              <a:rPr lang="en-US" sz="2800" dirty="0"/>
              <a:t>g</a:t>
            </a:r>
          </a:p>
        </p:txBody>
      </p:sp>
      <p:sp>
        <p:nvSpPr>
          <p:cNvPr id="91" name="TextBox 90"/>
          <p:cNvSpPr txBox="1"/>
          <p:nvPr/>
        </p:nvSpPr>
        <p:spPr>
          <a:xfrm>
            <a:off x="5791200" y="4979309"/>
            <a:ext cx="189154" cy="430887"/>
          </a:xfrm>
          <a:prstGeom prst="rect">
            <a:avLst/>
          </a:prstGeom>
          <a:noFill/>
        </p:spPr>
        <p:txBody>
          <a:bodyPr wrap="none" lIns="0" tIns="0" rIns="0" bIns="0" rtlCol="0">
            <a:spAutoFit/>
          </a:bodyPr>
          <a:lstStyle/>
          <a:p>
            <a:r>
              <a:rPr lang="en-US" sz="2800" dirty="0"/>
              <a:t>h</a:t>
            </a:r>
          </a:p>
        </p:txBody>
      </p:sp>
      <p:sp>
        <p:nvSpPr>
          <p:cNvPr id="95" name="TextBox 94"/>
          <p:cNvSpPr txBox="1"/>
          <p:nvPr/>
        </p:nvSpPr>
        <p:spPr>
          <a:xfrm>
            <a:off x="6366508" y="6122309"/>
            <a:ext cx="262892" cy="430887"/>
          </a:xfrm>
          <a:prstGeom prst="rect">
            <a:avLst/>
          </a:prstGeom>
          <a:noFill/>
        </p:spPr>
        <p:txBody>
          <a:bodyPr wrap="none" lIns="0" tIns="0" rIns="0" bIns="0" rtlCol="0">
            <a:spAutoFit/>
          </a:bodyPr>
          <a:lstStyle/>
          <a:p>
            <a:r>
              <a:rPr lang="en-US" sz="2800" dirty="0" smtClean="0"/>
              <a:t>s</a:t>
            </a:r>
            <a:r>
              <a:rPr lang="en-US" sz="2800" baseline="-25000" dirty="0"/>
              <a:t>2</a:t>
            </a:r>
          </a:p>
        </p:txBody>
      </p:sp>
      <p:sp>
        <p:nvSpPr>
          <p:cNvPr id="96" name="TextBox 95"/>
          <p:cNvSpPr txBox="1"/>
          <p:nvPr/>
        </p:nvSpPr>
        <p:spPr>
          <a:xfrm>
            <a:off x="6595108" y="6122309"/>
            <a:ext cx="262892" cy="430887"/>
          </a:xfrm>
          <a:prstGeom prst="rect">
            <a:avLst/>
          </a:prstGeom>
          <a:noFill/>
        </p:spPr>
        <p:txBody>
          <a:bodyPr wrap="none" lIns="0" tIns="0" rIns="0" bIns="0" rtlCol="0">
            <a:spAutoFit/>
          </a:bodyPr>
          <a:lstStyle/>
          <a:p>
            <a:r>
              <a:rPr lang="en-US" sz="2800" dirty="0" smtClean="0"/>
              <a:t>s</a:t>
            </a:r>
            <a:r>
              <a:rPr lang="en-US" sz="2800" baseline="-25000" dirty="0"/>
              <a:t>1</a:t>
            </a:r>
          </a:p>
        </p:txBody>
      </p:sp>
      <p:sp>
        <p:nvSpPr>
          <p:cNvPr id="97" name="TextBox 96"/>
          <p:cNvSpPr txBox="1"/>
          <p:nvPr/>
        </p:nvSpPr>
        <p:spPr>
          <a:xfrm>
            <a:off x="6781800" y="6122309"/>
            <a:ext cx="262892" cy="430887"/>
          </a:xfrm>
          <a:prstGeom prst="rect">
            <a:avLst/>
          </a:prstGeom>
          <a:noFill/>
        </p:spPr>
        <p:txBody>
          <a:bodyPr wrap="none" lIns="0" tIns="0" rIns="0" bIns="0" rtlCol="0">
            <a:spAutoFit/>
          </a:bodyPr>
          <a:lstStyle/>
          <a:p>
            <a:r>
              <a:rPr lang="en-US" sz="2800" dirty="0" smtClean="0"/>
              <a:t>s</a:t>
            </a:r>
            <a:r>
              <a:rPr lang="en-US" sz="2800" baseline="-25000" dirty="0" smtClean="0"/>
              <a:t>0</a:t>
            </a:r>
            <a:endParaRPr lang="en-US" sz="2800" baseline="-25000" dirty="0"/>
          </a:p>
        </p:txBody>
      </p:sp>
      <p:sp>
        <p:nvSpPr>
          <p:cNvPr id="9" name="AutoShape 5"/>
          <p:cNvSpPr>
            <a:spLocks noChangeArrowheads="1"/>
          </p:cNvSpPr>
          <p:nvPr/>
        </p:nvSpPr>
        <p:spPr bwMode="auto">
          <a:xfrm>
            <a:off x="7086600" y="3319436"/>
            <a:ext cx="533400" cy="626280"/>
          </a:xfrm>
          <a:prstGeom prst="flowChartDelay">
            <a:avLst/>
          </a:prstGeom>
          <a:solidFill>
            <a:schemeClr val="bg2"/>
          </a:solidFill>
          <a:ln w="25400">
            <a:solidFill>
              <a:schemeClr val="tx1"/>
            </a:solidFill>
            <a:miter lim="800000"/>
            <a:headEnd/>
            <a:tailEnd/>
          </a:ln>
          <a:effectLst/>
          <a:extLst/>
        </p:spPr>
        <p:txBody>
          <a:bodyPr wrap="square" anchor="ctr">
            <a:spAutoFit/>
          </a:bodyPr>
          <a:lstStyle/>
          <a:p>
            <a:endParaRPr lang="en-US"/>
          </a:p>
        </p:txBody>
      </p:sp>
      <p:sp>
        <p:nvSpPr>
          <p:cNvPr id="2003984" name="Trapezoid 2003983"/>
          <p:cNvSpPr/>
          <p:nvPr/>
        </p:nvSpPr>
        <p:spPr>
          <a:xfrm rot="5400000">
            <a:off x="4578577" y="2050823"/>
            <a:ext cx="5854243" cy="2514598"/>
          </a:xfrm>
          <a:prstGeom prst="trapezoid">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12" name="AutoShape 14"/>
          <p:cNvSpPr>
            <a:spLocks noChangeArrowheads="1"/>
          </p:cNvSpPr>
          <p:nvPr>
            <p:custDataLst>
              <p:tags r:id="rId3"/>
            </p:custDataLst>
          </p:nvPr>
        </p:nvSpPr>
        <p:spPr bwMode="auto">
          <a:xfrm flipH="1">
            <a:off x="8077200" y="2993944"/>
            <a:ext cx="533398" cy="663656"/>
          </a:xfrm>
          <a:prstGeom prst="moon">
            <a:avLst>
              <a:gd name="adj" fmla="val 8750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cxnSp>
        <p:nvCxnSpPr>
          <p:cNvPr id="2003991" name="Straight Connector 2003990"/>
          <p:cNvCxnSpPr>
            <a:stCxn id="112" idx="0"/>
          </p:cNvCxnSpPr>
          <p:nvPr/>
        </p:nvCxnSpPr>
        <p:spPr>
          <a:xfrm flipV="1">
            <a:off x="8077200" y="1066796"/>
            <a:ext cx="0" cy="19271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3993" name="Straight Connector 2003992"/>
          <p:cNvCxnSpPr>
            <a:endCxn id="25" idx="3"/>
          </p:cNvCxnSpPr>
          <p:nvPr/>
        </p:nvCxnSpPr>
        <p:spPr>
          <a:xfrm flipH="1">
            <a:off x="7620000" y="1066796"/>
            <a:ext cx="457200" cy="83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3995" name="Straight Connector 2003994"/>
          <p:cNvCxnSpPr>
            <a:stCxn id="112" idx="2"/>
          </p:cNvCxnSpPr>
          <p:nvPr/>
        </p:nvCxnSpPr>
        <p:spPr>
          <a:xfrm>
            <a:off x="8077200" y="3657600"/>
            <a:ext cx="0" cy="18204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3997" name="Straight Connector 2003996"/>
          <p:cNvCxnSpPr>
            <a:endCxn id="21" idx="3"/>
          </p:cNvCxnSpPr>
          <p:nvPr/>
        </p:nvCxnSpPr>
        <p:spPr>
          <a:xfrm flipH="1">
            <a:off x="7620000" y="5478056"/>
            <a:ext cx="457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7848600" y="3150509"/>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7848600" y="35052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7924800" y="3048000"/>
            <a:ext cx="15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7924800" y="1727576"/>
            <a:ext cx="0" cy="13204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29" idx="3"/>
          </p:cNvCxnSpPr>
          <p:nvPr/>
        </p:nvCxnSpPr>
        <p:spPr>
          <a:xfrm flipH="1">
            <a:off x="7620000" y="1727576"/>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12" idx="2"/>
          </p:cNvCxnSpPr>
          <p:nvPr/>
        </p:nvCxnSpPr>
        <p:spPr>
          <a:xfrm flipH="1">
            <a:off x="7924800" y="3657600"/>
            <a:ext cx="152400" cy="166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924800" y="3674276"/>
            <a:ext cx="0" cy="11775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17" idx="3"/>
          </p:cNvCxnSpPr>
          <p:nvPr/>
        </p:nvCxnSpPr>
        <p:spPr>
          <a:xfrm flipH="1">
            <a:off x="7620000" y="4868456"/>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7848600" y="3505200"/>
            <a:ext cx="0" cy="757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endCxn id="13" idx="3"/>
          </p:cNvCxnSpPr>
          <p:nvPr/>
        </p:nvCxnSpPr>
        <p:spPr>
          <a:xfrm flipH="1" flipV="1">
            <a:off x="7620000" y="4258856"/>
            <a:ext cx="228600" cy="41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a:off x="7772400" y="3428996"/>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9" idx="3"/>
          </p:cNvCxnSpPr>
          <p:nvPr/>
        </p:nvCxnSpPr>
        <p:spPr>
          <a:xfrm>
            <a:off x="7620000" y="3632576"/>
            <a:ext cx="15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7772400" y="3428996"/>
            <a:ext cx="0" cy="2035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848600" y="2345516"/>
            <a:ext cx="0" cy="80499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95" name="Straight Connector 8194"/>
          <p:cNvCxnSpPr>
            <a:endCxn id="33" idx="3"/>
          </p:cNvCxnSpPr>
          <p:nvPr/>
        </p:nvCxnSpPr>
        <p:spPr>
          <a:xfrm flipH="1">
            <a:off x="7620000" y="2345516"/>
            <a:ext cx="228600" cy="83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03" name="Straight Connector 8202"/>
          <p:cNvCxnSpPr>
            <a:stCxn id="5" idx="3"/>
          </p:cNvCxnSpPr>
          <p:nvPr/>
        </p:nvCxnSpPr>
        <p:spPr>
          <a:xfrm flipV="1">
            <a:off x="7620000" y="2971800"/>
            <a:ext cx="114300" cy="83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05" name="Straight Connector 8204"/>
          <p:cNvCxnSpPr/>
          <p:nvPr/>
        </p:nvCxnSpPr>
        <p:spPr>
          <a:xfrm>
            <a:off x="7772400" y="2971800"/>
            <a:ext cx="0" cy="3363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07" name="Straight Connector 8206"/>
          <p:cNvCxnSpPr/>
          <p:nvPr/>
        </p:nvCxnSpPr>
        <p:spPr>
          <a:xfrm>
            <a:off x="7772400" y="3276600"/>
            <a:ext cx="371475" cy="63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11" name="Straight Connector 8210"/>
          <p:cNvCxnSpPr>
            <a:stCxn id="112" idx="1"/>
          </p:cNvCxnSpPr>
          <p:nvPr/>
        </p:nvCxnSpPr>
        <p:spPr>
          <a:xfrm>
            <a:off x="8610598" y="3325772"/>
            <a:ext cx="381002"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212" name="TextBox 8211"/>
          <p:cNvSpPr txBox="1"/>
          <p:nvPr/>
        </p:nvSpPr>
        <p:spPr>
          <a:xfrm>
            <a:off x="7010400" y="238780"/>
            <a:ext cx="1790555" cy="523220"/>
          </a:xfrm>
          <a:prstGeom prst="rect">
            <a:avLst/>
          </a:prstGeom>
          <a:noFill/>
        </p:spPr>
        <p:txBody>
          <a:bodyPr wrap="none" rtlCol="0">
            <a:spAutoFit/>
          </a:bodyPr>
          <a:lstStyle/>
          <a:p>
            <a:r>
              <a:rPr lang="en-US" sz="2800" dirty="0" smtClean="0"/>
              <a:t>8-to-1 mux</a:t>
            </a:r>
            <a:endParaRPr lang="en-US" sz="2800" dirty="0"/>
          </a:p>
        </p:txBody>
      </p:sp>
    </p:spTree>
    <p:extLst>
      <p:ext uri="{BB962C8B-B14F-4D97-AF65-F5344CB8AC3E}">
        <p14:creationId xmlns:p14="http://schemas.microsoft.com/office/powerpoint/2010/main" val="396615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397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397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0397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0397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03971">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03971">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2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6"/>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77"/>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78"/>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79"/>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1"/>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2"/>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003973"/>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8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86"/>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7"/>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8"/>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90"/>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91"/>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5"/>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96"/>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97"/>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9"/>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003984"/>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12"/>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2003991"/>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2003993"/>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2003995"/>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2003997"/>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72"/>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125"/>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126"/>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74"/>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76"/>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131"/>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92"/>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94"/>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110"/>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113"/>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118"/>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120"/>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122"/>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127"/>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8195"/>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8203"/>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8205"/>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8207"/>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8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7" grpId="0" animBg="1"/>
      <p:bldP spid="21" grpId="0" animBg="1"/>
      <p:bldP spid="25" grpId="0" animBg="1"/>
      <p:bldP spid="29" grpId="0" animBg="1"/>
      <p:bldP spid="33" grpId="0" animBg="1"/>
      <p:bldP spid="8" grpId="0" animBg="1"/>
      <p:bldP spid="10" grpId="0" animBg="1"/>
      <p:bldP spid="11" grpId="0" animBg="1"/>
      <p:bldP spid="15" grpId="0" animBg="1"/>
      <p:bldP spid="18" grpId="0" animBg="1"/>
      <p:bldP spid="26" grpId="0" animBg="1"/>
      <p:bldP spid="27" grpId="0" animBg="1"/>
      <p:bldP spid="28" grpId="0" animBg="1"/>
      <p:bldP spid="31" grpId="0" animBg="1"/>
      <p:bldP spid="32" grpId="0" animBg="1"/>
      <p:bldP spid="34" grpId="0" animBg="1"/>
      <p:bldP spid="36" grpId="0" animBg="1"/>
      <p:bldP spid="2003973" grpId="0"/>
      <p:bldP spid="85" grpId="0"/>
      <p:bldP spid="86" grpId="0"/>
      <p:bldP spid="87" grpId="0"/>
      <p:bldP spid="88" grpId="0"/>
      <p:bldP spid="89" grpId="0"/>
      <p:bldP spid="90" grpId="0"/>
      <p:bldP spid="91" grpId="0"/>
      <p:bldP spid="95" grpId="0"/>
      <p:bldP spid="96" grpId="0"/>
      <p:bldP spid="97" grpId="0"/>
      <p:bldP spid="9" grpId="0" animBg="1"/>
      <p:bldP spid="2003984" grpId="0" animBg="1"/>
      <p:bldP spid="112" grpId="0" animBg="1"/>
      <p:bldP spid="8212"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6310</TotalTime>
  <Words>2798</Words>
  <Application>Microsoft Office PowerPoint</Application>
  <PresentationFormat>On-screen Show (4:3)</PresentationFormat>
  <Paragraphs>816</Paragraphs>
  <Slides>38</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 Unicode MS</vt:lpstr>
      <vt:lpstr>Arial</vt:lpstr>
      <vt:lpstr>Calibri</vt:lpstr>
      <vt:lpstr>Cambria Math</vt:lpstr>
      <vt:lpstr>Consolas</vt:lpstr>
      <vt:lpstr>Times New Roman</vt:lpstr>
      <vt:lpstr>Wingdings</vt:lpstr>
      <vt:lpstr>Office Theme</vt:lpstr>
      <vt:lpstr>Memory</vt:lpstr>
      <vt:lpstr>Announcements</vt:lpstr>
      <vt:lpstr>Announcements</vt:lpstr>
      <vt:lpstr>Collaboration, Late, Re-grading Policies</vt:lpstr>
      <vt:lpstr>Big Picture:  Building a Processor</vt:lpstr>
      <vt:lpstr>Goals for today</vt:lpstr>
      <vt:lpstr>Big Picture:  Building a Processor</vt:lpstr>
      <vt:lpstr>Register File</vt:lpstr>
      <vt:lpstr>Tradeoffs</vt:lpstr>
      <vt:lpstr>Takeway</vt:lpstr>
      <vt:lpstr>Goals for today</vt:lpstr>
      <vt:lpstr>Next Goal</vt:lpstr>
      <vt:lpstr>Building Large Memories</vt:lpstr>
      <vt:lpstr>Tri-State Devices</vt:lpstr>
      <vt:lpstr>Tri-State Devices</vt:lpstr>
      <vt:lpstr>Tri-State Devices</vt:lpstr>
      <vt:lpstr>Shared Bus</vt:lpstr>
      <vt:lpstr>Takeway</vt:lpstr>
      <vt:lpstr>Goals for today</vt:lpstr>
      <vt:lpstr>Next Goal</vt:lpstr>
      <vt:lpstr>SRAM</vt:lpstr>
      <vt:lpstr>SRAM</vt:lpstr>
      <vt:lpstr>SRAM</vt:lpstr>
      <vt:lpstr>SRAM</vt:lpstr>
      <vt:lpstr>SRAM</vt:lpstr>
      <vt:lpstr>SRAM Cell</vt:lpstr>
      <vt:lpstr>SRAM</vt:lpstr>
      <vt:lpstr>SRAM</vt:lpstr>
      <vt:lpstr>SRAM</vt:lpstr>
      <vt:lpstr>SRAM</vt:lpstr>
      <vt:lpstr>SRAM</vt:lpstr>
      <vt:lpstr>SRAM Modules and Arrays</vt:lpstr>
      <vt:lpstr>SRAM Summary</vt:lpstr>
      <vt:lpstr>Dynamic RAM: DRAM</vt:lpstr>
      <vt:lpstr>Dynamic RAM: DRAM</vt:lpstr>
      <vt:lpstr>DRAM vs. SRAM</vt:lpstr>
      <vt:lpstr>Memory</vt:lpstr>
      <vt:lpstr>Summary</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195</cp:revision>
  <cp:lastPrinted>2015-02-05T13:24:44Z</cp:lastPrinted>
  <dcterms:created xsi:type="dcterms:W3CDTF">2012-11-28T14:27:55Z</dcterms:created>
  <dcterms:modified xsi:type="dcterms:W3CDTF">2015-02-05T14:07:27Z</dcterms:modified>
</cp:coreProperties>
</file>