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notesSlides/notesSlide4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66" r:id="rId3"/>
    <p:sldId id="365" r:id="rId4"/>
    <p:sldId id="368" r:id="rId5"/>
    <p:sldId id="367" r:id="rId6"/>
    <p:sldId id="312" r:id="rId7"/>
    <p:sldId id="330" r:id="rId8"/>
    <p:sldId id="316" r:id="rId9"/>
    <p:sldId id="338" r:id="rId10"/>
    <p:sldId id="339" r:id="rId11"/>
    <p:sldId id="355" r:id="rId12"/>
    <p:sldId id="346" r:id="rId13"/>
    <p:sldId id="332" r:id="rId14"/>
    <p:sldId id="360" r:id="rId15"/>
    <p:sldId id="354" r:id="rId16"/>
    <p:sldId id="347" r:id="rId17"/>
    <p:sldId id="340" r:id="rId18"/>
    <p:sldId id="334" r:id="rId19"/>
    <p:sldId id="356" r:id="rId20"/>
    <p:sldId id="341" r:id="rId21"/>
    <p:sldId id="343" r:id="rId22"/>
    <p:sldId id="268" r:id="rId23"/>
    <p:sldId id="269" r:id="rId24"/>
    <p:sldId id="270" r:id="rId25"/>
    <p:sldId id="369" r:id="rId26"/>
    <p:sldId id="370" r:id="rId27"/>
    <p:sldId id="371" r:id="rId28"/>
    <p:sldId id="271" r:id="rId29"/>
    <p:sldId id="272" r:id="rId30"/>
    <p:sldId id="275" r:id="rId31"/>
    <p:sldId id="306" r:id="rId32"/>
    <p:sldId id="301" r:id="rId33"/>
    <p:sldId id="276" r:id="rId34"/>
    <p:sldId id="277" r:id="rId35"/>
    <p:sldId id="307" r:id="rId36"/>
    <p:sldId id="300" r:id="rId37"/>
    <p:sldId id="361" r:id="rId38"/>
    <p:sldId id="364" r:id="rId39"/>
    <p:sldId id="279" r:id="rId40"/>
    <p:sldId id="363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77786" autoAdjust="0"/>
  </p:normalViewPr>
  <p:slideViewPr>
    <p:cSldViewPr>
      <p:cViewPr varScale="1">
        <p:scale>
          <a:sx n="46" d="100"/>
          <a:sy n="46" d="100"/>
        </p:scale>
        <p:origin x="967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556647888"/>
        <c:axId val="556633744"/>
        <c:axId val="0"/>
      </c:bar3DChart>
      <c:catAx>
        <c:axId val="55664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6633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663374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6647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670E512-9F9E-4156-953E-8350C511CBA9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B35C3C1-9691-443C-BBCF-BED84F38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MD_Optero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Nvidia_Tesl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http://en.wikipedia.org/wiki/The_Imitation_Game</a:t>
            </a:r>
            <a:endParaRPr lang="en-US" dirty="0" smtClean="0"/>
          </a:p>
          <a:p>
            <a:r>
              <a:rPr lang="en-US" dirty="0" smtClean="0"/>
              <a:t>The film's title [The Imitation Game] refers to Turing's proposed test of the same name, which he discussed in his 1950 paper on artificial intelligence entitled "Computing Machinery and Intelligence".[29] The paper opens: "I propose to consider the question, 'Can machines think?' This should begin with definitions of the meaning of the terms 'machine' and 'think'.“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74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1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59" tIns="47780" rIns="95559" bIns="47780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18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Tianhe-2:</a:t>
            </a:r>
            <a:r>
              <a:rPr lang="en-US" baseline="0" dirty="0" smtClean="0"/>
              <a:t> 4000 processors with 16 cores SPARC 1.8 GHz</a:t>
            </a:r>
          </a:p>
          <a:p>
            <a:endParaRPr lang="en-US" baseline="0" dirty="0" smtClean="0"/>
          </a:p>
          <a:p>
            <a:r>
              <a:rPr lang="en-US" dirty="0" smtClean="0"/>
              <a:t>18,688 </a:t>
            </a:r>
            <a:r>
              <a:rPr lang="en-US" dirty="0" smtClean="0">
                <a:hlinkClick r:id="rId3" tooltip="AMD Opteron"/>
              </a:rPr>
              <a:t>AMD Opteron</a:t>
            </a:r>
            <a:r>
              <a:rPr lang="en-US" dirty="0" smtClean="0"/>
              <a:t> 6274 16-core CPUs</a:t>
            </a:r>
            <a:br>
              <a:rPr lang="en-US" dirty="0" smtClean="0"/>
            </a:br>
            <a:r>
              <a:rPr lang="en-US" dirty="0" smtClean="0"/>
              <a:t>18,688 </a:t>
            </a:r>
            <a:r>
              <a:rPr lang="en-US" dirty="0" smtClean="0">
                <a:hlinkClick r:id="rId4" tooltip="Nvidia Tesla"/>
              </a:rPr>
              <a:t>Nvidia Tesla</a:t>
            </a:r>
            <a:r>
              <a:rPr lang="en-US" dirty="0" smtClean="0"/>
              <a:t> K20X GPUs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8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51" tIns="48325" rIns="96651" bIns="48325"/>
          <a:lstStyle/>
          <a:p>
            <a:fld id="{B02D34D3-366B-5F4D-9394-10C04B3A4FA7}" type="slidenum">
              <a:rPr lang="en-US"/>
              <a:pPr/>
              <a:t>24</a:t>
            </a:fld>
            <a:endParaRPr lang="en-US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5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8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4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3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6" y="9120190"/>
            <a:ext cx="3170238" cy="479425"/>
          </a:xfrm>
          <a:prstGeom prst="rect">
            <a:avLst/>
          </a:prstGeom>
          <a:noFill/>
        </p:spPr>
        <p:txBody>
          <a:bodyPr lIns="91430" tIns="45715" rIns="91430" bIns="45715"/>
          <a:lstStyle/>
          <a:p>
            <a:fld id="{53A5CDB9-2B4D-5F4D-88AF-F665B07A3A98}" type="slidenum">
              <a:rPr lang="en-US"/>
              <a:pPr/>
              <a:t>28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40" y="4560889"/>
            <a:ext cx="5851525" cy="4319588"/>
          </a:xfrm>
          <a:prstGeom prst="rect">
            <a:avLst/>
          </a:prstGeom>
          <a:noFill/>
          <a:ln/>
        </p:spPr>
        <p:txBody>
          <a:bodyPr lIns="91430" tIns="45715" rIns="91430" bIns="4571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78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http://en.wikipedia.org/wiki/Bombe</a:t>
            </a:r>
          </a:p>
          <a:p>
            <a:r>
              <a:rPr lang="en-US" dirty="0" smtClean="0"/>
              <a:t>How many possible combinations to break an</a:t>
            </a:r>
            <a:r>
              <a:rPr lang="en-US" baseline="0" dirty="0" smtClean="0"/>
              <a:t> Enigma</a:t>
            </a:r>
            <a:r>
              <a:rPr lang="en-US" dirty="0" smtClean="0"/>
              <a:t> cipher text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msg</a:t>
            </a:r>
            <a:r>
              <a:rPr lang="en-US" baseline="0" dirty="0" smtClean="0"/>
              <a:t> encrypted by the Enigma machine)</a:t>
            </a:r>
            <a:r>
              <a:rPr lang="en-US" dirty="0" smtClean="0"/>
              <a:t>?</a:t>
            </a:r>
          </a:p>
          <a:p>
            <a:r>
              <a:rPr lang="en-US" dirty="0" smtClean="0"/>
              <a:t>  Rotors</a:t>
            </a:r>
            <a:r>
              <a:rPr lang="en-US" baseline="0" dirty="0" smtClean="0"/>
              <a:t> x  Rotor </a:t>
            </a:r>
            <a:r>
              <a:rPr lang="en-US" baseline="0" dirty="0" err="1" smtClean="0"/>
              <a:t>posititions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plugboard</a:t>
            </a:r>
            <a:r>
              <a:rPr lang="en-US" baseline="0" dirty="0" smtClean="0"/>
              <a:t> combinations with 10 pairs = 159 quintillion = 1.59 x 10^20 158,962,555,217,826,360,000 </a:t>
            </a:r>
            <a:endParaRPr lang="en-US" dirty="0" smtClean="0"/>
          </a:p>
          <a:p>
            <a:r>
              <a:rPr lang="en-US" dirty="0" smtClean="0"/>
              <a:t>  Rotors (3 of 5 rotors)</a:t>
            </a:r>
            <a:r>
              <a:rPr lang="en-US" baseline="0" dirty="0" smtClean="0"/>
              <a:t>: 5 x 4 x 3 = 60</a:t>
            </a:r>
          </a:p>
          <a:p>
            <a:r>
              <a:rPr lang="en-US" baseline="0" dirty="0" smtClean="0"/>
              <a:t>  Rotor positions: 26 x 26 x 26 = 17,526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plugboard</a:t>
            </a:r>
            <a:r>
              <a:rPr lang="en-US" dirty="0" smtClean="0"/>
              <a:t>: 26! / (6!10!2^10)</a:t>
            </a:r>
          </a:p>
          <a:p>
            <a:endParaRPr lang="en-US" dirty="0" smtClean="0"/>
          </a:p>
          <a:p>
            <a:r>
              <a:rPr lang="en-US" dirty="0" err="1" smtClean="0"/>
              <a:t>Numberphile</a:t>
            </a:r>
            <a:r>
              <a:rPr lang="en-US" dirty="0" smtClean="0"/>
              <a:t> on Enigma/Bombe</a:t>
            </a:r>
          </a:p>
          <a:p>
            <a:r>
              <a:rPr lang="en-US" dirty="0" smtClean="0"/>
              <a:t>For those who want to learn more about the mechanism of the Bombe and how it exploited the flaw in the Enigma, </a:t>
            </a:r>
            <a:r>
              <a:rPr lang="en-US" dirty="0" err="1" smtClean="0"/>
              <a:t>Numberphile</a:t>
            </a:r>
            <a:r>
              <a:rPr lang="en-US" dirty="0" smtClean="0"/>
              <a:t> has recently done an excellent episode on it. Enjoy!</a:t>
            </a:r>
          </a:p>
          <a:p>
            <a:endParaRPr lang="en-US" dirty="0" smtClean="0"/>
          </a:p>
          <a:p>
            <a:r>
              <a:rPr lang="en-US" dirty="0" smtClean="0"/>
              <a:t>Flaw in the Enigma: http://www.youtube.com/watch?v=V4V2bpZlqx8</a:t>
            </a:r>
          </a:p>
          <a:p>
            <a:r>
              <a:rPr lang="en-US" dirty="0" smtClean="0"/>
              <a:t>Previous episode on Enigma: http://www.youtube.com/watch?v=G2_Q9FoD-oQ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5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1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00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1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44" tIns="48323" rIns="96644" bIns="483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17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89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94121" y="960726"/>
            <a:ext cx="4325471" cy="32913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6730" tIns="43365" rIns="86730" bIns="43365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16107" y="4570270"/>
            <a:ext cx="5088964" cy="3651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Histogram of student scores for the two sections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Active Learning Teaching Experiment</a:t>
            </a:r>
            <a:br>
              <a:rPr lang="en-US" dirty="0" smtClean="0">
                <a:latin typeface="Arial" charset="0"/>
                <a:ea typeface="msgothic" charset="0"/>
                <a:cs typeface="msgothic" charset="0"/>
              </a:rPr>
            </a:b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(by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DeSlauriers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Schelew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, and </a:t>
            </a:r>
            <a:r>
              <a:rPr lang="en-US" dirty="0" err="1" smtClean="0">
                <a:latin typeface="Arial" charset="0"/>
                <a:ea typeface="msgothic" charset="0"/>
                <a:cs typeface="msgothic" charset="0"/>
              </a:rPr>
              <a:t>Wieman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Control Class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 Teaching: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All traditional lecture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 Test on week 11 content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Ave = 41%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Experimental Class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Teaching: Week 1 – 10: traditional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  Week 11: high engagement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Test on week 11 content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baseline="0" dirty="0" smtClean="0">
                <a:latin typeface="Arial" charset="0"/>
                <a:ea typeface="msgothic" charset="0"/>
                <a:cs typeface="msgothic" charset="0"/>
              </a:rPr>
              <a:t>  </a:t>
            </a:r>
            <a:r>
              <a:rPr lang="en-US" dirty="0" smtClean="0">
                <a:latin typeface="Arial" charset="0"/>
                <a:ea typeface="msgothic" charset="0"/>
                <a:cs typeface="msgothic" charset="0"/>
              </a:rPr>
              <a:t>Ave = 74%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97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03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42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33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We will pair you up if you don’t have a preferred partner</a:t>
            </a:r>
          </a:p>
          <a:p>
            <a:r>
              <a:rPr lang="en-US" dirty="0" smtClean="0"/>
              <a:t>Design document due one week after handout</a:t>
            </a:r>
          </a:p>
          <a:p>
            <a:r>
              <a:rPr lang="en-US" dirty="0" smtClean="0"/>
              <a:t>Start early, time management is key</a:t>
            </a:r>
          </a:p>
          <a:p>
            <a:r>
              <a:rPr lang="en-US" dirty="0" smtClean="0"/>
              <a:t>Manage the team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62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8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</a:t>
            </a:r>
            <a:r>
              <a:rPr lang="en-US" baseline="0" dirty="0" smtClean="0"/>
              <a:t> The Imitation Game, </a:t>
            </a:r>
            <a:r>
              <a:rPr lang="en-US" baseline="0" dirty="0" err="1" smtClean="0"/>
              <a:t>Engima</a:t>
            </a:r>
            <a:r>
              <a:rPr lang="en-US" baseline="0" dirty="0" smtClean="0"/>
              <a:t>/Bombe, Turing relate to you and this course?!  </a:t>
            </a:r>
          </a:p>
          <a:p>
            <a:r>
              <a:rPr lang="en-US" baseline="0" dirty="0" smtClean="0"/>
              <a:t>Alan Turing thesis in 1936 came up with an abstract model for a CPU that can simulate any algorithm, a Turing Machine.  You will build a CPU and understand it and its organization</a:t>
            </a:r>
          </a:p>
          <a:p>
            <a:endParaRPr lang="en-US" dirty="0" smtClean="0"/>
          </a:p>
          <a:p>
            <a:r>
              <a:rPr lang="en-US" dirty="0" smtClean="0"/>
              <a:t>http://en.wikipedia.org/wiki/Turing_machine</a:t>
            </a:r>
          </a:p>
          <a:p>
            <a:r>
              <a:rPr lang="en-US" dirty="0" smtClean="0"/>
              <a:t>A Turing machine is a hypothetical device that manipulates symbols on a strip of tape according to a table of rules. Despite its simplicity, a Turing machine can be adapted to simulate the logic of any computer algorithm, and is particularly useful in explaining the functions of a CPU inside a computer.</a:t>
            </a:r>
          </a:p>
          <a:p>
            <a:endParaRPr lang="en-US" dirty="0" smtClean="0"/>
          </a:p>
          <a:p>
            <a:r>
              <a:rPr lang="en-US" dirty="0" smtClean="0"/>
              <a:t>Note that every part of the machine (i.e. its state, symbol-collections, and used tape at any given time) and its actions (such as printing, erasing and tape motion) is finite, discrete and distinguishable; it is the unlimited amount of tape and runtime that gives it an unbounded amount of storage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66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Take a break</a:t>
            </a:r>
          </a:p>
          <a:p>
            <a:r>
              <a:rPr lang="en-US" dirty="0" smtClean="0"/>
              <a:t>Think-Pair-Share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20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17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45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3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9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6883A6B7-55D5-5B45-8AB0-008715B6AC3C}" type="datetime4">
              <a:rPr lang="en-US"/>
              <a:pPr/>
              <a:t>January 22, 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3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9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525A2A78-0270-5B46-9540-16549D384457}" type="slidenum">
              <a:rPr lang="en-US"/>
              <a:pPr/>
              <a:t>47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6" y="4560087"/>
            <a:ext cx="5852813" cy="432031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653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8663"/>
            <a:ext cx="4802188" cy="36004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21" y="4560398"/>
            <a:ext cx="5851821" cy="280897"/>
          </a:xfrm>
          <a:prstGeom prst="rect">
            <a:avLst/>
          </a:prstGeom>
        </p:spPr>
        <p:txBody>
          <a:bodyPr lIns="86739" tIns="43370" rIns="86739" bIns="4337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20" y="4561179"/>
            <a:ext cx="5850965" cy="4320237"/>
          </a:xfrm>
          <a:prstGeom prst="rect">
            <a:avLst/>
          </a:prstGeom>
        </p:spPr>
        <p:txBody>
          <a:bodyPr lIns="86739" tIns="43370" rIns="86739" bIns="43370">
            <a:normAutofit/>
          </a:bodyPr>
          <a:lstStyle/>
          <a:p>
            <a:r>
              <a:rPr lang="en-US" dirty="0" smtClean="0"/>
              <a:t>32 bits, 4 bytes</a:t>
            </a:r>
          </a:p>
          <a:p>
            <a:endParaRPr lang="en-US" dirty="0" smtClean="0"/>
          </a:p>
          <a:p>
            <a:r>
              <a:rPr lang="en-US" dirty="0" smtClean="0"/>
              <a:t>What time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</p:spPr>
        <p:txBody>
          <a:bodyPr lIns="86739" tIns="43370" rIns="86739" bIns="43370"/>
          <a:lstStyle/>
          <a:p>
            <a:fld id="{BA1FEE03-8B24-4057-90F5-A280633F14D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71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9962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2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7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0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67" tIns="47784" rIns="95567" bIns="4778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97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3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9" y="1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D2D99BDB-3F77-0743-A2DE-9CC94C3E237C}" type="datetime4">
              <a:rPr lang="en-US"/>
              <a:pPr/>
              <a:t>January 22, 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3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9" y="9120173"/>
            <a:ext cx="3170137" cy="479539"/>
          </a:xfrm>
          <a:prstGeom prst="rect">
            <a:avLst/>
          </a:prstGeom>
          <a:ln/>
        </p:spPr>
        <p:txBody>
          <a:bodyPr lIns="91430" tIns="45715" rIns="91430" bIns="45715"/>
          <a:lstStyle/>
          <a:p>
            <a:fld id="{566BD5C4-21DB-E943-9014-065AE708A806}" type="slidenum">
              <a:rPr lang="en-US"/>
              <a:pPr/>
              <a:t>53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6" y="4560087"/>
            <a:ext cx="5852813" cy="432031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2918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01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636" tIns="46979" rIns="95636" bIns="46979"/>
          <a:lstStyle/>
          <a:p>
            <a:endParaRPr lang="en-US"/>
          </a:p>
        </p:txBody>
      </p:sp>
      <p:sp>
        <p:nvSpPr>
          <p:cNvPr id="1238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1550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548338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88" tIns="46857" rIns="95388" bIns="46857"/>
          <a:lstStyle/>
          <a:p>
            <a:r>
              <a:rPr lang="en-US"/>
              <a:t>For class handout</a:t>
            </a:r>
          </a:p>
        </p:txBody>
      </p:sp>
      <p:sp>
        <p:nvSpPr>
          <p:cNvPr id="1235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3138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545331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9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51" tIns="48325" rIns="96651" bIns="483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  <a:ln/>
        </p:spPr>
        <p:txBody>
          <a:bodyPr lIns="86739" tIns="43370" rIns="86739" bIns="43370"/>
          <a:lstStyle/>
          <a:p>
            <a:fld id="{AE8DDB6F-8009-4FBF-A8EC-A38F2E7DE7FF}" type="slidenum">
              <a:rPr lang="en-US"/>
              <a:pPr/>
              <a:t>57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39" tIns="43370" rIns="86739" bIns="4337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325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9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88" tIns="46857" rIns="95388" bIns="46857"/>
          <a:lstStyle/>
          <a:p>
            <a:r>
              <a:rPr lang="en-US"/>
              <a:t>For class handout</a:t>
            </a:r>
          </a:p>
        </p:txBody>
      </p:sp>
      <p:sp>
        <p:nvSpPr>
          <p:cNvPr id="1199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783138" cy="3586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663054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90" y="9119320"/>
            <a:ext cx="3170518" cy="480365"/>
          </a:xfrm>
          <a:prstGeom prst="rect">
            <a:avLst/>
          </a:prstGeom>
          <a:ln/>
        </p:spPr>
        <p:txBody>
          <a:bodyPr lIns="86739" tIns="43370" rIns="86739" bIns="43370"/>
          <a:lstStyle/>
          <a:p>
            <a:fld id="{ED113CD8-4CF6-420E-9664-BF5825243A64}" type="slidenum">
              <a:rPr lang="en-US"/>
              <a:pPr/>
              <a:t>59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39" tIns="43370" rIns="86739" bIns="4337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3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2188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7" y="4560890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lIns="95567" tIns="47784" rIns="95567" bIns="47784" anchor="ctr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3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/>
              <a:t>s law is not about speed predictions but about chip complexity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Another powerpoint 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“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comic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”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 – note that the y axis is log !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x/y where x is the model number and y is the speed in MHz</a:t>
            </a:r>
          </a:p>
          <a:p>
            <a:pPr marL="52023" defTabSz="966612">
              <a:spcBef>
                <a:spcPts val="423"/>
              </a:spcBef>
              <a:buClr>
                <a:srgbClr val="000000"/>
              </a:buClr>
            </a:pP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Rate of performance improvement has been between 1.5 and 1.6 times per year – how much longer will Moore</a:t>
            </a:r>
            <a:r>
              <a:rPr lang="ja-JP" altLang="en-US" sz="1300">
                <a:latin typeface="Times New Roman" charset="0"/>
                <a:cs typeface="Times New Roman" charset="0"/>
                <a:sym typeface="Times New Roman" charset="0"/>
              </a:rPr>
              <a:t>’</a:t>
            </a:r>
            <a:r>
              <a:rPr lang="en-US" sz="1300">
                <a:latin typeface="Times New Roman" charset="0"/>
                <a:cs typeface="Times New Roman" charset="0"/>
                <a:sym typeface="Times New Roman" charset="0"/>
              </a:rPr>
              <a:t>s Law hold?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2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1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/>
              <a:t>s law is not about speed predictions but about chip complexity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7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91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559" tIns="47780" rIns="95559" bIns="47780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2057400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CS 3410, Spring 2015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7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274638"/>
            <a:ext cx="9906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620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924800" y="228600"/>
            <a:ext cx="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46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2672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3434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0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371600"/>
            <a:ext cx="4268788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71600"/>
            <a:ext cx="4346575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30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04E-0558-49D7-83D7-0EA3FDD97FD3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ln>
            <a:solidFill>
              <a:schemeClr val="accent5">
                <a:lumMod val="60000"/>
                <a:lumOff val="40000"/>
              </a:schemeClr>
            </a:solidFill>
          </a:ln>
          <a:solidFill>
            <a:schemeClr val="accent5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tags" Target="../tags/tag31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tags" Target="../tags/tag30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notesSlide" Target="../notesSlides/notesSlide34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6.xml"/><Relationship Id="rId18" Type="http://schemas.openxmlformats.org/officeDocument/2006/relationships/chart" Target="../charts/chart1.xml"/><Relationship Id="rId3" Type="http://schemas.openxmlformats.org/officeDocument/2006/relationships/tags" Target="../tags/tag47.xml"/><Relationship Id="rId21" Type="http://schemas.openxmlformats.org/officeDocument/2006/relationships/image" Target="../media/image54.jpe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51.png"/><Relationship Id="rId2" Type="http://schemas.openxmlformats.org/officeDocument/2006/relationships/tags" Target="../tags/tag46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image" Target="../media/image49.png"/><Relationship Id="rId10" Type="http://schemas.openxmlformats.org/officeDocument/2006/relationships/tags" Target="../tags/tag54.xml"/><Relationship Id="rId19" Type="http://schemas.openxmlformats.org/officeDocument/2006/relationships/image" Target="../media/image52.jpe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 3410: Computer System Organization and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48600" cy="2057400"/>
          </a:xfrm>
        </p:spPr>
        <p:txBody>
          <a:bodyPr/>
          <a:lstStyle/>
          <a:p>
            <a:r>
              <a:rPr lang="en-US" b="1" dirty="0" smtClean="0"/>
              <a:t>Prof. Hakim Weatherspoon</a:t>
            </a:r>
          </a:p>
          <a:p>
            <a:r>
              <a:rPr lang="en-US" b="1" dirty="0" smtClean="0"/>
              <a:t>CS 3410, Spring 2015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/>
          </p:cNvSpPr>
          <p:nvPr/>
        </p:nvSpPr>
        <p:spPr bwMode="auto">
          <a:xfrm>
            <a:off x="317500" y="1092200"/>
            <a:ext cx="8636000" cy="5245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AF0FE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 Performance Increase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659857"/>
              </p:ext>
            </p:extLst>
          </p:nvPr>
        </p:nvGraphicFramePr>
        <p:xfrm>
          <a:off x="488950" y="1454150"/>
          <a:ext cx="8032750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1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454150"/>
                        <a:ext cx="8032750" cy="460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AutoShape 4"/>
          <p:cNvSpPr>
            <a:spLocks/>
          </p:cNvSpPr>
          <p:nvPr/>
        </p:nvSpPr>
        <p:spPr bwMode="auto">
          <a:xfrm>
            <a:off x="762000" y="4800600"/>
            <a:ext cx="1460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SUN-4/260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7" name="AutoShape 5"/>
          <p:cNvSpPr>
            <a:spLocks/>
          </p:cNvSpPr>
          <p:nvPr/>
        </p:nvSpPr>
        <p:spPr bwMode="auto">
          <a:xfrm>
            <a:off x="2286000" y="48006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MIPS M/120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8" name="AutoShape 6"/>
          <p:cNvSpPr>
            <a:spLocks/>
          </p:cNvSpPr>
          <p:nvPr/>
        </p:nvSpPr>
        <p:spPr bwMode="auto">
          <a:xfrm>
            <a:off x="2743200" y="45720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MIPS M2000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39" name="AutoShape 7"/>
          <p:cNvSpPr>
            <a:spLocks/>
          </p:cNvSpPr>
          <p:nvPr/>
        </p:nvSpPr>
        <p:spPr bwMode="auto">
          <a:xfrm>
            <a:off x="3124200" y="42672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IBM RS6000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>
            <a:off x="3505200" y="3886200"/>
            <a:ext cx="1460500" cy="965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HP 9000/750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1" name="AutoShape 9"/>
          <p:cNvSpPr>
            <a:spLocks/>
          </p:cNvSpPr>
          <p:nvPr/>
        </p:nvSpPr>
        <p:spPr bwMode="auto">
          <a:xfrm>
            <a:off x="2654300" y="3911600"/>
            <a:ext cx="1460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AXP/500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>
            <a:off x="4267200" y="33528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IBM POWER 100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3" name="AutoShape 11"/>
          <p:cNvSpPr>
            <a:spLocks/>
          </p:cNvSpPr>
          <p:nvPr/>
        </p:nvSpPr>
        <p:spPr bwMode="auto">
          <a:xfrm>
            <a:off x="3187700" y="33782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4/266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>
            <a:off x="5562600" y="27432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5/500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5" name="AutoShape 13"/>
          <p:cNvSpPr>
            <a:spLocks/>
          </p:cNvSpPr>
          <p:nvPr/>
        </p:nvSpPr>
        <p:spPr bwMode="auto">
          <a:xfrm>
            <a:off x="3949700" y="2768600"/>
            <a:ext cx="2603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21264/600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>
            <a:off x="5105400" y="29718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5/300</a:t>
            </a:r>
            <a:endParaRPr lang="en-US" sz="1100" dirty="0">
              <a:solidFill>
                <a:schemeClr val="bg2"/>
              </a:solidFill>
            </a:endParaRPr>
          </a:p>
        </p:txBody>
      </p:sp>
      <p:sp>
        <p:nvSpPr>
          <p:cNvPr id="18447" name="AutoShape 15"/>
          <p:cNvSpPr>
            <a:spLocks/>
          </p:cNvSpPr>
          <p:nvPr/>
        </p:nvSpPr>
        <p:spPr bwMode="auto">
          <a:xfrm>
            <a:off x="4940300" y="2540000"/>
            <a:ext cx="2603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DEC Alpha 21264A/667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8" name="AutoShape 16"/>
          <p:cNvSpPr>
            <a:spLocks/>
          </p:cNvSpPr>
          <p:nvPr/>
        </p:nvSpPr>
        <p:spPr bwMode="auto">
          <a:xfrm>
            <a:off x="7086600" y="2133600"/>
            <a:ext cx="1841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>
                <a:solidFill>
                  <a:schemeClr val="bg2"/>
                </a:solidFill>
                <a:latin typeface="Helvetica" charset="0"/>
                <a:cs typeface="Helvetica" charset="0"/>
                <a:sym typeface="Helvetica" charset="0"/>
              </a:rPr>
              <a:t>Intel Xeon/2000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18449" name="AutoShape 17"/>
          <p:cNvSpPr>
            <a:spLocks/>
          </p:cNvSpPr>
          <p:nvPr/>
        </p:nvSpPr>
        <p:spPr bwMode="auto">
          <a:xfrm>
            <a:off x="6934200" y="1676400"/>
            <a:ext cx="22225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38100">
              <a:spcBef>
                <a:spcPts val="400"/>
              </a:spcBef>
              <a:buClr>
                <a:srgbClr val="FFFC79"/>
              </a:buClr>
              <a:buFont typeface="Helvetica" charset="0"/>
              <a:buNone/>
            </a:pPr>
            <a:r>
              <a:rPr lang="en-US" sz="11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Intel Pentium 4/3000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1905000" y="1600200"/>
            <a:ext cx="6477000" cy="3429000"/>
          </a:xfrm>
          <a:prstGeom prst="line">
            <a:avLst/>
          </a:prstGeom>
          <a:noFill/>
          <a:ln w="28575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100" b="0">
              <a:solidFill>
                <a:schemeClr val="bg2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7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Moore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cs typeface="+mj-cs"/>
              </a:rPr>
              <a:t>s Law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924800" cy="55578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1965</a:t>
            </a:r>
          </a:p>
          <a:p>
            <a:pPr lvl="1">
              <a:defRPr/>
            </a:pPr>
            <a:r>
              <a:rPr lang="en-US" dirty="0" smtClean="0"/>
              <a:t>number of transistors that can be integrated on a die would double every 18 to 24 months (i.e., grow exponentially with time)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cs typeface="+mn-cs"/>
              </a:rPr>
              <a:t>Amazingly visionary </a:t>
            </a:r>
          </a:p>
          <a:p>
            <a:pPr lvl="1">
              <a:defRPr/>
            </a:pPr>
            <a:r>
              <a:rPr lang="en-US" sz="2000" dirty="0" smtClean="0"/>
              <a:t>2300 transistors, 1 MHz clock (Intel 4004) - 1971</a:t>
            </a:r>
          </a:p>
          <a:p>
            <a:pPr lvl="1">
              <a:defRPr/>
            </a:pPr>
            <a:r>
              <a:rPr lang="en-US" sz="2000" dirty="0" smtClean="0"/>
              <a:t>16 Million transistors (Ultra </a:t>
            </a:r>
            <a:r>
              <a:rPr lang="en-US" sz="2000" dirty="0" err="1" smtClean="0"/>
              <a:t>Sparc</a:t>
            </a:r>
            <a:r>
              <a:rPr lang="en-US" sz="2000" dirty="0" smtClean="0"/>
              <a:t> III)</a:t>
            </a:r>
          </a:p>
          <a:p>
            <a:pPr lvl="1">
              <a:defRPr/>
            </a:pPr>
            <a:r>
              <a:rPr lang="en-US" sz="2000" dirty="0" smtClean="0"/>
              <a:t>42 Million transistors, 2 GHz clock (Intel Xeon) – 2001</a:t>
            </a:r>
          </a:p>
          <a:p>
            <a:pPr lvl="1">
              <a:defRPr/>
            </a:pPr>
            <a:r>
              <a:rPr lang="en-US" sz="2000" dirty="0" smtClean="0"/>
              <a:t>55 Million transistors, 3 GHz, 130nm technology, 250mm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die (Intel Pentium 4) – 2004</a:t>
            </a:r>
          </a:p>
          <a:p>
            <a:pPr lvl="1">
              <a:defRPr/>
            </a:pPr>
            <a:r>
              <a:rPr lang="en-US" sz="2000" dirty="0" smtClean="0"/>
              <a:t>290+ Million transistors, 3 GHz (Intel Core 2 Duo) – 2007</a:t>
            </a:r>
          </a:p>
          <a:p>
            <a:pPr lvl="1">
              <a:defRPr/>
            </a:pPr>
            <a:r>
              <a:rPr lang="en-US" sz="2000" dirty="0" smtClean="0"/>
              <a:t>721 Million transistors, 2 GHz (Nehalem) - 2009</a:t>
            </a:r>
          </a:p>
          <a:p>
            <a:pPr lvl="1">
              <a:defRPr/>
            </a:pPr>
            <a:r>
              <a:rPr lang="en-US" sz="2000" dirty="0" smtClean="0"/>
              <a:t>1.4 Billion transistors, 3.4 GHz Intel </a:t>
            </a:r>
            <a:r>
              <a:rPr lang="en-US" sz="2000" dirty="0" err="1" smtClean="0"/>
              <a:t>Haswell</a:t>
            </a:r>
            <a:r>
              <a:rPr lang="en-US" sz="2000" dirty="0" smtClean="0"/>
              <a:t> (Quad core) – 2013</a:t>
            </a:r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851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51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95400"/>
            <a:ext cx="7543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1752600"/>
            <a:ext cx="4984750" cy="205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CPU: Central Processing Unit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2286000"/>
            <a:ext cx="2895600" cy="40386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Then and Now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Haswell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1.4 billion transistors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177 square millimeters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Four processing cores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4249579"/>
            <a:ext cx="44759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http://techguru3d.com/4th-gen-intel-haswell-processors-architecture-and-lineup/</a:t>
            </a:r>
          </a:p>
        </p:txBody>
      </p:sp>
      <p:pic>
        <p:nvPicPr>
          <p:cNvPr id="102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800" y="4572000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The first transistor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/>
              <a:t>Bardeen</a:t>
            </a:r>
            <a:r>
              <a:rPr lang="en-US" dirty="0"/>
              <a:t>, Brattain, and Shockley</a:t>
            </a:r>
          </a:p>
        </p:txBody>
      </p:sp>
    </p:spTree>
    <p:extLst>
      <p:ext uri="{BB962C8B-B14F-4D97-AF65-F5344CB8AC3E}">
        <p14:creationId xmlns:p14="http://schemas.microsoft.com/office/powerpoint/2010/main" val="17043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Then and Now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73587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Galaxy Note 3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8 processing cores</a:t>
            </a:r>
            <a:endParaRPr lang="en-US" dirty="0">
              <a:latin typeface="Helvetica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800" y="4572000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 smtClean="0">
                <a:latin typeface="Helvetica" charset="0"/>
              </a:rPr>
              <a:t>The first transistor</a:t>
            </a:r>
            <a:endParaRPr lang="en-US" sz="280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One  workbench at AT&amp;T Bell Labs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>
                <a:latin typeface="Helvetica" charset="0"/>
              </a:rPr>
              <a:t>1947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dirty="0" smtClean="0"/>
              <a:t>Bardeen</a:t>
            </a:r>
            <a:r>
              <a:rPr lang="en-US" dirty="0"/>
              <a:t>, Brattain, and Shockley</a:t>
            </a:r>
          </a:p>
        </p:txBody>
      </p:sp>
      <p:pic>
        <p:nvPicPr>
          <p:cNvPr id="9" name="Picture 2" descr="http://images.anandtech.com/doci/6768/Screen%20Shot%202013-02-20%20at%2012.41.44%20PM_575px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478971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151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95400"/>
            <a:ext cx="7543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200" y="990600"/>
            <a:ext cx="4984750" cy="205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CPU: Central Processing Unit</a:t>
            </a:r>
          </a:p>
          <a:p>
            <a:r>
              <a:rPr lang="en-US" sz="2800" dirty="0" smtClean="0"/>
              <a:t>GPU: Graphics Processing Unit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83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752" b="6752"/>
          <a:stretch>
            <a:fillRect/>
          </a:stretch>
        </p:blipFill>
        <p:spPr>
          <a:xfrm>
            <a:off x="228600" y="8382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42885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GPUs: Faster than Moore</a:t>
            </a:r>
            <a:r>
              <a:rPr lang="ja-JP" altLang="en-US"/>
              <a:t>’</a:t>
            </a:r>
            <a:r>
              <a:rPr lang="en-US"/>
              <a:t>s Law</a:t>
            </a:r>
          </a:p>
        </p:txBody>
      </p:sp>
      <p:sp>
        <p:nvSpPr>
          <p:cNvPr id="20482" name="AutoShape 2"/>
          <p:cNvSpPr>
            <a:spLocks/>
          </p:cNvSpPr>
          <p:nvPr/>
        </p:nvSpPr>
        <p:spPr bwMode="auto">
          <a:xfrm>
            <a:off x="2709863" y="2670175"/>
            <a:ext cx="2368550" cy="649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2857500" y="2743200"/>
            <a:ext cx="2146300" cy="504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5522913" y="2525713"/>
            <a:ext cx="3362325" cy="2019300"/>
          </a:xfrm>
          <a:prstGeom prst="line">
            <a:avLst/>
          </a:prstGeom>
          <a:noFill/>
          <a:ln w="762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485" name="AutoShape 5"/>
          <p:cNvSpPr>
            <a:spLocks/>
          </p:cNvSpPr>
          <p:nvPr/>
        </p:nvSpPr>
        <p:spPr bwMode="auto">
          <a:xfrm>
            <a:off x="4362450" y="3681413"/>
            <a:ext cx="76200" cy="877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7C00"/>
          </a:solidFill>
          <a:ln w="9525" cap="flat" cmpd="sng">
            <a:solidFill>
              <a:srgbClr val="FF7C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4325938" y="3681413"/>
            <a:ext cx="74612" cy="757237"/>
            <a:chOff x="0" y="0"/>
            <a:chExt cx="74613" cy="757238"/>
          </a:xfrm>
        </p:grpSpPr>
        <p:sp>
          <p:nvSpPr>
            <p:cNvPr id="20487" name="AutoShape 7"/>
            <p:cNvSpPr>
              <a:spLocks/>
            </p:cNvSpPr>
            <p:nvPr/>
          </p:nvSpPr>
          <p:spPr bwMode="auto">
            <a:xfrm>
              <a:off x="0" y="0"/>
              <a:ext cx="74613" cy="1081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88" name="AutoShape 8"/>
            <p:cNvSpPr>
              <a:spLocks/>
            </p:cNvSpPr>
            <p:nvPr/>
          </p:nvSpPr>
          <p:spPr bwMode="auto">
            <a:xfrm>
              <a:off x="0" y="216353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89" name="AutoShape 9"/>
            <p:cNvSpPr>
              <a:spLocks/>
            </p:cNvSpPr>
            <p:nvPr/>
          </p:nvSpPr>
          <p:spPr bwMode="auto">
            <a:xfrm>
              <a:off x="0" y="432707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490" name="AutoShape 10"/>
            <p:cNvSpPr>
              <a:spLocks/>
            </p:cNvSpPr>
            <p:nvPr/>
          </p:nvSpPr>
          <p:spPr bwMode="auto">
            <a:xfrm>
              <a:off x="0" y="649060"/>
              <a:ext cx="74613" cy="1081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7C00"/>
            </a:solidFill>
            <a:ln w="9525" cap="flat" cmpd="sng">
              <a:solidFill>
                <a:srgbClr val="FF7C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1735138" y="3670300"/>
            <a:ext cx="2614612" cy="1512888"/>
          </a:xfrm>
          <a:prstGeom prst="line">
            <a:avLst/>
          </a:prstGeom>
          <a:noFill/>
          <a:ln w="1016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1647825" y="4810125"/>
            <a:ext cx="234950" cy="228600"/>
            <a:chOff x="0" y="0"/>
            <a:chExt cx="234950" cy="228600"/>
          </a:xfrm>
        </p:grpSpPr>
        <p:sp>
          <p:nvSpPr>
            <p:cNvPr id="20493" name="AutoShape 13"/>
            <p:cNvSpPr>
              <a:spLocks/>
            </p:cNvSpPr>
            <p:nvPr/>
          </p:nvSpPr>
          <p:spPr bwMode="auto">
            <a:xfrm>
              <a:off x="0" y="0"/>
              <a:ext cx="234950" cy="228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494" name="Picture 14" descr="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5" y="12031"/>
              <a:ext cx="173122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495" name="AutoShape 15"/>
          <p:cNvSpPr>
            <a:spLocks/>
          </p:cNvSpPr>
          <p:nvPr/>
        </p:nvSpPr>
        <p:spPr bwMode="auto">
          <a:xfrm>
            <a:off x="1697038" y="1878013"/>
            <a:ext cx="6232525" cy="504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A9A9A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4349750" y="2635250"/>
            <a:ext cx="3271838" cy="1898650"/>
          </a:xfrm>
          <a:prstGeom prst="line">
            <a:avLst/>
          </a:prstGeom>
          <a:noFill/>
          <a:ln w="101600" cap="flat" cmpd="sng">
            <a:solidFill>
              <a:srgbClr val="FF7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497" name="AutoShape 17"/>
          <p:cNvSpPr>
            <a:spLocks/>
          </p:cNvSpPr>
          <p:nvPr/>
        </p:nvSpPr>
        <p:spPr bwMode="auto">
          <a:xfrm>
            <a:off x="192088" y="3138488"/>
            <a:ext cx="46672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Peak </a:t>
            </a:r>
            <a:endParaRPr lang="en-US"/>
          </a:p>
        </p:txBody>
      </p:sp>
      <p:sp>
        <p:nvSpPr>
          <p:cNvPr id="20498" name="AutoShape 18"/>
          <p:cNvSpPr>
            <a:spLocks/>
          </p:cNvSpPr>
          <p:nvPr/>
        </p:nvSpPr>
        <p:spPr bwMode="auto">
          <a:xfrm>
            <a:off x="192088" y="3319463"/>
            <a:ext cx="107950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Performance </a:t>
            </a:r>
            <a:endParaRPr lang="en-US"/>
          </a:p>
        </p:txBody>
      </p:sp>
      <p:sp>
        <p:nvSpPr>
          <p:cNvPr id="20499" name="AutoShape 19"/>
          <p:cNvSpPr>
            <a:spLocks/>
          </p:cNvSpPr>
          <p:nvPr/>
        </p:nvSpPr>
        <p:spPr bwMode="auto">
          <a:xfrm>
            <a:off x="192088" y="3500438"/>
            <a:ext cx="687387" cy="228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(</a:t>
            </a:r>
            <a:r>
              <a:rPr lang="en-US" sz="1400" b="0">
                <a:latin typeface="Symbol" charset="0"/>
                <a:cs typeface="Symbol" charset="0"/>
                <a:sym typeface="Symbol" charset="0"/>
              </a:rPr>
              <a:t>Δ</a:t>
            </a: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's/sec)</a:t>
            </a:r>
            <a:endParaRPr lang="en-US"/>
          </a:p>
        </p:txBody>
      </p:sp>
      <p:sp>
        <p:nvSpPr>
          <p:cNvPr id="20500" name="AutoShape 20"/>
          <p:cNvSpPr>
            <a:spLocks/>
          </p:cNvSpPr>
          <p:nvPr/>
        </p:nvSpPr>
        <p:spPr bwMode="auto">
          <a:xfrm>
            <a:off x="4560888" y="5591175"/>
            <a:ext cx="3714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Year</a:t>
            </a:r>
            <a:endParaRPr lang="en-US"/>
          </a:p>
        </p:txBody>
      </p:sp>
      <p:sp>
        <p:nvSpPr>
          <p:cNvPr id="20501" name="AutoShape 21"/>
          <p:cNvSpPr>
            <a:spLocks/>
          </p:cNvSpPr>
          <p:nvPr/>
        </p:nvSpPr>
        <p:spPr bwMode="auto">
          <a:xfrm>
            <a:off x="1203325" y="4978400"/>
            <a:ext cx="4889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CRX</a:t>
            </a:r>
            <a:endParaRPr lang="en-US"/>
          </a:p>
        </p:txBody>
      </p:sp>
      <p:sp>
        <p:nvSpPr>
          <p:cNvPr id="20502" name="AutoShape 22"/>
          <p:cNvSpPr>
            <a:spLocks/>
          </p:cNvSpPr>
          <p:nvPr/>
        </p:nvSpPr>
        <p:spPr bwMode="auto">
          <a:xfrm>
            <a:off x="1870075" y="5133975"/>
            <a:ext cx="43497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Iris</a:t>
            </a:r>
            <a:endParaRPr lang="en-US"/>
          </a:p>
        </p:txBody>
      </p:sp>
      <p:sp>
        <p:nvSpPr>
          <p:cNvPr id="20503" name="AutoShape 23"/>
          <p:cNvSpPr>
            <a:spLocks/>
          </p:cNvSpPr>
          <p:nvPr/>
        </p:nvSpPr>
        <p:spPr bwMode="auto">
          <a:xfrm>
            <a:off x="2462213" y="4833938"/>
            <a:ext cx="4429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GT</a:t>
            </a:r>
            <a:endParaRPr lang="en-US"/>
          </a:p>
        </p:txBody>
      </p:sp>
      <p:sp>
        <p:nvSpPr>
          <p:cNvPr id="20504" name="AutoShape 24"/>
          <p:cNvSpPr>
            <a:spLocks/>
          </p:cNvSpPr>
          <p:nvPr/>
        </p:nvSpPr>
        <p:spPr bwMode="auto">
          <a:xfrm>
            <a:off x="2586038" y="4305300"/>
            <a:ext cx="4826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VRX</a:t>
            </a:r>
            <a:endParaRPr lang="en-US"/>
          </a:p>
        </p:txBody>
      </p:sp>
      <p:sp>
        <p:nvSpPr>
          <p:cNvPr id="20505" name="AutoShape 25"/>
          <p:cNvSpPr>
            <a:spLocks/>
          </p:cNvSpPr>
          <p:nvPr/>
        </p:nvSpPr>
        <p:spPr bwMode="auto">
          <a:xfrm>
            <a:off x="3090863" y="4630738"/>
            <a:ext cx="8731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Stellar GS1000</a:t>
            </a:r>
            <a:endParaRPr lang="en-US"/>
          </a:p>
        </p:txBody>
      </p:sp>
      <p:sp>
        <p:nvSpPr>
          <p:cNvPr id="20506" name="AutoShape 26"/>
          <p:cNvSpPr>
            <a:spLocks/>
          </p:cNvSpPr>
          <p:nvPr/>
        </p:nvSpPr>
        <p:spPr bwMode="auto">
          <a:xfrm>
            <a:off x="2857500" y="4040188"/>
            <a:ext cx="5334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VGX</a:t>
            </a:r>
            <a:endParaRPr lang="en-US"/>
          </a:p>
        </p:txBody>
      </p:sp>
      <p:sp>
        <p:nvSpPr>
          <p:cNvPr id="20507" name="AutoShape 27"/>
          <p:cNvSpPr>
            <a:spLocks/>
          </p:cNvSpPr>
          <p:nvPr/>
        </p:nvSpPr>
        <p:spPr bwMode="auto">
          <a:xfrm>
            <a:off x="3449638" y="4256088"/>
            <a:ext cx="5572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HP TVRX</a:t>
            </a:r>
            <a:endParaRPr lang="en-US"/>
          </a:p>
        </p:txBody>
      </p:sp>
      <p:sp>
        <p:nvSpPr>
          <p:cNvPr id="20508" name="AutoShape 28"/>
          <p:cNvSpPr>
            <a:spLocks/>
          </p:cNvSpPr>
          <p:nvPr/>
        </p:nvSpPr>
        <p:spPr bwMode="auto">
          <a:xfrm>
            <a:off x="3090863" y="3802063"/>
            <a:ext cx="814387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SkyWriter</a:t>
            </a:r>
            <a:endParaRPr lang="en-US"/>
          </a:p>
        </p:txBody>
      </p:sp>
      <p:sp>
        <p:nvSpPr>
          <p:cNvPr id="20509" name="AutoShape 29"/>
          <p:cNvSpPr>
            <a:spLocks/>
          </p:cNvSpPr>
          <p:nvPr/>
        </p:nvSpPr>
        <p:spPr bwMode="auto">
          <a:xfrm>
            <a:off x="4065588" y="40417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10" name="AutoShape 30"/>
          <p:cNvSpPr>
            <a:spLocks/>
          </p:cNvSpPr>
          <p:nvPr/>
        </p:nvSpPr>
        <p:spPr bwMode="auto">
          <a:xfrm>
            <a:off x="4462463" y="4533900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</a:t>
            </a:r>
            <a:endParaRPr lang="en-US"/>
          </a:p>
        </p:txBody>
      </p:sp>
      <p:sp>
        <p:nvSpPr>
          <p:cNvPr id="20511" name="AutoShape 31"/>
          <p:cNvSpPr>
            <a:spLocks/>
          </p:cNvSpPr>
          <p:nvPr/>
        </p:nvSpPr>
        <p:spPr bwMode="auto">
          <a:xfrm>
            <a:off x="4462463" y="4665663"/>
            <a:ext cx="3016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F300</a:t>
            </a:r>
            <a:endParaRPr lang="en-US"/>
          </a:p>
        </p:txBody>
      </p:sp>
      <p:sp>
        <p:nvSpPr>
          <p:cNvPr id="20512" name="AutoShape 32"/>
          <p:cNvSpPr>
            <a:spLocks/>
          </p:cNvSpPr>
          <p:nvPr/>
        </p:nvSpPr>
        <p:spPr bwMode="auto">
          <a:xfrm>
            <a:off x="2808288" y="1938338"/>
            <a:ext cx="4013200" cy="371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13" name="AutoShape 33"/>
          <p:cNvSpPr>
            <a:spLocks/>
          </p:cNvSpPr>
          <p:nvPr/>
        </p:nvSpPr>
        <p:spPr bwMode="auto">
          <a:xfrm>
            <a:off x="2935288" y="2030413"/>
            <a:ext cx="3856037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4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One-pixel polygons (~10M polygons @ 30Hz) </a:t>
            </a:r>
            <a:endParaRPr lang="en-US"/>
          </a:p>
        </p:txBody>
      </p:sp>
      <p:sp>
        <p:nvSpPr>
          <p:cNvPr id="20514" name="AutoShape 34"/>
          <p:cNvSpPr>
            <a:spLocks/>
          </p:cNvSpPr>
          <p:nvPr/>
        </p:nvSpPr>
        <p:spPr bwMode="auto">
          <a:xfrm>
            <a:off x="4856163" y="4256088"/>
            <a:ext cx="26670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RE2</a:t>
            </a:r>
            <a:endParaRPr lang="en-US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4503738" y="3933825"/>
            <a:ext cx="1587" cy="492125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16" name="AutoShape 36"/>
          <p:cNvSpPr>
            <a:spLocks/>
          </p:cNvSpPr>
          <p:nvPr/>
        </p:nvSpPr>
        <p:spPr bwMode="auto">
          <a:xfrm>
            <a:off x="4065588" y="4173538"/>
            <a:ext cx="25876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RE1</a:t>
            </a:r>
            <a:endParaRPr lang="en-US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V="1">
            <a:off x="4787900" y="3943350"/>
            <a:ext cx="1588" cy="276225"/>
          </a:xfrm>
          <a:prstGeom prst="line">
            <a:avLst/>
          </a:prstGeom>
          <a:noFill/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18" name="AutoShape 38"/>
          <p:cNvSpPr>
            <a:spLocks/>
          </p:cNvSpPr>
          <p:nvPr/>
        </p:nvSpPr>
        <p:spPr bwMode="auto">
          <a:xfrm>
            <a:off x="5302250" y="3994150"/>
            <a:ext cx="49847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Megatek</a:t>
            </a:r>
            <a:endParaRPr lang="en-US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1697038" y="5351463"/>
            <a:ext cx="6648450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>
            <a:off x="258603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>
            <a:off x="3473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>
            <a:off x="4362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525303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>
            <a:off x="6140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5" name="Line 45"/>
          <p:cNvSpPr>
            <a:spLocks noChangeShapeType="1"/>
          </p:cNvSpPr>
          <p:nvPr/>
        </p:nvSpPr>
        <p:spPr bwMode="auto">
          <a:xfrm>
            <a:off x="7029450" y="5351463"/>
            <a:ext cx="1588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26" name="AutoShape 46"/>
          <p:cNvSpPr>
            <a:spLocks/>
          </p:cNvSpPr>
          <p:nvPr/>
        </p:nvSpPr>
        <p:spPr bwMode="auto">
          <a:xfrm>
            <a:off x="1598613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86</a:t>
            </a:r>
            <a:endParaRPr lang="en-US"/>
          </a:p>
        </p:txBody>
      </p:sp>
      <p:sp>
        <p:nvSpPr>
          <p:cNvPr id="20527" name="AutoShape 47"/>
          <p:cNvSpPr>
            <a:spLocks/>
          </p:cNvSpPr>
          <p:nvPr/>
        </p:nvSpPr>
        <p:spPr bwMode="auto">
          <a:xfrm>
            <a:off x="2487613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88</a:t>
            </a:r>
            <a:endParaRPr lang="en-US"/>
          </a:p>
        </p:txBody>
      </p:sp>
      <p:sp>
        <p:nvSpPr>
          <p:cNvPr id="20528" name="AutoShape 48"/>
          <p:cNvSpPr>
            <a:spLocks/>
          </p:cNvSpPr>
          <p:nvPr/>
        </p:nvSpPr>
        <p:spPr bwMode="auto">
          <a:xfrm>
            <a:off x="3375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90</a:t>
            </a:r>
            <a:endParaRPr lang="en-US"/>
          </a:p>
        </p:txBody>
      </p:sp>
      <p:sp>
        <p:nvSpPr>
          <p:cNvPr id="20529" name="AutoShape 49"/>
          <p:cNvSpPr>
            <a:spLocks/>
          </p:cNvSpPr>
          <p:nvPr/>
        </p:nvSpPr>
        <p:spPr bwMode="auto">
          <a:xfrm>
            <a:off x="4264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92</a:t>
            </a:r>
            <a:endParaRPr lang="en-US"/>
          </a:p>
        </p:txBody>
      </p:sp>
      <p:sp>
        <p:nvSpPr>
          <p:cNvPr id="20530" name="AutoShape 50"/>
          <p:cNvSpPr>
            <a:spLocks/>
          </p:cNvSpPr>
          <p:nvPr/>
        </p:nvSpPr>
        <p:spPr bwMode="auto">
          <a:xfrm>
            <a:off x="5153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94</a:t>
            </a:r>
            <a:endParaRPr lang="en-US"/>
          </a:p>
        </p:txBody>
      </p:sp>
      <p:sp>
        <p:nvSpPr>
          <p:cNvPr id="20531" name="AutoShape 51"/>
          <p:cNvSpPr>
            <a:spLocks/>
          </p:cNvSpPr>
          <p:nvPr/>
        </p:nvSpPr>
        <p:spPr bwMode="auto">
          <a:xfrm>
            <a:off x="6042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96</a:t>
            </a:r>
            <a:endParaRPr lang="en-US"/>
          </a:p>
        </p:txBody>
      </p:sp>
      <p:sp>
        <p:nvSpPr>
          <p:cNvPr id="20532" name="AutoShape 52"/>
          <p:cNvSpPr>
            <a:spLocks/>
          </p:cNvSpPr>
          <p:nvPr/>
        </p:nvSpPr>
        <p:spPr bwMode="auto">
          <a:xfrm>
            <a:off x="6931025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98</a:t>
            </a:r>
            <a:endParaRPr lang="en-US"/>
          </a:p>
        </p:txBody>
      </p:sp>
      <p:sp>
        <p:nvSpPr>
          <p:cNvPr id="20533" name="AutoShape 53"/>
          <p:cNvSpPr>
            <a:spLocks/>
          </p:cNvSpPr>
          <p:nvPr/>
        </p:nvSpPr>
        <p:spPr bwMode="auto">
          <a:xfrm>
            <a:off x="7818438" y="54467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00</a:t>
            </a:r>
            <a:endParaRPr lang="en-US"/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 flipH="1">
            <a:off x="1585913" y="535146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 flipH="1">
            <a:off x="1585913" y="4702175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 flipH="1">
            <a:off x="1585913" y="4054475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 flipH="1">
            <a:off x="1585913" y="3403600"/>
            <a:ext cx="111125" cy="1588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 flipH="1">
            <a:off x="1585913" y="275431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39" name="AutoShape 59"/>
          <p:cNvSpPr>
            <a:spLocks/>
          </p:cNvSpPr>
          <p:nvPr/>
        </p:nvSpPr>
        <p:spPr bwMode="auto">
          <a:xfrm>
            <a:off x="1290638" y="523081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0" name="AutoShape 60"/>
          <p:cNvSpPr>
            <a:spLocks/>
          </p:cNvSpPr>
          <p:nvPr/>
        </p:nvSpPr>
        <p:spPr bwMode="auto">
          <a:xfrm>
            <a:off x="1474788" y="519430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4</a:t>
            </a:r>
            <a:endParaRPr lang="en-US"/>
          </a:p>
        </p:txBody>
      </p:sp>
      <p:sp>
        <p:nvSpPr>
          <p:cNvPr id="20541" name="AutoShape 61"/>
          <p:cNvSpPr>
            <a:spLocks/>
          </p:cNvSpPr>
          <p:nvPr/>
        </p:nvSpPr>
        <p:spPr bwMode="auto">
          <a:xfrm>
            <a:off x="1290638" y="4581525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2" name="AutoShape 62"/>
          <p:cNvSpPr>
            <a:spLocks/>
          </p:cNvSpPr>
          <p:nvPr/>
        </p:nvSpPr>
        <p:spPr bwMode="auto">
          <a:xfrm>
            <a:off x="1474788" y="454660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5</a:t>
            </a:r>
            <a:endParaRPr lang="en-US"/>
          </a:p>
        </p:txBody>
      </p:sp>
      <p:sp>
        <p:nvSpPr>
          <p:cNvPr id="20543" name="AutoShape 63"/>
          <p:cNvSpPr>
            <a:spLocks/>
          </p:cNvSpPr>
          <p:nvPr/>
        </p:nvSpPr>
        <p:spPr bwMode="auto">
          <a:xfrm>
            <a:off x="1290638" y="3933825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4" name="AutoShape 64"/>
          <p:cNvSpPr>
            <a:spLocks/>
          </p:cNvSpPr>
          <p:nvPr/>
        </p:nvSpPr>
        <p:spPr bwMode="auto">
          <a:xfrm>
            <a:off x="1474788" y="3897313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6</a:t>
            </a:r>
            <a:endParaRPr lang="en-US"/>
          </a:p>
        </p:txBody>
      </p:sp>
      <p:sp>
        <p:nvSpPr>
          <p:cNvPr id="20545" name="AutoShape 65"/>
          <p:cNvSpPr>
            <a:spLocks/>
          </p:cNvSpPr>
          <p:nvPr/>
        </p:nvSpPr>
        <p:spPr bwMode="auto">
          <a:xfrm>
            <a:off x="1290638" y="3282950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6" name="AutoShape 66"/>
          <p:cNvSpPr>
            <a:spLocks/>
          </p:cNvSpPr>
          <p:nvPr/>
        </p:nvSpPr>
        <p:spPr bwMode="auto">
          <a:xfrm>
            <a:off x="1474788" y="3248025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7</a:t>
            </a:r>
            <a:endParaRPr lang="en-US"/>
          </a:p>
        </p:txBody>
      </p:sp>
      <p:sp>
        <p:nvSpPr>
          <p:cNvPr id="20547" name="AutoShape 67"/>
          <p:cNvSpPr>
            <a:spLocks/>
          </p:cNvSpPr>
          <p:nvPr/>
        </p:nvSpPr>
        <p:spPr bwMode="auto">
          <a:xfrm>
            <a:off x="1290638" y="2635250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48" name="AutoShape 68"/>
          <p:cNvSpPr>
            <a:spLocks/>
          </p:cNvSpPr>
          <p:nvPr/>
        </p:nvSpPr>
        <p:spPr bwMode="auto">
          <a:xfrm>
            <a:off x="1474788" y="2598738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8</a:t>
            </a:r>
            <a:endParaRPr lang="en-US"/>
          </a:p>
        </p:txBody>
      </p:sp>
      <p:sp>
        <p:nvSpPr>
          <p:cNvPr id="20549" name="AutoShape 69"/>
          <p:cNvSpPr>
            <a:spLocks/>
          </p:cNvSpPr>
          <p:nvPr/>
        </p:nvSpPr>
        <p:spPr bwMode="auto">
          <a:xfrm>
            <a:off x="1290638" y="1985963"/>
            <a:ext cx="20955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 b="0">
                <a:latin typeface="Helvetica" charset="0"/>
                <a:cs typeface="Helvetica" charset="0"/>
                <a:sym typeface="Helvetica" charset="0"/>
              </a:rPr>
              <a:t>10</a:t>
            </a:r>
            <a:endParaRPr lang="en-US"/>
          </a:p>
        </p:txBody>
      </p:sp>
      <p:sp>
        <p:nvSpPr>
          <p:cNvPr id="20550" name="AutoShape 70"/>
          <p:cNvSpPr>
            <a:spLocks/>
          </p:cNvSpPr>
          <p:nvPr/>
        </p:nvSpPr>
        <p:spPr bwMode="auto">
          <a:xfrm>
            <a:off x="1474788" y="1949450"/>
            <a:ext cx="127000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9</a:t>
            </a:r>
            <a:endParaRPr lang="en-US"/>
          </a:p>
        </p:txBody>
      </p:sp>
      <p:sp>
        <p:nvSpPr>
          <p:cNvPr id="20551" name="Line 71"/>
          <p:cNvSpPr>
            <a:spLocks noChangeShapeType="1"/>
          </p:cNvSpPr>
          <p:nvPr/>
        </p:nvSpPr>
        <p:spPr bwMode="auto">
          <a:xfrm>
            <a:off x="1684338" y="2370138"/>
            <a:ext cx="6221412" cy="158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52" name="Line 72"/>
          <p:cNvSpPr>
            <a:spLocks noChangeShapeType="1"/>
          </p:cNvSpPr>
          <p:nvPr/>
        </p:nvSpPr>
        <p:spPr bwMode="auto">
          <a:xfrm>
            <a:off x="1697038" y="1878013"/>
            <a:ext cx="1587" cy="358140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53" name="AutoShape 73"/>
          <p:cNvSpPr>
            <a:spLocks/>
          </p:cNvSpPr>
          <p:nvPr/>
        </p:nvSpPr>
        <p:spPr bwMode="auto">
          <a:xfrm>
            <a:off x="869950" y="4810125"/>
            <a:ext cx="765175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 Pxpl4</a:t>
            </a:r>
            <a:endParaRPr lang="en-US"/>
          </a:p>
        </p:txBody>
      </p:sp>
      <p:grpSp>
        <p:nvGrpSpPr>
          <p:cNvPr id="20554" name="Group 74"/>
          <p:cNvGrpSpPr>
            <a:grpSpLocks/>
          </p:cNvGrpSpPr>
          <p:nvPr/>
        </p:nvGrpSpPr>
        <p:grpSpPr bwMode="auto">
          <a:xfrm>
            <a:off x="3806825" y="3571875"/>
            <a:ext cx="234950" cy="230188"/>
            <a:chOff x="0" y="0"/>
            <a:chExt cx="234950" cy="228601"/>
          </a:xfrm>
        </p:grpSpPr>
        <p:sp>
          <p:nvSpPr>
            <p:cNvPr id="20555" name="AutoShape 75"/>
            <p:cNvSpPr>
              <a:spLocks/>
            </p:cNvSpPr>
            <p:nvPr/>
          </p:nvSpPr>
          <p:spPr bwMode="auto">
            <a:xfrm>
              <a:off x="0" y="0"/>
              <a:ext cx="234950" cy="2286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556" name="Picture 76" descr="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" y="0"/>
              <a:ext cx="160756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557" name="AutoShape 77"/>
          <p:cNvSpPr>
            <a:spLocks/>
          </p:cNvSpPr>
          <p:nvPr/>
        </p:nvSpPr>
        <p:spPr bwMode="auto">
          <a:xfrm>
            <a:off x="2981325" y="3560763"/>
            <a:ext cx="765175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 Pxpl5</a:t>
            </a:r>
            <a:endParaRPr lang="en-US"/>
          </a:p>
        </p:txBody>
      </p:sp>
      <p:grpSp>
        <p:nvGrpSpPr>
          <p:cNvPr id="20558" name="Group 78"/>
          <p:cNvGrpSpPr>
            <a:grpSpLocks/>
          </p:cNvGrpSpPr>
          <p:nvPr/>
        </p:nvGrpSpPr>
        <p:grpSpPr bwMode="auto">
          <a:xfrm>
            <a:off x="6473825" y="2814638"/>
            <a:ext cx="234950" cy="228600"/>
            <a:chOff x="0" y="0"/>
            <a:chExt cx="234950" cy="228600"/>
          </a:xfrm>
        </p:grpSpPr>
        <p:sp>
          <p:nvSpPr>
            <p:cNvPr id="20559" name="AutoShape 79"/>
            <p:cNvSpPr>
              <a:spLocks/>
            </p:cNvSpPr>
            <p:nvPr/>
          </p:nvSpPr>
          <p:spPr bwMode="auto">
            <a:xfrm>
              <a:off x="0" y="0"/>
              <a:ext cx="234950" cy="228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0560" name="Picture 80" descr="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" y="0"/>
              <a:ext cx="160756" cy="16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0561" name="AutoShape 81"/>
          <p:cNvSpPr>
            <a:spLocks/>
          </p:cNvSpPr>
          <p:nvPr/>
        </p:nvSpPr>
        <p:spPr bwMode="auto">
          <a:xfrm>
            <a:off x="5153025" y="2803525"/>
            <a:ext cx="1287463" cy="17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200" b="0">
                <a:latin typeface="Helvetica" charset="0"/>
                <a:cs typeface="Helvetica" charset="0"/>
                <a:sym typeface="Helvetica" charset="0"/>
              </a:rPr>
              <a:t>UNC/HP PixelFlow</a:t>
            </a:r>
            <a:endParaRPr lang="en-US"/>
          </a:p>
        </p:txBody>
      </p:sp>
      <p:sp>
        <p:nvSpPr>
          <p:cNvPr id="20562" name="AutoShape 82"/>
          <p:cNvSpPr>
            <a:spLocks/>
          </p:cNvSpPr>
          <p:nvPr/>
        </p:nvSpPr>
        <p:spPr bwMode="auto">
          <a:xfrm>
            <a:off x="1820863" y="4329113"/>
            <a:ext cx="742950" cy="431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Flat 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shading </a:t>
            </a:r>
            <a:endParaRPr lang="en-US"/>
          </a:p>
        </p:txBody>
      </p:sp>
      <p:sp>
        <p:nvSpPr>
          <p:cNvPr id="20563" name="AutoShape 83"/>
          <p:cNvSpPr>
            <a:spLocks/>
          </p:cNvSpPr>
          <p:nvPr/>
        </p:nvSpPr>
        <p:spPr bwMode="auto">
          <a:xfrm>
            <a:off x="3152775" y="4905375"/>
            <a:ext cx="801688" cy="431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Gouraud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shading  </a:t>
            </a:r>
            <a:endParaRPr lang="en-US"/>
          </a:p>
        </p:txBody>
      </p:sp>
      <p:sp>
        <p:nvSpPr>
          <p:cNvPr id="20564" name="AutoShape 84"/>
          <p:cNvSpPr>
            <a:spLocks/>
          </p:cNvSpPr>
          <p:nvPr/>
        </p:nvSpPr>
        <p:spPr bwMode="auto">
          <a:xfrm>
            <a:off x="4313238" y="4870450"/>
            <a:ext cx="10191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Antialiasing</a:t>
            </a:r>
            <a:endParaRPr lang="en-US"/>
          </a:p>
        </p:txBody>
      </p:sp>
      <p:sp>
        <p:nvSpPr>
          <p:cNvPr id="20565" name="AutoShape 85"/>
          <p:cNvSpPr>
            <a:spLocks/>
          </p:cNvSpPr>
          <p:nvPr/>
        </p:nvSpPr>
        <p:spPr bwMode="auto">
          <a:xfrm>
            <a:off x="2955925" y="2778125"/>
            <a:ext cx="1797050" cy="279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8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Slope ~2.4x/year </a:t>
            </a:r>
            <a:endParaRPr lang="en-US"/>
          </a:p>
        </p:txBody>
      </p:sp>
      <p:sp>
        <p:nvSpPr>
          <p:cNvPr id="20566" name="AutoShape 86"/>
          <p:cNvSpPr>
            <a:spLocks/>
          </p:cNvSpPr>
          <p:nvPr/>
        </p:nvSpPr>
        <p:spPr bwMode="auto">
          <a:xfrm>
            <a:off x="2955925" y="3019425"/>
            <a:ext cx="206692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000000"/>
              </a:buClr>
              <a:buFont typeface="Helvetica" charset="0"/>
              <a:buNone/>
            </a:pPr>
            <a:r>
              <a:rPr lang="en-US" sz="14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(Moore's Law ~ 1.7x/year)</a:t>
            </a:r>
            <a:endParaRPr lang="en-US"/>
          </a:p>
        </p:txBody>
      </p:sp>
      <p:sp>
        <p:nvSpPr>
          <p:cNvPr id="20567" name="AutoShape 87"/>
          <p:cNvSpPr>
            <a:spLocks/>
          </p:cNvSpPr>
          <p:nvPr/>
        </p:nvSpPr>
        <p:spPr bwMode="auto">
          <a:xfrm>
            <a:off x="5845175" y="31273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68" name="AutoShape 88"/>
          <p:cNvSpPr>
            <a:spLocks/>
          </p:cNvSpPr>
          <p:nvPr/>
        </p:nvSpPr>
        <p:spPr bwMode="auto">
          <a:xfrm>
            <a:off x="5905500" y="3259138"/>
            <a:ext cx="139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IR</a:t>
            </a:r>
            <a:endParaRPr lang="en-US"/>
          </a:p>
        </p:txBody>
      </p:sp>
      <p:sp>
        <p:nvSpPr>
          <p:cNvPr id="20569" name="AutoShape 89"/>
          <p:cNvSpPr>
            <a:spLocks/>
          </p:cNvSpPr>
          <p:nvPr/>
        </p:nvSpPr>
        <p:spPr bwMode="auto">
          <a:xfrm>
            <a:off x="6300788" y="3343275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</a:t>
            </a:r>
            <a:endParaRPr lang="en-US"/>
          </a:p>
        </p:txBody>
      </p:sp>
      <p:sp>
        <p:nvSpPr>
          <p:cNvPr id="20570" name="AutoShape 90"/>
          <p:cNvSpPr>
            <a:spLocks/>
          </p:cNvSpPr>
          <p:nvPr/>
        </p:nvSpPr>
        <p:spPr bwMode="auto">
          <a:xfrm>
            <a:off x="6300788" y="3476625"/>
            <a:ext cx="5270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Harmony</a:t>
            </a:r>
            <a:endParaRPr lang="en-US"/>
          </a:p>
        </p:txBody>
      </p:sp>
      <p:sp>
        <p:nvSpPr>
          <p:cNvPr id="20571" name="AutoShape 91"/>
          <p:cNvSpPr>
            <a:spLocks/>
          </p:cNvSpPr>
          <p:nvPr/>
        </p:nvSpPr>
        <p:spPr bwMode="auto">
          <a:xfrm>
            <a:off x="7299325" y="2887663"/>
            <a:ext cx="266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 </a:t>
            </a:r>
            <a:endParaRPr lang="en-US"/>
          </a:p>
        </p:txBody>
      </p:sp>
      <p:sp>
        <p:nvSpPr>
          <p:cNvPr id="20572" name="AutoShape 92"/>
          <p:cNvSpPr>
            <a:spLocks/>
          </p:cNvSpPr>
          <p:nvPr/>
        </p:nvSpPr>
        <p:spPr bwMode="auto">
          <a:xfrm>
            <a:off x="7177088" y="2982913"/>
            <a:ext cx="604837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R-Monster</a:t>
            </a:r>
            <a:endParaRPr lang="en-US"/>
          </a:p>
        </p:txBody>
      </p:sp>
      <p:sp>
        <p:nvSpPr>
          <p:cNvPr id="20573" name="AutoShape 93"/>
          <p:cNvSpPr>
            <a:spLocks/>
          </p:cNvSpPr>
          <p:nvPr/>
        </p:nvSpPr>
        <p:spPr bwMode="auto">
          <a:xfrm>
            <a:off x="5807075" y="4486275"/>
            <a:ext cx="7461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Division VPX</a:t>
            </a:r>
            <a:endParaRPr lang="en-US"/>
          </a:p>
        </p:txBody>
      </p:sp>
      <p:sp>
        <p:nvSpPr>
          <p:cNvPr id="20574" name="AutoShape 94"/>
          <p:cNvSpPr>
            <a:spLocks/>
          </p:cNvSpPr>
          <p:nvPr/>
        </p:nvSpPr>
        <p:spPr bwMode="auto">
          <a:xfrm>
            <a:off x="5757863" y="4162425"/>
            <a:ext cx="8096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E&amp;S Freedom</a:t>
            </a:r>
            <a:endParaRPr lang="en-US"/>
          </a:p>
        </p:txBody>
      </p:sp>
      <p:sp>
        <p:nvSpPr>
          <p:cNvPr id="20575" name="AutoShape 95"/>
          <p:cNvSpPr>
            <a:spLocks/>
          </p:cNvSpPr>
          <p:nvPr/>
        </p:nvSpPr>
        <p:spPr bwMode="auto">
          <a:xfrm>
            <a:off x="5868988" y="3729038"/>
            <a:ext cx="64770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Accel/VSIS</a:t>
            </a:r>
            <a:endParaRPr lang="en-US"/>
          </a:p>
        </p:txBody>
      </p:sp>
      <p:sp>
        <p:nvSpPr>
          <p:cNvPr id="20576" name="AutoShape 96"/>
          <p:cNvSpPr>
            <a:spLocks/>
          </p:cNvSpPr>
          <p:nvPr/>
        </p:nvSpPr>
        <p:spPr bwMode="auto">
          <a:xfrm>
            <a:off x="6646863" y="3836988"/>
            <a:ext cx="4429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Voodoo</a:t>
            </a:r>
            <a:endParaRPr lang="en-US"/>
          </a:p>
        </p:txBody>
      </p:sp>
      <p:sp>
        <p:nvSpPr>
          <p:cNvPr id="20577" name="AutoShape 97"/>
          <p:cNvSpPr>
            <a:spLocks/>
          </p:cNvSpPr>
          <p:nvPr/>
        </p:nvSpPr>
        <p:spPr bwMode="auto">
          <a:xfrm>
            <a:off x="7115175" y="3644900"/>
            <a:ext cx="273050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Glint</a:t>
            </a:r>
            <a:endParaRPr lang="en-US"/>
          </a:p>
        </p:txBody>
      </p:sp>
      <p:sp>
        <p:nvSpPr>
          <p:cNvPr id="20578" name="Line 98"/>
          <p:cNvSpPr>
            <a:spLocks noChangeShapeType="1"/>
          </p:cNvSpPr>
          <p:nvPr/>
        </p:nvSpPr>
        <p:spPr bwMode="auto">
          <a:xfrm flipH="1" flipV="1">
            <a:off x="4537075" y="3248025"/>
            <a:ext cx="827088" cy="588963"/>
          </a:xfrm>
          <a:prstGeom prst="line">
            <a:avLst/>
          </a:prstGeom>
          <a:noFill/>
          <a:ln w="28575" cap="flat" cmpd="sng">
            <a:solidFill>
              <a:srgbClr val="D77A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579" name="AutoShape 99"/>
          <p:cNvSpPr>
            <a:spLocks/>
          </p:cNvSpPr>
          <p:nvPr/>
        </p:nvSpPr>
        <p:spPr bwMode="auto">
          <a:xfrm>
            <a:off x="5226050" y="3390900"/>
            <a:ext cx="492125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Division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Pxpl6</a:t>
            </a:r>
            <a:endParaRPr lang="en-US"/>
          </a:p>
        </p:txBody>
      </p:sp>
      <p:sp>
        <p:nvSpPr>
          <p:cNvPr id="20580" name="AutoShape 100"/>
          <p:cNvSpPr>
            <a:spLocks/>
          </p:cNvSpPr>
          <p:nvPr/>
        </p:nvSpPr>
        <p:spPr bwMode="auto">
          <a:xfrm>
            <a:off x="6780213" y="4184650"/>
            <a:ext cx="1079500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PC Graphics</a:t>
            </a:r>
            <a:endParaRPr lang="en-US"/>
          </a:p>
        </p:txBody>
      </p:sp>
      <p:sp>
        <p:nvSpPr>
          <p:cNvPr id="20581" name="AutoShape 101"/>
          <p:cNvSpPr>
            <a:spLocks/>
          </p:cNvSpPr>
          <p:nvPr/>
        </p:nvSpPr>
        <p:spPr bwMode="auto">
          <a:xfrm>
            <a:off x="4930775" y="4594225"/>
            <a:ext cx="739775" cy="215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400">
                <a:latin typeface="Helvetica" charset="0"/>
                <a:cs typeface="Helvetica" charset="0"/>
                <a:sym typeface="Helvetica" charset="0"/>
              </a:rPr>
              <a:t>Textures</a:t>
            </a:r>
            <a:endParaRPr lang="en-US"/>
          </a:p>
        </p:txBody>
      </p:sp>
      <p:sp>
        <p:nvSpPr>
          <p:cNvPr id="20582" name="AutoShape 102"/>
          <p:cNvSpPr>
            <a:spLocks/>
          </p:cNvSpPr>
          <p:nvPr/>
        </p:nvSpPr>
        <p:spPr bwMode="auto">
          <a:xfrm>
            <a:off x="7594600" y="3463925"/>
            <a:ext cx="379413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SGI</a:t>
            </a:r>
          </a:p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Cobalt</a:t>
            </a:r>
            <a:endParaRPr lang="en-US"/>
          </a:p>
        </p:txBody>
      </p:sp>
      <p:sp>
        <p:nvSpPr>
          <p:cNvPr id="20583" name="AutoShape 103"/>
          <p:cNvSpPr>
            <a:spLocks/>
          </p:cNvSpPr>
          <p:nvPr/>
        </p:nvSpPr>
        <p:spPr bwMode="auto">
          <a:xfrm>
            <a:off x="7065963" y="3282950"/>
            <a:ext cx="644525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Nvidia TNT</a:t>
            </a:r>
            <a:endParaRPr lang="en-US"/>
          </a:p>
        </p:txBody>
      </p:sp>
      <p:sp>
        <p:nvSpPr>
          <p:cNvPr id="20584" name="AutoShape 104"/>
          <p:cNvSpPr>
            <a:spLocks/>
          </p:cNvSpPr>
          <p:nvPr/>
        </p:nvSpPr>
        <p:spPr bwMode="auto">
          <a:xfrm>
            <a:off x="6843713" y="3390900"/>
            <a:ext cx="44926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3DLabs</a:t>
            </a:r>
            <a:endParaRPr lang="en-US"/>
          </a:p>
        </p:txBody>
      </p:sp>
      <p:sp>
        <p:nvSpPr>
          <p:cNvPr id="20585" name="AutoShape 105"/>
          <p:cNvSpPr>
            <a:spLocks/>
          </p:cNvSpPr>
          <p:nvPr/>
        </p:nvSpPr>
        <p:spPr bwMode="auto">
          <a:xfrm>
            <a:off x="1570038" y="5942013"/>
            <a:ext cx="5984875" cy="241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D77A00"/>
              </a:buClr>
              <a:buFont typeface="Helvetica" charset="0"/>
              <a:buNone/>
            </a:pPr>
            <a:r>
              <a:rPr lang="en-US" sz="1600">
                <a:solidFill>
                  <a:srgbClr val="D77A00"/>
                </a:solidFill>
                <a:latin typeface="Helvetica" charset="0"/>
                <a:cs typeface="Helvetica" charset="0"/>
                <a:sym typeface="Helvetica" charset="0"/>
              </a:rPr>
              <a:t>Graph courtesy of Professor John Poulton  (from Eric Haines)</a:t>
            </a:r>
            <a:endParaRPr lang="en-US"/>
          </a:p>
        </p:txBody>
      </p:sp>
      <p:sp>
        <p:nvSpPr>
          <p:cNvPr id="20586" name="AutoShape 106"/>
          <p:cNvSpPr>
            <a:spLocks/>
          </p:cNvSpPr>
          <p:nvPr/>
        </p:nvSpPr>
        <p:spPr bwMode="auto">
          <a:xfrm>
            <a:off x="1690688" y="5040313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7" name="AutoShape 107"/>
          <p:cNvSpPr>
            <a:spLocks/>
          </p:cNvSpPr>
          <p:nvPr/>
        </p:nvSpPr>
        <p:spPr bwMode="auto">
          <a:xfrm>
            <a:off x="1704975" y="51863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8" name="AutoShape 108"/>
          <p:cNvSpPr>
            <a:spLocks/>
          </p:cNvSpPr>
          <p:nvPr/>
        </p:nvSpPr>
        <p:spPr bwMode="auto">
          <a:xfrm>
            <a:off x="2532063" y="4710113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89" name="AutoShape 109"/>
          <p:cNvSpPr>
            <a:spLocks/>
          </p:cNvSpPr>
          <p:nvPr/>
        </p:nvSpPr>
        <p:spPr bwMode="auto">
          <a:xfrm>
            <a:off x="2921000" y="4448175"/>
            <a:ext cx="90488" cy="873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2897188" y="456882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3394075" y="3998913"/>
            <a:ext cx="90488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3454400" y="410210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3851275" y="385445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4" name="AutoShape 114"/>
          <p:cNvSpPr>
            <a:spLocks/>
          </p:cNvSpPr>
          <p:nvPr/>
        </p:nvSpPr>
        <p:spPr bwMode="auto">
          <a:xfrm>
            <a:off x="4265613" y="4052888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5" name="AutoShape 115"/>
          <p:cNvSpPr>
            <a:spLocks/>
          </p:cNvSpPr>
          <p:nvPr/>
        </p:nvSpPr>
        <p:spPr bwMode="auto">
          <a:xfrm>
            <a:off x="4459288" y="3863975"/>
            <a:ext cx="93662" cy="873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6" name="AutoShape 116"/>
          <p:cNvSpPr>
            <a:spLocks/>
          </p:cNvSpPr>
          <p:nvPr/>
        </p:nvSpPr>
        <p:spPr bwMode="auto">
          <a:xfrm>
            <a:off x="4737100" y="3876675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7" name="AutoShape 117"/>
          <p:cNvSpPr>
            <a:spLocks/>
          </p:cNvSpPr>
          <p:nvPr/>
        </p:nvSpPr>
        <p:spPr bwMode="auto">
          <a:xfrm>
            <a:off x="4746625" y="41830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8" name="AutoShape 118"/>
          <p:cNvSpPr>
            <a:spLocks/>
          </p:cNvSpPr>
          <p:nvPr/>
        </p:nvSpPr>
        <p:spPr bwMode="auto">
          <a:xfrm>
            <a:off x="4460875" y="438150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599" name="AutoShape 119"/>
          <p:cNvSpPr>
            <a:spLocks/>
          </p:cNvSpPr>
          <p:nvPr/>
        </p:nvSpPr>
        <p:spPr bwMode="auto">
          <a:xfrm>
            <a:off x="5164138" y="3956050"/>
            <a:ext cx="93662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0" name="AutoShape 120"/>
          <p:cNvSpPr>
            <a:spLocks/>
          </p:cNvSpPr>
          <p:nvPr/>
        </p:nvSpPr>
        <p:spPr bwMode="auto">
          <a:xfrm>
            <a:off x="5634038" y="368617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1" name="AutoShape 121"/>
          <p:cNvSpPr>
            <a:spLocks/>
          </p:cNvSpPr>
          <p:nvPr/>
        </p:nvSpPr>
        <p:spPr bwMode="auto">
          <a:xfrm>
            <a:off x="5565775" y="431165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2" name="AutoShape 122"/>
          <p:cNvSpPr>
            <a:spLocks/>
          </p:cNvSpPr>
          <p:nvPr/>
        </p:nvSpPr>
        <p:spPr bwMode="auto">
          <a:xfrm>
            <a:off x="5634038" y="4460875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3" name="AutoShape 123"/>
          <p:cNvSpPr>
            <a:spLocks/>
          </p:cNvSpPr>
          <p:nvPr/>
        </p:nvSpPr>
        <p:spPr bwMode="auto">
          <a:xfrm>
            <a:off x="6137275" y="3392488"/>
            <a:ext cx="93663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4" name="AutoShape 124"/>
          <p:cNvSpPr>
            <a:spLocks/>
          </p:cNvSpPr>
          <p:nvPr/>
        </p:nvSpPr>
        <p:spPr bwMode="auto">
          <a:xfrm>
            <a:off x="6067425" y="3392488"/>
            <a:ext cx="90488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5" name="AutoShape 125"/>
          <p:cNvSpPr>
            <a:spLocks/>
          </p:cNvSpPr>
          <p:nvPr/>
        </p:nvSpPr>
        <p:spPr bwMode="auto">
          <a:xfrm>
            <a:off x="6521450" y="3738563"/>
            <a:ext cx="90488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6" name="AutoShape 126"/>
          <p:cNvSpPr>
            <a:spLocks/>
          </p:cNvSpPr>
          <p:nvPr/>
        </p:nvSpPr>
        <p:spPr bwMode="auto">
          <a:xfrm>
            <a:off x="6507163" y="3859213"/>
            <a:ext cx="93662" cy="8731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7" name="AutoShape 127"/>
          <p:cNvSpPr>
            <a:spLocks/>
          </p:cNvSpPr>
          <p:nvPr/>
        </p:nvSpPr>
        <p:spPr bwMode="auto">
          <a:xfrm>
            <a:off x="6977063" y="3633788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8" name="AutoShape 128"/>
          <p:cNvSpPr>
            <a:spLocks/>
          </p:cNvSpPr>
          <p:nvPr/>
        </p:nvSpPr>
        <p:spPr bwMode="auto">
          <a:xfrm>
            <a:off x="7221538" y="3465513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09" name="AutoShape 129"/>
          <p:cNvSpPr>
            <a:spLocks/>
          </p:cNvSpPr>
          <p:nvPr/>
        </p:nvSpPr>
        <p:spPr bwMode="auto">
          <a:xfrm>
            <a:off x="7278688" y="3468688"/>
            <a:ext cx="93662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0" name="AutoShape 130"/>
          <p:cNvSpPr>
            <a:spLocks/>
          </p:cNvSpPr>
          <p:nvPr/>
        </p:nvSpPr>
        <p:spPr bwMode="auto">
          <a:xfrm>
            <a:off x="7454900" y="3517900"/>
            <a:ext cx="90488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1" name="AutoShape 131"/>
          <p:cNvSpPr>
            <a:spLocks/>
          </p:cNvSpPr>
          <p:nvPr/>
        </p:nvSpPr>
        <p:spPr bwMode="auto">
          <a:xfrm>
            <a:off x="7048500" y="2863850"/>
            <a:ext cx="93663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2" name="AutoShape 132"/>
          <p:cNvSpPr>
            <a:spLocks/>
          </p:cNvSpPr>
          <p:nvPr/>
        </p:nvSpPr>
        <p:spPr bwMode="auto">
          <a:xfrm>
            <a:off x="7812088" y="3249613"/>
            <a:ext cx="506412" cy="15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GeForce</a:t>
            </a:r>
            <a:endParaRPr lang="en-US"/>
          </a:p>
        </p:txBody>
      </p:sp>
      <p:sp>
        <p:nvSpPr>
          <p:cNvPr id="20613" name="Line 133"/>
          <p:cNvSpPr>
            <a:spLocks noChangeShapeType="1"/>
          </p:cNvSpPr>
          <p:nvPr/>
        </p:nvSpPr>
        <p:spPr bwMode="auto">
          <a:xfrm flipH="1">
            <a:off x="1585913" y="2106613"/>
            <a:ext cx="111125" cy="1587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0614" name="AutoShape 134"/>
          <p:cNvSpPr>
            <a:spLocks/>
          </p:cNvSpPr>
          <p:nvPr/>
        </p:nvSpPr>
        <p:spPr bwMode="auto">
          <a:xfrm>
            <a:off x="7735888" y="3173413"/>
            <a:ext cx="90487" cy="9048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15" name="Line 135"/>
          <p:cNvSpPr>
            <a:spLocks noChangeShapeType="1"/>
          </p:cNvSpPr>
          <p:nvPr/>
        </p:nvSpPr>
        <p:spPr bwMode="auto">
          <a:xfrm>
            <a:off x="7888288" y="5351463"/>
            <a:ext cx="1587" cy="107950"/>
          </a:xfrm>
          <a:prstGeom prst="line">
            <a:avLst/>
          </a:prstGeom>
          <a:noFill/>
          <a:ln w="12700" cap="flat" cmpd="sng">
            <a:solidFill>
              <a:srgbClr val="FF284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en-US" sz="1200" b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0616" name="Group 136"/>
          <p:cNvGrpSpPr>
            <a:grpSpLocks/>
          </p:cNvGrpSpPr>
          <p:nvPr/>
        </p:nvGrpSpPr>
        <p:grpSpPr bwMode="auto">
          <a:xfrm>
            <a:off x="8447088" y="1814513"/>
            <a:ext cx="739775" cy="3581400"/>
            <a:chOff x="0" y="0"/>
            <a:chExt cx="739775" cy="3581400"/>
          </a:xfrm>
        </p:grpSpPr>
        <p:sp>
          <p:nvSpPr>
            <p:cNvPr id="20617" name="Line 137"/>
            <p:cNvSpPr>
              <a:spLocks noChangeShapeType="1"/>
            </p:cNvSpPr>
            <p:nvPr/>
          </p:nvSpPr>
          <p:spPr bwMode="auto">
            <a:xfrm>
              <a:off x="228600" y="0"/>
              <a:ext cx="1588" cy="3581400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18" name="Line 138"/>
            <p:cNvSpPr>
              <a:spLocks noChangeShapeType="1"/>
            </p:cNvSpPr>
            <p:nvPr/>
          </p:nvSpPr>
          <p:spPr bwMode="auto">
            <a:xfrm flipH="1">
              <a:off x="241300" y="2824162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19" name="Line 139"/>
            <p:cNvSpPr>
              <a:spLocks noChangeShapeType="1"/>
            </p:cNvSpPr>
            <p:nvPr/>
          </p:nvSpPr>
          <p:spPr bwMode="auto">
            <a:xfrm flipH="1">
              <a:off x="241300" y="2176462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0" name="Line 140"/>
            <p:cNvSpPr>
              <a:spLocks noChangeShapeType="1"/>
            </p:cNvSpPr>
            <p:nvPr/>
          </p:nvSpPr>
          <p:spPr bwMode="auto">
            <a:xfrm flipH="1">
              <a:off x="241300" y="1525587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1" name="Line 141"/>
            <p:cNvSpPr>
              <a:spLocks noChangeShapeType="1"/>
            </p:cNvSpPr>
            <p:nvPr/>
          </p:nvSpPr>
          <p:spPr bwMode="auto">
            <a:xfrm flipH="1">
              <a:off x="241300" y="876300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2" name="Line 142"/>
            <p:cNvSpPr>
              <a:spLocks noChangeShapeType="1"/>
            </p:cNvSpPr>
            <p:nvPr/>
          </p:nvSpPr>
          <p:spPr bwMode="auto">
            <a:xfrm flipH="1">
              <a:off x="241300" y="228600"/>
              <a:ext cx="111125" cy="1588"/>
            </a:xfrm>
            <a:prstGeom prst="line">
              <a:avLst/>
            </a:prstGeom>
            <a:noFill/>
            <a:ln w="12700" cap="flat" cmpd="sng">
              <a:solidFill>
                <a:srgbClr val="FF284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 b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623" name="AutoShape 143"/>
            <p:cNvSpPr>
              <a:spLocks/>
            </p:cNvSpPr>
            <p:nvPr/>
          </p:nvSpPr>
          <p:spPr bwMode="auto">
            <a:xfrm>
              <a:off x="428625" y="3352800"/>
              <a:ext cx="210468" cy="215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4" name="AutoShape 144"/>
            <p:cNvSpPr>
              <a:spLocks/>
            </p:cNvSpPr>
            <p:nvPr/>
          </p:nvSpPr>
          <p:spPr bwMode="auto">
            <a:xfrm>
              <a:off x="612775" y="331628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4</a:t>
              </a:r>
              <a:endParaRPr lang="en-US"/>
            </a:p>
          </p:txBody>
        </p:sp>
        <p:sp>
          <p:nvSpPr>
            <p:cNvPr id="20625" name="AutoShape 145"/>
            <p:cNvSpPr>
              <a:spLocks/>
            </p:cNvSpPr>
            <p:nvPr/>
          </p:nvSpPr>
          <p:spPr bwMode="auto">
            <a:xfrm>
              <a:off x="428625" y="2703512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6" name="AutoShape 146"/>
            <p:cNvSpPr>
              <a:spLocks/>
            </p:cNvSpPr>
            <p:nvPr/>
          </p:nvSpPr>
          <p:spPr bwMode="auto">
            <a:xfrm>
              <a:off x="612775" y="266858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5</a:t>
              </a:r>
              <a:endParaRPr lang="en-US"/>
            </a:p>
          </p:txBody>
        </p:sp>
        <p:sp>
          <p:nvSpPr>
            <p:cNvPr id="20627" name="AutoShape 147"/>
            <p:cNvSpPr>
              <a:spLocks/>
            </p:cNvSpPr>
            <p:nvPr/>
          </p:nvSpPr>
          <p:spPr bwMode="auto">
            <a:xfrm>
              <a:off x="428625" y="2055812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28" name="AutoShape 148"/>
            <p:cNvSpPr>
              <a:spLocks/>
            </p:cNvSpPr>
            <p:nvPr/>
          </p:nvSpPr>
          <p:spPr bwMode="auto">
            <a:xfrm>
              <a:off x="612775" y="2019300"/>
              <a:ext cx="127000" cy="1778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6</a:t>
              </a:r>
              <a:endParaRPr lang="en-US"/>
            </a:p>
          </p:txBody>
        </p:sp>
        <p:sp>
          <p:nvSpPr>
            <p:cNvPr id="20629" name="AutoShape 149"/>
            <p:cNvSpPr>
              <a:spLocks/>
            </p:cNvSpPr>
            <p:nvPr/>
          </p:nvSpPr>
          <p:spPr bwMode="auto">
            <a:xfrm>
              <a:off x="428625" y="1404937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0" name="AutoShape 150"/>
            <p:cNvSpPr>
              <a:spLocks/>
            </p:cNvSpPr>
            <p:nvPr/>
          </p:nvSpPr>
          <p:spPr bwMode="auto">
            <a:xfrm>
              <a:off x="612775" y="1370012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7</a:t>
              </a:r>
              <a:endParaRPr lang="en-US"/>
            </a:p>
          </p:txBody>
        </p:sp>
        <p:sp>
          <p:nvSpPr>
            <p:cNvPr id="20631" name="AutoShape 151"/>
            <p:cNvSpPr>
              <a:spLocks/>
            </p:cNvSpPr>
            <p:nvPr/>
          </p:nvSpPr>
          <p:spPr bwMode="auto">
            <a:xfrm>
              <a:off x="428625" y="757237"/>
              <a:ext cx="210468" cy="215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2" name="AutoShape 152"/>
            <p:cNvSpPr>
              <a:spLocks/>
            </p:cNvSpPr>
            <p:nvPr/>
          </p:nvSpPr>
          <p:spPr bwMode="auto">
            <a:xfrm>
              <a:off x="612775" y="720725"/>
              <a:ext cx="127000" cy="1778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8</a:t>
              </a:r>
              <a:endParaRPr lang="en-US"/>
            </a:p>
          </p:txBody>
        </p:sp>
        <p:sp>
          <p:nvSpPr>
            <p:cNvPr id="20633" name="AutoShape 153"/>
            <p:cNvSpPr>
              <a:spLocks/>
            </p:cNvSpPr>
            <p:nvPr/>
          </p:nvSpPr>
          <p:spPr bwMode="auto">
            <a:xfrm>
              <a:off x="428625" y="107950"/>
              <a:ext cx="210468" cy="2159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400" b="0">
                  <a:latin typeface="Helvetica" charset="0"/>
                  <a:cs typeface="Helvetica" charset="0"/>
                  <a:sym typeface="Helvetica" charset="0"/>
                </a:rPr>
                <a:t>10</a:t>
              </a:r>
              <a:endParaRPr lang="en-US"/>
            </a:p>
          </p:txBody>
        </p:sp>
        <p:sp>
          <p:nvSpPr>
            <p:cNvPr id="20634" name="AutoShape 154"/>
            <p:cNvSpPr>
              <a:spLocks/>
            </p:cNvSpPr>
            <p:nvPr/>
          </p:nvSpPr>
          <p:spPr bwMode="auto">
            <a:xfrm>
              <a:off x="612775" y="71437"/>
              <a:ext cx="127000" cy="1778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>
                <a:buClr>
                  <a:srgbClr val="FFFFFF"/>
                </a:buClr>
                <a:buFont typeface="Helvetica" charset="0"/>
                <a:buNone/>
              </a:pPr>
              <a:r>
                <a:rPr lang="en-US" sz="1200" b="0">
                  <a:latin typeface="Helvetica" charset="0"/>
                  <a:cs typeface="Helvetica" charset="0"/>
                  <a:sym typeface="Helvetica" charset="0"/>
                </a:rPr>
                <a:t>9</a:t>
              </a:r>
              <a:endParaRPr lang="en-US"/>
            </a:p>
          </p:txBody>
        </p:sp>
        <p:sp>
          <p:nvSpPr>
            <p:cNvPr id="20635" name="AutoShape 155"/>
            <p:cNvSpPr>
              <a:spLocks/>
            </p:cNvSpPr>
            <p:nvPr/>
          </p:nvSpPr>
          <p:spPr bwMode="auto">
            <a:xfrm>
              <a:off x="0" y="1143000"/>
              <a:ext cx="92075" cy="9048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B00"/>
            </a:solidFill>
            <a:ln w="12700" cap="flat" cmpd="sng">
              <a:solidFill>
                <a:srgbClr val="FFFB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20636" name="AutoShape 156"/>
          <p:cNvSpPr>
            <a:spLocks/>
          </p:cNvSpPr>
          <p:nvPr/>
        </p:nvSpPr>
        <p:spPr bwMode="auto">
          <a:xfrm>
            <a:off x="7808913" y="2716213"/>
            <a:ext cx="703262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ATI </a:t>
            </a:r>
          </a:p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Radeon 256</a:t>
            </a:r>
            <a:endParaRPr lang="en-US"/>
          </a:p>
        </p:txBody>
      </p:sp>
      <p:sp>
        <p:nvSpPr>
          <p:cNvPr id="20637" name="AutoShape 157"/>
          <p:cNvSpPr>
            <a:spLocks/>
          </p:cNvSpPr>
          <p:nvPr/>
        </p:nvSpPr>
        <p:spPr bwMode="auto">
          <a:xfrm>
            <a:off x="8859838" y="2019300"/>
            <a:ext cx="90487" cy="90488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FB00"/>
          </a:solidFill>
          <a:ln w="12700" cap="flat" cmpd="sng">
            <a:solidFill>
              <a:srgbClr val="FFFB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638" name="AutoShape 158"/>
          <p:cNvSpPr>
            <a:spLocks/>
          </p:cNvSpPr>
          <p:nvPr/>
        </p:nvSpPr>
        <p:spPr bwMode="auto">
          <a:xfrm>
            <a:off x="8607425" y="1636713"/>
            <a:ext cx="40005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nVidia</a:t>
            </a:r>
          </a:p>
          <a:p>
            <a:pPr marL="0" algn="ctr">
              <a:buClr>
                <a:srgbClr val="FFFFFF"/>
              </a:buClr>
              <a:buFont typeface="Helvetica" charset="0"/>
              <a:buNone/>
            </a:pPr>
            <a:r>
              <a:rPr lang="en-US" sz="1000" b="0">
                <a:latin typeface="Helvetica" charset="0"/>
                <a:cs typeface="Helvetica" charset="0"/>
                <a:sym typeface="Helvetica" charset="0"/>
              </a:rPr>
              <a:t>G70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8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23 at 1.20.41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057400"/>
            <a:ext cx="6657575" cy="2244338"/>
          </a:xfrm>
          <a:prstGeom prst="rect">
            <a:avLst/>
          </a:prstGeom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Supercomputers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229600" cy="5743575"/>
          </a:xfrm>
        </p:spPr>
        <p:txBody>
          <a:bodyPr/>
          <a:lstStyle/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Petaflops</a:t>
            </a:r>
            <a:r>
              <a:rPr lang="en-US" sz="3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(10</a:t>
            </a:r>
            <a:r>
              <a:rPr lang="en-US" sz="3000" baseline="30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15</a:t>
            </a:r>
            <a:r>
              <a:rPr lang="en-US" sz="3000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)</a:t>
            </a:r>
            <a:endParaRPr lang="en-US" sz="30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754063" lvl="1" indent="-304800" defTabSz="914400">
              <a:spcBef>
                <a:spcPts val="600"/>
              </a:spcBef>
              <a:buClr>
                <a:srgbClr val="44FDFF"/>
              </a:buClr>
              <a:buFontTx/>
              <a:buChar char="–"/>
            </a:pPr>
            <a:r>
              <a:rPr lang="en-US" sz="26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GPUs/multicore/100s-1000s cores</a:t>
            </a:r>
            <a:endParaRPr lang="en-US" dirty="0"/>
          </a:p>
        </p:txBody>
      </p:sp>
      <p:pic>
        <p:nvPicPr>
          <p:cNvPr id="2" name="Picture 1" descr="Screen Shot 2014-01-23 at 1.15.49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1411" r="1423" b="24691"/>
          <a:stretch/>
        </p:blipFill>
        <p:spPr>
          <a:xfrm>
            <a:off x="3581400" y="3505200"/>
            <a:ext cx="5486400" cy="32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25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age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73200"/>
            <a:ext cx="86995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37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“Sometimes </a:t>
            </a:r>
            <a:r>
              <a:rPr lang="en-US" sz="4400" dirty="0"/>
              <a:t>it is the people that no one imagines anything of </a:t>
            </a:r>
            <a:endParaRPr lang="en-US" sz="4400" dirty="0" smtClean="0"/>
          </a:p>
          <a:p>
            <a:pPr algn="ctr"/>
            <a:r>
              <a:rPr lang="en-US" sz="4400" dirty="0" smtClean="0"/>
              <a:t>who </a:t>
            </a:r>
            <a:r>
              <a:rPr lang="en-US" sz="4400" dirty="0"/>
              <a:t>do the things that no one can </a:t>
            </a:r>
            <a:r>
              <a:rPr lang="en-US" sz="4400" dirty="0" smtClean="0"/>
              <a:t>imagine”</a:t>
            </a:r>
          </a:p>
          <a:p>
            <a:pPr algn="ctr"/>
            <a:endParaRPr lang="en-US" sz="4400" dirty="0"/>
          </a:p>
          <a:p>
            <a:pPr algn="r"/>
            <a:r>
              <a:rPr lang="en-US" sz="2800" dirty="0" smtClean="0"/>
              <a:t>--quote from the movie The Imitation Game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98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Parallelism</a:t>
            </a:r>
          </a:p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endParaRPr lang="en-US" sz="300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347663" indent="-304800" defTabSz="914400"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Pipelining</a:t>
            </a:r>
            <a:endParaRPr lang="en-US"/>
          </a:p>
        </p:txBody>
      </p:sp>
      <p:pic>
        <p:nvPicPr>
          <p:cNvPr id="21507" name="Picture 3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568700"/>
            <a:ext cx="36322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746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29588" cy="889000"/>
          </a:xfrm>
        </p:spPr>
        <p:txBody>
          <a:bodyPr/>
          <a:lstStyle/>
          <a:p>
            <a:r>
              <a:rPr lang="en-US"/>
              <a:t>Programmable Hardware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4675" y="898525"/>
            <a:ext cx="7734300" cy="6121400"/>
          </a:xfrm>
        </p:spPr>
        <p:txBody>
          <a:bodyPr/>
          <a:lstStyle/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Started in 1999</a:t>
            </a:r>
          </a:p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Flexible, programmable</a:t>
            </a:r>
          </a:p>
          <a:p>
            <a:pPr marL="754063" lvl="1" indent="-304800" defTabSz="914400">
              <a:lnSpc>
                <a:spcPct val="90000"/>
              </a:lnSpc>
              <a:spcBef>
                <a:spcPts val="600"/>
              </a:spcBef>
              <a:buClr>
                <a:srgbClr val="44FDFF"/>
              </a:buClr>
              <a:buFontTx/>
              <a:buChar char="–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Vertex, Geometry, Fragment Shaders</a:t>
            </a:r>
          </a:p>
          <a:p>
            <a:pPr marL="347663" indent="-304800" defTabSz="914400">
              <a:lnSpc>
                <a:spcPct val="90000"/>
              </a:lnSpc>
              <a:spcBef>
                <a:spcPts val="700"/>
              </a:spcBef>
              <a:buClr>
                <a:srgbClr val="43FDFF"/>
              </a:buClr>
              <a:buFont typeface="Times" charset="0"/>
              <a:buChar char="•"/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And much faster, of course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1999 GeForce256:          0.35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2001 GeForce3:              0.8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2003 GeForceFX Ultra:   2.0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ATI Radeon 9800 Pro :    3.0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2006 NV60:                       ... 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2009 GeForce GTX 285:  10   Gigapixel peak fill rate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2011 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GeForce GTC 590:  56 Gigapixel peak fill rate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Radeon HD 6990: 2x26.5 </a:t>
            </a:r>
          </a:p>
          <a:p>
            <a:pPr marL="1109663" lvl="2" indent="-254000" defTabSz="914400">
              <a:lnSpc>
                <a:spcPct val="90000"/>
              </a:lnSpc>
              <a:spcBef>
                <a:spcPts val="500"/>
              </a:spcBef>
              <a:buClr>
                <a:srgbClr val="44FDFF"/>
              </a:buClr>
              <a:buFontTx/>
              <a:buChar char="•"/>
            </a:pPr>
            <a:r>
              <a:rPr lang="en-US" sz="2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2012</a:t>
            </a:r>
          </a:p>
          <a:p>
            <a:pPr marL="1465263" lvl="3" indent="-203200" defTabSz="914400">
              <a:lnSpc>
                <a:spcPct val="90000"/>
              </a:lnSpc>
              <a:spcBef>
                <a:spcPts val="400"/>
              </a:spcBef>
              <a:buFontTx/>
              <a:buChar char="–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GeForce GTC 690: 62 Gigapixel/s peak fill 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40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1912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161584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class is organized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5308600"/>
          </a:xfrm>
        </p:spPr>
        <p:txBody>
          <a:bodyPr/>
          <a:lstStyle/>
          <a:p>
            <a:r>
              <a:rPr lang="en-US" dirty="0"/>
              <a:t>Instructor</a:t>
            </a:r>
            <a:r>
              <a:rPr lang="en-US" dirty="0" smtClean="0"/>
              <a:t>: Hakim Weatherspoon </a:t>
            </a:r>
            <a:r>
              <a:rPr lang="en-US" sz="3600" dirty="0" smtClean="0"/>
              <a:t>(</a:t>
            </a:r>
            <a:r>
              <a:rPr lang="en-US" sz="2800" dirty="0" smtClean="0"/>
              <a:t>hweather@cs.cornell.edu</a:t>
            </a:r>
            <a:r>
              <a:rPr lang="en-US" sz="2800" dirty="0"/>
              <a:t>)</a:t>
            </a:r>
          </a:p>
          <a:p>
            <a:pPr lvl="3"/>
            <a:endParaRPr lang="en-US" sz="2400" dirty="0"/>
          </a:p>
          <a:p>
            <a:r>
              <a:rPr lang="en-US" sz="2800" dirty="0" smtClean="0"/>
              <a:t>Lecture:</a:t>
            </a:r>
          </a:p>
          <a:p>
            <a:pPr lvl="1"/>
            <a:r>
              <a:rPr lang="en-US" sz="2400" dirty="0" err="1" smtClean="0"/>
              <a:t>Tu</a:t>
            </a:r>
            <a:r>
              <a:rPr lang="en-US" sz="2400" dirty="0"/>
              <a:t>/</a:t>
            </a:r>
            <a:r>
              <a:rPr lang="en-US" sz="2400" dirty="0" err="1"/>
              <a:t>Th</a:t>
            </a:r>
            <a:r>
              <a:rPr lang="en-US" sz="2400" dirty="0"/>
              <a:t>  1:25-2:</a:t>
            </a:r>
            <a:r>
              <a:rPr lang="en-US" sz="2400" dirty="0" smtClean="0"/>
              <a:t>40</a:t>
            </a:r>
            <a:endParaRPr lang="en-US" dirty="0"/>
          </a:p>
          <a:p>
            <a:pPr lvl="1"/>
            <a:r>
              <a:rPr lang="en-US" sz="2400" dirty="0" err="1" smtClean="0"/>
              <a:t>Statler</a:t>
            </a:r>
            <a:r>
              <a:rPr lang="en-US" sz="2400" dirty="0" smtClean="0"/>
              <a:t> Auditorium</a:t>
            </a:r>
          </a:p>
          <a:p>
            <a:r>
              <a:rPr lang="en-US" sz="2800" dirty="0" smtClean="0"/>
              <a:t>Lab sections:</a:t>
            </a:r>
            <a:endParaRPr lang="en-US" sz="2800" dirty="0"/>
          </a:p>
          <a:p>
            <a:pPr lvl="1"/>
            <a:r>
              <a:rPr lang="en-US" sz="2400" dirty="0" smtClean="0"/>
              <a:t>Start next week</a:t>
            </a:r>
          </a:p>
          <a:p>
            <a:pPr lvl="1"/>
            <a:r>
              <a:rPr lang="en-US" sz="2400" dirty="0" smtClean="0"/>
              <a:t>Carpenter 104 (Blue room)</a:t>
            </a:r>
          </a:p>
          <a:p>
            <a:pPr lvl="1"/>
            <a:r>
              <a:rPr lang="en-US" sz="2400" dirty="0" smtClean="0"/>
              <a:t>Carpenter 235 (Red room)</a:t>
            </a:r>
          </a:p>
          <a:p>
            <a:pPr lvl="1"/>
            <a:r>
              <a:rPr lang="en-US" sz="2400" dirty="0" smtClean="0"/>
              <a:t>Upson B7</a:t>
            </a:r>
          </a:p>
          <a:p>
            <a:pPr lvl="1"/>
            <a:endParaRPr lang="en-US" sz="2400" dirty="0" smtClean="0"/>
          </a:p>
        </p:txBody>
      </p:sp>
      <p:pic>
        <p:nvPicPr>
          <p:cNvPr id="3074" name="Picture 2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3246" r="14423" b="2400"/>
          <a:stretch/>
        </p:blipFill>
        <p:spPr bwMode="auto">
          <a:xfrm>
            <a:off x="6934200" y="1981200"/>
            <a:ext cx="2017435" cy="26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4857" r="27603" b="1641"/>
          <a:stretch/>
        </p:blipFill>
        <p:spPr bwMode="auto">
          <a:xfrm>
            <a:off x="6172200" y="4724400"/>
            <a:ext cx="128083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4267200"/>
            <a:ext cx="2633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DD4FF"/>
                </a:solidFill>
              </a:rPr>
              <a:t>Required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>
                <a:solidFill>
                  <a:srgbClr val="5DD4FF"/>
                </a:solidFill>
              </a:rPr>
              <a:t>Textbooks</a:t>
            </a:r>
            <a:endParaRPr lang="en-US" sz="2400" dirty="0">
              <a:solidFill>
                <a:srgbClr val="5DD4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715000"/>
            <a:ext cx="146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DD4FF"/>
                </a:solidFill>
              </a:rPr>
              <a:t>Suggested</a:t>
            </a:r>
          </a:p>
          <a:p>
            <a:r>
              <a:rPr lang="en-US" sz="2400" dirty="0" smtClean="0">
                <a:solidFill>
                  <a:srgbClr val="5DD4FF"/>
                </a:solidFill>
              </a:rPr>
              <a:t>Textbook</a:t>
            </a:r>
            <a:endParaRPr lang="en-US" sz="2400" dirty="0">
              <a:solidFill>
                <a:srgbClr val="5DD4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Who am I?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6978"/>
            <a:ext cx="8458200" cy="523762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80000"/>
              </a:lnSpc>
            </a:pPr>
            <a:r>
              <a:rPr lang="en-US" dirty="0" smtClean="0"/>
              <a:t>Prof. </a:t>
            </a:r>
            <a:r>
              <a:rPr lang="en-US" dirty="0"/>
              <a:t>Hakim Weatherspoon</a:t>
            </a:r>
            <a:r>
              <a:rPr lang="en-US" sz="2800" dirty="0"/>
              <a:t>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dirty="0"/>
              <a:t>(Hakim means </a:t>
            </a:r>
            <a:r>
              <a:rPr lang="en-US" dirty="0" smtClean="0"/>
              <a:t>Doctor, wise, or </a:t>
            </a:r>
            <a:r>
              <a:rPr lang="en-US" dirty="0" err="1" smtClean="0"/>
              <a:t>prof</a:t>
            </a:r>
            <a:r>
              <a:rPr lang="en-US" dirty="0" smtClean="0"/>
              <a:t>. </a:t>
            </a:r>
            <a:r>
              <a:rPr lang="en-US" dirty="0"/>
              <a:t>in Arabic</a:t>
            </a:r>
            <a:r>
              <a:rPr lang="en-US" dirty="0" smtClean="0"/>
              <a:t>)</a:t>
            </a:r>
            <a:endParaRPr lang="en-US" sz="2400" dirty="0" smtClean="0"/>
          </a:p>
          <a:p>
            <a:pPr indent="-285750">
              <a:lnSpc>
                <a:spcPct val="80000"/>
              </a:lnSpc>
            </a:pPr>
            <a:endParaRPr lang="en-US" dirty="0" smtClean="0"/>
          </a:p>
          <a:p>
            <a:pPr indent="-285750">
              <a:lnSpc>
                <a:spcPct val="80000"/>
              </a:lnSpc>
            </a:pPr>
            <a:r>
              <a:rPr lang="en-US" dirty="0" smtClean="0"/>
              <a:t>Career Path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</a:rPr>
              <a:t>Undergrad</a:t>
            </a:r>
            <a:r>
              <a:rPr lang="en-US" sz="2400" dirty="0" err="1">
                <a:latin typeface="Times New Roman" charset="0"/>
                <a:ea typeface="ＭＳ Ｐゴシック" charset="0"/>
                <a:sym typeface="Symbol" charset="0"/>
              </a:rPr>
              <a:t></a:t>
            </a:r>
            <a:r>
              <a:rPr lang="en-US" sz="2400" dirty="0" err="1">
                <a:latin typeface="Arial" charset="0"/>
                <a:ea typeface="ＭＳ Ｐゴシック" charset="0"/>
              </a:rPr>
              <a:t>grad</a:t>
            </a:r>
            <a:r>
              <a:rPr lang="en-US" sz="2400" dirty="0" err="1">
                <a:latin typeface="Times New Roman" charset="0"/>
                <a:ea typeface="ＭＳ Ｐゴシック" charset="0"/>
                <a:sym typeface="Symbol" charset="0"/>
              </a:rPr>
              <a:t></a:t>
            </a:r>
            <a:r>
              <a:rPr lang="en-US" sz="2400" dirty="0" err="1">
                <a:latin typeface="Arial" charset="0"/>
                <a:ea typeface="ＭＳ Ｐゴシック" charset="0"/>
              </a:rPr>
              <a:t>post-doc</a:t>
            </a:r>
            <a:r>
              <a:rPr lang="en-US" sz="2400" dirty="0" err="1">
                <a:latin typeface="Times New Roman" charset="0"/>
                <a:ea typeface="ＭＳ Ｐゴシック" charset="0"/>
                <a:sym typeface="Symbol" charset="0"/>
              </a:rPr>
              <a:t></a:t>
            </a:r>
            <a:r>
              <a:rPr lang="en-US" sz="2400" dirty="0" err="1">
                <a:latin typeface="Arial" charset="0"/>
                <a:ea typeface="ＭＳ Ｐゴシック" charset="0"/>
              </a:rPr>
              <a:t>professor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Washington</a:t>
            </a:r>
            <a:r>
              <a:rPr lang="en-US" sz="2400" dirty="0">
                <a:latin typeface="Times New Roman" charset="0"/>
                <a:ea typeface="ＭＳ Ｐゴシック" charset="0"/>
                <a:sym typeface="Symbol" charset="0"/>
              </a:rPr>
              <a:t>  </a:t>
            </a:r>
            <a:r>
              <a:rPr lang="en-US" sz="2400" dirty="0">
                <a:latin typeface="Arial" charset="0"/>
                <a:ea typeface="ＭＳ Ｐゴシック" charset="0"/>
              </a:rPr>
              <a:t>Berkeley</a:t>
            </a:r>
            <a:r>
              <a:rPr lang="en-US" sz="2400" dirty="0">
                <a:latin typeface="Times New Roman" charset="0"/>
                <a:ea typeface="ＭＳ Ｐゴシック" charset="0"/>
                <a:sym typeface="Symbol" charset="0"/>
              </a:rPr>
              <a:t>  </a:t>
            </a:r>
            <a:r>
              <a:rPr lang="en-US" sz="2400" dirty="0">
                <a:latin typeface="Arial" charset="0"/>
                <a:ea typeface="ＭＳ Ｐゴシック" charset="0"/>
              </a:rPr>
              <a:t>Cornell</a:t>
            </a:r>
            <a:r>
              <a:rPr lang="en-US" sz="2400" dirty="0">
                <a:latin typeface="Times New Roman" charset="0"/>
                <a:ea typeface="ＭＳ Ｐゴシック" charset="0"/>
                <a:sym typeface="Symbol" charset="0"/>
              </a:rPr>
              <a:t>  </a:t>
            </a:r>
            <a:r>
              <a:rPr lang="en-US" sz="2400" dirty="0">
                <a:latin typeface="Arial" charset="0"/>
                <a:ea typeface="ＭＳ Ｐゴシック" charset="0"/>
              </a:rPr>
              <a:t>Cornell</a:t>
            </a:r>
          </a:p>
          <a:p>
            <a:pPr marL="685800" lvl="1" indent="-228600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98309" name="Picture 5" descr="ocean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044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on-demand network access to a shared pool of configurable computing resources (e.g., networks, servers, storage, applications, and services) that can be rapidly provisioned and released with minimal management effort or service provider </a:t>
            </a:r>
            <a:r>
              <a:rPr lang="en-US" i="1" dirty="0" smtClean="0"/>
              <a:t>interaction.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472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 </a:t>
            </a:r>
            <a:r>
              <a:rPr lang="en-US" i="1" dirty="0"/>
              <a:t>to a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</a:p>
          <a:p>
            <a:endParaRPr lang="en-US" dirty="0" smtClean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16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  <p:sp>
        <p:nvSpPr>
          <p:cNvPr id="20" name="Oval 19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Who am 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to a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  <a:endParaRPr lang="en-US" i="1" dirty="0" smtClean="0"/>
          </a:p>
          <a:p>
            <a:r>
              <a:rPr lang="en-US" dirty="0" smtClean="0"/>
              <a:t>Requires fundamentals in distributed systems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Networking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Storage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global_datace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4267200"/>
            <a:ext cx="33718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 descr="cornell_nlr_lo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815" y="1397762"/>
            <a:ext cx="27432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dirty="0" smtClean="0"/>
              <a:t>Who am I?</a:t>
            </a:r>
            <a:endParaRPr lang="en-US" sz="3800" dirty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780" y="1068277"/>
            <a:ext cx="63246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Cloud computing/storage</a:t>
            </a:r>
          </a:p>
          <a:p>
            <a:pPr lvl="1" eaLnBrk="1" hangingPunct="1"/>
            <a:r>
              <a:rPr lang="en-US" sz="2400" dirty="0" smtClean="0"/>
              <a:t>Optimizing a global network of data centers</a:t>
            </a:r>
          </a:p>
        </p:txBody>
      </p:sp>
      <p:pic>
        <p:nvPicPr>
          <p:cNvPr id="7" name="Picture 6" descr="SDON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7" y="4797258"/>
            <a:ext cx="2979029" cy="16075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702524" y="5254090"/>
            <a:ext cx="574355" cy="78919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342" y="5380256"/>
            <a:ext cx="1277750" cy="591173"/>
          </a:xfrm>
          <a:prstGeom prst="rect">
            <a:avLst/>
          </a:prstGeom>
        </p:spPr>
      </p:pic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609600" y="2286000"/>
            <a:ext cx="4043836" cy="2094442"/>
            <a:chOff x="381000" y="2133602"/>
            <a:chExt cx="8229600" cy="4511677"/>
          </a:xfrm>
        </p:grpSpPr>
        <p:pic>
          <p:nvPicPr>
            <p:cNvPr id="11" name="Picture 4" descr="MP00158_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133602"/>
              <a:ext cx="8229600" cy="451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9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733" y="2424855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0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389" y="334807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85" y="320040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2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21" y="3084296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3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108" y="493073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4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09" y="4930731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5" descr="contain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108" y="4139400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5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Course Staff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06463"/>
            <a:ext cx="8461375" cy="6180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cs-3410-staff-l@cornell.edu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Lab/Homework TA’s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Deniz Altinbuken	&lt;deniz@cs.cornell.edu&gt; 	(PhD)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Adam Campbell		&lt;atc89@cornell.edu&gt;</a:t>
            </a:r>
            <a:r>
              <a:rPr lang="en-US" dirty="0"/>
              <a:t> 	(PhD)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Praveen Kumar</a:t>
            </a:r>
            <a:r>
              <a:rPr lang="en-US" dirty="0"/>
              <a:t>	</a:t>
            </a:r>
            <a:r>
              <a:rPr lang="en-US" dirty="0" smtClean="0"/>
              <a:t>	&lt;praveenk@cs.cornell.edu&gt;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PhD)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Vishal Shrivastav</a:t>
            </a:r>
            <a:r>
              <a:rPr lang="en-US" dirty="0"/>
              <a:t>	</a:t>
            </a:r>
            <a:r>
              <a:rPr lang="en-US" dirty="0" smtClean="0"/>
              <a:t>&lt;vishal@cs.cornell.edu&gt;</a:t>
            </a:r>
            <a:r>
              <a:rPr lang="en-US" dirty="0"/>
              <a:t> 	(PhD)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Rob Mcguinness</a:t>
            </a:r>
            <a:r>
              <a:rPr lang="en-US" dirty="0"/>
              <a:t>	</a:t>
            </a:r>
            <a:r>
              <a:rPr lang="en-US" dirty="0" smtClean="0"/>
              <a:t>&lt;jrm369@cornell.edu&gt;</a:t>
            </a:r>
            <a:r>
              <a:rPr lang="en-US" dirty="0"/>
              <a:t> 	</a:t>
            </a:r>
            <a:r>
              <a:rPr lang="en-US" dirty="0" smtClean="0"/>
              <a:t>(MEng)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Akshay Navalakha</a:t>
            </a:r>
            <a:r>
              <a:rPr lang="en-US" dirty="0"/>
              <a:t>	</a:t>
            </a:r>
            <a:r>
              <a:rPr lang="en-US" dirty="0" smtClean="0"/>
              <a:t>&lt;adn47@cornell.edu&gt;</a:t>
            </a:r>
            <a:r>
              <a:rPr lang="en-US" dirty="0"/>
              <a:t>	(MEng)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Andrew Weymouth</a:t>
            </a:r>
            <a:r>
              <a:rPr lang="en-US" dirty="0"/>
              <a:t>	</a:t>
            </a:r>
            <a:r>
              <a:rPr lang="en-US" dirty="0" smtClean="0"/>
              <a:t>&lt;asw75@cornell.edu&gt;</a:t>
            </a:r>
            <a:r>
              <a:rPr lang="en-US" dirty="0"/>
              <a:t>	(MEng)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Naman Agarwal</a:t>
            </a:r>
            <a:r>
              <a:rPr lang="en-US" dirty="0"/>
              <a:t>	</a:t>
            </a:r>
            <a:r>
              <a:rPr lang="en-US" dirty="0" smtClean="0"/>
              <a:t>	&lt;na298@cornell.edu&gt;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Maxwell Dergosits</a:t>
            </a:r>
            <a:r>
              <a:rPr lang="en-US" dirty="0"/>
              <a:t>	</a:t>
            </a:r>
            <a:r>
              <a:rPr lang="en-US" dirty="0" smtClean="0"/>
              <a:t>&lt;mad293@cornell.edu&gt;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Antoine Pourchet</a:t>
            </a:r>
            <a:r>
              <a:rPr lang="en-US" dirty="0"/>
              <a:t>	</a:t>
            </a:r>
            <a:r>
              <a:rPr lang="en-US" dirty="0" smtClean="0"/>
              <a:t>&lt;app63@cornell.edu&gt;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Gary Zibrat</a:t>
            </a:r>
            <a:r>
              <a:rPr lang="en-US" dirty="0"/>
              <a:t>	</a:t>
            </a:r>
            <a:r>
              <a:rPr lang="en-US" dirty="0" smtClean="0"/>
              <a:t>	&lt;gdz4@cornell.edu&gt;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Ari Karo</a:t>
            </a:r>
            <a:r>
              <a:rPr lang="en-US" dirty="0"/>
              <a:t>	</a:t>
            </a:r>
            <a:r>
              <a:rPr lang="en-US" dirty="0" smtClean="0"/>
              <a:t>	&lt;aak82@cornell.edu&gt;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Amy Chen</a:t>
            </a:r>
            <a:r>
              <a:rPr lang="en-US" dirty="0"/>
              <a:t>	</a:t>
            </a:r>
            <a:r>
              <a:rPr lang="en-US" dirty="0" smtClean="0"/>
              <a:t>	&lt;yc624@cornell.edu&gt;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Stephanie Guo</a:t>
            </a:r>
            <a:r>
              <a:rPr lang="en-US" dirty="0"/>
              <a:t>	</a:t>
            </a:r>
            <a:r>
              <a:rPr lang="en-US" dirty="0" smtClean="0"/>
              <a:t>	&lt;lg399@cornell.edu&gt;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Kylar Henderson</a:t>
            </a:r>
            <a:r>
              <a:rPr lang="en-US" dirty="0"/>
              <a:t>	</a:t>
            </a:r>
            <a:r>
              <a:rPr lang="en-US" dirty="0" smtClean="0"/>
              <a:t>&lt;kdh59@cornell.edu&gt;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Megan Carpenter</a:t>
            </a:r>
            <a:r>
              <a:rPr lang="en-US" dirty="0"/>
              <a:t>	</a:t>
            </a:r>
            <a:r>
              <a:rPr lang="en-US" dirty="0" smtClean="0"/>
              <a:t>&lt;mnc29@cornell.edu&gt;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Rebecca Stambler</a:t>
            </a:r>
            <a:r>
              <a:rPr lang="en-US" dirty="0"/>
              <a:t>	</a:t>
            </a:r>
            <a:r>
              <a:rPr lang="en-US" dirty="0" smtClean="0"/>
              <a:t>&lt;rls462@cornell.edu&gt;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Yogisha Dixit</a:t>
            </a:r>
            <a:r>
              <a:rPr lang="en-US" dirty="0"/>
              <a:t>	</a:t>
            </a:r>
            <a:r>
              <a:rPr lang="en-US" dirty="0" smtClean="0"/>
              <a:t>	&lt;yad4@cornell.edu&gt;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Mahak Goel</a:t>
            </a:r>
            <a:r>
              <a:rPr lang="en-US" dirty="0"/>
              <a:t>	</a:t>
            </a:r>
            <a:r>
              <a:rPr lang="en-US" dirty="0" smtClean="0"/>
              <a:t>	&lt;mg785@cornell.edu&gt;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Spandan Agrawal</a:t>
            </a:r>
            <a:r>
              <a:rPr lang="en-US" dirty="0"/>
              <a:t>	</a:t>
            </a:r>
            <a:r>
              <a:rPr lang="en-US" dirty="0" smtClean="0"/>
              <a:t>&lt;sga35@cornell.edu&gt;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Adwit Tumuluri</a:t>
            </a:r>
            <a:r>
              <a:rPr lang="en-US" dirty="0"/>
              <a:t>	</a:t>
            </a:r>
            <a:r>
              <a:rPr lang="en-US" dirty="0" smtClean="0"/>
              <a:t>	&lt;at627@cornell.edu&gt;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Daniel Liu</a:t>
            </a:r>
            <a:r>
              <a:rPr lang="en-US" dirty="0"/>
              <a:t>	</a:t>
            </a:r>
            <a:r>
              <a:rPr lang="en-US" dirty="0" smtClean="0"/>
              <a:t>	&lt;dl596@cornell.edu&gt;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Rishab Gupta</a:t>
            </a:r>
            <a:r>
              <a:rPr lang="en-US" dirty="0"/>
              <a:t>	</a:t>
            </a:r>
            <a:r>
              <a:rPr lang="en-US" dirty="0" smtClean="0"/>
              <a:t>	&lt;rsg246@cornell.edu&gt;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Oscar Pacheco</a:t>
            </a:r>
            <a:r>
              <a:rPr lang="en-US" dirty="0"/>
              <a:t>	</a:t>
            </a:r>
            <a:r>
              <a:rPr lang="en-US" dirty="0" smtClean="0"/>
              <a:t>	&lt;ofp3@cornell.edu&gt;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Lucas Derraugh</a:t>
            </a:r>
            <a:r>
              <a:rPr lang="en-US" dirty="0"/>
              <a:t>	</a:t>
            </a:r>
            <a:r>
              <a:rPr lang="en-US" dirty="0" smtClean="0"/>
              <a:t>	&lt;ldd49@cornell.edu&gt;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Brian Wang</a:t>
            </a:r>
            <a:r>
              <a:rPr lang="en-US" dirty="0"/>
              <a:t>	</a:t>
            </a:r>
            <a:r>
              <a:rPr lang="en-US" dirty="0" smtClean="0"/>
              <a:t>	&lt;bhw45@cornell.edu&gt;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Anthony Lin</a:t>
            </a:r>
            <a:r>
              <a:rPr lang="en-US" dirty="0"/>
              <a:t>	</a:t>
            </a:r>
            <a:r>
              <a:rPr lang="en-US" dirty="0" smtClean="0"/>
              <a:t>	&lt;al744@cornell.edu&gt;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Charles Lai</a:t>
            </a:r>
            <a:r>
              <a:rPr lang="en-US" dirty="0"/>
              <a:t>	</a:t>
            </a:r>
            <a:r>
              <a:rPr lang="en-US" dirty="0" smtClean="0"/>
              <a:t>	&lt;cjl223@cornell.edu&gt;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Jonathan Behrens</a:t>
            </a:r>
            <a:r>
              <a:rPr lang="en-US" dirty="0"/>
              <a:t>	</a:t>
            </a:r>
            <a:r>
              <a:rPr lang="en-US" dirty="0" smtClean="0"/>
              <a:t>&lt;jkb229@cornell.edu&gt;</a:t>
            </a:r>
            <a:endParaRPr lang="en-US" sz="2800" dirty="0" smtClean="0"/>
          </a:p>
          <a:p>
            <a:pPr marL="173002" lvl="1" indent="0">
              <a:lnSpc>
                <a:spcPct val="80000"/>
              </a:lnSpc>
              <a:buNone/>
            </a:pPr>
            <a:r>
              <a:rPr lang="en-US" sz="2800" dirty="0" smtClean="0"/>
              <a:t>Administrative Assistant: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Jessica Depew &lt;jd648</a:t>
            </a:r>
            <a:r>
              <a:rPr lang="en-US" sz="2400" dirty="0" smtClean="0"/>
              <a:t>@cs.cornell.edu&gt;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0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 smtClean="0"/>
          </a:p>
          <a:p>
            <a:endParaRPr lang="en-US" sz="4400" dirty="0"/>
          </a:p>
          <a:p>
            <a:pPr algn="ctr"/>
            <a:r>
              <a:rPr lang="en-US" sz="4400" dirty="0" smtClean="0"/>
              <a:t>“Can machines think?”</a:t>
            </a:r>
          </a:p>
          <a:p>
            <a:pPr algn="ctr"/>
            <a:endParaRPr lang="en-US" sz="4400" dirty="0"/>
          </a:p>
          <a:p>
            <a:pPr algn="r"/>
            <a:r>
              <a:rPr lang="en-US" dirty="0" smtClean="0"/>
              <a:t>-- Alan Turing, 1950</a:t>
            </a:r>
          </a:p>
          <a:p>
            <a:pPr algn="r"/>
            <a:r>
              <a:rPr lang="en-US" dirty="0" smtClean="0"/>
              <a:t>Computing Machinery and Intelligence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9" y="990600"/>
            <a:ext cx="9296400" cy="6324600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5DD4FF"/>
                </a:solidFill>
              </a:rPr>
              <a:t>CS 2110 is required</a:t>
            </a:r>
            <a:r>
              <a:rPr lang="en-US" sz="2800" dirty="0">
                <a:solidFill>
                  <a:srgbClr val="5DD4FF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(Object-Oriented Programming and Data </a:t>
            </a:r>
            <a:r>
              <a:rPr lang="en-US" sz="2400" dirty="0" smtClean="0">
                <a:solidFill>
                  <a:schemeClr val="bg1"/>
                </a:solidFill>
              </a:rPr>
              <a:t>Structures)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Must have satisfactorily completed CS 2110</a:t>
            </a:r>
          </a:p>
          <a:p>
            <a:pPr lvl="1"/>
            <a:r>
              <a:rPr lang="en-US" sz="2400" i="1" dirty="0" smtClean="0"/>
              <a:t>Cannot take CS 2110 concurrently with CS 3410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3420 (ECE 3140</a:t>
            </a:r>
            <a:r>
              <a:rPr lang="en-US" sz="2800" dirty="0"/>
              <a:t>) </a:t>
            </a:r>
            <a:r>
              <a:rPr lang="en-US" sz="2400" dirty="0"/>
              <a:t>(Embedded </a:t>
            </a:r>
            <a:r>
              <a:rPr lang="en-US" sz="2400" dirty="0" smtClean="0"/>
              <a:t>Systems)</a:t>
            </a:r>
          </a:p>
          <a:p>
            <a:pPr lvl="1"/>
            <a:r>
              <a:rPr lang="en-US" sz="2400" dirty="0" smtClean="0"/>
              <a:t>Take either CS 3410 </a:t>
            </a:r>
            <a:r>
              <a:rPr lang="en-US" sz="2400" b="1" i="1" dirty="0" smtClean="0"/>
              <a:t>or</a:t>
            </a:r>
            <a:r>
              <a:rPr lang="en-US" sz="2400" dirty="0" smtClean="0"/>
              <a:t> CS 3420 </a:t>
            </a:r>
          </a:p>
          <a:p>
            <a:pPr lvl="2"/>
            <a:r>
              <a:rPr lang="en-US" sz="2000" dirty="0" smtClean="0"/>
              <a:t>both satisfy CS and ECE requirements</a:t>
            </a:r>
          </a:p>
          <a:p>
            <a:pPr lvl="1"/>
            <a:r>
              <a:rPr lang="en-US" sz="2400" i="1" dirty="0" smtClean="0"/>
              <a:t>However, Need ENGRD 2300 to take CS 3420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</a:t>
            </a:r>
            <a:r>
              <a:rPr lang="en-US" sz="2800" dirty="0"/>
              <a:t>3110 </a:t>
            </a:r>
            <a:r>
              <a:rPr lang="en-US" sz="2400" dirty="0"/>
              <a:t>(Data Structures and Functional </a:t>
            </a:r>
            <a:r>
              <a:rPr lang="en-US" sz="2400" dirty="0" smtClean="0"/>
              <a:t>Programming)</a:t>
            </a:r>
          </a:p>
          <a:p>
            <a:pPr lvl="1"/>
            <a:r>
              <a:rPr lang="en-US" sz="2400" dirty="0" smtClean="0"/>
              <a:t>Not advised to take CS 3110 and 3410 together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89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296400" cy="6324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CS </a:t>
            </a:r>
            <a:r>
              <a:rPr lang="en-US" sz="2800" dirty="0"/>
              <a:t>2043 </a:t>
            </a:r>
            <a:r>
              <a:rPr lang="en-US" sz="2400" dirty="0"/>
              <a:t>(UNIX Tools and </a:t>
            </a:r>
            <a:r>
              <a:rPr lang="en-US" sz="2400" dirty="0" smtClean="0"/>
              <a:t>Scripting)</a:t>
            </a:r>
          </a:p>
          <a:p>
            <a:pPr lvl="1"/>
            <a:r>
              <a:rPr lang="en-US" sz="2400" dirty="0" smtClean="0"/>
              <a:t>2-credit course will greatly help with CS 3410.  </a:t>
            </a:r>
          </a:p>
          <a:p>
            <a:pPr lvl="1"/>
            <a:r>
              <a:rPr lang="en-US" sz="2400" dirty="0" smtClean="0"/>
              <a:t>Meets Mon, Wed, Fri at 11:15am-12:05pm in Hollister (HLS) B14</a:t>
            </a:r>
          </a:p>
          <a:p>
            <a:pPr lvl="1"/>
            <a:r>
              <a:rPr lang="en-US" sz="2400" dirty="0" smtClean="0"/>
              <a:t>Class started yesterday and ends March 5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CS 2022 </a:t>
            </a:r>
            <a:r>
              <a:rPr lang="en-US" sz="2400" dirty="0" smtClean="0"/>
              <a:t>(Introduction to C) and CS 2024 (C++)</a:t>
            </a:r>
          </a:p>
          <a:p>
            <a:pPr lvl="1"/>
            <a:r>
              <a:rPr lang="en-US" sz="2400" dirty="0" smtClean="0"/>
              <a:t>1 to 2-credit course will greatly help with CS 3410</a:t>
            </a:r>
          </a:p>
          <a:p>
            <a:pPr lvl="1"/>
            <a:r>
              <a:rPr lang="en-US" sz="2400" i="1" dirty="0" smtClean="0"/>
              <a:t>Unfortunately, offered in the fall, not spring</a:t>
            </a:r>
          </a:p>
          <a:p>
            <a:pPr lvl="1"/>
            <a:r>
              <a:rPr lang="en-US" sz="2400" dirty="0" smtClean="0"/>
              <a:t>Instead, we will offer a primer to C during </a:t>
            </a:r>
            <a:r>
              <a:rPr lang="en-US" sz="2400" smtClean="0"/>
              <a:t>lab sections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and include some C questions in </a:t>
            </a:r>
            <a:r>
              <a:rPr lang="en-US" sz="2400" dirty="0" err="1" smtClean="0"/>
              <a:t>homeworks</a:t>
            </a:r>
            <a:endParaRPr lang="en-US" sz="2400" dirty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856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 </a:t>
            </a:r>
            <a:r>
              <a:rPr lang="en-US" sz="2700" dirty="0" smtClean="0"/>
              <a:t>(subject to change)</a:t>
            </a:r>
            <a:endParaRPr lang="en-US" sz="27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528994"/>
              </p:ext>
            </p:extLst>
          </p:nvPr>
        </p:nvGraphicFramePr>
        <p:xfrm>
          <a:off x="431692" y="765902"/>
          <a:ext cx="8280615" cy="5783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832"/>
                <a:gridCol w="568669"/>
                <a:gridCol w="279346"/>
                <a:gridCol w="1606240"/>
                <a:gridCol w="2015282"/>
                <a:gridCol w="468902"/>
                <a:gridCol w="1107408"/>
                <a:gridCol w="1735936"/>
              </a:tblGrid>
              <a:tr h="29032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Week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Date (Tue)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Lecture#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Lecture Topic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HW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Prelim Evening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Lab Topic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Lab/Proj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22-Jan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Intro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27-Jan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Logic &amp; Gates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Logisim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 0: (IN-CLASS) Adder/Logisim intro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Numbers &amp; Arithmetic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3-Feb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State &amp; FSMs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ALU/Design Docs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 1: ALU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Memory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10-Feb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Simple CPU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HW1: Logic, Gates, Numbers, &amp; Arithmetic,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FSM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 2: (IN-CLASS) FSM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CPU Performance &amp; Pipelines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FSMs, Memory, CPU, Performance,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17-Feb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Winter Break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and pipelined MIPS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MIPS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Proj 1: MIPS 1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Pipelined MIPS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24-Feb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Pipeline Hazards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 for Java Programmers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 Lab 1 (IN-CLASS)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Control Hazards &amp; ISA Variations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3-Mar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RISC &amp; CISC &amp; Prelim 1 Review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Prelim1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 lecture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 Lab 2 (IN-CLASS)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Calling Conventions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10-Mar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Calling Conventions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MIPS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Proj 2: MIPS 2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Calling Conventions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17-Mar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Linkers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sng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Intro to UNIX/Linux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 Lab 2 (cont. IN-CLASS)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Caches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ssh, gcc, How to tunnel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24-Mar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Caches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VM &amp; Unix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VM &amp; Unix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Caches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31-Mar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Spring Break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Spring Break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7-Apr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Virtual Memory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Stack Smashing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 3: Buffer Overflows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Virtual Memory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14-Apr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HW2: Calling Conventions, RISC, CISC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Caches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Proj 3: Caches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Multicore Architectures &amp; GPUs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Linkers &amp; and more calling conventions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21-Apr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Synchronization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HW2: Virtual memory, Caches,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Virtual Memory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 4: (IN-CLASS) Virtual Memory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Synchronization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Traps, Multicore, Synchronization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28-Apr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GPUs &amp; Prelim 2 Review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Synchronization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Proj 4: Multicore/NW Handout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I/O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Prelim 2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266376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5-May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Future Directions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Proj 3 Tournament: Monday, May 4th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12-May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19-May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  <a:tr h="1466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3" marR="2993" marT="2993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Lab				(50% approx.)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5-6 </a:t>
            </a:r>
            <a:r>
              <a:rPr lang="en-US" dirty="0"/>
              <a:t>Individual </a:t>
            </a:r>
            <a:r>
              <a:rPr lang="en-US" dirty="0" smtClean="0"/>
              <a:t>Labs		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2 out-of-class labs	(5-10%)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3-4 in-class labs	(5-7.5%)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4 Group Projects	</a:t>
            </a:r>
            <a:r>
              <a:rPr lang="en-US" dirty="0"/>
              <a:t>	</a:t>
            </a:r>
            <a:r>
              <a:rPr lang="en-US" dirty="0" smtClean="0"/>
              <a:t>(30-35%)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Participation/Quizzes in lab (2.5%)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Lecture			(50% approx.)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 Prelims 			(35%)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Dates: March </a:t>
            </a:r>
            <a:r>
              <a:rPr lang="en-US" dirty="0" smtClean="0"/>
              <a:t>3, April 30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Homework			(10%)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Participation/Quizzes in lecture		(5%)	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44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83575" cy="6019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 smtClean="0"/>
              <a:t>Regrade</a:t>
            </a:r>
            <a:r>
              <a:rPr lang="en-US" sz="2800" dirty="0" smtClean="0"/>
              <a:t> 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written request to lead </a:t>
            </a:r>
            <a:r>
              <a:rPr lang="en-US" sz="2400" dirty="0" smtClean="0"/>
              <a:t>TA,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and lead TA </a:t>
            </a:r>
            <a:r>
              <a:rPr lang="en-US" sz="2400" dirty="0"/>
              <a:t>will pick a different grader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another written request, </a:t>
            </a:r>
            <a:endParaRPr 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lead </a:t>
            </a:r>
            <a:r>
              <a:rPr lang="en-US" sz="2400" dirty="0"/>
              <a:t>TA will </a:t>
            </a:r>
            <a:r>
              <a:rPr lang="en-US" sz="2400" dirty="0" err="1"/>
              <a:t>regrade</a:t>
            </a:r>
            <a:r>
              <a:rPr lang="en-US" sz="2400" dirty="0"/>
              <a:t> </a:t>
            </a:r>
            <a:r>
              <a:rPr lang="en-US" sz="2400" dirty="0" smtClean="0"/>
              <a:t>directly 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i="1" dirty="0" smtClean="0"/>
              <a:t>yet</a:t>
            </a:r>
            <a:r>
              <a:rPr lang="en-US" sz="2400" dirty="0" smtClean="0"/>
              <a:t> another </a:t>
            </a:r>
            <a:r>
              <a:rPr lang="en-US" sz="2400" dirty="0"/>
              <a:t>written request for professor </a:t>
            </a:r>
            <a:r>
              <a:rPr lang="en-US" sz="2400" dirty="0" smtClean="0"/>
              <a:t>to </a:t>
            </a:r>
            <a:r>
              <a:rPr lang="en-US" sz="2400" dirty="0" err="1" smtClean="0"/>
              <a:t>regrade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Late </a:t>
            </a:r>
            <a:r>
              <a:rPr lang="en-US" sz="2800" dirty="0" smtClean="0"/>
              <a:t>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Each </a:t>
            </a:r>
            <a:r>
              <a:rPr lang="en-US" sz="2400" dirty="0"/>
              <a:t>person has a </a:t>
            </a:r>
            <a:r>
              <a:rPr lang="en-US" sz="2400" dirty="0">
                <a:solidFill>
                  <a:srgbClr val="5DD4FF"/>
                </a:solidFill>
              </a:rPr>
              <a:t>total of </a:t>
            </a:r>
            <a:r>
              <a:rPr lang="en-US" sz="2400" b="1" i="1" dirty="0">
                <a:solidFill>
                  <a:srgbClr val="5DD4FF"/>
                </a:solidFill>
              </a:rPr>
              <a:t>four</a:t>
            </a:r>
            <a:r>
              <a:rPr lang="en-US" sz="2400" dirty="0">
                <a:solidFill>
                  <a:srgbClr val="5DD4FF"/>
                </a:solidFill>
              </a:rPr>
              <a:t> “slip </a:t>
            </a:r>
            <a:r>
              <a:rPr lang="en-US" sz="2400" dirty="0" smtClean="0">
                <a:solidFill>
                  <a:srgbClr val="5DD4FF"/>
                </a:solidFill>
              </a:rPr>
              <a:t>days”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rgbClr val="5DD4FF"/>
                </a:solidFill>
              </a:rPr>
              <a:t>M</a:t>
            </a:r>
            <a:r>
              <a:rPr lang="en-US" sz="2400" dirty="0" smtClean="0">
                <a:solidFill>
                  <a:srgbClr val="5DD4FF"/>
                </a:solidFill>
              </a:rPr>
              <a:t>ax of </a:t>
            </a:r>
            <a:r>
              <a:rPr lang="en-US" sz="2400" b="1" i="1" dirty="0" smtClean="0">
                <a:solidFill>
                  <a:srgbClr val="5DD4FF"/>
                </a:solidFill>
              </a:rPr>
              <a:t>two</a:t>
            </a:r>
            <a:r>
              <a:rPr lang="en-US" sz="2400" dirty="0" smtClean="0">
                <a:solidFill>
                  <a:srgbClr val="5DD4FF"/>
                </a:solidFill>
              </a:rPr>
              <a:t> slip days </a:t>
            </a:r>
            <a:r>
              <a:rPr lang="en-US" sz="2400" dirty="0" smtClean="0"/>
              <a:t>for any individual assignment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For </a:t>
            </a:r>
            <a:r>
              <a:rPr lang="en-US" sz="2400" dirty="0"/>
              <a:t>projects, slip days are deducted from all partners 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2</a:t>
            </a:r>
            <a:r>
              <a:rPr lang="en-US" sz="2400" dirty="0"/>
              <a:t>5</a:t>
            </a:r>
            <a:r>
              <a:rPr lang="en-US" sz="2400" dirty="0" smtClean="0"/>
              <a:t>% </a:t>
            </a:r>
            <a:r>
              <a:rPr lang="en-US" sz="2400" dirty="0"/>
              <a:t>deducted per day late after slip days are </a:t>
            </a:r>
            <a:r>
              <a:rPr lang="en-US" sz="2400" dirty="0" smtClean="0"/>
              <a:t>exhausted</a:t>
            </a:r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iClicker</a:t>
            </a:r>
            <a:r>
              <a:rPr lang="en-US" dirty="0" smtClean="0"/>
              <a:t>: Bring to every Lecture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Put all devices into </a:t>
            </a:r>
            <a:r>
              <a:rPr lang="en-US" b="1" i="1" dirty="0" smtClean="0">
                <a:solidFill>
                  <a:srgbClr val="5DD4FF"/>
                </a:solidFill>
              </a:rPr>
              <a:t>Airplane Mode</a:t>
            </a:r>
            <a:endParaRPr lang="en-US" b="1" i="1" dirty="0">
              <a:solidFill>
                <a:srgbClr val="5DD4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-152400"/>
            <a:ext cx="5162550" cy="406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https://encrypted-tbn1.gstatic.com/images?q=tbn:ANd9GcQO8muCx1uC30gZ0ADFPBlMYPdcBYcjL9eo8halkXCqGhgAtK8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296333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uide-images.ifixit.net/igi/AkT2Xr5FUlBDUsdx.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33" y="4419600"/>
            <a:ext cx="253570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Wire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33" y="4419600"/>
            <a:ext cx="1905000" cy="1905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27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28600" y="6276851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500" b="1" dirty="0">
                <a:solidFill>
                  <a:schemeClr val="bg1"/>
                </a:solidFill>
                <a:latin typeface="Arial" charset="0"/>
              </a:rPr>
              <a:t>Fig. 1 Histogram of </a:t>
            </a:r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270 physic student </a:t>
            </a:r>
            <a:r>
              <a:rPr lang="en-GB" sz="1500" b="1" dirty="0">
                <a:solidFill>
                  <a:schemeClr val="bg1"/>
                </a:solidFill>
                <a:latin typeface="Arial" charset="0"/>
              </a:rPr>
              <a:t>scores for the two </a:t>
            </a:r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sections:</a:t>
            </a:r>
          </a:p>
          <a:p>
            <a:pPr algn="ctr"/>
            <a:r>
              <a:rPr lang="en-GB" sz="1500" b="1" dirty="0" smtClean="0">
                <a:solidFill>
                  <a:schemeClr val="bg1"/>
                </a:solidFill>
                <a:latin typeface="Arial" charset="0"/>
              </a:rPr>
              <a:t>Experiment w/ quizzes and active learning. Control without.</a:t>
            </a:r>
            <a:endParaRPr lang="en-GB" sz="15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0" y="6053212"/>
            <a:ext cx="1226880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219200"/>
            <a:ext cx="7804800" cy="477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6044987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1100" b="1" dirty="0">
                <a:solidFill>
                  <a:schemeClr val="bg1"/>
                </a:solidFill>
                <a:latin typeface="Arial" charset="0"/>
              </a:rPr>
              <a:t>L </a:t>
            </a:r>
            <a:r>
              <a:rPr lang="en-GB" sz="1100" b="1" dirty="0" err="1">
                <a:solidFill>
                  <a:schemeClr val="bg1"/>
                </a:solidFill>
                <a:latin typeface="Arial" charset="0"/>
              </a:rPr>
              <a:t>Deslauriers</a:t>
            </a:r>
            <a:r>
              <a:rPr lang="en-GB" sz="1100" b="1" dirty="0">
                <a:solidFill>
                  <a:schemeClr val="bg1"/>
                </a:solidFill>
                <a:latin typeface="Arial" charset="0"/>
              </a:rPr>
              <a:t> et al. Science 2011;332:862-864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900">
                <a:solidFill>
                  <a:schemeClr val="bg1"/>
                </a:solidFill>
                <a:latin typeface="Arial" charset="0"/>
              </a:rPr>
              <a:t>Published by AAAS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0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3076" grpId="0"/>
      <p:bldP spid="30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Demo: What year are you in school?</a:t>
            </a:r>
          </a:p>
          <a:p>
            <a:pPr marL="514350" indent="-514350">
              <a:buAutoNum type="alphaLcParenR"/>
            </a:pPr>
            <a:r>
              <a:rPr lang="en-US" dirty="0" smtClean="0"/>
              <a:t>Freshman</a:t>
            </a:r>
          </a:p>
          <a:p>
            <a:pPr marL="514350" indent="-514350">
              <a:buAutoNum type="alphaLcParenR"/>
            </a:pPr>
            <a:r>
              <a:rPr lang="en-US" dirty="0" smtClean="0"/>
              <a:t>Sophomore</a:t>
            </a:r>
          </a:p>
          <a:p>
            <a:pPr marL="514350" indent="-514350">
              <a:buAutoNum type="alphaLcParenR"/>
            </a:pPr>
            <a:r>
              <a:rPr lang="en-US" dirty="0" smtClean="0"/>
              <a:t>Junior</a:t>
            </a:r>
          </a:p>
          <a:p>
            <a:pPr marL="514350" indent="-514350">
              <a:buAutoNum type="alphaLcParenR"/>
            </a:pPr>
            <a:r>
              <a:rPr lang="en-US" dirty="0" smtClean="0"/>
              <a:t>Senior</a:t>
            </a:r>
          </a:p>
          <a:p>
            <a:pPr marL="514350" indent="-514350">
              <a:buAutoNum type="alphaLcParenR"/>
            </a:pPr>
            <a:r>
              <a:rPr lang="en-US" dirty="0" smtClean="0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Also, activity handouts will be available before class</a:t>
            </a:r>
          </a:p>
          <a:p>
            <a:r>
              <a:rPr lang="en-US" dirty="0"/>
              <a:t>	</a:t>
            </a:r>
            <a:r>
              <a:rPr lang="en-US" dirty="0" smtClean="0"/>
              <a:t>In front of doors before you walk in</a:t>
            </a:r>
          </a:p>
        </p:txBody>
      </p:sp>
    </p:spTree>
    <p:extLst>
      <p:ext uri="{BB962C8B-B14F-4D97-AF65-F5344CB8AC3E}">
        <p14:creationId xmlns:p14="http://schemas.microsoft.com/office/powerpoint/2010/main" val="30354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609600"/>
            <a:ext cx="8478520" cy="6324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www.cs.cornell.edu/courses/cs3410/2015sp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slides, schedule, and </a:t>
            </a: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Lab Sections (start </a:t>
            </a:r>
            <a:r>
              <a:rPr lang="en-US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next week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dirty="0" smtClean="0"/>
              <a:t>T	2:55 – 4:10pm		Carpenter Hall 104 (Blue Room)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W	</a:t>
            </a:r>
            <a:r>
              <a:rPr lang="en-US" sz="2000" dirty="0" smtClean="0"/>
              <a:t>8:40—9:55am</a:t>
            </a:r>
            <a:r>
              <a:rPr lang="en-US" sz="2000" dirty="0"/>
              <a:t>		Carpenter Hall </a:t>
            </a:r>
            <a:r>
              <a:rPr lang="en-US" sz="2000" dirty="0" smtClean="0"/>
              <a:t>104 (Blue </a:t>
            </a:r>
            <a:r>
              <a:rPr lang="en-US" sz="2000" dirty="0"/>
              <a:t>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W	</a:t>
            </a:r>
            <a:r>
              <a:rPr lang="en-US" sz="2000" dirty="0" smtClean="0"/>
              <a:t>11:40am – 12:55pm</a:t>
            </a:r>
            <a:r>
              <a:rPr lang="en-US" sz="2000" dirty="0"/>
              <a:t>	Carpenter Hall </a:t>
            </a:r>
            <a:r>
              <a:rPr lang="en-US" sz="2000" dirty="0" smtClean="0"/>
              <a:t>104 (</a:t>
            </a:r>
            <a:r>
              <a:rPr lang="en-US" sz="2000" dirty="0" err="1" smtClean="0"/>
              <a:t>BlueRoom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W	</a:t>
            </a:r>
            <a:r>
              <a:rPr lang="en-US" sz="2000" dirty="0" smtClean="0"/>
              <a:t>1:25—2:40pm</a:t>
            </a:r>
            <a:r>
              <a:rPr lang="en-US" sz="2000" dirty="0"/>
              <a:t>		Carpenter Hall 104 (Blue Room</a:t>
            </a:r>
            <a:r>
              <a:rPr lang="en-US" sz="2000" dirty="0" smtClean="0"/>
              <a:t>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W	3:35 – 4:50pm		</a:t>
            </a:r>
            <a:r>
              <a:rPr lang="en-US" sz="2000" dirty="0"/>
              <a:t>Carpenter Hall </a:t>
            </a:r>
            <a:r>
              <a:rPr lang="en-US" sz="2000" dirty="0" smtClean="0"/>
              <a:t>104 (Blue Room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smtClean="0"/>
              <a:t>	W</a:t>
            </a:r>
            <a:r>
              <a:rPr lang="en-US" sz="2000" dirty="0"/>
              <a:t>	7:30—8:45pm		Carpenter Hall 235 </a:t>
            </a:r>
            <a:r>
              <a:rPr lang="en-US" sz="2000" dirty="0" smtClean="0"/>
              <a:t>(</a:t>
            </a:r>
            <a:r>
              <a:rPr lang="en-US" sz="2000" dirty="0" smtClean="0"/>
              <a:t>Blue</a:t>
            </a:r>
            <a:r>
              <a:rPr lang="en-US" sz="2000" dirty="0" smtClean="0"/>
              <a:t> </a:t>
            </a:r>
            <a:r>
              <a:rPr lang="en-US" sz="2000" dirty="0"/>
              <a:t>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R	8</a:t>
            </a:r>
            <a:r>
              <a:rPr lang="en-US" sz="2000" dirty="0" smtClean="0"/>
              <a:t>:40 </a:t>
            </a:r>
            <a:r>
              <a:rPr lang="en-US" sz="2000" dirty="0"/>
              <a:t>– 9</a:t>
            </a:r>
            <a:r>
              <a:rPr lang="en-US" sz="2000" dirty="0" smtClean="0"/>
              <a:t>:55pm</a:t>
            </a:r>
            <a:r>
              <a:rPr lang="en-US" sz="2000" dirty="0"/>
              <a:t>		Carpenter Hall 104 </a:t>
            </a:r>
            <a:r>
              <a:rPr lang="en-US" sz="2000" dirty="0" smtClean="0"/>
              <a:t>(Blue </a:t>
            </a:r>
            <a:r>
              <a:rPr lang="en-US" sz="2000" dirty="0"/>
              <a:t>Room)</a:t>
            </a:r>
            <a:br>
              <a:rPr lang="en-US" sz="2000" dirty="0"/>
            </a:br>
            <a:r>
              <a:rPr lang="en-US" sz="2000" dirty="0" smtClean="0"/>
              <a:t>	R	11:40 – 12:55pm		Carpenter </a:t>
            </a:r>
            <a:r>
              <a:rPr lang="en-US" sz="2000" dirty="0"/>
              <a:t>Hall </a:t>
            </a:r>
            <a:r>
              <a:rPr lang="en-US" sz="2000" dirty="0" smtClean="0"/>
              <a:t>104 (Blue </a:t>
            </a:r>
            <a:r>
              <a:rPr lang="en-US" sz="2000" dirty="0"/>
              <a:t>Room)</a:t>
            </a:r>
            <a:br>
              <a:rPr lang="en-US" sz="2000" dirty="0"/>
            </a:br>
            <a:r>
              <a:rPr lang="en-US" sz="2000" dirty="0" smtClean="0"/>
              <a:t>	R	2:55 – 4:10pm		</a:t>
            </a:r>
            <a:r>
              <a:rPr lang="en-US" sz="2000" dirty="0"/>
              <a:t>Carpenter Hall </a:t>
            </a:r>
            <a:r>
              <a:rPr lang="en-US" sz="2000" dirty="0" smtClean="0"/>
              <a:t>104 (Blue Room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smtClean="0"/>
              <a:t>	F	8:40 – 9:55am		</a:t>
            </a:r>
            <a:r>
              <a:rPr lang="en-US" sz="2000" dirty="0"/>
              <a:t>Carpenter Hall </a:t>
            </a:r>
            <a:r>
              <a:rPr lang="en-US" sz="2000" dirty="0" smtClean="0"/>
              <a:t>104 (Blue </a:t>
            </a:r>
            <a:r>
              <a:rPr lang="en-US" sz="2000" dirty="0"/>
              <a:t>Room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	F	</a:t>
            </a:r>
            <a:r>
              <a:rPr lang="en-US" sz="2000" dirty="0" smtClean="0"/>
              <a:t>11:40am </a:t>
            </a:r>
            <a:r>
              <a:rPr lang="en-US" sz="2000" dirty="0"/>
              <a:t>– </a:t>
            </a:r>
            <a:r>
              <a:rPr lang="en-US" sz="2000" dirty="0" smtClean="0"/>
              <a:t>12:55pm</a:t>
            </a:r>
            <a:r>
              <a:rPr lang="en-US" sz="2000" dirty="0"/>
              <a:t>	</a:t>
            </a:r>
            <a:r>
              <a:rPr lang="en-US" sz="2000" dirty="0"/>
              <a:t> Carpenter Hall 104 (Blue </a:t>
            </a:r>
            <a:r>
              <a:rPr lang="en-US" sz="2000" dirty="0" smtClean="0"/>
              <a:t>Room)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	F	1:25 – 2:40pm		 Carpenter Hall 104 (Blue Room)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/>
              <a:t>	F	2:55 – 4:10pm		Carpenter Hall 104 (Blue Room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</a:t>
            </a:r>
          </a:p>
          <a:p>
            <a:pPr lvl="1">
              <a:spcBef>
                <a:spcPts val="0"/>
              </a:spcBef>
            </a:pPr>
            <a:r>
              <a:rPr lang="en-US" sz="2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This week: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“hello world” lab: Intro to C and virtual machines</a:t>
            </a:r>
            <a:endParaRPr lang="en-US" sz="2400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Next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week: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logisim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logic circuits,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 building an adder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http://upload.wikimedia.org/wikipedia/commons/3/3e/EnigmaMachineLabe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8860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weather\AppData\Local\Microsoft\Windows\Temporary Internet Files\Content.IE5\568C2J3L\IMG_20111004_155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33" y="842356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6896" y="3787486"/>
            <a:ext cx="36936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Bombe</a:t>
            </a:r>
            <a:r>
              <a:rPr lang="en-US" dirty="0" smtClean="0"/>
              <a:t> </a:t>
            </a:r>
          </a:p>
          <a:p>
            <a:r>
              <a:rPr lang="en-US" sz="2800" dirty="0" smtClean="0"/>
              <a:t>used by th</a:t>
            </a:r>
            <a:r>
              <a:rPr lang="en-US" sz="2800" dirty="0" smtClean="0"/>
              <a:t>e Allies </a:t>
            </a:r>
            <a:r>
              <a:rPr lang="en-US" sz="2800" dirty="0" smtClean="0"/>
              <a:t>to </a:t>
            </a:r>
          </a:p>
          <a:p>
            <a:r>
              <a:rPr lang="en-US" sz="2800" dirty="0" smtClean="0"/>
              <a:t>break the German </a:t>
            </a:r>
          </a:p>
          <a:p>
            <a:r>
              <a:rPr lang="en-US" sz="2800" dirty="0" smtClean="0"/>
              <a:t>Enigma machine during </a:t>
            </a:r>
          </a:p>
          <a:p>
            <a:r>
              <a:rPr lang="en-US" sz="2800" dirty="0" smtClean="0"/>
              <a:t>World War II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05536" y="4619625"/>
            <a:ext cx="381880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Enigma </a:t>
            </a:r>
            <a:r>
              <a:rPr lang="en-US" sz="3200" dirty="0" smtClean="0"/>
              <a:t>machine </a:t>
            </a:r>
            <a:endParaRPr lang="en-US" sz="3200" dirty="0" smtClean="0"/>
          </a:p>
          <a:p>
            <a:r>
              <a:rPr lang="en-US" sz="2400" dirty="0" smtClean="0"/>
              <a:t>Used by the Germans </a:t>
            </a:r>
            <a:r>
              <a:rPr lang="en-US" sz="2400" dirty="0" smtClean="0"/>
              <a:t>during </a:t>
            </a:r>
          </a:p>
          <a:p>
            <a:r>
              <a:rPr lang="en-US" sz="2400" dirty="0" smtClean="0"/>
              <a:t>World War II to encrypt and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xchange secret messages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96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4" y="609600"/>
            <a:ext cx="9274176" cy="6096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www.cs.cornell.edu/courses/cs3410/2015sp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slides, schedule, and </a:t>
            </a: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spcBef>
                <a:spcPts val="72"/>
              </a:spcBef>
            </a:pPr>
            <a:endParaRPr lang="en-US" dirty="0" smtClean="0"/>
          </a:p>
          <a:p>
            <a:pPr>
              <a:spcBef>
                <a:spcPts val="72"/>
              </a:spcBef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Course Virtual Machine (VM)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Identical to CSUG Linux machines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Download and use for labs and projects</a:t>
            </a:r>
          </a:p>
          <a:p>
            <a:pPr lvl="1">
              <a:spcBef>
                <a:spcPts val="72"/>
              </a:spcBef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https://confluence.cornell.edu/display/coecis/CSUG+Lab+VM+Information</a:t>
            </a:r>
            <a:endParaRPr lang="en-US" sz="20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Communication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4" y="886351"/>
            <a:ext cx="8977746" cy="5281694"/>
          </a:xfrm>
        </p:spPr>
        <p:txBody>
          <a:bodyPr>
            <a:normAutofit lnSpcReduction="10000"/>
          </a:bodyPr>
          <a:lstStyle/>
          <a:p>
            <a:pPr>
              <a:spcBef>
                <a:spcPts val="168"/>
              </a:spcBef>
            </a:pPr>
            <a:r>
              <a:rPr lang="en-US" sz="2800" dirty="0"/>
              <a:t>Email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cs-3410-staff-l@cornell.edu</a:t>
            </a:r>
            <a:endParaRPr lang="en-US" sz="2400" dirty="0"/>
          </a:p>
          <a:p>
            <a:pPr lvl="1">
              <a:spcBef>
                <a:spcPts val="168"/>
              </a:spcBef>
            </a:pPr>
            <a:r>
              <a:rPr lang="en-US" sz="2400" dirty="0"/>
              <a:t>The email alias goes to me and the TAs, not to whole </a:t>
            </a:r>
            <a:r>
              <a:rPr lang="en-US" sz="2400" dirty="0" smtClean="0"/>
              <a:t>class</a:t>
            </a:r>
          </a:p>
          <a:p>
            <a:pPr lvl="1">
              <a:spcBef>
                <a:spcPts val="168"/>
              </a:spcBef>
            </a:pPr>
            <a:endParaRPr lang="en-US" dirty="0" smtClean="0"/>
          </a:p>
          <a:p>
            <a:pPr>
              <a:spcBef>
                <a:spcPts val="168"/>
              </a:spcBef>
            </a:pPr>
            <a:r>
              <a:rPr lang="en-US" sz="2800" dirty="0" smtClean="0"/>
              <a:t>Assignments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CMS: http://</a:t>
            </a:r>
            <a:r>
              <a:rPr lang="en-US" sz="2400" dirty="0" err="1" smtClean="0"/>
              <a:t>cms.csuglab.cornell.edu</a:t>
            </a:r>
            <a:endParaRPr lang="en-US" sz="2400" dirty="0"/>
          </a:p>
          <a:p>
            <a:pPr lvl="1">
              <a:spcBef>
                <a:spcPts val="168"/>
              </a:spcBef>
            </a:pPr>
            <a:endParaRPr lang="en-US" dirty="0"/>
          </a:p>
          <a:p>
            <a:pPr>
              <a:spcBef>
                <a:spcPts val="168"/>
              </a:spcBef>
            </a:pPr>
            <a:r>
              <a:rPr lang="en-US" sz="2800" dirty="0" smtClean="0"/>
              <a:t>Newsgroup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http://www.piazza.com/cornell/spring2015/cs3410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For students</a:t>
            </a:r>
          </a:p>
          <a:p>
            <a:pPr lvl="1">
              <a:spcBef>
                <a:spcPts val="168"/>
              </a:spcBef>
            </a:pPr>
            <a:endParaRPr lang="en-US" sz="2400" dirty="0" smtClean="0"/>
          </a:p>
          <a:p>
            <a:pPr>
              <a:spcBef>
                <a:spcPts val="168"/>
              </a:spcBef>
            </a:pPr>
            <a:r>
              <a:rPr lang="en-US" dirty="0" err="1" smtClean="0"/>
              <a:t>iClicker</a:t>
            </a:r>
            <a:endParaRPr lang="en-US" dirty="0" smtClean="0"/>
          </a:p>
          <a:p>
            <a:pPr lvl="1">
              <a:spcBef>
                <a:spcPts val="168"/>
              </a:spcBef>
            </a:pPr>
            <a:r>
              <a:rPr lang="en-US" dirty="0"/>
              <a:t>http://atcsupport.cit.cornell.edu/pollsrvc/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 Sections, Projects, and </a:t>
            </a:r>
            <a:r>
              <a:rPr lang="en-US" dirty="0" err="1" smtClean="0"/>
              <a:t>Homeworks</a:t>
            </a:r>
            <a:endParaRPr lang="en-US" dirty="0"/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740775" cy="561816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5DD4FF"/>
                </a:solidFill>
              </a:rPr>
              <a:t>Lab Sections </a:t>
            </a:r>
            <a:r>
              <a:rPr lang="en-US" sz="2800" dirty="0">
                <a:solidFill>
                  <a:srgbClr val="5DD4FF"/>
                </a:solidFill>
              </a:rPr>
              <a:t>start </a:t>
            </a:r>
            <a:r>
              <a:rPr lang="en-US" sz="2800" b="1" i="1" dirty="0" smtClean="0">
                <a:solidFill>
                  <a:srgbClr val="5DD4FF"/>
                </a:solidFill>
              </a:rPr>
              <a:t>this</a:t>
            </a:r>
            <a:r>
              <a:rPr lang="en-US" sz="2800" dirty="0" smtClean="0">
                <a:solidFill>
                  <a:srgbClr val="5DD4FF"/>
                </a:solidFill>
              </a:rPr>
              <a:t> </a:t>
            </a:r>
            <a:r>
              <a:rPr lang="en-US" sz="2800" dirty="0" smtClean="0">
                <a:solidFill>
                  <a:srgbClr val="5DD4FF"/>
                </a:solidFill>
              </a:rPr>
              <a:t>week</a:t>
            </a:r>
          </a:p>
          <a:p>
            <a:pPr lvl="1"/>
            <a:r>
              <a:rPr lang="en-US" sz="2400" dirty="0" smtClean="0"/>
              <a:t>This week: “hello world” lab: Intro to C and virtual machines</a:t>
            </a:r>
          </a:p>
          <a:p>
            <a:pPr lvl="1"/>
            <a:r>
              <a:rPr lang="en-US" sz="2400" dirty="0" smtClean="0"/>
              <a:t>Next week: Intro </a:t>
            </a:r>
            <a:r>
              <a:rPr lang="en-US" sz="2400" dirty="0" smtClean="0"/>
              <a:t>to </a:t>
            </a:r>
            <a:r>
              <a:rPr lang="en-US" sz="2400" dirty="0" err="1" smtClean="0"/>
              <a:t>logisim</a:t>
            </a:r>
            <a:r>
              <a:rPr lang="en-US" sz="2400" dirty="0" smtClean="0"/>
              <a:t>, logic circuits </a:t>
            </a:r>
            <a:r>
              <a:rPr lang="en-US" sz="2400" dirty="0" smtClean="0"/>
              <a:t>and building an </a:t>
            </a:r>
            <a:r>
              <a:rPr lang="en-US" sz="2400" dirty="0" smtClean="0"/>
              <a:t>adder</a:t>
            </a:r>
            <a:endParaRPr lang="en-US" sz="2400" dirty="0"/>
          </a:p>
          <a:p>
            <a:r>
              <a:rPr lang="en-US" sz="2800" dirty="0" smtClean="0"/>
              <a:t>Labs Assignments</a:t>
            </a:r>
          </a:p>
          <a:p>
            <a:pPr lvl="1"/>
            <a:r>
              <a:rPr lang="en-US" sz="2400" dirty="0" smtClean="0"/>
              <a:t>Individual</a:t>
            </a:r>
          </a:p>
          <a:p>
            <a:pPr lvl="1"/>
            <a:r>
              <a:rPr lang="en-US" sz="2400" dirty="0" smtClean="0"/>
              <a:t>One week to finish (usually Monday to Monday)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400" dirty="0" smtClean="0"/>
              <a:t>two-person </a:t>
            </a:r>
            <a:r>
              <a:rPr lang="en-US" sz="2400" dirty="0"/>
              <a:t>teams</a:t>
            </a:r>
          </a:p>
          <a:p>
            <a:pPr lvl="1"/>
            <a:r>
              <a:rPr lang="en-US" sz="2400" dirty="0" smtClean="0"/>
              <a:t>Find partner in same section</a:t>
            </a:r>
          </a:p>
          <a:p>
            <a:r>
              <a:rPr lang="en-US" dirty="0" err="1" smtClean="0"/>
              <a:t>Homeworks</a:t>
            </a:r>
            <a:endParaRPr lang="en-US" dirty="0"/>
          </a:p>
          <a:p>
            <a:pPr lvl="1"/>
            <a:r>
              <a:rPr lang="en-US" sz="2400" dirty="0" smtClean="0"/>
              <a:t>One before each prelim</a:t>
            </a:r>
          </a:p>
          <a:p>
            <a:pPr lvl="1"/>
            <a:r>
              <a:rPr lang="en-US" sz="2400" dirty="0" smtClean="0"/>
              <a:t>Will be released a few weeks ahead of time</a:t>
            </a:r>
          </a:p>
          <a:p>
            <a:pPr lvl="1"/>
            <a:r>
              <a:rPr lang="en-US" sz="2400" dirty="0" smtClean="0"/>
              <a:t>Finish question after covered in lecture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Academic Integrity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846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All submitted work must be your own</a:t>
            </a:r>
          </a:p>
          <a:p>
            <a:pPr lvl="1">
              <a:spcBef>
                <a:spcPts val="0"/>
              </a:spcBef>
            </a:pPr>
            <a:r>
              <a:rPr lang="en-US" dirty="0"/>
              <a:t>OK to study </a:t>
            </a:r>
            <a:r>
              <a:rPr lang="en-US" dirty="0" smtClean="0"/>
              <a:t>together, but do not share </a:t>
            </a:r>
            <a:r>
              <a:rPr lang="en-US" dirty="0" err="1" smtClean="0"/>
              <a:t>soln’s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5DD4FF"/>
                </a:solidFill>
              </a:rPr>
              <a:t>Cite your sources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/>
              <a:t>groups submit joint work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Same </a:t>
            </a:r>
            <a:r>
              <a:rPr lang="en-US" dirty="0" smtClean="0"/>
              <a:t>rules </a:t>
            </a:r>
            <a:r>
              <a:rPr lang="en-US" dirty="0"/>
              <a:t>apply to projects at the group level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</a:t>
            </a:r>
            <a:r>
              <a:rPr lang="en-US" dirty="0" smtClean="0"/>
              <a:t>use </a:t>
            </a:r>
            <a:r>
              <a:rPr lang="en-US" dirty="0"/>
              <a:t>of someone else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</a:t>
            </a:r>
            <a:r>
              <a:rPr lang="en-US" dirty="0" err="1" smtClean="0"/>
              <a:t>soln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Closed-book exams, no </a:t>
            </a:r>
            <a:r>
              <a:rPr lang="en-US" dirty="0" smtClean="0"/>
              <a:t>calculators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Stressed? Tempted? Lost?</a:t>
            </a:r>
          </a:p>
          <a:p>
            <a:pPr marL="742950" lvl="2" indent="-342900">
              <a:spcBef>
                <a:spcPts val="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Come see </a:t>
            </a:r>
            <a:r>
              <a:rPr lang="en-US" dirty="0" smtClean="0">
                <a:solidFill>
                  <a:schemeClr val="bg1"/>
                </a:solidFill>
              </a:rPr>
              <a:t>us</a:t>
            </a:r>
            <a:r>
              <a:rPr lang="en-US" dirty="0" smtClean="0">
                <a:solidFill>
                  <a:srgbClr val="5DD4FF"/>
                </a:solidFill>
              </a:rPr>
              <a:t> </a:t>
            </a:r>
            <a:r>
              <a:rPr lang="en-US" dirty="0">
                <a:solidFill>
                  <a:srgbClr val="5DD4FF"/>
                </a:solidFill>
              </a:rPr>
              <a:t>before </a:t>
            </a:r>
            <a:r>
              <a:rPr lang="en-US" dirty="0"/>
              <a:t>due date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841716"/>
            <a:ext cx="7168320" cy="635284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 lIns="16326" tIns="41925" rIns="16326" bIns="16326" anchor="ctr"/>
          <a:lstStyle/>
          <a:p>
            <a:pPr algn="ctr">
              <a:spcAft>
                <a:spcPts val="1293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</a:tabLst>
            </a:pPr>
            <a:r>
              <a:rPr lang="en-US" sz="29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</a:rPr>
              <a:t>Plagiarism in any form will not be tolerated</a:t>
            </a:r>
          </a:p>
        </p:txBody>
      </p:sp>
    </p:spTree>
    <p:extLst>
      <p:ext uri="{BB962C8B-B14F-4D97-AF65-F5344CB8AC3E}">
        <p14:creationId xmlns:p14="http://schemas.microsoft.com/office/powerpoint/2010/main" val="25141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sz="2800" dirty="0" smtClean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b="1" i="1" dirty="0" smtClean="0">
              <a:solidFill>
                <a:srgbClr val="5DD4FF"/>
              </a:solidFill>
            </a:endParaRPr>
          </a:p>
          <a:p>
            <a:r>
              <a:rPr lang="en-US" b="1" i="1" dirty="0" smtClean="0">
                <a:solidFill>
                  <a:srgbClr val="5DD4FF"/>
                </a:solidFill>
              </a:rPr>
              <a:t>Functionality</a:t>
            </a:r>
            <a:r>
              <a:rPr lang="en-US" b="1" i="1" dirty="0" smtClean="0">
                <a:solidFill>
                  <a:schemeClr val="accent1"/>
                </a:solidFill>
              </a:rPr>
              <a:t> </a:t>
            </a:r>
            <a:r>
              <a:rPr lang="en-US" b="1" i="1" dirty="0" smtClean="0">
                <a:solidFill>
                  <a:srgbClr val="5DD4FF"/>
                </a:solidFill>
              </a:rPr>
              <a:t>and Performance</a:t>
            </a:r>
            <a:endParaRPr lang="en-US" b="1" i="1" dirty="0">
              <a:solidFill>
                <a:srgbClr val="5DD4FF"/>
              </a:solidFill>
            </a:endParaRP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0"/>
            <a:ext cx="9261987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To be better Computer Scientists and Engineers</a:t>
            </a:r>
          </a:p>
          <a:p>
            <a:pPr lvl="1"/>
            <a:r>
              <a:rPr lang="en-US" sz="2400" dirty="0" smtClean="0"/>
              <a:t>Abstraction: simplifying complexity</a:t>
            </a:r>
          </a:p>
          <a:p>
            <a:pPr lvl="1"/>
            <a:r>
              <a:rPr lang="en-US" sz="2400" dirty="0" smtClean="0"/>
              <a:t>How is a computer system organized? How do I build it?</a:t>
            </a:r>
          </a:p>
          <a:p>
            <a:pPr lvl="1"/>
            <a:r>
              <a:rPr lang="en-US" sz="2400" dirty="0" smtClean="0"/>
              <a:t>How do I program it? How do I change it?</a:t>
            </a:r>
          </a:p>
          <a:p>
            <a:pPr lvl="1"/>
            <a:r>
              <a:rPr lang="en-US" sz="2400" dirty="0" smtClean="0"/>
              <a:t>How does its design/organization effect performance?</a:t>
            </a:r>
            <a:endParaRPr lang="en-US" sz="2000" dirty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chguru3d.com/wp-content/uploads/2013/06/Intel-Haswell-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3" y="1053504"/>
            <a:ext cx="5112897" cy="31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System Organization</a:t>
            </a:r>
            <a:endParaRPr lang="en-AU" dirty="0"/>
          </a:p>
        </p:txBody>
      </p:sp>
      <p:pic>
        <p:nvPicPr>
          <p:cNvPr id="6" name="Picture 6" descr="12~Fig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4965822" y="960856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9" name="Picture 17" descr="f01-07-P3744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2770" name="Picture 18" descr="f01-08-P3744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6980326" y="3613304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43000" y="41910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4325484"/>
            <a:ext cx="1524000" cy="1694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24200" y="3962400"/>
            <a:ext cx="1524000" cy="1694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4532313"/>
            <a:ext cx="762000" cy="10302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0600" y="56388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1000" y="5638800"/>
            <a:ext cx="685800" cy="3413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9760" y="0"/>
            <a:ext cx="8422640" cy="70852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000" dirty="0"/>
              <a:t>Computer System Organization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7960" y="853440"/>
            <a:ext cx="3733800" cy="533400"/>
          </a:xfrm>
        </p:spPr>
        <p:txBody>
          <a:bodyPr>
            <a:normAutofit lnSpcReduction="10000"/>
          </a:bodyPr>
          <a:lstStyle>
            <a:def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32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•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60804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•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85608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117612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Calibri" pitchFamily="34" charset="0"/>
              </a:rPr>
              <a:t>Computer System </a:t>
            </a:r>
            <a:r>
              <a:rPr lang="en-US" dirty="0" smtClean="0">
                <a:latin typeface="Calibri" pitchFamily="34" charset="0"/>
              </a:rPr>
              <a:t>=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3591560" y="87376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+mj-lt"/>
              </a:rPr>
              <a:t>?</a:t>
            </a:r>
            <a:endParaRPr lang="en-US" sz="3200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84" name="Rectangle 83"/>
          <p:cNvSpPr/>
          <p:nvPr>
            <p:custDataLst>
              <p:tags r:id="rId4"/>
            </p:custDataLst>
          </p:nvPr>
        </p:nvSpPr>
        <p:spPr>
          <a:xfrm>
            <a:off x="264160" y="1310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Input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Output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Memory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Datapath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Control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</p:txBody>
      </p:sp>
      <p:grpSp>
        <p:nvGrpSpPr>
          <p:cNvPr id="307" name="Group 306"/>
          <p:cNvGrpSpPr/>
          <p:nvPr>
            <p:custDataLst>
              <p:tags r:id="rId5"/>
            </p:custDataLst>
          </p:nvPr>
        </p:nvGrpSpPr>
        <p:grpSpPr>
          <a:xfrm>
            <a:off x="468680" y="1711960"/>
            <a:ext cx="8380680" cy="4572000"/>
            <a:chOff x="457200" y="1828800"/>
            <a:chExt cx="8380680" cy="4572000"/>
          </a:xfrm>
        </p:grpSpPr>
        <p:sp>
          <p:nvSpPr>
            <p:cNvPr id="308" name="Rectangle 307"/>
            <p:cNvSpPr/>
            <p:nvPr>
              <p:custDataLst>
                <p:tags r:id="rId6"/>
              </p:custDataLst>
            </p:nvPr>
          </p:nvSpPr>
          <p:spPr>
            <a:xfrm>
              <a:off x="457200" y="4038600"/>
              <a:ext cx="1866240" cy="14516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CPU</a:t>
              </a:r>
            </a:p>
          </p:txBody>
        </p:sp>
        <p:sp>
          <p:nvSpPr>
            <p:cNvPr id="309" name="Rectangle 308"/>
            <p:cNvSpPr/>
            <p:nvPr>
              <p:custDataLst>
                <p:tags r:id="rId7"/>
              </p:custDataLst>
            </p:nvPr>
          </p:nvSpPr>
          <p:spPr>
            <a:xfrm>
              <a:off x="625802" y="4245981"/>
              <a:ext cx="1333758" cy="41476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Registers</a:t>
              </a:r>
            </a:p>
          </p:txBody>
        </p:sp>
        <p:sp>
          <p:nvSpPr>
            <p:cNvPr id="310" name="Straight Connector 309"/>
            <p:cNvSpPr/>
            <p:nvPr>
              <p:custDataLst>
                <p:tags r:id="rId8"/>
              </p:custDataLst>
            </p:nvPr>
          </p:nvSpPr>
          <p:spPr>
            <a:xfrm>
              <a:off x="2292960" y="4800600"/>
              <a:ext cx="6858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1" name="Rectangle 310"/>
            <p:cNvSpPr/>
            <p:nvPr>
              <p:custDataLst>
                <p:tags r:id="rId9"/>
              </p:custDataLst>
            </p:nvPr>
          </p:nvSpPr>
          <p:spPr>
            <a:xfrm>
              <a:off x="468564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Network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2" name="Rectangle 311"/>
            <p:cNvSpPr/>
            <p:nvPr>
              <p:custDataLst>
                <p:tags r:id="rId10"/>
              </p:custDataLst>
            </p:nvPr>
          </p:nvSpPr>
          <p:spPr>
            <a:xfrm>
              <a:off x="2475840" y="3196528"/>
              <a:ext cx="175260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Video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3" name="Straight Connector 312"/>
            <p:cNvSpPr/>
            <p:nvPr>
              <p:custDataLst>
                <p:tags r:id="rId11"/>
              </p:custDataLst>
            </p:nvPr>
          </p:nvSpPr>
          <p:spPr>
            <a:xfrm>
              <a:off x="3359760" y="38100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4" name="TextBox 313"/>
            <p:cNvSpPr txBox="1"/>
            <p:nvPr>
              <p:custDataLst>
                <p:tags r:id="rId12"/>
              </p:custDataLst>
            </p:nvPr>
          </p:nvSpPr>
          <p:spPr>
            <a:xfrm>
              <a:off x="3085440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5" name="Rectangle 314"/>
            <p:cNvSpPr/>
            <p:nvPr>
              <p:custDataLst>
                <p:tags r:id="rId13"/>
              </p:custDataLst>
            </p:nvPr>
          </p:nvSpPr>
          <p:spPr>
            <a:xfrm>
              <a:off x="2475840" y="5791200"/>
              <a:ext cx="1752600" cy="6096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Memory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6" name="Straight Connector 315"/>
            <p:cNvSpPr/>
            <p:nvPr>
              <p:custDataLst>
                <p:tags r:id="rId14"/>
              </p:custDataLst>
            </p:nvPr>
          </p:nvSpPr>
          <p:spPr>
            <a:xfrm>
              <a:off x="3359760" y="50292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7" name="Straight Connector 316"/>
            <p:cNvSpPr/>
            <p:nvPr>
              <p:custDataLst>
                <p:tags r:id="rId15"/>
              </p:custDataLst>
            </p:nvPr>
          </p:nvSpPr>
          <p:spPr>
            <a:xfrm>
              <a:off x="3664560" y="4800600"/>
              <a:ext cx="22860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8" name="TextBox 317"/>
            <p:cNvSpPr txBox="1"/>
            <p:nvPr>
              <p:custDataLst>
                <p:tags r:id="rId16"/>
              </p:custDataLst>
            </p:nvPr>
          </p:nvSpPr>
          <p:spPr>
            <a:xfrm>
              <a:off x="5981041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9" name="Rectangle 318"/>
            <p:cNvSpPr/>
            <p:nvPr>
              <p:custDataLst>
                <p:tags r:id="rId17"/>
              </p:custDataLst>
            </p:nvPr>
          </p:nvSpPr>
          <p:spPr>
            <a:xfrm>
              <a:off x="468564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Disk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0" name="Rectangle 319"/>
            <p:cNvSpPr/>
            <p:nvPr>
              <p:custDataLst>
                <p:tags r:id="rId18"/>
              </p:custDataLst>
            </p:nvPr>
          </p:nvSpPr>
          <p:spPr>
            <a:xfrm>
              <a:off x="647700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USB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1" name="Rectangle 320"/>
            <p:cNvSpPr/>
            <p:nvPr>
              <p:custDataLst>
                <p:tags r:id="rId19"/>
              </p:custDataLst>
            </p:nvPr>
          </p:nvSpPr>
          <p:spPr>
            <a:xfrm>
              <a:off x="647700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Audio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2" name="Rectangle 321"/>
            <p:cNvSpPr/>
            <p:nvPr>
              <p:custDataLst>
                <p:tags r:id="rId20"/>
              </p:custDataLst>
            </p:nvPr>
          </p:nvSpPr>
          <p:spPr>
            <a:xfrm>
              <a:off x="56762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Keyboard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3" name="Rectangle 322"/>
            <p:cNvSpPr/>
            <p:nvPr>
              <p:custDataLst>
                <p:tags r:id="rId21"/>
              </p:custDataLst>
            </p:nvPr>
          </p:nvSpPr>
          <p:spPr>
            <a:xfrm>
              <a:off x="73526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Mouse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24" name="Straight Connector 323"/>
            <p:cNvCxnSpPr>
              <a:stCxn id="311" idx="2"/>
            </p:cNvCxnSpPr>
            <p:nvPr>
              <p:custDataLst>
                <p:tags r:id="rId22"/>
              </p:custDataLst>
            </p:nvPr>
          </p:nvCxnSpPr>
          <p:spPr>
            <a:xfrm rot="16200000" flipH="1">
              <a:off x="5363686" y="3878446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6457486" y="3840346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>
              <p:custDataLst>
                <p:tags r:id="rId24"/>
              </p:custDataLst>
            </p:nvPr>
          </p:nvCxnSpPr>
          <p:spPr>
            <a:xfrm rot="5400000">
              <a:off x="5238286" y="50556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>
              <p:custDataLst>
                <p:tags r:id="rId25"/>
              </p:custDataLst>
            </p:nvPr>
          </p:nvCxnSpPr>
          <p:spPr>
            <a:xfrm rot="16200000" flipH="1">
              <a:off x="6495586" y="50937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>
              <p:custDataLst>
                <p:tags r:id="rId26"/>
              </p:custDataLst>
            </p:nvPr>
          </p:nvCxnSpPr>
          <p:spPr>
            <a:xfrm rot="16200000" flipH="1">
              <a:off x="6297466" y="25029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>
              <p:custDataLst>
                <p:tags r:id="rId27"/>
              </p:custDataLst>
            </p:nvPr>
          </p:nvCxnSpPr>
          <p:spPr>
            <a:xfrm rot="5400000">
              <a:off x="7421746" y="24648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>
              <p:custDataLst>
                <p:tags r:id="rId28"/>
              </p:custDataLst>
            </p:nvPr>
          </p:nvSpPr>
          <p:spPr>
            <a:xfrm>
              <a:off x="7352640" y="4495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Serial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31" name="Straight Connector 330"/>
            <p:cNvCxnSpPr/>
            <p:nvPr>
              <p:custDataLst>
                <p:tags r:id="rId29"/>
              </p:custDataLst>
            </p:nvPr>
          </p:nvCxnSpPr>
          <p:spPr>
            <a:xfrm>
              <a:off x="6636360" y="4800600"/>
              <a:ext cx="68580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813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Compilers &amp; Assemblers</a:t>
            </a:r>
            <a:endParaRPr lang="en-US" dirty="0"/>
          </a:p>
        </p:txBody>
      </p:sp>
      <p:grpSp>
        <p:nvGrpSpPr>
          <p:cNvPr id="6" name="Group 5"/>
          <p:cNvGrpSpPr/>
          <p:nvPr>
            <p:custDataLst>
              <p:tags r:id="rId2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int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x = 2 * x +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15;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3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compiler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r0,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10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muli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2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48001" y="4190072"/>
            <a:ext cx="7958880" cy="2151586"/>
            <a:chOff x="228600" y="4114800"/>
            <a:chExt cx="8774112" cy="2371725"/>
          </a:xfrm>
        </p:grpSpPr>
        <p:sp>
          <p:nvSpPr>
            <p:cNvPr id="14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029200"/>
              <a:ext cx="64881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00100000000001010000000000001010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00000000000001010010100001000000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00100000101001010000000000001111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assembler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38618" y="1889809"/>
            <a:ext cx="189507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</a:rPr>
              <a:t>r</a:t>
            </a:r>
            <a:r>
              <a:rPr lang="en-US" sz="2500" dirty="0" smtClean="0">
                <a:solidFill>
                  <a:schemeClr val="accent1"/>
                </a:solidFill>
              </a:rPr>
              <a:t>0 = 0</a:t>
            </a:r>
          </a:p>
          <a:p>
            <a:endParaRPr lang="en-US" sz="2500" dirty="0">
              <a:solidFill>
                <a:schemeClr val="accent1"/>
              </a:solidFill>
            </a:endParaRPr>
          </a:p>
          <a:p>
            <a:r>
              <a:rPr lang="en-US" sz="2500" dirty="0" smtClean="0">
                <a:solidFill>
                  <a:schemeClr val="accent1"/>
                </a:solidFill>
              </a:rPr>
              <a:t>r5 = r0 + 10</a:t>
            </a:r>
          </a:p>
          <a:p>
            <a:r>
              <a:rPr lang="en-US" sz="2500" dirty="0" smtClean="0">
                <a:solidFill>
                  <a:schemeClr val="accent1"/>
                </a:solidFill>
              </a:rPr>
              <a:t>r5 = r5 * 2</a:t>
            </a:r>
          </a:p>
          <a:p>
            <a:r>
              <a:rPr lang="en-US" sz="2500" dirty="0" smtClean="0">
                <a:solidFill>
                  <a:schemeClr val="accent1"/>
                </a:solidFill>
              </a:rPr>
              <a:t>r5 = r15 + 15</a:t>
            </a:r>
            <a:endParaRPr lang="en-US" sz="2500" dirty="0">
              <a:solidFill>
                <a:schemeClr val="accent1"/>
              </a:solidFill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5105400" y="2936249"/>
            <a:ext cx="73321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76800" y="332166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105400" y="36576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21601" y="5106572"/>
            <a:ext cx="1183599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1" y="51054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43400" y="51054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81600" y="5106572"/>
            <a:ext cx="28194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09800" y="4648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op = </a:t>
            </a:r>
            <a:r>
              <a:rPr lang="en-US" sz="2400" dirty="0" err="1" smtClean="0">
                <a:solidFill>
                  <a:schemeClr val="accent1"/>
                </a:solidFill>
              </a:rPr>
              <a:t>addi</a:t>
            </a:r>
            <a:r>
              <a:rPr lang="en-US" sz="2400" dirty="0" smtClean="0">
                <a:solidFill>
                  <a:schemeClr val="accent1"/>
                </a:solidFill>
              </a:rPr>
              <a:t>     r0         r5                                    10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21601" y="5792372"/>
            <a:ext cx="1183599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05201" y="57912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43400" y="5791200"/>
            <a:ext cx="8382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81600" y="5792372"/>
            <a:ext cx="2819400" cy="30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209799" y="6015335"/>
            <a:ext cx="599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op = </a:t>
            </a:r>
            <a:r>
              <a:rPr lang="en-US" sz="2400" dirty="0" err="1" smtClean="0">
                <a:solidFill>
                  <a:schemeClr val="accent1"/>
                </a:solidFill>
              </a:rPr>
              <a:t>addi</a:t>
            </a:r>
            <a:r>
              <a:rPr lang="en-US" sz="2400" dirty="0" smtClean="0">
                <a:solidFill>
                  <a:schemeClr val="accent1"/>
                </a:solidFill>
              </a:rPr>
              <a:t>     r5         </a:t>
            </a:r>
            <a:r>
              <a:rPr lang="en-US" sz="2400" dirty="0" err="1" smtClean="0">
                <a:solidFill>
                  <a:schemeClr val="accent1"/>
                </a:solidFill>
              </a:rPr>
              <a:t>r5</a:t>
            </a:r>
            <a:r>
              <a:rPr lang="en-US" sz="2400" dirty="0" smtClean="0">
                <a:solidFill>
                  <a:schemeClr val="accent1"/>
                </a:solidFill>
              </a:rPr>
              <a:t>                                    15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http://upload.wikimedia.org/wikipedia/en/c/c8/Alan_Turing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0765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upload.wikimedia.org/wikipedia/commons/3/3d/Maqui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9996"/>
            <a:ext cx="69437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6099" y="5154037"/>
            <a:ext cx="206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Alan Turing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4867621"/>
            <a:ext cx="27689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Turing Machine</a:t>
            </a:r>
          </a:p>
          <a:p>
            <a:pPr algn="ctr"/>
            <a:r>
              <a:rPr lang="en-US" sz="3200" dirty="0" smtClean="0"/>
              <a:t>1936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22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Instruction Set Architecture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5302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ISA</a:t>
            </a:r>
          </a:p>
          <a:p>
            <a:pPr lvl="1"/>
            <a:r>
              <a:rPr lang="en-US" dirty="0"/>
              <a:t>abstract interface between hardware and the lowest level software </a:t>
            </a:r>
          </a:p>
          <a:p>
            <a:endParaRPr lang="en-US" dirty="0"/>
          </a:p>
          <a:p>
            <a:pPr lvl="1"/>
            <a:r>
              <a:rPr lang="en-US" dirty="0"/>
              <a:t>user portion of the instruction set plus the operating system interfaces used by application programmers</a:t>
            </a:r>
          </a:p>
        </p:txBody>
      </p:sp>
    </p:spTree>
    <p:extLst>
      <p:ext uri="{BB962C8B-B14F-4D97-AF65-F5344CB8AC3E}">
        <p14:creationId xmlns:p14="http://schemas.microsoft.com/office/powerpoint/2010/main" val="16012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Basic Computer System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838575"/>
          </a:xfrm>
        </p:spPr>
        <p:txBody>
          <a:bodyPr/>
          <a:lstStyle/>
          <a:p>
            <a:pPr>
              <a:lnSpc>
                <a:spcPct val="92000"/>
              </a:lnSpc>
            </a:pPr>
            <a:r>
              <a:rPr lang="en-US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/>
              <a:t>von Neumann architecture: combined inst and data</a:t>
            </a:r>
          </a:p>
          <a:p>
            <a:pPr>
              <a:lnSpc>
                <a:spcPct val="92000"/>
              </a:lnSpc>
            </a:pPr>
            <a:r>
              <a:rPr lang="en-US"/>
              <a:t>A bus connects the two</a:t>
            </a:r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5287963" y="4727575"/>
            <a:ext cx="3352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2925763" y="54895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4358" name="Rectangle 6"/>
          <p:cNvSpPr>
            <a:spLocks noChangeArrowheads="1"/>
          </p:cNvSpPr>
          <p:nvPr/>
        </p:nvSpPr>
        <p:spPr bwMode="auto">
          <a:xfrm>
            <a:off x="1249363" y="4956175"/>
            <a:ext cx="16764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9" name="Text Box 7"/>
          <p:cNvSpPr txBox="1">
            <a:spLocks noChangeArrowheads="1"/>
          </p:cNvSpPr>
          <p:nvPr/>
        </p:nvSpPr>
        <p:spPr bwMode="auto">
          <a:xfrm>
            <a:off x="1401763" y="5108575"/>
            <a:ext cx="803275" cy="541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regs</a:t>
            </a:r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3427413" y="4948238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bus</a:t>
            </a:r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1325563" y="57943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processor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364163" y="5794375"/>
            <a:ext cx="1285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memory</a:t>
            </a:r>
          </a:p>
        </p:txBody>
      </p:sp>
      <p:sp>
        <p:nvSpPr>
          <p:cNvPr id="1124363" name="Text Box 11"/>
          <p:cNvSpPr txBox="1">
            <a:spLocks noChangeArrowheads="1"/>
          </p:cNvSpPr>
          <p:nvPr/>
        </p:nvSpPr>
        <p:spPr bwMode="auto">
          <a:xfrm>
            <a:off x="6599238" y="4803775"/>
            <a:ext cx="15430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01010000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10010100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24364" name="Text Box 12"/>
          <p:cNvSpPr txBox="1">
            <a:spLocks noChangeArrowheads="1"/>
          </p:cNvSpPr>
          <p:nvPr/>
        </p:nvSpPr>
        <p:spPr bwMode="auto">
          <a:xfrm>
            <a:off x="3486150" y="5602288"/>
            <a:ext cx="12144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addr, data, 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r/w</a:t>
            </a:r>
          </a:p>
        </p:txBody>
      </p:sp>
    </p:spTree>
    <p:extLst>
      <p:ext uri="{BB962C8B-B14F-4D97-AF65-F5344CB8AC3E}">
        <p14:creationId xmlns:p14="http://schemas.microsoft.com/office/powerpoint/2010/main" val="9800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0"/>
            <a:ext cx="8042275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Design a Simple </a:t>
            </a:r>
            <a:r>
              <a:rPr lang="en-US" dirty="0"/>
              <a:t>Processor</a:t>
            </a:r>
          </a:p>
        </p:txBody>
      </p:sp>
      <p:sp>
        <p:nvSpPr>
          <p:cNvPr id="1142788" name="Rectangle 4"/>
          <p:cNvSpPr>
            <a:spLocks noChangeArrowheads="1"/>
          </p:cNvSpPr>
          <p:nvPr/>
        </p:nvSpPr>
        <p:spPr bwMode="auto">
          <a:xfrm>
            <a:off x="3048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706438" y="2593975"/>
            <a:ext cx="100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memory</a:t>
            </a:r>
          </a:p>
        </p:txBody>
      </p:sp>
      <p:sp>
        <p:nvSpPr>
          <p:cNvPr id="1142790" name="Line 6"/>
          <p:cNvSpPr>
            <a:spLocks noChangeShapeType="1"/>
          </p:cNvSpPr>
          <p:nvPr/>
        </p:nvSpPr>
        <p:spPr bwMode="auto">
          <a:xfrm flipV="1">
            <a:off x="2133600" y="2590800"/>
            <a:ext cx="1371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2262188" y="2173288"/>
            <a:ext cx="603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inst</a:t>
            </a:r>
            <a:endParaRPr lang="en-US" sz="1800" dirty="0">
              <a:latin typeface="Arial" charset="0"/>
            </a:endParaRPr>
          </a:p>
        </p:txBody>
      </p:sp>
      <p:sp>
        <p:nvSpPr>
          <p:cNvPr id="1142792" name="Line 8"/>
          <p:cNvSpPr>
            <a:spLocks noChangeShapeType="1"/>
          </p:cNvSpPr>
          <p:nvPr/>
        </p:nvSpPr>
        <p:spPr bwMode="auto">
          <a:xfrm>
            <a:off x="842963" y="3116263"/>
            <a:ext cx="0" cy="958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3" name="Line 9"/>
          <p:cNvSpPr>
            <a:spLocks noChangeShapeType="1"/>
          </p:cNvSpPr>
          <p:nvPr/>
        </p:nvSpPr>
        <p:spPr bwMode="auto">
          <a:xfrm flipV="1">
            <a:off x="776288" y="3176588"/>
            <a:ext cx="136525" cy="5873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889000" y="3116263"/>
            <a:ext cx="4095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32</a:t>
            </a:r>
          </a:p>
        </p:txBody>
      </p:sp>
      <p:sp>
        <p:nvSpPr>
          <p:cNvPr id="1142795" name="Text Box 11"/>
          <p:cNvSpPr txBox="1">
            <a:spLocks noChangeArrowheads="1"/>
          </p:cNvSpPr>
          <p:nvPr/>
        </p:nvSpPr>
        <p:spPr bwMode="auto">
          <a:xfrm>
            <a:off x="392113" y="4075113"/>
            <a:ext cx="927100" cy="436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pc</a:t>
            </a:r>
          </a:p>
        </p:txBody>
      </p:sp>
      <p:sp>
        <p:nvSpPr>
          <p:cNvPr id="1142796" name="Line 12"/>
          <p:cNvSpPr>
            <a:spLocks noChangeShapeType="1"/>
          </p:cNvSpPr>
          <p:nvPr/>
        </p:nvSpPr>
        <p:spPr bwMode="auto">
          <a:xfrm>
            <a:off x="1758950" y="3070225"/>
            <a:ext cx="0" cy="3587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7" name="Line 13"/>
          <p:cNvSpPr>
            <a:spLocks noChangeShapeType="1"/>
          </p:cNvSpPr>
          <p:nvPr/>
        </p:nvSpPr>
        <p:spPr bwMode="auto">
          <a:xfrm flipV="1">
            <a:off x="1692275" y="3189288"/>
            <a:ext cx="133350" cy="603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8" name="Text Box 14"/>
          <p:cNvSpPr txBox="1">
            <a:spLocks noChangeArrowheads="1"/>
          </p:cNvSpPr>
          <p:nvPr/>
        </p:nvSpPr>
        <p:spPr bwMode="auto">
          <a:xfrm>
            <a:off x="1743075" y="3128963"/>
            <a:ext cx="2968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2</a:t>
            </a:r>
          </a:p>
        </p:txBody>
      </p:sp>
      <p:sp>
        <p:nvSpPr>
          <p:cNvPr id="1142799" name="Text Box 15"/>
          <p:cNvSpPr txBox="1">
            <a:spLocks noChangeArrowheads="1"/>
          </p:cNvSpPr>
          <p:nvPr/>
        </p:nvSpPr>
        <p:spPr bwMode="auto">
          <a:xfrm>
            <a:off x="1517650" y="3402013"/>
            <a:ext cx="5413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00</a:t>
            </a:r>
          </a:p>
        </p:txBody>
      </p:sp>
      <p:sp>
        <p:nvSpPr>
          <p:cNvPr id="1142800" name="Line 16"/>
          <p:cNvSpPr>
            <a:spLocks noChangeShapeType="1"/>
          </p:cNvSpPr>
          <p:nvPr/>
        </p:nvSpPr>
        <p:spPr bwMode="auto">
          <a:xfrm>
            <a:off x="842963" y="3833813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1" name="Oval 17"/>
          <p:cNvSpPr>
            <a:spLocks noChangeArrowheads="1"/>
          </p:cNvSpPr>
          <p:nvPr/>
        </p:nvSpPr>
        <p:spPr bwMode="auto">
          <a:xfrm>
            <a:off x="1633538" y="4076700"/>
            <a:ext cx="1736725" cy="1019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new pc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calculation</a:t>
            </a:r>
          </a:p>
        </p:txBody>
      </p:sp>
      <p:sp>
        <p:nvSpPr>
          <p:cNvPr id="1142802" name="Line 18"/>
          <p:cNvSpPr>
            <a:spLocks noChangeShapeType="1"/>
          </p:cNvSpPr>
          <p:nvPr/>
        </p:nvSpPr>
        <p:spPr bwMode="auto">
          <a:xfrm>
            <a:off x="2463800" y="3833813"/>
            <a:ext cx="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3" name="Line 19"/>
          <p:cNvSpPr>
            <a:spLocks noChangeShapeType="1"/>
          </p:cNvSpPr>
          <p:nvPr/>
        </p:nvSpPr>
        <p:spPr bwMode="auto">
          <a:xfrm>
            <a:off x="2463800" y="5094288"/>
            <a:ext cx="0" cy="239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4" name="Line 20"/>
          <p:cNvSpPr>
            <a:spLocks noChangeShapeType="1"/>
          </p:cNvSpPr>
          <p:nvPr/>
        </p:nvSpPr>
        <p:spPr bwMode="auto">
          <a:xfrm>
            <a:off x="842963" y="5334000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5" name="Line 21"/>
          <p:cNvSpPr>
            <a:spLocks noChangeShapeType="1"/>
          </p:cNvSpPr>
          <p:nvPr/>
        </p:nvSpPr>
        <p:spPr bwMode="auto">
          <a:xfrm>
            <a:off x="842963" y="4494213"/>
            <a:ext cx="0" cy="839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38100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7" name="Text Box 23"/>
          <p:cNvSpPr txBox="1">
            <a:spLocks noChangeArrowheads="1"/>
          </p:cNvSpPr>
          <p:nvPr/>
        </p:nvSpPr>
        <p:spPr bwMode="auto">
          <a:xfrm>
            <a:off x="4065588" y="2593975"/>
            <a:ext cx="130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register file</a:t>
            </a:r>
          </a:p>
        </p:txBody>
      </p:sp>
      <p:sp>
        <p:nvSpPr>
          <p:cNvPr id="1142808" name="Oval 24"/>
          <p:cNvSpPr>
            <a:spLocks noChangeArrowheads="1"/>
          </p:cNvSpPr>
          <p:nvPr/>
        </p:nvSpPr>
        <p:spPr bwMode="auto">
          <a:xfrm>
            <a:off x="4164013" y="4262438"/>
            <a:ext cx="1179512" cy="568325"/>
          </a:xfrm>
          <a:prstGeom prst="ellips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control</a:t>
            </a:r>
          </a:p>
        </p:txBody>
      </p:sp>
      <p:sp>
        <p:nvSpPr>
          <p:cNvPr id="1142809" name="Line 25"/>
          <p:cNvSpPr>
            <a:spLocks noChangeShapeType="1"/>
          </p:cNvSpPr>
          <p:nvPr/>
        </p:nvSpPr>
        <p:spPr bwMode="auto">
          <a:xfrm flipV="1">
            <a:off x="43434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0" name="Line 26"/>
          <p:cNvSpPr>
            <a:spLocks noChangeShapeType="1"/>
          </p:cNvSpPr>
          <p:nvPr/>
        </p:nvSpPr>
        <p:spPr bwMode="auto">
          <a:xfrm flipV="1">
            <a:off x="47244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1" name="Line 27"/>
          <p:cNvSpPr>
            <a:spLocks noChangeShapeType="1"/>
          </p:cNvSpPr>
          <p:nvPr/>
        </p:nvSpPr>
        <p:spPr bwMode="auto">
          <a:xfrm flipV="1">
            <a:off x="49530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2" name="Line 28"/>
          <p:cNvSpPr>
            <a:spLocks noChangeShapeType="1"/>
          </p:cNvSpPr>
          <p:nvPr/>
        </p:nvSpPr>
        <p:spPr bwMode="auto">
          <a:xfrm flipV="1">
            <a:off x="51816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3" name="Text Box 29"/>
          <p:cNvSpPr txBox="1">
            <a:spLocks noChangeArrowheads="1"/>
          </p:cNvSpPr>
          <p:nvPr/>
        </p:nvSpPr>
        <p:spPr bwMode="auto">
          <a:xfrm>
            <a:off x="4419600" y="3352800"/>
            <a:ext cx="808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5  5   5</a:t>
            </a:r>
          </a:p>
        </p:txBody>
      </p:sp>
      <p:sp>
        <p:nvSpPr>
          <p:cNvPr id="1142814" name="Line 30"/>
          <p:cNvSpPr>
            <a:spLocks noChangeShapeType="1"/>
          </p:cNvSpPr>
          <p:nvPr/>
        </p:nvSpPr>
        <p:spPr bwMode="auto">
          <a:xfrm>
            <a:off x="46482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5" name="Line 31"/>
          <p:cNvSpPr>
            <a:spLocks noChangeShapeType="1"/>
          </p:cNvSpPr>
          <p:nvPr/>
        </p:nvSpPr>
        <p:spPr bwMode="auto">
          <a:xfrm>
            <a:off x="48768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6" name="Line 32"/>
          <p:cNvSpPr>
            <a:spLocks noChangeShapeType="1"/>
          </p:cNvSpPr>
          <p:nvPr/>
        </p:nvSpPr>
        <p:spPr bwMode="auto">
          <a:xfrm>
            <a:off x="51054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7" name="Line 33"/>
          <p:cNvSpPr>
            <a:spLocks noChangeShapeType="1"/>
          </p:cNvSpPr>
          <p:nvPr/>
        </p:nvSpPr>
        <p:spPr bwMode="auto">
          <a:xfrm>
            <a:off x="3505200" y="2590800"/>
            <a:ext cx="0" cy="1981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8" name="Line 34"/>
          <p:cNvSpPr>
            <a:spLocks noChangeShapeType="1"/>
          </p:cNvSpPr>
          <p:nvPr/>
        </p:nvSpPr>
        <p:spPr bwMode="auto">
          <a:xfrm flipH="1">
            <a:off x="3505200" y="4572000"/>
            <a:ext cx="609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42819" name="Group 35"/>
          <p:cNvGrpSpPr>
            <a:grpSpLocks/>
          </p:cNvGrpSpPr>
          <p:nvPr/>
        </p:nvGrpSpPr>
        <p:grpSpPr bwMode="auto">
          <a:xfrm>
            <a:off x="6705600" y="1600200"/>
            <a:ext cx="1295400" cy="1600200"/>
            <a:chOff x="4416" y="1056"/>
            <a:chExt cx="816" cy="1008"/>
          </a:xfrm>
        </p:grpSpPr>
        <p:sp>
          <p:nvSpPr>
            <p:cNvPr id="1142820" name="Line 36"/>
            <p:cNvSpPr>
              <a:spLocks noChangeShapeType="1"/>
            </p:cNvSpPr>
            <p:nvPr/>
          </p:nvSpPr>
          <p:spPr bwMode="auto">
            <a:xfrm>
              <a:off x="4416" y="1056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1" name="Line 37"/>
            <p:cNvSpPr>
              <a:spLocks noChangeShapeType="1"/>
            </p:cNvSpPr>
            <p:nvPr/>
          </p:nvSpPr>
          <p:spPr bwMode="auto">
            <a:xfrm flipV="1">
              <a:off x="4416" y="1680"/>
              <a:ext cx="816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2" name="Line 38"/>
            <p:cNvSpPr>
              <a:spLocks noChangeShapeType="1"/>
            </p:cNvSpPr>
            <p:nvPr/>
          </p:nvSpPr>
          <p:spPr bwMode="auto">
            <a:xfrm flipV="1">
              <a:off x="5232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3" name="Line 39"/>
            <p:cNvSpPr>
              <a:spLocks noChangeShapeType="1"/>
            </p:cNvSpPr>
            <p:nvPr/>
          </p:nvSpPr>
          <p:spPr bwMode="auto">
            <a:xfrm flipV="1">
              <a:off x="4416" y="1536"/>
              <a:ext cx="38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4" name="Line 40"/>
            <p:cNvSpPr>
              <a:spLocks noChangeShapeType="1"/>
            </p:cNvSpPr>
            <p:nvPr/>
          </p:nvSpPr>
          <p:spPr bwMode="auto">
            <a:xfrm>
              <a:off x="4416" y="1392"/>
              <a:ext cx="38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5" name="Line 41"/>
            <p:cNvSpPr>
              <a:spLocks noChangeShapeType="1"/>
            </p:cNvSpPr>
            <p:nvPr/>
          </p:nvSpPr>
          <p:spPr bwMode="auto">
            <a:xfrm>
              <a:off x="4416" y="1728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6" name="Line 42"/>
            <p:cNvSpPr>
              <a:spLocks noChangeShapeType="1"/>
            </p:cNvSpPr>
            <p:nvPr/>
          </p:nvSpPr>
          <p:spPr bwMode="auto">
            <a:xfrm>
              <a:off x="4416" y="1056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42827" name="Line 43"/>
          <p:cNvSpPr>
            <a:spLocks noChangeShapeType="1"/>
          </p:cNvSpPr>
          <p:nvPr/>
        </p:nvSpPr>
        <p:spPr bwMode="auto">
          <a:xfrm>
            <a:off x="5715000" y="19050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8" name="Line 44"/>
          <p:cNvSpPr>
            <a:spLocks noChangeShapeType="1"/>
          </p:cNvSpPr>
          <p:nvPr/>
        </p:nvSpPr>
        <p:spPr bwMode="auto">
          <a:xfrm>
            <a:off x="5715000" y="28194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9" name="Line 45"/>
          <p:cNvSpPr>
            <a:spLocks noChangeShapeType="1"/>
          </p:cNvSpPr>
          <p:nvPr/>
        </p:nvSpPr>
        <p:spPr bwMode="auto">
          <a:xfrm flipV="1">
            <a:off x="7543800" y="2819400"/>
            <a:ext cx="0" cy="1752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0" name="Line 46"/>
          <p:cNvSpPr>
            <a:spLocks noChangeShapeType="1"/>
          </p:cNvSpPr>
          <p:nvPr/>
        </p:nvSpPr>
        <p:spPr bwMode="auto">
          <a:xfrm flipH="1">
            <a:off x="5334000" y="4572000"/>
            <a:ext cx="2209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1" name="Line 47"/>
          <p:cNvSpPr>
            <a:spLocks noChangeShapeType="1"/>
          </p:cNvSpPr>
          <p:nvPr/>
        </p:nvSpPr>
        <p:spPr bwMode="auto">
          <a:xfrm flipV="1">
            <a:off x="8458200" y="14478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2" name="Line 48"/>
          <p:cNvSpPr>
            <a:spLocks noChangeShapeType="1"/>
          </p:cNvSpPr>
          <p:nvPr/>
        </p:nvSpPr>
        <p:spPr bwMode="auto">
          <a:xfrm flipH="1">
            <a:off x="8001000" y="2362200"/>
            <a:ext cx="4572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3" name="Line 49"/>
          <p:cNvSpPr>
            <a:spLocks noChangeShapeType="1"/>
          </p:cNvSpPr>
          <p:nvPr/>
        </p:nvSpPr>
        <p:spPr bwMode="auto">
          <a:xfrm flipV="1">
            <a:off x="3505200" y="1447800"/>
            <a:ext cx="49530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4" name="Line 50"/>
          <p:cNvSpPr>
            <a:spLocks noChangeShapeType="1"/>
          </p:cNvSpPr>
          <p:nvPr/>
        </p:nvSpPr>
        <p:spPr bwMode="auto">
          <a:xfrm flipV="1">
            <a:off x="3505200" y="1447800"/>
            <a:ext cx="0" cy="685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5" name="Line 51"/>
          <p:cNvSpPr>
            <a:spLocks noChangeShapeType="1"/>
          </p:cNvSpPr>
          <p:nvPr/>
        </p:nvSpPr>
        <p:spPr bwMode="auto">
          <a:xfrm>
            <a:off x="3505200" y="2133600"/>
            <a:ext cx="304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6" name="Text Box 52"/>
          <p:cNvSpPr txBox="1">
            <a:spLocks noChangeArrowheads="1"/>
          </p:cNvSpPr>
          <p:nvPr/>
        </p:nvSpPr>
        <p:spPr bwMode="auto">
          <a:xfrm>
            <a:off x="7067550" y="2362200"/>
            <a:ext cx="4889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alu</a:t>
            </a: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0277" y="4878130"/>
            <a:ext cx="4266055" cy="118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76014" rIns="81631" bIns="40816"/>
          <a:lstStyle/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00: </a:t>
            </a:r>
            <a:r>
              <a:rPr lang="en-US" sz="25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r0, 10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04: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muli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2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08: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</a:t>
            </a: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15</a:t>
            </a:r>
            <a:endParaRPr lang="en-US" sz="2500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28310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28164" y="21452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43600" y="1535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43600" y="2450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39496" y="2373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262188" y="2133600"/>
            <a:ext cx="603250" cy="4341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10000" y="4830763"/>
            <a:ext cx="4566332" cy="503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5"/>
            <a:endCxn id="4" idx="2"/>
          </p:cNvCxnSpPr>
          <p:nvPr/>
        </p:nvCxnSpPr>
        <p:spPr>
          <a:xfrm>
            <a:off x="2777094" y="2504197"/>
            <a:ext cx="1032906" cy="257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0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" grpId="0"/>
      <p:bldP spid="55" grpId="0"/>
      <p:bldP spid="56" grpId="0"/>
      <p:bldP spid="57" grpId="0"/>
      <p:bldP spid="58" grpId="0"/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Inside the Processor</a:t>
            </a:r>
            <a:endParaRPr lang="en-AU" dirty="0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719137"/>
          </a:xfrm>
        </p:spPr>
        <p:txBody>
          <a:bodyPr/>
          <a:lstStyle/>
          <a:p>
            <a:r>
              <a:rPr lang="en-US"/>
              <a:t>AMD Barcelona: 4 processor cores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3" y="1956652"/>
            <a:ext cx="7704137" cy="3680060"/>
            <a:chOff x="900113" y="1956652"/>
            <a:chExt cx="7704137" cy="3680060"/>
          </a:xfrm>
        </p:grpSpPr>
        <p:pic>
          <p:nvPicPr>
            <p:cNvPr id="205844" name="Picture 20" descr="f01-09-P374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060575"/>
              <a:ext cx="7704137" cy="34893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 bwMode="auto">
            <a:xfrm>
              <a:off x="4561471" y="1956652"/>
              <a:ext cx="388762" cy="3680060"/>
            </a:xfrm>
            <a:prstGeom prst="rect">
              <a:avLst/>
            </a:prstGeom>
            <a:solidFill>
              <a:schemeClr val="bg2"/>
            </a:solidFill>
            <a:ln>
              <a:headEnd type="none" w="sm" len="sm"/>
              <a:tailEnd type="triangl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43351" y="5844040"/>
            <a:ext cx="53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Patterson &amp; </a:t>
            </a:r>
            <a:r>
              <a:rPr lang="en-US" sz="1200" dirty="0" err="1" smtClean="0"/>
              <a:t>Hennesssy</a:t>
            </a:r>
            <a:r>
              <a:rPr lang="en-US" sz="1200" dirty="0" smtClean="0"/>
              <a:t>, Computer Organization and Design,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87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43" y="-120525"/>
            <a:ext cx="6565901" cy="11592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3600" dirty="0" smtClean="0"/>
              <a:t>How to </a:t>
            </a:r>
            <a:r>
              <a:rPr lang="en-US" sz="3600" dirty="0"/>
              <a:t>P</a:t>
            </a:r>
            <a:r>
              <a:rPr lang="en-US" sz="3600" dirty="0" smtClean="0"/>
              <a:t>rogram the Processor:</a:t>
            </a:r>
            <a:br>
              <a:rPr lang="en-US" sz="3600" dirty="0" smtClean="0"/>
            </a:br>
            <a:r>
              <a:rPr lang="en-US" sz="3600" dirty="0" smtClean="0"/>
              <a:t>MIPS </a:t>
            </a:r>
            <a:r>
              <a:rPr lang="en-US" sz="3600" dirty="0"/>
              <a:t>R3000 ISA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028700"/>
            <a:ext cx="5448300" cy="34718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</a:pPr>
            <a:r>
              <a:rPr lang="en-US" dirty="0"/>
              <a:t>Instruction Categories</a:t>
            </a:r>
          </a:p>
          <a:p>
            <a:pPr marL="800100" lvl="1" indent="-342900"/>
            <a:r>
              <a:rPr lang="en-US" dirty="0"/>
              <a:t>Load/Store</a:t>
            </a:r>
          </a:p>
          <a:p>
            <a:pPr marL="800100" lvl="1" indent="-342900"/>
            <a:r>
              <a:rPr lang="en-US" dirty="0"/>
              <a:t>Computational</a:t>
            </a:r>
          </a:p>
          <a:p>
            <a:pPr marL="800100" lvl="1" indent="-342900"/>
            <a:r>
              <a:rPr lang="en-US" dirty="0"/>
              <a:t>Jump and Branch</a:t>
            </a:r>
          </a:p>
          <a:p>
            <a:pPr marL="800100" lvl="1" indent="-342900"/>
            <a:r>
              <a:rPr lang="en-US" dirty="0"/>
              <a:t>Floating Point</a:t>
            </a:r>
          </a:p>
          <a:p>
            <a:pPr marL="1257300" lvl="2" indent="-342900"/>
            <a:r>
              <a:rPr lang="en-US" dirty="0"/>
              <a:t>coprocessor</a:t>
            </a:r>
          </a:p>
          <a:p>
            <a:pPr marL="800100" lvl="1" indent="-342900"/>
            <a:r>
              <a:rPr lang="en-US" dirty="0"/>
              <a:t>Memory Management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7" name="Rectangle 5"/>
          <p:cNvSpPr>
            <a:spLocks noChangeArrowheads="1"/>
          </p:cNvSpPr>
          <p:nvPr/>
        </p:nvSpPr>
        <p:spPr bwMode="auto">
          <a:xfrm>
            <a:off x="5746750" y="1670050"/>
            <a:ext cx="1054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R0 - R31</a:t>
            </a:r>
          </a:p>
        </p:txBody>
      </p:sp>
      <p:sp>
        <p:nvSpPr>
          <p:cNvPr id="1236998" name="Rectangle 6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9" name="Rectangle 7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0" name="Rectangle 8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1" name="Rectangle 9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PC</a:t>
            </a:r>
          </a:p>
        </p:txBody>
      </p:sp>
      <p:sp>
        <p:nvSpPr>
          <p:cNvPr id="1237002" name="Rectangle 1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HI</a:t>
            </a:r>
          </a:p>
        </p:txBody>
      </p:sp>
      <p:sp>
        <p:nvSpPr>
          <p:cNvPr id="1237003" name="Rectangle 11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LO</a:t>
            </a:r>
          </a:p>
        </p:txBody>
      </p:sp>
      <p:sp>
        <p:nvSpPr>
          <p:cNvPr id="1237004" name="Rectangle 12"/>
          <p:cNvSpPr>
            <a:spLocks noChangeArrowheads="1"/>
          </p:cNvSpPr>
          <p:nvPr/>
        </p:nvSpPr>
        <p:spPr bwMode="auto">
          <a:xfrm>
            <a:off x="1403350" y="47307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5" name="Rectangle 13"/>
          <p:cNvSpPr>
            <a:spLocks noChangeArrowheads="1"/>
          </p:cNvSpPr>
          <p:nvPr/>
        </p:nvSpPr>
        <p:spPr bwMode="auto">
          <a:xfrm>
            <a:off x="1708150" y="47688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06" name="Rectangle 14"/>
          <p:cNvSpPr>
            <a:spLocks noChangeArrowheads="1"/>
          </p:cNvSpPr>
          <p:nvPr/>
        </p:nvSpPr>
        <p:spPr bwMode="auto">
          <a:xfrm>
            <a:off x="26733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7" name="Rectangle 15"/>
          <p:cNvSpPr>
            <a:spLocks noChangeArrowheads="1"/>
          </p:cNvSpPr>
          <p:nvPr/>
        </p:nvSpPr>
        <p:spPr bwMode="auto">
          <a:xfrm>
            <a:off x="36385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8" name="Rectangle 16"/>
          <p:cNvSpPr>
            <a:spLocks noChangeArrowheads="1"/>
          </p:cNvSpPr>
          <p:nvPr/>
        </p:nvSpPr>
        <p:spPr bwMode="auto">
          <a:xfrm>
            <a:off x="1403350" y="5213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9" name="Rectangle 17"/>
          <p:cNvSpPr>
            <a:spLocks noChangeArrowheads="1"/>
          </p:cNvSpPr>
          <p:nvPr/>
        </p:nvSpPr>
        <p:spPr bwMode="auto">
          <a:xfrm>
            <a:off x="1708150" y="5251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0" name="Rectangle 18"/>
          <p:cNvSpPr>
            <a:spLocks noChangeArrowheads="1"/>
          </p:cNvSpPr>
          <p:nvPr/>
        </p:nvSpPr>
        <p:spPr bwMode="auto">
          <a:xfrm>
            <a:off x="26733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1" name="Rectangle 19"/>
          <p:cNvSpPr>
            <a:spLocks noChangeArrowheads="1"/>
          </p:cNvSpPr>
          <p:nvPr/>
        </p:nvSpPr>
        <p:spPr bwMode="auto">
          <a:xfrm>
            <a:off x="36385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2" name="Rectangle 20"/>
          <p:cNvSpPr>
            <a:spLocks noChangeArrowheads="1"/>
          </p:cNvSpPr>
          <p:nvPr/>
        </p:nvSpPr>
        <p:spPr bwMode="auto">
          <a:xfrm>
            <a:off x="4603750" y="5213350"/>
            <a:ext cx="298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3" name="Rectangle 21"/>
          <p:cNvSpPr>
            <a:spLocks noChangeArrowheads="1"/>
          </p:cNvSpPr>
          <p:nvPr/>
        </p:nvSpPr>
        <p:spPr bwMode="auto">
          <a:xfrm>
            <a:off x="1403350" y="5721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4" name="Rectangle 22"/>
          <p:cNvSpPr>
            <a:spLocks noChangeArrowheads="1"/>
          </p:cNvSpPr>
          <p:nvPr/>
        </p:nvSpPr>
        <p:spPr bwMode="auto">
          <a:xfrm>
            <a:off x="1708150" y="5759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5" name="Rectangle 23"/>
          <p:cNvSpPr>
            <a:spLocks noChangeArrowheads="1"/>
          </p:cNvSpPr>
          <p:nvPr/>
        </p:nvSpPr>
        <p:spPr bwMode="auto">
          <a:xfrm>
            <a:off x="2673350" y="5721350"/>
            <a:ext cx="49149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6" name="Rectangle 24"/>
          <p:cNvSpPr>
            <a:spLocks noChangeArrowheads="1"/>
          </p:cNvSpPr>
          <p:nvPr/>
        </p:nvSpPr>
        <p:spPr bwMode="auto">
          <a:xfrm>
            <a:off x="46037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7" name="Rectangle 25"/>
          <p:cNvSpPr>
            <a:spLocks noChangeArrowheads="1"/>
          </p:cNvSpPr>
          <p:nvPr/>
        </p:nvSpPr>
        <p:spPr bwMode="auto">
          <a:xfrm>
            <a:off x="55689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8" name="Rectangle 26"/>
          <p:cNvSpPr>
            <a:spLocks noChangeArrowheads="1"/>
          </p:cNvSpPr>
          <p:nvPr/>
        </p:nvSpPr>
        <p:spPr bwMode="auto">
          <a:xfrm>
            <a:off x="6534150" y="4730750"/>
            <a:ext cx="10541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9" name="Rectangle 27"/>
          <p:cNvSpPr>
            <a:spLocks noChangeArrowheads="1"/>
          </p:cNvSpPr>
          <p:nvPr/>
        </p:nvSpPr>
        <p:spPr bwMode="auto">
          <a:xfrm>
            <a:off x="2800350" y="47688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0" name="Rectangle 28"/>
          <p:cNvSpPr>
            <a:spLocks noChangeArrowheads="1"/>
          </p:cNvSpPr>
          <p:nvPr/>
        </p:nvSpPr>
        <p:spPr bwMode="auto">
          <a:xfrm>
            <a:off x="3841750" y="47942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1" name="Rectangle 29"/>
          <p:cNvSpPr>
            <a:spLocks noChangeArrowheads="1"/>
          </p:cNvSpPr>
          <p:nvPr/>
        </p:nvSpPr>
        <p:spPr bwMode="auto">
          <a:xfrm>
            <a:off x="4832350" y="47688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rd</a:t>
            </a:r>
          </a:p>
        </p:txBody>
      </p:sp>
      <p:sp>
        <p:nvSpPr>
          <p:cNvPr id="1237022" name="Rectangle 30"/>
          <p:cNvSpPr>
            <a:spLocks noChangeArrowheads="1"/>
          </p:cNvSpPr>
          <p:nvPr/>
        </p:nvSpPr>
        <p:spPr bwMode="auto">
          <a:xfrm>
            <a:off x="5746750" y="4768850"/>
            <a:ext cx="3937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sa</a:t>
            </a:r>
          </a:p>
        </p:txBody>
      </p:sp>
      <p:sp>
        <p:nvSpPr>
          <p:cNvPr id="1237023" name="Rectangle 31"/>
          <p:cNvSpPr>
            <a:spLocks noChangeArrowheads="1"/>
          </p:cNvSpPr>
          <p:nvPr/>
        </p:nvSpPr>
        <p:spPr bwMode="auto">
          <a:xfrm>
            <a:off x="6661150" y="4768850"/>
            <a:ext cx="6985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funct</a:t>
            </a:r>
          </a:p>
        </p:txBody>
      </p:sp>
      <p:sp>
        <p:nvSpPr>
          <p:cNvPr id="1237024" name="Rectangle 32"/>
          <p:cNvSpPr>
            <a:spLocks noChangeArrowheads="1"/>
          </p:cNvSpPr>
          <p:nvPr/>
        </p:nvSpPr>
        <p:spPr bwMode="auto">
          <a:xfrm>
            <a:off x="2825750" y="52514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5" name="Rectangle 33"/>
          <p:cNvSpPr>
            <a:spLocks noChangeArrowheads="1"/>
          </p:cNvSpPr>
          <p:nvPr/>
        </p:nvSpPr>
        <p:spPr bwMode="auto">
          <a:xfrm>
            <a:off x="3867150" y="52768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6" name="Rectangle 34"/>
          <p:cNvSpPr>
            <a:spLocks noChangeArrowheads="1"/>
          </p:cNvSpPr>
          <p:nvPr/>
        </p:nvSpPr>
        <p:spPr bwMode="auto">
          <a:xfrm>
            <a:off x="4984750" y="5302250"/>
            <a:ext cx="12700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immediate</a:t>
            </a:r>
          </a:p>
        </p:txBody>
      </p:sp>
      <p:sp>
        <p:nvSpPr>
          <p:cNvPr id="1237027" name="Rectangle 35"/>
          <p:cNvSpPr>
            <a:spLocks noChangeArrowheads="1"/>
          </p:cNvSpPr>
          <p:nvPr/>
        </p:nvSpPr>
        <p:spPr bwMode="auto">
          <a:xfrm>
            <a:off x="3968750" y="5749925"/>
            <a:ext cx="1371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jump target</a:t>
            </a:r>
          </a:p>
        </p:txBody>
      </p:sp>
      <p:sp>
        <p:nvSpPr>
          <p:cNvPr id="1237028" name="Rectangle 36"/>
          <p:cNvSpPr>
            <a:spLocks noChangeArrowheads="1"/>
          </p:cNvSpPr>
          <p:nvPr/>
        </p:nvSpPr>
        <p:spPr bwMode="auto">
          <a:xfrm>
            <a:off x="5465763" y="957263"/>
            <a:ext cx="11576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latin typeface="Arial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90670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7063" y="0"/>
            <a:ext cx="2386012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 Overview</a:t>
            </a:r>
          </a:p>
        </p:txBody>
      </p:sp>
      <p:sp>
        <p:nvSpPr>
          <p:cNvPr id="1234947" name="Rectangle 3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49" name="Rectangle 5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234950" name="Rectangle 6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234953" name="Rectangle 9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Rectangle 10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234955" name="Rectangle 11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56" name="Line 12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8" name="Line 14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9" name="Rectangle 15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234960" name="Line 16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Line 17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2" name="Rectangle 18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234963" name="Rectangle 19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Rectangle 22" descr="50%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34967" name="Rectangle 23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234968" name="Rectangle 24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234969" name="Rectangle 25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0" name="Line 26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1" name="Rectangle 27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2" name="Line 28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73" name="Rectangle 29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74" name="Rectangle 30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  <p:extLst>
      <p:ext uri="{BB962C8B-B14F-4D97-AF65-F5344CB8AC3E}">
        <p14:creationId xmlns:p14="http://schemas.microsoft.com/office/powerpoint/2010/main" val="1058658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Applications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054600"/>
          </a:xfrm>
        </p:spPr>
        <p:txBody>
          <a:bodyPr/>
          <a:lstStyle/>
          <a:p>
            <a:r>
              <a:rPr lang="en-US" dirty="0" smtClean="0"/>
              <a:t>Everything these days!</a:t>
            </a:r>
          </a:p>
          <a:p>
            <a:pPr lvl="1"/>
            <a:r>
              <a:rPr lang="en-US" dirty="0" smtClean="0"/>
              <a:t>Phones, cars, televisions, games, computers,…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2"/>
            </p:custDataLst>
          </p:nvPr>
        </p:nvSpPr>
        <p:spPr>
          <a:xfrm>
            <a:off x="6781800" y="6400802"/>
            <a:ext cx="2133600" cy="365125"/>
          </a:xfrm>
          <a:prstGeom prst="rect">
            <a:avLst/>
          </a:prstGeom>
        </p:spPr>
        <p:txBody>
          <a:bodyPr/>
          <a:lstStyle/>
          <a:p>
            <a:fld id="{E0000CE2-C82A-43FE-8B38-6C5ABD482D90}" type="slidenum">
              <a:rPr lang="en-US"/>
              <a:pPr/>
              <a:t>57</a:t>
            </a:fld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41360" y="4267200"/>
            <a:ext cx="1520640" cy="69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4800600"/>
            <a:ext cx="19310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Berkeley mote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6800" y="4210604"/>
            <a:ext cx="2699400" cy="17271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98200" y="5831173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err="1">
                <a:solidFill>
                  <a:srgbClr val="FFFFFF"/>
                </a:solidFill>
                <a:latin typeface="Calibri" pitchFamily="34" charset="0"/>
              </a:rPr>
              <a:t>NVidia</a:t>
            </a: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 GPU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4160" y="685800"/>
            <a:ext cx="1658880" cy="1601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4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52800" y="2369338"/>
            <a:ext cx="16502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Xilinx FPGA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2869750" y="2116455"/>
            <a:ext cx="94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millions</a:t>
            </a:r>
            <a:endParaRPr lang="en-US" sz="1800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4146265090"/>
              </p:ext>
            </p:extLst>
          </p:nvPr>
        </p:nvGraphicFramePr>
        <p:xfrm>
          <a:off x="3276600" y="487459"/>
          <a:ext cx="5735104" cy="40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pic>
        <p:nvPicPr>
          <p:cNvPr id="13" name="Picture 4" descr="http://donthatethegeek.com/wp-content/uploads/2011/09/Samsung-Exynos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20266"/>
            <a:ext cx="2058273" cy="15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52800" y="6391519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Cell Phone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6350" y="2819400"/>
            <a:ext cx="2541019" cy="1470547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200" y="4454290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Cloud </a:t>
            </a:r>
          </a:p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Computing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5" name="Picture 11" descr="http://pictures.topspeed.com/IMG/crop/201112/2012-tesla-model-s-alpha-4_600x0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5181600"/>
            <a:ext cx="1871417" cy="12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7999" y="6324600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Calibri" pitchFamily="34" charset="0"/>
              </a:rPr>
              <a:t>Cars</a:t>
            </a: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9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/>
      <p:bldP spid="24584" grpId="0"/>
      <p:bldP spid="14" grpId="0"/>
      <p:bldP spid="16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0" name="Rectangle 10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6" name="Rectangle 26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7" name="Rectangle 7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183188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Covered in this course</a:t>
            </a:r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6" name="Rectangle 6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198088" name="Line 8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9" name="Rectangle 9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198091" name="Rectangle 11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198092" name="Rectangle 12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093" name="Line 13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4" name="Line 14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5" name="Line 15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6" name="Rectangle 16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198097" name="Line 17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8" name="Line 18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9" name="Rectangle 19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198100" name="Rectangle 20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1" name="Rectangle 21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198102" name="Rectangle 22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3" name="Rectangle 23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4" name="Rectangle 24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charset="0"/>
              </a:rPr>
              <a:t> Architecture</a:t>
            </a:r>
          </a:p>
        </p:txBody>
      </p:sp>
      <p:sp>
        <p:nvSpPr>
          <p:cNvPr id="1198105" name="Rectangle 25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198107" name="Line 27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8" name="Rectangle 28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9" name="Line 29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0" name="Rectangle 30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111" name="Rectangle 31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  <p:extLst>
      <p:ext uri="{BB962C8B-B14F-4D97-AF65-F5344CB8AC3E}">
        <p14:creationId xmlns:p14="http://schemas.microsoft.com/office/powerpoint/2010/main" val="3325986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565365" y="1065671"/>
            <a:ext cx="8502650" cy="5264009"/>
          </a:xfrm>
          <a:ln/>
        </p:spPr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Basic knowledge needed for </a:t>
            </a:r>
            <a:r>
              <a:rPr lang="en-US" i="1" dirty="0">
                <a:solidFill>
                  <a:srgbClr val="5DD4FF"/>
                </a:solidFill>
              </a:rPr>
              <a:t>all</a:t>
            </a:r>
            <a:r>
              <a:rPr lang="en-US" dirty="0">
                <a:solidFill>
                  <a:srgbClr val="5DD4FF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operating </a:t>
            </a:r>
            <a:r>
              <a:rPr lang="en-US" dirty="0"/>
              <a:t>systems, compilers, </a:t>
            </a:r>
            <a:r>
              <a:rPr lang="en-US" dirty="0" smtClean="0"/>
              <a:t>...</a:t>
            </a:r>
            <a:endParaRPr lang="en-US" dirty="0"/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5DD4FF"/>
                </a:solidFill>
              </a:rPr>
              <a:t>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2217521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1912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How to 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2059402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-50055"/>
            <a:ext cx="7773987" cy="77162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Where did it begin?</a:t>
            </a:r>
            <a:endParaRPr lang="en-GB" dirty="0"/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3476363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Electrical Switch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On/Off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Binary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/>
          </a:p>
          <a:p>
            <a:pPr indent="-285750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Transistor</a:t>
            </a:r>
            <a:endParaRPr lang="en-GB" dirty="0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6762" y="4959351"/>
            <a:ext cx="4255105" cy="182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The first transistor on a workbench at AT&amp;T Bell Labs in 1947</a:t>
            </a:r>
          </a:p>
        </p:txBody>
      </p:sp>
      <p:pic>
        <p:nvPicPr>
          <p:cNvPr id="6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43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Moore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cs typeface="+mj-cs"/>
              </a:rPr>
              <a:t>s Law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924800" cy="55578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1965</a:t>
            </a:r>
          </a:p>
          <a:p>
            <a:pPr lvl="1">
              <a:defRPr/>
            </a:pPr>
            <a:r>
              <a:rPr lang="en-US" dirty="0" smtClean="0"/>
              <a:t>number of transistors that can be integrated on a die would double every 18 to 24 months (i.e., grow exponentially with time)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cs typeface="+mn-cs"/>
              </a:rPr>
              <a:t>Amazingly visionary </a:t>
            </a:r>
          </a:p>
          <a:p>
            <a:pPr lvl="1">
              <a:defRPr/>
            </a:pPr>
            <a:r>
              <a:rPr lang="en-US" sz="2000" dirty="0" smtClean="0"/>
              <a:t>2300 transistors, 1 MHz clock (Intel 4004) - 1971</a:t>
            </a:r>
          </a:p>
          <a:p>
            <a:pPr lvl="1">
              <a:defRPr/>
            </a:pPr>
            <a:r>
              <a:rPr lang="en-US" sz="2000" dirty="0" smtClean="0"/>
              <a:t>16 Million transistors (Ultra </a:t>
            </a:r>
            <a:r>
              <a:rPr lang="en-US" sz="2000" dirty="0" err="1" smtClean="0"/>
              <a:t>Sparc</a:t>
            </a:r>
            <a:r>
              <a:rPr lang="en-US" sz="2000" dirty="0" smtClean="0"/>
              <a:t> III)</a:t>
            </a:r>
          </a:p>
          <a:p>
            <a:pPr lvl="1">
              <a:defRPr/>
            </a:pPr>
            <a:r>
              <a:rPr lang="en-US" sz="2000" dirty="0" smtClean="0"/>
              <a:t>42 Million transistors, 2 GHz clock (Intel Xeon) – 2001</a:t>
            </a:r>
          </a:p>
          <a:p>
            <a:pPr lvl="1">
              <a:defRPr/>
            </a:pPr>
            <a:r>
              <a:rPr lang="en-US" sz="2000" dirty="0" smtClean="0"/>
              <a:t>55 Million transistors, 3 GHz, 130nm technology, 250mm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die (Intel Pentium 4) – 2004</a:t>
            </a:r>
          </a:p>
          <a:p>
            <a:pPr lvl="1">
              <a:defRPr/>
            </a:pPr>
            <a:r>
              <a:rPr lang="en-US" sz="2000" dirty="0" smtClean="0"/>
              <a:t>290+ Million transistors, 3 GHz (Intel Core 2 Duo) – 2007</a:t>
            </a:r>
          </a:p>
          <a:p>
            <a:pPr lvl="1">
              <a:defRPr/>
            </a:pPr>
            <a:r>
              <a:rPr lang="en-US" sz="2000" dirty="0" smtClean="0"/>
              <a:t>721 Million transistors, 2 GHz (Nehalem) - 2009</a:t>
            </a:r>
          </a:p>
          <a:p>
            <a:pPr lvl="1">
              <a:defRPr/>
            </a:pPr>
            <a:r>
              <a:rPr lang="en-US" sz="2000" dirty="0" smtClean="0"/>
              <a:t>1.4 Billion transistors, 3.4 GHz Intel </a:t>
            </a:r>
            <a:r>
              <a:rPr lang="en-US" sz="2000" dirty="0" err="1" smtClean="0"/>
              <a:t>Haswell</a:t>
            </a:r>
            <a:r>
              <a:rPr lang="en-US" sz="2000" dirty="0" smtClean="0"/>
              <a:t> (Quad core) – 2013</a:t>
            </a:r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>
              <a:buFontTx/>
              <a:buNone/>
              <a:defRPr/>
            </a:pPr>
            <a:r>
              <a:rPr lang="en-US" sz="2000" dirty="0" smtClean="0"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363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/>
          </p:cNvSpPr>
          <p:nvPr/>
        </p:nvSpPr>
        <p:spPr bwMode="auto">
          <a:xfrm>
            <a:off x="161668" y="228600"/>
            <a:ext cx="8829932" cy="6400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AF0FE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dropp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381000"/>
            <a:ext cx="6938963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65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3410">
      <a:dk1>
        <a:srgbClr val="FFFFFF"/>
      </a:dk1>
      <a:lt1>
        <a:sysClr val="window" lastClr="FFFFFF"/>
      </a:lt1>
      <a:dk2>
        <a:srgbClr val="000000"/>
      </a:dk2>
      <a:lt2>
        <a:srgbClr val="D8D8D8"/>
      </a:lt2>
      <a:accent1>
        <a:srgbClr val="FFFF00"/>
      </a:accent1>
      <a:accent2>
        <a:srgbClr val="FF0000"/>
      </a:accent2>
      <a:accent3>
        <a:srgbClr val="7030A0"/>
      </a:accent3>
      <a:accent4>
        <a:srgbClr val="0070C0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2677</TotalTime>
  <Words>3132</Words>
  <Application>Microsoft Office PowerPoint</Application>
  <PresentationFormat>On-screen Show (4:3)</PresentationFormat>
  <Paragraphs>1009</Paragraphs>
  <Slides>59</Slides>
  <Notes>45</Notes>
  <HiddenSlides>3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ＭＳ Ｐゴシック</vt:lpstr>
      <vt:lpstr>Arial</vt:lpstr>
      <vt:lpstr>Calibri</vt:lpstr>
      <vt:lpstr>Consolas</vt:lpstr>
      <vt:lpstr>DejaVu Sans</vt:lpstr>
      <vt:lpstr>Helvetica</vt:lpstr>
      <vt:lpstr>msgothic</vt:lpstr>
      <vt:lpstr>StarSymbol</vt:lpstr>
      <vt:lpstr>Symbol</vt:lpstr>
      <vt:lpstr>Times</vt:lpstr>
      <vt:lpstr>Times New Roman</vt:lpstr>
      <vt:lpstr>Wingdings</vt:lpstr>
      <vt:lpstr>Office Theme</vt:lpstr>
      <vt:lpstr>Chart</vt:lpstr>
      <vt:lpstr>CS 3410: Computer System Organization and Programming</vt:lpstr>
      <vt:lpstr>PowerPoint Presentation</vt:lpstr>
      <vt:lpstr>PowerPoint Presentation</vt:lpstr>
      <vt:lpstr>PowerPoint Presentation</vt:lpstr>
      <vt:lpstr>PowerPoint Presentation</vt:lpstr>
      <vt:lpstr>Course Objective</vt:lpstr>
      <vt:lpstr>Where did it begin?</vt:lpstr>
      <vt:lpstr>Moore’s Law</vt:lpstr>
      <vt:lpstr>PowerPoint Presentation</vt:lpstr>
      <vt:lpstr>Processor Performance Increase</vt:lpstr>
      <vt:lpstr>Moore’s Law</vt:lpstr>
      <vt:lpstr>Parallelism</vt:lpstr>
      <vt:lpstr>Then and Now</vt:lpstr>
      <vt:lpstr>Then and Now</vt:lpstr>
      <vt:lpstr>Parallelism</vt:lpstr>
      <vt:lpstr>PowerPoint Presentation</vt:lpstr>
      <vt:lpstr>GPUs: Faster than Moore’s Law</vt:lpstr>
      <vt:lpstr>Supercomputers</vt:lpstr>
      <vt:lpstr>PowerPoint Presentation</vt:lpstr>
      <vt:lpstr>Why?</vt:lpstr>
      <vt:lpstr>Programmable Hardware</vt:lpstr>
      <vt:lpstr>Course Objective</vt:lpstr>
      <vt:lpstr>How class is organized</vt:lpstr>
      <vt:lpstr>Who am I?</vt:lpstr>
      <vt:lpstr>Who am I?</vt:lpstr>
      <vt:lpstr>Who am I?</vt:lpstr>
      <vt:lpstr>Who am I?</vt:lpstr>
      <vt:lpstr>Who am I?</vt:lpstr>
      <vt:lpstr>Course Staff</vt:lpstr>
      <vt:lpstr>Pre-requisites and scheduling</vt:lpstr>
      <vt:lpstr>Pre-requisites and scheduling</vt:lpstr>
      <vt:lpstr>Schedule (subject to change)</vt:lpstr>
      <vt:lpstr>Grading</vt:lpstr>
      <vt:lpstr>Grading</vt:lpstr>
      <vt:lpstr>Active Learning</vt:lpstr>
      <vt:lpstr>Active Learning</vt:lpstr>
      <vt:lpstr>Active Learning</vt:lpstr>
      <vt:lpstr>Active Learning</vt:lpstr>
      <vt:lpstr>Administrivia</vt:lpstr>
      <vt:lpstr>Administrivia</vt:lpstr>
      <vt:lpstr>Communication</vt:lpstr>
      <vt:lpstr>Lab Sections, Projects, and Homeworks</vt:lpstr>
      <vt:lpstr>Academic Integrity</vt:lpstr>
      <vt:lpstr>Why do CS Students Need Transistors?</vt:lpstr>
      <vt:lpstr>Why do CS Students Need Transistors?</vt:lpstr>
      <vt:lpstr>Why do CS Students Need Transistors?</vt:lpstr>
      <vt:lpstr>Computer System Organization</vt:lpstr>
      <vt:lpstr>Computer System Organization</vt:lpstr>
      <vt:lpstr>Compilers &amp; Assemblers</vt:lpstr>
      <vt:lpstr>Instruction Set Architecture</vt:lpstr>
      <vt:lpstr>Basic Computer System</vt:lpstr>
      <vt:lpstr>How to Design a Simple Processor</vt:lpstr>
      <vt:lpstr>Inside the Processor</vt:lpstr>
      <vt:lpstr>How to Program the Processor: MIPS R3000 ISA</vt:lpstr>
      <vt:lpstr> Overview</vt:lpstr>
      <vt:lpstr>Applications</vt:lpstr>
      <vt:lpstr>Applications</vt:lpstr>
      <vt:lpstr>Covered in this course</vt:lpstr>
      <vt:lpstr>Reflect</vt:lpstr>
    </vt:vector>
  </TitlesOfParts>
  <Company>Cornell University Computing and Information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181</cp:revision>
  <cp:lastPrinted>2014-01-23T21:33:01Z</cp:lastPrinted>
  <dcterms:created xsi:type="dcterms:W3CDTF">2012-11-28T14:27:55Z</dcterms:created>
  <dcterms:modified xsi:type="dcterms:W3CDTF">2015-01-22T18:05:30Z</dcterms:modified>
</cp:coreProperties>
</file>