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9" r:id="rId4"/>
    <p:sldId id="262" r:id="rId5"/>
    <p:sldId id="263" r:id="rId6"/>
    <p:sldId id="271" r:id="rId7"/>
    <p:sldId id="278" r:id="rId8"/>
    <p:sldId id="274" r:id="rId9"/>
    <p:sldId id="279" r:id="rId10"/>
    <p:sldId id="275" r:id="rId11"/>
    <p:sldId id="277" r:id="rId12"/>
    <p:sldId id="276" r:id="rId13"/>
    <p:sldId id="273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576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18361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1345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1593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8641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Just bring up why malloc returns a void *, and how we casted it to a char * for the string manipulation last time.</a:t>
            </a:r>
          </a:p>
        </p:txBody>
      </p:sp>
    </p:spTree>
    <p:extLst>
      <p:ext uri="{BB962C8B-B14F-4D97-AF65-F5344CB8AC3E}">
        <p14:creationId xmlns:p14="http://schemas.microsoft.com/office/powerpoint/2010/main" val="1949530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Answer: If the memory is found in a separate segment of memory, ptr </a:t>
            </a:r>
            <a:r>
              <a:rPr lang="en" smtClean="0"/>
              <a:t>will</a:t>
            </a:r>
            <a:r>
              <a:rPr lang="en" baseline="0" smtClean="0"/>
              <a:t> now point to invalid memory</a:t>
            </a:r>
            <a:r>
              <a:rPr lang="en" smtClean="0"/>
              <a:t>.</a:t>
            </a: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05631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Mention that the sequence: malloc, free, malloc, free, … , free</a:t>
            </a:r>
          </a:p>
          <a:p>
            <a:pPr>
              <a:buNone/>
            </a:pPr>
            <a:r>
              <a:rPr lang="en"/>
              <a:t>is ok.</a:t>
            </a:r>
          </a:p>
        </p:txBody>
      </p:sp>
    </p:spTree>
    <p:extLst>
      <p:ext uri="{BB962C8B-B14F-4D97-AF65-F5344CB8AC3E}">
        <p14:creationId xmlns:p14="http://schemas.microsoft.com/office/powerpoint/2010/main" val="4003648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Just bring up why malloc returns a void *, and how we casted it to a char * for the string manipulation last time.</a:t>
            </a:r>
          </a:p>
        </p:txBody>
      </p:sp>
    </p:spTree>
    <p:extLst>
      <p:ext uri="{BB962C8B-B14F-4D97-AF65-F5344CB8AC3E}">
        <p14:creationId xmlns:p14="http://schemas.microsoft.com/office/powerpoint/2010/main" val="3907526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280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C Lab </a:t>
            </a:r>
            <a:r>
              <a:rPr lang="en-US" dirty="0" smtClean="0"/>
              <a:t>3</a:t>
            </a:r>
            <a:endParaRPr lang="en" dirty="0"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 dirty="0" smtClean="0"/>
              <a:t>C </a:t>
            </a:r>
            <a:r>
              <a:rPr lang="en-US" dirty="0" err="1" smtClean="0"/>
              <a:t>Arraylist</a:t>
            </a:r>
            <a:r>
              <a:rPr lang="en-US" dirty="0" smtClean="0"/>
              <a:t> Implementation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7700" indent="-4572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arraylist</a:t>
            </a:r>
            <a:r>
              <a:rPr lang="en-US" dirty="0" smtClean="0"/>
              <a:t> is a list of pointers to memory locations.</a:t>
            </a:r>
          </a:p>
          <a:p>
            <a:pPr marL="647700" indent="-457200">
              <a:buFont typeface="Arial"/>
              <a:buChar char="•"/>
            </a:pPr>
            <a:r>
              <a:rPr lang="en-US" dirty="0" smtClean="0"/>
              <a:t>Therefore, the buffer variable is a pointer to a pointer (void** type)</a:t>
            </a:r>
          </a:p>
          <a:p>
            <a:pPr marL="647700" indent="-457200">
              <a:buFont typeface="Arial"/>
              <a:buChar char="•"/>
            </a:pPr>
            <a:r>
              <a:rPr lang="en-US" dirty="0" smtClean="0"/>
              <a:t>We use a void** pointer so that the </a:t>
            </a:r>
            <a:r>
              <a:rPr lang="en-US" dirty="0" err="1" smtClean="0"/>
              <a:t>arraylist</a:t>
            </a:r>
            <a:r>
              <a:rPr lang="en-US" dirty="0" smtClean="0"/>
              <a:t> can be used to store variables of any type.</a:t>
            </a:r>
          </a:p>
        </p:txBody>
      </p:sp>
    </p:spTree>
    <p:extLst>
      <p:ext uri="{BB962C8B-B14F-4D97-AF65-F5344CB8AC3E}">
        <p14:creationId xmlns:p14="http://schemas.microsoft.com/office/powerpoint/2010/main" val="27375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GDB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7700" indent="-457200">
              <a:buFont typeface="Arial"/>
              <a:buChar char="•"/>
            </a:pPr>
            <a:r>
              <a:rPr lang="en-US" dirty="0" smtClean="0"/>
              <a:t>Gnu Project Debugger</a:t>
            </a:r>
          </a:p>
          <a:p>
            <a:pPr marL="647700" indent="-457200">
              <a:buFont typeface="Arial"/>
              <a:buChar char="•"/>
            </a:pPr>
            <a:r>
              <a:rPr lang="en-US" dirty="0" smtClean="0"/>
              <a:t>Tool used to find errors in your code.</a:t>
            </a:r>
          </a:p>
          <a:p>
            <a:pPr marL="647700" indent="-457200">
              <a:buFont typeface="Arial"/>
              <a:buChar char="•"/>
            </a:pPr>
            <a:r>
              <a:rPr lang="en-US" dirty="0" smtClean="0"/>
              <a:t>See C-lab 3 web page for basic commands.</a:t>
            </a:r>
          </a:p>
          <a:p>
            <a:pPr marL="647700" indent="-457200">
              <a:buFont typeface="Arial"/>
              <a:buChar char="•"/>
            </a:pPr>
            <a:endParaRPr lang="en-US" dirty="0" smtClean="0"/>
          </a:p>
          <a:p>
            <a:pPr marL="647700" indent="-4572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117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#include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7700" indent="-457200">
              <a:buFont typeface="Arial"/>
              <a:buChar char="•"/>
            </a:pPr>
            <a:r>
              <a:rPr lang="en-US" dirty="0" smtClean="0"/>
              <a:t>Preprocessor directive to include a header file in your C code.</a:t>
            </a:r>
          </a:p>
          <a:p>
            <a:pPr marL="1047750" lvl="1" indent="-457200">
              <a:buFont typeface="Arial"/>
              <a:buChar char="•"/>
            </a:pPr>
            <a:r>
              <a:rPr lang="en-US" dirty="0" smtClean="0"/>
              <a:t>Example: 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647700" indent="-457200">
              <a:buFont typeface="Arial"/>
              <a:buChar char="•"/>
            </a:pPr>
            <a:r>
              <a:rPr lang="en-US" dirty="0" smtClean="0"/>
              <a:t>Performs textual inclusion (“copy-paste”).</a:t>
            </a:r>
          </a:p>
          <a:p>
            <a:pPr marL="647700" indent="-457200">
              <a:buFont typeface="Arial"/>
              <a:buChar char="•"/>
            </a:pPr>
            <a:r>
              <a:rPr lang="en-US" dirty="0" smtClean="0"/>
              <a:t>In practice, works like import statements in java, but there are some differences behind the scenes.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3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dirty="0" smtClean="0"/>
              <a:t>Debugging with GDB</a:t>
            </a:r>
            <a:endParaRPr lang="en" dirty="0"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Begin the lab exercise</a:t>
            </a:r>
          </a:p>
          <a:p>
            <a:pPr marL="457200" lvl="0" indent="-419100" rtl="0">
              <a:lnSpc>
                <a:spcPct val="150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Where/When might realloc be useful?</a:t>
            </a:r>
          </a:p>
          <a:p>
            <a:pPr marL="457200" lvl="0" indent="-419100">
              <a:lnSpc>
                <a:spcPct val="150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Where/When might free be useful?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Goals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 smtClean="0"/>
              <a:t>Review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Arial"/>
              <a:buChar char="○"/>
            </a:pPr>
            <a:r>
              <a:rPr lang="en" dirty="0" smtClean="0"/>
              <a:t>Referencing/Dereferencing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Arial"/>
              <a:buChar char="○"/>
            </a:pPr>
            <a:r>
              <a:rPr lang="en" dirty="0" smtClean="0"/>
              <a:t>Free</a:t>
            </a:r>
            <a:endParaRPr lang="en" dirty="0"/>
          </a:p>
          <a:p>
            <a:pPr marL="457200" lvl="0" indent="-4191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 smtClean="0"/>
              <a:t>realloc</a:t>
            </a:r>
            <a:r>
              <a:rPr lang="en-US" dirty="0" smtClean="0"/>
              <a:t> and </a:t>
            </a:r>
            <a:r>
              <a:rPr lang="en-US" dirty="0" err="1" smtClean="0"/>
              <a:t>memmove</a:t>
            </a:r>
            <a:endParaRPr lang="en-US" dirty="0" smtClean="0"/>
          </a:p>
          <a:p>
            <a:pPr marL="457200" lvl="0" indent="-4191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 smtClean="0"/>
              <a:t>ArrayList</a:t>
            </a:r>
            <a:endParaRPr lang="en-US" dirty="0" smtClean="0"/>
          </a:p>
          <a:p>
            <a:pPr marL="457200" lvl="0" indent="-4191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dirty="0" smtClean="0"/>
              <a:t>Debugging with GDB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dirty="0" smtClean="0"/>
              <a:t>Review: Pointer Syntax</a:t>
            </a:r>
            <a:endParaRPr lang="en" dirty="0"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To get pointer to something, use ‘&amp;’</a:t>
            </a:r>
          </a:p>
          <a:p>
            <a:pPr marL="457200" lvl="0" indent="-419100" rtl="0">
              <a:lnSpc>
                <a:spcPct val="150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‘&amp;’ allows to pass items by reference</a:t>
            </a:r>
          </a:p>
          <a:p>
            <a:pPr marL="457200" lvl="0" indent="-419100" rtl="0">
              <a:lnSpc>
                <a:spcPct val="150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To dereference or get item pointed to use ‘*’</a:t>
            </a:r>
          </a:p>
          <a:p>
            <a:pPr marL="457200" lvl="0" indent="-419100" rtl="0">
              <a:lnSpc>
                <a:spcPct val="150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‘*’ is the opposite of ‘&amp;’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dirty="0" smtClean="0"/>
              <a:t>r</a:t>
            </a:r>
            <a:r>
              <a:rPr lang="en" dirty="0" smtClean="0"/>
              <a:t>ealloc</a:t>
            </a:r>
            <a:endParaRPr lang="en" dirty="0"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13425" y="14385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 smtClean="0"/>
              <a:t>realloc </a:t>
            </a:r>
            <a:r>
              <a:rPr lang="en" sz="2400" dirty="0"/>
              <a:t>increases the size of memory allotted to </a:t>
            </a:r>
            <a:r>
              <a:rPr lang="en" sz="2400" dirty="0" smtClean="0"/>
              <a:t>pointer</a:t>
            </a:r>
            <a:endParaRPr lang="en-US" sz="2400" dirty="0" smtClean="0"/>
          </a:p>
          <a:p>
            <a:pPr marL="457200" lvl="0" indent="-381000" rtl="0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400" dirty="0" smtClean="0"/>
              <a:t>Arguments: pointer, amount of memory to allocate</a:t>
            </a:r>
          </a:p>
          <a:p>
            <a:pPr marL="457200" lvl="0" indent="-381000" rtl="0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400" dirty="0" smtClean="0"/>
              <a:t>Returns a void* pointer to the reallocated memory</a:t>
            </a:r>
          </a:p>
          <a:p>
            <a:pPr marL="457200" lvl="0" indent="-381000" rtl="0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 smtClean="0"/>
              <a:t>Preserves </a:t>
            </a:r>
            <a:r>
              <a:rPr lang="en" sz="2400" dirty="0"/>
              <a:t>data pointed to by original pointer</a:t>
            </a:r>
          </a:p>
          <a:p>
            <a:pPr marL="457200" lvl="0" indent="-381000">
              <a:lnSpc>
                <a:spcPct val="120000"/>
              </a:lnSpc>
              <a:spcBef>
                <a:spcPts val="10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dirty="0"/>
              <a:t>Original pointer </a:t>
            </a:r>
            <a:r>
              <a:rPr lang="en" sz="2400" dirty="0" smtClean="0"/>
              <a:t>should be set to NULL</a:t>
            </a:r>
            <a:r>
              <a:rPr lang="en" sz="2400" dirty="0"/>
              <a:t>, if space is found elsewhere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Realloc and Equivalent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4199399" cy="1297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ptr = malloc(2);</a:t>
            </a:r>
          </a:p>
          <a:p>
            <a:pPr lvl="0" rtl="0">
              <a:buNone/>
            </a:pPr>
            <a:r>
              <a:rPr lang="en"/>
              <a:t>ptr = realloc(ptr, 1000);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ptr = malloc(2);</a:t>
            </a:r>
          </a:p>
          <a:p>
            <a:pPr lvl="0" rtl="0">
              <a:buNone/>
            </a:pPr>
            <a:r>
              <a:rPr lang="en"/>
              <a:t>ptr2 = malloc(1000);</a:t>
            </a:r>
          </a:p>
          <a:p>
            <a:pPr lvl="0" rtl="0">
              <a:buNone/>
            </a:pPr>
            <a:r>
              <a:rPr lang="en"/>
              <a:t>memcpy(ptr2, ptr, 2);</a:t>
            </a:r>
          </a:p>
          <a:p>
            <a:pPr lvl="0" rtl="0">
              <a:buNone/>
            </a:pPr>
            <a:r>
              <a:rPr lang="en"/>
              <a:t>free(ptr);</a:t>
            </a:r>
          </a:p>
          <a:p>
            <a:pPr lvl="0" rtl="0">
              <a:buNone/>
            </a:pPr>
            <a:r>
              <a:rPr lang="en"/>
              <a:t>ptr = ptr2;</a:t>
            </a:r>
          </a:p>
          <a:p>
            <a:pPr>
              <a:buNone/>
            </a:pPr>
            <a:r>
              <a:rPr lang="en"/>
              <a:t>ptr2 = NULL;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555950" y="3140800"/>
            <a:ext cx="3843300" cy="143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/>
              <a:t>Why not:</a:t>
            </a:r>
          </a:p>
          <a:p>
            <a:pPr lvl="0" rtl="0">
              <a:buNone/>
            </a:pPr>
            <a:r>
              <a:rPr lang="en" sz="3000"/>
              <a:t>ptr = malloc(2);</a:t>
            </a:r>
          </a:p>
          <a:p>
            <a:pPr lvl="0" rtl="0">
              <a:buNone/>
            </a:pPr>
            <a:r>
              <a:rPr lang="en" sz="3000"/>
              <a:t>realloc(ptr, 1000);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dirty="0" smtClean="0"/>
              <a:t>Review: free</a:t>
            </a:r>
            <a:endParaRPr lang="en" dirty="0"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1724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dirty="0" smtClean="0"/>
              <a:t>Remember to match each call to </a:t>
            </a:r>
            <a:r>
              <a:rPr lang="en-US" dirty="0" err="1" smtClean="0"/>
              <a:t>malloc</a:t>
            </a:r>
            <a:r>
              <a:rPr lang="en-US" dirty="0"/>
              <a:t> </a:t>
            </a:r>
            <a:r>
              <a:rPr lang="en-US" dirty="0" smtClean="0"/>
              <a:t>with one call to free.</a:t>
            </a:r>
            <a:endParaRPr lang="en" dirty="0"/>
          </a:p>
        </p:txBody>
      </p:sp>
      <p:sp>
        <p:nvSpPr>
          <p:cNvPr id="126" name="Shape 126"/>
          <p:cNvSpPr txBox="1"/>
          <p:nvPr/>
        </p:nvSpPr>
        <p:spPr>
          <a:xfrm>
            <a:off x="776975" y="3297625"/>
            <a:ext cx="3657600" cy="144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int num = 3;</a:t>
            </a:r>
          </a:p>
          <a:p>
            <a:pPr>
              <a:buNone/>
            </a:pPr>
            <a:r>
              <a:rPr lang="en" sz="2400"/>
              <a:t>free(&amp;num); // :,O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4434575" y="3250250"/>
            <a:ext cx="3657600" cy="144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int *num = malloc(4)</a:t>
            </a:r>
          </a:p>
          <a:p>
            <a:pPr lvl="0" rtl="0">
              <a:buNone/>
            </a:pPr>
            <a:r>
              <a:rPr lang="en" sz="2400"/>
              <a:t>free(num); //yaaaayyy</a:t>
            </a:r>
          </a:p>
          <a:p>
            <a:pPr lvl="0" rtl="0">
              <a:buNone/>
            </a:pPr>
            <a:r>
              <a:rPr lang="en" sz="2400"/>
              <a:t>free(num); //staaahp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dirty="0" err="1" smtClean="0"/>
              <a:t>memmove</a:t>
            </a:r>
            <a:endParaRPr lang="en" dirty="0"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13425" y="14385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400" dirty="0" smtClean="0"/>
              <a:t>Moves data from one memory address to another.</a:t>
            </a:r>
          </a:p>
          <a:p>
            <a:pPr marL="457200" lvl="0" indent="-381000" rtl="0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400" dirty="0" smtClean="0"/>
              <a:t>Provide as arguments destination and source memory addresses, as well as the number of bytes to move.</a:t>
            </a:r>
          </a:p>
          <a:p>
            <a:pPr marL="457200" lvl="0" indent="-381000" rtl="0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400" dirty="0" smtClean="0"/>
              <a:t>Syntax:</a:t>
            </a:r>
          </a:p>
          <a:p>
            <a:pPr marL="476250" lvl="1" indent="0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800" dirty="0"/>
              <a:t>	</a:t>
            </a:r>
            <a:r>
              <a:rPr lang="en-US" sz="1800" dirty="0" err="1" smtClean="0"/>
              <a:t>memmove</a:t>
            </a:r>
            <a:r>
              <a:rPr lang="en-US" sz="1800" dirty="0" smtClean="0"/>
              <a:t>(</a:t>
            </a:r>
            <a:r>
              <a:rPr lang="en-US" sz="1800" dirty="0" err="1" smtClean="0"/>
              <a:t>dest_addr</a:t>
            </a:r>
            <a:r>
              <a:rPr lang="en-US" sz="1800" dirty="0" smtClean="0"/>
              <a:t>, </a:t>
            </a:r>
            <a:r>
              <a:rPr lang="en-US" sz="1800" dirty="0" err="1" smtClean="0"/>
              <a:t>source_addr</a:t>
            </a:r>
            <a:r>
              <a:rPr lang="en-US" sz="1800" dirty="0" smtClean="0"/>
              <a:t>, </a:t>
            </a:r>
            <a:r>
              <a:rPr lang="en-US" sz="1800" dirty="0" err="1" smtClean="0"/>
              <a:t>num_bytes</a:t>
            </a:r>
            <a:r>
              <a:rPr lang="en-US" sz="1800" dirty="0" smtClean="0"/>
              <a:t>);</a:t>
            </a:r>
            <a:endParaRPr lang="en" sz="1800" dirty="0"/>
          </a:p>
        </p:txBody>
      </p:sp>
    </p:spTree>
    <p:extLst>
      <p:ext uri="{BB962C8B-B14F-4D97-AF65-F5344CB8AC3E}">
        <p14:creationId xmlns:p14="http://schemas.microsoft.com/office/powerpoint/2010/main" val="37403718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7700" indent="-457200">
              <a:buFont typeface="Arial"/>
              <a:buChar char="•"/>
            </a:pPr>
            <a:r>
              <a:rPr lang="en-US" dirty="0" smtClean="0"/>
              <a:t>Implemented as a </a:t>
            </a:r>
            <a:r>
              <a:rPr lang="en-US" dirty="0" err="1" smtClean="0"/>
              <a:t>struct</a:t>
            </a:r>
            <a:r>
              <a:rPr lang="en-US" dirty="0" smtClean="0"/>
              <a:t> with these fields:</a:t>
            </a:r>
          </a:p>
          <a:p>
            <a:pPr marL="1047750" lvl="1" indent="-457200">
              <a:buFont typeface="Arial"/>
              <a:buChar char="•"/>
            </a:pPr>
            <a:r>
              <a:rPr lang="en-US" dirty="0" smtClean="0"/>
              <a:t>void** buffer;</a:t>
            </a:r>
          </a:p>
          <a:p>
            <a:pPr marL="1047750" lvl="1" indent="-457200">
              <a:buFont typeface="Arial"/>
              <a:buChar char="•"/>
            </a:pPr>
            <a:r>
              <a:rPr lang="en-US" dirty="0"/>
              <a:t>u</a:t>
            </a:r>
            <a:r>
              <a:rPr lang="en-US" dirty="0" smtClean="0"/>
              <a:t>nsigned int </a:t>
            </a:r>
            <a:r>
              <a:rPr lang="en-US" dirty="0" err="1" smtClean="0"/>
              <a:t>buffer_size</a:t>
            </a:r>
            <a:r>
              <a:rPr lang="en-US" dirty="0" smtClean="0"/>
              <a:t>;</a:t>
            </a:r>
          </a:p>
          <a:p>
            <a:pPr marL="1047750" lvl="1" indent="-457200">
              <a:buFont typeface="Arial"/>
              <a:buChar char="•"/>
            </a:pPr>
            <a:r>
              <a:rPr lang="en-US" dirty="0" smtClean="0"/>
              <a:t>unsigned int length;</a:t>
            </a:r>
          </a:p>
          <a:p>
            <a:pPr marL="647700" indent="-457200">
              <a:buFont typeface="Arial"/>
              <a:buChar char="•"/>
            </a:pPr>
            <a:r>
              <a:rPr lang="en-US" dirty="0" smtClean="0"/>
              <a:t>Buffer size and length are different!</a:t>
            </a:r>
          </a:p>
          <a:p>
            <a:pPr marL="647700" indent="-457200">
              <a:buFont typeface="Arial"/>
              <a:buChar char="•"/>
            </a:pPr>
            <a:r>
              <a:rPr lang="en-US" sz="2600" dirty="0" smtClean="0"/>
              <a:t>Recall: access </a:t>
            </a:r>
            <a:r>
              <a:rPr lang="en-US" sz="2600" dirty="0" err="1" smtClean="0"/>
              <a:t>struct</a:t>
            </a:r>
            <a:r>
              <a:rPr lang="en-US" sz="2600" dirty="0" smtClean="0"/>
              <a:t> fields with </a:t>
            </a:r>
            <a:r>
              <a:rPr lang="en-US" sz="2600" dirty="0" err="1" smtClean="0"/>
              <a:t>a.length</a:t>
            </a:r>
            <a:r>
              <a:rPr lang="en-US" sz="2600" dirty="0" smtClean="0"/>
              <a:t>, (a is a </a:t>
            </a:r>
            <a:r>
              <a:rPr lang="en-US" sz="2600" dirty="0" err="1" smtClean="0"/>
              <a:t>struct</a:t>
            </a:r>
            <a:r>
              <a:rPr lang="en-US" sz="2600" dirty="0" smtClean="0"/>
              <a:t>), or a-&gt;length, (a is a pointer to a </a:t>
            </a:r>
            <a:r>
              <a:rPr lang="en-US" sz="2600" dirty="0" err="1" smtClean="0"/>
              <a:t>struct</a:t>
            </a:r>
            <a:r>
              <a:rPr lang="en-US" sz="26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9508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7700" indent="-457200">
              <a:buFont typeface="Arial"/>
              <a:buChar char="•"/>
            </a:pPr>
            <a:r>
              <a:rPr lang="en-US" sz="2000" dirty="0" smtClean="0"/>
              <a:t>Buffer </a:t>
            </a:r>
            <a:r>
              <a:rPr lang="en-US" sz="2000" dirty="0"/>
              <a:t>size and length are different</a:t>
            </a:r>
            <a:r>
              <a:rPr lang="en-US" sz="2000" dirty="0" smtClean="0"/>
              <a:t>!</a:t>
            </a:r>
          </a:p>
          <a:p>
            <a:pPr marL="647700" indent="-457200">
              <a:buFont typeface="Arial"/>
              <a:buChar char="•"/>
            </a:pPr>
            <a:r>
              <a:rPr lang="en-US" sz="2000" dirty="0" smtClean="0"/>
              <a:t>Buffer size: The maximum number of elements the array list can hold, directly related to the amount of allocated memory.</a:t>
            </a:r>
          </a:p>
          <a:p>
            <a:pPr marL="647700" indent="-457200">
              <a:buFont typeface="Arial"/>
              <a:buChar char="•"/>
            </a:pPr>
            <a:r>
              <a:rPr lang="en-US" sz="2000" dirty="0" smtClean="0"/>
              <a:t>Length: The number of elements the array </a:t>
            </a:r>
            <a:r>
              <a:rPr lang="en-US" sz="2000" smtClean="0"/>
              <a:t>list actually holds.</a:t>
            </a:r>
          </a:p>
          <a:p>
            <a:pPr marL="647700" indent="-457200">
              <a:buFont typeface="Arial"/>
              <a:buChar char="•"/>
            </a:pPr>
            <a:r>
              <a:rPr lang="en-US" sz="2000" dirty="0" smtClean="0"/>
              <a:t>When the array list is full, expand it by doubling the amount of memory allocated for the buffer.</a:t>
            </a:r>
          </a:p>
          <a:p>
            <a:pPr marL="1047750" lvl="1" indent="-457200">
              <a:buFont typeface="Arial"/>
              <a:buChar char="•"/>
            </a:pPr>
            <a:r>
              <a:rPr lang="en-US" sz="2000" dirty="0" smtClean="0"/>
              <a:t>Need to figure out how to detect this condition.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122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579</Words>
  <Application>Microsoft Office PowerPoint</Application>
  <PresentationFormat>On-screen Show (16:9)</PresentationFormat>
  <Paragraphs>79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modern</vt:lpstr>
      <vt:lpstr>C Lab 3</vt:lpstr>
      <vt:lpstr>Goals</vt:lpstr>
      <vt:lpstr>Review: Pointer Syntax</vt:lpstr>
      <vt:lpstr>realloc</vt:lpstr>
      <vt:lpstr>Realloc and Equivalent</vt:lpstr>
      <vt:lpstr>Review: free</vt:lpstr>
      <vt:lpstr>memmove</vt:lpstr>
      <vt:lpstr>C Arraylist</vt:lpstr>
      <vt:lpstr>C Arraylist</vt:lpstr>
      <vt:lpstr>C Arraylist</vt:lpstr>
      <vt:lpstr>GDB</vt:lpstr>
      <vt:lpstr>#include </vt:lpstr>
      <vt:lpstr>Debugging with GDB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Lab 3</dc:title>
  <cp:lastModifiedBy>Akroy Venslaka</cp:lastModifiedBy>
  <cp:revision>20</cp:revision>
  <dcterms:modified xsi:type="dcterms:W3CDTF">2015-03-19T13:01:49Z</dcterms:modified>
</cp:coreProperties>
</file>