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s/slide18.xml" Type="http://schemas.openxmlformats.org/officeDocument/2006/relationships/slide" Id="rId2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2" name="Shape 1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8" name="Shape 1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3093234" x="0"/>
            <a:ext cy="712499" cx="84582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300757" x="685800"/>
            <a:ext cy="16841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3093357" x="685800"/>
            <a:ext cy="712499" cx="77724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marL="0"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2pPr>
            <a:lvl3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3pPr>
            <a:lvl4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4pPr>
            <a:lvl5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5pPr>
            <a:lvl6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6pPr>
            <a:lvl7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7pPr>
            <a:lvl8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8pPr>
            <a:lvl9pPr indent="190500" marL="0"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" name="Shape 12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5" name="Shape 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" name="Shape 16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460499" x="457200"/>
            <a:ext cy="34652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461908" x="4656667"/>
            <a:ext cy="3465299" cx="4030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205977" x="0"/>
            <a:ext cy="1165500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4406309" x="0"/>
            <a:ext cy="519599" cx="8686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1pPr>
            <a:lvl2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2pPr>
            <a:lvl3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3pPr>
            <a:lvl4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4pPr>
            <a:lvl5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5pPr>
            <a:lvl6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6pPr>
            <a:lvl7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7pPr>
            <a:lvl8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8pPr>
            <a:lvl9pPr indent="304800" marL="0"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ctrTitle"/>
          </p:nvPr>
        </p:nvSpPr>
        <p:spPr>
          <a:xfrm>
            <a:off y="1300757" x="685800"/>
            <a:ext cy="16841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Project 4</a:t>
            </a:r>
          </a:p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y="3093357" x="685800"/>
            <a:ext cy="712499" cx="77724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Multi-Core Network Honeypot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Packet Ring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612899" x="457200"/>
            <a:ext cy="3180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30000"/>
              </a:lnSpc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Array of 16 (address, length) tuples in memory</a:t>
            </a:r>
          </a:p>
          <a:p>
            <a:pPr rtl="0" lvl="0" indent="-3810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Has a “head” and “tail” (essentially a ringbuffer)</a:t>
            </a:r>
          </a:p>
          <a:p>
            <a:pPr rtl="0" lvl="0" indent="-381000" marL="457200">
              <a:spcBef>
                <a:spcPts val="100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When packet arrives,</a:t>
            </a:r>
          </a:p>
          <a:p>
            <a:pPr rtl="0" lvl="1" indent="-381000" marL="914400"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/>
              <a:t>it will be written to </a:t>
            </a:r>
            <a:r>
              <a:rPr lang="en" i="1"/>
              <a:t>paddr</a:t>
            </a:r>
            <a:r>
              <a:rPr lang="en"/>
              <a:t> in the tuple under the head</a:t>
            </a:r>
          </a:p>
          <a:p>
            <a:pPr rtl="0" lvl="1" indent="-381000" marL="914400"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/>
              <a:t>head moves to the next tuple</a:t>
            </a:r>
          </a:p>
          <a:p>
            <a:pPr lvl="0" indent="-381000" marL="457200">
              <a:spcBef>
                <a:spcPts val="100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Make sure the memory where the packet arrives is allocated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Packet Ring (continued)</a:t>
            </a:r>
          </a:p>
        </p:txBody>
      </p:sp>
      <p:sp>
        <p:nvSpPr>
          <p:cNvPr id="89" name="Shape 89"/>
          <p:cNvSpPr/>
          <p:nvPr/>
        </p:nvSpPr>
        <p:spPr>
          <a:xfrm>
            <a:off y="1681675" x="722725"/>
            <a:ext cy="2937900" cx="11595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0" name="Shape 90"/>
          <p:cNvSpPr txBox="1"/>
          <p:nvPr/>
        </p:nvSpPr>
        <p:spPr>
          <a:xfrm>
            <a:off y="4619575" x="722650"/>
            <a:ext cy="339900" cx="1159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lang="en"/>
              <a:t>Memory</a:t>
            </a:r>
          </a:p>
        </p:txBody>
      </p:sp>
      <p:sp>
        <p:nvSpPr>
          <p:cNvPr id="91" name="Shape 91"/>
          <p:cNvSpPr/>
          <p:nvPr/>
        </p:nvSpPr>
        <p:spPr>
          <a:xfrm rot="-5400000">
            <a:off y="1112749" x="5924875"/>
            <a:ext cy="4886400" cx="5057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2" name="Shape 92"/>
          <p:cNvSpPr/>
          <p:nvPr/>
        </p:nvSpPr>
        <p:spPr>
          <a:xfrm rot="5406227">
            <a:off y="3060864" x="5168769"/>
            <a:ext cy="174300" cx="496800"/>
          </a:xfrm>
          <a:prstGeom prst="homePlate">
            <a:avLst>
              <a:gd fmla="val 50000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cxnSp>
        <p:nvCxnSpPr>
          <p:cNvPr id="93" name="Shape 93"/>
          <p:cNvCxnSpPr/>
          <p:nvPr/>
        </p:nvCxnSpPr>
        <p:spPr>
          <a:xfrm>
            <a:off y="3303200" x="4052928"/>
            <a:ext cy="5055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94" name="Shape 94"/>
          <p:cNvCxnSpPr/>
          <p:nvPr/>
        </p:nvCxnSpPr>
        <p:spPr>
          <a:xfrm>
            <a:off y="3303200" x="4351271"/>
            <a:ext cy="5055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95" name="Shape 95"/>
          <p:cNvCxnSpPr/>
          <p:nvPr/>
        </p:nvCxnSpPr>
        <p:spPr>
          <a:xfrm>
            <a:off y="3303200" x="4662528"/>
            <a:ext cy="5055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96" name="Shape 96"/>
          <p:cNvCxnSpPr/>
          <p:nvPr/>
        </p:nvCxnSpPr>
        <p:spPr>
          <a:xfrm>
            <a:off y="3303200" x="4967328"/>
            <a:ext cy="5055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97" name="Shape 97"/>
          <p:cNvCxnSpPr/>
          <p:nvPr/>
        </p:nvCxnSpPr>
        <p:spPr>
          <a:xfrm>
            <a:off y="3303200" x="5272128"/>
            <a:ext cy="5055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98" name="Shape 98"/>
          <p:cNvCxnSpPr/>
          <p:nvPr/>
        </p:nvCxnSpPr>
        <p:spPr>
          <a:xfrm>
            <a:off y="3303200" x="5576928"/>
            <a:ext cy="5055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99" name="Shape 99"/>
          <p:cNvCxnSpPr/>
          <p:nvPr/>
        </p:nvCxnSpPr>
        <p:spPr>
          <a:xfrm>
            <a:off y="3303200" x="5881728"/>
            <a:ext cy="5055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00" name="Shape 100"/>
          <p:cNvCxnSpPr/>
          <p:nvPr/>
        </p:nvCxnSpPr>
        <p:spPr>
          <a:xfrm>
            <a:off y="3303200" x="6186528"/>
            <a:ext cy="5055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01" name="Shape 101"/>
          <p:cNvCxnSpPr/>
          <p:nvPr/>
        </p:nvCxnSpPr>
        <p:spPr>
          <a:xfrm>
            <a:off y="3303200" x="6491328"/>
            <a:ext cy="5055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02" name="Shape 102"/>
          <p:cNvCxnSpPr/>
          <p:nvPr/>
        </p:nvCxnSpPr>
        <p:spPr>
          <a:xfrm>
            <a:off y="3303200" x="6796128"/>
            <a:ext cy="5055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03" name="Shape 103"/>
          <p:cNvCxnSpPr/>
          <p:nvPr/>
        </p:nvCxnSpPr>
        <p:spPr>
          <a:xfrm>
            <a:off y="3303200" x="7100928"/>
            <a:ext cy="5055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04" name="Shape 104"/>
          <p:cNvCxnSpPr/>
          <p:nvPr/>
        </p:nvCxnSpPr>
        <p:spPr>
          <a:xfrm>
            <a:off y="3303200" x="7405728"/>
            <a:ext cy="5055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05" name="Shape 105"/>
          <p:cNvCxnSpPr/>
          <p:nvPr/>
        </p:nvCxnSpPr>
        <p:spPr>
          <a:xfrm>
            <a:off y="3303200" x="7710528"/>
            <a:ext cy="5055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06" name="Shape 106"/>
          <p:cNvCxnSpPr/>
          <p:nvPr/>
        </p:nvCxnSpPr>
        <p:spPr>
          <a:xfrm>
            <a:off y="3303200" x="8015328"/>
            <a:ext cy="5055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07" name="Shape 107"/>
          <p:cNvCxnSpPr/>
          <p:nvPr/>
        </p:nvCxnSpPr>
        <p:spPr>
          <a:xfrm>
            <a:off y="3303200" x="8320128"/>
            <a:ext cy="505500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08" name="Shape 108"/>
          <p:cNvSpPr txBox="1"/>
          <p:nvPr/>
        </p:nvSpPr>
        <p:spPr>
          <a:xfrm>
            <a:off y="4096525" x="4648000"/>
            <a:ext cy="401099" cx="1534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lang="en"/>
              <a:t>(</a:t>
            </a:r>
            <a:r>
              <a:rPr lang="en" i="1"/>
              <a:t>paddr</a:t>
            </a:r>
            <a:r>
              <a:rPr lang="en"/>
              <a:t>, </a:t>
            </a:r>
            <a:r>
              <a:rPr lang="en" i="1"/>
              <a:t>len</a:t>
            </a:r>
            <a:r>
              <a:rPr lang="en"/>
              <a:t>)</a:t>
            </a:r>
          </a:p>
        </p:txBody>
      </p:sp>
      <p:sp>
        <p:nvSpPr>
          <p:cNvPr id="109" name="Shape 109"/>
          <p:cNvSpPr/>
          <p:nvPr/>
        </p:nvSpPr>
        <p:spPr>
          <a:xfrm>
            <a:off y="3845425" x="5339900"/>
            <a:ext cy="339900" cx="175200"/>
          </a:xfrm>
          <a:prstGeom prst="up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0" name="Shape 110"/>
          <p:cNvSpPr txBox="1"/>
          <p:nvPr/>
        </p:nvSpPr>
        <p:spPr>
          <a:xfrm>
            <a:off y="2572525" x="4648000"/>
            <a:ext cy="401099" cx="1534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lang="en"/>
              <a:t>head</a:t>
            </a:r>
          </a:p>
        </p:txBody>
      </p:sp>
      <p:cxnSp>
        <p:nvCxnSpPr>
          <p:cNvPr id="111" name="Shape 111"/>
          <p:cNvCxnSpPr/>
          <p:nvPr/>
        </p:nvCxnSpPr>
        <p:spPr>
          <a:xfrm>
            <a:off y="4394190" x="712750"/>
            <a:ext cy="0" cx="1183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2" name="Shape 112"/>
          <p:cNvCxnSpPr/>
          <p:nvPr/>
        </p:nvCxnSpPr>
        <p:spPr>
          <a:xfrm>
            <a:off y="4165590" x="712750"/>
            <a:ext cy="0" cx="1183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3" name="Shape 113"/>
          <p:cNvCxnSpPr/>
          <p:nvPr/>
        </p:nvCxnSpPr>
        <p:spPr>
          <a:xfrm>
            <a:off y="3936990" x="712750"/>
            <a:ext cy="0" cx="1183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4" name="Shape 114"/>
          <p:cNvCxnSpPr/>
          <p:nvPr/>
        </p:nvCxnSpPr>
        <p:spPr>
          <a:xfrm>
            <a:off y="3936990" x="712750"/>
            <a:ext cy="0" cx="1183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5" name="Shape 115"/>
          <p:cNvCxnSpPr/>
          <p:nvPr/>
        </p:nvCxnSpPr>
        <p:spPr>
          <a:xfrm>
            <a:off y="3708390" x="712750"/>
            <a:ext cy="0" cx="1183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6" name="Shape 116"/>
          <p:cNvCxnSpPr/>
          <p:nvPr/>
        </p:nvCxnSpPr>
        <p:spPr>
          <a:xfrm>
            <a:off y="3479790" x="712750"/>
            <a:ext cy="0" cx="1183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7" name="Shape 117"/>
          <p:cNvCxnSpPr/>
          <p:nvPr/>
        </p:nvCxnSpPr>
        <p:spPr>
          <a:xfrm>
            <a:off y="3251190" x="712750"/>
            <a:ext cy="0" cx="1183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8" name="Shape 118"/>
          <p:cNvCxnSpPr/>
          <p:nvPr/>
        </p:nvCxnSpPr>
        <p:spPr>
          <a:xfrm>
            <a:off y="3022590" x="712750"/>
            <a:ext cy="0" cx="1183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19" name="Shape 119"/>
          <p:cNvCxnSpPr/>
          <p:nvPr/>
        </p:nvCxnSpPr>
        <p:spPr>
          <a:xfrm>
            <a:off y="2793990" x="712750"/>
            <a:ext cy="0" cx="1183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20" name="Shape 120"/>
          <p:cNvCxnSpPr/>
          <p:nvPr/>
        </p:nvCxnSpPr>
        <p:spPr>
          <a:xfrm>
            <a:off y="2565390" x="712750"/>
            <a:ext cy="0" cx="1183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21" name="Shape 121"/>
          <p:cNvCxnSpPr/>
          <p:nvPr/>
        </p:nvCxnSpPr>
        <p:spPr>
          <a:xfrm>
            <a:off y="2336790" x="712750"/>
            <a:ext cy="0" cx="1183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22" name="Shape 122"/>
          <p:cNvCxnSpPr/>
          <p:nvPr/>
        </p:nvCxnSpPr>
        <p:spPr>
          <a:xfrm>
            <a:off y="2108190" x="712750"/>
            <a:ext cy="0" cx="1183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23" name="Shape 123"/>
          <p:cNvCxnSpPr/>
          <p:nvPr/>
        </p:nvCxnSpPr>
        <p:spPr>
          <a:xfrm>
            <a:off y="1879590" x="712750"/>
            <a:ext cy="0" cx="11834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cxnSp>
      <p:cxnSp>
        <p:nvCxnSpPr>
          <p:cNvPr id="124" name="Shape 124"/>
          <p:cNvCxnSpPr/>
          <p:nvPr/>
        </p:nvCxnSpPr>
        <p:spPr>
          <a:xfrm rot="10800000">
            <a:off y="4089625" x="1913699"/>
            <a:ext cy="95699" cx="32376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25" name="Shape 125"/>
          <p:cNvCxnSpPr/>
          <p:nvPr/>
        </p:nvCxnSpPr>
        <p:spPr>
          <a:xfrm rot="10800000">
            <a:off y="2018125" x="1939824"/>
            <a:ext cy="1583999" cx="1992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26" name="Shape 126"/>
          <p:cNvCxnSpPr/>
          <p:nvPr/>
        </p:nvCxnSpPr>
        <p:spPr>
          <a:xfrm rot="10800000">
            <a:off y="3158425" x="1922424"/>
            <a:ext cy="408899" cx="22977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27" name="Shape 127"/>
          <p:cNvSpPr txBox="1"/>
          <p:nvPr/>
        </p:nvSpPr>
        <p:spPr>
          <a:xfrm>
            <a:off y="1931225" x="4372275"/>
            <a:ext cy="496800" cx="3359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1800" lang="en"/>
              <a:t>Packet Ring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DGB2 Hashing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y="1917699" x="457200"/>
            <a:ext cy="2423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lang="en"/>
              <a:t>- Same as for your hashtable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/>
              <a:t>- Takes in a pointer to a sequence of bytes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/>
              <a:t>- Returns an </a:t>
            </a:r>
            <a:r>
              <a:rPr lang="en" i="1"/>
              <a:t>unsigned long</a:t>
            </a:r>
          </a:p>
          <a:p>
            <a:pPr>
              <a:lnSpc>
                <a:spcPct val="115000"/>
              </a:lnSpc>
              <a:buNone/>
            </a:pPr>
            <a:r>
              <a:rPr lang="en"/>
              <a:t>- You </a:t>
            </a:r>
            <a:r>
              <a:rPr b="1" lang="en" i="1"/>
              <a:t>need</a:t>
            </a:r>
            <a:r>
              <a:rPr lang="en"/>
              <a:t> to use this function on every packet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DGB2 (continued)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y="1917700" x="457200"/>
            <a:ext cy="25688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lang="en"/>
              <a:t>- Very time consuming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/>
              <a:t>- Is the bottleneck in functioning systems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/>
              <a:t>- Hard code some of it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/>
              <a:t>- Unroll some of the loops (see FAQ)</a:t>
            </a:r>
          </a:p>
          <a:p>
            <a:pPr>
              <a:lnSpc>
                <a:spcPct val="115000"/>
              </a:lnSpc>
              <a:buNone/>
            </a:pPr>
            <a:r>
              <a:rPr lang="en"/>
              <a:t>- In sum: optimize it as much as you can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Milestones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1744725" x="457200"/>
            <a:ext cy="2493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lang="en"/>
              <a:t>- Start the project (</a:t>
            </a:r>
            <a:r>
              <a:rPr b="1" lang="en" i="1"/>
              <a:t>seriously</a:t>
            </a:r>
            <a:r>
              <a:rPr lang="en"/>
              <a:t> this time, start this early…we </a:t>
            </a:r>
          </a:p>
          <a:p>
            <a:pPr rtl="0" lv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/>
              <a:t>  are not joking, and there are no slip days)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/>
              <a:t>- Turn on simulated network card and receive/drop packets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/>
              <a:t>- Prepare Design Doc meeting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/>
              <a:t>- Receive first 17 packets without dropping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/>
              <a:t>- Handle one of each type of packets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Milestones (continued)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1841499" x="457200"/>
            <a:ext cy="2555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lang="en"/>
              <a:t>- Implement and synchronize shared data-structures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/>
              <a:t>- Synchronize malloc / find a way around it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/>
              <a:t>- Print out statistics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/>
              <a:t>- Parallelize analysis of packets</a:t>
            </a:r>
          </a:p>
          <a:p>
            <a:pPr>
              <a:lnSpc>
                <a:spcPct val="115000"/>
              </a:lnSpc>
              <a:buNone/>
            </a:pPr>
            <a:r>
              <a:rPr lang="en"/>
              <a:t>- Optimize until due date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Expectations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y="1841500" x="457200"/>
            <a:ext cy="2727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00000"/>
              </a:lnSpc>
              <a:buNone/>
            </a:pPr>
            <a:r>
              <a:rPr lang="en"/>
              <a:t>- The measure of how good your final project is </a:t>
            </a:r>
            <a:r>
              <a:rPr lang="en" i="1"/>
              <a:t>throughput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  (bits worth of packets you can analyse per unit time)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- You need to be dropping very few packets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/>
              <a:t>- Aim for 10 Mb/s (don’t panic with lower throughput)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/>
              <a:t>- Highest ever is 61 Mb/s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Due Dates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y="1765300" x="457200"/>
            <a:ext cy="30854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Schedule Design Doc meeting - May 3rd</a:t>
            </a:r>
          </a:p>
          <a:p>
            <a:pPr rtl="0" lvl="0" indent="-381000" marL="45720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Design Documentation - May 7th</a:t>
            </a:r>
          </a:p>
          <a:p>
            <a:pPr rtl="0" lvl="0" indent="-381000" marL="45720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Schedule Final Presentation - May 10th</a:t>
            </a:r>
          </a:p>
          <a:p>
            <a:pPr rtl="0" lvl="0" indent="-381000" marL="45720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Final Presentations/Demos - May 13-14th</a:t>
            </a:r>
          </a:p>
          <a:p>
            <a:pPr rtl="0" lvl="0" indent="-381000" marL="457200">
              <a:lnSpc>
                <a:spcPct val="150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Final Code Submission - May 14th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Suggestions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1481300" x="457200"/>
            <a:ext cy="31812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10000"/>
              </a:lnSpc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sz="2400" lang="en"/>
              <a:t>We cannot emphasize this enough; get started early: there will be fewer people in office hours further away from the deadline.</a:t>
            </a:r>
          </a:p>
          <a:p>
            <a:pPr rtl="0" lvl="0" indent="-381000" marL="457200">
              <a:lnSpc>
                <a:spcPct val="110000"/>
              </a:lnSpc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sz="2400" lang="en"/>
              <a:t>Keep your code clean: your codebase will be </a:t>
            </a:r>
            <a:r>
              <a:rPr sz="2400" lang="en" i="1"/>
              <a:t>significantly</a:t>
            </a:r>
            <a:r>
              <a:rPr sz="2400" lang="en"/>
              <a:t> larger than any other project for this class. Make sure you can read through it.</a:t>
            </a:r>
          </a:p>
          <a:p>
            <a:pPr lvl="0" indent="-381000" marL="457200">
              <a:lnSpc>
                <a:spcPct val="110000"/>
              </a:lnSpc>
              <a:buClr>
                <a:schemeClr val="dk2"/>
              </a:buClr>
              <a:buSzPct val="100000"/>
              <a:buFont typeface="Arial"/>
              <a:buAutoNum type="arabicPeriod"/>
            </a:pPr>
            <a:r>
              <a:rPr sz="2400" lang="en"/>
              <a:t>Version control: this should be a reflex by now, there is no reason not to do it. Keep it private</a:t>
            </a:r>
            <a:r>
              <a:rPr lang="en"/>
              <a:t> (e.g: bitbucket)</a:t>
            </a:r>
            <a:r>
              <a:rPr sz="2400" lang="en"/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LL/SC</a:t>
            </a:r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2146299" x="457200"/>
            <a:ext cy="1828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lang="en"/>
              <a:t>- Important for mutex locking/unlocking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/>
              <a:t>- Crucial for synchronized data-structures</a:t>
            </a:r>
          </a:p>
          <a:p>
            <a:pPr>
              <a:lnSpc>
                <a:spcPct val="115000"/>
              </a:lnSpc>
              <a:buNone/>
            </a:pPr>
            <a:r>
              <a:rPr lang="en"/>
              <a:t>- Up to 32 cores in PA4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LL/SC Syntax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710600" x="457200"/>
            <a:ext cy="31697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LL a, off(b): loads M[b + off] into register a</a:t>
            </a:r>
          </a:p>
          <a:p>
            <a:pPr rtl="0" lvl="0" indent="-381000" marL="457200">
              <a:spcBef>
                <a:spcPts val="100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SC c, off(d): </a:t>
            </a:r>
          </a:p>
          <a:p>
            <a:pPr rtl="0" lvl="1" indent="-381000" marL="914400"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/>
              <a:t>Attempts to store the value of c into M[d + off]. </a:t>
            </a:r>
          </a:p>
          <a:p>
            <a:pPr rtl="0" lvl="1" indent="-381000" marL="914400">
              <a:spcBef>
                <a:spcPts val="100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/>
              <a:t>If M[d + off] has changed since the last LL instruction then c = 0 and M[d + off] stays the same.</a:t>
            </a:r>
          </a:p>
          <a:p>
            <a:pPr lvl="1" indent="-381000" marL="914400">
              <a:spcBef>
                <a:spcPts val="1000"/>
              </a:spcBef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/>
              <a:t>Otherwise M[d + off] = c and c = 1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High Level Overview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841499" x="457200"/>
            <a:ext cy="2664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lang="en"/>
              <a:t>You are to design a network </a:t>
            </a:r>
            <a:r>
              <a:rPr lang="en" i="1"/>
              <a:t>honeypot</a:t>
            </a:r>
            <a:r>
              <a:rPr lang="en"/>
              <a:t>: </a:t>
            </a:r>
          </a:p>
          <a:p>
            <a:pPr rtl="0" lvl="0" indent="-381000" marL="457200">
              <a:lnSpc>
                <a:spcPct val="115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receives packets from of a network device</a:t>
            </a:r>
          </a:p>
          <a:p>
            <a:pPr rtl="0" lvl="0" indent="-381000" marL="457200">
              <a:lnSpc>
                <a:spcPct val="115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analyzes and classifies those packets</a:t>
            </a:r>
          </a:p>
          <a:p>
            <a:pPr rtl="0" lvl="0" indent="-381000" marL="457200">
              <a:lnSpc>
                <a:spcPct val="115000"/>
              </a:lnSpc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tracks various statistics over time</a:t>
            </a:r>
          </a:p>
          <a:p>
            <a:pPr lvl="0">
              <a:lnSpc>
                <a:spcPct val="115000"/>
              </a:lnSpc>
              <a:buNone/>
            </a:pPr>
            <a:r>
              <a:rPr lang="en"/>
              <a:t>Your honeypot will be simulated on a multi-core MIPS and simulated I/O devices.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Project Goal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765299" x="457200"/>
            <a:ext cy="28823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- Bundles of data = “packet”</a:t>
            </a:r>
          </a:p>
          <a:p>
            <a:pPr rtl="0" lvl="0">
              <a:buNone/>
            </a:pPr>
            <a:r>
              <a:rPr lang="en"/>
              <a:t>- Max size of packet is 4kB</a:t>
            </a:r>
          </a:p>
          <a:p>
            <a:pPr rtl="0" lvl="0">
              <a:buNone/>
            </a:pPr>
            <a:r>
              <a:rPr lang="en"/>
              <a:t>- Receive packets as fast as possible (maximize 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  throughput)</a:t>
            </a:r>
          </a:p>
          <a:p>
            <a:pPr lvl="0">
              <a:buNone/>
            </a:pPr>
            <a:r>
              <a:rPr lang="en"/>
              <a:t>- Analyse all packets and gather statistics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Important Files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1460499" x="457200"/>
            <a:ext cy="34652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Aft>
                <a:spcPts val="1000"/>
              </a:spcAft>
              <a:buNone/>
            </a:pPr>
            <a:r>
              <a:rPr lang="en"/>
              <a:t>After you have read through most of the code that we give you, your focus should be on:</a:t>
            </a:r>
          </a:p>
          <a:p>
            <a:pPr rtl="0" lvl="0">
              <a:buNone/>
            </a:pPr>
            <a:r>
              <a:rPr lang="en"/>
              <a:t>- kernel.h/c</a:t>
            </a:r>
          </a:p>
          <a:p>
            <a:pPr rtl="0" lvl="0">
              <a:buNone/>
            </a:pPr>
            <a:r>
              <a:rPr lang="en"/>
              <a:t>- network.h/c</a:t>
            </a:r>
          </a:p>
          <a:p>
            <a:pPr rtl="0" lvl="0">
              <a:spcAft>
                <a:spcPts val="1000"/>
              </a:spcAft>
              <a:buNone/>
            </a:pPr>
            <a:r>
              <a:rPr lang="en"/>
              <a:t>- honeypot.h/c</a:t>
            </a:r>
          </a:p>
          <a:p>
            <a:pPr>
              <a:buNone/>
            </a:pPr>
            <a:r>
              <a:rPr lang="en"/>
              <a:t>If you feel overwhelmed, don’t worry: you will not have to touch most of the other files.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Packets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689100" x="457200"/>
            <a:ext cy="2886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Three categories:</a:t>
            </a:r>
          </a:p>
          <a:p>
            <a:pPr rtl="0" lvl="0">
              <a:buNone/>
            </a:pPr>
            <a:r>
              <a:rPr lang="en"/>
              <a:t>- Vulnerable, spammer, evil</a:t>
            </a:r>
          </a:p>
          <a:p>
            <a:pPr rtl="0" lvl="0">
              <a:buNone/>
            </a:pPr>
            <a:r>
              <a:rPr lang="en"/>
              <a:t>- Command</a:t>
            </a:r>
          </a:p>
          <a:p>
            <a:pPr rtl="0" lvl="0">
              <a:buNone/>
            </a:pPr>
            <a:r>
              <a:rPr lang="en"/>
              <a:t>- Print</a:t>
            </a:r>
          </a:p>
          <a:p>
            <a:pPr rtl="0" lvl="0">
              <a:buNone/>
            </a:pPr>
            <a:r>
              <a:rPr lang="en"/>
              <a:t>Detailed descriptions of each packet category is on the main project page.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Interrupts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765300" x="457200"/>
            <a:ext cy="29858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- One of the two main ways to handle packet reception.</a:t>
            </a:r>
          </a:p>
          <a:p>
            <a:pPr rtl="0" lvl="0">
              <a:buNone/>
            </a:pPr>
            <a:r>
              <a:rPr lang="en"/>
              <a:t>- Interrupt occurs when packet arrives</a:t>
            </a:r>
          </a:p>
          <a:p>
            <a:pPr rtl="0" lvl="0">
              <a:buNone/>
            </a:pPr>
            <a:r>
              <a:rPr lang="en"/>
              <a:t>- Simple implementation (may or may not be easier than 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  polling)</a:t>
            </a:r>
          </a:p>
          <a:p>
            <a:pPr rtl="0" lvl="0">
              <a:buNone/>
            </a:pPr>
            <a:r>
              <a:rPr lang="en"/>
              <a:t>- Slow and will result in poor performance during network </a:t>
            </a:r>
          </a:p>
          <a:p>
            <a:pPr rtl="0" lvl="0">
              <a:spcBef>
                <a:spcPts val="0"/>
              </a:spcBef>
              <a:buNone/>
            </a:pPr>
            <a:r>
              <a:rPr lang="en"/>
              <a:t>  spikes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05977" x="457200"/>
            <a:ext cy="1141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Polling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993899" x="457200"/>
            <a:ext cy="2487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buNone/>
            </a:pPr>
            <a:r>
              <a:rPr lang="en"/>
              <a:t>- This is the second way to receive packets</a:t>
            </a:r>
          </a:p>
          <a:p>
            <a:pPr rtl="0" lvl="0">
              <a:lnSpc>
                <a:spcPct val="100000"/>
              </a:lnSpc>
              <a:buNone/>
            </a:pPr>
            <a:r>
              <a:rPr lang="en"/>
              <a:t>- Checks continuously if a packet arrived in the “packet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lang="en"/>
              <a:t>  ring” (explained later)</a:t>
            </a:r>
          </a:p>
          <a:p>
            <a:pPr rtl="0" lvl="0">
              <a:lnSpc>
                <a:spcPct val="115000"/>
              </a:lnSpc>
              <a:buNone/>
            </a:pPr>
            <a:r>
              <a:rPr lang="en"/>
              <a:t>- Needs a core on polling duty</a:t>
            </a:r>
          </a:p>
          <a:p>
            <a:pPr>
              <a:lnSpc>
                <a:spcPct val="115000"/>
              </a:lnSpc>
              <a:buNone/>
            </a:pPr>
            <a:r>
              <a:rPr lang="en"/>
              <a:t>- Very fast and not a bottleneck if implemented correctly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