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notesSlides/notesSlide2.xml" ContentType="application/vnd.openxmlformats-officedocument.presentationml.notesSlide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notesSlides/notesSlide3.xml" ContentType="application/vnd.openxmlformats-officedocument.presentationml.notesSlide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notesSlides/notesSlide4.xml" ContentType="application/vnd.openxmlformats-officedocument.presentationml.notesSlide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notesSlides/notesSlide5.xml" ContentType="application/vnd.openxmlformats-officedocument.presentationml.notesSlide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notesSlides/notesSlide6.xml" ContentType="application/vnd.openxmlformats-officedocument.presentationml.notesSlide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notesSlides/notesSlide7.xml" ContentType="application/vnd.openxmlformats-officedocument.presentationml.notesSlide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notesSlides/notesSlide8.xml" ContentType="application/vnd.openxmlformats-officedocument.presentationml.notesSlide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notesSlides/notesSlide9.xml" ContentType="application/vnd.openxmlformats-officedocument.presentationml.notesSlide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notesSlides/notesSlide10.xml" ContentType="application/vnd.openxmlformats-officedocument.presentationml.notesSlide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notesSlides/notesSlide11.xml" ContentType="application/vnd.openxmlformats-officedocument.presentationml.notesSlide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notesSlides/notesSlide12.xml" ContentType="application/vnd.openxmlformats-officedocument.presentationml.notesSlide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notesSlides/notesSlide13.xml" ContentType="application/vnd.openxmlformats-officedocument.presentationml.notesSlide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notesSlides/notesSlide14.xml" ContentType="application/vnd.openxmlformats-officedocument.presentationml.notesSlide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notesSlides/notesSlide15.xml" ContentType="application/vnd.openxmlformats-officedocument.presentationml.notesSlide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notesSlides/notesSlide16.xml" ContentType="application/vnd.openxmlformats-officedocument.presentationml.notesSlide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notesSlides/notesSlide17.xml" ContentType="application/vnd.openxmlformats-officedocument.presentationml.notesSlide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notesSlides/notesSlide18.xml" ContentType="application/vnd.openxmlformats-officedocument.presentationml.notesSlide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notesSlides/notesSlide19.xml" ContentType="application/vnd.openxmlformats-officedocument.presentationml.notesSlide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sldIdLst>
    <p:sldId id="257" r:id="rId2"/>
    <p:sldId id="258" r:id="rId3"/>
    <p:sldId id="259" r:id="rId4"/>
    <p:sldId id="296" r:id="rId5"/>
    <p:sldId id="260" r:id="rId6"/>
    <p:sldId id="261" r:id="rId7"/>
    <p:sldId id="262" r:id="rId8"/>
    <p:sldId id="263" r:id="rId9"/>
    <p:sldId id="264" r:id="rId10"/>
    <p:sldId id="298" r:id="rId11"/>
    <p:sldId id="297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99" r:id="rId25"/>
    <p:sldId id="277" r:id="rId26"/>
    <p:sldId id="278" r:id="rId27"/>
    <p:sldId id="279" r:id="rId28"/>
    <p:sldId id="280" r:id="rId29"/>
    <p:sldId id="300" r:id="rId30"/>
    <p:sldId id="301" r:id="rId31"/>
    <p:sldId id="281" r:id="rId32"/>
    <p:sldId id="282" r:id="rId33"/>
    <p:sldId id="283" r:id="rId34"/>
    <p:sldId id="302" r:id="rId35"/>
    <p:sldId id="303" r:id="rId36"/>
    <p:sldId id="284" r:id="rId37"/>
    <p:sldId id="285" r:id="rId38"/>
    <p:sldId id="286" r:id="rId39"/>
    <p:sldId id="287" r:id="rId40"/>
    <p:sldId id="288" r:id="rId41"/>
    <p:sldId id="289" r:id="rId42"/>
    <p:sldId id="290" r:id="rId43"/>
    <p:sldId id="291" r:id="rId44"/>
    <p:sldId id="292" r:id="rId45"/>
    <p:sldId id="293" r:id="rId46"/>
    <p:sldId id="295" r:id="rId47"/>
  </p:sldIdLst>
  <p:sldSz cx="9144000" cy="6858000" type="screen4x3"/>
  <p:notesSz cx="6934200" cy="9220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77786" autoAdjust="0"/>
  </p:normalViewPr>
  <p:slideViewPr>
    <p:cSldViewPr>
      <p:cViewPr varScale="1">
        <p:scale>
          <a:sx n="56" d="100"/>
          <a:sy n="56" d="100"/>
        </p:scale>
        <p:origin x="1577" y="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63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775" y="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/>
            </a:lvl1pPr>
          </a:lstStyle>
          <a:p>
            <a:fld id="{5670E512-9F9E-4156-953E-8350C511CBA9}" type="datetimeFigureOut">
              <a:rPr lang="en-US" smtClean="0"/>
              <a:t>4/13/2014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2150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9" tIns="46154" rIns="92309" bIns="4615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420" y="4379595"/>
            <a:ext cx="5547360" cy="4149090"/>
          </a:xfrm>
          <a:prstGeom prst="rect">
            <a:avLst/>
          </a:prstGeom>
        </p:spPr>
        <p:txBody>
          <a:bodyPr vert="horz" lIns="92309" tIns="46154" rIns="92309" bIns="4615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759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775" y="875759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/>
            </a:lvl1pPr>
          </a:lstStyle>
          <a:p>
            <a:fld id="{7B35C3C1-9691-443C-BBCF-BED84F38E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404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9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49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37" y="4379912"/>
            <a:ext cx="5546731" cy="414814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07" tIns="45354" rIns="90707" bIns="45354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3643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9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7925" y="593725"/>
            <a:ext cx="4592638" cy="34432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39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2270" y="4378335"/>
            <a:ext cx="5974612" cy="414814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93" tIns="45796" rIns="91593" bIns="45796"/>
          <a:lstStyle/>
          <a:p>
            <a:r>
              <a:rPr lang="en-US" dirty="0" smtClean="0"/>
              <a:t>TLB miss in hardware usually, but not always</a:t>
            </a:r>
          </a:p>
          <a:p>
            <a:r>
              <a:rPr lang="en-US" dirty="0" err="1" smtClean="0"/>
              <a:t>PageTable</a:t>
            </a:r>
            <a:r>
              <a:rPr lang="en-US" dirty="0" smtClean="0"/>
              <a:t> stuff in software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2510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7925" y="593725"/>
            <a:ext cx="4592638" cy="34432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37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2270" y="4378335"/>
            <a:ext cx="5974612" cy="414814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93" tIns="45796" rIns="91593" bIns="45796"/>
          <a:lstStyle/>
          <a:p>
            <a:r>
              <a:rPr lang="en-US" dirty="0" smtClean="0"/>
              <a:t>Fully transparent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6421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7925" y="593725"/>
            <a:ext cx="4592638" cy="34432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37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2270" y="4378335"/>
            <a:ext cx="5974612" cy="414814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93" tIns="45796" rIns="91593" bIns="45796"/>
          <a:lstStyle/>
          <a:p>
            <a:r>
              <a:rPr lang="en-US" dirty="0" smtClean="0"/>
              <a:t>process ID could just be the PTBR</a:t>
            </a:r>
            <a:r>
              <a:rPr lang="en-US" baseline="0" dirty="0" smtClean="0"/>
              <a:t> for the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9094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7925" y="593725"/>
            <a:ext cx="4592638" cy="34432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37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2270" y="4378335"/>
            <a:ext cx="5974612" cy="414814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93" tIns="45796" rIns="91593" bIns="45796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6724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9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7925" y="593725"/>
            <a:ext cx="4592638" cy="34432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39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2270" y="4378335"/>
            <a:ext cx="5974612" cy="414814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93" tIns="45796" rIns="91593" bIns="45796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8019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7925" y="593725"/>
            <a:ext cx="4592638" cy="34432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45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2270" y="4378335"/>
            <a:ext cx="5974612" cy="414814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93" tIns="45796" rIns="91593" bIns="45796"/>
          <a:lstStyle/>
          <a:p>
            <a:r>
              <a:rPr lang="en-US" dirty="0" smtClean="0"/>
              <a:t>A: have to flush</a:t>
            </a:r>
            <a:r>
              <a:rPr lang="en-US" baseline="0" dirty="0" smtClean="0"/>
              <a:t> entire cache on context switch</a:t>
            </a:r>
          </a:p>
          <a:p>
            <a:r>
              <a:rPr lang="en-US" dirty="0" smtClean="0"/>
              <a:t>A: </a:t>
            </a:r>
          </a:p>
          <a:p>
            <a:r>
              <a:rPr lang="en-US" dirty="0" smtClean="0"/>
              <a:t>Doing </a:t>
            </a:r>
            <a:r>
              <a:rPr lang="en-US" dirty="0"/>
              <a:t>synonym updates requires significant hardware – essentially an associative lookup on the physical address tags to see if you have multiple hits</a:t>
            </a:r>
          </a:p>
        </p:txBody>
      </p:sp>
    </p:spTree>
    <p:extLst>
      <p:ext uri="{BB962C8B-B14F-4D97-AF65-F5344CB8AC3E}">
        <p14:creationId xmlns:p14="http://schemas.microsoft.com/office/powerpoint/2010/main" val="17312116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7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8875" y="692150"/>
            <a:ext cx="4610100" cy="3457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47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4981" y="4379912"/>
            <a:ext cx="5079522" cy="414341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257" tIns="45628" rIns="91257" bIns="45628"/>
          <a:lstStyle/>
          <a:p>
            <a:r>
              <a:rPr lang="en-US" dirty="0" smtClean="0"/>
              <a:t>A1:</a:t>
            </a:r>
            <a:r>
              <a:rPr lang="en-US" baseline="0" dirty="0" smtClean="0"/>
              <a:t> </a:t>
            </a:r>
            <a:r>
              <a:rPr lang="en-US" dirty="0" smtClean="0"/>
              <a:t>Physically-addressed: nothing;</a:t>
            </a:r>
            <a:r>
              <a:rPr lang="en-US" baseline="0" dirty="0" smtClean="0"/>
              <a:t> Virtually-addressed: need to flush cache</a:t>
            </a:r>
          </a:p>
          <a:p>
            <a:r>
              <a:rPr lang="en-US" baseline="0" dirty="0" smtClean="0"/>
              <a:t>A2: Physically-addressed: nothing; Virtually-addressed: problems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767742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7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8875" y="692150"/>
            <a:ext cx="4611688" cy="3457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47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4981" y="4379912"/>
            <a:ext cx="5079522" cy="414341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257" tIns="45628" rIns="91257" bIns="45628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78815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6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7925" y="593725"/>
            <a:ext cx="4592638" cy="34432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76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2270" y="4378335"/>
            <a:ext cx="5974612" cy="414814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87" tIns="45793" rIns="91587" bIns="45793"/>
          <a:lstStyle/>
          <a:p>
            <a:r>
              <a:rPr lang="en-US" dirty="0"/>
              <a:t>Where?</a:t>
            </a:r>
          </a:p>
          <a:p>
            <a:r>
              <a:rPr lang="en-US" dirty="0"/>
              <a:t>Caches: direct/n-way/</a:t>
            </a:r>
            <a:r>
              <a:rPr lang="en-US" dirty="0" err="1"/>
              <a:t>fa</a:t>
            </a:r>
            <a:endParaRPr lang="en-US" dirty="0"/>
          </a:p>
          <a:p>
            <a:r>
              <a:rPr lang="en-US" dirty="0"/>
              <a:t>VM: </a:t>
            </a:r>
            <a:r>
              <a:rPr lang="en-US" dirty="0" err="1"/>
              <a:t>fa</a:t>
            </a:r>
            <a:r>
              <a:rPr lang="en-US" dirty="0"/>
              <a:t>, but with a table of contents to eliminate searches</a:t>
            </a:r>
          </a:p>
          <a:p>
            <a:r>
              <a:rPr lang="en-US" dirty="0"/>
              <a:t>TLB: </a:t>
            </a:r>
            <a:r>
              <a:rPr lang="en-US" dirty="0" err="1"/>
              <a:t>fa</a:t>
            </a:r>
            <a:endParaRPr lang="en-US" dirty="0"/>
          </a:p>
          <a:p>
            <a:r>
              <a:rPr lang="en-US" dirty="0"/>
              <a:t>Replacement?</a:t>
            </a:r>
          </a:p>
          <a:p>
            <a:r>
              <a:rPr lang="en-US" dirty="0"/>
              <a:t>varied</a:t>
            </a:r>
          </a:p>
          <a:p>
            <a:r>
              <a:rPr lang="en-US" dirty="0"/>
              <a:t>Writes?</a:t>
            </a:r>
          </a:p>
          <a:p>
            <a:r>
              <a:rPr lang="en-US" dirty="0"/>
              <a:t>Caches: usually write-back, or maybe write-through, or maybe no-write w/ invalidation</a:t>
            </a:r>
          </a:p>
          <a:p>
            <a:r>
              <a:rPr lang="en-US" dirty="0"/>
              <a:t>VM: write-back </a:t>
            </a:r>
          </a:p>
          <a:p>
            <a:r>
              <a:rPr lang="en-US" dirty="0"/>
              <a:t>TLB: usually no-write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22162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6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7925" y="593725"/>
            <a:ext cx="4592638" cy="34432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76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2270" y="4378335"/>
            <a:ext cx="5974612" cy="414814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87" tIns="45793" rIns="91587" bIns="45793"/>
          <a:lstStyle/>
          <a:p>
            <a:r>
              <a:rPr lang="en-US" dirty="0"/>
              <a:t>Where?</a:t>
            </a:r>
          </a:p>
          <a:p>
            <a:r>
              <a:rPr lang="en-US" dirty="0"/>
              <a:t>Caches: direct/n-way/</a:t>
            </a:r>
            <a:r>
              <a:rPr lang="en-US" dirty="0" err="1"/>
              <a:t>fa</a:t>
            </a:r>
            <a:endParaRPr lang="en-US" dirty="0"/>
          </a:p>
          <a:p>
            <a:r>
              <a:rPr lang="en-US" dirty="0"/>
              <a:t>VM: </a:t>
            </a:r>
            <a:r>
              <a:rPr lang="en-US" dirty="0" err="1"/>
              <a:t>fa</a:t>
            </a:r>
            <a:r>
              <a:rPr lang="en-US" dirty="0"/>
              <a:t>, but with a table of contents to eliminate searches</a:t>
            </a:r>
          </a:p>
          <a:p>
            <a:r>
              <a:rPr lang="en-US" dirty="0"/>
              <a:t>TLB: </a:t>
            </a:r>
            <a:r>
              <a:rPr lang="en-US" dirty="0" err="1"/>
              <a:t>fa</a:t>
            </a:r>
            <a:endParaRPr lang="en-US" dirty="0"/>
          </a:p>
          <a:p>
            <a:r>
              <a:rPr lang="en-US" dirty="0"/>
              <a:t>Replacement?</a:t>
            </a:r>
          </a:p>
          <a:p>
            <a:r>
              <a:rPr lang="en-US" dirty="0"/>
              <a:t>varied</a:t>
            </a:r>
          </a:p>
          <a:p>
            <a:r>
              <a:rPr lang="en-US" dirty="0"/>
              <a:t>Writes?</a:t>
            </a:r>
          </a:p>
          <a:p>
            <a:r>
              <a:rPr lang="en-US" dirty="0"/>
              <a:t>Caches: usually write-back, or maybe write-through, or maybe no-write w/ invalidation</a:t>
            </a:r>
          </a:p>
          <a:p>
            <a:r>
              <a:rPr lang="en-US" dirty="0"/>
              <a:t>VM: write-back </a:t>
            </a:r>
          </a:p>
          <a:p>
            <a:r>
              <a:rPr lang="en-US" dirty="0"/>
              <a:t>TLB: usually no-write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0843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8300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9513" y="595313"/>
            <a:ext cx="4587875" cy="3441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02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2270" y="4378335"/>
            <a:ext cx="5974612" cy="414814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93" tIns="45796" rIns="91593" bIns="45796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3136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3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53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37" y="4379912"/>
            <a:ext cx="5546731" cy="414814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1127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4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64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37" y="4379912"/>
            <a:ext cx="5546731" cy="414814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8478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5530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0001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byte offset = 0x44c</a:t>
            </a:r>
          </a:p>
          <a:p>
            <a:r>
              <a:rPr lang="en-US" dirty="0" smtClean="0"/>
              <a:t>PTI = 0x12a</a:t>
            </a:r>
          </a:p>
          <a:p>
            <a:r>
              <a:rPr lang="en-US" dirty="0" smtClean="0"/>
              <a:t>PDI = (0x719</a:t>
            </a:r>
            <a:r>
              <a:rPr lang="en-US" baseline="0" dirty="0" smtClean="0"/>
              <a:t> &gt;&gt; 2) = </a:t>
            </a:r>
            <a:r>
              <a:rPr lang="en-US" dirty="0" smtClean="0"/>
              <a:t>0x1c6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5604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</a:t>
            </a:r>
            <a:r>
              <a:rPr lang="en-US" baseline="0" dirty="0" smtClean="0"/>
              <a:t>x slower!</a:t>
            </a:r>
          </a:p>
          <a:p>
            <a:r>
              <a:rPr lang="en-US" baseline="0" dirty="0" smtClean="0"/>
              <a:t>Pipelining? No. Parallelization? No.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4571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3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33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37" y="4379912"/>
            <a:ext cx="5546731" cy="414814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126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2057400"/>
          </a:xfrm>
        </p:spPr>
        <p:txBody>
          <a:bodyPr>
            <a:noAutofit/>
          </a:bodyPr>
          <a:lstStyle>
            <a:lvl1pPr marL="0" indent="0" algn="ctr">
              <a:buNone/>
              <a:defRPr sz="2800" b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CS 3410, Spring 2014</a:t>
            </a:r>
          </a:p>
          <a:p>
            <a:r>
              <a:rPr lang="en-US" dirty="0" smtClean="0"/>
              <a:t>Computer Science</a:t>
            </a:r>
          </a:p>
          <a:p>
            <a:r>
              <a:rPr lang="en-US" dirty="0" smtClean="0"/>
              <a:t>Cornell University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4/13/2014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563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4/13/2014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420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4/13/2014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848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4/13/2014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166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5334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838200"/>
            <a:ext cx="8686800" cy="563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1F04E-0558-49D7-83D7-0EA3FDD97FD3}" type="datetimeFigureOut">
              <a:rPr lang="en-US" smtClean="0"/>
              <a:t>4/13/2014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8857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4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ln>
            <a:solidFill>
              <a:schemeClr val="accent5">
                <a:lumMod val="60000"/>
                <a:lumOff val="40000"/>
              </a:schemeClr>
            </a:solidFill>
          </a:ln>
          <a:solidFill>
            <a:schemeClr val="accent5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Tx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5">
            <a:lumMod val="60000"/>
            <a:lumOff val="40000"/>
          </a:schemeClr>
        </a:buClr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5">
            <a:lumMod val="60000"/>
            <a:lumOff val="40000"/>
          </a:schemeClr>
        </a:buClr>
        <a:buFont typeface="Calibri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5">
            <a:lumMod val="60000"/>
            <a:lumOff val="40000"/>
          </a:schemeClr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>
            <a:lumMod val="60000"/>
            <a:lumOff val="40000"/>
          </a:schemeClr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3" Type="http://schemas.openxmlformats.org/officeDocument/2006/relationships/tags" Target="../tags/tag25.xml"/><Relationship Id="rId18" Type="http://schemas.openxmlformats.org/officeDocument/2006/relationships/tags" Target="../tags/tag30.xml"/><Relationship Id="rId26" Type="http://schemas.openxmlformats.org/officeDocument/2006/relationships/tags" Target="../tags/tag38.xml"/><Relationship Id="rId39" Type="http://schemas.openxmlformats.org/officeDocument/2006/relationships/tags" Target="../tags/tag51.xml"/><Relationship Id="rId21" Type="http://schemas.openxmlformats.org/officeDocument/2006/relationships/tags" Target="../tags/tag33.xml"/><Relationship Id="rId34" Type="http://schemas.openxmlformats.org/officeDocument/2006/relationships/tags" Target="../tags/tag46.xml"/><Relationship Id="rId42" Type="http://schemas.openxmlformats.org/officeDocument/2006/relationships/tags" Target="../tags/tag54.xml"/><Relationship Id="rId47" Type="http://schemas.openxmlformats.org/officeDocument/2006/relationships/slideLayout" Target="../slideLayouts/slideLayout2.xml"/><Relationship Id="rId7" Type="http://schemas.openxmlformats.org/officeDocument/2006/relationships/tags" Target="../tags/tag19.xml"/><Relationship Id="rId2" Type="http://schemas.openxmlformats.org/officeDocument/2006/relationships/tags" Target="../tags/tag14.xml"/><Relationship Id="rId16" Type="http://schemas.openxmlformats.org/officeDocument/2006/relationships/tags" Target="../tags/tag28.xml"/><Relationship Id="rId29" Type="http://schemas.openxmlformats.org/officeDocument/2006/relationships/tags" Target="../tags/tag41.xml"/><Relationship Id="rId1" Type="http://schemas.openxmlformats.org/officeDocument/2006/relationships/tags" Target="../tags/tag13.xml"/><Relationship Id="rId6" Type="http://schemas.openxmlformats.org/officeDocument/2006/relationships/tags" Target="../tags/tag18.xml"/><Relationship Id="rId11" Type="http://schemas.openxmlformats.org/officeDocument/2006/relationships/tags" Target="../tags/tag23.xml"/><Relationship Id="rId24" Type="http://schemas.openxmlformats.org/officeDocument/2006/relationships/tags" Target="../tags/tag36.xml"/><Relationship Id="rId32" Type="http://schemas.openxmlformats.org/officeDocument/2006/relationships/tags" Target="../tags/tag44.xml"/><Relationship Id="rId37" Type="http://schemas.openxmlformats.org/officeDocument/2006/relationships/tags" Target="../tags/tag49.xml"/><Relationship Id="rId40" Type="http://schemas.openxmlformats.org/officeDocument/2006/relationships/tags" Target="../tags/tag52.xml"/><Relationship Id="rId45" Type="http://schemas.openxmlformats.org/officeDocument/2006/relationships/tags" Target="../tags/tag57.xml"/><Relationship Id="rId5" Type="http://schemas.openxmlformats.org/officeDocument/2006/relationships/tags" Target="../tags/tag17.xml"/><Relationship Id="rId15" Type="http://schemas.openxmlformats.org/officeDocument/2006/relationships/tags" Target="../tags/tag27.xml"/><Relationship Id="rId23" Type="http://schemas.openxmlformats.org/officeDocument/2006/relationships/tags" Target="../tags/tag35.xml"/><Relationship Id="rId28" Type="http://schemas.openxmlformats.org/officeDocument/2006/relationships/tags" Target="../tags/tag40.xml"/><Relationship Id="rId36" Type="http://schemas.openxmlformats.org/officeDocument/2006/relationships/tags" Target="../tags/tag48.xml"/><Relationship Id="rId10" Type="http://schemas.openxmlformats.org/officeDocument/2006/relationships/tags" Target="../tags/tag22.xml"/><Relationship Id="rId19" Type="http://schemas.openxmlformats.org/officeDocument/2006/relationships/tags" Target="../tags/tag31.xml"/><Relationship Id="rId31" Type="http://schemas.openxmlformats.org/officeDocument/2006/relationships/tags" Target="../tags/tag43.xml"/><Relationship Id="rId44" Type="http://schemas.openxmlformats.org/officeDocument/2006/relationships/tags" Target="../tags/tag56.xml"/><Relationship Id="rId4" Type="http://schemas.openxmlformats.org/officeDocument/2006/relationships/tags" Target="../tags/tag16.xml"/><Relationship Id="rId9" Type="http://schemas.openxmlformats.org/officeDocument/2006/relationships/tags" Target="../tags/tag21.xml"/><Relationship Id="rId14" Type="http://schemas.openxmlformats.org/officeDocument/2006/relationships/tags" Target="../tags/tag26.xml"/><Relationship Id="rId22" Type="http://schemas.openxmlformats.org/officeDocument/2006/relationships/tags" Target="../tags/tag34.xml"/><Relationship Id="rId27" Type="http://schemas.openxmlformats.org/officeDocument/2006/relationships/tags" Target="../tags/tag39.xml"/><Relationship Id="rId30" Type="http://schemas.openxmlformats.org/officeDocument/2006/relationships/tags" Target="../tags/tag42.xml"/><Relationship Id="rId35" Type="http://schemas.openxmlformats.org/officeDocument/2006/relationships/tags" Target="../tags/tag47.xml"/><Relationship Id="rId43" Type="http://schemas.openxmlformats.org/officeDocument/2006/relationships/tags" Target="../tags/tag55.xml"/><Relationship Id="rId48" Type="http://schemas.openxmlformats.org/officeDocument/2006/relationships/notesSlide" Target="../notesSlides/notesSlide2.xml"/><Relationship Id="rId8" Type="http://schemas.openxmlformats.org/officeDocument/2006/relationships/tags" Target="../tags/tag20.xml"/><Relationship Id="rId3" Type="http://schemas.openxmlformats.org/officeDocument/2006/relationships/tags" Target="../tags/tag15.xml"/><Relationship Id="rId12" Type="http://schemas.openxmlformats.org/officeDocument/2006/relationships/tags" Target="../tags/tag24.xml"/><Relationship Id="rId17" Type="http://schemas.openxmlformats.org/officeDocument/2006/relationships/tags" Target="../tags/tag29.xml"/><Relationship Id="rId25" Type="http://schemas.openxmlformats.org/officeDocument/2006/relationships/tags" Target="../tags/tag37.xml"/><Relationship Id="rId33" Type="http://schemas.openxmlformats.org/officeDocument/2006/relationships/tags" Target="../tags/tag45.xml"/><Relationship Id="rId38" Type="http://schemas.openxmlformats.org/officeDocument/2006/relationships/tags" Target="../tags/tag50.xml"/><Relationship Id="rId46" Type="http://schemas.openxmlformats.org/officeDocument/2006/relationships/tags" Target="../tags/tag58.xml"/><Relationship Id="rId20" Type="http://schemas.openxmlformats.org/officeDocument/2006/relationships/tags" Target="../tags/tag32.xml"/><Relationship Id="rId41" Type="http://schemas.openxmlformats.org/officeDocument/2006/relationships/tags" Target="../tags/tag5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66.xml"/><Relationship Id="rId13" Type="http://schemas.openxmlformats.org/officeDocument/2006/relationships/tags" Target="../tags/tag71.xml"/><Relationship Id="rId18" Type="http://schemas.openxmlformats.org/officeDocument/2006/relationships/tags" Target="../tags/tag76.xml"/><Relationship Id="rId3" Type="http://schemas.openxmlformats.org/officeDocument/2006/relationships/tags" Target="../tags/tag61.xml"/><Relationship Id="rId21" Type="http://schemas.openxmlformats.org/officeDocument/2006/relationships/notesSlide" Target="../notesSlides/notesSlide3.xml"/><Relationship Id="rId7" Type="http://schemas.openxmlformats.org/officeDocument/2006/relationships/tags" Target="../tags/tag65.xml"/><Relationship Id="rId12" Type="http://schemas.openxmlformats.org/officeDocument/2006/relationships/tags" Target="../tags/tag70.xml"/><Relationship Id="rId17" Type="http://schemas.openxmlformats.org/officeDocument/2006/relationships/tags" Target="../tags/tag75.xml"/><Relationship Id="rId2" Type="http://schemas.openxmlformats.org/officeDocument/2006/relationships/tags" Target="../tags/tag60.xml"/><Relationship Id="rId16" Type="http://schemas.openxmlformats.org/officeDocument/2006/relationships/tags" Target="../tags/tag74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59.xml"/><Relationship Id="rId6" Type="http://schemas.openxmlformats.org/officeDocument/2006/relationships/tags" Target="../tags/tag64.xml"/><Relationship Id="rId11" Type="http://schemas.openxmlformats.org/officeDocument/2006/relationships/tags" Target="../tags/tag69.xml"/><Relationship Id="rId5" Type="http://schemas.openxmlformats.org/officeDocument/2006/relationships/tags" Target="../tags/tag63.xml"/><Relationship Id="rId15" Type="http://schemas.openxmlformats.org/officeDocument/2006/relationships/tags" Target="../tags/tag73.xml"/><Relationship Id="rId10" Type="http://schemas.openxmlformats.org/officeDocument/2006/relationships/tags" Target="../tags/tag68.xml"/><Relationship Id="rId19" Type="http://schemas.openxmlformats.org/officeDocument/2006/relationships/tags" Target="../tags/tag77.xml"/><Relationship Id="rId4" Type="http://schemas.openxmlformats.org/officeDocument/2006/relationships/tags" Target="../tags/tag62.xml"/><Relationship Id="rId9" Type="http://schemas.openxmlformats.org/officeDocument/2006/relationships/tags" Target="../tags/tag67.xml"/><Relationship Id="rId14" Type="http://schemas.openxmlformats.org/officeDocument/2006/relationships/tags" Target="../tags/tag7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80.xml"/><Relationship Id="rId2" Type="http://schemas.openxmlformats.org/officeDocument/2006/relationships/tags" Target="../tags/tag79.xml"/><Relationship Id="rId1" Type="http://schemas.openxmlformats.org/officeDocument/2006/relationships/tags" Target="../tags/tag78.xml"/><Relationship Id="rId6" Type="http://schemas.openxmlformats.org/officeDocument/2006/relationships/image" Target="../media/image1.emf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6" Type="http://schemas.openxmlformats.org/officeDocument/2006/relationships/tags" Target="../tags/tag106.xml"/><Relationship Id="rId21" Type="http://schemas.openxmlformats.org/officeDocument/2006/relationships/tags" Target="../tags/tag101.xml"/><Relationship Id="rId42" Type="http://schemas.openxmlformats.org/officeDocument/2006/relationships/tags" Target="../tags/tag122.xml"/><Relationship Id="rId47" Type="http://schemas.openxmlformats.org/officeDocument/2006/relationships/tags" Target="../tags/tag127.xml"/><Relationship Id="rId63" Type="http://schemas.openxmlformats.org/officeDocument/2006/relationships/tags" Target="../tags/tag143.xml"/><Relationship Id="rId68" Type="http://schemas.openxmlformats.org/officeDocument/2006/relationships/tags" Target="../tags/tag148.xml"/><Relationship Id="rId7" Type="http://schemas.openxmlformats.org/officeDocument/2006/relationships/tags" Target="../tags/tag87.xml"/><Relationship Id="rId2" Type="http://schemas.openxmlformats.org/officeDocument/2006/relationships/tags" Target="../tags/tag82.xml"/><Relationship Id="rId16" Type="http://schemas.openxmlformats.org/officeDocument/2006/relationships/tags" Target="../tags/tag96.xml"/><Relationship Id="rId29" Type="http://schemas.openxmlformats.org/officeDocument/2006/relationships/tags" Target="../tags/tag109.xml"/><Relationship Id="rId11" Type="http://schemas.openxmlformats.org/officeDocument/2006/relationships/tags" Target="../tags/tag91.xml"/><Relationship Id="rId24" Type="http://schemas.openxmlformats.org/officeDocument/2006/relationships/tags" Target="../tags/tag104.xml"/><Relationship Id="rId32" Type="http://schemas.openxmlformats.org/officeDocument/2006/relationships/tags" Target="../tags/tag112.xml"/><Relationship Id="rId37" Type="http://schemas.openxmlformats.org/officeDocument/2006/relationships/tags" Target="../tags/tag117.xml"/><Relationship Id="rId40" Type="http://schemas.openxmlformats.org/officeDocument/2006/relationships/tags" Target="../tags/tag120.xml"/><Relationship Id="rId45" Type="http://schemas.openxmlformats.org/officeDocument/2006/relationships/tags" Target="../tags/tag125.xml"/><Relationship Id="rId53" Type="http://schemas.openxmlformats.org/officeDocument/2006/relationships/tags" Target="../tags/tag133.xml"/><Relationship Id="rId58" Type="http://schemas.openxmlformats.org/officeDocument/2006/relationships/tags" Target="../tags/tag138.xml"/><Relationship Id="rId66" Type="http://schemas.openxmlformats.org/officeDocument/2006/relationships/tags" Target="../tags/tag146.xml"/><Relationship Id="rId5" Type="http://schemas.openxmlformats.org/officeDocument/2006/relationships/tags" Target="../tags/tag85.xml"/><Relationship Id="rId61" Type="http://schemas.openxmlformats.org/officeDocument/2006/relationships/tags" Target="../tags/tag141.xml"/><Relationship Id="rId19" Type="http://schemas.openxmlformats.org/officeDocument/2006/relationships/tags" Target="../tags/tag99.xml"/><Relationship Id="rId14" Type="http://schemas.openxmlformats.org/officeDocument/2006/relationships/tags" Target="../tags/tag94.xml"/><Relationship Id="rId22" Type="http://schemas.openxmlformats.org/officeDocument/2006/relationships/tags" Target="../tags/tag102.xml"/><Relationship Id="rId27" Type="http://schemas.openxmlformats.org/officeDocument/2006/relationships/tags" Target="../tags/tag107.xml"/><Relationship Id="rId30" Type="http://schemas.openxmlformats.org/officeDocument/2006/relationships/tags" Target="../tags/tag110.xml"/><Relationship Id="rId35" Type="http://schemas.openxmlformats.org/officeDocument/2006/relationships/tags" Target="../tags/tag115.xml"/><Relationship Id="rId43" Type="http://schemas.openxmlformats.org/officeDocument/2006/relationships/tags" Target="../tags/tag123.xml"/><Relationship Id="rId48" Type="http://schemas.openxmlformats.org/officeDocument/2006/relationships/tags" Target="../tags/tag128.xml"/><Relationship Id="rId56" Type="http://schemas.openxmlformats.org/officeDocument/2006/relationships/tags" Target="../tags/tag136.xml"/><Relationship Id="rId64" Type="http://schemas.openxmlformats.org/officeDocument/2006/relationships/tags" Target="../tags/tag144.xml"/><Relationship Id="rId69" Type="http://schemas.openxmlformats.org/officeDocument/2006/relationships/slideLayout" Target="../slideLayouts/slideLayout2.xml"/><Relationship Id="rId8" Type="http://schemas.openxmlformats.org/officeDocument/2006/relationships/tags" Target="../tags/tag88.xml"/><Relationship Id="rId51" Type="http://schemas.openxmlformats.org/officeDocument/2006/relationships/tags" Target="../tags/tag131.xml"/><Relationship Id="rId3" Type="http://schemas.openxmlformats.org/officeDocument/2006/relationships/tags" Target="../tags/tag83.xml"/><Relationship Id="rId12" Type="http://schemas.openxmlformats.org/officeDocument/2006/relationships/tags" Target="../tags/tag92.xml"/><Relationship Id="rId17" Type="http://schemas.openxmlformats.org/officeDocument/2006/relationships/tags" Target="../tags/tag97.xml"/><Relationship Id="rId25" Type="http://schemas.openxmlformats.org/officeDocument/2006/relationships/tags" Target="../tags/tag105.xml"/><Relationship Id="rId33" Type="http://schemas.openxmlformats.org/officeDocument/2006/relationships/tags" Target="../tags/tag113.xml"/><Relationship Id="rId38" Type="http://schemas.openxmlformats.org/officeDocument/2006/relationships/tags" Target="../tags/tag118.xml"/><Relationship Id="rId46" Type="http://schemas.openxmlformats.org/officeDocument/2006/relationships/tags" Target="../tags/tag126.xml"/><Relationship Id="rId59" Type="http://schemas.openxmlformats.org/officeDocument/2006/relationships/tags" Target="../tags/tag139.xml"/><Relationship Id="rId67" Type="http://schemas.openxmlformats.org/officeDocument/2006/relationships/tags" Target="../tags/tag147.xml"/><Relationship Id="rId20" Type="http://schemas.openxmlformats.org/officeDocument/2006/relationships/tags" Target="../tags/tag100.xml"/><Relationship Id="rId41" Type="http://schemas.openxmlformats.org/officeDocument/2006/relationships/tags" Target="../tags/tag121.xml"/><Relationship Id="rId54" Type="http://schemas.openxmlformats.org/officeDocument/2006/relationships/tags" Target="../tags/tag134.xml"/><Relationship Id="rId62" Type="http://schemas.openxmlformats.org/officeDocument/2006/relationships/tags" Target="../tags/tag142.xml"/><Relationship Id="rId70" Type="http://schemas.openxmlformats.org/officeDocument/2006/relationships/notesSlide" Target="../notesSlides/notesSlide5.xml"/><Relationship Id="rId1" Type="http://schemas.openxmlformats.org/officeDocument/2006/relationships/tags" Target="../tags/tag81.xml"/><Relationship Id="rId6" Type="http://schemas.openxmlformats.org/officeDocument/2006/relationships/tags" Target="../tags/tag86.xml"/><Relationship Id="rId15" Type="http://schemas.openxmlformats.org/officeDocument/2006/relationships/tags" Target="../tags/tag95.xml"/><Relationship Id="rId23" Type="http://schemas.openxmlformats.org/officeDocument/2006/relationships/tags" Target="../tags/tag103.xml"/><Relationship Id="rId28" Type="http://schemas.openxmlformats.org/officeDocument/2006/relationships/tags" Target="../tags/tag108.xml"/><Relationship Id="rId36" Type="http://schemas.openxmlformats.org/officeDocument/2006/relationships/tags" Target="../tags/tag116.xml"/><Relationship Id="rId49" Type="http://schemas.openxmlformats.org/officeDocument/2006/relationships/tags" Target="../tags/tag129.xml"/><Relationship Id="rId57" Type="http://schemas.openxmlformats.org/officeDocument/2006/relationships/tags" Target="../tags/tag137.xml"/><Relationship Id="rId10" Type="http://schemas.openxmlformats.org/officeDocument/2006/relationships/tags" Target="../tags/tag90.xml"/><Relationship Id="rId31" Type="http://schemas.openxmlformats.org/officeDocument/2006/relationships/tags" Target="../tags/tag111.xml"/><Relationship Id="rId44" Type="http://schemas.openxmlformats.org/officeDocument/2006/relationships/tags" Target="../tags/tag124.xml"/><Relationship Id="rId52" Type="http://schemas.openxmlformats.org/officeDocument/2006/relationships/tags" Target="../tags/tag132.xml"/><Relationship Id="rId60" Type="http://schemas.openxmlformats.org/officeDocument/2006/relationships/tags" Target="../tags/tag140.xml"/><Relationship Id="rId65" Type="http://schemas.openxmlformats.org/officeDocument/2006/relationships/tags" Target="../tags/tag145.xml"/><Relationship Id="rId4" Type="http://schemas.openxmlformats.org/officeDocument/2006/relationships/tags" Target="../tags/tag84.xml"/><Relationship Id="rId9" Type="http://schemas.openxmlformats.org/officeDocument/2006/relationships/tags" Target="../tags/tag89.xml"/><Relationship Id="rId13" Type="http://schemas.openxmlformats.org/officeDocument/2006/relationships/tags" Target="../tags/tag93.xml"/><Relationship Id="rId18" Type="http://schemas.openxmlformats.org/officeDocument/2006/relationships/tags" Target="../tags/tag98.xml"/><Relationship Id="rId39" Type="http://schemas.openxmlformats.org/officeDocument/2006/relationships/tags" Target="../tags/tag119.xml"/><Relationship Id="rId34" Type="http://schemas.openxmlformats.org/officeDocument/2006/relationships/tags" Target="../tags/tag114.xml"/><Relationship Id="rId50" Type="http://schemas.openxmlformats.org/officeDocument/2006/relationships/tags" Target="../tags/tag130.xml"/><Relationship Id="rId55" Type="http://schemas.openxmlformats.org/officeDocument/2006/relationships/tags" Target="../tags/tag135.xml"/></Relationships>
</file>

<file path=ppt/slides/_rels/slide16.xml.rels><?xml version="1.0" encoding="UTF-8" standalone="yes"?>
<Relationships xmlns="http://schemas.openxmlformats.org/package/2006/relationships"><Relationship Id="rId26" Type="http://schemas.openxmlformats.org/officeDocument/2006/relationships/tags" Target="../tags/tag174.xml"/><Relationship Id="rId21" Type="http://schemas.openxmlformats.org/officeDocument/2006/relationships/tags" Target="../tags/tag169.xml"/><Relationship Id="rId42" Type="http://schemas.openxmlformats.org/officeDocument/2006/relationships/tags" Target="../tags/tag190.xml"/><Relationship Id="rId47" Type="http://schemas.openxmlformats.org/officeDocument/2006/relationships/tags" Target="../tags/tag195.xml"/><Relationship Id="rId63" Type="http://schemas.openxmlformats.org/officeDocument/2006/relationships/tags" Target="../tags/tag211.xml"/><Relationship Id="rId68" Type="http://schemas.openxmlformats.org/officeDocument/2006/relationships/tags" Target="../tags/tag216.xml"/><Relationship Id="rId7" Type="http://schemas.openxmlformats.org/officeDocument/2006/relationships/tags" Target="../tags/tag155.xml"/><Relationship Id="rId71" Type="http://schemas.openxmlformats.org/officeDocument/2006/relationships/tags" Target="../tags/tag219.xml"/><Relationship Id="rId2" Type="http://schemas.openxmlformats.org/officeDocument/2006/relationships/tags" Target="../tags/tag150.xml"/><Relationship Id="rId16" Type="http://schemas.openxmlformats.org/officeDocument/2006/relationships/tags" Target="../tags/tag164.xml"/><Relationship Id="rId29" Type="http://schemas.openxmlformats.org/officeDocument/2006/relationships/tags" Target="../tags/tag177.xml"/><Relationship Id="rId11" Type="http://schemas.openxmlformats.org/officeDocument/2006/relationships/tags" Target="../tags/tag159.xml"/><Relationship Id="rId24" Type="http://schemas.openxmlformats.org/officeDocument/2006/relationships/tags" Target="../tags/tag172.xml"/><Relationship Id="rId32" Type="http://schemas.openxmlformats.org/officeDocument/2006/relationships/tags" Target="../tags/tag180.xml"/><Relationship Id="rId37" Type="http://schemas.openxmlformats.org/officeDocument/2006/relationships/tags" Target="../tags/tag185.xml"/><Relationship Id="rId40" Type="http://schemas.openxmlformats.org/officeDocument/2006/relationships/tags" Target="../tags/tag188.xml"/><Relationship Id="rId45" Type="http://schemas.openxmlformats.org/officeDocument/2006/relationships/tags" Target="../tags/tag193.xml"/><Relationship Id="rId53" Type="http://schemas.openxmlformats.org/officeDocument/2006/relationships/tags" Target="../tags/tag201.xml"/><Relationship Id="rId58" Type="http://schemas.openxmlformats.org/officeDocument/2006/relationships/tags" Target="../tags/tag206.xml"/><Relationship Id="rId66" Type="http://schemas.openxmlformats.org/officeDocument/2006/relationships/tags" Target="../tags/tag214.xml"/><Relationship Id="rId5" Type="http://schemas.openxmlformats.org/officeDocument/2006/relationships/tags" Target="../tags/tag153.xml"/><Relationship Id="rId61" Type="http://schemas.openxmlformats.org/officeDocument/2006/relationships/tags" Target="../tags/tag209.xml"/><Relationship Id="rId19" Type="http://schemas.openxmlformats.org/officeDocument/2006/relationships/tags" Target="../tags/tag167.xml"/><Relationship Id="rId14" Type="http://schemas.openxmlformats.org/officeDocument/2006/relationships/tags" Target="../tags/tag162.xml"/><Relationship Id="rId22" Type="http://schemas.openxmlformats.org/officeDocument/2006/relationships/tags" Target="../tags/tag170.xml"/><Relationship Id="rId27" Type="http://schemas.openxmlformats.org/officeDocument/2006/relationships/tags" Target="../tags/tag175.xml"/><Relationship Id="rId30" Type="http://schemas.openxmlformats.org/officeDocument/2006/relationships/tags" Target="../tags/tag178.xml"/><Relationship Id="rId35" Type="http://schemas.openxmlformats.org/officeDocument/2006/relationships/tags" Target="../tags/tag183.xml"/><Relationship Id="rId43" Type="http://schemas.openxmlformats.org/officeDocument/2006/relationships/tags" Target="../tags/tag191.xml"/><Relationship Id="rId48" Type="http://schemas.openxmlformats.org/officeDocument/2006/relationships/tags" Target="../tags/tag196.xml"/><Relationship Id="rId56" Type="http://schemas.openxmlformats.org/officeDocument/2006/relationships/tags" Target="../tags/tag204.xml"/><Relationship Id="rId64" Type="http://schemas.openxmlformats.org/officeDocument/2006/relationships/tags" Target="../tags/tag212.xml"/><Relationship Id="rId69" Type="http://schemas.openxmlformats.org/officeDocument/2006/relationships/tags" Target="../tags/tag217.xml"/><Relationship Id="rId8" Type="http://schemas.openxmlformats.org/officeDocument/2006/relationships/tags" Target="../tags/tag156.xml"/><Relationship Id="rId51" Type="http://schemas.openxmlformats.org/officeDocument/2006/relationships/tags" Target="../tags/tag199.xml"/><Relationship Id="rId72" Type="http://schemas.openxmlformats.org/officeDocument/2006/relationships/slideLayout" Target="../slideLayouts/slideLayout2.xml"/><Relationship Id="rId3" Type="http://schemas.openxmlformats.org/officeDocument/2006/relationships/tags" Target="../tags/tag151.xml"/><Relationship Id="rId12" Type="http://schemas.openxmlformats.org/officeDocument/2006/relationships/tags" Target="../tags/tag160.xml"/><Relationship Id="rId17" Type="http://schemas.openxmlformats.org/officeDocument/2006/relationships/tags" Target="../tags/tag165.xml"/><Relationship Id="rId25" Type="http://schemas.openxmlformats.org/officeDocument/2006/relationships/tags" Target="../tags/tag173.xml"/><Relationship Id="rId33" Type="http://schemas.openxmlformats.org/officeDocument/2006/relationships/tags" Target="../tags/tag181.xml"/><Relationship Id="rId38" Type="http://schemas.openxmlformats.org/officeDocument/2006/relationships/tags" Target="../tags/tag186.xml"/><Relationship Id="rId46" Type="http://schemas.openxmlformats.org/officeDocument/2006/relationships/tags" Target="../tags/tag194.xml"/><Relationship Id="rId59" Type="http://schemas.openxmlformats.org/officeDocument/2006/relationships/tags" Target="../tags/tag207.xml"/><Relationship Id="rId67" Type="http://schemas.openxmlformats.org/officeDocument/2006/relationships/tags" Target="../tags/tag215.xml"/><Relationship Id="rId20" Type="http://schemas.openxmlformats.org/officeDocument/2006/relationships/tags" Target="../tags/tag168.xml"/><Relationship Id="rId41" Type="http://schemas.openxmlformats.org/officeDocument/2006/relationships/tags" Target="../tags/tag189.xml"/><Relationship Id="rId54" Type="http://schemas.openxmlformats.org/officeDocument/2006/relationships/tags" Target="../tags/tag202.xml"/><Relationship Id="rId62" Type="http://schemas.openxmlformats.org/officeDocument/2006/relationships/tags" Target="../tags/tag210.xml"/><Relationship Id="rId70" Type="http://schemas.openxmlformats.org/officeDocument/2006/relationships/tags" Target="../tags/tag218.xml"/><Relationship Id="rId1" Type="http://schemas.openxmlformats.org/officeDocument/2006/relationships/tags" Target="../tags/tag149.xml"/><Relationship Id="rId6" Type="http://schemas.openxmlformats.org/officeDocument/2006/relationships/tags" Target="../tags/tag154.xml"/><Relationship Id="rId15" Type="http://schemas.openxmlformats.org/officeDocument/2006/relationships/tags" Target="../tags/tag163.xml"/><Relationship Id="rId23" Type="http://schemas.openxmlformats.org/officeDocument/2006/relationships/tags" Target="../tags/tag171.xml"/><Relationship Id="rId28" Type="http://schemas.openxmlformats.org/officeDocument/2006/relationships/tags" Target="../tags/tag176.xml"/><Relationship Id="rId36" Type="http://schemas.openxmlformats.org/officeDocument/2006/relationships/tags" Target="../tags/tag184.xml"/><Relationship Id="rId49" Type="http://schemas.openxmlformats.org/officeDocument/2006/relationships/tags" Target="../tags/tag197.xml"/><Relationship Id="rId57" Type="http://schemas.openxmlformats.org/officeDocument/2006/relationships/tags" Target="../tags/tag205.xml"/><Relationship Id="rId10" Type="http://schemas.openxmlformats.org/officeDocument/2006/relationships/tags" Target="../tags/tag158.xml"/><Relationship Id="rId31" Type="http://schemas.openxmlformats.org/officeDocument/2006/relationships/tags" Target="../tags/tag179.xml"/><Relationship Id="rId44" Type="http://schemas.openxmlformats.org/officeDocument/2006/relationships/tags" Target="../tags/tag192.xml"/><Relationship Id="rId52" Type="http://schemas.openxmlformats.org/officeDocument/2006/relationships/tags" Target="../tags/tag200.xml"/><Relationship Id="rId60" Type="http://schemas.openxmlformats.org/officeDocument/2006/relationships/tags" Target="../tags/tag208.xml"/><Relationship Id="rId65" Type="http://schemas.openxmlformats.org/officeDocument/2006/relationships/tags" Target="../tags/tag213.xml"/><Relationship Id="rId4" Type="http://schemas.openxmlformats.org/officeDocument/2006/relationships/tags" Target="../tags/tag152.xml"/><Relationship Id="rId9" Type="http://schemas.openxmlformats.org/officeDocument/2006/relationships/tags" Target="../tags/tag157.xml"/><Relationship Id="rId13" Type="http://schemas.openxmlformats.org/officeDocument/2006/relationships/tags" Target="../tags/tag161.xml"/><Relationship Id="rId18" Type="http://schemas.openxmlformats.org/officeDocument/2006/relationships/tags" Target="../tags/tag166.xml"/><Relationship Id="rId39" Type="http://schemas.openxmlformats.org/officeDocument/2006/relationships/tags" Target="../tags/tag187.xml"/><Relationship Id="rId34" Type="http://schemas.openxmlformats.org/officeDocument/2006/relationships/tags" Target="../tags/tag182.xml"/><Relationship Id="rId50" Type="http://schemas.openxmlformats.org/officeDocument/2006/relationships/tags" Target="../tags/tag198.xml"/><Relationship Id="rId55" Type="http://schemas.openxmlformats.org/officeDocument/2006/relationships/tags" Target="../tags/tag20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21.xml"/><Relationship Id="rId1" Type="http://schemas.openxmlformats.org/officeDocument/2006/relationships/tags" Target="../tags/tag22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23.xml"/><Relationship Id="rId1" Type="http://schemas.openxmlformats.org/officeDocument/2006/relationships/tags" Target="../tags/tag22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25.xml"/><Relationship Id="rId1" Type="http://schemas.openxmlformats.org/officeDocument/2006/relationships/tags" Target="../tags/tag224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233.xml"/><Relationship Id="rId13" Type="http://schemas.openxmlformats.org/officeDocument/2006/relationships/tags" Target="../tags/tag238.xml"/><Relationship Id="rId18" Type="http://schemas.openxmlformats.org/officeDocument/2006/relationships/tags" Target="../tags/tag243.xml"/><Relationship Id="rId26" Type="http://schemas.openxmlformats.org/officeDocument/2006/relationships/notesSlide" Target="../notesSlides/notesSlide6.xml"/><Relationship Id="rId3" Type="http://schemas.openxmlformats.org/officeDocument/2006/relationships/tags" Target="../tags/tag228.xml"/><Relationship Id="rId21" Type="http://schemas.openxmlformats.org/officeDocument/2006/relationships/tags" Target="../tags/tag246.xml"/><Relationship Id="rId7" Type="http://schemas.openxmlformats.org/officeDocument/2006/relationships/tags" Target="../tags/tag232.xml"/><Relationship Id="rId12" Type="http://schemas.openxmlformats.org/officeDocument/2006/relationships/tags" Target="../tags/tag237.xml"/><Relationship Id="rId17" Type="http://schemas.openxmlformats.org/officeDocument/2006/relationships/tags" Target="../tags/tag242.xml"/><Relationship Id="rId25" Type="http://schemas.openxmlformats.org/officeDocument/2006/relationships/slideLayout" Target="../slideLayouts/slideLayout2.xml"/><Relationship Id="rId2" Type="http://schemas.openxmlformats.org/officeDocument/2006/relationships/tags" Target="../tags/tag227.xml"/><Relationship Id="rId16" Type="http://schemas.openxmlformats.org/officeDocument/2006/relationships/tags" Target="../tags/tag241.xml"/><Relationship Id="rId20" Type="http://schemas.openxmlformats.org/officeDocument/2006/relationships/tags" Target="../tags/tag245.xml"/><Relationship Id="rId1" Type="http://schemas.openxmlformats.org/officeDocument/2006/relationships/tags" Target="../tags/tag226.xml"/><Relationship Id="rId6" Type="http://schemas.openxmlformats.org/officeDocument/2006/relationships/tags" Target="../tags/tag231.xml"/><Relationship Id="rId11" Type="http://schemas.openxmlformats.org/officeDocument/2006/relationships/tags" Target="../tags/tag236.xml"/><Relationship Id="rId24" Type="http://schemas.openxmlformats.org/officeDocument/2006/relationships/tags" Target="../tags/tag249.xml"/><Relationship Id="rId5" Type="http://schemas.openxmlformats.org/officeDocument/2006/relationships/tags" Target="../tags/tag230.xml"/><Relationship Id="rId15" Type="http://schemas.openxmlformats.org/officeDocument/2006/relationships/tags" Target="../tags/tag240.xml"/><Relationship Id="rId23" Type="http://schemas.openxmlformats.org/officeDocument/2006/relationships/tags" Target="../tags/tag248.xml"/><Relationship Id="rId10" Type="http://schemas.openxmlformats.org/officeDocument/2006/relationships/tags" Target="../tags/tag235.xml"/><Relationship Id="rId19" Type="http://schemas.openxmlformats.org/officeDocument/2006/relationships/tags" Target="../tags/tag244.xml"/><Relationship Id="rId4" Type="http://schemas.openxmlformats.org/officeDocument/2006/relationships/tags" Target="../tags/tag229.xml"/><Relationship Id="rId9" Type="http://schemas.openxmlformats.org/officeDocument/2006/relationships/tags" Target="../tags/tag234.xml"/><Relationship Id="rId14" Type="http://schemas.openxmlformats.org/officeDocument/2006/relationships/tags" Target="../tags/tag239.xml"/><Relationship Id="rId22" Type="http://schemas.openxmlformats.org/officeDocument/2006/relationships/tags" Target="../tags/tag247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257.xml"/><Relationship Id="rId13" Type="http://schemas.openxmlformats.org/officeDocument/2006/relationships/tags" Target="../tags/tag262.xml"/><Relationship Id="rId18" Type="http://schemas.openxmlformats.org/officeDocument/2006/relationships/tags" Target="../tags/tag267.xml"/><Relationship Id="rId26" Type="http://schemas.openxmlformats.org/officeDocument/2006/relationships/notesSlide" Target="../notesSlides/notesSlide7.xml"/><Relationship Id="rId3" Type="http://schemas.openxmlformats.org/officeDocument/2006/relationships/tags" Target="../tags/tag252.xml"/><Relationship Id="rId21" Type="http://schemas.openxmlformats.org/officeDocument/2006/relationships/tags" Target="../tags/tag270.xml"/><Relationship Id="rId7" Type="http://schemas.openxmlformats.org/officeDocument/2006/relationships/tags" Target="../tags/tag256.xml"/><Relationship Id="rId12" Type="http://schemas.openxmlformats.org/officeDocument/2006/relationships/tags" Target="../tags/tag261.xml"/><Relationship Id="rId17" Type="http://schemas.openxmlformats.org/officeDocument/2006/relationships/tags" Target="../tags/tag266.xml"/><Relationship Id="rId25" Type="http://schemas.openxmlformats.org/officeDocument/2006/relationships/slideLayout" Target="../slideLayouts/slideLayout2.xml"/><Relationship Id="rId2" Type="http://schemas.openxmlformats.org/officeDocument/2006/relationships/tags" Target="../tags/tag251.xml"/><Relationship Id="rId16" Type="http://schemas.openxmlformats.org/officeDocument/2006/relationships/tags" Target="../tags/tag265.xml"/><Relationship Id="rId20" Type="http://schemas.openxmlformats.org/officeDocument/2006/relationships/tags" Target="../tags/tag269.xml"/><Relationship Id="rId1" Type="http://schemas.openxmlformats.org/officeDocument/2006/relationships/tags" Target="../tags/tag250.xml"/><Relationship Id="rId6" Type="http://schemas.openxmlformats.org/officeDocument/2006/relationships/tags" Target="../tags/tag255.xml"/><Relationship Id="rId11" Type="http://schemas.openxmlformats.org/officeDocument/2006/relationships/tags" Target="../tags/tag260.xml"/><Relationship Id="rId24" Type="http://schemas.openxmlformats.org/officeDocument/2006/relationships/tags" Target="../tags/tag273.xml"/><Relationship Id="rId5" Type="http://schemas.openxmlformats.org/officeDocument/2006/relationships/tags" Target="../tags/tag254.xml"/><Relationship Id="rId15" Type="http://schemas.openxmlformats.org/officeDocument/2006/relationships/tags" Target="../tags/tag264.xml"/><Relationship Id="rId23" Type="http://schemas.openxmlformats.org/officeDocument/2006/relationships/tags" Target="../tags/tag272.xml"/><Relationship Id="rId10" Type="http://schemas.openxmlformats.org/officeDocument/2006/relationships/tags" Target="../tags/tag259.xml"/><Relationship Id="rId19" Type="http://schemas.openxmlformats.org/officeDocument/2006/relationships/tags" Target="../tags/tag268.xml"/><Relationship Id="rId4" Type="http://schemas.openxmlformats.org/officeDocument/2006/relationships/tags" Target="../tags/tag253.xml"/><Relationship Id="rId9" Type="http://schemas.openxmlformats.org/officeDocument/2006/relationships/tags" Target="../tags/tag258.xml"/><Relationship Id="rId14" Type="http://schemas.openxmlformats.org/officeDocument/2006/relationships/tags" Target="../tags/tag263.xml"/><Relationship Id="rId22" Type="http://schemas.openxmlformats.org/officeDocument/2006/relationships/tags" Target="../tags/tag27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75.xml"/><Relationship Id="rId1" Type="http://schemas.openxmlformats.org/officeDocument/2006/relationships/tags" Target="../tags/tag274.xml"/><Relationship Id="rId4" Type="http://schemas.openxmlformats.org/officeDocument/2006/relationships/notesSlide" Target="../notesSlides/notesSlide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77.xml"/><Relationship Id="rId1" Type="http://schemas.openxmlformats.org/officeDocument/2006/relationships/tags" Target="../tags/tag27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79.xml"/><Relationship Id="rId1" Type="http://schemas.openxmlformats.org/officeDocument/2006/relationships/tags" Target="../tags/tag278.xml"/><Relationship Id="rId4" Type="http://schemas.openxmlformats.org/officeDocument/2006/relationships/notesSlide" Target="../notesSlides/notesSlide9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tags" Target="../tags/tag287.xml"/><Relationship Id="rId13" Type="http://schemas.openxmlformats.org/officeDocument/2006/relationships/tags" Target="../tags/tag292.xml"/><Relationship Id="rId18" Type="http://schemas.openxmlformats.org/officeDocument/2006/relationships/tags" Target="../tags/tag297.xml"/><Relationship Id="rId3" Type="http://schemas.openxmlformats.org/officeDocument/2006/relationships/tags" Target="../tags/tag282.xml"/><Relationship Id="rId21" Type="http://schemas.openxmlformats.org/officeDocument/2006/relationships/tags" Target="../tags/tag300.xml"/><Relationship Id="rId7" Type="http://schemas.openxmlformats.org/officeDocument/2006/relationships/tags" Target="../tags/tag286.xml"/><Relationship Id="rId12" Type="http://schemas.openxmlformats.org/officeDocument/2006/relationships/tags" Target="../tags/tag291.xml"/><Relationship Id="rId17" Type="http://schemas.openxmlformats.org/officeDocument/2006/relationships/tags" Target="../tags/tag296.xml"/><Relationship Id="rId2" Type="http://schemas.openxmlformats.org/officeDocument/2006/relationships/tags" Target="../tags/tag281.xml"/><Relationship Id="rId16" Type="http://schemas.openxmlformats.org/officeDocument/2006/relationships/tags" Target="../tags/tag295.xml"/><Relationship Id="rId20" Type="http://schemas.openxmlformats.org/officeDocument/2006/relationships/tags" Target="../tags/tag299.xml"/><Relationship Id="rId1" Type="http://schemas.openxmlformats.org/officeDocument/2006/relationships/tags" Target="../tags/tag280.xml"/><Relationship Id="rId6" Type="http://schemas.openxmlformats.org/officeDocument/2006/relationships/tags" Target="../tags/tag285.xml"/><Relationship Id="rId11" Type="http://schemas.openxmlformats.org/officeDocument/2006/relationships/tags" Target="../tags/tag290.xml"/><Relationship Id="rId5" Type="http://schemas.openxmlformats.org/officeDocument/2006/relationships/tags" Target="../tags/tag284.xml"/><Relationship Id="rId15" Type="http://schemas.openxmlformats.org/officeDocument/2006/relationships/tags" Target="../tags/tag294.xml"/><Relationship Id="rId10" Type="http://schemas.openxmlformats.org/officeDocument/2006/relationships/tags" Target="../tags/tag289.xml"/><Relationship Id="rId19" Type="http://schemas.openxmlformats.org/officeDocument/2006/relationships/tags" Target="../tags/tag298.xml"/><Relationship Id="rId4" Type="http://schemas.openxmlformats.org/officeDocument/2006/relationships/tags" Target="../tags/tag283.xml"/><Relationship Id="rId9" Type="http://schemas.openxmlformats.org/officeDocument/2006/relationships/tags" Target="../tags/tag288.xml"/><Relationship Id="rId14" Type="http://schemas.openxmlformats.org/officeDocument/2006/relationships/tags" Target="../tags/tag293.xml"/><Relationship Id="rId22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tags" Target="../tags/tag308.xml"/><Relationship Id="rId3" Type="http://schemas.openxmlformats.org/officeDocument/2006/relationships/tags" Target="../tags/tag303.xml"/><Relationship Id="rId7" Type="http://schemas.openxmlformats.org/officeDocument/2006/relationships/tags" Target="../tags/tag307.xml"/><Relationship Id="rId2" Type="http://schemas.openxmlformats.org/officeDocument/2006/relationships/tags" Target="../tags/tag302.xml"/><Relationship Id="rId1" Type="http://schemas.openxmlformats.org/officeDocument/2006/relationships/tags" Target="../tags/tag301.xml"/><Relationship Id="rId6" Type="http://schemas.openxmlformats.org/officeDocument/2006/relationships/tags" Target="../tags/tag306.xml"/><Relationship Id="rId11" Type="http://schemas.openxmlformats.org/officeDocument/2006/relationships/notesSlide" Target="../notesSlides/notesSlide10.xml"/><Relationship Id="rId5" Type="http://schemas.openxmlformats.org/officeDocument/2006/relationships/tags" Target="../tags/tag305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304.xml"/><Relationship Id="rId9" Type="http://schemas.openxmlformats.org/officeDocument/2006/relationships/tags" Target="../tags/tag30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tags" Target="../tags/tag317.xml"/><Relationship Id="rId13" Type="http://schemas.openxmlformats.org/officeDocument/2006/relationships/tags" Target="../tags/tag322.xml"/><Relationship Id="rId18" Type="http://schemas.openxmlformats.org/officeDocument/2006/relationships/notesSlide" Target="../notesSlides/notesSlide11.xml"/><Relationship Id="rId3" Type="http://schemas.openxmlformats.org/officeDocument/2006/relationships/tags" Target="../tags/tag312.xml"/><Relationship Id="rId7" Type="http://schemas.openxmlformats.org/officeDocument/2006/relationships/tags" Target="../tags/tag316.xml"/><Relationship Id="rId12" Type="http://schemas.openxmlformats.org/officeDocument/2006/relationships/tags" Target="../tags/tag321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311.xml"/><Relationship Id="rId16" Type="http://schemas.openxmlformats.org/officeDocument/2006/relationships/tags" Target="../tags/tag325.xml"/><Relationship Id="rId1" Type="http://schemas.openxmlformats.org/officeDocument/2006/relationships/tags" Target="../tags/tag310.xml"/><Relationship Id="rId6" Type="http://schemas.openxmlformats.org/officeDocument/2006/relationships/tags" Target="../tags/tag315.xml"/><Relationship Id="rId11" Type="http://schemas.openxmlformats.org/officeDocument/2006/relationships/tags" Target="../tags/tag320.xml"/><Relationship Id="rId5" Type="http://schemas.openxmlformats.org/officeDocument/2006/relationships/tags" Target="../tags/tag314.xml"/><Relationship Id="rId15" Type="http://schemas.openxmlformats.org/officeDocument/2006/relationships/tags" Target="../tags/tag324.xml"/><Relationship Id="rId10" Type="http://schemas.openxmlformats.org/officeDocument/2006/relationships/tags" Target="../tags/tag319.xml"/><Relationship Id="rId4" Type="http://schemas.openxmlformats.org/officeDocument/2006/relationships/tags" Target="../tags/tag313.xml"/><Relationship Id="rId9" Type="http://schemas.openxmlformats.org/officeDocument/2006/relationships/tags" Target="../tags/tag318.xml"/><Relationship Id="rId14" Type="http://schemas.openxmlformats.org/officeDocument/2006/relationships/tags" Target="../tags/tag32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27.xml"/><Relationship Id="rId1" Type="http://schemas.openxmlformats.org/officeDocument/2006/relationships/tags" Target="../tags/tag326.xml"/><Relationship Id="rId4" Type="http://schemas.openxmlformats.org/officeDocument/2006/relationships/notesSlide" Target="../notesSlides/notesSlide1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29.xml"/><Relationship Id="rId1" Type="http://schemas.openxmlformats.org/officeDocument/2006/relationships/tags" Target="../tags/tag328.xml"/><Relationship Id="rId4" Type="http://schemas.openxmlformats.org/officeDocument/2006/relationships/notesSlide" Target="../notesSlides/notesSlide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31.xml"/><Relationship Id="rId1" Type="http://schemas.openxmlformats.org/officeDocument/2006/relationships/tags" Target="../tags/tag330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334.xml"/><Relationship Id="rId7" Type="http://schemas.openxmlformats.org/officeDocument/2006/relationships/tags" Target="../tags/tag338.xml"/><Relationship Id="rId2" Type="http://schemas.openxmlformats.org/officeDocument/2006/relationships/tags" Target="../tags/tag333.xml"/><Relationship Id="rId1" Type="http://schemas.openxmlformats.org/officeDocument/2006/relationships/tags" Target="../tags/tag332.xml"/><Relationship Id="rId6" Type="http://schemas.openxmlformats.org/officeDocument/2006/relationships/tags" Target="../tags/tag337.xml"/><Relationship Id="rId5" Type="http://schemas.openxmlformats.org/officeDocument/2006/relationships/tags" Target="../tags/tag336.xml"/><Relationship Id="rId4" Type="http://schemas.openxmlformats.org/officeDocument/2006/relationships/tags" Target="../tags/tag335.xml"/><Relationship Id="rId9" Type="http://schemas.openxmlformats.org/officeDocument/2006/relationships/notesSlide" Target="../notesSlides/notesSlide14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tags" Target="../tags/tag346.xml"/><Relationship Id="rId3" Type="http://schemas.openxmlformats.org/officeDocument/2006/relationships/tags" Target="../tags/tag341.xml"/><Relationship Id="rId7" Type="http://schemas.openxmlformats.org/officeDocument/2006/relationships/tags" Target="../tags/tag345.xml"/><Relationship Id="rId2" Type="http://schemas.openxmlformats.org/officeDocument/2006/relationships/tags" Target="../tags/tag340.xml"/><Relationship Id="rId1" Type="http://schemas.openxmlformats.org/officeDocument/2006/relationships/tags" Target="../tags/tag339.xml"/><Relationship Id="rId6" Type="http://schemas.openxmlformats.org/officeDocument/2006/relationships/tags" Target="../tags/tag344.xml"/><Relationship Id="rId5" Type="http://schemas.openxmlformats.org/officeDocument/2006/relationships/tags" Target="../tags/tag343.xml"/><Relationship Id="rId10" Type="http://schemas.openxmlformats.org/officeDocument/2006/relationships/notesSlide" Target="../notesSlides/notesSlide15.xml"/><Relationship Id="rId4" Type="http://schemas.openxmlformats.org/officeDocument/2006/relationships/tags" Target="../tags/tag342.xml"/><Relationship Id="rId9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tags" Target="../tags/tag354.xml"/><Relationship Id="rId13" Type="http://schemas.openxmlformats.org/officeDocument/2006/relationships/tags" Target="../tags/tag359.xml"/><Relationship Id="rId18" Type="http://schemas.openxmlformats.org/officeDocument/2006/relationships/tags" Target="../tags/tag364.xml"/><Relationship Id="rId26" Type="http://schemas.openxmlformats.org/officeDocument/2006/relationships/tags" Target="../tags/tag372.xml"/><Relationship Id="rId3" Type="http://schemas.openxmlformats.org/officeDocument/2006/relationships/tags" Target="../tags/tag349.xml"/><Relationship Id="rId21" Type="http://schemas.openxmlformats.org/officeDocument/2006/relationships/tags" Target="../tags/tag367.xml"/><Relationship Id="rId7" Type="http://schemas.openxmlformats.org/officeDocument/2006/relationships/tags" Target="../tags/tag353.xml"/><Relationship Id="rId12" Type="http://schemas.openxmlformats.org/officeDocument/2006/relationships/tags" Target="../tags/tag358.xml"/><Relationship Id="rId17" Type="http://schemas.openxmlformats.org/officeDocument/2006/relationships/tags" Target="../tags/tag363.xml"/><Relationship Id="rId25" Type="http://schemas.openxmlformats.org/officeDocument/2006/relationships/tags" Target="../tags/tag371.xml"/><Relationship Id="rId2" Type="http://schemas.openxmlformats.org/officeDocument/2006/relationships/tags" Target="../tags/tag348.xml"/><Relationship Id="rId16" Type="http://schemas.openxmlformats.org/officeDocument/2006/relationships/tags" Target="../tags/tag362.xml"/><Relationship Id="rId20" Type="http://schemas.openxmlformats.org/officeDocument/2006/relationships/tags" Target="../tags/tag366.xml"/><Relationship Id="rId29" Type="http://schemas.openxmlformats.org/officeDocument/2006/relationships/slideLayout" Target="../slideLayouts/slideLayout4.xml"/><Relationship Id="rId1" Type="http://schemas.openxmlformats.org/officeDocument/2006/relationships/tags" Target="../tags/tag347.xml"/><Relationship Id="rId6" Type="http://schemas.openxmlformats.org/officeDocument/2006/relationships/tags" Target="../tags/tag352.xml"/><Relationship Id="rId11" Type="http://schemas.openxmlformats.org/officeDocument/2006/relationships/tags" Target="../tags/tag357.xml"/><Relationship Id="rId24" Type="http://schemas.openxmlformats.org/officeDocument/2006/relationships/tags" Target="../tags/tag370.xml"/><Relationship Id="rId5" Type="http://schemas.openxmlformats.org/officeDocument/2006/relationships/tags" Target="../tags/tag351.xml"/><Relationship Id="rId15" Type="http://schemas.openxmlformats.org/officeDocument/2006/relationships/tags" Target="../tags/tag361.xml"/><Relationship Id="rId23" Type="http://schemas.openxmlformats.org/officeDocument/2006/relationships/tags" Target="../tags/tag369.xml"/><Relationship Id="rId28" Type="http://schemas.openxmlformats.org/officeDocument/2006/relationships/tags" Target="../tags/tag374.xml"/><Relationship Id="rId10" Type="http://schemas.openxmlformats.org/officeDocument/2006/relationships/tags" Target="../tags/tag356.xml"/><Relationship Id="rId19" Type="http://schemas.openxmlformats.org/officeDocument/2006/relationships/tags" Target="../tags/tag365.xml"/><Relationship Id="rId4" Type="http://schemas.openxmlformats.org/officeDocument/2006/relationships/tags" Target="../tags/tag350.xml"/><Relationship Id="rId9" Type="http://schemas.openxmlformats.org/officeDocument/2006/relationships/tags" Target="../tags/tag355.xml"/><Relationship Id="rId14" Type="http://schemas.openxmlformats.org/officeDocument/2006/relationships/tags" Target="../tags/tag360.xml"/><Relationship Id="rId22" Type="http://schemas.openxmlformats.org/officeDocument/2006/relationships/tags" Target="../tags/tag368.xml"/><Relationship Id="rId27" Type="http://schemas.openxmlformats.org/officeDocument/2006/relationships/tags" Target="../tags/tag373.xml"/><Relationship Id="rId30" Type="http://schemas.openxmlformats.org/officeDocument/2006/relationships/notesSlide" Target="../notesSlides/notesSlide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tags" Target="../tags/tag377.xml"/><Relationship Id="rId2" Type="http://schemas.openxmlformats.org/officeDocument/2006/relationships/tags" Target="../tags/tag376.xml"/><Relationship Id="rId1" Type="http://schemas.openxmlformats.org/officeDocument/2006/relationships/tags" Target="../tags/tag375.xml"/><Relationship Id="rId4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tags" Target="../tags/tag385.xml"/><Relationship Id="rId13" Type="http://schemas.openxmlformats.org/officeDocument/2006/relationships/tags" Target="../tags/tag390.xml"/><Relationship Id="rId18" Type="http://schemas.openxmlformats.org/officeDocument/2006/relationships/notesSlide" Target="../notesSlides/notesSlide17.xml"/><Relationship Id="rId3" Type="http://schemas.openxmlformats.org/officeDocument/2006/relationships/tags" Target="../tags/tag380.xml"/><Relationship Id="rId7" Type="http://schemas.openxmlformats.org/officeDocument/2006/relationships/tags" Target="../tags/tag384.xml"/><Relationship Id="rId12" Type="http://schemas.openxmlformats.org/officeDocument/2006/relationships/tags" Target="../tags/tag389.xml"/><Relationship Id="rId17" Type="http://schemas.openxmlformats.org/officeDocument/2006/relationships/slideLayout" Target="../slideLayouts/slideLayout4.xml"/><Relationship Id="rId2" Type="http://schemas.openxmlformats.org/officeDocument/2006/relationships/tags" Target="../tags/tag379.xml"/><Relationship Id="rId16" Type="http://schemas.openxmlformats.org/officeDocument/2006/relationships/tags" Target="../tags/tag393.xml"/><Relationship Id="rId1" Type="http://schemas.openxmlformats.org/officeDocument/2006/relationships/tags" Target="../tags/tag378.xml"/><Relationship Id="rId6" Type="http://schemas.openxmlformats.org/officeDocument/2006/relationships/tags" Target="../tags/tag383.xml"/><Relationship Id="rId11" Type="http://schemas.openxmlformats.org/officeDocument/2006/relationships/tags" Target="../tags/tag388.xml"/><Relationship Id="rId5" Type="http://schemas.openxmlformats.org/officeDocument/2006/relationships/tags" Target="../tags/tag382.xml"/><Relationship Id="rId15" Type="http://schemas.openxmlformats.org/officeDocument/2006/relationships/tags" Target="../tags/tag392.xml"/><Relationship Id="rId10" Type="http://schemas.openxmlformats.org/officeDocument/2006/relationships/tags" Target="../tags/tag387.xml"/><Relationship Id="rId4" Type="http://schemas.openxmlformats.org/officeDocument/2006/relationships/tags" Target="../tags/tag381.xml"/><Relationship Id="rId9" Type="http://schemas.openxmlformats.org/officeDocument/2006/relationships/tags" Target="../tags/tag386.xml"/><Relationship Id="rId14" Type="http://schemas.openxmlformats.org/officeDocument/2006/relationships/tags" Target="../tags/tag39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95.xml"/><Relationship Id="rId1" Type="http://schemas.openxmlformats.org/officeDocument/2006/relationships/tags" Target="../tags/tag394.xml"/><Relationship Id="rId4" Type="http://schemas.openxmlformats.org/officeDocument/2006/relationships/notesSlide" Target="../notesSlides/notesSlide18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97.xml"/><Relationship Id="rId1" Type="http://schemas.openxmlformats.org/officeDocument/2006/relationships/tags" Target="../tags/tag396.xml"/><Relationship Id="rId4" Type="http://schemas.openxmlformats.org/officeDocument/2006/relationships/notesSlide" Target="../notesSlides/notesSlide19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399.xml"/><Relationship Id="rId1" Type="http://schemas.openxmlformats.org/officeDocument/2006/relationships/tags" Target="../tags/tag398.xml"/><Relationship Id="rId4" Type="http://schemas.openxmlformats.org/officeDocument/2006/relationships/notesSlide" Target="../notesSlides/notesSlide20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Virtual Memory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924800" cy="2057400"/>
          </a:xfrm>
        </p:spPr>
        <p:txBody>
          <a:bodyPr/>
          <a:lstStyle/>
          <a:p>
            <a:r>
              <a:rPr lang="en-US" b="1" dirty="0" smtClean="0"/>
              <a:t>Prof. Kavita Bala and Prof. Hakim Weatherspoon</a:t>
            </a:r>
          </a:p>
          <a:p>
            <a:r>
              <a:rPr lang="en-US" b="1" dirty="0" smtClean="0"/>
              <a:t>CS 3410, Spring 2014</a:t>
            </a:r>
          </a:p>
          <a:p>
            <a:r>
              <a:rPr lang="en-US" dirty="0" smtClean="0"/>
              <a:t>Computer Science</a:t>
            </a:r>
          </a:p>
          <a:p>
            <a:r>
              <a:rPr lang="en-US" dirty="0" smtClean="0"/>
              <a:t>Cornell University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6096000"/>
            <a:ext cx="1907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cs typeface="Calibri"/>
              </a:rPr>
              <a:t>P &amp; H Chapter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  <a:cs typeface="Calibri"/>
              </a:rPr>
              <a:t>5.7 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  <a:cs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 rot="894178">
            <a:off x="3037917" y="685800"/>
            <a:ext cx="61340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Handouts in front/back of the room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98199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Takeaway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The OS assists with the Virtual Memory abstraction</a:t>
            </a:r>
          </a:p>
          <a:p>
            <a:pPr lvl="1"/>
            <a:r>
              <a:rPr lang="en-US" dirty="0" err="1" smtClean="0">
                <a:latin typeface="Consolas"/>
                <a:cs typeface="Consolas"/>
              </a:rPr>
              <a:t>sbrk</a:t>
            </a:r>
            <a:endParaRPr lang="en-US" dirty="0" smtClean="0">
              <a:latin typeface="Consolas"/>
              <a:cs typeface="Consolas"/>
            </a:endParaRPr>
          </a:p>
          <a:p>
            <a:pPr lvl="1"/>
            <a:r>
              <a:rPr lang="en-US" dirty="0" smtClean="0"/>
              <a:t>Context switches</a:t>
            </a:r>
          </a:p>
          <a:p>
            <a:pPr lvl="1"/>
            <a:r>
              <a:rPr lang="en-US" dirty="0" smtClean="0"/>
              <a:t>Shared memory</a:t>
            </a:r>
          </a:p>
          <a:p>
            <a:pPr lvl="1"/>
            <a:r>
              <a:rPr lang="en-US" dirty="0" smtClean="0"/>
              <a:t>Multiplexing memory</a:t>
            </a:r>
          </a:p>
        </p:txBody>
      </p:sp>
    </p:spTree>
    <p:extLst>
      <p:ext uri="{BB962C8B-B14F-4D97-AF65-F5344CB8AC3E}">
        <p14:creationId xmlns:p14="http://schemas.microsoft.com/office/powerpoint/2010/main" val="3852947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can the OS optimize the use of physical memory?</a:t>
            </a:r>
          </a:p>
          <a:p>
            <a:endParaRPr lang="en-US" dirty="0"/>
          </a:p>
          <a:p>
            <a:r>
              <a:rPr lang="en-US" dirty="0" smtClean="0"/>
              <a:t>What does the OS need to beware of?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16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Paging Assumption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381000"/>
            <a:ext cx="8686800" cy="2209800"/>
          </a:xfrm>
        </p:spPr>
        <p:txBody>
          <a:bodyPr>
            <a:normAutofit/>
          </a:bodyPr>
          <a:lstStyle/>
          <a:p>
            <a:r>
              <a:rPr lang="en-US" dirty="0" smtClean="0"/>
              <a:t>OS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multiplexes</a:t>
            </a:r>
            <a:r>
              <a:rPr lang="en-US" dirty="0" smtClean="0"/>
              <a:t> physical memory among processes</a:t>
            </a:r>
          </a:p>
          <a:p>
            <a:pPr lvl="1"/>
            <a:r>
              <a:rPr lang="en-US" dirty="0" smtClean="0"/>
              <a:t>assumption # 1: </a:t>
            </a:r>
            <a:br>
              <a:rPr lang="en-US" dirty="0" smtClean="0"/>
            </a:br>
            <a:r>
              <a:rPr lang="en-US" dirty="0" smtClean="0"/>
              <a:t>processes use only a few pages at a time</a:t>
            </a:r>
          </a:p>
          <a:p>
            <a:pPr lvl="1"/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working set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= set of process’s recently actively pages</a:t>
            </a:r>
          </a:p>
          <a:p>
            <a:pPr lvl="1"/>
            <a:endParaRPr lang="en-US" dirty="0" smtClean="0"/>
          </a:p>
        </p:txBody>
      </p:sp>
      <p:sp>
        <p:nvSpPr>
          <p:cNvPr id="7" name="Rectangle 6"/>
          <p:cNvSpPr/>
          <p:nvPr>
            <p:custDataLst>
              <p:tags r:id="rId3"/>
            </p:custDataLst>
          </p:nvPr>
        </p:nvSpPr>
        <p:spPr>
          <a:xfrm>
            <a:off x="1143000" y="2438400"/>
            <a:ext cx="7315200" cy="21336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4"/>
            </p:custDataLst>
          </p:nvPr>
        </p:nvSpPr>
        <p:spPr>
          <a:xfrm rot="16200000">
            <a:off x="-14255" y="2994037"/>
            <a:ext cx="143981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# recent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accesses</a:t>
            </a:r>
          </a:p>
        </p:txBody>
      </p:sp>
      <p:sp>
        <p:nvSpPr>
          <p:cNvPr id="9" name="TextBox 8"/>
          <p:cNvSpPr txBox="1"/>
          <p:nvPr>
            <p:custDataLst>
              <p:tags r:id="rId5"/>
            </p:custDataLst>
          </p:nvPr>
        </p:nvSpPr>
        <p:spPr>
          <a:xfrm>
            <a:off x="228600" y="4572000"/>
            <a:ext cx="19848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0x00000000</a:t>
            </a:r>
          </a:p>
        </p:txBody>
      </p:sp>
      <p:sp>
        <p:nvSpPr>
          <p:cNvPr id="10" name="TextBox 9"/>
          <p:cNvSpPr txBox="1"/>
          <p:nvPr>
            <p:custDataLst>
              <p:tags r:id="rId6"/>
            </p:custDataLst>
          </p:nvPr>
        </p:nvSpPr>
        <p:spPr>
          <a:xfrm>
            <a:off x="7159161" y="4572000"/>
            <a:ext cx="19848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0x90000000</a:t>
            </a:r>
          </a:p>
        </p:txBody>
      </p:sp>
      <p:sp>
        <p:nvSpPr>
          <p:cNvPr id="12" name="Rectangle 11"/>
          <p:cNvSpPr/>
          <p:nvPr>
            <p:custDataLst>
              <p:tags r:id="rId7"/>
            </p:custDataLst>
          </p:nvPr>
        </p:nvSpPr>
        <p:spPr>
          <a:xfrm>
            <a:off x="1828800" y="4495800"/>
            <a:ext cx="14478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>
            <p:custDataLst>
              <p:tags r:id="rId8"/>
            </p:custDataLst>
          </p:nvPr>
        </p:nvSpPr>
        <p:spPr>
          <a:xfrm>
            <a:off x="6096000" y="4495800"/>
            <a:ext cx="16764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>
            <p:custDataLst>
              <p:tags r:id="rId9"/>
            </p:custDataLst>
          </p:nvPr>
        </p:nvSpPr>
        <p:spPr>
          <a:xfrm>
            <a:off x="6324600" y="4419600"/>
            <a:ext cx="12192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>
            <p:custDataLst>
              <p:tags r:id="rId10"/>
            </p:custDataLst>
          </p:nvPr>
        </p:nvSpPr>
        <p:spPr>
          <a:xfrm>
            <a:off x="1828800" y="4419600"/>
            <a:ext cx="11430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>
            <p:custDataLst>
              <p:tags r:id="rId11"/>
            </p:custDataLst>
          </p:nvPr>
        </p:nvSpPr>
        <p:spPr>
          <a:xfrm>
            <a:off x="3657600" y="4495800"/>
            <a:ext cx="14478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>
            <p:custDataLst>
              <p:tags r:id="rId12"/>
            </p:custDataLst>
          </p:nvPr>
        </p:nvSpPr>
        <p:spPr>
          <a:xfrm>
            <a:off x="1828800" y="4495800"/>
            <a:ext cx="1447800" cy="76200"/>
          </a:xfrm>
          <a:prstGeom prst="rect">
            <a:avLst/>
          </a:prstGeom>
          <a:solidFill>
            <a:schemeClr val="accent4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>
            <p:custDataLst>
              <p:tags r:id="rId13"/>
            </p:custDataLst>
          </p:nvPr>
        </p:nvSpPr>
        <p:spPr>
          <a:xfrm>
            <a:off x="6477000" y="4495800"/>
            <a:ext cx="1295400" cy="76200"/>
          </a:xfrm>
          <a:prstGeom prst="rect">
            <a:avLst/>
          </a:prstGeom>
          <a:solidFill>
            <a:schemeClr val="accent4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>
            <p:custDataLst>
              <p:tags r:id="rId14"/>
            </p:custDataLst>
          </p:nvPr>
        </p:nvSpPr>
        <p:spPr>
          <a:xfrm>
            <a:off x="6553200" y="4419600"/>
            <a:ext cx="990600" cy="152400"/>
          </a:xfrm>
          <a:prstGeom prst="rect">
            <a:avLst/>
          </a:prstGeom>
          <a:solidFill>
            <a:schemeClr val="accent4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>
            <p:custDataLst>
              <p:tags r:id="rId15"/>
            </p:custDataLst>
          </p:nvPr>
        </p:nvSpPr>
        <p:spPr>
          <a:xfrm>
            <a:off x="1828800" y="4419600"/>
            <a:ext cx="1143000" cy="76200"/>
          </a:xfrm>
          <a:prstGeom prst="rect">
            <a:avLst/>
          </a:prstGeom>
          <a:solidFill>
            <a:schemeClr val="accent4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>
            <p:custDataLst>
              <p:tags r:id="rId16"/>
            </p:custDataLst>
          </p:nvPr>
        </p:nvSpPr>
        <p:spPr>
          <a:xfrm>
            <a:off x="3657600" y="4495800"/>
            <a:ext cx="1447800" cy="76200"/>
          </a:xfrm>
          <a:prstGeom prst="rect">
            <a:avLst/>
          </a:prstGeom>
          <a:solidFill>
            <a:schemeClr val="accent4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>
            <p:custDataLst>
              <p:tags r:id="rId17"/>
            </p:custDataLst>
          </p:nvPr>
        </p:nvSpPr>
        <p:spPr>
          <a:xfrm>
            <a:off x="6400800" y="3048000"/>
            <a:ext cx="609600" cy="15240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>
            <p:custDataLst>
              <p:tags r:id="rId18"/>
            </p:custDataLst>
          </p:nvPr>
        </p:nvSpPr>
        <p:spPr>
          <a:xfrm>
            <a:off x="6477000" y="2743200"/>
            <a:ext cx="304800" cy="1430676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>
            <p:custDataLst>
              <p:tags r:id="rId19"/>
            </p:custDataLst>
          </p:nvPr>
        </p:nvSpPr>
        <p:spPr>
          <a:xfrm>
            <a:off x="6553200" y="2590800"/>
            <a:ext cx="76200" cy="1430676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>
            <p:custDataLst>
              <p:tags r:id="rId20"/>
            </p:custDataLst>
          </p:nvPr>
        </p:nvSpPr>
        <p:spPr>
          <a:xfrm>
            <a:off x="6858000" y="2667000"/>
            <a:ext cx="76200" cy="1506876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>
            <p:custDataLst>
              <p:tags r:id="rId21"/>
            </p:custDataLst>
          </p:nvPr>
        </p:nvSpPr>
        <p:spPr>
          <a:xfrm>
            <a:off x="7010400" y="3200400"/>
            <a:ext cx="76200" cy="1371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>
            <p:custDataLst>
              <p:tags r:id="rId22"/>
            </p:custDataLst>
          </p:nvPr>
        </p:nvSpPr>
        <p:spPr>
          <a:xfrm>
            <a:off x="7162800" y="3962400"/>
            <a:ext cx="76200" cy="609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>
            <p:custDataLst>
              <p:tags r:id="rId23"/>
            </p:custDataLst>
          </p:nvPr>
        </p:nvSpPr>
        <p:spPr>
          <a:xfrm>
            <a:off x="3657600" y="3048000"/>
            <a:ext cx="121919" cy="15240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>
            <p:custDataLst>
              <p:tags r:id="rId24"/>
            </p:custDataLst>
          </p:nvPr>
        </p:nvSpPr>
        <p:spPr>
          <a:xfrm>
            <a:off x="3733800" y="2819400"/>
            <a:ext cx="76200" cy="1752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>
            <p:custDataLst>
              <p:tags r:id="rId25"/>
            </p:custDataLst>
          </p:nvPr>
        </p:nvSpPr>
        <p:spPr>
          <a:xfrm>
            <a:off x="3810000" y="3217524"/>
            <a:ext cx="76200" cy="1354476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>
            <p:custDataLst>
              <p:tags r:id="rId26"/>
            </p:custDataLst>
          </p:nvPr>
        </p:nvSpPr>
        <p:spPr>
          <a:xfrm>
            <a:off x="4572000" y="3979524"/>
            <a:ext cx="76200" cy="592476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>
            <p:custDataLst>
              <p:tags r:id="rId27"/>
            </p:custDataLst>
          </p:nvPr>
        </p:nvSpPr>
        <p:spPr>
          <a:xfrm>
            <a:off x="4648200" y="3903324"/>
            <a:ext cx="76200" cy="668676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>
            <p:custDataLst>
              <p:tags r:id="rId28"/>
            </p:custDataLst>
          </p:nvPr>
        </p:nvSpPr>
        <p:spPr>
          <a:xfrm>
            <a:off x="4953000" y="3065124"/>
            <a:ext cx="76200" cy="1506876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>
            <p:custDataLst>
              <p:tags r:id="rId29"/>
            </p:custDataLst>
          </p:nvPr>
        </p:nvSpPr>
        <p:spPr>
          <a:xfrm>
            <a:off x="2133600" y="3733800"/>
            <a:ext cx="457200" cy="838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>
            <p:custDataLst>
              <p:tags r:id="rId30"/>
            </p:custDataLst>
          </p:nvPr>
        </p:nvSpPr>
        <p:spPr>
          <a:xfrm>
            <a:off x="2209800" y="2895600"/>
            <a:ext cx="76200" cy="11430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>
            <p:custDataLst>
              <p:tags r:id="rId31"/>
            </p:custDataLst>
          </p:nvPr>
        </p:nvSpPr>
        <p:spPr>
          <a:xfrm>
            <a:off x="2971800" y="4055724"/>
            <a:ext cx="76200" cy="516276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>
            <p:custDataLst>
              <p:tags r:id="rId32"/>
            </p:custDataLst>
          </p:nvPr>
        </p:nvSpPr>
        <p:spPr>
          <a:xfrm>
            <a:off x="1981200" y="4055724"/>
            <a:ext cx="76200" cy="516276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>
            <p:custDataLst>
              <p:tags r:id="rId33"/>
            </p:custDataLst>
          </p:nvPr>
        </p:nvSpPr>
        <p:spPr>
          <a:xfrm>
            <a:off x="2362200" y="2514600"/>
            <a:ext cx="76200" cy="1752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>
            <p:custDataLst>
              <p:tags r:id="rId34"/>
            </p:custDataLst>
          </p:nvPr>
        </p:nvSpPr>
        <p:spPr>
          <a:xfrm>
            <a:off x="2590800" y="2819400"/>
            <a:ext cx="76200" cy="1752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>
            <p:custDataLst>
              <p:tags r:id="rId35"/>
            </p:custDataLst>
          </p:nvPr>
        </p:nvSpPr>
        <p:spPr>
          <a:xfrm>
            <a:off x="2514600" y="3217524"/>
            <a:ext cx="76200" cy="516276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>
            <p:custDataLst>
              <p:tags r:id="rId36"/>
            </p:custDataLst>
          </p:nvPr>
        </p:nvSpPr>
        <p:spPr>
          <a:xfrm>
            <a:off x="2286000" y="3505200"/>
            <a:ext cx="76200" cy="516276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lowchart: Magnetic Disk 67"/>
          <p:cNvSpPr/>
          <p:nvPr>
            <p:custDataLst>
              <p:tags r:id="rId37"/>
            </p:custDataLst>
          </p:nvPr>
        </p:nvSpPr>
        <p:spPr>
          <a:xfrm>
            <a:off x="4724400" y="4724400"/>
            <a:ext cx="1524000" cy="1295400"/>
          </a:xfrm>
          <a:prstGeom prst="flowChartMagneticDisk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>
            <p:custDataLst>
              <p:tags r:id="rId38"/>
            </p:custDataLst>
          </p:nvPr>
        </p:nvSpPr>
        <p:spPr>
          <a:xfrm>
            <a:off x="4800600" y="5105400"/>
            <a:ext cx="381000" cy="228600"/>
          </a:xfrm>
          <a:prstGeom prst="rect">
            <a:avLst/>
          </a:prstGeom>
          <a:solidFill>
            <a:schemeClr val="accent4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>
            <p:custDataLst>
              <p:tags r:id="rId39"/>
            </p:custDataLst>
          </p:nvPr>
        </p:nvSpPr>
        <p:spPr>
          <a:xfrm>
            <a:off x="4800600" y="5410200"/>
            <a:ext cx="381000" cy="228600"/>
          </a:xfrm>
          <a:prstGeom prst="rect">
            <a:avLst/>
          </a:prstGeom>
          <a:solidFill>
            <a:schemeClr val="accent4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>
            <p:custDataLst>
              <p:tags r:id="rId40"/>
            </p:custDataLst>
          </p:nvPr>
        </p:nvSpPr>
        <p:spPr>
          <a:xfrm>
            <a:off x="5334000" y="5105400"/>
            <a:ext cx="381000" cy="228600"/>
          </a:xfrm>
          <a:prstGeom prst="rect">
            <a:avLst/>
          </a:prstGeom>
          <a:solidFill>
            <a:schemeClr val="accent4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>
            <p:custDataLst>
              <p:tags r:id="rId41"/>
            </p:custDataLst>
          </p:nvPr>
        </p:nvSpPr>
        <p:spPr>
          <a:xfrm>
            <a:off x="5257800" y="5562600"/>
            <a:ext cx="381000" cy="228600"/>
          </a:xfrm>
          <a:prstGeom prst="rect">
            <a:avLst/>
          </a:prstGeom>
          <a:solidFill>
            <a:schemeClr val="accent4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>
            <p:custDataLst>
              <p:tags r:id="rId42"/>
            </p:custDataLst>
          </p:nvPr>
        </p:nvSpPr>
        <p:spPr>
          <a:xfrm>
            <a:off x="5791200" y="5334000"/>
            <a:ext cx="381000" cy="228600"/>
          </a:xfrm>
          <a:prstGeom prst="rect">
            <a:avLst/>
          </a:prstGeom>
          <a:solidFill>
            <a:schemeClr val="accent4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>
            <p:custDataLst>
              <p:tags r:id="rId43"/>
            </p:custDataLst>
          </p:nvPr>
        </p:nvSpPr>
        <p:spPr>
          <a:xfrm>
            <a:off x="2667000" y="5029200"/>
            <a:ext cx="1143000" cy="1524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>
            <p:custDataLst>
              <p:tags r:id="rId44"/>
            </p:custDataLst>
          </p:nvPr>
        </p:nvSpPr>
        <p:spPr>
          <a:xfrm>
            <a:off x="2667000" y="4800600"/>
            <a:ext cx="1143000" cy="1219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>
            <p:custDataLst>
              <p:tags r:id="rId45"/>
            </p:custDataLst>
          </p:nvPr>
        </p:nvSpPr>
        <p:spPr>
          <a:xfrm>
            <a:off x="2667000" y="5334000"/>
            <a:ext cx="1143000" cy="1524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>
            <p:custDataLst>
              <p:tags r:id="rId46"/>
            </p:custDataLst>
          </p:nvPr>
        </p:nvSpPr>
        <p:spPr>
          <a:xfrm>
            <a:off x="2667000" y="5715000"/>
            <a:ext cx="1143000" cy="1524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447800" y="2667000"/>
            <a:ext cx="640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code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343400" y="2667000"/>
            <a:ext cx="604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39000" y="2667000"/>
            <a:ext cx="665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stack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743200" y="6096000"/>
            <a:ext cx="974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memory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181600" y="6096000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disk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201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/>
      <p:bldP spid="10" grpId="0"/>
      <p:bldP spid="12" grpId="0" animBg="1"/>
      <p:bldP spid="14" grpId="0" animBg="1"/>
      <p:bldP spid="16" grpId="0" animBg="1"/>
      <p:bldP spid="23" grpId="0" animBg="1"/>
      <p:bldP spid="35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4" grpId="0"/>
      <p:bldP spid="5" grpId="0"/>
      <p:bldP spid="6" grpId="0"/>
      <p:bldP spid="11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29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Thrashing (excessive paging)</a:t>
            </a:r>
            <a:endParaRPr lang="en-US" dirty="0"/>
          </a:p>
        </p:txBody>
      </p:sp>
      <p:sp>
        <p:nvSpPr>
          <p:cNvPr id="375296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28600" y="1981200"/>
            <a:ext cx="8686800" cy="3657600"/>
          </a:xfrm>
        </p:spPr>
        <p:txBody>
          <a:bodyPr>
            <a:normAutofit/>
          </a:bodyPr>
          <a:lstStyle/>
          <a:p>
            <a:r>
              <a:rPr lang="en-US" dirty="0" smtClean="0"/>
              <a:t>Q: What if working set is too large?</a:t>
            </a:r>
          </a:p>
          <a:p>
            <a:r>
              <a:rPr lang="en-US" dirty="0" smtClean="0"/>
              <a:t>Case 1: Single process using too many pages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Case 2: Too many processes</a:t>
            </a:r>
          </a:p>
        </p:txBody>
      </p:sp>
      <p:sp>
        <p:nvSpPr>
          <p:cNvPr id="10" name="Rectangle 9"/>
          <p:cNvSpPr/>
          <p:nvPr>
            <p:custDataLst>
              <p:tags r:id="rId3"/>
            </p:custDataLst>
          </p:nvPr>
        </p:nvSpPr>
        <p:spPr>
          <a:xfrm>
            <a:off x="2895600" y="762000"/>
            <a:ext cx="1676400" cy="5334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working set</a:t>
            </a:r>
            <a:endParaRPr lang="en-US" sz="2400" dirty="0"/>
          </a:p>
        </p:txBody>
      </p:sp>
      <p:sp>
        <p:nvSpPr>
          <p:cNvPr id="11" name="Rectangle 10"/>
          <p:cNvSpPr/>
          <p:nvPr>
            <p:custDataLst>
              <p:tags r:id="rId4"/>
            </p:custDataLst>
          </p:nvPr>
        </p:nvSpPr>
        <p:spPr>
          <a:xfrm>
            <a:off x="1600200" y="1371600"/>
            <a:ext cx="29718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mem</a:t>
            </a:r>
            <a:endParaRPr lang="en-US" sz="2400" dirty="0"/>
          </a:p>
        </p:txBody>
      </p:sp>
      <p:sp>
        <p:nvSpPr>
          <p:cNvPr id="12" name="Rectangle 11"/>
          <p:cNvSpPr/>
          <p:nvPr>
            <p:custDataLst>
              <p:tags r:id="rId5"/>
            </p:custDataLst>
          </p:nvPr>
        </p:nvSpPr>
        <p:spPr>
          <a:xfrm>
            <a:off x="4648200" y="1371600"/>
            <a:ext cx="36576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disk</a:t>
            </a:r>
            <a:endParaRPr lang="en-US" sz="2400" dirty="0"/>
          </a:p>
        </p:txBody>
      </p:sp>
      <p:sp>
        <p:nvSpPr>
          <p:cNvPr id="14" name="Rectangle 13"/>
          <p:cNvSpPr/>
          <p:nvPr>
            <p:custDataLst>
              <p:tags r:id="rId6"/>
            </p:custDataLst>
          </p:nvPr>
        </p:nvSpPr>
        <p:spPr>
          <a:xfrm>
            <a:off x="4648200" y="762000"/>
            <a:ext cx="1371600" cy="533400"/>
          </a:xfrm>
          <a:prstGeom prst="rect">
            <a:avLst/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swapped</a:t>
            </a:r>
            <a:endParaRPr lang="en-US" sz="2400" dirty="0"/>
          </a:p>
        </p:txBody>
      </p:sp>
      <p:sp>
        <p:nvSpPr>
          <p:cNvPr id="15" name="TextBox 14"/>
          <p:cNvSpPr txBox="1"/>
          <p:nvPr>
            <p:custDataLst>
              <p:tags r:id="rId7"/>
            </p:custDataLst>
          </p:nvPr>
        </p:nvSpPr>
        <p:spPr>
          <a:xfrm>
            <a:off x="914400" y="7620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P1</a:t>
            </a:r>
          </a:p>
        </p:txBody>
      </p:sp>
      <p:sp>
        <p:nvSpPr>
          <p:cNvPr id="16" name="Rectangle 15"/>
          <p:cNvSpPr/>
          <p:nvPr>
            <p:custDataLst>
              <p:tags r:id="rId8"/>
            </p:custDataLst>
          </p:nvPr>
        </p:nvSpPr>
        <p:spPr>
          <a:xfrm>
            <a:off x="1600200" y="3200400"/>
            <a:ext cx="3657600" cy="5334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working set</a:t>
            </a:r>
            <a:endParaRPr lang="en-US" sz="2400" dirty="0"/>
          </a:p>
        </p:txBody>
      </p:sp>
      <p:sp>
        <p:nvSpPr>
          <p:cNvPr id="17" name="Rectangle 16"/>
          <p:cNvSpPr/>
          <p:nvPr>
            <p:custDataLst>
              <p:tags r:id="rId9"/>
            </p:custDataLst>
          </p:nvPr>
        </p:nvSpPr>
        <p:spPr>
          <a:xfrm>
            <a:off x="1600200" y="3810000"/>
            <a:ext cx="29718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mem</a:t>
            </a:r>
            <a:endParaRPr lang="en-US" sz="2400" dirty="0"/>
          </a:p>
        </p:txBody>
      </p:sp>
      <p:sp>
        <p:nvSpPr>
          <p:cNvPr id="18" name="Rectangle 17"/>
          <p:cNvSpPr/>
          <p:nvPr>
            <p:custDataLst>
              <p:tags r:id="rId10"/>
            </p:custDataLst>
          </p:nvPr>
        </p:nvSpPr>
        <p:spPr>
          <a:xfrm>
            <a:off x="4648200" y="3810000"/>
            <a:ext cx="36576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disk</a:t>
            </a:r>
            <a:endParaRPr lang="en-US" sz="2400" dirty="0"/>
          </a:p>
        </p:txBody>
      </p:sp>
      <p:sp>
        <p:nvSpPr>
          <p:cNvPr id="20" name="Rectangle 19"/>
          <p:cNvSpPr/>
          <p:nvPr>
            <p:custDataLst>
              <p:tags r:id="rId11"/>
            </p:custDataLst>
          </p:nvPr>
        </p:nvSpPr>
        <p:spPr>
          <a:xfrm>
            <a:off x="5334000" y="3200400"/>
            <a:ext cx="1371600" cy="533400"/>
          </a:xfrm>
          <a:prstGeom prst="rect">
            <a:avLst/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swapped</a:t>
            </a:r>
            <a:endParaRPr lang="en-US" sz="2400" dirty="0"/>
          </a:p>
        </p:txBody>
      </p:sp>
      <p:sp>
        <p:nvSpPr>
          <p:cNvPr id="21" name="Rectangle 20"/>
          <p:cNvSpPr/>
          <p:nvPr>
            <p:custDataLst>
              <p:tags r:id="rId12"/>
            </p:custDataLst>
          </p:nvPr>
        </p:nvSpPr>
        <p:spPr>
          <a:xfrm>
            <a:off x="1600200" y="4953000"/>
            <a:ext cx="533400" cy="5334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ws</a:t>
            </a:r>
            <a:endParaRPr lang="en-US" sz="2400" dirty="0"/>
          </a:p>
        </p:txBody>
      </p:sp>
      <p:sp>
        <p:nvSpPr>
          <p:cNvPr id="22" name="Rectangle 21"/>
          <p:cNvSpPr/>
          <p:nvPr>
            <p:custDataLst>
              <p:tags r:id="rId13"/>
            </p:custDataLst>
          </p:nvPr>
        </p:nvSpPr>
        <p:spPr>
          <a:xfrm>
            <a:off x="1600200" y="5562600"/>
            <a:ext cx="29718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mem</a:t>
            </a:r>
            <a:endParaRPr lang="en-US" sz="2400" dirty="0"/>
          </a:p>
        </p:txBody>
      </p:sp>
      <p:sp>
        <p:nvSpPr>
          <p:cNvPr id="23" name="Rectangle 22"/>
          <p:cNvSpPr/>
          <p:nvPr>
            <p:custDataLst>
              <p:tags r:id="rId14"/>
            </p:custDataLst>
          </p:nvPr>
        </p:nvSpPr>
        <p:spPr>
          <a:xfrm>
            <a:off x="4648200" y="5562600"/>
            <a:ext cx="36576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disk</a:t>
            </a:r>
            <a:endParaRPr lang="en-US" sz="2400" dirty="0"/>
          </a:p>
        </p:txBody>
      </p:sp>
      <p:sp>
        <p:nvSpPr>
          <p:cNvPr id="25" name="Rectangle 24"/>
          <p:cNvSpPr/>
          <p:nvPr>
            <p:custDataLst>
              <p:tags r:id="rId15"/>
            </p:custDataLst>
          </p:nvPr>
        </p:nvSpPr>
        <p:spPr>
          <a:xfrm>
            <a:off x="2209800" y="4953000"/>
            <a:ext cx="685800" cy="5334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ws</a:t>
            </a:r>
            <a:endParaRPr lang="en-US" sz="2400" dirty="0"/>
          </a:p>
        </p:txBody>
      </p:sp>
      <p:sp>
        <p:nvSpPr>
          <p:cNvPr id="26" name="Rectangle 25"/>
          <p:cNvSpPr/>
          <p:nvPr>
            <p:custDataLst>
              <p:tags r:id="rId16"/>
            </p:custDataLst>
          </p:nvPr>
        </p:nvSpPr>
        <p:spPr>
          <a:xfrm>
            <a:off x="2971800" y="4953000"/>
            <a:ext cx="533400" cy="5334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ws</a:t>
            </a:r>
            <a:endParaRPr lang="en-US" sz="2400" dirty="0"/>
          </a:p>
        </p:txBody>
      </p:sp>
      <p:sp>
        <p:nvSpPr>
          <p:cNvPr id="27" name="Rectangle 26"/>
          <p:cNvSpPr/>
          <p:nvPr>
            <p:custDataLst>
              <p:tags r:id="rId17"/>
            </p:custDataLst>
          </p:nvPr>
        </p:nvSpPr>
        <p:spPr>
          <a:xfrm>
            <a:off x="3581400" y="4953000"/>
            <a:ext cx="609600" cy="5334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ws</a:t>
            </a:r>
            <a:endParaRPr lang="en-US" sz="2400" dirty="0"/>
          </a:p>
        </p:txBody>
      </p:sp>
      <p:sp>
        <p:nvSpPr>
          <p:cNvPr id="28" name="Rectangle 27"/>
          <p:cNvSpPr/>
          <p:nvPr>
            <p:custDataLst>
              <p:tags r:id="rId18"/>
            </p:custDataLst>
          </p:nvPr>
        </p:nvSpPr>
        <p:spPr>
          <a:xfrm>
            <a:off x="4267200" y="4953000"/>
            <a:ext cx="762000" cy="5334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ws</a:t>
            </a:r>
            <a:endParaRPr lang="en-US" sz="2400" dirty="0"/>
          </a:p>
        </p:txBody>
      </p:sp>
      <p:sp>
        <p:nvSpPr>
          <p:cNvPr id="29" name="Rectangle 28"/>
          <p:cNvSpPr/>
          <p:nvPr>
            <p:custDataLst>
              <p:tags r:id="rId19"/>
            </p:custDataLst>
          </p:nvPr>
        </p:nvSpPr>
        <p:spPr>
          <a:xfrm>
            <a:off x="5105400" y="4953000"/>
            <a:ext cx="685800" cy="5334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ws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87133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2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2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2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20" grpId="0" animBg="1"/>
      <p:bldP spid="21" grpId="0" animBg="1"/>
      <p:bldP spid="22" grpId="0" animBg="1"/>
      <p:bldP spid="23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32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Thrashing</a:t>
            </a:r>
            <a:endParaRPr lang="en-US"/>
          </a:p>
        </p:txBody>
      </p:sp>
      <p:sp>
        <p:nvSpPr>
          <p:cNvPr id="376320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Thrashing</a:t>
            </a:r>
            <a:r>
              <a:rPr lang="en-US" dirty="0" smtClean="0"/>
              <a:t> b/c working set of process (or processes) greater than physical memory available</a:t>
            </a:r>
          </a:p>
          <a:p>
            <a:pPr lvl="2"/>
            <a:r>
              <a:rPr lang="en-US" dirty="0" smtClean="0"/>
              <a:t>Firefox steals page from Skype</a:t>
            </a:r>
          </a:p>
          <a:p>
            <a:pPr lvl="2"/>
            <a:r>
              <a:rPr lang="en-US" dirty="0" smtClean="0"/>
              <a:t>Skype steals page from Firefox</a:t>
            </a:r>
          </a:p>
          <a:p>
            <a:pPr lvl="1"/>
            <a:r>
              <a:rPr lang="en-US" dirty="0" smtClean="0"/>
              <a:t>I/O (disk activity) at 100% utilization</a:t>
            </a:r>
          </a:p>
          <a:p>
            <a:pPr lvl="2"/>
            <a:r>
              <a:rPr lang="en-US" dirty="0" smtClean="0"/>
              <a:t>But no useful work is getting done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Ideal: Size of disk, speed of memory (or cache)</a:t>
            </a:r>
          </a:p>
          <a:p>
            <a:r>
              <a:rPr lang="en-US" dirty="0" smtClean="0"/>
              <a:t>Non-ideal: Speed of disk</a:t>
            </a:r>
            <a:endParaRPr lang="en-US" dirty="0"/>
          </a:p>
        </p:txBody>
      </p:sp>
      <p:pic>
        <p:nvPicPr>
          <p:cNvPr id="19458" name="CP3 Ink 99a44236-bce8-4d80-b535-4d7c1e0bcfef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0430" y="8267640"/>
            <a:ext cx="101700" cy="101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8560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3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3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3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3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Paging Assumption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609600"/>
            <a:ext cx="8686800" cy="2057400"/>
          </a:xfrm>
        </p:spPr>
        <p:txBody>
          <a:bodyPr>
            <a:normAutofit/>
          </a:bodyPr>
          <a:lstStyle/>
          <a:p>
            <a:r>
              <a:rPr lang="en-US" dirty="0" smtClean="0"/>
              <a:t>OS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multiplexes</a:t>
            </a:r>
            <a:r>
              <a:rPr lang="en-US" dirty="0" smtClean="0"/>
              <a:t> physical memory among processes</a:t>
            </a:r>
          </a:p>
          <a:p>
            <a:pPr lvl="1"/>
            <a:r>
              <a:rPr lang="en-US" dirty="0" smtClean="0"/>
              <a:t>assumption # 2: </a:t>
            </a:r>
            <a:br>
              <a:rPr lang="en-US" dirty="0" smtClean="0"/>
            </a:br>
            <a:r>
              <a:rPr lang="en-US" dirty="0" smtClean="0"/>
              <a:t>recent accesses predict future accesses</a:t>
            </a:r>
          </a:p>
          <a:p>
            <a:pPr lvl="1"/>
            <a:r>
              <a:rPr lang="en-US" dirty="0" smtClean="0"/>
              <a:t>working set usually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changes slowly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over time</a:t>
            </a:r>
          </a:p>
          <a:p>
            <a:pPr lvl="1"/>
            <a:endParaRPr lang="en-US" dirty="0" smtClean="0"/>
          </a:p>
        </p:txBody>
      </p:sp>
      <p:sp>
        <p:nvSpPr>
          <p:cNvPr id="7" name="Rectangle 6"/>
          <p:cNvSpPr/>
          <p:nvPr>
            <p:custDataLst>
              <p:tags r:id="rId3"/>
            </p:custDataLst>
          </p:nvPr>
        </p:nvSpPr>
        <p:spPr>
          <a:xfrm>
            <a:off x="1143000" y="2753380"/>
            <a:ext cx="7315200" cy="21336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4"/>
            </p:custDataLst>
          </p:nvPr>
        </p:nvSpPr>
        <p:spPr>
          <a:xfrm rot="16200000">
            <a:off x="-131702" y="3524460"/>
            <a:ext cx="18737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working set</a:t>
            </a:r>
          </a:p>
        </p:txBody>
      </p:sp>
      <p:sp>
        <p:nvSpPr>
          <p:cNvPr id="9" name="TextBox 8"/>
          <p:cNvSpPr txBox="1"/>
          <p:nvPr>
            <p:custDataLst>
              <p:tags r:id="rId5"/>
            </p:custDataLst>
          </p:nvPr>
        </p:nvSpPr>
        <p:spPr>
          <a:xfrm>
            <a:off x="1066800" y="4886980"/>
            <a:ext cx="1287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time </a:t>
            </a:r>
            <a:r>
              <a:rPr lang="en-US" sz="2800" dirty="0" smtClean="0">
                <a:solidFill>
                  <a:schemeClr val="bg1"/>
                </a:solidFill>
                <a:sym typeface="Symbol"/>
              </a:rPr>
              <a:t>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60" name="Rectangle 59"/>
          <p:cNvSpPr/>
          <p:nvPr>
            <p:custDataLst>
              <p:tags r:id="rId6"/>
            </p:custDataLst>
          </p:nvPr>
        </p:nvSpPr>
        <p:spPr>
          <a:xfrm>
            <a:off x="1143000" y="3896380"/>
            <a:ext cx="228600" cy="533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>
            <p:custDataLst>
              <p:tags r:id="rId7"/>
            </p:custDataLst>
          </p:nvPr>
        </p:nvSpPr>
        <p:spPr>
          <a:xfrm>
            <a:off x="1143000" y="290578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>
            <p:custDataLst>
              <p:tags r:id="rId8"/>
            </p:custDataLst>
          </p:nvPr>
        </p:nvSpPr>
        <p:spPr>
          <a:xfrm>
            <a:off x="1371600" y="3972580"/>
            <a:ext cx="228600" cy="533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>
            <p:custDataLst>
              <p:tags r:id="rId9"/>
            </p:custDataLst>
          </p:nvPr>
        </p:nvSpPr>
        <p:spPr>
          <a:xfrm>
            <a:off x="1371600" y="290578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>
            <p:custDataLst>
              <p:tags r:id="rId10"/>
            </p:custDataLst>
          </p:nvPr>
        </p:nvSpPr>
        <p:spPr>
          <a:xfrm>
            <a:off x="1600200" y="3896380"/>
            <a:ext cx="228600" cy="609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/>
          <p:cNvSpPr/>
          <p:nvPr>
            <p:custDataLst>
              <p:tags r:id="rId11"/>
            </p:custDataLst>
          </p:nvPr>
        </p:nvSpPr>
        <p:spPr>
          <a:xfrm>
            <a:off x="1600200" y="290578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/>
          <p:cNvSpPr/>
          <p:nvPr>
            <p:custDataLst>
              <p:tags r:id="rId12"/>
            </p:custDataLst>
          </p:nvPr>
        </p:nvSpPr>
        <p:spPr>
          <a:xfrm>
            <a:off x="1828800" y="3896380"/>
            <a:ext cx="228600" cy="533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>
            <p:custDataLst>
              <p:tags r:id="rId13"/>
            </p:custDataLst>
          </p:nvPr>
        </p:nvSpPr>
        <p:spPr>
          <a:xfrm>
            <a:off x="1828800" y="290578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>
            <p:custDataLst>
              <p:tags r:id="rId14"/>
            </p:custDataLst>
          </p:nvPr>
        </p:nvSpPr>
        <p:spPr>
          <a:xfrm>
            <a:off x="2057400" y="3820180"/>
            <a:ext cx="228600" cy="609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/>
          <p:cNvSpPr/>
          <p:nvPr>
            <p:custDataLst>
              <p:tags r:id="rId15"/>
            </p:custDataLst>
          </p:nvPr>
        </p:nvSpPr>
        <p:spPr>
          <a:xfrm>
            <a:off x="2057400" y="298198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/>
          <p:cNvSpPr/>
          <p:nvPr>
            <p:custDataLst>
              <p:tags r:id="rId16"/>
            </p:custDataLst>
          </p:nvPr>
        </p:nvSpPr>
        <p:spPr>
          <a:xfrm>
            <a:off x="2286000" y="3743980"/>
            <a:ext cx="228600" cy="685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>
            <p:custDataLst>
              <p:tags r:id="rId17"/>
            </p:custDataLst>
          </p:nvPr>
        </p:nvSpPr>
        <p:spPr>
          <a:xfrm>
            <a:off x="2286000" y="305818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/>
          <p:cNvSpPr/>
          <p:nvPr>
            <p:custDataLst>
              <p:tags r:id="rId18"/>
            </p:custDataLst>
          </p:nvPr>
        </p:nvSpPr>
        <p:spPr>
          <a:xfrm>
            <a:off x="2514600" y="3820180"/>
            <a:ext cx="228600" cy="533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/>
          <p:cNvSpPr/>
          <p:nvPr>
            <p:custDataLst>
              <p:tags r:id="rId19"/>
            </p:custDataLst>
          </p:nvPr>
        </p:nvSpPr>
        <p:spPr>
          <a:xfrm>
            <a:off x="2514600" y="321058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/>
          <p:cNvSpPr/>
          <p:nvPr>
            <p:custDataLst>
              <p:tags r:id="rId20"/>
            </p:custDataLst>
          </p:nvPr>
        </p:nvSpPr>
        <p:spPr>
          <a:xfrm>
            <a:off x="2743200" y="3896380"/>
            <a:ext cx="228600" cy="609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>
            <p:custDataLst>
              <p:tags r:id="rId21"/>
            </p:custDataLst>
          </p:nvPr>
        </p:nvSpPr>
        <p:spPr>
          <a:xfrm>
            <a:off x="2743200" y="321058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>
            <p:custDataLst>
              <p:tags r:id="rId22"/>
            </p:custDataLst>
          </p:nvPr>
        </p:nvSpPr>
        <p:spPr>
          <a:xfrm>
            <a:off x="2971800" y="3896380"/>
            <a:ext cx="228600" cy="533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>
            <p:custDataLst>
              <p:tags r:id="rId23"/>
            </p:custDataLst>
          </p:nvPr>
        </p:nvSpPr>
        <p:spPr>
          <a:xfrm>
            <a:off x="2971800" y="321058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>
            <p:custDataLst>
              <p:tags r:id="rId24"/>
            </p:custDataLst>
          </p:nvPr>
        </p:nvSpPr>
        <p:spPr>
          <a:xfrm>
            <a:off x="3200400" y="3743980"/>
            <a:ext cx="228600" cy="685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>
            <p:custDataLst>
              <p:tags r:id="rId25"/>
            </p:custDataLst>
          </p:nvPr>
        </p:nvSpPr>
        <p:spPr>
          <a:xfrm>
            <a:off x="3200400" y="313438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>
            <p:custDataLst>
              <p:tags r:id="rId26"/>
            </p:custDataLst>
          </p:nvPr>
        </p:nvSpPr>
        <p:spPr>
          <a:xfrm>
            <a:off x="3429000" y="3667780"/>
            <a:ext cx="228600" cy="609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>
            <p:custDataLst>
              <p:tags r:id="rId27"/>
            </p:custDataLst>
          </p:nvPr>
        </p:nvSpPr>
        <p:spPr>
          <a:xfrm>
            <a:off x="3429000" y="305818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>
            <p:custDataLst>
              <p:tags r:id="rId28"/>
            </p:custDataLst>
          </p:nvPr>
        </p:nvSpPr>
        <p:spPr>
          <a:xfrm>
            <a:off x="3657600" y="3667780"/>
            <a:ext cx="228600" cy="533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/>
          <p:cNvSpPr/>
          <p:nvPr>
            <p:custDataLst>
              <p:tags r:id="rId29"/>
            </p:custDataLst>
          </p:nvPr>
        </p:nvSpPr>
        <p:spPr>
          <a:xfrm>
            <a:off x="3657600" y="305818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/>
          <p:cNvSpPr/>
          <p:nvPr>
            <p:custDataLst>
              <p:tags r:id="rId30"/>
            </p:custDataLst>
          </p:nvPr>
        </p:nvSpPr>
        <p:spPr>
          <a:xfrm>
            <a:off x="3886200" y="3743980"/>
            <a:ext cx="228600" cy="533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/>
          <p:cNvSpPr/>
          <p:nvPr>
            <p:custDataLst>
              <p:tags r:id="rId31"/>
            </p:custDataLst>
          </p:nvPr>
        </p:nvSpPr>
        <p:spPr>
          <a:xfrm>
            <a:off x="3886200" y="298198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/>
          <p:cNvSpPr/>
          <p:nvPr>
            <p:custDataLst>
              <p:tags r:id="rId32"/>
            </p:custDataLst>
          </p:nvPr>
        </p:nvSpPr>
        <p:spPr>
          <a:xfrm>
            <a:off x="4114800" y="3667780"/>
            <a:ext cx="228600" cy="609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/>
          <p:cNvSpPr/>
          <p:nvPr>
            <p:custDataLst>
              <p:tags r:id="rId33"/>
            </p:custDataLst>
          </p:nvPr>
        </p:nvSpPr>
        <p:spPr>
          <a:xfrm>
            <a:off x="4114800" y="290578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ectangle 121"/>
          <p:cNvSpPr/>
          <p:nvPr>
            <p:custDataLst>
              <p:tags r:id="rId34"/>
            </p:custDataLst>
          </p:nvPr>
        </p:nvSpPr>
        <p:spPr>
          <a:xfrm>
            <a:off x="4343400" y="3667780"/>
            <a:ext cx="228600" cy="533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ectangle 122"/>
          <p:cNvSpPr/>
          <p:nvPr>
            <p:custDataLst>
              <p:tags r:id="rId35"/>
            </p:custDataLst>
          </p:nvPr>
        </p:nvSpPr>
        <p:spPr>
          <a:xfrm>
            <a:off x="4343400" y="290578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ectangle 123"/>
          <p:cNvSpPr/>
          <p:nvPr>
            <p:custDataLst>
              <p:tags r:id="rId36"/>
            </p:custDataLst>
          </p:nvPr>
        </p:nvSpPr>
        <p:spPr>
          <a:xfrm>
            <a:off x="4572000" y="3667780"/>
            <a:ext cx="228600" cy="457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/>
          <p:cNvSpPr/>
          <p:nvPr>
            <p:custDataLst>
              <p:tags r:id="rId37"/>
            </p:custDataLst>
          </p:nvPr>
        </p:nvSpPr>
        <p:spPr>
          <a:xfrm>
            <a:off x="4572000" y="290578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ectangle 125"/>
          <p:cNvSpPr/>
          <p:nvPr>
            <p:custDataLst>
              <p:tags r:id="rId38"/>
            </p:custDataLst>
          </p:nvPr>
        </p:nvSpPr>
        <p:spPr>
          <a:xfrm>
            <a:off x="4800600" y="3667780"/>
            <a:ext cx="228600" cy="533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>
            <p:custDataLst>
              <p:tags r:id="rId39"/>
            </p:custDataLst>
          </p:nvPr>
        </p:nvSpPr>
        <p:spPr>
          <a:xfrm>
            <a:off x="4800600" y="2905780"/>
            <a:ext cx="2286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>
            <p:custDataLst>
              <p:tags r:id="rId40"/>
            </p:custDataLst>
          </p:nvPr>
        </p:nvSpPr>
        <p:spPr>
          <a:xfrm>
            <a:off x="5029200" y="382018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>
            <p:custDataLst>
              <p:tags r:id="rId41"/>
            </p:custDataLst>
          </p:nvPr>
        </p:nvSpPr>
        <p:spPr>
          <a:xfrm>
            <a:off x="5029200" y="290578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>
            <p:custDataLst>
              <p:tags r:id="rId42"/>
            </p:custDataLst>
          </p:nvPr>
        </p:nvSpPr>
        <p:spPr>
          <a:xfrm>
            <a:off x="5257800" y="435358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/>
          <p:cNvSpPr/>
          <p:nvPr>
            <p:custDataLst>
              <p:tags r:id="rId43"/>
            </p:custDataLst>
          </p:nvPr>
        </p:nvSpPr>
        <p:spPr>
          <a:xfrm>
            <a:off x="5257800" y="298198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>
            <p:custDataLst>
              <p:tags r:id="rId44"/>
            </p:custDataLst>
          </p:nvPr>
        </p:nvSpPr>
        <p:spPr>
          <a:xfrm>
            <a:off x="5486400" y="442978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/>
          <p:cNvSpPr/>
          <p:nvPr>
            <p:custDataLst>
              <p:tags r:id="rId45"/>
            </p:custDataLst>
          </p:nvPr>
        </p:nvSpPr>
        <p:spPr>
          <a:xfrm>
            <a:off x="5486400" y="298198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/>
          <p:cNvSpPr/>
          <p:nvPr>
            <p:custDataLst>
              <p:tags r:id="rId46"/>
            </p:custDataLst>
          </p:nvPr>
        </p:nvSpPr>
        <p:spPr>
          <a:xfrm>
            <a:off x="5715000" y="4353580"/>
            <a:ext cx="228600" cy="3810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/>
          <p:cNvSpPr/>
          <p:nvPr>
            <p:custDataLst>
              <p:tags r:id="rId47"/>
            </p:custDataLst>
          </p:nvPr>
        </p:nvSpPr>
        <p:spPr>
          <a:xfrm>
            <a:off x="5715000" y="298198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ectangle 135"/>
          <p:cNvSpPr/>
          <p:nvPr>
            <p:custDataLst>
              <p:tags r:id="rId48"/>
            </p:custDataLst>
          </p:nvPr>
        </p:nvSpPr>
        <p:spPr>
          <a:xfrm>
            <a:off x="5943600" y="4277380"/>
            <a:ext cx="228600" cy="3810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>
            <p:custDataLst>
              <p:tags r:id="rId49"/>
            </p:custDataLst>
          </p:nvPr>
        </p:nvSpPr>
        <p:spPr>
          <a:xfrm>
            <a:off x="5943600" y="298198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/>
          <p:cNvSpPr/>
          <p:nvPr>
            <p:custDataLst>
              <p:tags r:id="rId50"/>
            </p:custDataLst>
          </p:nvPr>
        </p:nvSpPr>
        <p:spPr>
          <a:xfrm>
            <a:off x="6172200" y="4353580"/>
            <a:ext cx="228600" cy="3810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/>
          <p:cNvSpPr/>
          <p:nvPr>
            <p:custDataLst>
              <p:tags r:id="rId51"/>
            </p:custDataLst>
          </p:nvPr>
        </p:nvSpPr>
        <p:spPr>
          <a:xfrm>
            <a:off x="6172200" y="290578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/>
          <p:cNvSpPr/>
          <p:nvPr>
            <p:custDataLst>
              <p:tags r:id="rId52"/>
            </p:custDataLst>
          </p:nvPr>
        </p:nvSpPr>
        <p:spPr>
          <a:xfrm>
            <a:off x="6400800" y="4277380"/>
            <a:ext cx="228600" cy="457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/>
          <p:cNvSpPr/>
          <p:nvPr>
            <p:custDataLst>
              <p:tags r:id="rId53"/>
            </p:custDataLst>
          </p:nvPr>
        </p:nvSpPr>
        <p:spPr>
          <a:xfrm>
            <a:off x="6400800" y="290578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>
            <p:custDataLst>
              <p:tags r:id="rId54"/>
            </p:custDataLst>
          </p:nvPr>
        </p:nvSpPr>
        <p:spPr>
          <a:xfrm>
            <a:off x="6629400" y="4353580"/>
            <a:ext cx="228600" cy="457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/>
          <p:cNvSpPr/>
          <p:nvPr>
            <p:custDataLst>
              <p:tags r:id="rId55"/>
            </p:custDataLst>
          </p:nvPr>
        </p:nvSpPr>
        <p:spPr>
          <a:xfrm>
            <a:off x="6629400" y="298198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/>
          <p:cNvSpPr/>
          <p:nvPr>
            <p:custDataLst>
              <p:tags r:id="rId56"/>
            </p:custDataLst>
          </p:nvPr>
        </p:nvSpPr>
        <p:spPr>
          <a:xfrm>
            <a:off x="6858000" y="4353580"/>
            <a:ext cx="228600" cy="3810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/>
          <p:cNvSpPr/>
          <p:nvPr>
            <p:custDataLst>
              <p:tags r:id="rId57"/>
            </p:custDataLst>
          </p:nvPr>
        </p:nvSpPr>
        <p:spPr>
          <a:xfrm>
            <a:off x="6858000" y="290578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/>
          <p:cNvSpPr/>
          <p:nvPr>
            <p:custDataLst>
              <p:tags r:id="rId58"/>
            </p:custDataLst>
          </p:nvPr>
        </p:nvSpPr>
        <p:spPr>
          <a:xfrm>
            <a:off x="7086600" y="442978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/>
          <p:cNvSpPr/>
          <p:nvPr>
            <p:custDataLst>
              <p:tags r:id="rId59"/>
            </p:custDataLst>
          </p:nvPr>
        </p:nvSpPr>
        <p:spPr>
          <a:xfrm>
            <a:off x="7086600" y="298198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>
            <p:custDataLst>
              <p:tags r:id="rId60"/>
            </p:custDataLst>
          </p:nvPr>
        </p:nvSpPr>
        <p:spPr>
          <a:xfrm>
            <a:off x="7315200" y="435358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>
            <p:custDataLst>
              <p:tags r:id="rId61"/>
            </p:custDataLst>
          </p:nvPr>
        </p:nvSpPr>
        <p:spPr>
          <a:xfrm>
            <a:off x="7315200" y="298198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>
            <p:custDataLst>
              <p:tags r:id="rId62"/>
            </p:custDataLst>
          </p:nvPr>
        </p:nvSpPr>
        <p:spPr>
          <a:xfrm>
            <a:off x="7543800" y="427738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50"/>
          <p:cNvSpPr/>
          <p:nvPr>
            <p:custDataLst>
              <p:tags r:id="rId63"/>
            </p:custDataLst>
          </p:nvPr>
        </p:nvSpPr>
        <p:spPr>
          <a:xfrm>
            <a:off x="7543800" y="290578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ectangle 157"/>
          <p:cNvSpPr/>
          <p:nvPr>
            <p:custDataLst>
              <p:tags r:id="rId64"/>
            </p:custDataLst>
          </p:nvPr>
        </p:nvSpPr>
        <p:spPr>
          <a:xfrm>
            <a:off x="4343400" y="4658380"/>
            <a:ext cx="2286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ectangle 158"/>
          <p:cNvSpPr/>
          <p:nvPr>
            <p:custDataLst>
              <p:tags r:id="rId65"/>
            </p:custDataLst>
          </p:nvPr>
        </p:nvSpPr>
        <p:spPr>
          <a:xfrm>
            <a:off x="5486400" y="3896380"/>
            <a:ext cx="2286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ectangle 159"/>
          <p:cNvSpPr/>
          <p:nvPr>
            <p:custDataLst>
              <p:tags r:id="rId66"/>
            </p:custDataLst>
          </p:nvPr>
        </p:nvSpPr>
        <p:spPr>
          <a:xfrm>
            <a:off x="7086600" y="374398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/>
          <p:cNvSpPr/>
          <p:nvPr>
            <p:custDataLst>
              <p:tags r:id="rId67"/>
            </p:custDataLst>
          </p:nvPr>
        </p:nvSpPr>
        <p:spPr>
          <a:xfrm>
            <a:off x="6858000" y="366778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Rectangle 161"/>
          <p:cNvSpPr/>
          <p:nvPr>
            <p:custDataLst>
              <p:tags r:id="rId68"/>
            </p:custDataLst>
          </p:nvPr>
        </p:nvSpPr>
        <p:spPr>
          <a:xfrm>
            <a:off x="6629400" y="3743980"/>
            <a:ext cx="2286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536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/>
      <p:bldP spid="60" grpId="0" animBg="1"/>
      <p:bldP spid="78" grpId="0" animBg="1"/>
      <p:bldP spid="94" grpId="0" animBg="1"/>
      <p:bldP spid="95" grpId="0" animBg="1"/>
      <p:bldP spid="96" grpId="0" animBg="1"/>
      <p:bldP spid="97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146" grpId="0" animBg="1"/>
      <p:bldP spid="147" grpId="0" animBg="1"/>
      <p:bldP spid="148" grpId="0" animBg="1"/>
      <p:bldP spid="149" grpId="0" animBg="1"/>
      <p:bldP spid="150" grpId="0" animBg="1"/>
      <p:bldP spid="151" grpId="0" animBg="1"/>
      <p:bldP spid="158" grpId="0" animBg="1"/>
      <p:bldP spid="159" grpId="0" animBg="1"/>
      <p:bldP spid="160" grpId="0" animBg="1"/>
      <p:bldP spid="161" grpId="0" animBg="1"/>
      <p:bldP spid="16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More Thrashing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609600"/>
            <a:ext cx="86868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Q: What if working set changes rapidly or unpredictably?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A: Thrashing b/c recent accesses don’t predict future accesses</a:t>
            </a: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1143000" y="1838980"/>
            <a:ext cx="7315200" cy="21336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 rot="16200000">
            <a:off x="-131702" y="2610060"/>
            <a:ext cx="18737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working set</a:t>
            </a:r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1066800" y="3972580"/>
            <a:ext cx="1287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time </a:t>
            </a:r>
            <a:r>
              <a:rPr lang="en-US" sz="2800" dirty="0" smtClean="0">
                <a:solidFill>
                  <a:schemeClr val="bg1"/>
                </a:solidFill>
                <a:sym typeface="Symbol"/>
              </a:rPr>
              <a:t>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>
            <p:custDataLst>
              <p:tags r:id="rId6"/>
            </p:custDataLst>
          </p:nvPr>
        </p:nvSpPr>
        <p:spPr>
          <a:xfrm>
            <a:off x="1143000" y="2981980"/>
            <a:ext cx="228600" cy="533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>
            <p:custDataLst>
              <p:tags r:id="rId7"/>
            </p:custDataLst>
          </p:nvPr>
        </p:nvSpPr>
        <p:spPr>
          <a:xfrm>
            <a:off x="1143000" y="199138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>
            <p:custDataLst>
              <p:tags r:id="rId8"/>
            </p:custDataLst>
          </p:nvPr>
        </p:nvSpPr>
        <p:spPr>
          <a:xfrm>
            <a:off x="1371600" y="3352800"/>
            <a:ext cx="228600" cy="23878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>
            <p:custDataLst>
              <p:tags r:id="rId9"/>
            </p:custDataLst>
          </p:nvPr>
        </p:nvSpPr>
        <p:spPr>
          <a:xfrm>
            <a:off x="1371600" y="228600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>
            <p:custDataLst>
              <p:tags r:id="rId10"/>
            </p:custDataLst>
          </p:nvPr>
        </p:nvSpPr>
        <p:spPr>
          <a:xfrm>
            <a:off x="1600200" y="2981980"/>
            <a:ext cx="228600" cy="29462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>
            <p:custDataLst>
              <p:tags r:id="rId11"/>
            </p:custDataLst>
          </p:nvPr>
        </p:nvSpPr>
        <p:spPr>
          <a:xfrm>
            <a:off x="1600200" y="243840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>
            <p:custDataLst>
              <p:tags r:id="rId12"/>
            </p:custDataLst>
          </p:nvPr>
        </p:nvSpPr>
        <p:spPr>
          <a:xfrm>
            <a:off x="1828800" y="2667000"/>
            <a:ext cx="228600" cy="457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>
            <p:custDataLst>
              <p:tags r:id="rId13"/>
            </p:custDataLst>
          </p:nvPr>
        </p:nvSpPr>
        <p:spPr>
          <a:xfrm>
            <a:off x="2057400" y="358140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>
            <p:custDataLst>
              <p:tags r:id="rId14"/>
            </p:custDataLst>
          </p:nvPr>
        </p:nvSpPr>
        <p:spPr>
          <a:xfrm>
            <a:off x="2057400" y="3276600"/>
            <a:ext cx="228600" cy="23878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>
            <p:custDataLst>
              <p:tags r:id="rId15"/>
            </p:custDataLst>
          </p:nvPr>
        </p:nvSpPr>
        <p:spPr>
          <a:xfrm>
            <a:off x="2057400" y="198120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>
            <p:custDataLst>
              <p:tags r:id="rId16"/>
            </p:custDataLst>
          </p:nvPr>
        </p:nvSpPr>
        <p:spPr>
          <a:xfrm>
            <a:off x="2286000" y="3048000"/>
            <a:ext cx="228600" cy="21842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>
            <p:custDataLst>
              <p:tags r:id="rId17"/>
            </p:custDataLst>
          </p:nvPr>
        </p:nvSpPr>
        <p:spPr>
          <a:xfrm>
            <a:off x="2286000" y="228600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>
            <p:custDataLst>
              <p:tags r:id="rId18"/>
            </p:custDataLst>
          </p:nvPr>
        </p:nvSpPr>
        <p:spPr>
          <a:xfrm>
            <a:off x="2514600" y="358140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>
            <p:custDataLst>
              <p:tags r:id="rId19"/>
            </p:custDataLst>
          </p:nvPr>
        </p:nvSpPr>
        <p:spPr>
          <a:xfrm>
            <a:off x="2514600" y="220980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>
            <p:custDataLst>
              <p:tags r:id="rId20"/>
            </p:custDataLst>
          </p:nvPr>
        </p:nvSpPr>
        <p:spPr>
          <a:xfrm>
            <a:off x="2743200" y="2981980"/>
            <a:ext cx="228600" cy="21842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>
            <p:custDataLst>
              <p:tags r:id="rId21"/>
            </p:custDataLst>
          </p:nvPr>
        </p:nvSpPr>
        <p:spPr>
          <a:xfrm>
            <a:off x="2743200" y="190500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>
            <p:custDataLst>
              <p:tags r:id="rId22"/>
            </p:custDataLst>
          </p:nvPr>
        </p:nvSpPr>
        <p:spPr>
          <a:xfrm>
            <a:off x="2971800" y="350520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>
            <p:custDataLst>
              <p:tags r:id="rId23"/>
            </p:custDataLst>
          </p:nvPr>
        </p:nvSpPr>
        <p:spPr>
          <a:xfrm>
            <a:off x="2971800" y="236220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>
            <p:custDataLst>
              <p:tags r:id="rId24"/>
            </p:custDataLst>
          </p:nvPr>
        </p:nvSpPr>
        <p:spPr>
          <a:xfrm>
            <a:off x="3200400" y="2829580"/>
            <a:ext cx="228600" cy="29462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>
            <p:custDataLst>
              <p:tags r:id="rId25"/>
            </p:custDataLst>
          </p:nvPr>
        </p:nvSpPr>
        <p:spPr>
          <a:xfrm>
            <a:off x="3200400" y="228600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>
            <p:custDataLst>
              <p:tags r:id="rId26"/>
            </p:custDataLst>
          </p:nvPr>
        </p:nvSpPr>
        <p:spPr>
          <a:xfrm>
            <a:off x="3429000" y="3048000"/>
            <a:ext cx="228600" cy="31498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>
            <p:custDataLst>
              <p:tags r:id="rId27"/>
            </p:custDataLst>
          </p:nvPr>
        </p:nvSpPr>
        <p:spPr>
          <a:xfrm>
            <a:off x="3429000" y="198120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>
            <p:custDataLst>
              <p:tags r:id="rId28"/>
            </p:custDataLst>
          </p:nvPr>
        </p:nvSpPr>
        <p:spPr>
          <a:xfrm>
            <a:off x="3657600" y="358140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>
            <p:custDataLst>
              <p:tags r:id="rId29"/>
            </p:custDataLst>
          </p:nvPr>
        </p:nvSpPr>
        <p:spPr>
          <a:xfrm>
            <a:off x="3657600" y="214378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>
            <p:custDataLst>
              <p:tags r:id="rId30"/>
            </p:custDataLst>
          </p:nvPr>
        </p:nvSpPr>
        <p:spPr>
          <a:xfrm>
            <a:off x="3886200" y="342900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Rectangle 45"/>
          <p:cNvSpPr/>
          <p:nvPr>
            <p:custDataLst>
              <p:tags r:id="rId31"/>
            </p:custDataLst>
          </p:nvPr>
        </p:nvSpPr>
        <p:spPr>
          <a:xfrm>
            <a:off x="5257800" y="198120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>
            <p:custDataLst>
              <p:tags r:id="rId32"/>
            </p:custDataLst>
          </p:nvPr>
        </p:nvSpPr>
        <p:spPr>
          <a:xfrm>
            <a:off x="5715000" y="3439180"/>
            <a:ext cx="228600" cy="14222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>
            <p:custDataLst>
              <p:tags r:id="rId33"/>
            </p:custDataLst>
          </p:nvPr>
        </p:nvSpPr>
        <p:spPr>
          <a:xfrm>
            <a:off x="5715000" y="236220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>
            <p:custDataLst>
              <p:tags r:id="rId34"/>
            </p:custDataLst>
          </p:nvPr>
        </p:nvSpPr>
        <p:spPr>
          <a:xfrm>
            <a:off x="5943600" y="3362980"/>
            <a:ext cx="228600" cy="3810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>
            <p:custDataLst>
              <p:tags r:id="rId35"/>
            </p:custDataLst>
          </p:nvPr>
        </p:nvSpPr>
        <p:spPr>
          <a:xfrm>
            <a:off x="5943600" y="1905000"/>
            <a:ext cx="228600" cy="31498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>
            <p:custDataLst>
              <p:tags r:id="rId36"/>
            </p:custDataLst>
          </p:nvPr>
        </p:nvSpPr>
        <p:spPr>
          <a:xfrm>
            <a:off x="6172200" y="289560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>
            <p:custDataLst>
              <p:tags r:id="rId37"/>
            </p:custDataLst>
          </p:nvPr>
        </p:nvSpPr>
        <p:spPr>
          <a:xfrm>
            <a:off x="6172200" y="236220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>
            <p:custDataLst>
              <p:tags r:id="rId38"/>
            </p:custDataLst>
          </p:nvPr>
        </p:nvSpPr>
        <p:spPr>
          <a:xfrm>
            <a:off x="6400800" y="3581400"/>
            <a:ext cx="228600" cy="23878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>
            <p:custDataLst>
              <p:tags r:id="rId39"/>
            </p:custDataLst>
          </p:nvPr>
        </p:nvSpPr>
        <p:spPr>
          <a:xfrm>
            <a:off x="6400800" y="199138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>
            <p:custDataLst>
              <p:tags r:id="rId40"/>
            </p:custDataLst>
          </p:nvPr>
        </p:nvSpPr>
        <p:spPr>
          <a:xfrm>
            <a:off x="6629400" y="3657600"/>
            <a:ext cx="228600" cy="23878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>
            <p:custDataLst>
              <p:tags r:id="rId41"/>
            </p:custDataLst>
          </p:nvPr>
        </p:nvSpPr>
        <p:spPr>
          <a:xfrm>
            <a:off x="6858000" y="2743200"/>
            <a:ext cx="228600" cy="8638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>
            <p:custDataLst>
              <p:tags r:id="rId42"/>
            </p:custDataLst>
          </p:nvPr>
        </p:nvSpPr>
        <p:spPr>
          <a:xfrm>
            <a:off x="6858000" y="3439180"/>
            <a:ext cx="228600" cy="21842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>
            <p:custDataLst>
              <p:tags r:id="rId43"/>
            </p:custDataLst>
          </p:nvPr>
        </p:nvSpPr>
        <p:spPr>
          <a:xfrm>
            <a:off x="6858000" y="1991380"/>
            <a:ext cx="228600" cy="14222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>
            <p:custDataLst>
              <p:tags r:id="rId44"/>
            </p:custDataLst>
          </p:nvPr>
        </p:nvSpPr>
        <p:spPr>
          <a:xfrm>
            <a:off x="7086600" y="304800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>
            <p:custDataLst>
              <p:tags r:id="rId45"/>
            </p:custDataLst>
          </p:nvPr>
        </p:nvSpPr>
        <p:spPr>
          <a:xfrm>
            <a:off x="7086600" y="2209800"/>
            <a:ext cx="228600" cy="8638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>
            <p:custDataLst>
              <p:tags r:id="rId46"/>
            </p:custDataLst>
          </p:nvPr>
        </p:nvSpPr>
        <p:spPr>
          <a:xfrm>
            <a:off x="7315200" y="343918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>
            <p:custDataLst>
              <p:tags r:id="rId47"/>
            </p:custDataLst>
          </p:nvPr>
        </p:nvSpPr>
        <p:spPr>
          <a:xfrm>
            <a:off x="7315200" y="251460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>
            <p:custDataLst>
              <p:tags r:id="rId48"/>
            </p:custDataLst>
          </p:nvPr>
        </p:nvSpPr>
        <p:spPr>
          <a:xfrm>
            <a:off x="7543800" y="304800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>
            <p:custDataLst>
              <p:tags r:id="rId49"/>
            </p:custDataLst>
          </p:nvPr>
        </p:nvSpPr>
        <p:spPr>
          <a:xfrm>
            <a:off x="7543800" y="205740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>
            <p:custDataLst>
              <p:tags r:id="rId50"/>
            </p:custDataLst>
          </p:nvPr>
        </p:nvSpPr>
        <p:spPr>
          <a:xfrm>
            <a:off x="4114800" y="3048000"/>
            <a:ext cx="2286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>
            <p:custDataLst>
              <p:tags r:id="rId51"/>
            </p:custDataLst>
          </p:nvPr>
        </p:nvSpPr>
        <p:spPr>
          <a:xfrm>
            <a:off x="3886200" y="3124200"/>
            <a:ext cx="2286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>
            <p:custDataLst>
              <p:tags r:id="rId52"/>
            </p:custDataLst>
          </p:nvPr>
        </p:nvSpPr>
        <p:spPr>
          <a:xfrm>
            <a:off x="7086600" y="282958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>
            <p:custDataLst>
              <p:tags r:id="rId53"/>
            </p:custDataLst>
          </p:nvPr>
        </p:nvSpPr>
        <p:spPr>
          <a:xfrm>
            <a:off x="6858000" y="243840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>
            <p:custDataLst>
              <p:tags r:id="rId54"/>
            </p:custDataLst>
          </p:nvPr>
        </p:nvSpPr>
        <p:spPr>
          <a:xfrm>
            <a:off x="6629400" y="3124200"/>
            <a:ext cx="2286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>
            <p:custDataLst>
              <p:tags r:id="rId55"/>
            </p:custDataLst>
          </p:nvPr>
        </p:nvSpPr>
        <p:spPr>
          <a:xfrm>
            <a:off x="4343400" y="2971800"/>
            <a:ext cx="2286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>
            <p:custDataLst>
              <p:tags r:id="rId56"/>
            </p:custDataLst>
          </p:nvPr>
        </p:nvSpPr>
        <p:spPr>
          <a:xfrm>
            <a:off x="4572000" y="2895600"/>
            <a:ext cx="2286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>
            <p:custDataLst>
              <p:tags r:id="rId57"/>
            </p:custDataLst>
          </p:nvPr>
        </p:nvSpPr>
        <p:spPr>
          <a:xfrm>
            <a:off x="4800600" y="2819400"/>
            <a:ext cx="2286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>
            <p:custDataLst>
              <p:tags r:id="rId58"/>
            </p:custDataLst>
          </p:nvPr>
        </p:nvSpPr>
        <p:spPr>
          <a:xfrm>
            <a:off x="5029200" y="2743200"/>
            <a:ext cx="2286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>
            <p:custDataLst>
              <p:tags r:id="rId59"/>
            </p:custDataLst>
          </p:nvPr>
        </p:nvSpPr>
        <p:spPr>
          <a:xfrm>
            <a:off x="4114800" y="2514600"/>
            <a:ext cx="2286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>
            <p:custDataLst>
              <p:tags r:id="rId60"/>
            </p:custDataLst>
          </p:nvPr>
        </p:nvSpPr>
        <p:spPr>
          <a:xfrm>
            <a:off x="3886200" y="2590800"/>
            <a:ext cx="2286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>
            <p:custDataLst>
              <p:tags r:id="rId61"/>
            </p:custDataLst>
          </p:nvPr>
        </p:nvSpPr>
        <p:spPr>
          <a:xfrm>
            <a:off x="4343400" y="2438400"/>
            <a:ext cx="2286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>
            <p:custDataLst>
              <p:tags r:id="rId62"/>
            </p:custDataLst>
          </p:nvPr>
        </p:nvSpPr>
        <p:spPr>
          <a:xfrm>
            <a:off x="4572000" y="2362200"/>
            <a:ext cx="2286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>
            <p:custDataLst>
              <p:tags r:id="rId63"/>
            </p:custDataLst>
          </p:nvPr>
        </p:nvSpPr>
        <p:spPr>
          <a:xfrm>
            <a:off x="4800600" y="2286000"/>
            <a:ext cx="2286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>
            <p:custDataLst>
              <p:tags r:id="rId64"/>
            </p:custDataLst>
          </p:nvPr>
        </p:nvSpPr>
        <p:spPr>
          <a:xfrm>
            <a:off x="5029200" y="2209800"/>
            <a:ext cx="2286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>
            <p:custDataLst>
              <p:tags r:id="rId65"/>
            </p:custDataLst>
          </p:nvPr>
        </p:nvSpPr>
        <p:spPr>
          <a:xfrm>
            <a:off x="4114800" y="350520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Rectangle 80"/>
          <p:cNvSpPr/>
          <p:nvPr>
            <p:custDataLst>
              <p:tags r:id="rId66"/>
            </p:custDataLst>
          </p:nvPr>
        </p:nvSpPr>
        <p:spPr>
          <a:xfrm>
            <a:off x="4343400" y="342900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2" name="Rectangle 81"/>
          <p:cNvSpPr/>
          <p:nvPr>
            <p:custDataLst>
              <p:tags r:id="rId67"/>
            </p:custDataLst>
          </p:nvPr>
        </p:nvSpPr>
        <p:spPr>
          <a:xfrm>
            <a:off x="4572000" y="342900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3" name="Rectangle 82"/>
          <p:cNvSpPr/>
          <p:nvPr>
            <p:custDataLst>
              <p:tags r:id="rId68"/>
            </p:custDataLst>
          </p:nvPr>
        </p:nvSpPr>
        <p:spPr>
          <a:xfrm>
            <a:off x="4800600" y="342900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4" name="Rectangle 83"/>
          <p:cNvSpPr/>
          <p:nvPr>
            <p:custDataLst>
              <p:tags r:id="rId69"/>
            </p:custDataLst>
          </p:nvPr>
        </p:nvSpPr>
        <p:spPr>
          <a:xfrm>
            <a:off x="5029200" y="350520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5" name="Rectangle 84"/>
          <p:cNvSpPr/>
          <p:nvPr>
            <p:custDataLst>
              <p:tags r:id="rId70"/>
            </p:custDataLst>
          </p:nvPr>
        </p:nvSpPr>
        <p:spPr>
          <a:xfrm>
            <a:off x="5257800" y="320040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6" name="Rectangle 85"/>
          <p:cNvSpPr/>
          <p:nvPr>
            <p:custDataLst>
              <p:tags r:id="rId71"/>
            </p:custDataLst>
          </p:nvPr>
        </p:nvSpPr>
        <p:spPr>
          <a:xfrm>
            <a:off x="5486400" y="365760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585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Preventing Thrashing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How to prevent thrashing?</a:t>
            </a:r>
          </a:p>
          <a:p>
            <a:pPr lvl="1"/>
            <a:r>
              <a:rPr lang="en-US" dirty="0" smtClean="0"/>
              <a:t>User: Don’t run too many apps</a:t>
            </a:r>
          </a:p>
          <a:p>
            <a:pPr lvl="1"/>
            <a:r>
              <a:rPr lang="en-US" dirty="0" smtClean="0"/>
              <a:t>Process: efficient and predictable </a:t>
            </a:r>
            <a:r>
              <a:rPr lang="en-US" dirty="0" err="1" smtClean="0"/>
              <a:t>mem</a:t>
            </a:r>
            <a:r>
              <a:rPr lang="en-US" dirty="0" smtClean="0"/>
              <a:t> usage</a:t>
            </a:r>
          </a:p>
          <a:p>
            <a:pPr lvl="1"/>
            <a:r>
              <a:rPr lang="en-US" dirty="0" smtClean="0"/>
              <a:t>OS: Don’t over-commit memory, memory-aware scheduling policies, etc.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591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Takeaway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The OS assists with the Virtual Memory abstraction</a:t>
            </a:r>
          </a:p>
          <a:p>
            <a:pPr lvl="1"/>
            <a:r>
              <a:rPr lang="en-US" dirty="0" err="1" smtClean="0">
                <a:latin typeface="Consolas"/>
                <a:cs typeface="Consolas"/>
              </a:rPr>
              <a:t>sbrk</a:t>
            </a:r>
            <a:endParaRPr lang="en-US" dirty="0" smtClean="0">
              <a:latin typeface="Consolas"/>
              <a:cs typeface="Consolas"/>
            </a:endParaRPr>
          </a:p>
          <a:p>
            <a:pPr lvl="1"/>
            <a:r>
              <a:rPr lang="en-US" dirty="0" smtClean="0"/>
              <a:t>Context switches</a:t>
            </a:r>
          </a:p>
          <a:p>
            <a:pPr lvl="1"/>
            <a:r>
              <a:rPr lang="en-US" dirty="0" smtClean="0"/>
              <a:t>Shared memory</a:t>
            </a:r>
          </a:p>
          <a:p>
            <a:pPr lvl="1"/>
            <a:r>
              <a:rPr lang="en-US" dirty="0" smtClean="0"/>
              <a:t>Multiplexing memory</a:t>
            </a:r>
          </a:p>
          <a:p>
            <a:pPr lvl="1"/>
            <a:r>
              <a:rPr lang="en-US" dirty="0" smtClean="0"/>
              <a:t>Working set</a:t>
            </a:r>
          </a:p>
          <a:p>
            <a:pPr lvl="1"/>
            <a:r>
              <a:rPr lang="en-US" dirty="0" smtClean="0"/>
              <a:t>Thrashing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Next: Virtual memory performance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223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>
              <a:solidFill>
                <a:schemeClr val="accent1"/>
              </a:solidFill>
            </a:endParaRPr>
          </a:p>
          <a:p>
            <a:pPr algn="ctr"/>
            <a:endParaRPr lang="en-US" dirty="0" smtClean="0">
              <a:solidFill>
                <a:schemeClr val="accent1"/>
              </a:solidFill>
            </a:endParaRPr>
          </a:p>
          <a:p>
            <a:pPr algn="ctr"/>
            <a:endParaRPr lang="en-US" dirty="0">
              <a:solidFill>
                <a:schemeClr val="accent1"/>
              </a:solidFill>
            </a:endParaRPr>
          </a:p>
          <a:p>
            <a:pPr algn="ctr"/>
            <a:endParaRPr lang="en-US" dirty="0">
              <a:solidFill>
                <a:schemeClr val="accent1"/>
              </a:solidFill>
            </a:endParaRPr>
          </a:p>
          <a:p>
            <a:pPr algn="ctr"/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Performance</a:t>
            </a:r>
          </a:p>
        </p:txBody>
      </p:sp>
    </p:spTree>
    <p:extLst>
      <p:ext uri="{BB962C8B-B14F-4D97-AF65-F5344CB8AC3E}">
        <p14:creationId xmlns:p14="http://schemas.microsoft.com/office/powerpoint/2010/main" val="1166331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Goals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Virtual Memory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Address Translation</a:t>
            </a:r>
          </a:p>
          <a:p>
            <a:pPr marL="1031875" lvl="2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Pages, page tables, and memory </a:t>
            </a:r>
            <a:r>
              <a:rPr lang="en-US" dirty="0" err="1" smtClean="0">
                <a:sym typeface="Wingdings" pitchFamily="2" charset="2"/>
              </a:rPr>
              <a:t>mgmt</a:t>
            </a:r>
            <a:r>
              <a:rPr lang="en-US" dirty="0" smtClean="0">
                <a:sym typeface="Wingdings" pitchFamily="2" charset="2"/>
              </a:rPr>
              <a:t> unit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Paging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  <a:sym typeface="Wingdings" pitchFamily="2" charset="2"/>
              </a:rPr>
              <a:t>Role of Operating System</a:t>
            </a:r>
          </a:p>
          <a:p>
            <a:pPr marL="1031875" lvl="2" indent="-457200">
              <a:buFont typeface="Arial"/>
              <a:buChar char="•"/>
            </a:pP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  <a:sym typeface="Wingdings" pitchFamily="2" charset="2"/>
              </a:rPr>
              <a:t>Context switches, working set, shared memory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  <a:sym typeface="Wingdings" pitchFamily="2" charset="2"/>
              </a:rPr>
              <a:t>Performance	</a:t>
            </a:r>
          </a:p>
          <a:p>
            <a:pPr marL="1031875" lvl="2" indent="-457200">
              <a:buFont typeface="Arial"/>
              <a:buChar char="•"/>
            </a:pP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  <a:sym typeface="Wingdings" pitchFamily="2" charset="2"/>
              </a:rPr>
              <a:t>How slow is it</a:t>
            </a:r>
          </a:p>
          <a:p>
            <a:pPr marL="1031875" lvl="2" indent="-457200">
              <a:buFont typeface="Arial"/>
              <a:buChar char="•"/>
            </a:pP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  <a:sym typeface="Wingdings" pitchFamily="2" charset="2"/>
              </a:rPr>
              <a:t>Making virtual memory fast</a:t>
            </a:r>
          </a:p>
          <a:p>
            <a:pPr marL="1031875" lvl="2" indent="-457200">
              <a:buFont typeface="Arial"/>
              <a:buChar char="•"/>
            </a:pP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  <a:sym typeface="Wingdings" pitchFamily="2" charset="2"/>
              </a:rPr>
              <a:t>Translation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sym typeface="Wingdings" pitchFamily="2" charset="2"/>
              </a:rPr>
              <a:t>lookaside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  <a:sym typeface="Wingdings" pitchFamily="2" charset="2"/>
              </a:rPr>
              <a:t> buffer (TLB)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  <a:sym typeface="Wingdings" pitchFamily="2" charset="2"/>
              </a:rPr>
              <a:t>Virtual Memory Meets Caching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  <a:sym typeface="Wingdings" pitchFamily="2" charset="2"/>
            </a:endParaRPr>
          </a:p>
          <a:p>
            <a:endParaRPr lang="en-US" dirty="0">
              <a:sym typeface="Wingdings" pitchFamily="2" charset="2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903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Virtual Memory Summary</a:t>
            </a:r>
          </a:p>
          <a:p>
            <a:r>
              <a:rPr lang="en-US" dirty="0" err="1" smtClean="0"/>
              <a:t>PageTable</a:t>
            </a:r>
            <a:r>
              <a:rPr lang="en-US" dirty="0" smtClean="0"/>
              <a:t> for each process:</a:t>
            </a:r>
          </a:p>
          <a:p>
            <a:pPr lvl="1"/>
            <a:r>
              <a:rPr lang="en-US" dirty="0" smtClean="0"/>
              <a:t>Page table tradeoffs</a:t>
            </a:r>
          </a:p>
          <a:p>
            <a:pPr lvl="2"/>
            <a:r>
              <a:rPr lang="en-US" dirty="0" smtClean="0"/>
              <a:t>Single-level (e.g. 4MB contiguous in physical memory) </a:t>
            </a:r>
          </a:p>
          <a:p>
            <a:pPr lvl="2"/>
            <a:r>
              <a:rPr lang="en-US" dirty="0" smtClean="0"/>
              <a:t>or multi-level (e.g. less </a:t>
            </a:r>
            <a:r>
              <a:rPr lang="en-US" dirty="0" err="1" smtClean="0"/>
              <a:t>mem</a:t>
            </a:r>
            <a:r>
              <a:rPr lang="en-US" dirty="0" smtClean="0"/>
              <a:t> overhead due to page table), </a:t>
            </a:r>
          </a:p>
          <a:p>
            <a:pPr lvl="2"/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every load/store translated to physical addresses</a:t>
            </a:r>
          </a:p>
          <a:p>
            <a:pPr lvl="1"/>
            <a:r>
              <a:rPr lang="en-US" dirty="0" smtClean="0"/>
              <a:t>page table miss = </a:t>
            </a:r>
            <a:r>
              <a:rPr lang="en-US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page fault</a:t>
            </a:r>
            <a:endParaRPr lang="en-US" i="1" dirty="0"/>
          </a:p>
          <a:p>
            <a:pPr lvl="2"/>
            <a:r>
              <a:rPr lang="en-US" dirty="0" smtClean="0"/>
              <a:t>load the swapped-out page and retry instruction,</a:t>
            </a:r>
            <a:br>
              <a:rPr lang="en-US" dirty="0" smtClean="0"/>
            </a:br>
            <a:r>
              <a:rPr lang="en-US" dirty="0" smtClean="0"/>
              <a:t>or kill program if the page really doesn’t exist,</a:t>
            </a:r>
            <a:br>
              <a:rPr lang="en-US" dirty="0" smtClean="0"/>
            </a:br>
            <a:r>
              <a:rPr lang="en-US" dirty="0" smtClean="0"/>
              <a:t>or tell the program it made a mistake</a:t>
            </a:r>
          </a:p>
        </p:txBody>
      </p:sp>
    </p:spTree>
    <p:extLst>
      <p:ext uri="{BB962C8B-B14F-4D97-AF65-F5344CB8AC3E}">
        <p14:creationId xmlns:p14="http://schemas.microsoft.com/office/powerpoint/2010/main" val="391435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Page Table Review</a:t>
            </a:r>
            <a:endParaRPr lang="en-US" dirty="0"/>
          </a:p>
        </p:txBody>
      </p:sp>
      <p:sp>
        <p:nvSpPr>
          <p:cNvPr id="32" name="Content Placeholder 31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381000"/>
            <a:ext cx="7086600" cy="6400800"/>
          </a:xfrm>
        </p:spPr>
        <p:txBody>
          <a:bodyPr>
            <a:noAutofit/>
          </a:bodyPr>
          <a:lstStyle/>
          <a:p>
            <a:r>
              <a:rPr lang="en-US" sz="2600" dirty="0" smtClean="0"/>
              <a:t>x86 Example: 2 level page tables, assume…</a:t>
            </a:r>
            <a:br>
              <a:rPr lang="en-US" sz="2600" dirty="0" smtClean="0"/>
            </a:br>
            <a:r>
              <a:rPr lang="en-US" sz="2600" dirty="0" smtClean="0"/>
              <a:t>32 bit </a:t>
            </a:r>
            <a:r>
              <a:rPr lang="en-US" sz="2600" dirty="0" err="1" smtClean="0"/>
              <a:t>vaddr</a:t>
            </a:r>
            <a:r>
              <a:rPr lang="en-US" sz="2600" dirty="0" smtClean="0"/>
              <a:t>, 32 bit </a:t>
            </a:r>
            <a:r>
              <a:rPr lang="en-US" sz="2600" dirty="0" err="1" smtClean="0"/>
              <a:t>paddr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 smtClean="0"/>
              <a:t>4k </a:t>
            </a:r>
            <a:r>
              <a:rPr lang="en-US" sz="2600" dirty="0" err="1" smtClean="0"/>
              <a:t>PDir</a:t>
            </a:r>
            <a:r>
              <a:rPr lang="en-US" sz="2600" dirty="0" smtClean="0"/>
              <a:t>, 4k </a:t>
            </a:r>
            <a:r>
              <a:rPr lang="en-US" sz="2600" dirty="0" err="1" smtClean="0"/>
              <a:t>PTables</a:t>
            </a:r>
            <a:r>
              <a:rPr lang="en-US" sz="2600" dirty="0" smtClean="0"/>
              <a:t>, 4k Pages</a:t>
            </a:r>
          </a:p>
          <a:p>
            <a:pPr>
              <a:spcBef>
                <a:spcPts val="0"/>
              </a:spcBef>
            </a:pPr>
            <a:endParaRPr lang="en-US" sz="2600" dirty="0" smtClean="0"/>
          </a:p>
          <a:p>
            <a:pPr>
              <a:spcBef>
                <a:spcPts val="0"/>
              </a:spcBef>
            </a:pPr>
            <a:r>
              <a:rPr lang="en-US" sz="2600" dirty="0" smtClean="0"/>
              <a:t>Q:How many bits for a physical page number?</a:t>
            </a:r>
          </a:p>
          <a:p>
            <a:pPr>
              <a:spcBef>
                <a:spcPts val="0"/>
              </a:spcBef>
            </a:pPr>
            <a:r>
              <a:rPr lang="en-US" sz="2600" dirty="0" smtClean="0"/>
              <a:t>A: 20</a:t>
            </a:r>
          </a:p>
          <a:p>
            <a:r>
              <a:rPr lang="en-US" sz="2600" dirty="0" smtClean="0"/>
              <a:t>Q: What is stored in each </a:t>
            </a:r>
            <a:r>
              <a:rPr lang="en-US" sz="2600" dirty="0" err="1" smtClean="0"/>
              <a:t>PageTableEntry</a:t>
            </a:r>
            <a:r>
              <a:rPr lang="en-US" sz="2600" dirty="0" smtClean="0"/>
              <a:t>?</a:t>
            </a:r>
          </a:p>
          <a:p>
            <a:r>
              <a:rPr lang="en-US" sz="2600" dirty="0" smtClean="0"/>
              <a:t>A: </a:t>
            </a:r>
            <a:r>
              <a:rPr lang="en-US" sz="2600" dirty="0" err="1" smtClean="0"/>
              <a:t>ppn</a:t>
            </a:r>
            <a:r>
              <a:rPr lang="en-US" sz="2600" dirty="0" smtClean="0"/>
              <a:t>, valid/dirty/r/w/x/…</a:t>
            </a:r>
          </a:p>
          <a:p>
            <a:r>
              <a:rPr lang="en-US" sz="2600" dirty="0" smtClean="0"/>
              <a:t>Q: What is stored in each </a:t>
            </a:r>
            <a:r>
              <a:rPr lang="en-US" sz="2600" dirty="0" err="1" smtClean="0"/>
              <a:t>PageDirEntry</a:t>
            </a:r>
            <a:r>
              <a:rPr lang="en-US" sz="2600" dirty="0" smtClean="0"/>
              <a:t>?</a:t>
            </a:r>
          </a:p>
          <a:p>
            <a:r>
              <a:rPr lang="en-US" sz="2600" dirty="0" smtClean="0"/>
              <a:t>A: </a:t>
            </a:r>
            <a:r>
              <a:rPr lang="en-US" sz="2600" dirty="0" err="1" smtClean="0"/>
              <a:t>ppn</a:t>
            </a:r>
            <a:r>
              <a:rPr lang="en-US" sz="2600" dirty="0" smtClean="0"/>
              <a:t>, valid/?/…</a:t>
            </a:r>
          </a:p>
          <a:p>
            <a:r>
              <a:rPr lang="en-US" sz="2600" dirty="0" smtClean="0"/>
              <a:t>Q: How many entries in a </a:t>
            </a:r>
            <a:r>
              <a:rPr lang="en-US" sz="2600" dirty="0" err="1" smtClean="0"/>
              <a:t>PageDirectory</a:t>
            </a:r>
            <a:r>
              <a:rPr lang="en-US" sz="2600" dirty="0" smtClean="0"/>
              <a:t>?</a:t>
            </a:r>
          </a:p>
          <a:p>
            <a:r>
              <a:rPr lang="en-US" sz="2600" dirty="0" smtClean="0"/>
              <a:t>A: 1024 four-byte PDEs</a:t>
            </a:r>
          </a:p>
          <a:p>
            <a:r>
              <a:rPr lang="en-US" sz="2600" dirty="0" smtClean="0">
                <a:sym typeface="Wingdings" pitchFamily="2" charset="2"/>
              </a:rPr>
              <a:t>Q: How many </a:t>
            </a:r>
            <a:r>
              <a:rPr lang="en-US" sz="2600" dirty="0" err="1" smtClean="0">
                <a:sym typeface="Wingdings" pitchFamily="2" charset="2"/>
              </a:rPr>
              <a:t>entires</a:t>
            </a:r>
            <a:r>
              <a:rPr lang="en-US" sz="2600" dirty="0" smtClean="0">
                <a:sym typeface="Wingdings" pitchFamily="2" charset="2"/>
              </a:rPr>
              <a:t> in each </a:t>
            </a:r>
            <a:r>
              <a:rPr lang="en-US" sz="2600" dirty="0" err="1" smtClean="0">
                <a:sym typeface="Wingdings" pitchFamily="2" charset="2"/>
              </a:rPr>
              <a:t>PageTable</a:t>
            </a:r>
            <a:r>
              <a:rPr lang="en-US" sz="2600" dirty="0" smtClean="0">
                <a:sym typeface="Wingdings" pitchFamily="2" charset="2"/>
              </a:rPr>
              <a:t>?</a:t>
            </a:r>
          </a:p>
          <a:p>
            <a:r>
              <a:rPr lang="en-US" sz="2600" dirty="0" smtClean="0">
                <a:sym typeface="Wingdings" pitchFamily="2" charset="2"/>
              </a:rPr>
              <a:t>A: 1024 four-byte PTEs</a:t>
            </a:r>
          </a:p>
        </p:txBody>
      </p:sp>
      <p:sp>
        <p:nvSpPr>
          <p:cNvPr id="13" name="Rectangle 12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172200" y="19050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PDE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029200" y="14478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PTBR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172200" y="16764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PDE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172200" y="14478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PDE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72200" y="12192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172200" y="9906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172200" y="7620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PDE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239000" y="21336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PTE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239000" y="19050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PTE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3" name="Rectangle 32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239000" y="16764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PTE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239000" y="14478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5" name="Rectangle 34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239000" y="12192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6" name="Rectangle 35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239000" y="9906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PTE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0" name="Rectangle 39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8305800" y="1143000"/>
            <a:ext cx="6096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1" name="Rectangle 40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8305800" y="914400"/>
            <a:ext cx="6096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3" name="Rectangle 42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8305800" y="1600200"/>
            <a:ext cx="6096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4" name="Rectangle 43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8305800" y="1371600"/>
            <a:ext cx="6096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5" name="Rectangle 44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8305800" y="685800"/>
            <a:ext cx="6096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6" name="Rectangle 45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8305800" y="1828800"/>
            <a:ext cx="6096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48" name="Straight Connector 47"/>
          <p:cNvCxnSpPr/>
          <p:nvPr>
            <p:custDataLst>
              <p:tags r:id="rId22"/>
            </p:custDataLst>
          </p:nvPr>
        </p:nvCxnSpPr>
        <p:spPr>
          <a:xfrm rot="5400000">
            <a:off x="7772400" y="1371600"/>
            <a:ext cx="13716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>
            <p:custDataLst>
              <p:tags r:id="rId23"/>
            </p:custDataLst>
          </p:nvPr>
        </p:nvCxnSpPr>
        <p:spPr>
          <a:xfrm rot="5400000">
            <a:off x="7924800" y="1371600"/>
            <a:ext cx="13716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>
            <p:custDataLst>
              <p:tags r:id="rId24"/>
            </p:custDataLst>
          </p:nvPr>
        </p:nvCxnSpPr>
        <p:spPr>
          <a:xfrm rot="5400000">
            <a:off x="8077200" y="1371600"/>
            <a:ext cx="13716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4759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Page Table Example</a:t>
            </a:r>
            <a:endParaRPr lang="en-US" dirty="0"/>
          </a:p>
        </p:txBody>
      </p:sp>
      <p:sp>
        <p:nvSpPr>
          <p:cNvPr id="32" name="Content Placeholder 31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381000"/>
            <a:ext cx="8229600" cy="6400800"/>
          </a:xfrm>
        </p:spPr>
        <p:txBody>
          <a:bodyPr>
            <a:noAutofit/>
          </a:bodyPr>
          <a:lstStyle/>
          <a:p>
            <a:r>
              <a:rPr lang="en-US" sz="2600" dirty="0" smtClean="0"/>
              <a:t>x86 Example: 2 level page tables, assume…</a:t>
            </a:r>
            <a:br>
              <a:rPr lang="en-US" sz="2600" dirty="0" smtClean="0"/>
            </a:br>
            <a:r>
              <a:rPr lang="en-US" sz="2600" dirty="0" smtClean="0"/>
              <a:t>32 bit </a:t>
            </a:r>
            <a:r>
              <a:rPr lang="en-US" sz="2600" dirty="0" err="1" smtClean="0"/>
              <a:t>vaddr</a:t>
            </a:r>
            <a:r>
              <a:rPr lang="en-US" sz="2600" dirty="0" smtClean="0"/>
              <a:t>, 32 bit </a:t>
            </a:r>
            <a:r>
              <a:rPr lang="en-US" sz="2600" dirty="0" err="1" smtClean="0"/>
              <a:t>paddr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 smtClean="0"/>
              <a:t>4k </a:t>
            </a:r>
            <a:r>
              <a:rPr lang="en-US" sz="2600" dirty="0" err="1" smtClean="0"/>
              <a:t>PDir</a:t>
            </a:r>
            <a:r>
              <a:rPr lang="en-US" sz="2600" dirty="0" smtClean="0"/>
              <a:t>, 4k </a:t>
            </a:r>
            <a:r>
              <a:rPr lang="en-US" sz="2600" dirty="0" err="1" smtClean="0"/>
              <a:t>PTables</a:t>
            </a:r>
            <a:r>
              <a:rPr lang="en-US" sz="2600" dirty="0" smtClean="0"/>
              <a:t>, 4k Pages</a:t>
            </a:r>
            <a:br>
              <a:rPr lang="en-US" sz="2600" dirty="0" smtClean="0"/>
            </a:br>
            <a:r>
              <a:rPr lang="en-US" sz="2600" dirty="0" smtClean="0"/>
              <a:t>PTBR = 0x10005000 (physical)</a:t>
            </a:r>
          </a:p>
          <a:p>
            <a:pPr marL="0" indent="0"/>
            <a:r>
              <a:rPr lang="en-US" sz="2600" dirty="0" smtClean="0"/>
              <a:t>Write to virtual address </a:t>
            </a:r>
            <a:r>
              <a:rPr lang="en-US" sz="2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0x7192a44c</a:t>
            </a:r>
            <a:r>
              <a:rPr lang="en-US" sz="2600" dirty="0" smtClean="0"/>
              <a:t>…</a:t>
            </a:r>
            <a:br>
              <a:rPr lang="en-US" sz="2600" dirty="0" smtClean="0"/>
            </a:br>
            <a:r>
              <a:rPr lang="en-US" sz="2600" dirty="0" smtClean="0"/>
              <a:t>Q: Byte offset in page?              PT Index?               PD Index?</a:t>
            </a:r>
          </a:p>
          <a:p>
            <a:r>
              <a:rPr lang="en-US" sz="2600" dirty="0" smtClean="0"/>
              <a:t>(1) </a:t>
            </a:r>
            <a:r>
              <a:rPr lang="en-US" sz="2600" dirty="0" err="1" smtClean="0"/>
              <a:t>PageDir</a:t>
            </a:r>
            <a:r>
              <a:rPr lang="en-US" sz="2600" dirty="0" smtClean="0"/>
              <a:t> is at 0x10005000, so…</a:t>
            </a:r>
            <a:br>
              <a:rPr lang="en-US" sz="2600" dirty="0" smtClean="0"/>
            </a:br>
            <a:r>
              <a:rPr lang="en-US" sz="2600" dirty="0" smtClean="0"/>
              <a:t>Fetch PDE from physical address 0x1005000+(4*PDI)</a:t>
            </a:r>
          </a:p>
          <a:p>
            <a:pPr lvl="1"/>
            <a:r>
              <a:rPr lang="en-US" sz="2400" dirty="0" smtClean="0"/>
              <a:t>suppose we get {0x12345, v=1, …}</a:t>
            </a:r>
          </a:p>
          <a:p>
            <a:r>
              <a:rPr lang="en-US" sz="2600" dirty="0" smtClean="0">
                <a:sym typeface="Wingdings" pitchFamily="2" charset="2"/>
              </a:rPr>
              <a:t>(2) </a:t>
            </a:r>
            <a:r>
              <a:rPr lang="en-US" sz="2600" dirty="0" err="1" smtClean="0">
                <a:sym typeface="Wingdings" pitchFamily="2" charset="2"/>
              </a:rPr>
              <a:t>PageTable</a:t>
            </a:r>
            <a:r>
              <a:rPr lang="en-US" sz="2600" dirty="0" smtClean="0">
                <a:sym typeface="Wingdings" pitchFamily="2" charset="2"/>
              </a:rPr>
              <a:t> is at 0x12345000, so…</a:t>
            </a:r>
            <a:br>
              <a:rPr lang="en-US" sz="2600" dirty="0" smtClean="0">
                <a:sym typeface="Wingdings" pitchFamily="2" charset="2"/>
              </a:rPr>
            </a:br>
            <a:r>
              <a:rPr lang="en-US" sz="2600" dirty="0" smtClean="0">
                <a:sym typeface="Wingdings" pitchFamily="2" charset="2"/>
              </a:rPr>
              <a:t>Fetch PTE from physical address 0x12345000+(4*PTI)</a:t>
            </a:r>
          </a:p>
          <a:p>
            <a:pPr lvl="1"/>
            <a:r>
              <a:rPr lang="en-US" sz="2200" dirty="0" smtClean="0">
                <a:sym typeface="Wingdings" pitchFamily="2" charset="2"/>
              </a:rPr>
              <a:t>suppose we get {0x14817, v=1, d=0, r=1, w=1, x=0, …}</a:t>
            </a:r>
          </a:p>
          <a:p>
            <a:r>
              <a:rPr lang="en-US" sz="2600" dirty="0" smtClean="0">
                <a:sym typeface="Wingdings" pitchFamily="2" charset="2"/>
              </a:rPr>
              <a:t>(3) Page is at 0x14817000, so…</a:t>
            </a:r>
            <a:br>
              <a:rPr lang="en-US" sz="2600" dirty="0" smtClean="0">
                <a:sym typeface="Wingdings" pitchFamily="2" charset="2"/>
              </a:rPr>
            </a:br>
            <a:r>
              <a:rPr lang="en-US" sz="2600" dirty="0" smtClean="0">
                <a:sym typeface="Wingdings" pitchFamily="2" charset="2"/>
              </a:rPr>
              <a:t>Write data to physical address?</a:t>
            </a:r>
            <a:br>
              <a:rPr lang="en-US" sz="2600" dirty="0" smtClean="0">
                <a:sym typeface="Wingdings" pitchFamily="2" charset="2"/>
              </a:rPr>
            </a:br>
            <a:r>
              <a:rPr lang="en-US" sz="2600" dirty="0" smtClean="0">
                <a:sym typeface="Wingdings" pitchFamily="2" charset="2"/>
              </a:rPr>
              <a:t>Also: update PTE with d=1</a:t>
            </a:r>
          </a:p>
        </p:txBody>
      </p:sp>
      <p:sp>
        <p:nvSpPr>
          <p:cNvPr id="7" name="Rectangle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172200" y="19050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PDE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029200" y="14478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PTBR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172200" y="16764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PDE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172200" y="14478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PDE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72200" y="12192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172200" y="9906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172200" y="7620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PDE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239000" y="21336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PTE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239000" y="19050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PTE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239000" y="16764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PTE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239000" y="14478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239000" y="12192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239000" y="990600"/>
            <a:ext cx="6858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PTE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8305800" y="1143000"/>
            <a:ext cx="6096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8305800" y="914400"/>
            <a:ext cx="6096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3" name="Rectangle 32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8305800" y="1600200"/>
            <a:ext cx="6096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8305800" y="1371600"/>
            <a:ext cx="6096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5" name="Rectangle 34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8305800" y="685800"/>
            <a:ext cx="6096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6" name="Rectangle 35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8305800" y="1828800"/>
            <a:ext cx="609600" cy="228600"/>
          </a:xfrm>
          <a:prstGeom prst="rect">
            <a:avLst/>
          </a:prstGeom>
          <a:noFill/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37" name="Straight Connector 36"/>
          <p:cNvCxnSpPr/>
          <p:nvPr>
            <p:custDataLst>
              <p:tags r:id="rId22"/>
            </p:custDataLst>
          </p:nvPr>
        </p:nvCxnSpPr>
        <p:spPr>
          <a:xfrm rot="5400000">
            <a:off x="7772400" y="1371600"/>
            <a:ext cx="13716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>
            <p:custDataLst>
              <p:tags r:id="rId23"/>
            </p:custDataLst>
          </p:nvPr>
        </p:nvCxnSpPr>
        <p:spPr>
          <a:xfrm rot="5400000">
            <a:off x="7924800" y="1371600"/>
            <a:ext cx="13716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>
            <p:custDataLst>
              <p:tags r:id="rId24"/>
            </p:custDataLst>
          </p:nvPr>
        </p:nvCxnSpPr>
        <p:spPr>
          <a:xfrm rot="5400000">
            <a:off x="8077200" y="1371600"/>
            <a:ext cx="13716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889077" y="5867400"/>
            <a:ext cx="181652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solidFill>
                  <a:schemeClr val="accent5">
                    <a:lumMod val="60000"/>
                    <a:lumOff val="40000"/>
                  </a:schemeClr>
                </a:solidFill>
                <a:sym typeface="Wingdings" pitchFamily="2" charset="2"/>
              </a:rPr>
              <a:t>0x1481744c</a:t>
            </a:r>
            <a:endParaRPr lang="en-US" sz="2600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5676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609600"/>
            <a:ext cx="8763000" cy="6248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Virtual Memory Summary</a:t>
            </a:r>
          </a:p>
          <a:p>
            <a:r>
              <a:rPr lang="en-US" dirty="0" err="1" smtClean="0"/>
              <a:t>PageTable</a:t>
            </a:r>
            <a:r>
              <a:rPr lang="en-US" dirty="0" smtClean="0"/>
              <a:t> for each process:</a:t>
            </a:r>
          </a:p>
          <a:p>
            <a:pPr lvl="1"/>
            <a:r>
              <a:rPr lang="en-US" dirty="0" smtClean="0"/>
              <a:t>Page</a:t>
            </a:r>
          </a:p>
          <a:p>
            <a:pPr lvl="2"/>
            <a:r>
              <a:rPr lang="en-US" dirty="0"/>
              <a:t>Single-level (e.g. 4MB contiguous in physical memory) </a:t>
            </a:r>
          </a:p>
          <a:p>
            <a:pPr lvl="2"/>
            <a:r>
              <a:rPr lang="en-US" dirty="0"/>
              <a:t>or multi-level (e.g. less </a:t>
            </a:r>
            <a:r>
              <a:rPr lang="en-US" dirty="0" err="1"/>
              <a:t>mem</a:t>
            </a:r>
            <a:r>
              <a:rPr lang="en-US" dirty="0"/>
              <a:t> overhead due to page table), </a:t>
            </a:r>
          </a:p>
          <a:p>
            <a:pPr lvl="2"/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every load/store translated to physical addresses</a:t>
            </a:r>
          </a:p>
          <a:p>
            <a:pPr lvl="1"/>
            <a:r>
              <a:rPr lang="en-US" dirty="0" smtClean="0"/>
              <a:t>page table miss: load a swapped-out page and retry instruction, or kill program</a:t>
            </a:r>
          </a:p>
          <a:p>
            <a:r>
              <a:rPr lang="en-US" dirty="0" smtClean="0"/>
              <a:t>Performance?</a:t>
            </a:r>
          </a:p>
          <a:p>
            <a:pPr lvl="1"/>
            <a:r>
              <a:rPr lang="en-US" dirty="0" smtClean="0"/>
              <a:t>terrible: memory is already slow</a:t>
            </a:r>
            <a:br>
              <a:rPr lang="en-US" dirty="0" smtClean="0"/>
            </a:br>
            <a:r>
              <a:rPr lang="en-US" dirty="0" smtClean="0"/>
              <a:t>translation makes it slower</a:t>
            </a:r>
          </a:p>
          <a:p>
            <a:r>
              <a:rPr lang="en-US" dirty="0" smtClean="0"/>
              <a:t>Solution?</a:t>
            </a:r>
          </a:p>
          <a:p>
            <a:pPr lvl="1"/>
            <a:r>
              <a:rPr lang="en-US" dirty="0" smtClean="0"/>
              <a:t>A cache, of course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710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speedup address translation?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40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Making Virtual Memory Fast</a:t>
            </a:r>
          </a:p>
          <a:p>
            <a:pPr lvl="1" algn="ctr">
              <a:buNone/>
            </a:pPr>
            <a:r>
              <a:rPr lang="en-US" dirty="0" smtClean="0"/>
              <a:t>The Translation Lookaside Buffer (TLB)</a:t>
            </a:r>
          </a:p>
        </p:txBody>
      </p:sp>
    </p:spTree>
    <p:extLst>
      <p:ext uri="{BB962C8B-B14F-4D97-AF65-F5344CB8AC3E}">
        <p14:creationId xmlns:p14="http://schemas.microsoft.com/office/powerpoint/2010/main" val="2623043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21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Translation Lookaside Buffer (TLB)</a:t>
            </a:r>
            <a:endParaRPr lang="en-US" dirty="0"/>
          </a:p>
        </p:txBody>
      </p:sp>
      <p:sp>
        <p:nvSpPr>
          <p:cNvPr id="363213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Hardware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Translation Lookaside Buffer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(TLB)</a:t>
            </a:r>
          </a:p>
          <a:p>
            <a:r>
              <a:rPr lang="en-US" dirty="0" smtClean="0"/>
              <a:t>A small, very fast cache of recent address mappings</a:t>
            </a:r>
          </a:p>
          <a:p>
            <a:pPr lvl="1"/>
            <a:r>
              <a:rPr lang="en-US" dirty="0" smtClean="0"/>
              <a:t>TLB hit: avoids </a:t>
            </a:r>
            <a:r>
              <a:rPr lang="en-US" dirty="0" err="1" smtClean="0"/>
              <a:t>PageTable</a:t>
            </a:r>
            <a:r>
              <a:rPr lang="en-US" dirty="0" smtClean="0"/>
              <a:t> lookup</a:t>
            </a:r>
          </a:p>
          <a:p>
            <a:pPr lvl="1"/>
            <a:r>
              <a:rPr lang="en-US" dirty="0" smtClean="0"/>
              <a:t>TLB miss: do </a:t>
            </a:r>
            <a:r>
              <a:rPr lang="en-US" dirty="0" err="1" smtClean="0"/>
              <a:t>PageTable</a:t>
            </a:r>
            <a:r>
              <a:rPr lang="en-US" dirty="0" smtClean="0"/>
              <a:t> lookup, cache result for later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29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TLB Diagram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custDataLst>
              <p:tags r:id="rId2"/>
            </p:custDataLst>
            <p:extLst/>
          </p:nvPr>
        </p:nvGraphicFramePr>
        <p:xfrm>
          <a:off x="3581399" y="2324100"/>
          <a:ext cx="2590801" cy="333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352"/>
                <a:gridCol w="286352"/>
                <a:gridCol w="286352"/>
                <a:gridCol w="286352"/>
                <a:gridCol w="286352"/>
                <a:gridCol w="115904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V</a:t>
                      </a:r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R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W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X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D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invalid</a:t>
                      </a:r>
                      <a:endParaRPr lang="en-US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invalid</a:t>
                      </a:r>
                      <a:endParaRPr lang="en-US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invalid</a:t>
                      </a:r>
                      <a:endParaRPr lang="en-US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invalid</a:t>
                      </a:r>
                      <a:endParaRPr lang="en-US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" name="Rectangle 19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239000" y="838200"/>
            <a:ext cx="1371600" cy="39624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1" name="Rectangle 10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239000" y="914400"/>
            <a:ext cx="1371600" cy="3810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2" name="Rectangle 10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239000" y="2514600"/>
            <a:ext cx="1371600" cy="381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3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239000" y="1524000"/>
            <a:ext cx="1371600" cy="381000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5" name="Flowchart: Magnetic Disk 24"/>
          <p:cNvSpPr/>
          <p:nvPr>
            <p:custDataLst>
              <p:tags r:id="rId7"/>
            </p:custDataLst>
          </p:nvPr>
        </p:nvSpPr>
        <p:spPr>
          <a:xfrm>
            <a:off x="7162800" y="5105400"/>
            <a:ext cx="1524000" cy="1295400"/>
          </a:xfrm>
          <a:prstGeom prst="flowChartMagneticDisk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239000" y="3048000"/>
            <a:ext cx="1371600" cy="381000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7" name="Rectangle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315200" y="5943600"/>
            <a:ext cx="685800" cy="3048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8" name="Rectangle 10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239000" y="4191000"/>
            <a:ext cx="1371600" cy="381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cxnSp>
        <p:nvCxnSpPr>
          <p:cNvPr id="43" name="Straight Connector 42"/>
          <p:cNvCxnSpPr/>
          <p:nvPr>
            <p:custDataLst>
              <p:tags r:id="rId11"/>
            </p:custDataLst>
          </p:nvPr>
        </p:nvCxnSpPr>
        <p:spPr>
          <a:xfrm flipV="1">
            <a:off x="5562600" y="4495800"/>
            <a:ext cx="1600200" cy="647700"/>
          </a:xfrm>
          <a:prstGeom prst="line">
            <a:avLst/>
          </a:prstGeom>
          <a:ln w="28575">
            <a:solidFill>
              <a:schemeClr val="bg1"/>
            </a:solidFill>
            <a:headEnd type="oval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>
            <p:custDataLst>
              <p:tags r:id="rId12"/>
            </p:custDataLst>
          </p:nvPr>
        </p:nvCxnSpPr>
        <p:spPr>
          <a:xfrm flipV="1">
            <a:off x="5562600" y="2743200"/>
            <a:ext cx="1600200" cy="495300"/>
          </a:xfrm>
          <a:prstGeom prst="line">
            <a:avLst/>
          </a:prstGeom>
          <a:ln w="28575">
            <a:solidFill>
              <a:schemeClr val="bg1"/>
            </a:solidFill>
            <a:headEnd type="oval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endCxn id="27" idx="1"/>
          </p:cNvCxnSpPr>
          <p:nvPr>
            <p:custDataLst>
              <p:tags r:id="rId13"/>
            </p:custDataLst>
          </p:nvPr>
        </p:nvCxnSpPr>
        <p:spPr>
          <a:xfrm>
            <a:off x="5562600" y="4724400"/>
            <a:ext cx="1752600" cy="1371600"/>
          </a:xfrm>
          <a:prstGeom prst="line">
            <a:avLst/>
          </a:prstGeom>
          <a:ln w="28575">
            <a:solidFill>
              <a:schemeClr val="bg1"/>
            </a:solidFill>
            <a:headEnd type="oval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>
            <p:custDataLst>
              <p:tags r:id="rId14"/>
            </p:custDataLst>
          </p:nvPr>
        </p:nvCxnSpPr>
        <p:spPr>
          <a:xfrm flipV="1">
            <a:off x="5562600" y="4343400"/>
            <a:ext cx="1600200" cy="2"/>
          </a:xfrm>
          <a:prstGeom prst="line">
            <a:avLst/>
          </a:prstGeom>
          <a:ln w="28575">
            <a:solidFill>
              <a:schemeClr val="bg1"/>
            </a:solidFill>
            <a:headEnd type="oval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1" name="Table 30"/>
          <p:cNvGraphicFramePr>
            <a:graphicFrameLocks noGrp="1"/>
          </p:cNvGraphicFramePr>
          <p:nvPr>
            <p:custDataLst>
              <p:tags r:id="rId15"/>
            </p:custDataLst>
            <p:extLst/>
          </p:nvPr>
        </p:nvGraphicFramePr>
        <p:xfrm>
          <a:off x="1524002" y="457200"/>
          <a:ext cx="4648198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883"/>
                <a:gridCol w="299884"/>
                <a:gridCol w="299884"/>
                <a:gridCol w="299884"/>
                <a:gridCol w="299884"/>
                <a:gridCol w="2005779"/>
                <a:gridCol w="1143000"/>
              </a:tblGrid>
              <a:tr h="4572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V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R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W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D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tag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solidFill>
                            <a:schemeClr val="bg1"/>
                          </a:solidFill>
                        </a:rPr>
                        <a:t>ppn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" name="Rectangle 10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239000" y="2057400"/>
            <a:ext cx="1371600" cy="381000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3" name="Rectangle 10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239000" y="3581400"/>
            <a:ext cx="1371600" cy="381000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graphicFrame>
        <p:nvGraphicFramePr>
          <p:cNvPr id="37" name="Table 36"/>
          <p:cNvGraphicFramePr>
            <a:graphicFrameLocks noGrp="1"/>
          </p:cNvGraphicFramePr>
          <p:nvPr>
            <p:custDataLst>
              <p:tags r:id="rId18"/>
            </p:custDataLst>
            <p:extLst/>
          </p:nvPr>
        </p:nvGraphicFramePr>
        <p:xfrm>
          <a:off x="762000" y="2895600"/>
          <a:ext cx="2286001" cy="333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"/>
                <a:gridCol w="685800"/>
                <a:gridCol w="129540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V</a:t>
                      </a:r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invalid</a:t>
                      </a:r>
                      <a:endParaRPr lang="en-US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invalid</a:t>
                      </a: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invalid</a:t>
                      </a:r>
                      <a:endParaRPr lang="en-US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invalid</a:t>
                      </a: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invalid</a:t>
                      </a:r>
                      <a:endParaRPr lang="en-US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9" name="Straight Connector 38"/>
          <p:cNvCxnSpPr/>
          <p:nvPr>
            <p:custDataLst>
              <p:tags r:id="rId19"/>
            </p:custDataLst>
          </p:nvPr>
        </p:nvCxnSpPr>
        <p:spPr>
          <a:xfrm>
            <a:off x="2438400" y="5334000"/>
            <a:ext cx="1066800" cy="304800"/>
          </a:xfrm>
          <a:prstGeom prst="line">
            <a:avLst/>
          </a:prstGeom>
          <a:ln w="28575">
            <a:solidFill>
              <a:schemeClr val="bg1"/>
            </a:solidFill>
            <a:headEnd type="oval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>
            <p:custDataLst>
              <p:tags r:id="rId20"/>
            </p:custDataLst>
          </p:nvPr>
        </p:nvCxnSpPr>
        <p:spPr>
          <a:xfrm rot="16200000" flipH="1">
            <a:off x="2400300" y="5753100"/>
            <a:ext cx="1066800" cy="990600"/>
          </a:xfrm>
          <a:prstGeom prst="line">
            <a:avLst/>
          </a:prstGeom>
          <a:ln w="28575">
            <a:solidFill>
              <a:schemeClr val="bg1"/>
            </a:solidFill>
            <a:headEnd type="oval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>
            <p:custDataLst>
              <p:tags r:id="rId21"/>
            </p:custDataLst>
          </p:nvPr>
        </p:nvCxnSpPr>
        <p:spPr>
          <a:xfrm rot="16200000" flipH="1">
            <a:off x="2171700" y="4838700"/>
            <a:ext cx="1828800" cy="1295400"/>
          </a:xfrm>
          <a:prstGeom prst="line">
            <a:avLst/>
          </a:prstGeom>
          <a:ln w="28575">
            <a:solidFill>
              <a:schemeClr val="bg1"/>
            </a:solidFill>
            <a:headEnd type="oval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9459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82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TLB in the Memory Hierarchy</a:t>
            </a:r>
            <a:endParaRPr lang="en-US" dirty="0"/>
          </a:p>
        </p:txBody>
      </p:sp>
      <p:sp>
        <p:nvSpPr>
          <p:cNvPr id="363827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28600" y="2667000"/>
            <a:ext cx="8686800" cy="4114800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10000"/>
              </a:lnSpc>
            </a:pPr>
            <a:r>
              <a:rPr lang="en-US" sz="2400" dirty="0" smtClean="0"/>
              <a:t>(1) Check TLB for </a:t>
            </a:r>
            <a:r>
              <a:rPr lang="en-US" sz="2400" dirty="0" err="1" smtClean="0"/>
              <a:t>vaddr</a:t>
            </a:r>
            <a:r>
              <a:rPr lang="en-US" sz="2400" dirty="0" smtClean="0"/>
              <a:t> (~ 1 cycle)</a:t>
            </a:r>
          </a:p>
          <a:p>
            <a:pPr marL="514350" indent="-514350">
              <a:lnSpc>
                <a:spcPct val="110000"/>
              </a:lnSpc>
            </a:pPr>
            <a:endParaRPr lang="en-US" sz="2400" dirty="0" smtClean="0"/>
          </a:p>
          <a:p>
            <a:pPr marL="514350" indent="-514350">
              <a:lnSpc>
                <a:spcPct val="110000"/>
              </a:lnSpc>
            </a:pPr>
            <a:r>
              <a:rPr lang="en-US" sz="2400" dirty="0" smtClean="0"/>
              <a:t>(2) TLB Miss: traverse </a:t>
            </a:r>
            <a:r>
              <a:rPr lang="en-US" sz="2400" dirty="0" err="1" smtClean="0"/>
              <a:t>PageTables</a:t>
            </a:r>
            <a:r>
              <a:rPr lang="en-US" sz="2400" dirty="0" smtClean="0"/>
              <a:t> for </a:t>
            </a:r>
            <a:r>
              <a:rPr lang="en-US" sz="2400" dirty="0" err="1" smtClean="0"/>
              <a:t>vaddr</a:t>
            </a:r>
            <a:endParaRPr lang="en-US" sz="2400" dirty="0" smtClean="0"/>
          </a:p>
          <a:p>
            <a:pPr marL="514350" indent="-514350">
              <a:lnSpc>
                <a:spcPct val="110000"/>
              </a:lnSpc>
            </a:pPr>
            <a:r>
              <a:rPr lang="en-US" sz="2400" dirty="0" smtClean="0"/>
              <a:t>(3a) </a:t>
            </a:r>
            <a:r>
              <a:rPr lang="en-US" sz="2400" dirty="0" err="1" smtClean="0"/>
              <a:t>PageTable</a:t>
            </a:r>
            <a:r>
              <a:rPr lang="en-US" sz="2400" dirty="0" smtClean="0"/>
              <a:t> has valid entry for in-memory page</a:t>
            </a:r>
          </a:p>
          <a:p>
            <a:pPr marL="630238" lvl="1" indent="-168275">
              <a:lnSpc>
                <a:spcPct val="110000"/>
              </a:lnSpc>
            </a:pPr>
            <a:r>
              <a:rPr lang="en-US" sz="2000" dirty="0" smtClean="0"/>
              <a:t>Load </a:t>
            </a:r>
            <a:r>
              <a:rPr lang="en-US" sz="2000" dirty="0" err="1" smtClean="0"/>
              <a:t>PageTable</a:t>
            </a:r>
            <a:r>
              <a:rPr lang="en-US" sz="2000" dirty="0" smtClean="0"/>
              <a:t> entry into TLB; try again (tens of cycles)</a:t>
            </a:r>
          </a:p>
          <a:p>
            <a:pPr marL="514350" indent="-514350">
              <a:lnSpc>
                <a:spcPct val="110000"/>
              </a:lnSpc>
            </a:pPr>
            <a:r>
              <a:rPr lang="en-US" sz="2400" dirty="0" smtClean="0"/>
              <a:t>(3b) </a:t>
            </a:r>
            <a:r>
              <a:rPr lang="en-US" sz="2400" dirty="0" err="1" smtClean="0"/>
              <a:t>PageTable</a:t>
            </a:r>
            <a:r>
              <a:rPr lang="en-US" sz="2400" dirty="0" smtClean="0"/>
              <a:t> has entry for swapped-out (on-disk) page</a:t>
            </a:r>
          </a:p>
          <a:p>
            <a:pPr marL="630238" lvl="1" indent="-168275">
              <a:lnSpc>
                <a:spcPct val="110000"/>
              </a:lnSpc>
            </a:pP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Page Fault</a:t>
            </a:r>
            <a:r>
              <a:rPr lang="en-US" sz="2000" dirty="0" smtClean="0"/>
              <a:t>: load from disk, fix </a:t>
            </a:r>
            <a:r>
              <a:rPr lang="en-US" sz="2000" dirty="0" err="1" smtClean="0"/>
              <a:t>PageTable</a:t>
            </a:r>
            <a:r>
              <a:rPr lang="en-US" sz="2000" dirty="0" smtClean="0"/>
              <a:t>, try again (millions of cycles)</a:t>
            </a:r>
          </a:p>
          <a:p>
            <a:pPr marL="514350" indent="-514350">
              <a:lnSpc>
                <a:spcPct val="110000"/>
              </a:lnSpc>
            </a:pPr>
            <a:r>
              <a:rPr lang="en-US" sz="2400" dirty="0" smtClean="0"/>
              <a:t>(3c) </a:t>
            </a:r>
            <a:r>
              <a:rPr lang="en-US" sz="2400" dirty="0" err="1" smtClean="0"/>
              <a:t>PageTable</a:t>
            </a:r>
            <a:r>
              <a:rPr lang="en-US" sz="2400" dirty="0" smtClean="0"/>
              <a:t> has invalid entry</a:t>
            </a:r>
          </a:p>
          <a:p>
            <a:pPr marL="630238" lvl="1" indent="-168275">
              <a:lnSpc>
                <a:spcPct val="110000"/>
              </a:lnSpc>
            </a:pP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Page Fault</a:t>
            </a:r>
            <a:r>
              <a:rPr lang="en-US" sz="2000" dirty="0" smtClean="0"/>
              <a:t>: kill process</a:t>
            </a:r>
          </a:p>
        </p:txBody>
      </p:sp>
      <p:sp>
        <p:nvSpPr>
          <p:cNvPr id="36" name="Rectangle 35"/>
          <p:cNvSpPr/>
          <p:nvPr>
            <p:custDataLst>
              <p:tags r:id="rId3"/>
            </p:custDataLst>
          </p:nvPr>
        </p:nvSpPr>
        <p:spPr>
          <a:xfrm>
            <a:off x="228600" y="762000"/>
            <a:ext cx="1066800" cy="9906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CPU</a:t>
            </a:r>
            <a:endParaRPr lang="en-US" sz="2800" dirty="0"/>
          </a:p>
        </p:txBody>
      </p:sp>
      <p:sp>
        <p:nvSpPr>
          <p:cNvPr id="37" name="Rectangle 36"/>
          <p:cNvSpPr/>
          <p:nvPr>
            <p:custDataLst>
              <p:tags r:id="rId4"/>
            </p:custDataLst>
          </p:nvPr>
        </p:nvSpPr>
        <p:spPr>
          <a:xfrm>
            <a:off x="2057400" y="685800"/>
            <a:ext cx="1371600" cy="990600"/>
          </a:xfrm>
          <a:prstGeom prst="rect">
            <a:avLst/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TLB</a:t>
            </a:r>
          </a:p>
          <a:p>
            <a:pPr algn="ctr"/>
            <a:r>
              <a:rPr lang="en-US" sz="2800" dirty="0" smtClean="0"/>
              <a:t>Lookup</a:t>
            </a:r>
          </a:p>
        </p:txBody>
      </p:sp>
      <p:sp>
        <p:nvSpPr>
          <p:cNvPr id="38" name="Rectangle 37"/>
          <p:cNvSpPr/>
          <p:nvPr>
            <p:custDataLst>
              <p:tags r:id="rId5"/>
            </p:custDataLst>
          </p:nvPr>
        </p:nvSpPr>
        <p:spPr>
          <a:xfrm>
            <a:off x="4267200" y="685800"/>
            <a:ext cx="1143000" cy="9906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Cache</a:t>
            </a:r>
            <a:endParaRPr lang="en-US" sz="2800" dirty="0"/>
          </a:p>
        </p:txBody>
      </p:sp>
      <p:sp>
        <p:nvSpPr>
          <p:cNvPr id="39" name="Rectangle 38"/>
          <p:cNvSpPr/>
          <p:nvPr>
            <p:custDataLst>
              <p:tags r:id="rId6"/>
            </p:custDataLst>
          </p:nvPr>
        </p:nvSpPr>
        <p:spPr>
          <a:xfrm>
            <a:off x="6019800" y="762000"/>
            <a:ext cx="1143000" cy="9906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Mem</a:t>
            </a:r>
            <a:endParaRPr lang="en-US" sz="2800" dirty="0"/>
          </a:p>
        </p:txBody>
      </p:sp>
      <p:sp>
        <p:nvSpPr>
          <p:cNvPr id="40" name="Flowchart: Magnetic Disk 39"/>
          <p:cNvSpPr/>
          <p:nvPr>
            <p:custDataLst>
              <p:tags r:id="rId7"/>
            </p:custDataLst>
          </p:nvPr>
        </p:nvSpPr>
        <p:spPr>
          <a:xfrm>
            <a:off x="7696200" y="762000"/>
            <a:ext cx="1219200" cy="990600"/>
          </a:xfrm>
          <a:prstGeom prst="flowChartMagneticDisk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Disk</a:t>
            </a:r>
            <a:endParaRPr lang="en-US" sz="2800" dirty="0"/>
          </a:p>
        </p:txBody>
      </p:sp>
      <p:sp>
        <p:nvSpPr>
          <p:cNvPr id="41" name="Rectangle 40"/>
          <p:cNvSpPr/>
          <p:nvPr>
            <p:custDataLst>
              <p:tags r:id="rId8"/>
            </p:custDataLst>
          </p:nvPr>
        </p:nvSpPr>
        <p:spPr>
          <a:xfrm>
            <a:off x="3124200" y="1752600"/>
            <a:ext cx="1676400" cy="9906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PageTable</a:t>
            </a:r>
            <a:endParaRPr lang="en-US" sz="2800" dirty="0" smtClean="0"/>
          </a:p>
          <a:p>
            <a:pPr algn="ctr"/>
            <a:r>
              <a:rPr lang="en-US" sz="2800" dirty="0" smtClean="0"/>
              <a:t>Lookup</a:t>
            </a:r>
          </a:p>
        </p:txBody>
      </p:sp>
      <p:sp>
        <p:nvSpPr>
          <p:cNvPr id="10" name="Rectangle 9"/>
          <p:cNvSpPr/>
          <p:nvPr>
            <p:custDataLst>
              <p:tags r:id="rId9"/>
            </p:custDataLst>
          </p:nvPr>
        </p:nvSpPr>
        <p:spPr>
          <a:xfrm>
            <a:off x="4572000" y="2682692"/>
            <a:ext cx="4572000" cy="898708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lvl="0" indent="-514350">
              <a:lnSpc>
                <a:spcPct val="110000"/>
              </a:lnSpc>
              <a:spcBef>
                <a:spcPct val="20000"/>
              </a:spcBef>
              <a:buSzPct val="80000"/>
            </a:pPr>
            <a:r>
              <a:rPr lang="en-US" sz="2400" dirty="0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		(2) TLB Hit</a:t>
            </a:r>
          </a:p>
          <a:p>
            <a:pPr marL="630238" lvl="1" indent="-168275">
              <a:lnSpc>
                <a:spcPct val="110000"/>
              </a:lnSpc>
              <a:spcBef>
                <a:spcPct val="20000"/>
              </a:spcBef>
              <a:buClr>
                <a:srgbClr val="FFFF00"/>
              </a:buClr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compute </a:t>
            </a:r>
            <a:r>
              <a:rPr lang="en-US" sz="2000" dirty="0" err="1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paddr</a:t>
            </a:r>
            <a:r>
              <a:rPr lang="en-US" sz="2000" dirty="0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, send to cache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64910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8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8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8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8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8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8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8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8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38275" grpId="0" build="p" bldLvl="2"/>
      <p:bldP spid="1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Takeaway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TLB is a fast cache for address translations.  </a:t>
            </a:r>
          </a:p>
          <a:p>
            <a:r>
              <a:rPr lang="en-US" dirty="0" smtClean="0"/>
              <a:t>A TLB hit is fast, miss is slow.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772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Role of the Operating System</a:t>
            </a:r>
          </a:p>
          <a:p>
            <a:pPr algn="ctr"/>
            <a:r>
              <a:rPr lang="en-US" dirty="0" smtClean="0"/>
              <a:t>Context switches, working set, </a:t>
            </a:r>
          </a:p>
          <a:p>
            <a:pPr algn="ctr"/>
            <a:r>
              <a:rPr lang="en-US" dirty="0" smtClean="0"/>
              <a:t>shared memory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96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keep TLB, </a:t>
            </a:r>
            <a:r>
              <a:rPr lang="en-US" dirty="0" err="1" smtClean="0"/>
              <a:t>PageTable</a:t>
            </a:r>
            <a:r>
              <a:rPr lang="en-US" dirty="0" smtClean="0"/>
              <a:t>, and Cache consistent?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622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TLB Coherency</a:t>
            </a:r>
            <a:endParaRPr lang="en-US" dirty="0"/>
          </a:p>
        </p:txBody>
      </p:sp>
      <p:sp>
        <p:nvSpPr>
          <p:cNvPr id="363622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28600" y="479760"/>
            <a:ext cx="8686800" cy="24384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TLB Coherency:</a:t>
            </a:r>
            <a:r>
              <a:rPr lang="en-US" sz="2800" dirty="0" smtClean="0">
                <a:solidFill>
                  <a:schemeClr val="accent1"/>
                </a:solidFill>
              </a:rPr>
              <a:t> </a:t>
            </a:r>
            <a:r>
              <a:rPr lang="en-US" sz="2800" dirty="0" smtClean="0"/>
              <a:t>What can go wrong?</a:t>
            </a:r>
            <a:endParaRPr lang="en-US" sz="2800" dirty="0"/>
          </a:p>
          <a:p>
            <a:r>
              <a:rPr lang="en-US" sz="2800" dirty="0" smtClean="0"/>
              <a:t>A: </a:t>
            </a:r>
            <a:r>
              <a:rPr lang="en-US" sz="2800" dirty="0" err="1" smtClean="0"/>
              <a:t>PageTable</a:t>
            </a:r>
            <a:r>
              <a:rPr lang="en-US" sz="2800" dirty="0" smtClean="0"/>
              <a:t> or </a:t>
            </a:r>
            <a:r>
              <a:rPr lang="en-US" sz="2800" dirty="0" err="1" smtClean="0"/>
              <a:t>PageDir</a:t>
            </a:r>
            <a:r>
              <a:rPr lang="en-US" sz="2800" dirty="0" smtClean="0"/>
              <a:t> contents change</a:t>
            </a:r>
          </a:p>
          <a:p>
            <a:pPr lvl="1"/>
            <a:r>
              <a:rPr lang="en-US" sz="2400" dirty="0" smtClean="0"/>
              <a:t>swapping/paging activity, new shared pages, …</a:t>
            </a:r>
          </a:p>
          <a:p>
            <a:r>
              <a:rPr lang="en-US" sz="2800" dirty="0" smtClean="0"/>
              <a:t>A: Page Table Base Register changes</a:t>
            </a:r>
          </a:p>
          <a:p>
            <a:pPr lvl="1"/>
            <a:r>
              <a:rPr lang="en-US" sz="2400" dirty="0" smtClean="0"/>
              <a:t>context switch between processes</a:t>
            </a:r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custDataLst>
              <p:tags r:id="rId3"/>
            </p:custDataLst>
            <p:extLst/>
          </p:nvPr>
        </p:nvGraphicFramePr>
        <p:xfrm>
          <a:off x="3962400" y="4442160"/>
          <a:ext cx="2590801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352"/>
                <a:gridCol w="286352"/>
                <a:gridCol w="286352"/>
                <a:gridCol w="286352"/>
                <a:gridCol w="286352"/>
                <a:gridCol w="1159041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" name="Flowchart: Magnetic Disk 28"/>
          <p:cNvSpPr/>
          <p:nvPr>
            <p:custDataLst>
              <p:tags r:id="rId4"/>
            </p:custDataLst>
          </p:nvPr>
        </p:nvSpPr>
        <p:spPr>
          <a:xfrm>
            <a:off x="7162800" y="4975560"/>
            <a:ext cx="1524000" cy="1295400"/>
          </a:xfrm>
          <a:prstGeom prst="flowChartMagneticDisk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9" name="Table 38"/>
          <p:cNvGraphicFramePr>
            <a:graphicFrameLocks noGrp="1"/>
          </p:cNvGraphicFramePr>
          <p:nvPr>
            <p:custDataLst>
              <p:tags r:id="rId5"/>
            </p:custDataLst>
            <p:extLst/>
          </p:nvPr>
        </p:nvGraphicFramePr>
        <p:xfrm>
          <a:off x="685800" y="3146760"/>
          <a:ext cx="4648198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883"/>
                <a:gridCol w="299884"/>
                <a:gridCol w="299884"/>
                <a:gridCol w="299884"/>
                <a:gridCol w="299884"/>
                <a:gridCol w="2005779"/>
                <a:gridCol w="1143000"/>
              </a:tblGrid>
              <a:tr h="4572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2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315200" y="5661360"/>
            <a:ext cx="609600" cy="381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3" name="Rectangle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8001000" y="5508960"/>
            <a:ext cx="609600" cy="3810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custDataLst>
              <p:tags r:id="rId8"/>
            </p:custDataLst>
            <p:extLst/>
          </p:nvPr>
        </p:nvGraphicFramePr>
        <p:xfrm>
          <a:off x="1066800" y="4670760"/>
          <a:ext cx="2514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"/>
                <a:gridCol w="990600"/>
                <a:gridCol w="12954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" name="Rectangle 16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239000" y="708360"/>
            <a:ext cx="1371600" cy="39624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8" name="Rectangle 10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239000" y="784560"/>
            <a:ext cx="1371600" cy="3810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9" name="Rectangle 10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239000" y="2384760"/>
            <a:ext cx="1371600" cy="381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0" name="Rectangle 10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239000" y="1394160"/>
            <a:ext cx="1371600" cy="381000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1" name="Rectangle 10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239000" y="2918160"/>
            <a:ext cx="1371600" cy="381000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2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239000" y="4061160"/>
            <a:ext cx="1371600" cy="381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1" name="Rectangle 10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239000" y="1927560"/>
            <a:ext cx="1371600" cy="381000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3" name="Rectangle 10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239000" y="3451560"/>
            <a:ext cx="1371600" cy="381000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867234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6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6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6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6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622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Translation Lookaside Buffers (TLBs)</a:t>
            </a:r>
            <a:endParaRPr lang="en-US" dirty="0"/>
          </a:p>
        </p:txBody>
      </p:sp>
      <p:sp>
        <p:nvSpPr>
          <p:cNvPr id="363622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PTE changes, PDE changes, PTBR changes….</a:t>
            </a:r>
          </a:p>
          <a:p>
            <a:r>
              <a:rPr lang="en-US" dirty="0" smtClean="0"/>
              <a:t>Full Transparency: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TLB coherency in hardware</a:t>
            </a:r>
          </a:p>
          <a:p>
            <a:pPr lvl="1"/>
            <a:r>
              <a:rPr lang="en-US" dirty="0" smtClean="0"/>
              <a:t>Flush TLB whenever PTBR register changes </a:t>
            </a:r>
            <a:br>
              <a:rPr lang="en-US" dirty="0" smtClean="0"/>
            </a:br>
            <a:r>
              <a:rPr lang="en-US" dirty="0" smtClean="0"/>
              <a:t>[easy – why?]</a:t>
            </a:r>
          </a:p>
          <a:p>
            <a:pPr lvl="1"/>
            <a:r>
              <a:rPr lang="en-US" dirty="0" smtClean="0"/>
              <a:t>Invalidate entries whenever PTE or PDE changes </a:t>
            </a:r>
            <a:br>
              <a:rPr lang="en-US" dirty="0" smtClean="0"/>
            </a:br>
            <a:r>
              <a:rPr lang="en-US" dirty="0" smtClean="0"/>
              <a:t>[hard – why?]</a:t>
            </a:r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TLB coherency in software</a:t>
            </a:r>
          </a:p>
          <a:p>
            <a:r>
              <a:rPr lang="en-US" dirty="0" smtClean="0"/>
              <a:t>If TLB has a no-write policy…</a:t>
            </a:r>
          </a:p>
          <a:p>
            <a:pPr lvl="1"/>
            <a:r>
              <a:rPr lang="en-US" dirty="0" smtClean="0"/>
              <a:t>OS invalidates entry after OS modifies page tables</a:t>
            </a:r>
          </a:p>
          <a:p>
            <a:pPr lvl="1"/>
            <a:r>
              <a:rPr lang="en-US" dirty="0" smtClean="0"/>
              <a:t>OS flushes TLB whenever OS does context switch</a:t>
            </a:r>
          </a:p>
          <a:p>
            <a:pPr lvl="1">
              <a:buNone/>
            </a:pPr>
            <a:endParaRPr lang="en-US" dirty="0" smtClean="0"/>
          </a:p>
          <a:p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307320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6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6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6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6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6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6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622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TLB Parameters</a:t>
            </a:r>
            <a:endParaRPr lang="en-US" dirty="0"/>
          </a:p>
        </p:txBody>
      </p:sp>
      <p:sp>
        <p:nvSpPr>
          <p:cNvPr id="363622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TLB parameters (typical)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lvl="1"/>
            <a:r>
              <a:rPr lang="en-US" dirty="0" smtClean="0"/>
              <a:t>very small (64 – 256 entries), so very fast</a:t>
            </a:r>
          </a:p>
          <a:p>
            <a:pPr lvl="1"/>
            <a:r>
              <a:rPr lang="en-US" dirty="0" smtClean="0"/>
              <a:t>fully associative, or at least set associative</a:t>
            </a:r>
          </a:p>
          <a:p>
            <a:pPr lvl="1"/>
            <a:r>
              <a:rPr lang="en-US" dirty="0" smtClean="0"/>
              <a:t>tiny block size: why?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Intel Nehalem TLB (example)</a:t>
            </a:r>
          </a:p>
          <a:p>
            <a:pPr lvl="1"/>
            <a:r>
              <a:rPr lang="en-US" dirty="0" smtClean="0"/>
              <a:t>128-entry L1 Instruction TLB, 4-way LRU</a:t>
            </a:r>
          </a:p>
          <a:p>
            <a:pPr lvl="1"/>
            <a:r>
              <a:rPr lang="en-US" dirty="0" smtClean="0"/>
              <a:t>64-entry L1 Data TLB, 4-way LRU</a:t>
            </a:r>
          </a:p>
          <a:p>
            <a:pPr lvl="1"/>
            <a:r>
              <a:rPr lang="en-US" dirty="0" smtClean="0"/>
              <a:t>512-entry L2 Unified TLB, 4-way LRU</a:t>
            </a:r>
          </a:p>
          <a:p>
            <a:pPr lvl="1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192242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6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6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6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6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Takeaway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9296400" cy="5638800"/>
          </a:xfrm>
        </p:spPr>
        <p:txBody>
          <a:bodyPr/>
          <a:lstStyle/>
          <a:p>
            <a:r>
              <a:rPr lang="en-US" dirty="0" smtClean="0"/>
              <a:t>The TLB is a fast cache for address translations.  </a:t>
            </a:r>
          </a:p>
          <a:p>
            <a:r>
              <a:rPr lang="en-US" dirty="0" smtClean="0"/>
              <a:t>A TLB hit is fast, miss is slow.  </a:t>
            </a:r>
          </a:p>
          <a:p>
            <a:endParaRPr lang="en-US" dirty="0"/>
          </a:p>
          <a:p>
            <a:r>
              <a:rPr lang="en-US" dirty="0" smtClean="0"/>
              <a:t>TLB Coherency – </a:t>
            </a:r>
          </a:p>
          <a:p>
            <a:pPr lvl="1"/>
            <a:r>
              <a:rPr lang="en-US" dirty="0" smtClean="0"/>
              <a:t>in HW – flush TLB when PTBR changes (context switch) and invalidate entry when PTE or PDE changes (may need </a:t>
            </a:r>
            <a:r>
              <a:rPr lang="en-US" dirty="0" err="1" smtClean="0"/>
              <a:t>processID</a:t>
            </a:r>
            <a:r>
              <a:rPr lang="en-US" dirty="0" smtClean="0"/>
              <a:t>).</a:t>
            </a:r>
          </a:p>
          <a:p>
            <a:pPr lvl="1"/>
            <a:r>
              <a:rPr lang="en-US" dirty="0" smtClean="0"/>
              <a:t>In SW–OS </a:t>
            </a:r>
            <a:r>
              <a:rPr lang="en-US" dirty="0"/>
              <a:t>invalidates </a:t>
            </a:r>
            <a:r>
              <a:rPr lang="en-US" dirty="0" smtClean="0"/>
              <a:t>TLB entry </a:t>
            </a:r>
            <a:r>
              <a:rPr lang="en-US" dirty="0"/>
              <a:t>after </a:t>
            </a:r>
            <a:r>
              <a:rPr lang="en-US" dirty="0" smtClean="0"/>
              <a:t>change </a:t>
            </a:r>
            <a:r>
              <a:rPr lang="en-US" dirty="0"/>
              <a:t>page </a:t>
            </a:r>
            <a:r>
              <a:rPr lang="en-US" dirty="0" smtClean="0"/>
              <a:t>tables or OS </a:t>
            </a:r>
            <a:r>
              <a:rPr lang="en-US" dirty="0"/>
              <a:t>flushes TLB whenever OS does context switch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49094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Virtual Memory meets Caching</a:t>
            </a:r>
          </a:p>
          <a:p>
            <a:r>
              <a:rPr lang="en-US" dirty="0"/>
              <a:t>Virtually vs. physically addressed caches</a:t>
            </a:r>
          </a:p>
          <a:p>
            <a:r>
              <a:rPr lang="en-US" dirty="0"/>
              <a:t>Virtually vs. physically tagged caches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51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Virtual Memory meets Caching</a:t>
            </a:r>
          </a:p>
          <a:p>
            <a:pPr lvl="1" algn="ctr">
              <a:buNone/>
            </a:pPr>
            <a:r>
              <a:rPr lang="en-US" dirty="0" smtClean="0"/>
              <a:t>Virtually vs. physically addressed caches</a:t>
            </a:r>
          </a:p>
          <a:p>
            <a:pPr lvl="1" algn="ctr">
              <a:buNone/>
            </a:pPr>
            <a:r>
              <a:rPr lang="en-US" dirty="0" smtClean="0"/>
              <a:t>Virtually vs. physically tagged caches</a:t>
            </a:r>
          </a:p>
        </p:txBody>
      </p:sp>
    </p:spTree>
    <p:extLst>
      <p:ext uri="{BB962C8B-B14F-4D97-AF65-F5344CB8AC3E}">
        <p14:creationId xmlns:p14="http://schemas.microsoft.com/office/powerpoint/2010/main" val="3357684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82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Recall TLB in the Memory Hierarchy</a:t>
            </a:r>
            <a:endParaRPr lang="en-US" dirty="0"/>
          </a:p>
        </p:txBody>
      </p:sp>
      <p:sp>
        <p:nvSpPr>
          <p:cNvPr id="36" name="Rectangle 35"/>
          <p:cNvSpPr/>
          <p:nvPr>
            <p:custDataLst>
              <p:tags r:id="rId2"/>
            </p:custDataLst>
          </p:nvPr>
        </p:nvSpPr>
        <p:spPr>
          <a:xfrm>
            <a:off x="228600" y="1371600"/>
            <a:ext cx="1066800" cy="9906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CPU</a:t>
            </a:r>
            <a:endParaRPr lang="en-US" sz="2800" dirty="0"/>
          </a:p>
        </p:txBody>
      </p:sp>
      <p:sp>
        <p:nvSpPr>
          <p:cNvPr id="37" name="Rectangle 36"/>
          <p:cNvSpPr/>
          <p:nvPr>
            <p:custDataLst>
              <p:tags r:id="rId3"/>
            </p:custDataLst>
          </p:nvPr>
        </p:nvSpPr>
        <p:spPr>
          <a:xfrm>
            <a:off x="2057400" y="1143000"/>
            <a:ext cx="1371600" cy="990600"/>
          </a:xfrm>
          <a:prstGeom prst="rect">
            <a:avLst/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TLB</a:t>
            </a:r>
          </a:p>
          <a:p>
            <a:pPr algn="ctr"/>
            <a:r>
              <a:rPr lang="en-US" sz="2800" dirty="0" smtClean="0"/>
              <a:t>Lookup</a:t>
            </a:r>
          </a:p>
        </p:txBody>
      </p:sp>
      <p:sp>
        <p:nvSpPr>
          <p:cNvPr id="38" name="Rectangle 37"/>
          <p:cNvSpPr/>
          <p:nvPr>
            <p:custDataLst>
              <p:tags r:id="rId4"/>
            </p:custDataLst>
          </p:nvPr>
        </p:nvSpPr>
        <p:spPr>
          <a:xfrm>
            <a:off x="4267200" y="1143000"/>
            <a:ext cx="1143000" cy="9906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Cache</a:t>
            </a:r>
            <a:endParaRPr lang="en-US" sz="2800" dirty="0"/>
          </a:p>
        </p:txBody>
      </p:sp>
      <p:sp>
        <p:nvSpPr>
          <p:cNvPr id="39" name="Rectangle 38"/>
          <p:cNvSpPr/>
          <p:nvPr>
            <p:custDataLst>
              <p:tags r:id="rId5"/>
            </p:custDataLst>
          </p:nvPr>
        </p:nvSpPr>
        <p:spPr>
          <a:xfrm>
            <a:off x="6019800" y="1371600"/>
            <a:ext cx="1143000" cy="9906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Mem</a:t>
            </a:r>
            <a:endParaRPr lang="en-US" sz="2800" dirty="0"/>
          </a:p>
        </p:txBody>
      </p:sp>
      <p:sp>
        <p:nvSpPr>
          <p:cNvPr id="40" name="Flowchart: Magnetic Disk 39"/>
          <p:cNvSpPr/>
          <p:nvPr>
            <p:custDataLst>
              <p:tags r:id="rId6"/>
            </p:custDataLst>
          </p:nvPr>
        </p:nvSpPr>
        <p:spPr>
          <a:xfrm>
            <a:off x="7696200" y="1371600"/>
            <a:ext cx="1219200" cy="990600"/>
          </a:xfrm>
          <a:prstGeom prst="flowChartMagneticDisk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Disk</a:t>
            </a:r>
            <a:endParaRPr lang="en-US" sz="2800" dirty="0"/>
          </a:p>
        </p:txBody>
      </p:sp>
      <p:sp>
        <p:nvSpPr>
          <p:cNvPr id="41" name="Rectangle 40"/>
          <p:cNvSpPr/>
          <p:nvPr>
            <p:custDataLst>
              <p:tags r:id="rId7"/>
            </p:custDataLst>
          </p:nvPr>
        </p:nvSpPr>
        <p:spPr>
          <a:xfrm>
            <a:off x="3124200" y="2286000"/>
            <a:ext cx="1676400" cy="9906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PageTable</a:t>
            </a:r>
            <a:endParaRPr lang="en-US" sz="2800" dirty="0" smtClean="0"/>
          </a:p>
          <a:p>
            <a:pPr algn="ctr"/>
            <a:r>
              <a:rPr lang="en-US" sz="2800" dirty="0" smtClean="0"/>
              <a:t>Lookup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" y="4191000"/>
            <a:ext cx="7125919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TLB is passing a physical address so we can load</a:t>
            </a:r>
          </a:p>
          <a:p>
            <a:r>
              <a:rPr lang="en-US" sz="2800" dirty="0"/>
              <a:t>f</a:t>
            </a:r>
            <a:r>
              <a:rPr lang="en-US" sz="2800" dirty="0" smtClean="0"/>
              <a:t>rom memory.</a:t>
            </a:r>
          </a:p>
          <a:p>
            <a:endParaRPr lang="en-US" sz="2800" dirty="0"/>
          </a:p>
          <a:p>
            <a:r>
              <a:rPr lang="en-US" sz="2800" dirty="0" smtClean="0"/>
              <a:t>What if the data is in the cache?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692563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44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Virtually Addressed Caching</a:t>
            </a:r>
            <a:endParaRPr lang="en-US" dirty="0"/>
          </a:p>
        </p:txBody>
      </p:sp>
      <p:sp>
        <p:nvSpPr>
          <p:cNvPr id="36444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28600" y="685800"/>
            <a:ext cx="8686800" cy="1371600"/>
          </a:xfrm>
        </p:spPr>
        <p:txBody>
          <a:bodyPr/>
          <a:lstStyle/>
          <a:p>
            <a:r>
              <a:rPr lang="en-US" dirty="0" smtClean="0"/>
              <a:t>Q: Can we remove the TLB from the critical path?</a:t>
            </a:r>
          </a:p>
          <a:p>
            <a:r>
              <a:rPr lang="en-US" dirty="0" smtClean="0"/>
              <a:t>A: Virtually-Addressed Caches</a:t>
            </a:r>
          </a:p>
          <a:p>
            <a:endParaRPr lang="en-US" dirty="0"/>
          </a:p>
        </p:txBody>
      </p:sp>
      <p:sp>
        <p:nvSpPr>
          <p:cNvPr id="54" name="Rectangle 53"/>
          <p:cNvSpPr/>
          <p:nvPr>
            <p:custDataLst>
              <p:tags r:id="rId3"/>
            </p:custDataLst>
          </p:nvPr>
        </p:nvSpPr>
        <p:spPr>
          <a:xfrm>
            <a:off x="228600" y="2057400"/>
            <a:ext cx="1066800" cy="9906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CPU</a:t>
            </a:r>
            <a:endParaRPr lang="en-US" sz="2800" dirty="0"/>
          </a:p>
        </p:txBody>
      </p:sp>
      <p:sp>
        <p:nvSpPr>
          <p:cNvPr id="55" name="Rectangle 54"/>
          <p:cNvSpPr/>
          <p:nvPr>
            <p:custDataLst>
              <p:tags r:id="rId4"/>
            </p:custDataLst>
          </p:nvPr>
        </p:nvSpPr>
        <p:spPr>
          <a:xfrm>
            <a:off x="2057400" y="1981200"/>
            <a:ext cx="2057400" cy="1066800"/>
          </a:xfrm>
          <a:prstGeom prst="rect">
            <a:avLst/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TLB</a:t>
            </a:r>
          </a:p>
          <a:p>
            <a:pPr algn="ctr"/>
            <a:r>
              <a:rPr lang="en-US" sz="2800" dirty="0" smtClean="0"/>
              <a:t>Lookup</a:t>
            </a:r>
          </a:p>
        </p:txBody>
      </p:sp>
      <p:sp>
        <p:nvSpPr>
          <p:cNvPr id="56" name="Rectangle 55"/>
          <p:cNvSpPr/>
          <p:nvPr>
            <p:custDataLst>
              <p:tags r:id="rId5"/>
            </p:custDataLst>
          </p:nvPr>
        </p:nvSpPr>
        <p:spPr>
          <a:xfrm>
            <a:off x="2057400" y="3276600"/>
            <a:ext cx="2057400" cy="1295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Virtually</a:t>
            </a:r>
          </a:p>
          <a:p>
            <a:pPr algn="ctr"/>
            <a:r>
              <a:rPr lang="en-US" sz="2800" dirty="0" smtClean="0"/>
              <a:t>Addressed</a:t>
            </a:r>
          </a:p>
          <a:p>
            <a:pPr algn="ctr"/>
            <a:r>
              <a:rPr lang="en-US" sz="2800" dirty="0" smtClean="0"/>
              <a:t>Cache</a:t>
            </a:r>
            <a:endParaRPr lang="en-US" sz="2800" dirty="0"/>
          </a:p>
        </p:txBody>
      </p:sp>
      <p:sp>
        <p:nvSpPr>
          <p:cNvPr id="57" name="Rectangle 56"/>
          <p:cNvSpPr/>
          <p:nvPr>
            <p:custDataLst>
              <p:tags r:id="rId6"/>
            </p:custDataLst>
          </p:nvPr>
        </p:nvSpPr>
        <p:spPr>
          <a:xfrm>
            <a:off x="6019800" y="2057400"/>
            <a:ext cx="1143000" cy="9906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Mem</a:t>
            </a:r>
            <a:endParaRPr lang="en-US" sz="2800" dirty="0"/>
          </a:p>
        </p:txBody>
      </p:sp>
      <p:sp>
        <p:nvSpPr>
          <p:cNvPr id="58" name="Flowchart: Magnetic Disk 57"/>
          <p:cNvSpPr/>
          <p:nvPr>
            <p:custDataLst>
              <p:tags r:id="rId7"/>
            </p:custDataLst>
          </p:nvPr>
        </p:nvSpPr>
        <p:spPr>
          <a:xfrm>
            <a:off x="7696200" y="2057400"/>
            <a:ext cx="1219200" cy="990600"/>
          </a:xfrm>
          <a:prstGeom prst="flowChartMagneticDisk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Disk</a:t>
            </a:r>
            <a:endParaRPr lang="en-US" sz="2800" dirty="0"/>
          </a:p>
        </p:txBody>
      </p:sp>
      <p:sp>
        <p:nvSpPr>
          <p:cNvPr id="59" name="Rectangle 58"/>
          <p:cNvSpPr/>
          <p:nvPr>
            <p:custDataLst>
              <p:tags r:id="rId8"/>
            </p:custDataLst>
          </p:nvPr>
        </p:nvSpPr>
        <p:spPr>
          <a:xfrm>
            <a:off x="4419600" y="3276600"/>
            <a:ext cx="1676400" cy="9906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PageTable</a:t>
            </a:r>
            <a:endParaRPr lang="en-US" sz="2800" dirty="0" smtClean="0"/>
          </a:p>
          <a:p>
            <a:pPr algn="ctr"/>
            <a:r>
              <a:rPr lang="en-US" sz="2800" dirty="0" smtClean="0"/>
              <a:t>Lookup</a:t>
            </a:r>
          </a:p>
        </p:txBody>
      </p:sp>
    </p:spTree>
    <p:extLst>
      <p:ext uri="{BB962C8B-B14F-4D97-AF65-F5344CB8AC3E}">
        <p14:creationId xmlns:p14="http://schemas.microsoft.com/office/powerpoint/2010/main" val="18542302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4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64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Virtual vs. Physical Caches</a:t>
            </a:r>
            <a:endParaRPr lang="en-US"/>
          </a:p>
        </p:txBody>
      </p:sp>
      <p:sp>
        <p:nvSpPr>
          <p:cNvPr id="3646468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2400" y="588962"/>
            <a:ext cx="1676400" cy="146843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CPU</a:t>
            </a: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646469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876800" y="581025"/>
            <a:ext cx="1676400" cy="1019175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Cache</a:t>
            </a: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SRAM</a:t>
            </a:r>
          </a:p>
        </p:txBody>
      </p:sp>
      <p:sp>
        <p:nvSpPr>
          <p:cNvPr id="3646470" name="Rectangle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162800" y="457200"/>
            <a:ext cx="1676400" cy="19177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chemeClr val="bg1"/>
              </a:solidFill>
              <a:latin typeface="Calibri"/>
            </a:endParaRP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chemeClr val="bg1"/>
                </a:solidFill>
                <a:latin typeface="Calibri"/>
              </a:rPr>
              <a:t>Memory</a:t>
            </a: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chemeClr val="bg1"/>
                </a:solidFill>
                <a:latin typeface="Calibri"/>
              </a:rPr>
              <a:t>DRAM</a:t>
            </a: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3646471" name="Line 7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1835150" y="987425"/>
            <a:ext cx="755650" cy="3175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stealth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646472" name="Line 8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6553200" y="990600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stealth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646473" name="Line 9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1835150" y="1292225"/>
            <a:ext cx="755650" cy="3175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646474" name="Line 10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6553200" y="1295400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646475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847431" y="457200"/>
            <a:ext cx="667169" cy="469359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err="1">
                <a:solidFill>
                  <a:srgbClr val="FFFFFF"/>
                </a:solidFill>
                <a:latin typeface="Calibri"/>
              </a:rPr>
              <a:t>addr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646476" name="Text Box 1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864546" y="1216025"/>
            <a:ext cx="647228" cy="469359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>
                <a:solidFill>
                  <a:srgbClr val="FFFFFF"/>
                </a:solidFill>
                <a:latin typeface="Calibri"/>
              </a:rPr>
              <a:t>data</a:t>
            </a:r>
          </a:p>
        </p:txBody>
      </p:sp>
      <p:sp>
        <p:nvSpPr>
          <p:cNvPr id="3646477" name="Rectangle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590800" y="838200"/>
            <a:ext cx="1676400" cy="569913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9144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MMU</a:t>
            </a:r>
          </a:p>
        </p:txBody>
      </p:sp>
      <p:sp>
        <p:nvSpPr>
          <p:cNvPr id="3646478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4267200" y="990600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stealth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646479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4267200" y="1295400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646480" name="Rectangle 1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590800" y="2819400"/>
            <a:ext cx="1676400" cy="1019175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Cache</a:t>
            </a: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SRAM</a:t>
            </a:r>
          </a:p>
        </p:txBody>
      </p:sp>
      <p:sp>
        <p:nvSpPr>
          <p:cNvPr id="3646481" name="Rectangle 17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876800" y="3048000"/>
            <a:ext cx="1676400" cy="569913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9144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MMU</a:t>
            </a:r>
          </a:p>
        </p:txBody>
      </p:sp>
      <p:sp>
        <p:nvSpPr>
          <p:cNvPr id="3646482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4267200" y="3200400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stealth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646483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4267200" y="3505200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646484" name="Rectangle 20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152400" y="2819400"/>
            <a:ext cx="1676400" cy="146843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>
              <a:solidFill>
                <a:srgbClr val="FFFFFF"/>
              </a:solidFill>
              <a:latin typeface="Calibri"/>
            </a:endParaRP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CPU</a:t>
            </a: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646485" name="Rectangle 21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162800" y="2667000"/>
            <a:ext cx="1676400" cy="19177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chemeClr val="bg1"/>
              </a:solidFill>
              <a:latin typeface="Calibri"/>
            </a:endParaRP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chemeClr val="bg1"/>
                </a:solidFill>
                <a:latin typeface="Calibri"/>
              </a:rPr>
              <a:t>Memory</a:t>
            </a: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chemeClr val="bg1"/>
                </a:solidFill>
                <a:latin typeface="Calibri"/>
              </a:rPr>
              <a:t>DRAM</a:t>
            </a: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3646486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1835150" y="3197225"/>
            <a:ext cx="755650" cy="3175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stealth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646487" name="Line 2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6553200" y="3167063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stealth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646488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1835150" y="3502025"/>
            <a:ext cx="755650" cy="3175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646489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6553200" y="3471863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646490" name="Text Box 26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1847431" y="2667000"/>
            <a:ext cx="667169" cy="469359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err="1">
                <a:solidFill>
                  <a:srgbClr val="FFFFFF"/>
                </a:solidFill>
                <a:latin typeface="Calibri"/>
              </a:rPr>
              <a:t>addr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646491" name="Text Box 27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1864546" y="3425825"/>
            <a:ext cx="647228" cy="469359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>
                <a:solidFill>
                  <a:srgbClr val="FFFFFF"/>
                </a:solidFill>
                <a:latin typeface="Calibri"/>
              </a:rPr>
              <a:t>data</a:t>
            </a:r>
          </a:p>
        </p:txBody>
      </p:sp>
      <p:sp>
        <p:nvSpPr>
          <p:cNvPr id="3646492" name="Text Box 28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2121185" y="1600200"/>
            <a:ext cx="4517454" cy="54476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Cache works on physical addresses</a:t>
            </a:r>
          </a:p>
        </p:txBody>
      </p:sp>
      <p:sp>
        <p:nvSpPr>
          <p:cNvPr id="3646493" name="Text Box 29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2143572" y="3886200"/>
            <a:ext cx="4326633" cy="54476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Cache works on virtual addresses</a:t>
            </a:r>
          </a:p>
        </p:txBody>
      </p:sp>
      <p:sp>
        <p:nvSpPr>
          <p:cNvPr id="30" name="TextBox 29"/>
          <p:cNvSpPr txBox="1"/>
          <p:nvPr>
            <p:custDataLst>
              <p:tags r:id="rId28"/>
            </p:custDataLst>
          </p:nvPr>
        </p:nvSpPr>
        <p:spPr>
          <a:xfrm>
            <a:off x="304800" y="4800600"/>
            <a:ext cx="8153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Q: What happens on context switch?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Q: What about virtual memory aliasing?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Q: So what’s wrong with physically addressed caches?</a:t>
            </a:r>
          </a:p>
        </p:txBody>
      </p:sp>
    </p:spTree>
    <p:extLst>
      <p:ext uri="{BB962C8B-B14F-4D97-AF65-F5344CB8AC3E}">
        <p14:creationId xmlns:p14="http://schemas.microsoft.com/office/powerpoint/2010/main" val="345288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many programs do you run at once?</a:t>
            </a:r>
          </a:p>
          <a:p>
            <a:endParaRPr lang="en-US" dirty="0"/>
          </a:p>
          <a:p>
            <a:r>
              <a:rPr lang="en-US" dirty="0" smtClean="0"/>
              <a:t>How does the Operating System (OS) help?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Goal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490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Indexing vs. Tagging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Physically-Addressed</a:t>
            </a:r>
            <a:r>
              <a:rPr lang="en-US" dirty="0" smtClean="0"/>
              <a:t> Cache</a:t>
            </a:r>
          </a:p>
          <a:p>
            <a:pPr lvl="1"/>
            <a:r>
              <a:rPr lang="en-US" dirty="0" smtClean="0"/>
              <a:t>slow: requires TLB (and maybe </a:t>
            </a:r>
            <a:r>
              <a:rPr lang="en-US" dirty="0" err="1" smtClean="0"/>
              <a:t>PageTable</a:t>
            </a:r>
            <a:r>
              <a:rPr lang="en-US" dirty="0" smtClean="0"/>
              <a:t>) lookup first</a:t>
            </a:r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Virtually-Indexed, Virtually Tagged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Cache</a:t>
            </a:r>
          </a:p>
          <a:p>
            <a:pPr lvl="1"/>
            <a:r>
              <a:rPr lang="en-US" dirty="0" smtClean="0"/>
              <a:t>fast: start TLB lookup before cache lookup finishes</a:t>
            </a:r>
          </a:p>
          <a:p>
            <a:pPr lvl="1"/>
            <a:r>
              <a:rPr lang="en-US" dirty="0" err="1" smtClean="0"/>
              <a:t>PageTable</a:t>
            </a:r>
            <a:r>
              <a:rPr lang="en-US" dirty="0" smtClean="0"/>
              <a:t> changes (paging, context switch, etc.)</a:t>
            </a:r>
          </a:p>
          <a:p>
            <a:pPr lvl="2">
              <a:buNone/>
            </a:pP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need to purge stale cache lines (how?)</a:t>
            </a:r>
          </a:p>
          <a:p>
            <a:pPr lvl="1"/>
            <a:r>
              <a:rPr lang="en-US" dirty="0" smtClean="0"/>
              <a:t>Synonyms </a:t>
            </a:r>
            <a:r>
              <a:rPr lang="en-US" dirty="0" smtClean="0">
                <a:sym typeface="Wingdings" pitchFamily="2" charset="2"/>
              </a:rPr>
              <a:t>(two virtual mappings for one physical page)</a:t>
            </a:r>
          </a:p>
          <a:p>
            <a:pPr lvl="2">
              <a:buNone/>
            </a:pPr>
            <a:r>
              <a:rPr lang="en-US" dirty="0" smtClean="0">
                <a:sym typeface="Wingdings" pitchFamily="2" charset="2"/>
              </a:rPr>
              <a:t> could end up in cache twice (very bad!)</a:t>
            </a:r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Virtually-Indexed, Physically Tagged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Cache</a:t>
            </a:r>
          </a:p>
          <a:p>
            <a:pPr lvl="1"/>
            <a:r>
              <a:rPr lang="en-US" dirty="0" smtClean="0"/>
              <a:t>~fast: TLB lookup in parallel with cache lookup</a:t>
            </a:r>
          </a:p>
          <a:p>
            <a:pPr lvl="1"/>
            <a:r>
              <a:rPr lang="en-US" dirty="0" err="1" smtClean="0"/>
              <a:t>PageTable</a:t>
            </a:r>
            <a:r>
              <a:rPr lang="en-US" dirty="0" smtClean="0"/>
              <a:t> changes </a:t>
            </a:r>
            <a:r>
              <a:rPr lang="en-US" dirty="0" smtClean="0">
                <a:sym typeface="Wingdings" pitchFamily="2" charset="2"/>
              </a:rPr>
              <a:t> no problem: phys. tag mismatch</a:t>
            </a:r>
          </a:p>
          <a:p>
            <a:pPr lvl="1"/>
            <a:r>
              <a:rPr lang="en-US" dirty="0" smtClean="0"/>
              <a:t>Synonyms </a:t>
            </a:r>
            <a:r>
              <a:rPr lang="en-US" dirty="0" smtClean="0">
                <a:sym typeface="Wingdings" pitchFamily="2" charset="2"/>
              </a:rPr>
              <a:t> search and evict lines with same phys. tag</a:t>
            </a:r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228600" y="1701225"/>
            <a:ext cx="7772400" cy="584775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Virtually-Addressed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chemeClr val="bg1"/>
                </a:solidFill>
              </a:rPr>
              <a:t>Cache</a:t>
            </a:r>
          </a:p>
        </p:txBody>
      </p:sp>
    </p:spTree>
    <p:extLst>
      <p:ext uri="{BB962C8B-B14F-4D97-AF65-F5344CB8AC3E}">
        <p14:creationId xmlns:p14="http://schemas.microsoft.com/office/powerpoint/2010/main" val="1394593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64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Typical Cache Setup</a:t>
            </a:r>
            <a:endParaRPr lang="en-US" dirty="0"/>
          </a:p>
        </p:txBody>
      </p:sp>
      <p:sp>
        <p:nvSpPr>
          <p:cNvPr id="3646468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2400" y="762000"/>
            <a:ext cx="1676400" cy="146843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t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CPU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646469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876800" y="1038225"/>
            <a:ext cx="1676400" cy="1019175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L2 Cache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SRAM</a:t>
            </a:r>
          </a:p>
        </p:txBody>
      </p:sp>
      <p:sp>
        <p:nvSpPr>
          <p:cNvPr id="3646470" name="Rectangle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162800" y="457200"/>
            <a:ext cx="1676400" cy="19177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chemeClr val="bg1"/>
              </a:solidFill>
              <a:latin typeface="Calibri"/>
            </a:endParaRP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chemeClr val="bg1"/>
                </a:solidFill>
                <a:latin typeface="Calibri"/>
              </a:rPr>
              <a:t>Memory</a:t>
            </a: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chemeClr val="bg1"/>
                </a:solidFill>
                <a:latin typeface="Calibri"/>
              </a:rPr>
              <a:t>DRAM</a:t>
            </a: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3646471" name="Line 7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1835150" y="1444625"/>
            <a:ext cx="755650" cy="3175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stealth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646472" name="Line 8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6553200" y="1447800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stealth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646473" name="Line 9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1835150" y="1749425"/>
            <a:ext cx="755650" cy="3175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646474" name="Line 10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6553200" y="1752600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646475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847431" y="914400"/>
            <a:ext cx="667169" cy="469359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err="1">
                <a:solidFill>
                  <a:srgbClr val="FFFFFF"/>
                </a:solidFill>
                <a:latin typeface="Calibri"/>
              </a:rPr>
              <a:t>addr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646476" name="Text Box 1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864546" y="1673225"/>
            <a:ext cx="647228" cy="469359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>
                <a:solidFill>
                  <a:srgbClr val="FFFFFF"/>
                </a:solidFill>
                <a:latin typeface="Calibri"/>
              </a:rPr>
              <a:t>data</a:t>
            </a:r>
          </a:p>
        </p:txBody>
      </p:sp>
      <p:sp>
        <p:nvSpPr>
          <p:cNvPr id="3646477" name="Rectangle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590800" y="1295400"/>
            <a:ext cx="1676400" cy="569913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9144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MMU</a:t>
            </a:r>
          </a:p>
        </p:txBody>
      </p:sp>
      <p:sp>
        <p:nvSpPr>
          <p:cNvPr id="3646478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4267200" y="1447800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stealth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646479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4267200" y="1752600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646492" name="Text Box 28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46963" y="2590800"/>
            <a:ext cx="8400826" cy="182453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smtClean="0">
                <a:solidFill>
                  <a:srgbClr val="FFFFFF"/>
                </a:solidFill>
                <a:latin typeface="Calibri"/>
              </a:rPr>
              <a:t>Typical L1: On-chip 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alibri"/>
              </a:rPr>
              <a:t>virtually</a:t>
            </a:r>
            <a:r>
              <a:rPr lang="en-US" sz="2800" dirty="0" smtClean="0">
                <a:solidFill>
                  <a:srgbClr val="FFFFFF"/>
                </a:solidFill>
                <a:latin typeface="Calibri"/>
              </a:rPr>
              <a:t> addressed, 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alibri"/>
              </a:rPr>
              <a:t>physically</a:t>
            </a:r>
            <a:r>
              <a:rPr lang="en-US" sz="2800" dirty="0" smtClean="0">
                <a:solidFill>
                  <a:srgbClr val="FFFFFF"/>
                </a:solidFill>
                <a:latin typeface="Calibri"/>
              </a:rPr>
              <a:t> tagged</a:t>
            </a:r>
          </a:p>
          <a:p>
            <a:pPr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smtClean="0">
                <a:solidFill>
                  <a:srgbClr val="FFFFFF"/>
                </a:solidFill>
                <a:latin typeface="Calibri"/>
              </a:rPr>
              <a:t>Typical L2: On-chip 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alibri"/>
              </a:rPr>
              <a:t>physically</a:t>
            </a:r>
            <a:r>
              <a:rPr lang="en-US" sz="2800" dirty="0" smtClean="0">
                <a:solidFill>
                  <a:srgbClr val="FFFFFF"/>
                </a:solidFill>
                <a:latin typeface="Calibri"/>
              </a:rPr>
              <a:t> addressed</a:t>
            </a:r>
          </a:p>
          <a:p>
            <a:pPr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smtClean="0">
                <a:solidFill>
                  <a:srgbClr val="FFFFFF"/>
                </a:solidFill>
                <a:latin typeface="Calibri"/>
              </a:rPr>
              <a:t>Typical L3: On-chip … </a:t>
            </a:r>
            <a:endParaRPr lang="en-US" sz="28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9" name="Rectangle 5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57200" y="1295400"/>
            <a:ext cx="1295400" cy="866775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L1 Cache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SRAM</a:t>
            </a:r>
          </a:p>
        </p:txBody>
      </p:sp>
      <p:sp>
        <p:nvSpPr>
          <p:cNvPr id="17" name="Rectangle 13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590800" y="1905000"/>
            <a:ext cx="1676400" cy="569913"/>
          </a:xfrm>
          <a:prstGeom prst="rect">
            <a:avLst/>
          </a:prstGeom>
          <a:noFill/>
          <a:ln w="28575" algn="ctr">
            <a:solidFill>
              <a:schemeClr val="accent4"/>
            </a:solidFill>
            <a:miter lim="800000"/>
            <a:headEnd/>
            <a:tailEnd/>
          </a:ln>
          <a:effectLst/>
        </p:spPr>
        <p:txBody>
          <a:bodyPr lIns="9144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TLB SRAM</a:t>
            </a:r>
          </a:p>
        </p:txBody>
      </p:sp>
    </p:spTree>
    <p:extLst>
      <p:ext uri="{BB962C8B-B14F-4D97-AF65-F5344CB8AC3E}">
        <p14:creationId xmlns:p14="http://schemas.microsoft.com/office/powerpoint/2010/main" val="646314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54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Design Decisions of Caches/TLBs/VM</a:t>
            </a:r>
            <a:endParaRPr lang="en-US" dirty="0"/>
          </a:p>
        </p:txBody>
      </p:sp>
      <p:sp>
        <p:nvSpPr>
          <p:cNvPr id="377549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sz="3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Caches, Virtual Memory, &amp; TLBs</a:t>
            </a:r>
          </a:p>
          <a:p>
            <a:r>
              <a:rPr lang="en-US" sz="3000" dirty="0" smtClean="0"/>
              <a:t>Where can block be placed?</a:t>
            </a:r>
          </a:p>
          <a:p>
            <a:pPr lvl="1"/>
            <a:r>
              <a:rPr lang="en-US" sz="2600" dirty="0" smtClean="0"/>
              <a:t>Direct, n-way, fully associative</a:t>
            </a:r>
          </a:p>
          <a:p>
            <a:pPr lvl="1"/>
            <a:endParaRPr lang="en-US" sz="2600" dirty="0"/>
          </a:p>
          <a:p>
            <a:pPr lvl="1"/>
            <a:endParaRPr lang="en-US" sz="2600" dirty="0" smtClean="0"/>
          </a:p>
          <a:p>
            <a:r>
              <a:rPr lang="en-US" sz="3000" dirty="0" smtClean="0"/>
              <a:t>What block is replaced on miss?</a:t>
            </a:r>
          </a:p>
          <a:p>
            <a:pPr lvl="1"/>
            <a:r>
              <a:rPr lang="en-US" sz="2600" dirty="0" smtClean="0"/>
              <a:t>LRU, Random, LFU, … </a:t>
            </a:r>
          </a:p>
          <a:p>
            <a:r>
              <a:rPr lang="en-US" sz="3000" dirty="0" smtClean="0"/>
              <a:t>How are writes handled?</a:t>
            </a:r>
          </a:p>
          <a:p>
            <a:pPr lvl="1"/>
            <a:r>
              <a:rPr lang="en-US" sz="2600" dirty="0" smtClean="0"/>
              <a:t>No-write (w/ or w/o automatic invalidation)</a:t>
            </a:r>
          </a:p>
          <a:p>
            <a:pPr lvl="1"/>
            <a:r>
              <a:rPr lang="en-US" sz="2600" dirty="0" smtClean="0"/>
              <a:t>Write-back (fast, block at time)</a:t>
            </a:r>
          </a:p>
          <a:p>
            <a:pPr lvl="1"/>
            <a:r>
              <a:rPr lang="en-US" sz="2600" dirty="0" smtClean="0"/>
              <a:t>Write-through (simple, reason about consistency)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921011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54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 of Caches/TLBs/VM</a:t>
            </a:r>
            <a:endParaRPr lang="en-US" dirty="0"/>
          </a:p>
        </p:txBody>
      </p:sp>
      <p:sp>
        <p:nvSpPr>
          <p:cNvPr id="377549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Caches, Virtual Memory, &amp; TLBs</a:t>
            </a:r>
          </a:p>
          <a:p>
            <a:r>
              <a:rPr lang="en-US" dirty="0" smtClean="0"/>
              <a:t>Where can block be placed?</a:t>
            </a:r>
          </a:p>
          <a:p>
            <a:pPr lvl="1"/>
            <a:r>
              <a:rPr lang="en-US" dirty="0"/>
              <a:t>Caches: </a:t>
            </a:r>
            <a:r>
              <a:rPr lang="en-US" dirty="0" smtClean="0"/>
              <a:t>direct/n-way/fully associative (</a:t>
            </a:r>
            <a:r>
              <a:rPr lang="en-US" dirty="0" err="1" smtClean="0"/>
              <a:t>fa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/>
              <a:t>VM: </a:t>
            </a:r>
            <a:r>
              <a:rPr lang="en-US" dirty="0" err="1"/>
              <a:t>fa</a:t>
            </a:r>
            <a:r>
              <a:rPr lang="en-US" dirty="0"/>
              <a:t>, but with a table of contents to eliminate searches</a:t>
            </a:r>
          </a:p>
          <a:p>
            <a:pPr lvl="1"/>
            <a:r>
              <a:rPr lang="en-US" dirty="0"/>
              <a:t>TLB: </a:t>
            </a:r>
            <a:r>
              <a:rPr lang="en-US" dirty="0" err="1" smtClean="0"/>
              <a:t>fa</a:t>
            </a:r>
            <a:endParaRPr lang="en-US" dirty="0"/>
          </a:p>
          <a:p>
            <a:r>
              <a:rPr lang="en-US" dirty="0" smtClean="0"/>
              <a:t>What block is replaced on miss?</a:t>
            </a:r>
          </a:p>
          <a:p>
            <a:pPr lvl="1"/>
            <a:r>
              <a:rPr lang="en-US" dirty="0" smtClean="0"/>
              <a:t>varied</a:t>
            </a:r>
          </a:p>
          <a:p>
            <a:r>
              <a:rPr lang="en-US" dirty="0" smtClean="0"/>
              <a:t>How are writes handled?</a:t>
            </a:r>
          </a:p>
          <a:p>
            <a:pPr lvl="1"/>
            <a:r>
              <a:rPr lang="en-US" dirty="0"/>
              <a:t>Caches: usually write-back, or maybe write-through, or maybe no-write w/ invalidation</a:t>
            </a:r>
          </a:p>
          <a:p>
            <a:pPr lvl="1"/>
            <a:r>
              <a:rPr lang="en-US" dirty="0"/>
              <a:t>VM: write-back </a:t>
            </a:r>
          </a:p>
          <a:p>
            <a:pPr lvl="1"/>
            <a:r>
              <a:rPr lang="en-US" dirty="0"/>
              <a:t>TLB: usually no-write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2379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-152400" y="0"/>
            <a:ext cx="9144000" cy="457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Summary of Cache Design Parameters</a:t>
            </a:r>
            <a:endParaRPr lang="en-US" dirty="0"/>
          </a:p>
        </p:txBody>
      </p:sp>
      <p:graphicFrame>
        <p:nvGraphicFramePr>
          <p:cNvPr id="3901543" name="Group 103"/>
          <p:cNvGraphicFramePr>
            <a:graphicFrameLocks noGrp="1"/>
          </p:cNvGraphicFramePr>
          <p:nvPr>
            <p:ph sz="half" idx="4294967295"/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244554798"/>
              </p:ext>
            </p:extLst>
          </p:nvPr>
        </p:nvGraphicFramePr>
        <p:xfrm>
          <a:off x="381000" y="762000"/>
          <a:ext cx="8378825" cy="5473701"/>
        </p:xfrm>
        <a:graphic>
          <a:graphicData uri="http://schemas.openxmlformats.org/drawingml/2006/table">
            <a:tbl>
              <a:tblPr/>
              <a:tblGrid>
                <a:gridCol w="1577975"/>
                <a:gridCol w="1730375"/>
                <a:gridCol w="2813050"/>
                <a:gridCol w="2257425"/>
              </a:tblGrid>
              <a:tr h="6175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Helvetica" pitchFamily="34" charset="0"/>
                        </a:rPr>
                        <a:t>L1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Helvetica" pitchFamily="34" charset="0"/>
                        </a:rPr>
                        <a:t>Paged Memory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Helvetica" pitchFamily="34" charset="0"/>
                        </a:rPr>
                        <a:t>TLB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1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Helvetica" pitchFamily="34" charset="0"/>
                        </a:rPr>
                        <a:t>Size (blocks)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1/4k to 4k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16k to 1M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64 to 4k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9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Helvetica" pitchFamily="34" charset="0"/>
                        </a:rPr>
                        <a:t>Size (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Helvetica" pitchFamily="34" charset="0"/>
                        </a:rPr>
                        <a:t>kB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Helvetica" pitchFamily="34" charset="0"/>
                        </a:rPr>
                        <a:t>)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16 to 64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1M to 4G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2 to 16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1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Helvetica" pitchFamily="34" charset="0"/>
                        </a:rPr>
                        <a:t>Block size (B)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16-64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4k to 64k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4-32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1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Helvetica" pitchFamily="34" charset="0"/>
                        </a:rPr>
                        <a:t>Miss rates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2%-5%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10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-4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to 10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-5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%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0.01% to 2%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1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Helvetica" pitchFamily="34" charset="0"/>
                        </a:rPr>
                        <a:t>Miss penalty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10-25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10M-100M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100-1000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51663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533400"/>
            <a:ext cx="9067800" cy="6324600"/>
          </a:xfrm>
        </p:spPr>
        <p:txBody>
          <a:bodyPr>
            <a:normAutofit/>
          </a:bodyPr>
          <a:lstStyle/>
          <a:p>
            <a:r>
              <a:rPr lang="en-US" dirty="0" smtClean="0"/>
              <a:t>Lab3 available now</a:t>
            </a:r>
            <a:endParaRPr lang="en-US" i="1" dirty="0" smtClean="0">
              <a:solidFill>
                <a:schemeClr val="accent1"/>
              </a:solidFill>
            </a:endParaRPr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Take Home Lab, finish within day or two of your Lab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Work </a:t>
            </a:r>
            <a:r>
              <a:rPr lang="en-US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alone</a:t>
            </a:r>
          </a:p>
          <a:p>
            <a:pPr marL="573088" lvl="1" indent="-457200">
              <a:buFont typeface="Arial"/>
              <a:buChar char="•"/>
            </a:pPr>
            <a:endParaRPr lang="en-US" b="1" i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HW2 Help Session on Tuesday, April 15</a:t>
            </a:r>
            <a:r>
              <a:rPr lang="en-US" baseline="30000" dirty="0" smtClean="0">
                <a:solidFill>
                  <a:schemeClr val="bg1"/>
                </a:solidFill>
              </a:rPr>
              <a:t>th</a:t>
            </a:r>
            <a:r>
              <a:rPr lang="en-US" dirty="0" smtClean="0">
                <a:solidFill>
                  <a:schemeClr val="bg1"/>
                </a:solidFill>
              </a:rPr>
              <a:t>, and Thursday</a:t>
            </a:r>
            <a:r>
              <a:rPr lang="en-US" smtClean="0">
                <a:solidFill>
                  <a:schemeClr val="bg1"/>
                </a:solidFill>
              </a:rPr>
              <a:t>, April 17</a:t>
            </a:r>
            <a:r>
              <a:rPr lang="en-US" baseline="30000" smtClean="0">
                <a:solidFill>
                  <a:schemeClr val="bg1"/>
                </a:solidFill>
              </a:rPr>
              <a:t>th</a:t>
            </a:r>
            <a:r>
              <a:rPr lang="en-US" smtClean="0">
                <a:solidFill>
                  <a:schemeClr val="bg1"/>
                </a:solidFill>
              </a:rPr>
              <a:t>.</a:t>
            </a:r>
            <a:endParaRPr lang="en-US" dirty="0" smtClean="0">
              <a:solidFill>
                <a:schemeClr val="bg1"/>
              </a:solidFill>
            </a:endParaRPr>
          </a:p>
          <a:p>
            <a:pPr marL="115888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30615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533400"/>
            <a:ext cx="9296400" cy="6324600"/>
          </a:xfrm>
        </p:spPr>
        <p:txBody>
          <a:bodyPr>
            <a:normAutofit/>
          </a:bodyPr>
          <a:lstStyle/>
          <a:p>
            <a:r>
              <a:rPr lang="en-US" dirty="0" smtClean="0"/>
              <a:t>Next five weeks</a:t>
            </a:r>
          </a:p>
          <a:p>
            <a:pPr lvl="1"/>
            <a:r>
              <a:rPr lang="en-US" dirty="0" smtClean="0"/>
              <a:t>Week 10  (Apr 8): Lab3 release</a:t>
            </a:r>
          </a:p>
          <a:p>
            <a:pPr lvl="1"/>
            <a:r>
              <a:rPr lang="en-US" dirty="0" smtClean="0"/>
              <a:t>Week 11  (Apr 15):  Proj3 release, Lab3 due Wed, HW2 </a:t>
            </a:r>
            <a:r>
              <a:rPr lang="en-US" smtClean="0"/>
              <a:t>due </a:t>
            </a:r>
            <a:r>
              <a:rPr lang="en-US" smtClean="0"/>
              <a:t>Sat</a:t>
            </a:r>
            <a:endParaRPr lang="en-US" dirty="0" smtClean="0"/>
          </a:p>
          <a:p>
            <a:pPr lvl="1"/>
            <a:r>
              <a:rPr lang="en-US" dirty="0" smtClean="0"/>
              <a:t>Week 12 (Apr 22):  Lab4 release and Proj3 due Fri</a:t>
            </a:r>
          </a:p>
          <a:p>
            <a:pPr lvl="1"/>
            <a:r>
              <a:rPr lang="en-US" dirty="0" smtClean="0"/>
              <a:t>Week 13 (Apr 29):  Proj4 release, Lab4 due Tue, Prelim2</a:t>
            </a:r>
          </a:p>
          <a:p>
            <a:pPr lvl="1"/>
            <a:r>
              <a:rPr lang="en-US" dirty="0" smtClean="0"/>
              <a:t>Week 14 (May </a:t>
            </a:r>
            <a:r>
              <a:rPr lang="en-US" dirty="0"/>
              <a:t>6</a:t>
            </a:r>
            <a:r>
              <a:rPr lang="en-US" dirty="0" smtClean="0"/>
              <a:t>): Proj3 tournament, Proj4 design doc due</a:t>
            </a:r>
          </a:p>
          <a:p>
            <a:endParaRPr lang="en-US" dirty="0" smtClean="0"/>
          </a:p>
          <a:p>
            <a:r>
              <a:rPr lang="en-US" dirty="0" smtClean="0"/>
              <a:t>Final Project for class</a:t>
            </a:r>
          </a:p>
          <a:p>
            <a:pPr lvl="1"/>
            <a:r>
              <a:rPr lang="en-US" dirty="0" smtClean="0"/>
              <a:t>Week 15 (May 13): Proj4 due Wed</a:t>
            </a:r>
          </a:p>
          <a:p>
            <a:pPr marL="173038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47579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Role of the Operating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operating systems </a:t>
            </a:r>
            <a:r>
              <a:rPr lang="en-US" dirty="0" smtClean="0"/>
              <a:t>(OS) manages </a:t>
            </a:r>
            <a:r>
              <a:rPr lang="en-US" dirty="0"/>
              <a:t>and multiplexes memory between process.  </a:t>
            </a:r>
            <a:r>
              <a:rPr lang="en-US" dirty="0" smtClean="0"/>
              <a:t>It…</a:t>
            </a:r>
            <a:endParaRPr lang="en-US" dirty="0"/>
          </a:p>
          <a:p>
            <a:pPr lvl="1"/>
            <a:r>
              <a:rPr lang="en-US" dirty="0" smtClean="0"/>
              <a:t>Enables processes to (explicitly) increase memory: </a:t>
            </a:r>
          </a:p>
          <a:p>
            <a:pPr lvl="2"/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sbrk</a:t>
            </a:r>
            <a:r>
              <a:rPr lang="en-US" dirty="0" smtClean="0"/>
              <a:t> and (implicitly) decrease memory</a:t>
            </a:r>
          </a:p>
          <a:p>
            <a:pPr lvl="1"/>
            <a:r>
              <a:rPr lang="en-US" dirty="0" smtClean="0"/>
              <a:t>Enables sharing of physical memory:   </a:t>
            </a:r>
          </a:p>
          <a:p>
            <a:pPr lvl="2"/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multiplexing</a:t>
            </a:r>
            <a:r>
              <a:rPr lang="en-US" dirty="0" smtClean="0"/>
              <a:t> memory via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context switching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sharing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memory, and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paging</a:t>
            </a:r>
          </a:p>
          <a:p>
            <a:pPr lvl="1"/>
            <a:r>
              <a:rPr lang="en-US" dirty="0" smtClean="0"/>
              <a:t>Enables and limits the number of processes that can run simultaneously</a:t>
            </a:r>
            <a:endParaRPr lang="en-US" dirty="0"/>
          </a:p>
          <a:p>
            <a:pPr marL="0" indent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166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88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s</a:t>
            </a:r>
            <a:r>
              <a:rPr lang="en-US" dirty="0" err="1" smtClean="0"/>
              <a:t>brk</a:t>
            </a:r>
            <a:r>
              <a:rPr lang="en-US" dirty="0" smtClean="0"/>
              <a:t> (more memory)</a:t>
            </a:r>
            <a:endParaRPr lang="en-US" dirty="0"/>
          </a:p>
        </p:txBody>
      </p:sp>
      <p:sp>
        <p:nvSpPr>
          <p:cNvPr id="37488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Suppose Firefox needs a new page of memory</a:t>
            </a:r>
          </a:p>
          <a:p>
            <a:r>
              <a:rPr lang="en-US" dirty="0" smtClean="0"/>
              <a:t>(1) Invoke the Operating System</a:t>
            </a:r>
          </a:p>
          <a:p>
            <a:pPr lvl="1">
              <a:buNone/>
            </a:pPr>
            <a:r>
              <a:rPr lang="en-US" dirty="0" smtClean="0">
                <a:latin typeface="Consolas" pitchFamily="49" charset="0"/>
              </a:rPr>
              <a:t>	void *</a:t>
            </a:r>
            <a:r>
              <a:rPr lang="en-US" dirty="0" err="1" smtClean="0">
                <a:latin typeface="Consolas" pitchFamily="49" charset="0"/>
              </a:rPr>
              <a:t>sbrk</a:t>
            </a:r>
            <a:r>
              <a:rPr lang="en-US" dirty="0" smtClean="0">
                <a:latin typeface="Consolas" pitchFamily="49" charset="0"/>
              </a:rPr>
              <a:t>(</a:t>
            </a:r>
            <a:r>
              <a:rPr lang="en-US" dirty="0" err="1" smtClean="0">
                <a:latin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</a:rPr>
              <a:t>nbytes</a:t>
            </a:r>
            <a:r>
              <a:rPr lang="en-US" dirty="0" smtClean="0">
                <a:latin typeface="Consolas" pitchFamily="49" charset="0"/>
              </a:rPr>
              <a:t>);</a:t>
            </a:r>
          </a:p>
          <a:p>
            <a:r>
              <a:rPr lang="en-US" dirty="0" smtClean="0"/>
              <a:t>(2) OS finds a free page of physical memory</a:t>
            </a:r>
          </a:p>
          <a:p>
            <a:pPr lvl="1"/>
            <a:r>
              <a:rPr lang="en-US" dirty="0" smtClean="0"/>
              <a:t>clear the page (fill with zeros)</a:t>
            </a:r>
          </a:p>
          <a:p>
            <a:pPr lvl="1"/>
            <a:r>
              <a:rPr lang="en-US" dirty="0" smtClean="0"/>
              <a:t>add a new entry to Firefox’s </a:t>
            </a:r>
            <a:r>
              <a:rPr lang="en-US" dirty="0" err="1" smtClean="0"/>
              <a:t>PageTable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48864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Context Switch (sharing CPU)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Suppose Firefox is idle, but Skype wants to run</a:t>
            </a:r>
          </a:p>
          <a:p>
            <a:r>
              <a:rPr lang="en-US" dirty="0" smtClean="0"/>
              <a:t>(1) Firefox invokes the Operating System</a:t>
            </a:r>
          </a:p>
          <a:p>
            <a:pPr lvl="1">
              <a:buNone/>
            </a:pPr>
            <a:r>
              <a:rPr lang="en-US" dirty="0" smtClean="0">
                <a:latin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</a:rPr>
              <a:t> sleep(</a:t>
            </a:r>
            <a:r>
              <a:rPr lang="en-US" dirty="0" err="1" smtClean="0">
                <a:latin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</a:rPr>
              <a:t>nseconds</a:t>
            </a:r>
            <a:r>
              <a:rPr lang="en-US" dirty="0" smtClean="0">
                <a:latin typeface="Consolas" pitchFamily="49" charset="0"/>
              </a:rPr>
              <a:t>);</a:t>
            </a:r>
          </a:p>
          <a:p>
            <a:r>
              <a:rPr lang="en-US" dirty="0" smtClean="0"/>
              <a:t>(2) OS saves Firefox’s registers, load </a:t>
            </a:r>
            <a:r>
              <a:rPr lang="en-US" dirty="0" err="1" smtClean="0"/>
              <a:t>skype’s</a:t>
            </a:r>
            <a:endParaRPr lang="en-US" dirty="0" smtClean="0"/>
          </a:p>
          <a:p>
            <a:pPr lvl="1"/>
            <a:r>
              <a:rPr lang="en-US" dirty="0" smtClean="0"/>
              <a:t>(more on this later)</a:t>
            </a:r>
          </a:p>
          <a:p>
            <a:r>
              <a:rPr lang="en-US" dirty="0" smtClean="0"/>
              <a:t>(3) OS changes the CPU’s Page Table Base Register</a:t>
            </a:r>
          </a:p>
          <a:p>
            <a:pPr lvl="1"/>
            <a:r>
              <a:rPr lang="en-US" dirty="0" smtClean="0"/>
              <a:t>Cop0:ContextRegister / CR3:PDBR</a:t>
            </a:r>
          </a:p>
          <a:p>
            <a:r>
              <a:rPr lang="en-US" dirty="0" smtClean="0"/>
              <a:t>(4) OS returns to Skype</a:t>
            </a:r>
          </a:p>
          <a:p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0096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Shared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Suppose Firefox and Skype want to share data</a:t>
            </a:r>
          </a:p>
          <a:p>
            <a:r>
              <a:rPr lang="en-US" dirty="0" smtClean="0"/>
              <a:t>(1) OS finds a free page of physical memory</a:t>
            </a:r>
          </a:p>
          <a:p>
            <a:pPr lvl="1"/>
            <a:r>
              <a:rPr lang="en-US" dirty="0" smtClean="0"/>
              <a:t>clear the page (fill with zeros)</a:t>
            </a:r>
          </a:p>
          <a:p>
            <a:pPr lvl="1"/>
            <a:r>
              <a:rPr lang="en-US" dirty="0" smtClean="0"/>
              <a:t>add a new entry to Firefox’s </a:t>
            </a:r>
            <a:r>
              <a:rPr lang="en-US" dirty="0" err="1" smtClean="0"/>
              <a:t>PageTable</a:t>
            </a:r>
            <a:endParaRPr lang="en-US" dirty="0" smtClean="0"/>
          </a:p>
          <a:p>
            <a:pPr lvl="1"/>
            <a:r>
              <a:rPr lang="en-US" dirty="0" smtClean="0"/>
              <a:t>add a new entry to Skype’s </a:t>
            </a:r>
            <a:r>
              <a:rPr lang="en-US" dirty="0" err="1" smtClean="0"/>
              <a:t>PageTable</a:t>
            </a:r>
            <a:endParaRPr lang="en-US" dirty="0" smtClean="0"/>
          </a:p>
          <a:p>
            <a:pPr lvl="2"/>
            <a:r>
              <a:rPr lang="en-US" dirty="0" smtClean="0"/>
              <a:t>can be same or different </a:t>
            </a:r>
            <a:r>
              <a:rPr lang="en-US" dirty="0" err="1" smtClean="0"/>
              <a:t>vaddr</a:t>
            </a:r>
            <a:endParaRPr lang="en-US" dirty="0" smtClean="0"/>
          </a:p>
          <a:p>
            <a:pPr lvl="2"/>
            <a:r>
              <a:rPr lang="en-US" dirty="0" smtClean="0"/>
              <a:t>can be same or different page permissions</a:t>
            </a:r>
          </a:p>
          <a:p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251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Multiplexing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Suppose Skype needs a new page of memory, but Firefox is hogging it all</a:t>
            </a:r>
          </a:p>
          <a:p>
            <a:r>
              <a:rPr lang="en-US" sz="2800" dirty="0" smtClean="0"/>
              <a:t>(1) Invoke the Operating System</a:t>
            </a:r>
          </a:p>
          <a:p>
            <a:pPr lvl="1">
              <a:buNone/>
            </a:pPr>
            <a:r>
              <a:rPr lang="en-US" sz="2400" dirty="0" smtClean="0">
                <a:latin typeface="Consolas" pitchFamily="49" charset="0"/>
              </a:rPr>
              <a:t>	void *</a:t>
            </a:r>
            <a:r>
              <a:rPr lang="en-US" sz="2400" dirty="0" err="1" smtClean="0">
                <a:latin typeface="Consolas" pitchFamily="49" charset="0"/>
              </a:rPr>
              <a:t>sbrk</a:t>
            </a:r>
            <a:r>
              <a:rPr lang="en-US" sz="2400" dirty="0" smtClean="0">
                <a:latin typeface="Consolas" pitchFamily="49" charset="0"/>
              </a:rPr>
              <a:t>(</a:t>
            </a:r>
            <a:r>
              <a:rPr lang="en-US" sz="2400" dirty="0" err="1" smtClean="0">
                <a:latin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</a:rPr>
              <a:t>nbytes</a:t>
            </a:r>
            <a:r>
              <a:rPr lang="en-US" sz="2400" dirty="0" smtClean="0">
                <a:latin typeface="Consolas" pitchFamily="49" charset="0"/>
              </a:rPr>
              <a:t>);</a:t>
            </a:r>
          </a:p>
          <a:p>
            <a:r>
              <a:rPr lang="en-US" sz="2800" dirty="0" smtClean="0"/>
              <a:t>(2) OS can’t find a free page of physical memory</a:t>
            </a:r>
          </a:p>
          <a:p>
            <a:pPr lvl="1"/>
            <a:r>
              <a:rPr lang="en-US" sz="2400" dirty="0" smtClean="0"/>
              <a:t>Pick a page from Firefox instead (or other process)</a:t>
            </a:r>
          </a:p>
          <a:p>
            <a:r>
              <a:rPr lang="en-US" sz="2800" dirty="0" smtClean="0"/>
              <a:t>(3) If page table entry has dirty bit set…</a:t>
            </a:r>
          </a:p>
          <a:p>
            <a:pPr lvl="1"/>
            <a:r>
              <a:rPr lang="en-US" sz="2400" dirty="0" smtClean="0"/>
              <a:t>Copy the page contents to disk</a:t>
            </a:r>
          </a:p>
          <a:p>
            <a:r>
              <a:rPr lang="en-US" sz="2800" dirty="0" smtClean="0"/>
              <a:t>(4) Mark Firefox’s page table entry as “on disk”</a:t>
            </a:r>
          </a:p>
          <a:p>
            <a:pPr lvl="1"/>
            <a:r>
              <a:rPr lang="en-US" sz="2400" dirty="0" smtClean="0"/>
              <a:t>Firefox will fault if it tries to access the page</a:t>
            </a:r>
          </a:p>
          <a:p>
            <a:r>
              <a:rPr lang="en-US" sz="2800" dirty="0" smtClean="0"/>
              <a:t>(5)  Give the newly freed physical page to Skype</a:t>
            </a:r>
          </a:p>
          <a:p>
            <a:pPr lvl="1"/>
            <a:r>
              <a:rPr lang="en-US" sz="2400" dirty="0" smtClean="0"/>
              <a:t>clear the page (fill with zeros)</a:t>
            </a:r>
          </a:p>
          <a:p>
            <a:pPr lvl="1"/>
            <a:r>
              <a:rPr lang="en-US" sz="2400" dirty="0" smtClean="0"/>
              <a:t>add a new entry to Skype’s </a:t>
            </a:r>
            <a:r>
              <a:rPr lang="en-US" sz="2400" dirty="0" err="1" smtClean="0"/>
              <a:t>PageTable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582273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3_INK_TAG" val="base64:AH8cA4CABB0CBAQBEOdYQ9jHGB9AubrQ9P9vdskDCkgQRP//A0UoRigFAgtkGRQyCADwFQJ8uOJBMwgAtBAC6wbjQRGrqtNBHgMBBEAKMgOC/gRj+BGQgv4QC/hAMCE2EMGrBrjZOWy3Djw5VrRgwbLXLBowW5cmVs1zNGWLG4Yg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3410">
      <a:dk1>
        <a:srgbClr val="FFFFFF"/>
      </a:dk1>
      <a:lt1>
        <a:sysClr val="window" lastClr="FFFFFF"/>
      </a:lt1>
      <a:dk2>
        <a:srgbClr val="000000"/>
      </a:dk2>
      <a:lt2>
        <a:srgbClr val="D8D8D8"/>
      </a:lt2>
      <a:accent1>
        <a:srgbClr val="FFFF00"/>
      </a:accent1>
      <a:accent2>
        <a:srgbClr val="FF0000"/>
      </a:accent2>
      <a:accent3>
        <a:srgbClr val="7030A0"/>
      </a:accent3>
      <a:accent4>
        <a:srgbClr val="0070C0"/>
      </a:accent4>
      <a:accent5>
        <a:srgbClr val="00B0F0"/>
      </a:accent5>
      <a:accent6>
        <a:srgbClr val="FFC000"/>
      </a:accent6>
      <a:hlink>
        <a:srgbClr val="6565FF"/>
      </a:hlink>
      <a:folHlink>
        <a:srgbClr val="A2A2A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2702</TotalTime>
  <Words>1977</Words>
  <Application>Microsoft Office PowerPoint</Application>
  <PresentationFormat>On-screen Show (4:3)</PresentationFormat>
  <Paragraphs>525</Paragraphs>
  <Slides>46</Slides>
  <Notes>20</Notes>
  <HiddenSlides>1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4" baseType="lpstr">
      <vt:lpstr>Arial</vt:lpstr>
      <vt:lpstr>Calibri</vt:lpstr>
      <vt:lpstr>Consolas</vt:lpstr>
      <vt:lpstr>Helvetica</vt:lpstr>
      <vt:lpstr>Symbol</vt:lpstr>
      <vt:lpstr>Times New Roman</vt:lpstr>
      <vt:lpstr>Wingdings</vt:lpstr>
      <vt:lpstr>Office Theme</vt:lpstr>
      <vt:lpstr>Virtual Memory 2</vt:lpstr>
      <vt:lpstr>Goals for Today</vt:lpstr>
      <vt:lpstr>PowerPoint Presentation</vt:lpstr>
      <vt:lpstr>Next Goal</vt:lpstr>
      <vt:lpstr>Role of the Operating System</vt:lpstr>
      <vt:lpstr>sbrk (more memory)</vt:lpstr>
      <vt:lpstr>Context Switch (sharing CPU)</vt:lpstr>
      <vt:lpstr>Shared Memory</vt:lpstr>
      <vt:lpstr>Multiplexing</vt:lpstr>
      <vt:lpstr>Takeaway</vt:lpstr>
      <vt:lpstr>PowerPoint Presentation</vt:lpstr>
      <vt:lpstr>Paging Assumption 1</vt:lpstr>
      <vt:lpstr>Thrashing (excessive paging)</vt:lpstr>
      <vt:lpstr>Thrashing</vt:lpstr>
      <vt:lpstr>Paging Assumption 2</vt:lpstr>
      <vt:lpstr>More Thrashing</vt:lpstr>
      <vt:lpstr>Preventing Thrashing</vt:lpstr>
      <vt:lpstr>Takeaway</vt:lpstr>
      <vt:lpstr>PowerPoint Presentation</vt:lpstr>
      <vt:lpstr>Performance</vt:lpstr>
      <vt:lpstr>Page Table Review</vt:lpstr>
      <vt:lpstr>Page Table Example</vt:lpstr>
      <vt:lpstr>Performance</vt:lpstr>
      <vt:lpstr>Next Goal</vt:lpstr>
      <vt:lpstr>PowerPoint Presentation</vt:lpstr>
      <vt:lpstr>Translation Lookaside Buffer (TLB)</vt:lpstr>
      <vt:lpstr>TLB Diagram</vt:lpstr>
      <vt:lpstr>A TLB in the Memory Hierarchy</vt:lpstr>
      <vt:lpstr>Takeaway</vt:lpstr>
      <vt:lpstr>Next Goal</vt:lpstr>
      <vt:lpstr>TLB Coherency</vt:lpstr>
      <vt:lpstr>Translation Lookaside Buffers (TLBs)</vt:lpstr>
      <vt:lpstr>TLB Parameters</vt:lpstr>
      <vt:lpstr>Takeaway</vt:lpstr>
      <vt:lpstr>Next Goal</vt:lpstr>
      <vt:lpstr>PowerPoint Presentation</vt:lpstr>
      <vt:lpstr>Recall TLB in the Memory Hierarchy</vt:lpstr>
      <vt:lpstr>Virtually Addressed Caching</vt:lpstr>
      <vt:lpstr>Virtual vs. Physical Caches</vt:lpstr>
      <vt:lpstr>Indexing vs. Tagging</vt:lpstr>
      <vt:lpstr>Typical Cache Setup</vt:lpstr>
      <vt:lpstr>Design Decisions of Caches/TLBs/VM</vt:lpstr>
      <vt:lpstr>Summary of Caches/TLBs/VM</vt:lpstr>
      <vt:lpstr>Summary of Cache Design Parameters</vt:lpstr>
      <vt:lpstr>Administrivia</vt:lpstr>
      <vt:lpstr>Administrivia</vt:lpstr>
    </vt:vector>
  </TitlesOfParts>
  <Company>Cornell University Computing and Information Science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Hakim Weatherspoon</dc:creator>
  <cp:lastModifiedBy>Hakim Weatherspoon</cp:lastModifiedBy>
  <cp:revision>176</cp:revision>
  <cp:lastPrinted>2014-04-10T15:33:15Z</cp:lastPrinted>
  <dcterms:created xsi:type="dcterms:W3CDTF">2012-11-28T14:27:55Z</dcterms:created>
  <dcterms:modified xsi:type="dcterms:W3CDTF">2014-04-13T13:08:03Z</dcterms:modified>
</cp:coreProperties>
</file>