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5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7.xml" ContentType="application/vnd.openxmlformats-officedocument.presentationml.notesSlide+xml"/>
  <Override PartName="/ppt/tags/tag15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48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49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50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51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52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689" r:id="rId3"/>
    <p:sldId id="688" r:id="rId4"/>
    <p:sldId id="686" r:id="rId5"/>
    <p:sldId id="661" r:id="rId6"/>
    <p:sldId id="662" r:id="rId7"/>
    <p:sldId id="685" r:id="rId8"/>
    <p:sldId id="693" r:id="rId9"/>
    <p:sldId id="609" r:id="rId10"/>
    <p:sldId id="666" r:id="rId11"/>
    <p:sldId id="667" r:id="rId12"/>
    <p:sldId id="668" r:id="rId13"/>
    <p:sldId id="528" r:id="rId14"/>
    <p:sldId id="614" r:id="rId15"/>
    <p:sldId id="615" r:id="rId16"/>
    <p:sldId id="616" r:id="rId17"/>
    <p:sldId id="617" r:id="rId18"/>
    <p:sldId id="618" r:id="rId19"/>
    <p:sldId id="619" r:id="rId20"/>
    <p:sldId id="620" r:id="rId21"/>
    <p:sldId id="621" r:id="rId22"/>
    <p:sldId id="622" r:id="rId23"/>
    <p:sldId id="623" r:id="rId24"/>
    <p:sldId id="624" r:id="rId25"/>
    <p:sldId id="625" r:id="rId26"/>
    <p:sldId id="626" r:id="rId27"/>
    <p:sldId id="627" r:id="rId28"/>
    <p:sldId id="628" r:id="rId29"/>
    <p:sldId id="629" r:id="rId30"/>
    <p:sldId id="630" r:id="rId31"/>
    <p:sldId id="631" r:id="rId32"/>
    <p:sldId id="658" r:id="rId33"/>
    <p:sldId id="674" r:id="rId34"/>
    <p:sldId id="549" r:id="rId35"/>
    <p:sldId id="550" r:id="rId36"/>
    <p:sldId id="551" r:id="rId37"/>
    <p:sldId id="552" r:id="rId38"/>
    <p:sldId id="553" r:id="rId39"/>
    <p:sldId id="554" r:id="rId40"/>
    <p:sldId id="555" r:id="rId41"/>
    <p:sldId id="556" r:id="rId42"/>
    <p:sldId id="557" r:id="rId43"/>
    <p:sldId id="558" r:id="rId44"/>
    <p:sldId id="559" r:id="rId45"/>
    <p:sldId id="560" r:id="rId46"/>
    <p:sldId id="561" r:id="rId47"/>
    <p:sldId id="562" r:id="rId48"/>
    <p:sldId id="563" r:id="rId49"/>
    <p:sldId id="564" r:id="rId50"/>
    <p:sldId id="565" r:id="rId51"/>
    <p:sldId id="566" r:id="rId52"/>
    <p:sldId id="567" r:id="rId53"/>
    <p:sldId id="568" r:id="rId54"/>
    <p:sldId id="570" r:id="rId55"/>
    <p:sldId id="571" r:id="rId56"/>
    <p:sldId id="572" r:id="rId57"/>
    <p:sldId id="575" r:id="rId58"/>
    <p:sldId id="578" r:id="rId59"/>
    <p:sldId id="579" r:id="rId60"/>
    <p:sldId id="684" r:id="rId61"/>
    <p:sldId id="581" r:id="rId62"/>
    <p:sldId id="690" r:id="rId63"/>
    <p:sldId id="681" r:id="rId64"/>
    <p:sldId id="682" r:id="rId65"/>
    <p:sldId id="694" r:id="rId66"/>
    <p:sldId id="683" r:id="rId67"/>
    <p:sldId id="591" r:id="rId68"/>
    <p:sldId id="592" r:id="rId69"/>
    <p:sldId id="635" r:id="rId70"/>
    <p:sldId id="636" r:id="rId71"/>
    <p:sldId id="594" r:id="rId72"/>
    <p:sldId id="679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73237" autoAdjust="0"/>
  </p:normalViewPr>
  <p:slideViewPr>
    <p:cSldViewPr>
      <p:cViewPr>
        <p:scale>
          <a:sx n="75" d="100"/>
          <a:sy n="75" d="100"/>
        </p:scale>
        <p:origin x="-3520" y="-2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4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1" tIns="45194" rIns="90391" bIns="4519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67" tIns="43233" rIns="86467" bIns="43233"/>
          <a:lstStyle/>
          <a:p>
            <a:r>
              <a:rPr lang="en-US" dirty="0" smtClean="0"/>
              <a:t>Top to bottom: bigger cache means fewer</a:t>
            </a:r>
            <a:r>
              <a:rPr lang="en-US" baseline="0" dirty="0" smtClean="0"/>
              <a:t> misses.</a:t>
            </a:r>
          </a:p>
          <a:p>
            <a:r>
              <a:rPr lang="en-US" dirty="0" smtClean="0"/>
              <a:t>For a given total cache size,</a:t>
            </a:r>
          </a:p>
          <a:p>
            <a:r>
              <a:rPr lang="en-US" dirty="0" smtClean="0"/>
              <a:t>larger block sizes mean…. </a:t>
            </a:r>
          </a:p>
          <a:p>
            <a:pPr lvl="1"/>
            <a:r>
              <a:rPr lang="en-US" dirty="0" smtClean="0"/>
              <a:t>fewer lines</a:t>
            </a:r>
          </a:p>
          <a:p>
            <a:pPr lvl="1"/>
            <a:r>
              <a:rPr lang="en-US" dirty="0" smtClean="0"/>
              <a:t>so fewer tags (and smaller tags for associative caches)</a:t>
            </a:r>
          </a:p>
          <a:p>
            <a:pPr lvl="1"/>
            <a:r>
              <a:rPr lang="en-US" dirty="0" smtClean="0"/>
              <a:t>so less overhead</a:t>
            </a:r>
          </a:p>
          <a:p>
            <a:pPr lvl="1"/>
            <a:r>
              <a:rPr lang="en-US" dirty="0" smtClean="0"/>
              <a:t>and fewer cold misses (within-block “</a:t>
            </a:r>
            <a:r>
              <a:rPr lang="en-US" dirty="0" err="1" smtClean="0"/>
              <a:t>prefetching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fewer blocks available (for scattered accesses!)</a:t>
            </a:r>
          </a:p>
          <a:p>
            <a:pPr lvl="1"/>
            <a:r>
              <a:rPr lang="en-US" dirty="0" smtClean="0"/>
              <a:t>so more conflicts</a:t>
            </a:r>
          </a:p>
          <a:p>
            <a:pPr lvl="1"/>
            <a:r>
              <a:rPr lang="en-US" dirty="0" smtClean="0"/>
              <a:t>and miss penalty (time to fetch block) is larger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 rate 90%</a:t>
            </a:r>
          </a:p>
          <a:p>
            <a:r>
              <a:rPr lang="en-US" dirty="0" smtClean="0"/>
              <a:t>.90</a:t>
            </a:r>
            <a:r>
              <a:rPr lang="en-US" baseline="0" dirty="0" smtClean="0"/>
              <a:t> *5 + .10*(2+50+16*3) = 4.5 + 10.0 = 14.5 cycles on average</a:t>
            </a:r>
          </a:p>
          <a:p>
            <a:r>
              <a:rPr lang="en-US" baseline="0" dirty="0" smtClean="0"/>
              <a:t>Hit rate 95 % </a:t>
            </a:r>
            <a:r>
              <a:rPr lang="en-US" baseline="0" dirty="0" smtClean="0">
                <a:sym typeface="Wingdings" pitchFamily="2" charset="2"/>
              </a:rPr>
              <a:t> 9.5 cycles on average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0" tIns="45199" rIns="90400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0" tIns="45199" rIns="90400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67" tIns="43233" rIns="86467" bIns="43233"/>
          <a:lstStyle/>
          <a:p>
            <a:r>
              <a:rPr lang="en-US" dirty="0" smtClean="0"/>
              <a:t>Same</a:t>
            </a:r>
            <a:r>
              <a:rPr lang="en-US" baseline="0" dirty="0" smtClean="0"/>
              <a:t> for other parameters: experimental mostly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686800" cy="563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rgbClr val="00F6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tags" Target="../tags/tag138.xml"/><Relationship Id="rId12" Type="http://schemas.openxmlformats.org/officeDocument/2006/relationships/tags" Target="../tags/tag139.xml"/><Relationship Id="rId13" Type="http://schemas.openxmlformats.org/officeDocument/2006/relationships/slideLayout" Target="../slideLayouts/slideLayout2.xml"/><Relationship Id="rId1" Type="http://schemas.openxmlformats.org/officeDocument/2006/relationships/tags" Target="../tags/tag128.xml"/><Relationship Id="rId2" Type="http://schemas.openxmlformats.org/officeDocument/2006/relationships/tags" Target="../tags/tag129.xml"/><Relationship Id="rId3" Type="http://schemas.openxmlformats.org/officeDocument/2006/relationships/tags" Target="../tags/tag130.xml"/><Relationship Id="rId4" Type="http://schemas.openxmlformats.org/officeDocument/2006/relationships/tags" Target="../tags/tag131.xml"/><Relationship Id="rId5" Type="http://schemas.openxmlformats.org/officeDocument/2006/relationships/tags" Target="../tags/tag132.xml"/><Relationship Id="rId6" Type="http://schemas.openxmlformats.org/officeDocument/2006/relationships/tags" Target="../tags/tag133.xml"/><Relationship Id="rId7" Type="http://schemas.openxmlformats.org/officeDocument/2006/relationships/tags" Target="../tags/tag134.xml"/><Relationship Id="rId8" Type="http://schemas.openxmlformats.org/officeDocument/2006/relationships/tags" Target="../tags/tag135.xml"/><Relationship Id="rId9" Type="http://schemas.openxmlformats.org/officeDocument/2006/relationships/tags" Target="../tags/tag136.xml"/><Relationship Id="rId10" Type="http://schemas.openxmlformats.org/officeDocument/2006/relationships/tags" Target="../tags/tag13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tags" Target="../tags/tag150.xml"/><Relationship Id="rId12" Type="http://schemas.openxmlformats.org/officeDocument/2006/relationships/tags" Target="../tags/tag151.xml"/><Relationship Id="rId13" Type="http://schemas.openxmlformats.org/officeDocument/2006/relationships/slideLayout" Target="../slideLayouts/slideLayout2.xml"/><Relationship Id="rId1" Type="http://schemas.openxmlformats.org/officeDocument/2006/relationships/tags" Target="../tags/tag140.xml"/><Relationship Id="rId2" Type="http://schemas.openxmlformats.org/officeDocument/2006/relationships/tags" Target="../tags/tag141.xml"/><Relationship Id="rId3" Type="http://schemas.openxmlformats.org/officeDocument/2006/relationships/tags" Target="../tags/tag142.xml"/><Relationship Id="rId4" Type="http://schemas.openxmlformats.org/officeDocument/2006/relationships/tags" Target="../tags/tag143.xml"/><Relationship Id="rId5" Type="http://schemas.openxmlformats.org/officeDocument/2006/relationships/tags" Target="../tags/tag144.xml"/><Relationship Id="rId6" Type="http://schemas.openxmlformats.org/officeDocument/2006/relationships/tags" Target="../tags/tag145.xml"/><Relationship Id="rId7" Type="http://schemas.openxmlformats.org/officeDocument/2006/relationships/tags" Target="../tags/tag146.xml"/><Relationship Id="rId8" Type="http://schemas.openxmlformats.org/officeDocument/2006/relationships/tags" Target="../tags/tag147.xml"/><Relationship Id="rId9" Type="http://schemas.openxmlformats.org/officeDocument/2006/relationships/tags" Target="../tags/tag148.xml"/><Relationship Id="rId10" Type="http://schemas.openxmlformats.org/officeDocument/2006/relationships/tags" Target="../tags/tag1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5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3.xml"/><Relationship Id="rId1" Type="http://schemas.openxmlformats.org/officeDocument/2006/relationships/tags" Target="../tags/tag153.xml"/><Relationship Id="rId2" Type="http://schemas.openxmlformats.org/officeDocument/2006/relationships/tags" Target="../tags/tag154.xml"/></Relationships>
</file>

<file path=ppt/slides/_rels/slide3.xml.rels><?xml version="1.0" encoding="UTF-8" standalone="yes"?>
<Relationships xmlns="http://schemas.openxmlformats.org/package/2006/relationships"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60" Type="http://schemas.openxmlformats.org/officeDocument/2006/relationships/tags" Target="../tags/tag60.xml"/><Relationship Id="rId61" Type="http://schemas.openxmlformats.org/officeDocument/2006/relationships/tags" Target="../tags/tag61.xml"/><Relationship Id="rId62" Type="http://schemas.openxmlformats.org/officeDocument/2006/relationships/tags" Target="../tags/tag62.xml"/><Relationship Id="rId63" Type="http://schemas.openxmlformats.org/officeDocument/2006/relationships/tags" Target="../tags/tag63.xml"/><Relationship Id="rId64" Type="http://schemas.openxmlformats.org/officeDocument/2006/relationships/tags" Target="../tags/tag64.xml"/><Relationship Id="rId65" Type="http://schemas.openxmlformats.org/officeDocument/2006/relationships/tags" Target="../tags/tag65.xml"/><Relationship Id="rId66" Type="http://schemas.openxmlformats.org/officeDocument/2006/relationships/tags" Target="../tags/tag66.xml"/><Relationship Id="rId67" Type="http://schemas.openxmlformats.org/officeDocument/2006/relationships/tags" Target="../tags/tag67.xml"/><Relationship Id="rId68" Type="http://schemas.openxmlformats.org/officeDocument/2006/relationships/tags" Target="../tags/tag68.xml"/><Relationship Id="rId69" Type="http://schemas.openxmlformats.org/officeDocument/2006/relationships/tags" Target="../tags/tag69.xml"/><Relationship Id="rId120" Type="http://schemas.openxmlformats.org/officeDocument/2006/relationships/tags" Target="../tags/tag120.xml"/><Relationship Id="rId121" Type="http://schemas.openxmlformats.org/officeDocument/2006/relationships/tags" Target="../tags/tag121.xml"/><Relationship Id="rId122" Type="http://schemas.openxmlformats.org/officeDocument/2006/relationships/slideLayout" Target="../slideLayouts/slideLayout2.xml"/><Relationship Id="rId123" Type="http://schemas.openxmlformats.org/officeDocument/2006/relationships/notesSlide" Target="../notesSlides/notesSlide3.xml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90" Type="http://schemas.openxmlformats.org/officeDocument/2006/relationships/tags" Target="../tags/tag90.xml"/><Relationship Id="rId91" Type="http://schemas.openxmlformats.org/officeDocument/2006/relationships/tags" Target="../tags/tag91.xml"/><Relationship Id="rId92" Type="http://schemas.openxmlformats.org/officeDocument/2006/relationships/tags" Target="../tags/tag92.xml"/><Relationship Id="rId93" Type="http://schemas.openxmlformats.org/officeDocument/2006/relationships/tags" Target="../tags/tag93.xml"/><Relationship Id="rId94" Type="http://schemas.openxmlformats.org/officeDocument/2006/relationships/tags" Target="../tags/tag94.xml"/><Relationship Id="rId95" Type="http://schemas.openxmlformats.org/officeDocument/2006/relationships/tags" Target="../tags/tag95.xml"/><Relationship Id="rId96" Type="http://schemas.openxmlformats.org/officeDocument/2006/relationships/tags" Target="../tags/tag96.xml"/><Relationship Id="rId101" Type="http://schemas.openxmlformats.org/officeDocument/2006/relationships/tags" Target="../tags/tag101.xml"/><Relationship Id="rId102" Type="http://schemas.openxmlformats.org/officeDocument/2006/relationships/tags" Target="../tags/tag102.xml"/><Relationship Id="rId103" Type="http://schemas.openxmlformats.org/officeDocument/2006/relationships/tags" Target="../tags/tag103.xml"/><Relationship Id="rId104" Type="http://schemas.openxmlformats.org/officeDocument/2006/relationships/tags" Target="../tags/tag104.xml"/><Relationship Id="rId105" Type="http://schemas.openxmlformats.org/officeDocument/2006/relationships/tags" Target="../tags/tag105.xml"/><Relationship Id="rId106" Type="http://schemas.openxmlformats.org/officeDocument/2006/relationships/tags" Target="../tags/tag106.xml"/><Relationship Id="rId107" Type="http://schemas.openxmlformats.org/officeDocument/2006/relationships/tags" Target="../tags/tag107.xml"/><Relationship Id="rId108" Type="http://schemas.openxmlformats.org/officeDocument/2006/relationships/tags" Target="../tags/tag108.xml"/><Relationship Id="rId109" Type="http://schemas.openxmlformats.org/officeDocument/2006/relationships/tags" Target="../tags/tag109.xml"/><Relationship Id="rId97" Type="http://schemas.openxmlformats.org/officeDocument/2006/relationships/tags" Target="../tags/tag97.xml"/><Relationship Id="rId98" Type="http://schemas.openxmlformats.org/officeDocument/2006/relationships/tags" Target="../tags/tag98.xml"/><Relationship Id="rId99" Type="http://schemas.openxmlformats.org/officeDocument/2006/relationships/tags" Target="../tags/tag99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Relationship Id="rId46" Type="http://schemas.openxmlformats.org/officeDocument/2006/relationships/tags" Target="../tags/tag46.xml"/><Relationship Id="rId47" Type="http://schemas.openxmlformats.org/officeDocument/2006/relationships/tags" Target="../tags/tag47.xml"/><Relationship Id="rId48" Type="http://schemas.openxmlformats.org/officeDocument/2006/relationships/tags" Target="../tags/tag48.xml"/><Relationship Id="rId49" Type="http://schemas.openxmlformats.org/officeDocument/2006/relationships/tags" Target="../tags/tag49.xml"/><Relationship Id="rId100" Type="http://schemas.openxmlformats.org/officeDocument/2006/relationships/tags" Target="../tags/tag100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70" Type="http://schemas.openxmlformats.org/officeDocument/2006/relationships/tags" Target="../tags/tag70.xml"/><Relationship Id="rId71" Type="http://schemas.openxmlformats.org/officeDocument/2006/relationships/tags" Target="../tags/tag71.xml"/><Relationship Id="rId72" Type="http://schemas.openxmlformats.org/officeDocument/2006/relationships/tags" Target="../tags/tag72.xml"/><Relationship Id="rId73" Type="http://schemas.openxmlformats.org/officeDocument/2006/relationships/tags" Target="../tags/tag73.xml"/><Relationship Id="rId74" Type="http://schemas.openxmlformats.org/officeDocument/2006/relationships/tags" Target="../tags/tag74.xml"/><Relationship Id="rId75" Type="http://schemas.openxmlformats.org/officeDocument/2006/relationships/tags" Target="../tags/tag75.xml"/><Relationship Id="rId76" Type="http://schemas.openxmlformats.org/officeDocument/2006/relationships/tags" Target="../tags/tag76.xml"/><Relationship Id="rId77" Type="http://schemas.openxmlformats.org/officeDocument/2006/relationships/tags" Target="../tags/tag77.xml"/><Relationship Id="rId78" Type="http://schemas.openxmlformats.org/officeDocument/2006/relationships/tags" Target="../tags/tag78.xml"/><Relationship Id="rId79" Type="http://schemas.openxmlformats.org/officeDocument/2006/relationships/tags" Target="../tags/tag79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50" Type="http://schemas.openxmlformats.org/officeDocument/2006/relationships/tags" Target="../tags/tag50.xml"/><Relationship Id="rId51" Type="http://schemas.openxmlformats.org/officeDocument/2006/relationships/tags" Target="../tags/tag51.xml"/><Relationship Id="rId52" Type="http://schemas.openxmlformats.org/officeDocument/2006/relationships/tags" Target="../tags/tag52.xml"/><Relationship Id="rId53" Type="http://schemas.openxmlformats.org/officeDocument/2006/relationships/tags" Target="../tags/tag53.xml"/><Relationship Id="rId54" Type="http://schemas.openxmlformats.org/officeDocument/2006/relationships/tags" Target="../tags/tag54.xml"/><Relationship Id="rId55" Type="http://schemas.openxmlformats.org/officeDocument/2006/relationships/tags" Target="../tags/tag55.xml"/><Relationship Id="rId56" Type="http://schemas.openxmlformats.org/officeDocument/2006/relationships/tags" Target="../tags/tag56.xml"/><Relationship Id="rId57" Type="http://schemas.openxmlformats.org/officeDocument/2006/relationships/tags" Target="../tags/tag57.xml"/><Relationship Id="rId58" Type="http://schemas.openxmlformats.org/officeDocument/2006/relationships/tags" Target="../tags/tag58.xml"/><Relationship Id="rId59" Type="http://schemas.openxmlformats.org/officeDocument/2006/relationships/tags" Target="../tags/tag59.xml"/><Relationship Id="rId110" Type="http://schemas.openxmlformats.org/officeDocument/2006/relationships/tags" Target="../tags/tag110.xml"/><Relationship Id="rId111" Type="http://schemas.openxmlformats.org/officeDocument/2006/relationships/tags" Target="../tags/tag111.xml"/><Relationship Id="rId112" Type="http://schemas.openxmlformats.org/officeDocument/2006/relationships/tags" Target="../tags/tag112.xml"/><Relationship Id="rId113" Type="http://schemas.openxmlformats.org/officeDocument/2006/relationships/tags" Target="../tags/tag113.xml"/><Relationship Id="rId114" Type="http://schemas.openxmlformats.org/officeDocument/2006/relationships/tags" Target="../tags/tag114.xml"/><Relationship Id="rId115" Type="http://schemas.openxmlformats.org/officeDocument/2006/relationships/tags" Target="../tags/tag115.xml"/><Relationship Id="rId116" Type="http://schemas.openxmlformats.org/officeDocument/2006/relationships/tags" Target="../tags/tag116.xml"/><Relationship Id="rId117" Type="http://schemas.openxmlformats.org/officeDocument/2006/relationships/tags" Target="../tags/tag117.xml"/><Relationship Id="rId118" Type="http://schemas.openxmlformats.org/officeDocument/2006/relationships/tags" Target="../tags/tag118.xml"/><Relationship Id="rId119" Type="http://schemas.openxmlformats.org/officeDocument/2006/relationships/tags" Target="../tags/tag119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80" Type="http://schemas.openxmlformats.org/officeDocument/2006/relationships/tags" Target="../tags/tag80.xml"/><Relationship Id="rId81" Type="http://schemas.openxmlformats.org/officeDocument/2006/relationships/tags" Target="../tags/tag81.xml"/><Relationship Id="rId82" Type="http://schemas.openxmlformats.org/officeDocument/2006/relationships/tags" Target="../tags/tag82.xml"/><Relationship Id="rId83" Type="http://schemas.openxmlformats.org/officeDocument/2006/relationships/tags" Target="../tags/tag83.xml"/><Relationship Id="rId84" Type="http://schemas.openxmlformats.org/officeDocument/2006/relationships/tags" Target="../tags/tag84.xml"/><Relationship Id="rId85" Type="http://schemas.openxmlformats.org/officeDocument/2006/relationships/tags" Target="../tags/tag85.xml"/><Relationship Id="rId86" Type="http://schemas.openxmlformats.org/officeDocument/2006/relationships/tags" Target="../tags/tag86.xml"/><Relationship Id="rId87" Type="http://schemas.openxmlformats.org/officeDocument/2006/relationships/tags" Target="../tags/tag87.xml"/><Relationship Id="rId88" Type="http://schemas.openxmlformats.org/officeDocument/2006/relationships/tags" Target="../tags/tag88.xml"/><Relationship Id="rId89" Type="http://schemas.openxmlformats.org/officeDocument/2006/relationships/tags" Target="../tags/tag8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7.xml"/><Relationship Id="rId1" Type="http://schemas.openxmlformats.org/officeDocument/2006/relationships/tags" Target="../tags/tag155.xml"/><Relationship Id="rId2" Type="http://schemas.openxmlformats.org/officeDocument/2006/relationships/tags" Target="../tags/tag15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15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1" Type="http://schemas.openxmlformats.org/officeDocument/2006/relationships/tags" Target="../tags/tag122.xml"/><Relationship Id="rId2" Type="http://schemas.openxmlformats.org/officeDocument/2006/relationships/tags" Target="../tags/tag1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png"/><Relationship Id="rId1" Type="http://schemas.openxmlformats.org/officeDocument/2006/relationships/tags" Target="../tags/tag124.xml"/><Relationship Id="rId2" Type="http://schemas.openxmlformats.org/officeDocument/2006/relationships/tags" Target="../tags/tag1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5.xml"/><Relationship Id="rId1" Type="http://schemas.openxmlformats.org/officeDocument/2006/relationships/tags" Target="../tags/tag159.xml"/><Relationship Id="rId2" Type="http://schemas.openxmlformats.org/officeDocument/2006/relationships/tags" Target="../tags/tag16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8.xml"/><Relationship Id="rId1" Type="http://schemas.openxmlformats.org/officeDocument/2006/relationships/tags" Target="../tags/tag161.xml"/><Relationship Id="rId2" Type="http://schemas.openxmlformats.org/officeDocument/2006/relationships/tags" Target="../tags/tag16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163.xml"/><Relationship Id="rId2" Type="http://schemas.openxmlformats.org/officeDocument/2006/relationships/tags" Target="../tags/tag164.xml"/><Relationship Id="rId3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165.xml"/><Relationship Id="rId2" Type="http://schemas.openxmlformats.org/officeDocument/2006/relationships/tags" Target="../tags/tag166.xml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1" Type="http://schemas.openxmlformats.org/officeDocument/2006/relationships/tags" Target="../tags/tag126.xml"/><Relationship Id="rId2" Type="http://schemas.openxmlformats.org/officeDocument/2006/relationships/tags" Target="../tags/tag12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9.xml"/><Relationship Id="rId1" Type="http://schemas.openxmlformats.org/officeDocument/2006/relationships/tags" Target="../tags/tag167.xml"/><Relationship Id="rId2" Type="http://schemas.openxmlformats.org/officeDocument/2006/relationships/tags" Target="../tags/tag168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20" Type="http://schemas.openxmlformats.org/officeDocument/2006/relationships/tags" Target="../tags/tag188.xml"/><Relationship Id="rId21" Type="http://schemas.openxmlformats.org/officeDocument/2006/relationships/slideLayout" Target="../slideLayouts/slideLayout2.xml"/><Relationship Id="rId10" Type="http://schemas.openxmlformats.org/officeDocument/2006/relationships/tags" Target="../tags/tag178.xml"/><Relationship Id="rId11" Type="http://schemas.openxmlformats.org/officeDocument/2006/relationships/tags" Target="../tags/tag179.xml"/><Relationship Id="rId12" Type="http://schemas.openxmlformats.org/officeDocument/2006/relationships/tags" Target="../tags/tag180.xml"/><Relationship Id="rId13" Type="http://schemas.openxmlformats.org/officeDocument/2006/relationships/tags" Target="../tags/tag181.xml"/><Relationship Id="rId14" Type="http://schemas.openxmlformats.org/officeDocument/2006/relationships/tags" Target="../tags/tag182.xml"/><Relationship Id="rId15" Type="http://schemas.openxmlformats.org/officeDocument/2006/relationships/tags" Target="../tags/tag183.xml"/><Relationship Id="rId16" Type="http://schemas.openxmlformats.org/officeDocument/2006/relationships/tags" Target="../tags/tag184.xml"/><Relationship Id="rId17" Type="http://schemas.openxmlformats.org/officeDocument/2006/relationships/tags" Target="../tags/tag185.xml"/><Relationship Id="rId18" Type="http://schemas.openxmlformats.org/officeDocument/2006/relationships/tags" Target="../tags/tag186.xml"/><Relationship Id="rId19" Type="http://schemas.openxmlformats.org/officeDocument/2006/relationships/tags" Target="../tags/tag187.xml"/><Relationship Id="rId1" Type="http://schemas.openxmlformats.org/officeDocument/2006/relationships/tags" Target="../tags/tag169.xml"/><Relationship Id="rId2" Type="http://schemas.openxmlformats.org/officeDocument/2006/relationships/tags" Target="../tags/tag170.xml"/><Relationship Id="rId3" Type="http://schemas.openxmlformats.org/officeDocument/2006/relationships/tags" Target="../tags/tag171.xml"/><Relationship Id="rId4" Type="http://schemas.openxmlformats.org/officeDocument/2006/relationships/tags" Target="../tags/tag172.xml"/><Relationship Id="rId5" Type="http://schemas.openxmlformats.org/officeDocument/2006/relationships/tags" Target="../tags/tag173.xml"/><Relationship Id="rId6" Type="http://schemas.openxmlformats.org/officeDocument/2006/relationships/tags" Target="../tags/tag174.xml"/><Relationship Id="rId7" Type="http://schemas.openxmlformats.org/officeDocument/2006/relationships/tags" Target="../tags/tag175.xml"/><Relationship Id="rId8" Type="http://schemas.openxmlformats.org/officeDocument/2006/relationships/tags" Target="../tags/tag17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0.xml"/><Relationship Id="rId1" Type="http://schemas.openxmlformats.org/officeDocument/2006/relationships/tags" Target="../tags/tag189.xml"/><Relationship Id="rId2" Type="http://schemas.openxmlformats.org/officeDocument/2006/relationships/tags" Target="../tags/tag19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191.x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4" Type="http://schemas.openxmlformats.org/officeDocument/2006/relationships/tags" Target="../tags/tag19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1.xml"/><Relationship Id="rId1" Type="http://schemas.openxmlformats.org/officeDocument/2006/relationships/tags" Target="../tags/tag192.xml"/><Relationship Id="rId2" Type="http://schemas.openxmlformats.org/officeDocument/2006/relationships/tags" Target="../tags/tag19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4" Type="http://schemas.openxmlformats.org/officeDocument/2006/relationships/tags" Target="../tags/tag19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2.xml"/><Relationship Id="rId1" Type="http://schemas.openxmlformats.org/officeDocument/2006/relationships/tags" Target="../tags/tag196.xml"/><Relationship Id="rId2" Type="http://schemas.openxmlformats.org/officeDocument/2006/relationships/tags" Target="../tags/tag19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tags" Target="../tags/tag200.xml"/><Relationship Id="rId2" Type="http://schemas.openxmlformats.org/officeDocument/2006/relationships/tags" Target="../tags/tag201.xml"/><Relationship Id="rId3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Caches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57400"/>
          </a:xfrm>
        </p:spPr>
        <p:txBody>
          <a:bodyPr/>
          <a:lstStyle/>
          <a:p>
            <a:r>
              <a:rPr lang="en-US" b="1" smtClean="0"/>
              <a:t>CS </a:t>
            </a:r>
            <a:r>
              <a:rPr lang="en-US" b="1" dirty="0" smtClean="0"/>
              <a:t>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5312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See P&amp;H Chapter: 5.1-5.4, 5.8, 5.15 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9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about Stores?</a:t>
            </a:r>
          </a:p>
        </p:txBody>
      </p:sp>
      <p:sp>
        <p:nvSpPr>
          <p:cNvPr id="33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Where should you write the result of a store?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that memory location is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Send </a:t>
            </a:r>
            <a:r>
              <a:rPr lang="en-US" dirty="0"/>
              <a:t>it to the </a:t>
            </a:r>
            <a:r>
              <a:rPr lang="en-US" dirty="0" smtClean="0"/>
              <a:t>cache</a:t>
            </a:r>
          </a:p>
          <a:p>
            <a:pPr lvl="2">
              <a:defRPr/>
            </a:pPr>
            <a:r>
              <a:rPr lang="en-US" dirty="0" smtClean="0"/>
              <a:t>Should </a:t>
            </a:r>
            <a:r>
              <a:rPr lang="en-US" dirty="0"/>
              <a:t>we also send it to memory right away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rgbClr val="00F6FF"/>
                </a:solidFill>
              </a:rPr>
              <a:t>write-through </a:t>
            </a:r>
            <a:r>
              <a:rPr lang="en-US" dirty="0" smtClean="0">
                <a:solidFill>
                  <a:srgbClr val="00F6FF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Wait </a:t>
            </a:r>
            <a:r>
              <a:rPr lang="en-US" dirty="0"/>
              <a:t>until we </a:t>
            </a:r>
            <a:r>
              <a:rPr lang="en-US" dirty="0" smtClean="0"/>
              <a:t>evict the block (</a:t>
            </a:r>
            <a:r>
              <a:rPr lang="en-US" dirty="0">
                <a:solidFill>
                  <a:srgbClr val="00F6FF"/>
                </a:solidFill>
              </a:rPr>
              <a:t>write-back policy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it is not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Allocate </a:t>
            </a:r>
            <a:r>
              <a:rPr lang="en-US" dirty="0"/>
              <a:t>the line (put it in the cache</a:t>
            </a:r>
            <a:r>
              <a:rPr lang="en-US" dirty="0" smtClean="0"/>
              <a:t>)?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rgbClr val="00F6FF"/>
                </a:solidFill>
              </a:rPr>
              <a:t>write allocate </a:t>
            </a:r>
            <a:r>
              <a:rPr lang="en-US" dirty="0" smtClean="0">
                <a:solidFill>
                  <a:srgbClr val="00F6FF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Write </a:t>
            </a:r>
            <a:r>
              <a:rPr lang="en-US" dirty="0"/>
              <a:t>it directly to memory without allocation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>
                <a:solidFill>
                  <a:srgbClr val="00F6FF"/>
                </a:solidFill>
              </a:rPr>
              <a:t>no write allocate policy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132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Cache Write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4430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5525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11430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20526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20526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2357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2357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5224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22812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3200400"/>
            <a:ext cx="86868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If data is already in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cache…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6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No-Write</a:t>
            </a:r>
          </a:p>
          <a:p>
            <a:pPr marL="173038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writes invalidate the cache and go directly to memory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6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Write-Through</a:t>
            </a:r>
          </a:p>
          <a:p>
            <a:pPr marL="173038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writes go to main memory and cache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6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Write-Back</a:t>
            </a:r>
          </a:p>
          <a:p>
            <a:pPr marL="173038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CPU writes only to cache</a:t>
            </a:r>
          </a:p>
          <a:p>
            <a:pPr marL="173038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cache writes to main memory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later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when block is evicted)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9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Allocation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5192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6287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12192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21288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21288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24336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24336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5986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23574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3276600"/>
            <a:ext cx="8686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If data is not in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cache…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6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Write-Allocate</a:t>
            </a:r>
          </a:p>
          <a:p>
            <a:pPr marL="173038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allocate a cache line for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new data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(and maybe write-through)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6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No-Write-Allocate</a:t>
            </a:r>
          </a:p>
          <a:p>
            <a:pPr marL="173038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ignore cache, just go to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main memory</a:t>
            </a:r>
          </a:p>
        </p:txBody>
      </p:sp>
    </p:spTree>
    <p:extLst>
      <p:ext uri="{BB962C8B-B14F-4D97-AF65-F5344CB8AC3E}">
        <p14:creationId xmlns:p14="http://schemas.microsoft.com/office/powerpoint/2010/main" val="222000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5334000"/>
          </a:xfrm>
        </p:spPr>
        <p:txBody>
          <a:bodyPr/>
          <a:lstStyle/>
          <a:p>
            <a:r>
              <a:rPr lang="en-US" dirty="0" smtClean="0"/>
              <a:t>How does a </a:t>
            </a:r>
            <a:r>
              <a:rPr lang="en-US" dirty="0" smtClean="0">
                <a:solidFill>
                  <a:srgbClr val="00F6FF"/>
                </a:solidFill>
              </a:rPr>
              <a:t>write-through </a:t>
            </a:r>
            <a:r>
              <a:rPr lang="en-US" dirty="0" smtClean="0"/>
              <a:t>cache work? </a:t>
            </a:r>
          </a:p>
          <a:p>
            <a:r>
              <a:rPr lang="en-US" dirty="0" smtClean="0"/>
              <a:t>Assume </a:t>
            </a:r>
            <a:r>
              <a:rPr lang="en-US" dirty="0" smtClean="0">
                <a:solidFill>
                  <a:srgbClr val="00F6FF"/>
                </a:solidFill>
              </a:rPr>
              <a:t>write-allocate</a:t>
            </a:r>
            <a:endParaRPr lang="en-US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1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290" name="Rectangle 2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29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29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29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Handling Stores (Write-Through)</a:t>
            </a:r>
          </a:p>
        </p:txBody>
      </p:sp>
      <p:sp>
        <p:nvSpPr>
          <p:cNvPr id="334029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029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029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029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029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029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030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030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030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030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0271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SB  $1 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030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030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0306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307" name="Rectangle 19"/>
          <p:cNvSpPr>
            <a:spLocks noChangeArrowheads="1"/>
          </p:cNvSpPr>
          <p:nvPr/>
        </p:nvSpPr>
        <p:spPr bwMode="ltGray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08" name="Rectangle 20"/>
          <p:cNvSpPr>
            <a:spLocks noChangeArrowheads="1"/>
          </p:cNvSpPr>
          <p:nvPr/>
        </p:nvSpPr>
        <p:spPr bwMode="ltGray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09" name="Text Box 21"/>
          <p:cNvSpPr txBox="1">
            <a:spLocks noChangeArrowheads="1"/>
          </p:cNvSpPr>
          <p:nvPr/>
        </p:nvSpPr>
        <p:spPr bwMode="auto">
          <a:xfrm>
            <a:off x="3886200" y="2754868"/>
            <a:ext cx="1827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  tag   </a:t>
            </a:r>
            <a:r>
              <a:rPr lang="en-US" b="1" dirty="0" smtClean="0">
                <a:solidFill>
                  <a:schemeClr val="bg1"/>
                </a:solidFill>
              </a:rPr>
              <a:t>  data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40310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1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2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3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031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0316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7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8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032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032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032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032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032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032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032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0327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0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0328" name="Rectangle 40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00F6FF"/>
                </a:solidFill>
              </a:rPr>
              <a:t>0</a:t>
            </a:r>
          </a:p>
        </p:txBody>
      </p:sp>
      <p:sp>
        <p:nvSpPr>
          <p:cNvPr id="3340329" name="Rectangle 41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00F6FF"/>
                </a:solidFill>
              </a:rPr>
              <a:t>0</a:t>
            </a:r>
          </a:p>
        </p:txBody>
      </p:sp>
      <p:sp>
        <p:nvSpPr>
          <p:cNvPr id="3340330" name="Text Box 42"/>
          <p:cNvSpPr txBox="1">
            <a:spLocks noChangeArrowheads="1"/>
          </p:cNvSpPr>
          <p:nvPr/>
        </p:nvSpPr>
        <p:spPr bwMode="auto">
          <a:xfrm>
            <a:off x="1066800" y="1600200"/>
            <a:ext cx="2571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F6FF"/>
                </a:solidFill>
              </a:rPr>
              <a:t>Assume write-allocate</a:t>
            </a:r>
          </a:p>
          <a:p>
            <a:pPr eaLnBrk="1" hangingPunct="1"/>
            <a:r>
              <a:rPr lang="en-US" sz="2000" b="1" dirty="0">
                <a:solidFill>
                  <a:srgbClr val="00F6FF"/>
                </a:solidFill>
              </a:rPr>
              <a:t>policy</a:t>
            </a:r>
          </a:p>
        </p:txBody>
      </p:sp>
      <p:sp>
        <p:nvSpPr>
          <p:cNvPr id="4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6051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rgbClr val="00F6FF"/>
                </a:solidFill>
              </a:rPr>
              <a:t>byte addresses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</a:t>
            </a:r>
            <a:r>
              <a:rPr lang="en-US" sz="2400" dirty="0">
                <a:solidFill>
                  <a:schemeClr val="bg1"/>
                </a:solidFill>
              </a:rPr>
              <a:t>5</a:t>
            </a:r>
            <a:r>
              <a:rPr lang="en-US" sz="2400" dirty="0" smtClean="0">
                <a:solidFill>
                  <a:schemeClr val="bg1"/>
                </a:solidFill>
              </a:rPr>
              <a:t>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5" name="Text Box 60"/>
          <p:cNvSpPr txBox="1">
            <a:spLocks noChangeArrowheads="1"/>
          </p:cNvSpPr>
          <p:nvPr/>
        </p:nvSpPr>
        <p:spPr bwMode="auto">
          <a:xfrm>
            <a:off x="3733800" y="1219200"/>
            <a:ext cx="237975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solidFill>
                  <a:srgbClr val="00F6FF"/>
                </a:solidFill>
              </a:rPr>
              <a:t>Fully Associative Cache</a:t>
            </a:r>
          </a:p>
          <a:p>
            <a:pPr eaLnBrk="1" hangingPunct="1"/>
            <a:r>
              <a:rPr lang="en-US" b="1" dirty="0" smtClean="0">
                <a:solidFill>
                  <a:srgbClr val="00F6FF"/>
                </a:solidFill>
              </a:rPr>
              <a:t>2 </a:t>
            </a:r>
            <a:r>
              <a:rPr lang="en-US" b="1" dirty="0">
                <a:solidFill>
                  <a:srgbClr val="00F6FF"/>
                </a:solidFill>
              </a:rPr>
              <a:t>cache </a:t>
            </a:r>
            <a:r>
              <a:rPr lang="en-US" b="1" dirty="0" smtClean="0">
                <a:solidFill>
                  <a:srgbClr val="00F6FF"/>
                </a:solidFill>
              </a:rPr>
              <a:t>lines</a:t>
            </a:r>
            <a:endParaRPr lang="en-US" b="1" dirty="0">
              <a:solidFill>
                <a:srgbClr val="00F6FF"/>
              </a:solidFill>
            </a:endParaRPr>
          </a:p>
          <a:p>
            <a:pPr eaLnBrk="1" hangingPunct="1"/>
            <a:r>
              <a:rPr lang="en-US" b="1" u="sng" dirty="0">
                <a:solidFill>
                  <a:srgbClr val="00F6FF"/>
                </a:solidFill>
              </a:rPr>
              <a:t>2</a:t>
            </a:r>
            <a:r>
              <a:rPr lang="en-US" b="1" dirty="0">
                <a:solidFill>
                  <a:srgbClr val="00F6FF"/>
                </a:solidFill>
              </a:rPr>
              <a:t> word </a:t>
            </a:r>
            <a:r>
              <a:rPr lang="en-US" b="1" dirty="0" smtClean="0">
                <a:solidFill>
                  <a:srgbClr val="00F6FF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rgbClr val="00F6FF"/>
              </a:solidFill>
            </a:endParaRPr>
          </a:p>
          <a:p>
            <a:r>
              <a:rPr lang="en-US" b="1" u="sng" dirty="0">
                <a:solidFill>
                  <a:srgbClr val="00F6FF"/>
                </a:solidFill>
              </a:rPr>
              <a:t>4</a:t>
            </a:r>
            <a:r>
              <a:rPr lang="en-US" b="1" dirty="0" smtClean="0">
                <a:solidFill>
                  <a:srgbClr val="00F6FF"/>
                </a:solidFill>
              </a:rPr>
              <a:t> </a:t>
            </a:r>
            <a:r>
              <a:rPr lang="en-US" b="1" dirty="0">
                <a:solidFill>
                  <a:srgbClr val="00F6FF"/>
                </a:solidFill>
              </a:rPr>
              <a:t>bit tag </a:t>
            </a:r>
            <a:r>
              <a:rPr lang="en-US" b="1" dirty="0" smtClean="0">
                <a:solidFill>
                  <a:srgbClr val="00F6FF"/>
                </a:solidFill>
              </a:rPr>
              <a:t>field</a:t>
            </a:r>
          </a:p>
          <a:p>
            <a:r>
              <a:rPr lang="en-US" b="1" dirty="0" smtClean="0">
                <a:solidFill>
                  <a:srgbClr val="00F6FF"/>
                </a:solidFill>
              </a:rPr>
              <a:t>1 bit block offset field</a:t>
            </a:r>
          </a:p>
        </p:txBody>
      </p:sp>
    </p:spTree>
    <p:extLst>
      <p:ext uri="{BB962C8B-B14F-4D97-AF65-F5344CB8AC3E}">
        <p14:creationId xmlns:p14="http://schemas.microsoft.com/office/powerpoint/2010/main" val="94082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338" name="Rectangle 2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233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234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4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1)</a:t>
            </a:r>
          </a:p>
        </p:txBody>
      </p:sp>
      <p:sp>
        <p:nvSpPr>
          <p:cNvPr id="334234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234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234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234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234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234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234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234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235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235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0271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SB  $1 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235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235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2354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2355" name="Rectangle 19"/>
          <p:cNvSpPr>
            <a:spLocks noChangeArrowheads="1"/>
          </p:cNvSpPr>
          <p:nvPr/>
        </p:nvSpPr>
        <p:spPr bwMode="ltGray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56" name="Rectangle 20"/>
          <p:cNvSpPr>
            <a:spLocks noChangeArrowheads="1"/>
          </p:cNvSpPr>
          <p:nvPr/>
        </p:nvSpPr>
        <p:spPr bwMode="ltGray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57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2358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59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0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1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236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2364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5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6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236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236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237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237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237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237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237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2375" name="AutoShape 39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76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0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2377" name="Rectangle 41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42378" name="Rectangle 42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277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38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438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438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4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1)</a:t>
            </a:r>
          </a:p>
        </p:txBody>
      </p:sp>
      <p:sp>
        <p:nvSpPr>
          <p:cNvPr id="334439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439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439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439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439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439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439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439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439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439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0271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SB  $1 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440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440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4402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FFFFFF"/>
                </a:solidFill>
              </a:rPr>
              <a:t>0000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34440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4406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8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9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441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4412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3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4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441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441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441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441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442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442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442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4423" name="AutoShape 39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442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442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44426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4427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44428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4429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44430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4078288" y="18716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rgbClr val="FFFFFF"/>
                </a:solidFill>
              </a:rPr>
              <a:t>0000</a:t>
            </a:r>
            <a:r>
              <a:rPr lang="en-US" b="1" u="sng" dirty="0" smtClean="0">
                <a:solidFill>
                  <a:srgbClr val="3333CC"/>
                </a:solidFill>
              </a:rPr>
              <a:t>1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4600574" y="2209800"/>
            <a:ext cx="220664" cy="739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 flipV="1">
            <a:off x="5316127" y="2057399"/>
            <a:ext cx="914811" cy="1524000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 rot="2853156">
            <a:off x="5467350" y="2236788"/>
            <a:ext cx="1308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</p:spTree>
    <p:extLst>
      <p:ext uri="{BB962C8B-B14F-4D97-AF65-F5344CB8AC3E}">
        <p14:creationId xmlns:p14="http://schemas.microsoft.com/office/powerpoint/2010/main" val="86536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43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643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643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6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2)</a:t>
            </a:r>
          </a:p>
        </p:txBody>
      </p:sp>
      <p:sp>
        <p:nvSpPr>
          <p:cNvPr id="334643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643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644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644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644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644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644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644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644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644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34644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644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6450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4645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6454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6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7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645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6460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46461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62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6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646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646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646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646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646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646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647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6471" name="AutoShape 39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647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647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46474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6475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46476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6477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46478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3170811" y="2814697"/>
            <a:ext cx="4105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6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8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848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848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4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2)</a:t>
            </a:r>
          </a:p>
        </p:txBody>
      </p:sp>
      <p:sp>
        <p:nvSpPr>
          <p:cNvPr id="334848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848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848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848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849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849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849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849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849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849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849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849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8498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4849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1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8502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5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850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8508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F6FF"/>
                </a:solidFill>
              </a:rPr>
              <a:t>0011</a:t>
            </a:r>
            <a:endParaRPr lang="en-US" b="1" dirty="0">
              <a:solidFill>
                <a:srgbClr val="00F6FF"/>
              </a:solidFill>
            </a:endParaRPr>
          </a:p>
        </p:txBody>
      </p:sp>
      <p:sp>
        <p:nvSpPr>
          <p:cNvPr id="334850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1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1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851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851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851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851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851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851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851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8519" name="AutoShape 39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520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8521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lru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48522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8523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8524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8525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48526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8527" name="Rectangle 47"/>
          <p:cNvSpPr>
            <a:spLocks noChangeArrowheads="1"/>
          </p:cNvSpPr>
          <p:nvPr/>
        </p:nvSpPr>
        <p:spPr bwMode="auto">
          <a:xfrm>
            <a:off x="4924425" y="37115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48528" name="Rectangle 48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48529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48530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0011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 rot="303593" flipV="1">
            <a:off x="5244967" y="2191658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 rot="2575234">
            <a:off x="5512373" y="2301313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 flipH="1">
            <a:off x="4533900" y="2088595"/>
            <a:ext cx="392906" cy="149280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7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53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053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053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3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3)</a:t>
            </a:r>
          </a:p>
        </p:txBody>
      </p:sp>
      <p:sp>
        <p:nvSpPr>
          <p:cNvPr id="335053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053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053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053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053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053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054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054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054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054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054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054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0546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054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4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49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0550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3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055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0556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055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5056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056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5056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056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056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056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056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0567" name="AutoShape 39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68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50569" name="Text Box 41"/>
          <p:cNvSpPr txBox="1">
            <a:spLocks noChangeArrowheads="1"/>
          </p:cNvSpPr>
          <p:nvPr/>
        </p:nvSpPr>
        <p:spPr bwMode="auto">
          <a:xfrm>
            <a:off x="3581400" y="2971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0570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0571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0572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0573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50574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0575" name="Rectangle 47"/>
          <p:cNvSpPr>
            <a:spLocks noChangeArrowheads="1"/>
          </p:cNvSpPr>
          <p:nvPr/>
        </p:nvSpPr>
        <p:spPr bwMode="auto">
          <a:xfrm>
            <a:off x="4924425" y="37115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50576" name="Rectangle 48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0577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0578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5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Compromise</a:t>
            </a:r>
          </a:p>
        </p:txBody>
      </p:sp>
      <p:sp>
        <p:nvSpPr>
          <p:cNvPr id="35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Set-associative cache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Like a direct-mapped cache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Index into a location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Fast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Like a fully-associative cache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store multiple entries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decreases conflicts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Search in each </a:t>
            </a:r>
            <a:r>
              <a:rPr lang="en-US" dirty="0" smtClean="0"/>
              <a:t>element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</a:t>
            </a:r>
            <a:r>
              <a:rPr lang="en-US" dirty="0" smtClean="0"/>
              <a:t>-way set </a:t>
            </a:r>
            <a:r>
              <a:rPr lang="en-US" dirty="0" err="1" smtClean="0"/>
              <a:t>assoc</a:t>
            </a:r>
            <a:r>
              <a:rPr lang="en-US" dirty="0" smtClean="0"/>
              <a:t> means n possible locations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8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257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257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258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2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3)</a:t>
            </a:r>
          </a:p>
        </p:txBody>
      </p:sp>
      <p:sp>
        <p:nvSpPr>
          <p:cNvPr id="335258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258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258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258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258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258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258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258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259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259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259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259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259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259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59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597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259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59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260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260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260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7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2608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52609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2610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2611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2612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2613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2614" name="AutoShape 38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261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2616" name="Text Box 40"/>
          <p:cNvSpPr txBox="1">
            <a:spLocks noChangeArrowheads="1"/>
          </p:cNvSpPr>
          <p:nvPr/>
        </p:nvSpPr>
        <p:spPr bwMode="auto">
          <a:xfrm>
            <a:off x="3581400" y="35814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2617" name="Rectangle 41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2618" name="Rectangle 42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2619" name="Rectangle 43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2620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2621" name="Rectangle 45"/>
          <p:cNvSpPr>
            <a:spLocks noChangeArrowheads="1"/>
          </p:cNvSpPr>
          <p:nvPr/>
        </p:nvSpPr>
        <p:spPr bwMode="auto">
          <a:xfrm>
            <a:off x="4924425" y="37115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52622" name="Rectangle 46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2623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2625" name="Rectangle 49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173</a:t>
            </a:r>
          </a:p>
        </p:txBody>
      </p:sp>
      <p:sp>
        <p:nvSpPr>
          <p:cNvPr id="3352628" name="Rectangle 52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173</a:t>
            </a:r>
          </a:p>
        </p:txBody>
      </p:sp>
      <p:sp>
        <p:nvSpPr>
          <p:cNvPr id="3352629" name="Line 53"/>
          <p:cNvSpPr>
            <a:spLocks noChangeShapeType="1"/>
          </p:cNvSpPr>
          <p:nvPr/>
        </p:nvSpPr>
        <p:spPr bwMode="auto">
          <a:xfrm flipV="1">
            <a:off x="5867400" y="1676400"/>
            <a:ext cx="1295400" cy="15240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5263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 flipV="1">
            <a:off x="3276600" y="3276600"/>
            <a:ext cx="1828800" cy="24384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166102" y="2814697"/>
            <a:ext cx="3640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4078288" y="18716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rgbClr val="00F6FF"/>
                </a:solidFill>
              </a:rPr>
              <a:t>0000</a:t>
            </a:r>
            <a:r>
              <a:rPr lang="en-US" b="1" u="sng" dirty="0">
                <a:solidFill>
                  <a:srgbClr val="3333CC"/>
                </a:solidFill>
              </a:rPr>
              <a:t>0</a:t>
            </a:r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 flipH="1">
            <a:off x="4600574" y="2209800"/>
            <a:ext cx="220664" cy="739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" name="Freeform 51"/>
          <p:cNvSpPr>
            <a:spLocks/>
          </p:cNvSpPr>
          <p:nvPr/>
        </p:nvSpPr>
        <p:spPr bwMode="auto">
          <a:xfrm flipV="1">
            <a:off x="5316127" y="2057399"/>
            <a:ext cx="914811" cy="1257301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755717" y="5715000"/>
            <a:ext cx="508433" cy="4572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0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62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462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462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462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4)</a:t>
            </a:r>
          </a:p>
        </p:txBody>
      </p:sp>
      <p:sp>
        <p:nvSpPr>
          <p:cNvPr id="335463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463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463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463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463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463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463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463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463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463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464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464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464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464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464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5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465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465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F6FF"/>
                </a:solidFill>
              </a:rPr>
              <a:t>0010</a:t>
            </a:r>
            <a:endParaRPr lang="en-US" b="1" dirty="0">
              <a:solidFill>
                <a:srgbClr val="00F6FF"/>
              </a:solidFill>
            </a:endParaRPr>
          </a:p>
        </p:txBody>
      </p:sp>
      <p:sp>
        <p:nvSpPr>
          <p:cNvPr id="335465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5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5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465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465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71</a:t>
            </a:r>
          </a:p>
        </p:txBody>
      </p:sp>
      <p:sp>
        <p:nvSpPr>
          <p:cNvPr id="335465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465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466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466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466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4663" name="AutoShape 39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466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4665" name="Text Box 41"/>
          <p:cNvSpPr txBox="1">
            <a:spLocks noChangeArrowheads="1"/>
          </p:cNvSpPr>
          <p:nvPr/>
        </p:nvSpPr>
        <p:spPr bwMode="auto">
          <a:xfrm>
            <a:off x="3581400" y="35814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466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466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4668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4669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4670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467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467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164699" y="2814697"/>
            <a:ext cx="4167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rgbClr val="00F6FF"/>
                </a:solidFill>
              </a:rPr>
              <a:t>: </a:t>
            </a:r>
            <a:r>
              <a:rPr lang="en-US" b="1" dirty="0" smtClean="0">
                <a:solidFill>
                  <a:srgbClr val="00F6FF"/>
                </a:solidFill>
              </a:rPr>
              <a:t>0010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7" name="Line 48"/>
          <p:cNvSpPr>
            <a:spLocks noChangeShapeType="1"/>
          </p:cNvSpPr>
          <p:nvPr/>
        </p:nvSpPr>
        <p:spPr bwMode="auto">
          <a:xfrm flipH="1">
            <a:off x="4533900" y="2088595"/>
            <a:ext cx="392906" cy="149280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848474" y="2771775"/>
            <a:ext cx="1309689" cy="78105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49530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68" name="Rectangle 46"/>
          <p:cNvSpPr>
            <a:spLocks noChangeArrowheads="1"/>
          </p:cNvSpPr>
          <p:nvPr/>
        </p:nvSpPr>
        <p:spPr bwMode="auto">
          <a:xfrm>
            <a:off x="4953000" y="4038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150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6" name="Rectangle 49"/>
          <p:cNvSpPr>
            <a:spLocks noChangeArrowheads="1"/>
          </p:cNvSpPr>
          <p:nvPr/>
        </p:nvSpPr>
        <p:spPr bwMode="auto">
          <a:xfrm>
            <a:off x="4953000" y="3733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56" name="Freeform 49"/>
          <p:cNvSpPr>
            <a:spLocks/>
          </p:cNvSpPr>
          <p:nvPr/>
        </p:nvSpPr>
        <p:spPr bwMode="auto">
          <a:xfrm rot="303593" flipV="1">
            <a:off x="5244967" y="2191658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 flipH="1">
            <a:off x="5867400" y="3276600"/>
            <a:ext cx="1143000" cy="838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H="1">
            <a:off x="5867400" y="2971800"/>
            <a:ext cx="1143000" cy="838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7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2" grpId="0" animBg="1"/>
      <p:bldP spid="66" grpId="0" animBg="1"/>
      <p:bldP spid="61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6725" name="Group 53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356726" name="Rectangle 54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 dirty="0">
                  <a:solidFill>
                    <a:schemeClr val="accent1"/>
                  </a:solidFill>
                </a:rPr>
                <a:t>29</a:t>
              </a:r>
            </a:p>
          </p:txBody>
        </p:sp>
        <p:sp>
          <p:nvSpPr>
            <p:cNvPr id="3356727" name="Line 55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5667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667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667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667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667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668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668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668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668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668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668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668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668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668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668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669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669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669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669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670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F6FF"/>
                </a:solidFill>
              </a:rPr>
              <a:t>0010</a:t>
            </a:r>
            <a:endParaRPr lang="en-US" b="1" dirty="0">
              <a:solidFill>
                <a:srgbClr val="00F6FF"/>
              </a:solidFill>
            </a:endParaRPr>
          </a:p>
        </p:txBody>
      </p:sp>
      <p:sp>
        <p:nvSpPr>
          <p:cNvPr id="335670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70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70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670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670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71</a:t>
            </a:r>
          </a:p>
        </p:txBody>
      </p:sp>
      <p:sp>
        <p:nvSpPr>
          <p:cNvPr id="335670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670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670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670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671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6711" name="AutoShape 39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671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6713" name="Text Box 41"/>
          <p:cNvSpPr txBox="1">
            <a:spLocks noChangeArrowheads="1"/>
          </p:cNvSpPr>
          <p:nvPr/>
        </p:nvSpPr>
        <p:spPr bwMode="auto">
          <a:xfrm>
            <a:off x="3581400" y="2971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671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671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6716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6717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6718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3356719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6720" name="Rectangle 48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356721" name="Rectangle 4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56731" name="Text Box 59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012214" y="2814697"/>
            <a:ext cx="56918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848474" y="2771775"/>
            <a:ext cx="1309689" cy="78105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4953000" y="4038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150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6723" name="Rectangle 51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3356724" name="Line 52"/>
          <p:cNvSpPr>
            <a:spLocks noChangeShapeType="1"/>
          </p:cNvSpPr>
          <p:nvPr/>
        </p:nvSpPr>
        <p:spPr bwMode="auto">
          <a:xfrm flipV="1">
            <a:off x="3200400" y="4191000"/>
            <a:ext cx="1981200" cy="1219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56729" name="Line 57"/>
          <p:cNvSpPr>
            <a:spLocks noChangeShapeType="1"/>
          </p:cNvSpPr>
          <p:nvPr/>
        </p:nvSpPr>
        <p:spPr bwMode="auto">
          <a:xfrm flipH="1">
            <a:off x="5867400" y="2971800"/>
            <a:ext cx="1143000" cy="838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56730" name="Line 58"/>
          <p:cNvSpPr>
            <a:spLocks noChangeShapeType="1"/>
          </p:cNvSpPr>
          <p:nvPr/>
        </p:nvSpPr>
        <p:spPr bwMode="auto">
          <a:xfrm flipH="1">
            <a:off x="5867400" y="3200400"/>
            <a:ext cx="1143000" cy="838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5667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4)</a:t>
            </a:r>
          </a:p>
        </p:txBody>
      </p:sp>
    </p:spTree>
    <p:extLst>
      <p:ext uri="{BB962C8B-B14F-4D97-AF65-F5344CB8AC3E}">
        <p14:creationId xmlns:p14="http://schemas.microsoft.com/office/powerpoint/2010/main" val="312599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5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5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6723" grpId="0" animBg="1"/>
      <p:bldP spid="33567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2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872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872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72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5)</a:t>
            </a:r>
          </a:p>
        </p:txBody>
      </p:sp>
      <p:sp>
        <p:nvSpPr>
          <p:cNvPr id="335872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872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872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872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873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873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873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873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873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873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873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873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873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F6FF"/>
                </a:solidFill>
              </a:rPr>
              <a:t>0101</a:t>
            </a:r>
            <a:endParaRPr lang="en-US" b="1" dirty="0">
              <a:solidFill>
                <a:srgbClr val="00F6FF"/>
              </a:solidFill>
            </a:endParaRPr>
          </a:p>
        </p:txBody>
      </p:sp>
      <p:sp>
        <p:nvSpPr>
          <p:cNvPr id="335873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1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874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874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874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874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5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5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875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875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5875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875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875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875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875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8759" name="AutoShape 39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760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8761" name="Text Box 41"/>
          <p:cNvSpPr txBox="1">
            <a:spLocks noChangeArrowheads="1"/>
          </p:cNvSpPr>
          <p:nvPr/>
        </p:nvSpPr>
        <p:spPr bwMode="auto">
          <a:xfrm>
            <a:off x="3581400" y="2971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8762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8763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8764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8765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8766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8767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8768" name="Rectangle 48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8769" name="Rectangle 4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58770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012214" y="2814697"/>
            <a:ext cx="56918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0101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 flipH="1" flipV="1">
            <a:off x="5872842" y="3352800"/>
            <a:ext cx="1194707" cy="14478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 flipV="1">
            <a:off x="5867400" y="3657600"/>
            <a:ext cx="1194707" cy="14478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8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77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077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077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077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5)</a:t>
            </a:r>
          </a:p>
        </p:txBody>
      </p:sp>
      <p:sp>
        <p:nvSpPr>
          <p:cNvPr id="336077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6077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6077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6077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6077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6077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6078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6078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6078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6078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6078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6078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60786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6078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8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89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60790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6079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60796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6079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6080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6080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6080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6080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6080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6080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6080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60807" name="AutoShape 39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0808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60809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60810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60811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60812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60813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60814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6081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360816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360817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360818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972339" y="2814697"/>
            <a:ext cx="60906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8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54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4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/>
              <a:t>Write-Through (REF 6)</a:t>
            </a:r>
          </a:p>
        </p:txBody>
      </p:sp>
      <p:sp>
        <p:nvSpPr>
          <p:cNvPr id="356455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455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455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455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455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455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455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455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456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456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456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6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456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457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457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7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457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457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458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458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458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4583" name="AutoShape 39"/>
          <p:cNvSpPr>
            <a:spLocks noChangeArrowheads="1"/>
          </p:cNvSpPr>
          <p:nvPr/>
        </p:nvSpPr>
        <p:spPr bwMode="auto">
          <a:xfrm>
            <a:off x="1311275" y="40259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8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8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458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8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89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0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459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2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459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564596" name="Rectangle 52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9" name="Rectangle 55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29</a:t>
            </a: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190347" y="2814697"/>
            <a:ext cx="39105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8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0010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9" name="Line 48"/>
          <p:cNvSpPr>
            <a:spLocks noChangeShapeType="1"/>
          </p:cNvSpPr>
          <p:nvPr/>
        </p:nvSpPr>
        <p:spPr bwMode="auto">
          <a:xfrm flipH="1">
            <a:off x="4533900" y="2088595"/>
            <a:ext cx="392906" cy="149280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Freeform 49"/>
          <p:cNvSpPr>
            <a:spLocks/>
          </p:cNvSpPr>
          <p:nvPr/>
        </p:nvSpPr>
        <p:spPr bwMode="auto">
          <a:xfrm rot="303593" flipV="1">
            <a:off x="5244967" y="2191658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2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54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4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/>
              <a:t>Write-Through (REF 6)</a:t>
            </a:r>
          </a:p>
        </p:txBody>
      </p:sp>
      <p:sp>
        <p:nvSpPr>
          <p:cNvPr id="356455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455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455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455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455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455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455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455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456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456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456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6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456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457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457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7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457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457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458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458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458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4583" name="AutoShape 39"/>
          <p:cNvSpPr>
            <a:spLocks noChangeArrowheads="1"/>
          </p:cNvSpPr>
          <p:nvPr/>
        </p:nvSpPr>
        <p:spPr bwMode="auto">
          <a:xfrm>
            <a:off x="1311275" y="40259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8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6458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458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8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89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0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459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2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459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grpSp>
        <p:nvGrpSpPr>
          <p:cNvPr id="3564595" name="Group 51"/>
          <p:cNvGrpSpPr>
            <a:grpSpLocks/>
          </p:cNvGrpSpPr>
          <p:nvPr/>
        </p:nvGrpSpPr>
        <p:grpSpPr bwMode="auto">
          <a:xfrm>
            <a:off x="3200400" y="4016375"/>
            <a:ext cx="2790825" cy="1393825"/>
            <a:chOff x="2016" y="2530"/>
            <a:chExt cx="1758" cy="878"/>
          </a:xfrm>
        </p:grpSpPr>
        <p:sp>
          <p:nvSpPr>
            <p:cNvPr id="3564596" name="Rectangle 52"/>
            <p:cNvSpPr>
              <a:spLocks noChangeArrowheads="1"/>
            </p:cNvSpPr>
            <p:nvPr/>
          </p:nvSpPr>
          <p:spPr bwMode="auto">
            <a:xfrm>
              <a:off x="3102" y="2530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chemeClr val="accent1"/>
                  </a:solidFill>
                </a:rPr>
                <a:t>29</a:t>
              </a:r>
            </a:p>
          </p:txBody>
        </p:sp>
        <p:sp>
          <p:nvSpPr>
            <p:cNvPr id="3564597" name="Line 53"/>
            <p:cNvSpPr>
              <a:spLocks noChangeShapeType="1"/>
            </p:cNvSpPr>
            <p:nvPr/>
          </p:nvSpPr>
          <p:spPr bwMode="auto">
            <a:xfrm flipV="1">
              <a:off x="2016" y="2640"/>
              <a:ext cx="1248" cy="768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64598" name="Group 54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564599" name="Rectangle 55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 dirty="0">
                  <a:solidFill>
                    <a:schemeClr val="accent1"/>
                  </a:solidFill>
                </a:rPr>
                <a:t>29</a:t>
              </a:r>
            </a:p>
          </p:txBody>
        </p:sp>
        <p:sp>
          <p:nvSpPr>
            <p:cNvPr id="3564600" name="Line 56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2941782" y="2814697"/>
            <a:ext cx="63961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9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54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4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</a:t>
            </a:r>
            <a:r>
              <a:rPr lang="en-US" dirty="0" smtClean="0"/>
              <a:t>7)</a:t>
            </a:r>
            <a:endParaRPr lang="en-US" dirty="0"/>
          </a:p>
        </p:txBody>
      </p:sp>
      <p:sp>
        <p:nvSpPr>
          <p:cNvPr id="356455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455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455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455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455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455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455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455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456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456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456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6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456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457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457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7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457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457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458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458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458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458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6458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458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8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89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0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459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2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459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564596" name="Rectangle 52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9" name="Rectangle 55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29</a:t>
            </a:r>
          </a:p>
        </p:txBody>
      </p:sp>
      <p:sp>
        <p:nvSpPr>
          <p:cNvPr id="53" name="AutoShape 39"/>
          <p:cNvSpPr>
            <a:spLocks noChangeArrowheads="1"/>
          </p:cNvSpPr>
          <p:nvPr/>
        </p:nvSpPr>
        <p:spPr bwMode="auto">
          <a:xfrm>
            <a:off x="1295400" y="42751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2864838" y="2814697"/>
            <a:ext cx="71656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7" name="Text Box 49"/>
          <p:cNvSpPr txBox="1">
            <a:spLocks noChangeArrowheads="1"/>
          </p:cNvSpPr>
          <p:nvPr/>
        </p:nvSpPr>
        <p:spPr bwMode="auto">
          <a:xfrm>
            <a:off x="4078288" y="18716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rgbClr val="00F6FF"/>
                </a:solidFill>
              </a:rPr>
              <a:t>: </a:t>
            </a:r>
            <a:r>
              <a:rPr lang="en-US" b="1" dirty="0" smtClean="0">
                <a:solidFill>
                  <a:srgbClr val="00F6FF"/>
                </a:solidFill>
              </a:rPr>
              <a:t>0101</a:t>
            </a:r>
            <a:r>
              <a:rPr lang="en-US" b="1" u="sng" dirty="0" smtClean="0">
                <a:solidFill>
                  <a:srgbClr val="3333CC"/>
                </a:solidFill>
              </a:rPr>
              <a:t>1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58" name="Line 50"/>
          <p:cNvSpPr>
            <a:spLocks noChangeShapeType="1"/>
          </p:cNvSpPr>
          <p:nvPr/>
        </p:nvSpPr>
        <p:spPr bwMode="auto">
          <a:xfrm flipH="1">
            <a:off x="4600574" y="2209800"/>
            <a:ext cx="220664" cy="739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" name="Freeform 51"/>
          <p:cNvSpPr>
            <a:spLocks/>
          </p:cNvSpPr>
          <p:nvPr/>
        </p:nvSpPr>
        <p:spPr bwMode="auto">
          <a:xfrm flipV="1">
            <a:off x="5316127" y="2057399"/>
            <a:ext cx="914811" cy="1219201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1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59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661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4953000" y="3124200"/>
            <a:ext cx="9906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9" name="Rectangle 48"/>
          <p:cNvSpPr>
            <a:spLocks noChangeArrowheads="1"/>
          </p:cNvSpPr>
          <p:nvPr/>
        </p:nvSpPr>
        <p:spPr bwMode="auto">
          <a:xfrm>
            <a:off x="4953000" y="3124200"/>
            <a:ext cx="990600" cy="283029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29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659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659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659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7)</a:t>
            </a:r>
          </a:p>
        </p:txBody>
      </p:sp>
      <p:sp>
        <p:nvSpPr>
          <p:cNvPr id="356659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659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660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660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660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660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660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660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660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660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660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661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661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661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661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662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662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2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2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662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662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662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662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662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662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663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6631" name="AutoShape 39"/>
          <p:cNvSpPr>
            <a:spLocks noChangeArrowheads="1"/>
          </p:cNvSpPr>
          <p:nvPr/>
        </p:nvSpPr>
        <p:spPr bwMode="auto">
          <a:xfrm>
            <a:off x="1295400" y="42751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663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6663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663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663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6636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6637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6638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6640" name="Rectangle 48"/>
          <p:cNvSpPr>
            <a:spLocks noChangeArrowheads="1"/>
          </p:cNvSpPr>
          <p:nvPr/>
        </p:nvSpPr>
        <p:spPr bwMode="auto">
          <a:xfrm>
            <a:off x="4953000" y="3403600"/>
            <a:ext cx="990600" cy="283029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6641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6642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566644" name="Rectangle 52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6647" name="Rectangle 55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6648" name="Line 56"/>
          <p:cNvSpPr>
            <a:spLocks noChangeShapeType="1"/>
          </p:cNvSpPr>
          <p:nvPr/>
        </p:nvSpPr>
        <p:spPr bwMode="auto">
          <a:xfrm>
            <a:off x="5899150" y="3292475"/>
            <a:ext cx="984250" cy="1471613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2664562" y="2814697"/>
            <a:ext cx="91683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3200400" y="3322638"/>
            <a:ext cx="1997075" cy="2087562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660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03005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6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566648" grpId="0" animBg="1"/>
      <p:bldP spid="55" grpId="0" animBg="1"/>
      <p:bldP spid="35666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Write-through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</a:t>
            </a:r>
            <a:r>
              <a:rPr lang="en-US" dirty="0" smtClean="0">
                <a:solidFill>
                  <a:srgbClr val="00F6FF"/>
                </a:solidFill>
              </a:rPr>
              <a:t>block</a:t>
            </a:r>
            <a:r>
              <a:rPr lang="en-US" dirty="0" smtClean="0"/>
              <a:t>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/>
              <a:t>4</a:t>
            </a:r>
            <a:r>
              <a:rPr lang="en-US" dirty="0" smtClean="0"/>
              <a:t>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olidFill>
                  <a:srgbClr val="00F6FF"/>
                </a:solidFill>
                <a:sym typeface="Wingdings" pitchFamily="2" charset="2"/>
              </a:rPr>
              <a:t>8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F6FF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rgbClr val="00F6FF"/>
              </a:solidFill>
            </a:endParaRPr>
          </a:p>
          <a:p>
            <a:r>
              <a:rPr lang="en-US" dirty="0" smtClean="0"/>
              <a:t>Each store writes an </a:t>
            </a:r>
            <a:r>
              <a:rPr lang="en-US" dirty="0" smtClean="0">
                <a:solidFill>
                  <a:srgbClr val="00F6FF"/>
                </a:solidFill>
              </a:rPr>
              <a:t>item</a:t>
            </a:r>
            <a:r>
              <a:rPr lang="en-US" dirty="0" smtClean="0"/>
              <a:t>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F6FF"/>
                </a:solidFill>
              </a:rPr>
              <a:t>4 </a:t>
            </a:r>
            <a:r>
              <a:rPr lang="en-US" dirty="0" err="1" smtClean="0">
                <a:solidFill>
                  <a:srgbClr val="00F6FF"/>
                </a:solidFill>
              </a:rPr>
              <a:t>mem</a:t>
            </a:r>
            <a:r>
              <a:rPr lang="en-US" dirty="0" smtClean="0">
                <a:solidFill>
                  <a:srgbClr val="00F6FF"/>
                </a:solidFill>
              </a:rPr>
              <a:t> writes</a:t>
            </a:r>
          </a:p>
          <a:p>
            <a:r>
              <a:rPr lang="en-US" dirty="0" smtClean="0"/>
              <a:t>Evictions don’t need to write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F6FF"/>
                </a:solidFill>
              </a:rPr>
              <a:t>no need for dirty bit</a:t>
            </a:r>
          </a:p>
        </p:txBody>
      </p:sp>
    </p:spTree>
    <p:extLst>
      <p:ext uri="{BB962C8B-B14F-4D97-AF65-F5344CB8AC3E}">
        <p14:creationId xmlns:p14="http://schemas.microsoft.com/office/powerpoint/2010/main" val="313676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76200" y="76200"/>
            <a:ext cx="960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3-Way Set Associative Cache (Reading)</a:t>
            </a:r>
            <a:endParaRPr lang="en-US" dirty="0"/>
          </a:p>
        </p:txBody>
      </p:sp>
      <p:sp>
        <p:nvSpPr>
          <p:cNvPr id="11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5749" y="2309870"/>
            <a:ext cx="837282" cy="4186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33031" y="2309870"/>
            <a:ext cx="1325696" cy="418641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74843" y="2309870"/>
            <a:ext cx="0" cy="41864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28501" y="2309870"/>
            <a:ext cx="837282" cy="4186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65783" y="2309870"/>
            <a:ext cx="1325696" cy="418641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307595" y="2309870"/>
            <a:ext cx="0" cy="41864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61253" y="2309870"/>
            <a:ext cx="837282" cy="4186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98535" y="2309870"/>
            <a:ext cx="1325696" cy="418641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540347" y="2309870"/>
            <a:ext cx="0" cy="41864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95749" y="1891229"/>
            <a:ext cx="837282" cy="4186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33031" y="1891229"/>
            <a:ext cx="1325696" cy="418641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74843" y="1891229"/>
            <a:ext cx="0" cy="41864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28501" y="1891229"/>
            <a:ext cx="837282" cy="4186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65783" y="1891229"/>
            <a:ext cx="1325696" cy="418641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307595" y="1891229"/>
            <a:ext cx="0" cy="41864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61253" y="1891229"/>
            <a:ext cx="837282" cy="4186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98535" y="1891229"/>
            <a:ext cx="1325696" cy="418641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540347" y="1891229"/>
            <a:ext cx="0" cy="41864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795749" y="1472588"/>
            <a:ext cx="837282" cy="4186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33031" y="1472588"/>
            <a:ext cx="1325696" cy="418641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074843" y="1472588"/>
            <a:ext cx="0" cy="41864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28501" y="1472588"/>
            <a:ext cx="837282" cy="4186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65783" y="1472588"/>
            <a:ext cx="1325696" cy="418641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07595" y="1472588"/>
            <a:ext cx="0" cy="41864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261253" y="1472588"/>
            <a:ext cx="837282" cy="4186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98535" y="1472588"/>
            <a:ext cx="1325696" cy="418641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540347" y="1472588"/>
            <a:ext cx="0" cy="41864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3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749147" y="3426246"/>
            <a:ext cx="320958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795749" y="2728511"/>
            <a:ext cx="837282" cy="4186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377629" y="5938092"/>
            <a:ext cx="279094" cy="932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633031" y="2728511"/>
            <a:ext cx="1325696" cy="418641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074843" y="2728511"/>
            <a:ext cx="0" cy="41864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 rot="5400000">
            <a:off x="5703065" y="4272848"/>
            <a:ext cx="348867" cy="3279354"/>
            <a:chOff x="4848" y="2112"/>
            <a:chExt cx="240" cy="1056"/>
          </a:xfrm>
        </p:grpSpPr>
        <p:sp>
          <p:nvSpPr>
            <p:cNvPr id="3311648" name="Line 32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0" name="Line 34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7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49147" y="1193494"/>
            <a:ext cx="0" cy="223275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074843" y="3565793"/>
            <a:ext cx="13954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423711" y="2100549"/>
            <a:ext cx="0" cy="125592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214390" y="3356472"/>
            <a:ext cx="418641" cy="418641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935296" y="3844887"/>
            <a:ext cx="279094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284164" y="4263528"/>
            <a:ext cx="0" cy="41864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935296" y="2100549"/>
            <a:ext cx="0" cy="174433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5842612" y="6086960"/>
            <a:ext cx="0" cy="54886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43"/>
            </p:custDataLst>
          </p:nvPr>
        </p:nvCxnSpPr>
        <p:spPr>
          <a:xfrm rot="5400000">
            <a:off x="3413393" y="930007"/>
            <a:ext cx="4884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4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423711" y="3775113"/>
            <a:ext cx="0" cy="20932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2074843" y="3426246"/>
            <a:ext cx="0" cy="13954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330766" y="2100549"/>
            <a:ext cx="0" cy="258161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5842612" y="5240357"/>
            <a:ext cx="0" cy="488414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284164" y="4682169"/>
            <a:ext cx="0" cy="111637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423711" y="4403075"/>
            <a:ext cx="0" cy="153501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563258" y="4472848"/>
            <a:ext cx="0" cy="139547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2423711" y="6147412"/>
            <a:ext cx="0" cy="34886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5400000" flipH="1">
            <a:off x="2139275" y="5594566"/>
            <a:ext cx="558188" cy="547504"/>
          </a:xfrm>
          <a:prstGeom prst="moon">
            <a:avLst>
              <a:gd name="adj" fmla="val 71690"/>
            </a:avLst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284164" y="5240357"/>
            <a:ext cx="62796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423711" y="5100810"/>
            <a:ext cx="488414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563258" y="4961263"/>
            <a:ext cx="34886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6" name="Rectangle 145"/>
          <p:cNvSpPr/>
          <p:nvPr>
            <p:custDataLst>
              <p:tags r:id="rId56"/>
            </p:custDataLst>
          </p:nvPr>
        </p:nvSpPr>
        <p:spPr>
          <a:xfrm>
            <a:off x="2912125" y="4891489"/>
            <a:ext cx="209320" cy="4186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>
            <p:custDataLst>
              <p:tags r:id="rId57"/>
            </p:custDataLst>
          </p:nvPr>
        </p:nvCxnSpPr>
        <p:spPr>
          <a:xfrm>
            <a:off x="3101974" y="5100810"/>
            <a:ext cx="1135847" cy="145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58"/>
            </p:custDataLst>
          </p:nvPr>
        </p:nvSpPr>
        <p:spPr>
          <a:xfrm>
            <a:off x="5075103" y="5677640"/>
            <a:ext cx="1883884" cy="479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59"/>
            </p:custDataLst>
          </p:nvPr>
        </p:nvSpPr>
        <p:spPr>
          <a:xfrm>
            <a:off x="1795749" y="6226507"/>
            <a:ext cx="1046602" cy="479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60"/>
            </p:custDataLst>
          </p:nvPr>
        </p:nvSpPr>
        <p:spPr>
          <a:xfrm>
            <a:off x="5075103" y="6226507"/>
            <a:ext cx="976829" cy="479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61"/>
            </p:custDataLst>
          </p:nvPr>
        </p:nvSpPr>
        <p:spPr>
          <a:xfrm>
            <a:off x="5075103" y="4821716"/>
            <a:ext cx="1883884" cy="479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grpSp>
        <p:nvGrpSpPr>
          <p:cNvPr id="3" name="Group 31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 rot="5400000">
            <a:off x="5633291" y="3416926"/>
            <a:ext cx="348867" cy="3279354"/>
            <a:chOff x="4848" y="2112"/>
            <a:chExt cx="240" cy="1056"/>
          </a:xfrm>
        </p:grpSpPr>
        <p:sp>
          <p:nvSpPr>
            <p:cNvPr id="161" name="Line 32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2" name="Line 33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3" name="Line 34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4" name="Line 35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>
            <p:custDataLst>
              <p:tags r:id="rId63"/>
            </p:custDataLst>
          </p:nvPr>
        </p:nvSpPr>
        <p:spPr>
          <a:xfrm>
            <a:off x="2229753" y="3092927"/>
            <a:ext cx="402474" cy="775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2214390" y="3844887"/>
            <a:ext cx="0" cy="13954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5400000">
            <a:off x="2166817" y="3936860"/>
            <a:ext cx="304466" cy="348867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3819181" y="3426246"/>
            <a:ext cx="230252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028501" y="2728511"/>
            <a:ext cx="837282" cy="4186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865783" y="2728511"/>
            <a:ext cx="1325696" cy="418641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307595" y="2728511"/>
            <a:ext cx="0" cy="41864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307595" y="3565793"/>
            <a:ext cx="13954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4656462" y="2100549"/>
            <a:ext cx="0" cy="125592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447142" y="3356472"/>
            <a:ext cx="418641" cy="418641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4168048" y="3844887"/>
            <a:ext cx="279094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4516916" y="4263528"/>
            <a:ext cx="0" cy="13954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4168048" y="2100549"/>
            <a:ext cx="0" cy="174433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656462" y="3775113"/>
            <a:ext cx="0" cy="20932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4307595" y="3426246"/>
            <a:ext cx="0" cy="13954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1" name="Rectangle 140"/>
          <p:cNvSpPr/>
          <p:nvPr>
            <p:custDataLst>
              <p:tags r:id="rId78"/>
            </p:custDataLst>
          </p:nvPr>
        </p:nvSpPr>
        <p:spPr>
          <a:xfrm>
            <a:off x="4462505" y="3092927"/>
            <a:ext cx="402474" cy="775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4447142" y="3844887"/>
            <a:ext cx="0" cy="13954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5400000">
            <a:off x="4399569" y="3936860"/>
            <a:ext cx="304466" cy="348867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6051932" y="3426246"/>
            <a:ext cx="488414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261253" y="2728511"/>
            <a:ext cx="837282" cy="4186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098535" y="2728511"/>
            <a:ext cx="1325696" cy="418641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540347" y="2728511"/>
            <a:ext cx="0" cy="41864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6540347" y="3565793"/>
            <a:ext cx="13954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6889214" y="2100549"/>
            <a:ext cx="0" cy="125592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679894" y="3356472"/>
            <a:ext cx="418641" cy="418641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6400800" y="3844887"/>
            <a:ext cx="279094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 flipV="1">
            <a:off x="6749667" y="4263528"/>
            <a:ext cx="0" cy="20932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6400800" y="2100549"/>
            <a:ext cx="0" cy="174433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6889214" y="3775113"/>
            <a:ext cx="0" cy="20932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6540347" y="3426246"/>
            <a:ext cx="0" cy="13954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0" name="Rectangle 169"/>
          <p:cNvSpPr/>
          <p:nvPr>
            <p:custDataLst>
              <p:tags r:id="rId93"/>
            </p:custDataLst>
          </p:nvPr>
        </p:nvSpPr>
        <p:spPr>
          <a:xfrm>
            <a:off x="6695257" y="3092927"/>
            <a:ext cx="402474" cy="775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 flipV="1">
            <a:off x="6679894" y="3844887"/>
            <a:ext cx="0" cy="13954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5400000">
            <a:off x="6632320" y="3936860"/>
            <a:ext cx="304466" cy="348867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2423711" y="4403075"/>
            <a:ext cx="209320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>
            <a:off x="2563258" y="4472848"/>
            <a:ext cx="418640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5423971" y="2100549"/>
            <a:ext cx="0" cy="258161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7656723" y="2100549"/>
            <a:ext cx="0" cy="251184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>
            <a:off x="3330766" y="4682169"/>
            <a:ext cx="132569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6331026" y="4612395"/>
            <a:ext cx="132569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 flipV="1">
            <a:off x="4656462" y="4682169"/>
            <a:ext cx="0" cy="20932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 flipV="1">
            <a:off x="6331026" y="4612395"/>
            <a:ext cx="0" cy="27909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5633291" y="4682169"/>
            <a:ext cx="0" cy="20932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 flipV="1">
            <a:off x="5423971" y="4682169"/>
            <a:ext cx="209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742112" y="5449677"/>
            <a:ext cx="209320" cy="6977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742112" y="6286959"/>
            <a:ext cx="209320" cy="6977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0" name="Rectangle 209"/>
          <p:cNvSpPr/>
          <p:nvPr>
            <p:custDataLst>
              <p:tags r:id="rId108"/>
            </p:custDataLst>
          </p:nvPr>
        </p:nvSpPr>
        <p:spPr>
          <a:xfrm>
            <a:off x="457200" y="685800"/>
            <a:ext cx="4535277" cy="48841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109"/>
            </p:custDataLst>
          </p:nvPr>
        </p:nvCxnSpPr>
        <p:spPr>
          <a:xfrm rot="5400000">
            <a:off x="1736993" y="930007"/>
            <a:ext cx="4884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Line 41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>
            <a:off x="1307335" y="1333041"/>
            <a:ext cx="0" cy="76750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3" name="Line 42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>
            <a:off x="1307335" y="2100549"/>
            <a:ext cx="488414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4" name="Line 48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 flipH="1">
            <a:off x="1307335" y="1333041"/>
            <a:ext cx="216297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5" name="Line 41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3470313" y="1193494"/>
            <a:ext cx="0" cy="13954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0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07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07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</a:t>
            </a:r>
            <a:r>
              <a:rPr lang="en-US" dirty="0" smtClean="0"/>
              <a:t>8,9)</a:t>
            </a:r>
            <a:endParaRPr lang="en-US" dirty="0"/>
          </a:p>
        </p:txBody>
      </p:sp>
      <p:sp>
        <p:nvSpPr>
          <p:cNvPr id="358707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7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8708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8708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8708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8708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8708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8708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8708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8709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09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8709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8709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8710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10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8710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8710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8710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8710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8711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87111" name="AutoShape 39"/>
          <p:cNvSpPr>
            <a:spLocks noChangeArrowheads="1"/>
          </p:cNvSpPr>
          <p:nvPr/>
        </p:nvSpPr>
        <p:spPr bwMode="auto">
          <a:xfrm>
            <a:off x="1265238" y="42592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1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8711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8711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6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7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8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8711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0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87121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87122" name="Text Box 50"/>
          <p:cNvSpPr txBox="1">
            <a:spLocks noChangeArrowheads="1"/>
          </p:cNvSpPr>
          <p:nvPr/>
        </p:nvSpPr>
        <p:spPr bwMode="auto">
          <a:xfrm>
            <a:off x="1692275" y="2260600"/>
            <a:ext cx="17379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587123" name="Rectangle 51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5" name="Rectangle 53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126" name="Line 54"/>
          <p:cNvSpPr>
            <a:spLocks noChangeShapeType="1"/>
          </p:cNvSpPr>
          <p:nvPr/>
        </p:nvSpPr>
        <p:spPr bwMode="auto">
          <a:xfrm>
            <a:off x="5899150" y="3292475"/>
            <a:ext cx="984250" cy="1471613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587127" name="Group 55"/>
          <p:cNvGrpSpPr>
            <a:grpSpLocks/>
          </p:cNvGrpSpPr>
          <p:nvPr/>
        </p:nvGrpSpPr>
        <p:grpSpPr bwMode="auto">
          <a:xfrm>
            <a:off x="3200400" y="4016375"/>
            <a:ext cx="2790825" cy="1393825"/>
            <a:chOff x="2016" y="2530"/>
            <a:chExt cx="1758" cy="878"/>
          </a:xfrm>
        </p:grpSpPr>
        <p:sp>
          <p:nvSpPr>
            <p:cNvPr id="3587128" name="Rectangle 56"/>
            <p:cNvSpPr>
              <a:spLocks noChangeArrowheads="1"/>
            </p:cNvSpPr>
            <p:nvPr/>
          </p:nvSpPr>
          <p:spPr bwMode="auto">
            <a:xfrm>
              <a:off x="3102" y="2530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chemeClr val="bg1"/>
                  </a:solidFill>
                </a:rPr>
                <a:t>29</a:t>
              </a:r>
            </a:p>
          </p:txBody>
        </p:sp>
        <p:sp>
          <p:nvSpPr>
            <p:cNvPr id="3587129" name="Line 57"/>
            <p:cNvSpPr>
              <a:spLocks noChangeShapeType="1"/>
            </p:cNvSpPr>
            <p:nvPr/>
          </p:nvSpPr>
          <p:spPr bwMode="auto">
            <a:xfrm flipV="1">
              <a:off x="2016" y="2640"/>
              <a:ext cx="1248" cy="768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87130" name="Group 58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587131" name="Rectangle 59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29</a:t>
              </a:r>
            </a:p>
          </p:txBody>
        </p:sp>
        <p:sp>
          <p:nvSpPr>
            <p:cNvPr id="3587132" name="Line 60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" name="Line 52"/>
          <p:cNvSpPr>
            <a:spLocks noChangeShapeType="1"/>
          </p:cNvSpPr>
          <p:nvPr/>
        </p:nvSpPr>
        <p:spPr bwMode="auto">
          <a:xfrm flipV="1">
            <a:off x="3200400" y="3322638"/>
            <a:ext cx="1997075" cy="2087562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2839190" y="2281297"/>
            <a:ext cx="74221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6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07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07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</a:t>
            </a:r>
            <a:r>
              <a:rPr lang="en-US" dirty="0" smtClean="0"/>
              <a:t>8,9)</a:t>
            </a:r>
            <a:endParaRPr lang="en-US" dirty="0"/>
          </a:p>
        </p:txBody>
      </p:sp>
      <p:sp>
        <p:nvSpPr>
          <p:cNvPr id="358707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7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8708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8708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8708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8708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8708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8708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8708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8709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09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8709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8709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8710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10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8710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8710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8710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8710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8711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87111" name="AutoShape 39"/>
          <p:cNvSpPr>
            <a:spLocks noChangeArrowheads="1"/>
          </p:cNvSpPr>
          <p:nvPr/>
        </p:nvSpPr>
        <p:spPr bwMode="auto">
          <a:xfrm>
            <a:off x="1265238" y="42592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1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11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8711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6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7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8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8711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0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87121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87122" name="Text Box 50"/>
          <p:cNvSpPr txBox="1">
            <a:spLocks noChangeArrowheads="1"/>
          </p:cNvSpPr>
          <p:nvPr/>
        </p:nvSpPr>
        <p:spPr bwMode="auto">
          <a:xfrm>
            <a:off x="1692275" y="2260600"/>
            <a:ext cx="17379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587123" name="Rectangle 51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5" name="Rectangle 53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126" name="Line 54"/>
          <p:cNvSpPr>
            <a:spLocks noChangeShapeType="1"/>
          </p:cNvSpPr>
          <p:nvPr/>
        </p:nvSpPr>
        <p:spPr bwMode="auto">
          <a:xfrm>
            <a:off x="5899150" y="3292475"/>
            <a:ext cx="984250" cy="1471613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587127" name="Group 55"/>
          <p:cNvGrpSpPr>
            <a:grpSpLocks/>
          </p:cNvGrpSpPr>
          <p:nvPr/>
        </p:nvGrpSpPr>
        <p:grpSpPr bwMode="auto">
          <a:xfrm>
            <a:off x="3200400" y="4016375"/>
            <a:ext cx="2790825" cy="1393825"/>
            <a:chOff x="2016" y="2530"/>
            <a:chExt cx="1758" cy="878"/>
          </a:xfrm>
        </p:grpSpPr>
        <p:sp>
          <p:nvSpPr>
            <p:cNvPr id="3587128" name="Rectangle 56"/>
            <p:cNvSpPr>
              <a:spLocks noChangeArrowheads="1"/>
            </p:cNvSpPr>
            <p:nvPr/>
          </p:nvSpPr>
          <p:spPr bwMode="auto">
            <a:xfrm>
              <a:off x="3102" y="2530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chemeClr val="bg1"/>
                  </a:solidFill>
                </a:rPr>
                <a:t>29</a:t>
              </a:r>
            </a:p>
          </p:txBody>
        </p:sp>
        <p:sp>
          <p:nvSpPr>
            <p:cNvPr id="3587129" name="Line 57"/>
            <p:cNvSpPr>
              <a:spLocks noChangeShapeType="1"/>
            </p:cNvSpPr>
            <p:nvPr/>
          </p:nvSpPr>
          <p:spPr bwMode="auto">
            <a:xfrm flipV="1">
              <a:off x="2016" y="2640"/>
              <a:ext cx="1248" cy="768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87130" name="Group 58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587131" name="Rectangle 59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29</a:t>
              </a:r>
            </a:p>
          </p:txBody>
        </p:sp>
        <p:sp>
          <p:nvSpPr>
            <p:cNvPr id="3587132" name="Line 60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" name="Line 52"/>
          <p:cNvSpPr>
            <a:spLocks noChangeShapeType="1"/>
          </p:cNvSpPr>
          <p:nvPr/>
        </p:nvSpPr>
        <p:spPr bwMode="auto">
          <a:xfrm flipV="1">
            <a:off x="3200400" y="3322638"/>
            <a:ext cx="1997075" cy="2087562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2638914" y="2281297"/>
            <a:ext cx="94248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8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Write 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Write-through policy with write allocate</a:t>
            </a:r>
          </a:p>
          <a:p>
            <a:r>
              <a:rPr lang="en-US" dirty="0"/>
              <a:t>	</a:t>
            </a:r>
            <a:r>
              <a:rPr lang="en-US" dirty="0" smtClean="0"/>
              <a:t>Cache miss: read entire block from </a:t>
            </a:r>
            <a:r>
              <a:rPr lang="en-US" dirty="0" smtClean="0"/>
              <a:t>memory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Write: write only updated item to </a:t>
            </a:r>
            <a:r>
              <a:rPr lang="en-US" dirty="0" smtClean="0"/>
              <a:t>memory</a:t>
            </a:r>
            <a:endParaRPr lang="en-US" dirty="0"/>
          </a:p>
          <a:p>
            <a:r>
              <a:rPr lang="en-US" dirty="0" smtClean="0"/>
              <a:t>	Eviction: no need to write to memory</a:t>
            </a:r>
          </a:p>
        </p:txBody>
      </p:sp>
    </p:spTree>
    <p:extLst>
      <p:ext uri="{BB962C8B-B14F-4D97-AF65-F5344CB8AC3E}">
        <p14:creationId xmlns:p14="http://schemas.microsoft.com/office/powerpoint/2010/main" val="14257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Write-Through vs. Write-Back</a:t>
            </a:r>
          </a:p>
        </p:txBody>
      </p:sp>
      <p:sp>
        <p:nvSpPr>
          <p:cNvPr id="33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63600"/>
            <a:ext cx="8305800" cy="51816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dirty="0"/>
              <a:t>Can we also design the cache </a:t>
            </a:r>
            <a:r>
              <a:rPr lang="en-US" dirty="0">
                <a:solidFill>
                  <a:srgbClr val="00F6FF"/>
                </a:solidFill>
              </a:rPr>
              <a:t>NOT</a:t>
            </a:r>
            <a:r>
              <a:rPr lang="en-US" dirty="0"/>
              <a:t> to write all stores immediately to memory?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Keep the most current copy in cache, and update memory when that data is evicted (</a:t>
            </a:r>
            <a:r>
              <a:rPr lang="en-US" dirty="0">
                <a:solidFill>
                  <a:srgbClr val="00F6FF"/>
                </a:solidFill>
              </a:rPr>
              <a:t>write-back policy</a:t>
            </a:r>
            <a:r>
              <a:rPr lang="en-US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Do we need to write-back all evicted lines?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No, only blocks that have been stored into (written)</a:t>
            </a:r>
          </a:p>
        </p:txBody>
      </p:sp>
    </p:spTree>
    <p:extLst>
      <p:ext uri="{BB962C8B-B14F-4D97-AF65-F5344CB8AC3E}">
        <p14:creationId xmlns:p14="http://schemas.microsoft.com/office/powerpoint/2010/main" val="338277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486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Write-Back Meta-Data</a:t>
            </a:r>
            <a:endParaRPr lang="en-US" dirty="0"/>
          </a:p>
        </p:txBody>
      </p:sp>
      <p:sp>
        <p:nvSpPr>
          <p:cNvPr id="33300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362200"/>
            <a:ext cx="86868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V = 1 means the line has valid data</a:t>
            </a:r>
          </a:p>
          <a:p>
            <a:r>
              <a:rPr lang="en-US" sz="2800" dirty="0" smtClean="0"/>
              <a:t>D = 1 means the bytes are newer than main memory</a:t>
            </a:r>
          </a:p>
          <a:p>
            <a:r>
              <a:rPr lang="en-US" sz="2800" dirty="0" smtClean="0"/>
              <a:t>When allocating line:</a:t>
            </a:r>
          </a:p>
          <a:p>
            <a:pPr lvl="1"/>
            <a:r>
              <a:rPr lang="en-US" sz="2400" dirty="0" smtClean="0"/>
              <a:t>Set V = 1, D = 0, fill in Tag and Data</a:t>
            </a:r>
          </a:p>
          <a:p>
            <a:r>
              <a:rPr lang="en-US" sz="2800" dirty="0" smtClean="0"/>
              <a:t>When writing line:</a:t>
            </a:r>
          </a:p>
          <a:p>
            <a:pPr lvl="1"/>
            <a:r>
              <a:rPr lang="en-US" sz="2400" dirty="0" smtClean="0"/>
              <a:t>Set D = 1</a:t>
            </a:r>
          </a:p>
          <a:p>
            <a:r>
              <a:rPr lang="en-US" sz="2800" dirty="0" smtClean="0"/>
              <a:t>When evicting line:</a:t>
            </a:r>
          </a:p>
          <a:p>
            <a:pPr lvl="1"/>
            <a:r>
              <a:rPr lang="en-US" sz="2400" dirty="0" smtClean="0"/>
              <a:t>If D = 0: just set V = 0</a:t>
            </a:r>
          </a:p>
          <a:p>
            <a:pPr lvl="1"/>
            <a:r>
              <a:rPr lang="en-US" sz="2400" dirty="0" smtClean="0"/>
              <a:t>If D = 1: write-back Data, then set D = 0, V = 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80778409"/>
              </p:ext>
            </p:extLst>
          </p:nvPr>
        </p:nvGraphicFramePr>
        <p:xfrm>
          <a:off x="1219200" y="5842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1066800"/>
                <a:gridCol w="1422400"/>
                <a:gridCol w="1422400"/>
                <a:gridCol w="142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Byte 1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Byte 2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… Byte N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13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Write-back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How does a </a:t>
            </a:r>
            <a:r>
              <a:rPr lang="en-US" dirty="0" smtClean="0">
                <a:solidFill>
                  <a:srgbClr val="00F6FF"/>
                </a:solidFill>
              </a:rPr>
              <a:t>write-back </a:t>
            </a:r>
            <a:r>
              <a:rPr lang="en-US" dirty="0" smtClean="0"/>
              <a:t>cache work? </a:t>
            </a:r>
          </a:p>
          <a:p>
            <a:r>
              <a:rPr lang="en-US" dirty="0" smtClean="0"/>
              <a:t>Assume </a:t>
            </a:r>
            <a:r>
              <a:rPr lang="en-US" dirty="0" smtClean="0">
                <a:solidFill>
                  <a:srgbClr val="00F6FF"/>
                </a:solidFill>
              </a:rPr>
              <a:t>write-allocate</a:t>
            </a:r>
            <a:endParaRPr lang="en-US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91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691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691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691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Handling Stores (Write-Back)</a:t>
            </a:r>
          </a:p>
        </p:txBody>
      </p:sp>
      <p:sp>
        <p:nvSpPr>
          <p:cNvPr id="336691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6691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6692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6692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6692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6692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6692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6692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6692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6692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6692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6692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6693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693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3" name="Text Box 21"/>
          <p:cNvSpPr txBox="1">
            <a:spLocks noChangeArrowheads="1"/>
          </p:cNvSpPr>
          <p:nvPr/>
        </p:nvSpPr>
        <p:spPr bwMode="auto">
          <a:xfrm>
            <a:off x="3505200" y="2754868"/>
            <a:ext cx="2208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V  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d</a:t>
            </a:r>
            <a:r>
              <a:rPr lang="en-US" b="1" dirty="0" smtClean="0">
                <a:solidFill>
                  <a:schemeClr val="accent1"/>
                </a:solidFill>
              </a:rPr>
              <a:t>   </a:t>
            </a:r>
            <a:r>
              <a:rPr lang="en-US" b="1" dirty="0" smtClean="0"/>
              <a:t>  </a:t>
            </a:r>
            <a:r>
              <a:rPr lang="en-US" b="1" dirty="0">
                <a:solidFill>
                  <a:schemeClr val="bg1"/>
                </a:solidFill>
              </a:rPr>
              <a:t>tag   data</a:t>
            </a:r>
          </a:p>
        </p:txBody>
      </p:sp>
      <p:sp>
        <p:nvSpPr>
          <p:cNvPr id="336693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6693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6694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4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4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4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6694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6694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6694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6694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6694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6694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6695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66951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0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66952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6953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6954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66955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66956" name="Text Box 4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4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rgbClr val="00F6FF"/>
                </a:solidFill>
              </a:rPr>
              <a:t>byte addresses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1066800" y="1600200"/>
            <a:ext cx="2571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F6FF"/>
                </a:solidFill>
              </a:rPr>
              <a:t>Assume write-allocate</a:t>
            </a:r>
          </a:p>
          <a:p>
            <a:pPr eaLnBrk="1" hangingPunct="1"/>
            <a:r>
              <a:rPr lang="en-US" sz="2000" b="1" dirty="0">
                <a:solidFill>
                  <a:srgbClr val="00F6FF"/>
                </a:solidFill>
              </a:rPr>
              <a:t>policy</a:t>
            </a:r>
          </a:p>
        </p:txBody>
      </p:sp>
      <p:sp>
        <p:nvSpPr>
          <p:cNvPr id="48" name="Text Box 60"/>
          <p:cNvSpPr txBox="1">
            <a:spLocks noChangeArrowheads="1"/>
          </p:cNvSpPr>
          <p:nvPr/>
        </p:nvSpPr>
        <p:spPr bwMode="auto">
          <a:xfrm>
            <a:off x="3733800" y="1295162"/>
            <a:ext cx="190308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F6FF"/>
                </a:solidFill>
              </a:rPr>
              <a:t>Fully Associative Cache</a:t>
            </a:r>
          </a:p>
          <a:p>
            <a:pPr eaLnBrk="1" hangingPunct="1"/>
            <a:r>
              <a:rPr lang="en-US" sz="1400" b="1" dirty="0" smtClean="0">
                <a:solidFill>
                  <a:srgbClr val="00F6FF"/>
                </a:solidFill>
              </a:rPr>
              <a:t>2 </a:t>
            </a:r>
            <a:r>
              <a:rPr lang="en-US" sz="1400" b="1" dirty="0">
                <a:solidFill>
                  <a:srgbClr val="00F6FF"/>
                </a:solidFill>
              </a:rPr>
              <a:t>cache </a:t>
            </a:r>
            <a:r>
              <a:rPr lang="en-US" sz="1400" b="1" dirty="0" smtClean="0">
                <a:solidFill>
                  <a:srgbClr val="00F6FF"/>
                </a:solidFill>
              </a:rPr>
              <a:t>lines</a:t>
            </a:r>
            <a:endParaRPr lang="en-US" sz="1400" b="1" dirty="0">
              <a:solidFill>
                <a:srgbClr val="00F6FF"/>
              </a:solidFill>
            </a:endParaRPr>
          </a:p>
          <a:p>
            <a:pPr eaLnBrk="1" hangingPunct="1"/>
            <a:r>
              <a:rPr lang="en-US" sz="1400" b="1" u="sng" dirty="0">
                <a:solidFill>
                  <a:srgbClr val="00F6FF"/>
                </a:solidFill>
              </a:rPr>
              <a:t>2</a:t>
            </a:r>
            <a:r>
              <a:rPr lang="en-US" sz="1400" b="1" dirty="0">
                <a:solidFill>
                  <a:srgbClr val="00F6FF"/>
                </a:solidFill>
              </a:rPr>
              <a:t> word </a:t>
            </a:r>
            <a:r>
              <a:rPr lang="en-US" sz="1400" b="1" dirty="0" smtClean="0">
                <a:solidFill>
                  <a:srgbClr val="00F6FF"/>
                </a:solidFill>
              </a:rPr>
              <a:t>block</a:t>
            </a:r>
          </a:p>
          <a:p>
            <a:pPr eaLnBrk="1" hangingPunct="1"/>
            <a:endParaRPr lang="en-US" sz="1400" b="1" dirty="0" smtClean="0">
              <a:solidFill>
                <a:srgbClr val="00F6FF"/>
              </a:solidFill>
            </a:endParaRPr>
          </a:p>
          <a:p>
            <a:r>
              <a:rPr lang="en-US" sz="1400" b="1" u="sng" dirty="0">
                <a:solidFill>
                  <a:srgbClr val="00F6FF"/>
                </a:solidFill>
              </a:rPr>
              <a:t>3</a:t>
            </a:r>
            <a:r>
              <a:rPr lang="en-US" sz="1400" b="1" dirty="0" smtClean="0">
                <a:solidFill>
                  <a:srgbClr val="00F6FF"/>
                </a:solidFill>
              </a:rPr>
              <a:t> </a:t>
            </a:r>
            <a:r>
              <a:rPr lang="en-US" sz="1400" b="1" dirty="0">
                <a:solidFill>
                  <a:srgbClr val="00F6FF"/>
                </a:solidFill>
              </a:rPr>
              <a:t>bit tag </a:t>
            </a:r>
            <a:r>
              <a:rPr lang="en-US" sz="1400" b="1" dirty="0" smtClean="0">
                <a:solidFill>
                  <a:srgbClr val="00F6FF"/>
                </a:solidFill>
              </a:rPr>
              <a:t>field</a:t>
            </a:r>
          </a:p>
          <a:p>
            <a:r>
              <a:rPr lang="en-US" sz="1400" b="1" dirty="0" smtClean="0">
                <a:solidFill>
                  <a:srgbClr val="00F6FF"/>
                </a:solidFill>
              </a:rPr>
              <a:t>1 bit block offset field</a:t>
            </a:r>
          </a:p>
        </p:txBody>
      </p:sp>
    </p:spTree>
    <p:extLst>
      <p:ext uri="{BB962C8B-B14F-4D97-AF65-F5344CB8AC3E}">
        <p14:creationId xmlns:p14="http://schemas.microsoft.com/office/powerpoint/2010/main" val="155837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6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896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896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896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1)</a:t>
            </a:r>
          </a:p>
        </p:txBody>
      </p:sp>
      <p:sp>
        <p:nvSpPr>
          <p:cNvPr id="336896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6896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6896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6896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6897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6897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6897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6897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6897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6897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6897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6897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6897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897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1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6898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6898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6898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9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9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6899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6899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6899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6899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6899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6899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6899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68999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0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69000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9001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9002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69003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69004" name="AutoShape 44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05" name="Text Box 4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</p:spTree>
    <p:extLst>
      <p:ext uri="{BB962C8B-B14F-4D97-AF65-F5344CB8AC3E}">
        <p14:creationId xmlns:p14="http://schemas.microsoft.com/office/powerpoint/2010/main" val="114203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01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101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101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101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1)</a:t>
            </a:r>
          </a:p>
        </p:txBody>
      </p:sp>
      <p:sp>
        <p:nvSpPr>
          <p:cNvPr id="337101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101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101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101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101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101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102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102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102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102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1600" b="1" dirty="0">
                <a:sym typeface="Symbol" pitchFamily="18" charset="2"/>
              </a:rPr>
              <a:t>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</a:t>
            </a:r>
            <a:r>
              <a:rPr lang="en-US" sz="1600" b="1" dirty="0">
                <a:sym typeface="Symbol" pitchFamily="18" charset="2"/>
              </a:rPr>
              <a:t>  ]</a:t>
            </a:r>
            <a:endParaRPr lang="en-US" sz="1600" b="1" dirty="0"/>
          </a:p>
        </p:txBody>
      </p:sp>
      <p:sp>
        <p:nvSpPr>
          <p:cNvPr id="337102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102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1026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102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2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29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1030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103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1036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104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104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104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104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104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104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104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1047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71048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1049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71050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1051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1052" name="AutoShape 44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1053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1054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105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71056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1057" name="Text Box 49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71058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4078288" y="18716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rgbClr val="00F6FF"/>
                </a:solidFill>
              </a:rPr>
              <a:t>0000</a:t>
            </a:r>
            <a:r>
              <a:rPr lang="en-US" b="1" u="sng" dirty="0" smtClean="0">
                <a:solidFill>
                  <a:srgbClr val="3333CC"/>
                </a:solidFill>
              </a:rPr>
              <a:t>1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 flipH="1">
            <a:off x="4600574" y="2209800"/>
            <a:ext cx="220664" cy="739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" name="Freeform 51"/>
          <p:cNvSpPr>
            <a:spLocks/>
          </p:cNvSpPr>
          <p:nvPr/>
        </p:nvSpPr>
        <p:spPr bwMode="auto">
          <a:xfrm flipV="1">
            <a:off x="5316127" y="2057399"/>
            <a:ext cx="914811" cy="1524000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Text Box 52"/>
          <p:cNvSpPr txBox="1">
            <a:spLocks noChangeArrowheads="1"/>
          </p:cNvSpPr>
          <p:nvPr/>
        </p:nvSpPr>
        <p:spPr bwMode="auto">
          <a:xfrm rot="2853156">
            <a:off x="5467350" y="2236788"/>
            <a:ext cx="1308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</p:spTree>
    <p:extLst>
      <p:ext uri="{BB962C8B-B14F-4D97-AF65-F5344CB8AC3E}">
        <p14:creationId xmlns:p14="http://schemas.microsoft.com/office/powerpoint/2010/main" val="342245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01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101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101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101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1)</a:t>
            </a:r>
          </a:p>
        </p:txBody>
      </p:sp>
      <p:sp>
        <p:nvSpPr>
          <p:cNvPr id="337101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101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101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101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101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101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102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102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102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102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1600" b="1" dirty="0">
                <a:sym typeface="Symbol" pitchFamily="18" charset="2"/>
              </a:rPr>
              <a:t>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</a:t>
            </a:r>
            <a:r>
              <a:rPr lang="en-US" sz="1600" b="1" dirty="0">
                <a:sym typeface="Symbol" pitchFamily="18" charset="2"/>
              </a:rPr>
              <a:t>  ]</a:t>
            </a:r>
            <a:endParaRPr lang="en-US" sz="1600" b="1" dirty="0"/>
          </a:p>
        </p:txBody>
      </p:sp>
      <p:sp>
        <p:nvSpPr>
          <p:cNvPr id="337102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102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1026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102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2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29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1030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103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1036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104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104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104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104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104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104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104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1047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71048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1049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71050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1051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1052" name="AutoShape 44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1053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1054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105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71056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1057" name="Text Box 49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71058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2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Basic Cache Organization</a:t>
            </a:r>
            <a:endParaRPr lang="en-US"/>
          </a:p>
        </p:txBody>
      </p:sp>
      <p:sp>
        <p:nvSpPr>
          <p:cNvPr id="3315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How to decide block size?</a:t>
            </a:r>
          </a:p>
          <a:p>
            <a:r>
              <a:rPr lang="en-US" dirty="0" smtClean="0"/>
              <a:t>A: Try it and see</a:t>
            </a:r>
          </a:p>
          <a:p>
            <a:r>
              <a:rPr lang="en-US" dirty="0" smtClean="0"/>
              <a:t>But: depends on cache size, workload, </a:t>
            </a:r>
            <a:br>
              <a:rPr lang="en-US" dirty="0" smtClean="0"/>
            </a:br>
            <a:r>
              <a:rPr lang="en-US" dirty="0" smtClean="0"/>
              <a:t>associativity, …</a:t>
            </a:r>
          </a:p>
          <a:p>
            <a:endParaRPr lang="en-US" dirty="0" smtClean="0"/>
          </a:p>
          <a:p>
            <a:r>
              <a:rPr lang="en-US" dirty="0" smtClean="0"/>
              <a:t>Experimental approach!</a:t>
            </a:r>
          </a:p>
        </p:txBody>
      </p:sp>
    </p:spTree>
    <p:extLst>
      <p:ext uri="{BB962C8B-B14F-4D97-AF65-F5344CB8AC3E}">
        <p14:creationId xmlns:p14="http://schemas.microsoft.com/office/powerpoint/2010/main" val="203355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05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305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306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306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2)</a:t>
            </a:r>
          </a:p>
        </p:txBody>
      </p:sp>
      <p:sp>
        <p:nvSpPr>
          <p:cNvPr id="337306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306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306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306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306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306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306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306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307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307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7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7307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307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307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307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7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77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307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7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8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8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8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308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308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7308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8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8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308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308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309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309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309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309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309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309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73096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3097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73098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3099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3100" name="AutoShape 44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3101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3102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3103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73104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3105" name="Text Box 49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  ]</a:t>
            </a:r>
          </a:p>
          <a:p>
            <a:pPr eaLnBrk="1" hangingPunct="1"/>
            <a:r>
              <a:rPr lang="en-US" sz="1600" b="1" dirty="0" smtClean="0">
                <a:solidFill>
                  <a:schemeClr val="bg2"/>
                </a:solidFill>
              </a:rPr>
              <a:t>SB  $1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 M[   5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  ]</a:t>
            </a:r>
          </a:p>
        </p:txBody>
      </p:sp>
      <p:sp>
        <p:nvSpPr>
          <p:cNvPr id="3373106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0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10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510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510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510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2)</a:t>
            </a:r>
          </a:p>
        </p:txBody>
      </p:sp>
      <p:sp>
        <p:nvSpPr>
          <p:cNvPr id="337511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511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511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511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511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511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511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511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511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511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7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7512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512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512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512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2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25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512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2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2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2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3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513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513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513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3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3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513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513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513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513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514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514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514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5143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75144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5145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5146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5147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5148" name="AutoShape 44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5149" name="Text Box 45"/>
          <p:cNvSpPr txBox="1">
            <a:spLocks noChangeArrowheads="1"/>
          </p:cNvSpPr>
          <p:nvPr/>
        </p:nvSpPr>
        <p:spPr bwMode="auto">
          <a:xfrm rot="-5400000">
            <a:off x="3450432" y="30075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5150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515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75152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5153" name="Rectangle 49"/>
          <p:cNvSpPr>
            <a:spLocks noChangeArrowheads="1"/>
          </p:cNvSpPr>
          <p:nvPr/>
        </p:nvSpPr>
        <p:spPr bwMode="auto">
          <a:xfrm>
            <a:off x="4927600" y="37147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75154" name="Rectangle 50"/>
          <p:cNvSpPr>
            <a:spLocks noChangeArrowheads="1"/>
          </p:cNvSpPr>
          <p:nvPr/>
        </p:nvSpPr>
        <p:spPr bwMode="auto">
          <a:xfrm>
            <a:off x="4927600" y="40195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75155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75156" name="Text Box 52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75157" name="Text Box 53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0011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6" name="Freeform 49"/>
          <p:cNvSpPr>
            <a:spLocks/>
          </p:cNvSpPr>
          <p:nvPr/>
        </p:nvSpPr>
        <p:spPr bwMode="auto">
          <a:xfrm rot="303593" flipV="1">
            <a:off x="5244967" y="2191658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Text Box 50"/>
          <p:cNvSpPr txBox="1">
            <a:spLocks noChangeArrowheads="1"/>
          </p:cNvSpPr>
          <p:nvPr/>
        </p:nvSpPr>
        <p:spPr bwMode="auto">
          <a:xfrm rot="2575234">
            <a:off x="5512373" y="2301313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 flipH="1">
            <a:off x="4533900" y="2088595"/>
            <a:ext cx="392906" cy="149280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9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715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715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715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715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3)</a:t>
            </a:r>
          </a:p>
        </p:txBody>
      </p:sp>
      <p:sp>
        <p:nvSpPr>
          <p:cNvPr id="337715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715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716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716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716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716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716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716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716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716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7716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716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717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717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3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717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717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718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718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8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8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718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718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718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718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718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718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719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7191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77192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7193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7194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7195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7196" name="AutoShape 44"/>
          <p:cNvSpPr>
            <a:spLocks noChangeArrowheads="1"/>
          </p:cNvSpPr>
          <p:nvPr/>
        </p:nvSpPr>
        <p:spPr bwMode="auto">
          <a:xfrm>
            <a:off x="13716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7197" name="Text Box 45"/>
          <p:cNvSpPr txBox="1">
            <a:spLocks noChangeArrowheads="1"/>
          </p:cNvSpPr>
          <p:nvPr/>
        </p:nvSpPr>
        <p:spPr bwMode="auto">
          <a:xfrm rot="-5400000">
            <a:off x="3450432" y="30075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7198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719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77201" name="Rectangle 49"/>
          <p:cNvSpPr>
            <a:spLocks noChangeArrowheads="1"/>
          </p:cNvSpPr>
          <p:nvPr/>
        </p:nvSpPr>
        <p:spPr bwMode="auto">
          <a:xfrm>
            <a:off x="4927600" y="37147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77202" name="Rectangle 50"/>
          <p:cNvSpPr>
            <a:spLocks noChangeArrowheads="1"/>
          </p:cNvSpPr>
          <p:nvPr/>
        </p:nvSpPr>
        <p:spPr bwMode="auto">
          <a:xfrm>
            <a:off x="4927600" y="40195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77204" name="Text Box 52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 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77205" name="Text Box 53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236378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2363780" y="5565117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9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0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920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920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0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3)</a:t>
            </a:r>
          </a:p>
        </p:txBody>
      </p:sp>
      <p:sp>
        <p:nvSpPr>
          <p:cNvPr id="337920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920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920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920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921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921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921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921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921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921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7921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921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921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921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1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922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922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922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922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3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3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923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923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923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923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923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923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923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9239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79240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00F6FF"/>
                </a:solidFill>
              </a:rPr>
              <a:t>1</a:t>
            </a:r>
          </a:p>
        </p:txBody>
      </p:sp>
      <p:sp>
        <p:nvSpPr>
          <p:cNvPr id="3379241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9242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9243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9244" name="AutoShape 44"/>
          <p:cNvSpPr>
            <a:spLocks noChangeArrowheads="1"/>
          </p:cNvSpPr>
          <p:nvPr/>
        </p:nvSpPr>
        <p:spPr bwMode="auto">
          <a:xfrm>
            <a:off x="13716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45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9246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9247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173</a:t>
            </a:r>
          </a:p>
        </p:txBody>
      </p:sp>
      <p:sp>
        <p:nvSpPr>
          <p:cNvPr id="3379248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9249" name="Rectangle 49"/>
          <p:cNvSpPr>
            <a:spLocks noChangeArrowheads="1"/>
          </p:cNvSpPr>
          <p:nvPr/>
        </p:nvSpPr>
        <p:spPr bwMode="auto">
          <a:xfrm>
            <a:off x="4927600" y="37147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79250" name="Rectangle 50"/>
          <p:cNvSpPr>
            <a:spLocks noChangeArrowheads="1"/>
          </p:cNvSpPr>
          <p:nvPr/>
        </p:nvSpPr>
        <p:spPr bwMode="auto">
          <a:xfrm>
            <a:off x="4927600" y="40195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79251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79253" name="Text Box 53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79254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 flipV="1">
            <a:off x="3276600" y="3276600"/>
            <a:ext cx="1828800" cy="24384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166102" y="2814697"/>
            <a:ext cx="41529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7" name="Text Box 49"/>
          <p:cNvSpPr txBox="1">
            <a:spLocks noChangeArrowheads="1"/>
          </p:cNvSpPr>
          <p:nvPr/>
        </p:nvSpPr>
        <p:spPr bwMode="auto">
          <a:xfrm>
            <a:off x="4078288" y="18716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rgbClr val="00F6FF"/>
                </a:solidFill>
              </a:rPr>
              <a:t>0000</a:t>
            </a:r>
            <a:r>
              <a:rPr lang="en-US" b="1" u="sng" dirty="0">
                <a:solidFill>
                  <a:srgbClr val="3333CC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2004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25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8125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125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25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4)</a:t>
            </a:r>
          </a:p>
        </p:txBody>
      </p:sp>
      <p:sp>
        <p:nvSpPr>
          <p:cNvPr id="338125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8125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8125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8125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8125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8125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8126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8126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8126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8126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5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8126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8126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81266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126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6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69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81270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8127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81276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127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8128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8128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8128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8128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8128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8128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8128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81287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81288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1289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81290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1291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1292" name="AutoShape 44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293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81294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129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1296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1297" name="Rectangle 49"/>
          <p:cNvSpPr>
            <a:spLocks noChangeArrowheads="1"/>
          </p:cNvSpPr>
          <p:nvPr/>
        </p:nvSpPr>
        <p:spPr bwMode="auto">
          <a:xfrm>
            <a:off x="4927600" y="37147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81298" name="Rectangle 50"/>
          <p:cNvSpPr>
            <a:spLocks noChangeArrowheads="1"/>
          </p:cNvSpPr>
          <p:nvPr/>
        </p:nvSpPr>
        <p:spPr bwMode="auto">
          <a:xfrm>
            <a:off x="4927600" y="40195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1299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1300" name="Text Box 52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81301" name="Text Box 53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64" name="Line 58"/>
          <p:cNvSpPr>
            <a:spLocks noChangeShapeType="1"/>
          </p:cNvSpPr>
          <p:nvPr/>
        </p:nvSpPr>
        <p:spPr bwMode="auto">
          <a:xfrm flipH="1">
            <a:off x="5867400" y="3276600"/>
            <a:ext cx="1143000" cy="838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>
            <a:off x="5867400" y="2971800"/>
            <a:ext cx="1143000" cy="838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29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8329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330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3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4)</a:t>
            </a:r>
          </a:p>
        </p:txBody>
      </p:sp>
      <p:sp>
        <p:nvSpPr>
          <p:cNvPr id="338330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8330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8330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8330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8330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8330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8330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8330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8331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8331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5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8331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8331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8331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331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1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17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8331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1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2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2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2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8332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8332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F6FF"/>
                </a:solidFill>
              </a:rPr>
              <a:t>0010</a:t>
            </a:r>
            <a:endParaRPr lang="en-US" b="1" dirty="0">
              <a:solidFill>
                <a:srgbClr val="00F6FF"/>
              </a:solidFill>
            </a:endParaRPr>
          </a:p>
        </p:txBody>
      </p:sp>
      <p:sp>
        <p:nvSpPr>
          <p:cNvPr id="338332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2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2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8332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8332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8333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8333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8333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8333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8333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8333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3336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3337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00F6FF"/>
                </a:solidFill>
              </a:rPr>
              <a:t>1</a:t>
            </a:r>
          </a:p>
        </p:txBody>
      </p:sp>
      <p:sp>
        <p:nvSpPr>
          <p:cNvPr id="3383338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3339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3340" name="AutoShape 44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341" name="Text Box 45"/>
          <p:cNvSpPr txBox="1">
            <a:spLocks noChangeArrowheads="1"/>
          </p:cNvSpPr>
          <p:nvPr/>
        </p:nvSpPr>
        <p:spPr bwMode="auto">
          <a:xfrm rot="-5400000">
            <a:off x="3450432" y="30075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83342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3343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3344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3345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3346" name="Rectangle 50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150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3347" name="Rectangle 51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83349" name="Text Box 53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8335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3164699" y="2814697"/>
            <a:ext cx="4167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0010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 flipH="1">
            <a:off x="4533900" y="2088595"/>
            <a:ext cx="392906" cy="149280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auto">
          <a:xfrm>
            <a:off x="4953000" y="4038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 flipH="1">
            <a:off x="5867400" y="2971800"/>
            <a:ext cx="1143000" cy="838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 flipH="1">
            <a:off x="5867400" y="3276600"/>
            <a:ext cx="1143000" cy="838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Freeform 49"/>
          <p:cNvSpPr>
            <a:spLocks/>
          </p:cNvSpPr>
          <p:nvPr/>
        </p:nvSpPr>
        <p:spPr bwMode="auto">
          <a:xfrm rot="303593" flipV="1">
            <a:off x="5244967" y="2191658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3348" name="Line 52"/>
          <p:cNvSpPr>
            <a:spLocks noChangeShapeType="1"/>
          </p:cNvSpPr>
          <p:nvPr/>
        </p:nvSpPr>
        <p:spPr bwMode="auto">
          <a:xfrm flipV="1">
            <a:off x="3200400" y="4191000"/>
            <a:ext cx="1905000" cy="1219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8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60" grpId="0" animBg="1"/>
      <p:bldP spid="338334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34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534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534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4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5)</a:t>
            </a:r>
          </a:p>
        </p:txBody>
      </p:sp>
      <p:sp>
        <p:nvSpPr>
          <p:cNvPr id="338535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8535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8535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8535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8535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8535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8535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8535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8535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8535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8536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8536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8536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536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6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65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8536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6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6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6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7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8537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8537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537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7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7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8537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8537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8537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8537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8538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8538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8538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85383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5384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5385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5386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5387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5388" name="AutoShape 44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89" name="Text Box 45"/>
          <p:cNvSpPr txBox="1">
            <a:spLocks noChangeArrowheads="1"/>
          </p:cNvSpPr>
          <p:nvPr/>
        </p:nvSpPr>
        <p:spPr bwMode="auto">
          <a:xfrm rot="-5400000">
            <a:off x="3450432" y="30075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85390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539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5392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539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5394" name="Rectangle 50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5395" name="Rectangle 51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85396" name="Text Box 52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3164699" y="2814697"/>
            <a:ext cx="4167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0101</a:t>
            </a:r>
            <a:r>
              <a:rPr lang="en-US" b="1" u="sng" dirty="0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57" name="Line 50"/>
          <p:cNvSpPr>
            <a:spLocks noChangeShapeType="1"/>
          </p:cNvSpPr>
          <p:nvPr/>
        </p:nvSpPr>
        <p:spPr bwMode="auto">
          <a:xfrm flipH="1">
            <a:off x="4600574" y="2209800"/>
            <a:ext cx="220664" cy="739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" name="Freeform 51"/>
          <p:cNvSpPr>
            <a:spLocks/>
          </p:cNvSpPr>
          <p:nvPr/>
        </p:nvSpPr>
        <p:spPr bwMode="auto">
          <a:xfrm flipV="1">
            <a:off x="5316127" y="2057399"/>
            <a:ext cx="914811" cy="1219201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5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739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739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739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39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/>
              <a:t>Write-Back (REF 5)</a:t>
            </a:r>
          </a:p>
        </p:txBody>
      </p:sp>
      <p:sp>
        <p:nvSpPr>
          <p:cNvPr id="338739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8739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8740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8740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8740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8740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8740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8740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8740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8740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8740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8740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8741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741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3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8741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8741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8742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742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2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2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8742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8742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8742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8742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8742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8742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8743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87431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7432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7433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7434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7435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7436" name="AutoShape 44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37" name="Text Box 45"/>
          <p:cNvSpPr txBox="1">
            <a:spLocks noChangeArrowheads="1"/>
          </p:cNvSpPr>
          <p:nvPr/>
        </p:nvSpPr>
        <p:spPr bwMode="auto">
          <a:xfrm rot="-5400000">
            <a:off x="3450432" y="30075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87438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743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7440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7441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7442" name="Rectangle 50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7443" name="Rectangle 51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87444" name="Rectangle 52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accent1"/>
                </a:solidFill>
              </a:rPr>
              <a:t>173</a:t>
            </a:r>
          </a:p>
        </p:txBody>
      </p:sp>
      <p:grpSp>
        <p:nvGrpSpPr>
          <p:cNvPr id="3387445" name="Group 53"/>
          <p:cNvGrpSpPr>
            <a:grpSpLocks/>
          </p:cNvGrpSpPr>
          <p:nvPr/>
        </p:nvGrpSpPr>
        <p:grpSpPr bwMode="auto">
          <a:xfrm>
            <a:off x="5791200" y="1752600"/>
            <a:ext cx="1371600" cy="1828800"/>
            <a:chOff x="3648" y="1104"/>
            <a:chExt cx="864" cy="1152"/>
          </a:xfrm>
        </p:grpSpPr>
        <p:sp>
          <p:nvSpPr>
            <p:cNvPr id="3387446" name="Line 54"/>
            <p:cNvSpPr>
              <a:spLocks noChangeShapeType="1"/>
            </p:cNvSpPr>
            <p:nvPr/>
          </p:nvSpPr>
          <p:spPr bwMode="auto">
            <a:xfrm flipV="1">
              <a:off x="3648" y="1104"/>
              <a:ext cx="864" cy="912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7447" name="Line 55"/>
            <p:cNvSpPr>
              <a:spLocks noChangeShapeType="1"/>
            </p:cNvSpPr>
            <p:nvPr/>
          </p:nvSpPr>
          <p:spPr bwMode="auto">
            <a:xfrm flipV="1">
              <a:off x="3648" y="1296"/>
              <a:ext cx="864" cy="96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87448" name="Text Box 56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87449" name="Text Box 57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3164699" y="2814697"/>
            <a:ext cx="4167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0101</a:t>
            </a:r>
            <a:r>
              <a:rPr lang="en-US" b="1" u="sng" dirty="0">
                <a:solidFill>
                  <a:srgbClr val="3333FF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154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4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944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944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44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/>
              <a:t>Write-Back (REF 5)</a:t>
            </a:r>
          </a:p>
        </p:txBody>
      </p:sp>
      <p:sp>
        <p:nvSpPr>
          <p:cNvPr id="338944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8944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8944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8944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8945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8945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8945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8945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8945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8945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8945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8945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8945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F6FF"/>
                </a:solidFill>
              </a:rPr>
              <a:t>0101</a:t>
            </a:r>
            <a:endParaRPr lang="en-US" b="1" dirty="0">
              <a:solidFill>
                <a:srgbClr val="00F6FF"/>
              </a:solidFill>
            </a:endParaRPr>
          </a:p>
        </p:txBody>
      </p:sp>
      <p:sp>
        <p:nvSpPr>
          <p:cNvPr id="338945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1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8946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8946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8946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946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7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7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8947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8947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8947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8947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8947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8947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8947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89479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9480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89481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9482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9483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9484" name="AutoShape 44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485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89486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9487" name="Rectangle 47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9488" name="Rectangle 48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89489" name="Rectangle 4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389490" name="Rectangle 5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389491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389492" name="Line 52"/>
          <p:cNvSpPr>
            <a:spLocks noChangeShapeType="1"/>
          </p:cNvSpPr>
          <p:nvPr/>
        </p:nvSpPr>
        <p:spPr bwMode="auto">
          <a:xfrm flipH="1" flipV="1">
            <a:off x="5867400" y="3276600"/>
            <a:ext cx="1295400" cy="1447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9493" name="Line 53"/>
          <p:cNvSpPr>
            <a:spLocks noChangeShapeType="1"/>
          </p:cNvSpPr>
          <p:nvPr/>
        </p:nvSpPr>
        <p:spPr bwMode="auto">
          <a:xfrm flipH="1" flipV="1">
            <a:off x="5867400" y="3657600"/>
            <a:ext cx="1295400" cy="1447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9494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89495" name="Text Box 5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190347" y="2814697"/>
            <a:ext cx="39105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7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0101</a:t>
            </a:r>
            <a:r>
              <a:rPr lang="en-US" b="1" u="sng" dirty="0">
                <a:solidFill>
                  <a:srgbClr val="3333FF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6511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49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49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50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6)</a:t>
            </a:r>
          </a:p>
        </p:txBody>
      </p:sp>
      <p:sp>
        <p:nvSpPr>
          <p:cNvPr id="356250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250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250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6250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250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250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250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250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251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251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251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251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251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1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7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6251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252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252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2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6252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252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253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253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253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253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253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253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36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62537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8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9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40" name="AutoShape 44"/>
          <p:cNvSpPr>
            <a:spLocks noChangeArrowheads="1"/>
          </p:cNvSpPr>
          <p:nvPr/>
        </p:nvSpPr>
        <p:spPr bwMode="auto">
          <a:xfrm>
            <a:off x="1295400" y="40322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41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err="1">
                <a:solidFill>
                  <a:schemeClr val="bg1"/>
                </a:solidFill>
              </a:rPr>
              <a:t>lru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562542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3" name="Rectangle 47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4" name="Rectangle 48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2545" name="Rectangle 4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46" name="Rectangle 5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2547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5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562551" name="Text Box 5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90347" y="2814697"/>
            <a:ext cx="39105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0010</a:t>
            </a:r>
            <a:r>
              <a:rPr lang="en-US" b="1" u="sng" dirty="0">
                <a:solidFill>
                  <a:srgbClr val="3333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333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331776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24883" t="24959" r="22852" b="27417"/>
          <a:stretch>
            <a:fillRect/>
          </a:stretch>
        </p:blipFill>
        <p:spPr bwMode="auto">
          <a:xfrm>
            <a:off x="0" y="1295400"/>
            <a:ext cx="9098184" cy="518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177097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49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49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50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6)</a:t>
            </a:r>
          </a:p>
        </p:txBody>
      </p:sp>
      <p:sp>
        <p:nvSpPr>
          <p:cNvPr id="356250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250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250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6250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250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250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250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250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251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251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251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251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251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1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7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6251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252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252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2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6252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252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253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253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253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253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253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253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62536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62537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8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9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40" name="AutoShape 44"/>
          <p:cNvSpPr>
            <a:spLocks noChangeArrowheads="1"/>
          </p:cNvSpPr>
          <p:nvPr/>
        </p:nvSpPr>
        <p:spPr bwMode="auto">
          <a:xfrm>
            <a:off x="1295400" y="40322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41" name="Text Box 45"/>
          <p:cNvSpPr txBox="1">
            <a:spLocks noChangeArrowheads="1"/>
          </p:cNvSpPr>
          <p:nvPr/>
        </p:nvSpPr>
        <p:spPr bwMode="auto">
          <a:xfrm rot="-5400000">
            <a:off x="3450432" y="30837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err="1">
                <a:solidFill>
                  <a:schemeClr val="bg1"/>
                </a:solidFill>
              </a:rPr>
              <a:t>lru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562542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3" name="Rectangle 47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4" name="Rectangle 48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2545" name="Rectangle 4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46" name="Rectangle 5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2547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5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562551" name="Text Box 5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3276600" y="4191000"/>
            <a:ext cx="1828800" cy="1219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2941782" y="2814697"/>
            <a:ext cx="63961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2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49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49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50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</a:t>
            </a:r>
            <a:r>
              <a:rPr lang="en-US" dirty="0" smtClean="0"/>
              <a:t>7)</a:t>
            </a:r>
            <a:endParaRPr lang="en-US" dirty="0"/>
          </a:p>
        </p:txBody>
      </p:sp>
      <p:sp>
        <p:nvSpPr>
          <p:cNvPr id="356250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250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250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6250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250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250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250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250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251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251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251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251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251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1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7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6251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252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252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2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6252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252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253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253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253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253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253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253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62536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62537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8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9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40" name="AutoShape 44"/>
          <p:cNvSpPr>
            <a:spLocks noChangeArrowheads="1"/>
          </p:cNvSpPr>
          <p:nvPr/>
        </p:nvSpPr>
        <p:spPr bwMode="auto">
          <a:xfrm>
            <a:off x="1295400" y="40322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41" name="Text Box 45"/>
          <p:cNvSpPr txBox="1">
            <a:spLocks noChangeArrowheads="1"/>
          </p:cNvSpPr>
          <p:nvPr/>
        </p:nvSpPr>
        <p:spPr bwMode="auto">
          <a:xfrm rot="-5400000">
            <a:off x="3450432" y="302656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err="1">
                <a:solidFill>
                  <a:schemeClr val="bg1"/>
                </a:solidFill>
              </a:rPr>
              <a:t>lru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562542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3" name="Rectangle 47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4" name="Rectangle 48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2545" name="Rectangle 4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46" name="Rectangle 5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2547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5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562551" name="Text Box 5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2864838" y="2814697"/>
            <a:ext cx="71656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1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864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864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864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864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/>
              <a:t>Write-Back (REF 7)</a:t>
            </a:r>
          </a:p>
        </p:txBody>
      </p:sp>
      <p:sp>
        <p:nvSpPr>
          <p:cNvPr id="356864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864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864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6864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865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865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865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865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865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865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865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865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865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1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6866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866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866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866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7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7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6867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867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867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867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867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867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867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8679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68680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00F6FF"/>
                </a:solidFill>
              </a:rPr>
              <a:t>1</a:t>
            </a:r>
          </a:p>
        </p:txBody>
      </p:sp>
      <p:sp>
        <p:nvSpPr>
          <p:cNvPr id="3568681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8682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8683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8685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8686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8687" name="Rectangle 47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8688" name="Rectangle 48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8689" name="Rectangle 4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3568690" name="Rectangle 5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8691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2" name="AutoShape 44"/>
          <p:cNvSpPr>
            <a:spLocks noChangeArrowheads="1"/>
          </p:cNvSpPr>
          <p:nvPr/>
        </p:nvSpPr>
        <p:spPr bwMode="auto">
          <a:xfrm>
            <a:off x="1295400" y="4267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 flipV="1">
            <a:off x="3276600" y="3276600"/>
            <a:ext cx="1828800" cy="2133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2664562" y="2814697"/>
            <a:ext cx="91683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6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Write-back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block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/>
              <a:t>4</a:t>
            </a:r>
            <a:r>
              <a:rPr lang="en-US" dirty="0" smtClean="0"/>
              <a:t>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olidFill>
                  <a:srgbClr val="00F6FF"/>
                </a:solidFill>
                <a:sym typeface="Wingdings" pitchFamily="2" charset="2"/>
              </a:rPr>
              <a:t>8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F6FF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rgbClr val="00F6FF"/>
              </a:solidFill>
            </a:endParaRPr>
          </a:p>
          <a:p>
            <a:r>
              <a:rPr lang="en-US" i="1" dirty="0" smtClean="0"/>
              <a:t>Some</a:t>
            </a:r>
            <a:r>
              <a:rPr lang="en-US" dirty="0" smtClean="0"/>
              <a:t> evictions write a block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/>
              <a:t>1 dirty eviction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2 </a:t>
            </a:r>
            <a:r>
              <a:rPr lang="en-US" dirty="0" err="1" smtClean="0">
                <a:solidFill>
                  <a:srgbClr val="00F6FF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writes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(+ </a:t>
            </a:r>
            <a:r>
              <a:rPr lang="en-US" dirty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dirty evictions later  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+4 </a:t>
            </a:r>
            <a:r>
              <a:rPr lang="en-US" dirty="0" err="1" smtClean="0">
                <a:solidFill>
                  <a:srgbClr val="00F6FF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writes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658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9117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9117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1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8,9)</a:t>
            </a:r>
          </a:p>
        </p:txBody>
      </p:sp>
      <p:sp>
        <p:nvSpPr>
          <p:cNvPr id="359117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9117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9117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9117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9117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9117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9118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9118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9118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91183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91184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91185" name="Rectangle 17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91186" name="Rectangle 18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87" name="Rectangle 19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88" name="Text Box 20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91189" name="Rectangle 21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0" name="Rectangle 2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1" name="Rectangle 23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2" name="Rectangle 24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3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1194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91195" name="Rectangle 27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91196" name="Rectangle 28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7" name="Rectangle 29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8" name="Rectangle 30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91199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91200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91201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91202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91203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91204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91205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91206" name="Text Box 38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91207" name="Rectangle 39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08" name="Rectangle 40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09" name="Rectangle 41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10" name="Rectangle 42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11" name="Text Box 43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91212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3" name="Rectangle 45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4" name="Rectangle 46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9121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6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91217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91218" name="Text Box 50"/>
          <p:cNvSpPr txBox="1">
            <a:spLocks noChangeArrowheads="1"/>
          </p:cNvSpPr>
          <p:nvPr/>
        </p:nvSpPr>
        <p:spPr bwMode="auto">
          <a:xfrm>
            <a:off x="1600200" y="2351088"/>
            <a:ext cx="17379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677386" y="2362200"/>
            <a:ext cx="90401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5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9117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9117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F6FF"/>
              </a:solidFill>
            </a:endParaRPr>
          </a:p>
        </p:txBody>
      </p:sp>
      <p:sp>
        <p:nvSpPr>
          <p:cNvPr id="3591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8,9)</a:t>
            </a:r>
          </a:p>
        </p:txBody>
      </p:sp>
      <p:sp>
        <p:nvSpPr>
          <p:cNvPr id="359117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9117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9117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9117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9117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9117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9118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9118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9118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91183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91184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91185" name="Rectangle 17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91186" name="Rectangle 18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87" name="Rectangle 19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88" name="Text Box 20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91189" name="Rectangle 21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0" name="Rectangle 2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1" name="Rectangle 23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2" name="Rectangle 24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3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1194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91195" name="Rectangle 27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91196" name="Rectangle 28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7" name="Rectangle 29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8" name="Rectangle 30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91199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91200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91201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91202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91203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91204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91205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91206" name="Text Box 38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91207" name="Rectangle 39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08" name="Rectangle 40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09" name="Rectangle 41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10" name="Rectangle 42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11" name="Text Box 43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91212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3" name="Rectangle 45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4" name="Rectangle 46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9121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6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91217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91218" name="Text Box 50"/>
          <p:cNvSpPr txBox="1">
            <a:spLocks noChangeArrowheads="1"/>
          </p:cNvSpPr>
          <p:nvPr/>
        </p:nvSpPr>
        <p:spPr bwMode="auto">
          <a:xfrm>
            <a:off x="1600200" y="2351088"/>
            <a:ext cx="17379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844099" y="2362200"/>
            <a:ext cx="7373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39122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Write-back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block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/>
              <a:t>4</a:t>
            </a:r>
            <a:r>
              <a:rPr lang="en-US" dirty="0" smtClean="0"/>
              <a:t>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olidFill>
                  <a:srgbClr val="00F6FF"/>
                </a:solidFill>
                <a:sym typeface="Wingdings" pitchFamily="2" charset="2"/>
              </a:rPr>
              <a:t>8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F6FF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rgbClr val="00F6FF"/>
              </a:solidFill>
            </a:endParaRPr>
          </a:p>
          <a:p>
            <a:r>
              <a:rPr lang="en-US" i="1" dirty="0" smtClean="0"/>
              <a:t>Some</a:t>
            </a:r>
            <a:r>
              <a:rPr lang="en-US" dirty="0" smtClean="0"/>
              <a:t> evictions write a block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/>
              <a:t>1 dirty eviction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2 </a:t>
            </a:r>
            <a:r>
              <a:rPr lang="en-US" dirty="0" err="1" smtClean="0">
                <a:solidFill>
                  <a:srgbClr val="00F6FF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writes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(+ </a:t>
            </a:r>
            <a:r>
              <a:rPr lang="en-US" dirty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dirty evictions later  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+4 </a:t>
            </a:r>
            <a:r>
              <a:rPr lang="en-US" dirty="0" err="1" smtClean="0">
                <a:solidFill>
                  <a:srgbClr val="00F6FF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writes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>
                <a:sym typeface="Wingdings" pitchFamily="2" charset="2"/>
              </a:rPr>
              <a:t>By comparison write-through was </a:t>
            </a:r>
          </a:p>
          <a:p>
            <a:pPr lvl="1"/>
            <a:r>
              <a:rPr lang="en-US" dirty="0">
                <a:sym typeface="Wingdings" pitchFamily="2" charset="2"/>
              </a:rPr>
              <a:t>Reads: eight words</a:t>
            </a:r>
          </a:p>
          <a:p>
            <a:pPr lvl="1"/>
            <a:r>
              <a:rPr lang="en-US" dirty="0">
                <a:sym typeface="Wingdings" pitchFamily="2" charset="2"/>
              </a:rPr>
              <a:t>Writes: </a:t>
            </a:r>
            <a:r>
              <a:rPr lang="en-US" dirty="0" smtClean="0">
                <a:sym typeface="Wingdings" pitchFamily="2" charset="2"/>
              </a:rPr>
              <a:t>4/6/8/10/12/… </a:t>
            </a:r>
            <a:r>
              <a:rPr lang="en-US" dirty="0" err="1">
                <a:sym typeface="Wingdings" pitchFamily="2" charset="2"/>
              </a:rPr>
              <a:t>etc</a:t>
            </a:r>
            <a:r>
              <a:rPr lang="en-US" dirty="0">
                <a:sym typeface="Wingdings" pitchFamily="2" charset="2"/>
              </a:rPr>
              <a:t> words</a:t>
            </a:r>
          </a:p>
          <a:p>
            <a:pPr lvl="1"/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732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is write back just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other performance tradeoffs between write-through and write-back?</a:t>
            </a:r>
          </a:p>
          <a:p>
            <a:endParaRPr lang="en-US" dirty="0" smtClean="0"/>
          </a:p>
          <a:p>
            <a:r>
              <a:rPr lang="en-US" dirty="0" smtClean="0"/>
              <a:t>How can we further reduce penalty for cost of writes to memory?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1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Hit time: write-through vs. write-back?</a:t>
            </a:r>
          </a:p>
          <a:p>
            <a:r>
              <a:rPr lang="en-US" dirty="0" smtClean="0"/>
              <a:t>A: Write-through slower on </a:t>
            </a:r>
            <a:r>
              <a:rPr lang="en-US" dirty="0" smtClean="0"/>
              <a:t>writes</a:t>
            </a:r>
            <a:endParaRPr lang="en-US" dirty="0" smtClean="0"/>
          </a:p>
          <a:p>
            <a:r>
              <a:rPr lang="en-US" dirty="0" smtClean="0"/>
              <a:t>Q: Miss penalty: write-through vs. write-back?</a:t>
            </a:r>
          </a:p>
          <a:p>
            <a:r>
              <a:rPr lang="en-US" dirty="0" smtClean="0"/>
              <a:t>A: Write-back slower on </a:t>
            </a:r>
            <a:r>
              <a:rPr lang="en-US" dirty="0" smtClean="0"/>
              <a:t>evictions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212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Writes to main memory are </a:t>
            </a:r>
            <a:r>
              <a:rPr lang="en-US" b="1" dirty="0" smtClean="0"/>
              <a:t>slow!</a:t>
            </a:r>
            <a:endParaRPr lang="en-US" dirty="0" smtClean="0"/>
          </a:p>
          <a:p>
            <a:r>
              <a:rPr lang="en-US" dirty="0" smtClean="0"/>
              <a:t>A: Use a </a:t>
            </a:r>
            <a:r>
              <a:rPr lang="en-US" dirty="0" smtClean="0">
                <a:solidFill>
                  <a:srgbClr val="00F6FF"/>
                </a:solidFill>
              </a:rPr>
              <a:t>write-back buffer</a:t>
            </a:r>
          </a:p>
          <a:p>
            <a:pPr lvl="1"/>
            <a:r>
              <a:rPr lang="en-US" dirty="0" smtClean="0"/>
              <a:t>A small queue holding dirty lines</a:t>
            </a:r>
          </a:p>
          <a:p>
            <a:pPr lvl="1"/>
            <a:r>
              <a:rPr lang="en-US" dirty="0" smtClean="0"/>
              <a:t>Add to end upon eviction</a:t>
            </a:r>
          </a:p>
          <a:p>
            <a:pPr lvl="1"/>
            <a:r>
              <a:rPr lang="en-US" dirty="0" smtClean="0"/>
              <a:t>Remove from front upon completion</a:t>
            </a:r>
          </a:p>
          <a:p>
            <a:r>
              <a:rPr lang="en-US" dirty="0" smtClean="0"/>
              <a:t>Q: </a:t>
            </a:r>
            <a:r>
              <a:rPr lang="en-US" dirty="0" smtClean="0"/>
              <a:t>When </a:t>
            </a:r>
            <a:r>
              <a:rPr lang="en-US" dirty="0" smtClean="0"/>
              <a:t>does it help?</a:t>
            </a:r>
          </a:p>
          <a:p>
            <a:r>
              <a:rPr lang="en-US" dirty="0" smtClean="0"/>
              <a:t>A: short bursts of writes (but not sustained writes)</a:t>
            </a:r>
          </a:p>
          <a:p>
            <a:r>
              <a:rPr lang="en-US" dirty="0" smtClean="0"/>
              <a:t>A: fast eviction reduces miss penalty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3319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0"/>
            <a:ext cx="8686800" cy="5638800"/>
          </a:xfrm>
        </p:spPr>
        <p:txBody>
          <a:bodyPr/>
          <a:lstStyle/>
          <a:p>
            <a:r>
              <a:rPr lang="en-US" dirty="0" smtClean="0"/>
              <a:t>For a given total cache size,</a:t>
            </a:r>
          </a:p>
          <a:p>
            <a:r>
              <a:rPr lang="en-US" dirty="0" smtClean="0"/>
              <a:t>larger block sizes mean…. </a:t>
            </a:r>
          </a:p>
          <a:p>
            <a:pPr lvl="1"/>
            <a:r>
              <a:rPr lang="en-US" dirty="0" smtClean="0"/>
              <a:t>fewer lines</a:t>
            </a:r>
          </a:p>
          <a:p>
            <a:pPr lvl="1"/>
            <a:r>
              <a:rPr lang="en-US" dirty="0" smtClean="0"/>
              <a:t>so fewer tags, less overhead</a:t>
            </a:r>
          </a:p>
          <a:p>
            <a:pPr lvl="1"/>
            <a:r>
              <a:rPr lang="en-US" dirty="0" smtClean="0"/>
              <a:t>and fewer cold misses (within-block “prefetching”)</a:t>
            </a:r>
          </a:p>
          <a:p>
            <a:endParaRPr lang="en-US" dirty="0" smtClean="0"/>
          </a:p>
          <a:p>
            <a:r>
              <a:rPr lang="en-US" dirty="0" smtClean="0"/>
              <a:t>But also…</a:t>
            </a:r>
          </a:p>
          <a:p>
            <a:pPr lvl="1"/>
            <a:r>
              <a:rPr lang="en-US" dirty="0" smtClean="0"/>
              <a:t>fewer blocks available (for scattered accesses!)</a:t>
            </a:r>
          </a:p>
          <a:p>
            <a:pPr lvl="1"/>
            <a:r>
              <a:rPr lang="en-US" dirty="0" smtClean="0"/>
              <a:t>so more conflicts</a:t>
            </a:r>
          </a:p>
          <a:p>
            <a:pPr lvl="1"/>
            <a:r>
              <a:rPr lang="en-US" dirty="0" smtClean="0"/>
              <a:t>and larger miss penalty (time to fetch block)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7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Write-through vs. Write-back</a:t>
            </a:r>
            <a:endParaRPr lang="en-US"/>
          </a:p>
        </p:txBody>
      </p:sp>
      <p:sp>
        <p:nvSpPr>
          <p:cNvPr id="3595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Write-through is slower</a:t>
            </a:r>
          </a:p>
          <a:p>
            <a:pPr lvl="1"/>
            <a:r>
              <a:rPr lang="en-US" dirty="0" smtClean="0"/>
              <a:t>But simpler (memory always consistent)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Write-back is almost always faster</a:t>
            </a:r>
          </a:p>
          <a:p>
            <a:pPr lvl="1"/>
            <a:r>
              <a:rPr lang="en-US" dirty="0" smtClean="0"/>
              <a:t>write-back buffer hides large eviction cost</a:t>
            </a:r>
          </a:p>
          <a:p>
            <a:pPr lvl="1"/>
            <a:r>
              <a:rPr lang="en-US" dirty="0" smtClean="0"/>
              <a:t>But what about multiple cores with separate caches but sharing memory?</a:t>
            </a:r>
          </a:p>
          <a:p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Write-back requires a cache coherency protocol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Inconsistent views of memory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Need to “snoop” in each other’s caches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Extremely complex protocols, very hard to get right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2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Cache-coherency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7389"/>
            <a:ext cx="86868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Q: Multiple readers and writers?</a:t>
            </a:r>
          </a:p>
          <a:p>
            <a:pPr marL="342900" lvl="1" indent="-342900">
              <a:buClrTx/>
              <a:buSzPct val="80000"/>
              <a:buNone/>
            </a:pPr>
            <a:r>
              <a:rPr lang="en-US" dirty="0" smtClean="0">
                <a:sym typeface="Wingdings" pitchFamily="2" charset="2"/>
              </a:rPr>
              <a:t>A: Potentially inconsistent views of memory</a:t>
            </a:r>
            <a:endParaRPr lang="en-US" dirty="0" smtClean="0"/>
          </a:p>
          <a:p>
            <a:endParaRPr lang="en-US" sz="2400" dirty="0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514600" y="3204389"/>
            <a:ext cx="4419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/>
              <a:t>Mem</a:t>
            </a:r>
            <a:endParaRPr lang="en-US" sz="2400" dirty="0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514600" y="2670989"/>
            <a:ext cx="2133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L2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25146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30480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304800" y="4042589"/>
            <a:ext cx="8610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F6FF"/>
                </a:solidFill>
                <a:sym typeface="Wingdings" pitchFamily="2" charset="2"/>
              </a:rPr>
              <a:t>Cache coherency </a:t>
            </a:r>
            <a:r>
              <a:rPr lang="en-US" sz="3200" dirty="0" smtClean="0">
                <a:solidFill>
                  <a:srgbClr val="00F6FF"/>
                </a:solidFill>
                <a:sym typeface="Wingdings" pitchFamily="2" charset="2"/>
              </a:rPr>
              <a:t>protocol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May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need to </a:t>
            </a:r>
            <a:r>
              <a:rPr lang="en-US" sz="2800" dirty="0" smtClean="0">
                <a:solidFill>
                  <a:srgbClr val="00F6FF"/>
                </a:solidFill>
                <a:sym typeface="Wingdings" pitchFamily="2" charset="2"/>
              </a:rPr>
              <a:t>snoop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on other CPU’s cache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activity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00F6FF"/>
                </a:solidFill>
                <a:sym typeface="Wingdings" pitchFamily="2" charset="2"/>
              </a:rPr>
              <a:t>Invalidate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cache line when other CPU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writes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00F6FF"/>
                </a:solidFill>
                <a:sym typeface="Wingdings" pitchFamily="2" charset="2"/>
              </a:rPr>
              <a:t>Flush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write-back caches before other CPU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reads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Or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the reverse: Before writing/reading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…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Extremely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complex protocols, very hard to get right</a:t>
            </a: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2514600" y="1604189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6576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41910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3657600" y="1604189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4800600" y="2670989"/>
            <a:ext cx="2133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L2</a:t>
            </a:r>
            <a:endParaRPr lang="en-US" sz="2400" dirty="0"/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48006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53340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4800600" y="1604189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59436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64770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5943600" y="1604189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23" name="Flowchart: Magnetic Disk 22"/>
          <p:cNvSpPr/>
          <p:nvPr>
            <p:custDataLst>
              <p:tags r:id="rId19"/>
            </p:custDataLst>
          </p:nvPr>
        </p:nvSpPr>
        <p:spPr>
          <a:xfrm>
            <a:off x="7315200" y="3051989"/>
            <a:ext cx="1143000" cy="609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20"/>
            </p:custDataLst>
          </p:nvPr>
        </p:nvSpPr>
        <p:spPr>
          <a:xfrm>
            <a:off x="1219200" y="3204389"/>
            <a:ext cx="838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3172123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A</a:t>
            </a:r>
            <a:endParaRPr lang="en-US" sz="2800" dirty="0">
              <a:solidFill>
                <a:srgbClr val="00F6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25908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A</a:t>
            </a:r>
            <a:endParaRPr lang="en-US" sz="2800" dirty="0">
              <a:solidFill>
                <a:srgbClr val="00F6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21437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A</a:t>
            </a:r>
            <a:endParaRPr lang="en-US" sz="2800" dirty="0">
              <a:solidFill>
                <a:srgbClr val="00F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2200" y="16103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A</a:t>
            </a:r>
            <a:endParaRPr lang="en-US" sz="2800" dirty="0">
              <a:solidFill>
                <a:srgbClr val="00F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2200" y="160020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A’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2133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A</a:t>
            </a:r>
            <a:endParaRPr lang="en-US" sz="2800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3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6" grpId="0"/>
      <p:bldP spid="25" grpId="0"/>
      <p:bldP spid="26" grpId="0"/>
      <p:bldP spid="27" grpId="0"/>
      <p:bldP spid="27" grpId="1"/>
      <p:bldP spid="28" grpId="0"/>
      <p:bldP spid="2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Write-through policy with write allocate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Cache </a:t>
            </a:r>
            <a:r>
              <a:rPr lang="en-US" dirty="0"/>
              <a:t>miss: read entire block from </a:t>
            </a:r>
            <a:r>
              <a:rPr lang="en-US" dirty="0" smtClean="0"/>
              <a:t>memory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Write</a:t>
            </a:r>
            <a:r>
              <a:rPr lang="en-US" dirty="0"/>
              <a:t>: write only updated item to </a:t>
            </a:r>
            <a:r>
              <a:rPr lang="en-US" dirty="0" smtClean="0"/>
              <a:t>memory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Eviction</a:t>
            </a:r>
            <a:r>
              <a:rPr lang="en-US" dirty="0"/>
              <a:t>: no need to write to </a:t>
            </a:r>
            <a:r>
              <a:rPr lang="en-US" dirty="0" smtClean="0"/>
              <a:t>memory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Slower, but cleaner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Write-back policy with write allocate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Cache </a:t>
            </a:r>
            <a:r>
              <a:rPr lang="en-US" dirty="0"/>
              <a:t>miss: read entire block from </a:t>
            </a:r>
            <a:r>
              <a:rPr lang="en-US" dirty="0" smtClean="0"/>
              <a:t>memory</a:t>
            </a:r>
          </a:p>
          <a:p>
            <a:pPr marL="1485900" lvl="2" indent="-342900"/>
            <a:r>
              <a:rPr lang="en-US" dirty="0" smtClean="0">
                <a:solidFill>
                  <a:srgbClr val="00F6FF"/>
                </a:solidFill>
              </a:rPr>
              <a:t>But may need to write dirty </a:t>
            </a:r>
            <a:r>
              <a:rPr lang="en-US" dirty="0" err="1" smtClean="0">
                <a:solidFill>
                  <a:srgbClr val="00F6FF"/>
                </a:solidFill>
              </a:rPr>
              <a:t>cacheline</a:t>
            </a:r>
            <a:r>
              <a:rPr lang="en-US" dirty="0" smtClean="0">
                <a:solidFill>
                  <a:srgbClr val="00F6FF"/>
                </a:solidFill>
              </a:rPr>
              <a:t> first</a:t>
            </a:r>
          </a:p>
          <a:p>
            <a:pPr marL="1085850" lvl="1" indent="-342900"/>
            <a:r>
              <a:rPr lang="en-US" dirty="0" smtClean="0">
                <a:solidFill>
                  <a:srgbClr val="00F6FF"/>
                </a:solidFill>
              </a:rPr>
              <a:t>Write: nothing to memory</a:t>
            </a:r>
          </a:p>
          <a:p>
            <a:pPr marL="1085850" lvl="1" indent="-342900"/>
            <a:r>
              <a:rPr lang="en-US" dirty="0" smtClean="0">
                <a:solidFill>
                  <a:srgbClr val="00F6FF"/>
                </a:solidFill>
              </a:rPr>
              <a:t>Eviction: have to write to memory, entire </a:t>
            </a:r>
            <a:r>
              <a:rPr lang="en-US" dirty="0" err="1" smtClean="0">
                <a:solidFill>
                  <a:srgbClr val="00F6FF"/>
                </a:solidFill>
              </a:rPr>
              <a:t>cacheline</a:t>
            </a:r>
            <a:r>
              <a:rPr lang="en-US" dirty="0" smtClean="0">
                <a:solidFill>
                  <a:srgbClr val="00F6FF"/>
                </a:solidFill>
              </a:rPr>
              <a:t> because don’t know what is dirty (only 1 dirty bit)</a:t>
            </a:r>
          </a:p>
          <a:p>
            <a:pPr marL="1085850" lvl="1" indent="-342900"/>
            <a:r>
              <a:rPr lang="en-US" dirty="0" smtClean="0">
                <a:solidFill>
                  <a:schemeClr val="accent2"/>
                </a:solidFill>
              </a:rPr>
              <a:t>Faster, but complicated with multicore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6933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F6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Summary: Write 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5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Performance: What is the average memory access time (AMAT) for a cache?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</a:t>
            </a:r>
            <a:r>
              <a:rPr lang="en-US" dirty="0" smtClean="0">
                <a:solidFill>
                  <a:srgbClr val="00F6FF"/>
                </a:solidFill>
              </a:rPr>
              <a:t>AMAT = %hit x hit time + % miss x miss time</a:t>
            </a:r>
            <a:endParaRPr lang="en-US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Cache Performance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762000"/>
            <a:ext cx="8382000" cy="594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Average Memory Access Time (AMAT)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Cache Performance (very simplified):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F6FF"/>
                </a:solidFill>
              </a:rPr>
              <a:t> L1 (SRAM)</a:t>
            </a:r>
            <a:r>
              <a:rPr lang="en-US" sz="2400" dirty="0" smtClean="0"/>
              <a:t>: 512 x 64 byte cache lines, direct mapped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3 cycle per word access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Lookup cost: 2 cycle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rgbClr val="00F6FF"/>
                </a:solidFill>
              </a:rPr>
              <a:t>Mem</a:t>
            </a:r>
            <a:r>
              <a:rPr lang="en-US" sz="2400" dirty="0" smtClean="0">
                <a:solidFill>
                  <a:srgbClr val="00F6FF"/>
                </a:solidFill>
              </a:rPr>
              <a:t> (DRAM)</a:t>
            </a:r>
            <a:r>
              <a:rPr lang="en-US" sz="2400" dirty="0" smtClean="0"/>
              <a:t>: 4GB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50 cycle </a:t>
            </a:r>
            <a:r>
              <a:rPr lang="en-US" sz="2400" dirty="0" smtClean="0"/>
              <a:t>for first </a:t>
            </a:r>
            <a:r>
              <a:rPr lang="en-US" sz="2400" dirty="0" smtClean="0"/>
              <a:t>word, plus 3 </a:t>
            </a:r>
            <a:r>
              <a:rPr lang="en-US" sz="2400" dirty="0" smtClean="0"/>
              <a:t>cycles per subsequent </a:t>
            </a:r>
            <a:r>
              <a:rPr lang="en-US" sz="2400" dirty="0" smtClean="0"/>
              <a:t>word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2473" y="4244876"/>
            <a:ext cx="8370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F6FF"/>
                </a:solidFill>
              </a:rPr>
              <a:t>AMAT </a:t>
            </a:r>
            <a:r>
              <a:rPr lang="en-US" sz="2400" b="1" dirty="0">
                <a:solidFill>
                  <a:srgbClr val="00F6FF"/>
                </a:solidFill>
              </a:rPr>
              <a:t>= %hit x hit time + % miss </a:t>
            </a:r>
            <a:r>
              <a:rPr lang="en-US" sz="2400" b="1" dirty="0" smtClean="0">
                <a:solidFill>
                  <a:srgbClr val="00F6FF"/>
                </a:solidFill>
              </a:rPr>
              <a:t>x </a:t>
            </a:r>
            <a:r>
              <a:rPr lang="en-US" sz="2400" b="1" dirty="0">
                <a:solidFill>
                  <a:srgbClr val="00F6FF"/>
                </a:solidFill>
              </a:rPr>
              <a:t>miss time</a:t>
            </a:r>
            <a:endParaRPr lang="en-US" sz="2400" b="1" dirty="0" smtClean="0">
              <a:solidFill>
                <a:srgbClr val="00F6FF"/>
              </a:solidFill>
            </a:endParaRPr>
          </a:p>
          <a:p>
            <a:r>
              <a:rPr lang="en-US" sz="2400" dirty="0" smtClean="0">
                <a:solidFill>
                  <a:srgbClr val="00F6FF"/>
                </a:solidFill>
              </a:rPr>
              <a:t>Hit time    = 5 cycles</a:t>
            </a:r>
          </a:p>
          <a:p>
            <a:r>
              <a:rPr lang="en-US" sz="2400" dirty="0">
                <a:solidFill>
                  <a:srgbClr val="00F6FF"/>
                </a:solidFill>
              </a:rPr>
              <a:t>M</a:t>
            </a:r>
            <a:r>
              <a:rPr lang="en-US" sz="2400" dirty="0" smtClean="0">
                <a:solidFill>
                  <a:srgbClr val="00F6FF"/>
                </a:solidFill>
              </a:rPr>
              <a:t>iss time = </a:t>
            </a:r>
            <a:r>
              <a:rPr lang="en-US" sz="2400" dirty="0" smtClean="0">
                <a:solidFill>
                  <a:srgbClr val="00F6FF"/>
                </a:solidFill>
              </a:rPr>
              <a:t>hit time + </a:t>
            </a:r>
            <a:r>
              <a:rPr lang="en-US" sz="2400" dirty="0" smtClean="0">
                <a:solidFill>
                  <a:srgbClr val="00F6FF"/>
                </a:solidFill>
              </a:rPr>
              <a:t>50 (</a:t>
            </a:r>
            <a:r>
              <a:rPr lang="en-US" sz="2000" dirty="0" smtClean="0">
                <a:solidFill>
                  <a:srgbClr val="00F6FF"/>
                </a:solidFill>
              </a:rPr>
              <a:t>first word) </a:t>
            </a:r>
            <a:r>
              <a:rPr lang="en-US" sz="2400" dirty="0" smtClean="0">
                <a:solidFill>
                  <a:srgbClr val="00F6FF"/>
                </a:solidFill>
              </a:rPr>
              <a:t>+ 15 x 3 </a:t>
            </a:r>
            <a:r>
              <a:rPr lang="en-US" sz="2000" dirty="0" smtClean="0">
                <a:solidFill>
                  <a:srgbClr val="00F6FF"/>
                </a:solidFill>
              </a:rPr>
              <a:t>(words)</a:t>
            </a:r>
          </a:p>
          <a:p>
            <a:r>
              <a:rPr lang="en-US" sz="2400" dirty="0" smtClean="0">
                <a:solidFill>
                  <a:srgbClr val="00F6FF"/>
                </a:solidFill>
              </a:rPr>
              <a:t>	     = 100 cycles </a:t>
            </a:r>
          </a:p>
          <a:p>
            <a:r>
              <a:rPr lang="en-US" sz="2400" dirty="0" smtClean="0">
                <a:solidFill>
                  <a:srgbClr val="00F6FF"/>
                </a:solidFill>
              </a:rPr>
              <a:t>If %hit = 90%, then</a:t>
            </a:r>
          </a:p>
          <a:p>
            <a:r>
              <a:rPr lang="en-US" sz="2400" b="1" dirty="0" smtClean="0">
                <a:solidFill>
                  <a:srgbClr val="00F6FF"/>
                </a:solidFill>
              </a:rPr>
              <a:t>AMAT = .9 x 5 + .1 x 100 = 14.5 cycles</a:t>
            </a:r>
            <a:endParaRPr lang="en-US" sz="2400" b="1" dirty="0">
              <a:solidFill>
                <a:srgbClr val="00F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600980"/>
            <a:ext cx="390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16 words (i.e. 64 / 4 = 16)</a:t>
            </a:r>
            <a:endParaRPr lang="en-US" sz="2800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2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Level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3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9144000" cy="5638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Average </a:t>
            </a:r>
            <a:r>
              <a:rPr lang="en-US" sz="2800" dirty="0" smtClean="0">
                <a:solidFill>
                  <a:schemeClr val="bg1"/>
                </a:solidFill>
              </a:rPr>
              <a:t>memory access time (AMAT)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rgbClr val="00F6FF"/>
                </a:solidFill>
              </a:rPr>
              <a:t> depends </a:t>
            </a:r>
            <a:r>
              <a:rPr lang="en-US" sz="2800" dirty="0" smtClean="0">
                <a:solidFill>
                  <a:srgbClr val="00F6FF"/>
                </a:solidFill>
              </a:rPr>
              <a:t>on cache architecture and size</a:t>
            </a:r>
          </a:p>
          <a:p>
            <a:r>
              <a:rPr lang="en-US" sz="2800" dirty="0" smtClean="0">
                <a:solidFill>
                  <a:srgbClr val="00F6FF"/>
                </a:solidFill>
              </a:rPr>
              <a:t> access time </a:t>
            </a:r>
            <a:r>
              <a:rPr lang="en-US" sz="2800" dirty="0">
                <a:solidFill>
                  <a:srgbClr val="00F6FF"/>
                </a:solidFill>
              </a:rPr>
              <a:t>for hit, </a:t>
            </a:r>
            <a:endParaRPr lang="en-US" sz="2800" dirty="0" smtClean="0">
              <a:solidFill>
                <a:srgbClr val="00F6FF"/>
              </a:solidFill>
            </a:endParaRPr>
          </a:p>
          <a:p>
            <a:r>
              <a:rPr lang="en-US" sz="2800" dirty="0" smtClean="0">
                <a:solidFill>
                  <a:srgbClr val="00F6FF"/>
                </a:solidFill>
              </a:rPr>
              <a:t>  miss </a:t>
            </a:r>
            <a:r>
              <a:rPr lang="en-US" sz="2800" dirty="0">
                <a:solidFill>
                  <a:srgbClr val="00F6FF"/>
                </a:solidFill>
              </a:rPr>
              <a:t>penalty, </a:t>
            </a:r>
            <a:r>
              <a:rPr lang="en-US" sz="2800" dirty="0" smtClean="0">
                <a:solidFill>
                  <a:srgbClr val="00F6FF"/>
                </a:solidFill>
              </a:rPr>
              <a:t>miss </a:t>
            </a:r>
            <a:r>
              <a:rPr lang="en-US" sz="2800" dirty="0">
                <a:solidFill>
                  <a:srgbClr val="00F6FF"/>
                </a:solidFill>
              </a:rPr>
              <a:t>rate</a:t>
            </a:r>
          </a:p>
          <a:p>
            <a:endParaRPr lang="en-US" sz="2800" dirty="0">
              <a:solidFill>
                <a:srgbClr val="00F6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04800" y="3048000"/>
            <a:ext cx="81534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Cache design a very complex problem:</a:t>
            </a:r>
          </a:p>
          <a:p>
            <a:pPr lvl="1"/>
            <a:r>
              <a:rPr lang="en-US" dirty="0" smtClean="0"/>
              <a:t>Cache size, block size (aka line size)</a:t>
            </a:r>
          </a:p>
          <a:p>
            <a:pPr lvl="1"/>
            <a:r>
              <a:rPr lang="en-US" dirty="0" smtClean="0"/>
              <a:t>Number of ways of set-associativity (1, N, </a:t>
            </a:r>
            <a:r>
              <a:rPr lang="en-US" dirty="0" smtClean="0">
                <a:sym typeface="Symbol"/>
              </a:rPr>
              <a:t>)</a:t>
            </a:r>
            <a:endParaRPr lang="en-US" dirty="0" smtClean="0"/>
          </a:p>
          <a:p>
            <a:pPr lvl="1"/>
            <a:r>
              <a:rPr lang="en-US" dirty="0" smtClean="0"/>
              <a:t>Eviction policy </a:t>
            </a:r>
          </a:p>
          <a:p>
            <a:pPr lvl="1"/>
            <a:r>
              <a:rPr lang="en-US" dirty="0" smtClean="0"/>
              <a:t>Number of levels of caching, parameters for each</a:t>
            </a:r>
          </a:p>
          <a:p>
            <a:pPr lvl="1"/>
            <a:r>
              <a:rPr lang="en-US" dirty="0" smtClean="0"/>
              <a:t>Separate I-cache from D-cache, or Unified cache</a:t>
            </a:r>
          </a:p>
          <a:p>
            <a:pPr lvl="1"/>
            <a:r>
              <a:rPr lang="en-US" dirty="0" smtClean="0"/>
              <a:t>Prefetching policies / instructions</a:t>
            </a:r>
          </a:p>
          <a:p>
            <a:pPr lvl="1"/>
            <a:r>
              <a:rPr lang="en-US" dirty="0" smtClean="0"/>
              <a:t>Write policy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9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1118225"/>
              </p:ext>
            </p:extLst>
          </p:nvPr>
        </p:nvGraphicFramePr>
        <p:xfrm>
          <a:off x="5029200" y="99060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1000" y="5181600"/>
            <a:ext cx="8226425" cy="1095375"/>
          </a:xfrm>
        </p:spPr>
        <p:txBody>
          <a:bodyPr>
            <a:noAutofit/>
          </a:bodyPr>
          <a:lstStyle/>
          <a:p>
            <a:r>
              <a:rPr lang="en-US" dirty="0"/>
              <a:t>Every access is a cache miss</a:t>
            </a:r>
            <a:r>
              <a:rPr lang="en-US" dirty="0" smtClean="0"/>
              <a:t>!</a:t>
            </a:r>
          </a:p>
          <a:p>
            <a:r>
              <a:rPr lang="en-US" dirty="0" smtClean="0"/>
              <a:t>(unless </a:t>
            </a:r>
            <a:r>
              <a:rPr lang="en-US" i="1" dirty="0" smtClean="0"/>
              <a:t>entire </a:t>
            </a:r>
            <a:r>
              <a:rPr lang="en-US" dirty="0" smtClean="0"/>
              <a:t>matrix can fit in cache)</a:t>
            </a:r>
            <a:endParaRPr lang="en-US" i="1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939314"/>
            <a:ext cx="4049827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W = 10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A[H][W];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for(x=0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x &lt; W; x++) 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for(y=0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y &lt; H; y++)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+=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A[y][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x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6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2979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Autofit/>
          </a:bodyPr>
          <a:lstStyle/>
          <a:p>
            <a:r>
              <a:rPr lang="en-US" dirty="0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4343400"/>
            <a:ext cx="8226425" cy="2085975"/>
          </a:xfrm>
        </p:spPr>
        <p:txBody>
          <a:bodyPr>
            <a:noAutofit/>
          </a:bodyPr>
          <a:lstStyle/>
          <a:p>
            <a:r>
              <a:rPr lang="en-US" sz="2400" dirty="0" smtClean="0"/>
              <a:t>Block size = 4 </a:t>
            </a:r>
            <a:r>
              <a:rPr lang="en-US" sz="2400" dirty="0" smtClean="0">
                <a:sym typeface="Wingdings" pitchFamily="2" charset="2"/>
              </a:rPr>
              <a:t> 75%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8  87.5%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16  </a:t>
            </a:r>
            <a:r>
              <a:rPr lang="en-US" sz="2400" dirty="0" smtClean="0"/>
              <a:t>93.75%  hit rate</a:t>
            </a:r>
          </a:p>
          <a:p>
            <a:r>
              <a:rPr lang="en-US" sz="2400" dirty="0" smtClean="0"/>
              <a:t>And you can easily 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to warm the </a:t>
            </a:r>
            <a:r>
              <a:rPr lang="en-US" sz="2400" dirty="0" smtClean="0"/>
              <a:t>cache</a:t>
            </a:r>
            <a:endParaRPr lang="en-US" sz="2400" i="1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710714"/>
            <a:ext cx="4277453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W = 10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A[H][W];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for(y=0; y &lt; H; y++)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for(x=0; x &lt; W; x++) 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+= A[y][x];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87664215"/>
              </p:ext>
            </p:extLst>
          </p:nvPr>
        </p:nvGraphicFramePr>
        <p:xfrm>
          <a:off x="5181600" y="8839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90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end of the cache lectures…</a:t>
            </a:r>
            <a:endParaRPr lang="en-US" dirty="0"/>
          </a:p>
        </p:txBody>
      </p:sp>
      <p:pic>
        <p:nvPicPr>
          <p:cNvPr id="5" name="Picture 4" descr="Screen Shot 2014-03-20 at 5.12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71600"/>
            <a:ext cx="5029200" cy="2438400"/>
          </a:xfrm>
          <a:prstGeom prst="rect">
            <a:avLst/>
          </a:prstGeom>
        </p:spPr>
      </p:pic>
      <p:pic>
        <p:nvPicPr>
          <p:cNvPr id="6" name="Picture 5" descr="Screen Shot 2014-03-20 at 5.12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1099279"/>
          </a:xfrm>
          <a:prstGeom prst="rect">
            <a:avLst/>
          </a:prstGeom>
        </p:spPr>
      </p:pic>
      <p:pic>
        <p:nvPicPr>
          <p:cNvPr id="7" name="Picture 6" descr="Screen Shot 2014-03-20 at 5.13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34925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Associativity</a:t>
            </a:r>
            <a:endParaRPr lang="en-US" dirty="0"/>
          </a:p>
        </p:txBody>
      </p:sp>
      <p:pic>
        <p:nvPicPr>
          <p:cNvPr id="4" name="Content Placeholder 3" descr="Screen Shot 2014-03-27 at 9.56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>
            <a:fillRect/>
          </a:stretch>
        </p:blipFill>
        <p:spPr>
          <a:xfrm>
            <a:off x="304800" y="838200"/>
            <a:ext cx="8686800" cy="5638800"/>
          </a:xfrm>
        </p:spPr>
      </p:pic>
    </p:spTree>
    <p:extLst>
      <p:ext uri="{BB962C8B-B14F-4D97-AF65-F5344CB8AC3E}">
        <p14:creationId xmlns:p14="http://schemas.microsoft.com/office/powerpoint/2010/main" val="300135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3-20 at 5.2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175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685800"/>
            <a:ext cx="8991600" cy="640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Memory performance matters!</a:t>
            </a:r>
          </a:p>
          <a:p>
            <a:pPr lvl="1"/>
            <a:r>
              <a:rPr lang="en-US" dirty="0" smtClean="0"/>
              <a:t>often more than CPU performance</a:t>
            </a:r>
          </a:p>
          <a:p>
            <a:pPr lvl="1"/>
            <a:r>
              <a:rPr lang="en-US" dirty="0" smtClean="0"/>
              <a:t>… because it is the bottleneck, and not improving much</a:t>
            </a:r>
          </a:p>
          <a:p>
            <a:pPr lvl="1"/>
            <a:r>
              <a:rPr lang="en-US" dirty="0" smtClean="0"/>
              <a:t>… because most programs move a LOT of data</a:t>
            </a:r>
          </a:p>
          <a:p>
            <a:r>
              <a:rPr lang="en-US" dirty="0" smtClean="0">
                <a:solidFill>
                  <a:srgbClr val="00F6FF"/>
                </a:solidFill>
              </a:rPr>
              <a:t>Design space is huge</a:t>
            </a:r>
          </a:p>
          <a:p>
            <a:pPr lvl="1"/>
            <a:r>
              <a:rPr lang="en-US" dirty="0" smtClean="0"/>
              <a:t>Gambling against program behavior</a:t>
            </a:r>
          </a:p>
          <a:p>
            <a:pPr lvl="1"/>
            <a:r>
              <a:rPr lang="en-US" dirty="0" smtClean="0"/>
              <a:t>Cuts across all layers: </a:t>
            </a:r>
            <a:br>
              <a:rPr lang="en-US" dirty="0" smtClean="0"/>
            </a:br>
            <a:r>
              <a:rPr lang="en-US" dirty="0" smtClean="0"/>
              <a:t>users </a:t>
            </a:r>
            <a:r>
              <a:rPr lang="en-US" dirty="0" smtClean="0">
                <a:sym typeface="Wingdings" pitchFamily="2" charset="2"/>
              </a:rPr>
              <a:t> programs  </a:t>
            </a:r>
            <a:r>
              <a:rPr lang="en-US" dirty="0" err="1" smtClean="0">
                <a:sym typeface="Wingdings" pitchFamily="2" charset="2"/>
              </a:rPr>
              <a:t>os</a:t>
            </a:r>
            <a:r>
              <a:rPr lang="en-US" dirty="0" smtClean="0">
                <a:sym typeface="Wingdings" pitchFamily="2" charset="2"/>
              </a:rPr>
              <a:t>  hardware</a:t>
            </a:r>
          </a:p>
          <a:p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Multi-core / Multi-Processor is complicated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Inconsistent views of memory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Extremely complex protocols, very hard to get right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48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3-27 at 7.50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058515"/>
            <a:ext cx="4871071" cy="5774085"/>
          </a:xfrm>
          <a:prstGeom prst="rect">
            <a:avLst/>
          </a:prstGeom>
        </p:spPr>
      </p:pic>
      <p:pic>
        <p:nvPicPr>
          <p:cNvPr id="6" name="Picture 5" descr="Screen Shot 2014-03-27 at 7.50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4941358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Spring is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4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Multilevel caches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3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writes?</a:t>
            </a:r>
          </a:p>
          <a:p>
            <a:r>
              <a:rPr lang="en-US" dirty="0" smtClean="0"/>
              <a:t>What happens when the CPU writes to a register and calls a store instruction?!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9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13476</TotalTime>
  <Words>8265</Words>
  <Application>Microsoft Macintosh PowerPoint</Application>
  <PresentationFormat>On-screen Show (4:3)</PresentationFormat>
  <Paragraphs>2934</Paragraphs>
  <Slides>72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Caches 3</vt:lpstr>
      <vt:lpstr>Compromise</vt:lpstr>
      <vt:lpstr>3-Way Set Associative Cache (Reading)</vt:lpstr>
      <vt:lpstr>Basic Cache Organization</vt:lpstr>
      <vt:lpstr>Experimental Results</vt:lpstr>
      <vt:lpstr>Tradeoffs</vt:lpstr>
      <vt:lpstr>Associativity</vt:lpstr>
      <vt:lpstr>Other Designs</vt:lpstr>
      <vt:lpstr>Next Goal</vt:lpstr>
      <vt:lpstr>What about Stores?</vt:lpstr>
      <vt:lpstr>Cache Write Policies</vt:lpstr>
      <vt:lpstr>Write Allocation Policies</vt:lpstr>
      <vt:lpstr>Next Goal</vt:lpstr>
      <vt:lpstr>Handling Stores (Write-Through)</vt:lpstr>
      <vt:lpstr>Write-Through (REF 1)</vt:lpstr>
      <vt:lpstr>Write-Through (REF 1)</vt:lpstr>
      <vt:lpstr>Write-Through (REF 2)</vt:lpstr>
      <vt:lpstr>Write-Through (REF 2)</vt:lpstr>
      <vt:lpstr>Write-Through (REF 3)</vt:lpstr>
      <vt:lpstr>Write-Through (REF 3)</vt:lpstr>
      <vt:lpstr>Write-Through (REF 4)</vt:lpstr>
      <vt:lpstr>Write-Through (REF 4)</vt:lpstr>
      <vt:lpstr>Write-Through (REF 5)</vt:lpstr>
      <vt:lpstr>Write-Through (REF 5)</vt:lpstr>
      <vt:lpstr>Write-Through (REF 6)</vt:lpstr>
      <vt:lpstr>Write-Through (REF 6)</vt:lpstr>
      <vt:lpstr>Write-Through (REF 7)</vt:lpstr>
      <vt:lpstr>Write-Through (REF 7)</vt:lpstr>
      <vt:lpstr>How Many Memory References?</vt:lpstr>
      <vt:lpstr>Write-Through (REF 8,9)</vt:lpstr>
      <vt:lpstr>Write-Through (REF 8,9)</vt:lpstr>
      <vt:lpstr>Summary: Write Through</vt:lpstr>
      <vt:lpstr>Write-Through vs. Write-Back</vt:lpstr>
      <vt:lpstr>Write-Back Meta-Data</vt:lpstr>
      <vt:lpstr>Write-back Example</vt:lpstr>
      <vt:lpstr>Handling Stores (Write-Back)</vt:lpstr>
      <vt:lpstr>Write-Back (REF 1)</vt:lpstr>
      <vt:lpstr>Write-Back (REF 1)</vt:lpstr>
      <vt:lpstr>Write-Back (REF 1)</vt:lpstr>
      <vt:lpstr>Write-Back (REF 2)</vt:lpstr>
      <vt:lpstr>Write-Back (REF 2)</vt:lpstr>
      <vt:lpstr>Write-Back (REF 3)</vt:lpstr>
      <vt:lpstr>Write-Back (REF 3)</vt:lpstr>
      <vt:lpstr>Write-Back (REF 4)</vt:lpstr>
      <vt:lpstr>Write-Back (REF 4)</vt:lpstr>
      <vt:lpstr>Write-Back (REF 5)</vt:lpstr>
      <vt:lpstr>Write-Back (REF 5)</vt:lpstr>
      <vt:lpstr>Write-Back (REF 5)</vt:lpstr>
      <vt:lpstr>Write-Back (REF 6)</vt:lpstr>
      <vt:lpstr>Write-Back (REF 6)</vt:lpstr>
      <vt:lpstr>Write-Back (REF 7)</vt:lpstr>
      <vt:lpstr>Write-Back (REF 7)</vt:lpstr>
      <vt:lpstr>How Many Memory References?</vt:lpstr>
      <vt:lpstr>Write-Back (REF 8,9)</vt:lpstr>
      <vt:lpstr>Write-Back (REF 8,9)</vt:lpstr>
      <vt:lpstr>How Many Memory References?</vt:lpstr>
      <vt:lpstr>So is write back just better?</vt:lpstr>
      <vt:lpstr>Performance Tradeoffs</vt:lpstr>
      <vt:lpstr>Write Buffering</vt:lpstr>
      <vt:lpstr>Write-through vs. Write-back</vt:lpstr>
      <vt:lpstr>Cache-coherency</vt:lpstr>
      <vt:lpstr>PowerPoint Presentation</vt:lpstr>
      <vt:lpstr>Next Goal</vt:lpstr>
      <vt:lpstr>Cache Performance Example</vt:lpstr>
      <vt:lpstr>Multi Level Caching</vt:lpstr>
      <vt:lpstr>Performance Summary</vt:lpstr>
      <vt:lpstr>Cache Conscious Programming</vt:lpstr>
      <vt:lpstr>Cache Conscious Programming</vt:lpstr>
      <vt:lpstr>By the end of the cache lectures…</vt:lpstr>
      <vt:lpstr>PowerPoint Presentation</vt:lpstr>
      <vt:lpstr>Summary</vt:lpstr>
      <vt:lpstr>Spring is here!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Weatherspoon;Kavita Bala</dc:creator>
  <cp:lastModifiedBy>Kavita Bala</cp:lastModifiedBy>
  <cp:revision>2054</cp:revision>
  <cp:lastPrinted>2014-03-20T10:15:12Z</cp:lastPrinted>
  <dcterms:created xsi:type="dcterms:W3CDTF">2012-11-28T14:27:55Z</dcterms:created>
  <dcterms:modified xsi:type="dcterms:W3CDTF">2014-03-27T16:20:17Z</dcterms:modified>
</cp:coreProperties>
</file>