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2.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3.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notesSlides/notesSlide15.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16.xml" ContentType="application/vnd.openxmlformats-officedocument.presentationml.notesSlide+xml"/>
  <Override PartName="/ppt/tags/tag18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320" r:id="rId3"/>
    <p:sldId id="319" r:id="rId4"/>
    <p:sldId id="257" r:id="rId5"/>
    <p:sldId id="258" r:id="rId6"/>
    <p:sldId id="316" r:id="rId7"/>
    <p:sldId id="259" r:id="rId8"/>
    <p:sldId id="260" r:id="rId9"/>
    <p:sldId id="322" r:id="rId10"/>
    <p:sldId id="297" r:id="rId11"/>
    <p:sldId id="296" r:id="rId12"/>
    <p:sldId id="298" r:id="rId13"/>
    <p:sldId id="299" r:id="rId14"/>
    <p:sldId id="321" r:id="rId15"/>
    <p:sldId id="300" r:id="rId16"/>
    <p:sldId id="301" r:id="rId17"/>
    <p:sldId id="302" r:id="rId18"/>
    <p:sldId id="314" r:id="rId19"/>
    <p:sldId id="303" r:id="rId20"/>
    <p:sldId id="304" r:id="rId21"/>
    <p:sldId id="307" r:id="rId22"/>
    <p:sldId id="306" r:id="rId23"/>
    <p:sldId id="315" r:id="rId24"/>
    <p:sldId id="305" r:id="rId25"/>
    <p:sldId id="309" r:id="rId26"/>
    <p:sldId id="310" r:id="rId27"/>
    <p:sldId id="311" r:id="rId28"/>
    <p:sldId id="313" r:id="rId29"/>
    <p:sldId id="265" r:id="rId30"/>
    <p:sldId id="266" r:id="rId31"/>
    <p:sldId id="262" r:id="rId32"/>
    <p:sldId id="263" r:id="rId33"/>
    <p:sldId id="264" r:id="rId34"/>
    <p:sldId id="268" r:id="rId35"/>
    <p:sldId id="323" r:id="rId36"/>
    <p:sldId id="267" r:id="rId37"/>
    <p:sldId id="29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77786" autoAdjust="0"/>
  </p:normalViewPr>
  <p:slideViewPr>
    <p:cSldViewPr>
      <p:cViewPr varScale="1">
        <p:scale>
          <a:sx n="60" d="100"/>
          <a:sy n="60" d="100"/>
        </p:scale>
        <p:origin x="-1428" y="-84"/>
      </p:cViewPr>
      <p:guideLst>
        <p:guide orient="horz" pos="2160"/>
        <p:guide pos="2880"/>
      </p:guideLst>
    </p:cSldViewPr>
  </p:slideViewPr>
  <p:outlineViewPr>
    <p:cViewPr>
      <p:scale>
        <a:sx n="33" d="100"/>
        <a:sy n="33" d="100"/>
      </p:scale>
      <p:origin x="0" y="9632"/>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70E512-9F9E-4156-953E-8350C511CBA9}" type="datetimeFigureOut">
              <a:rPr lang="en-US" smtClean="0"/>
              <a:t>3/4/2014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35C3C1-9691-443C-BBCF-BED84F38E74F}" type="slidenum">
              <a:rPr lang="en-US" smtClean="0"/>
              <a:t>‹#›</a:t>
            </a:fld>
            <a:endParaRPr lang="en-US"/>
          </a:p>
        </p:txBody>
      </p:sp>
    </p:spTree>
    <p:extLst>
      <p:ext uri="{BB962C8B-B14F-4D97-AF65-F5344CB8AC3E}">
        <p14:creationId xmlns:p14="http://schemas.microsoft.com/office/powerpoint/2010/main" val="3786404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accent5">
                  <a:lumMod val="60000"/>
                  <a:lumOff val="40000"/>
                </a:schemeClr>
              </a:solidFill>
              <a:latin typeface="+mn-lt"/>
              <a:cs typeface="Calibri"/>
            </a:endParaRPr>
          </a:p>
        </p:txBody>
      </p:sp>
      <p:sp>
        <p:nvSpPr>
          <p:cNvPr id="4" name="Slide Number Placeholder 3"/>
          <p:cNvSpPr>
            <a:spLocks noGrp="1"/>
          </p:cNvSpPr>
          <p:nvPr>
            <p:ph type="sldNum" sz="quarter" idx="10"/>
          </p:nvPr>
        </p:nvSpPr>
        <p:spPr/>
        <p:txBody>
          <a:bodyPr/>
          <a:lstStyle/>
          <a:p>
            <a:fld id="{7B35C3C1-9691-443C-BBCF-BED84F38E74F}" type="slidenum">
              <a:rPr lang="en-US" smtClean="0"/>
              <a:t>1</a:t>
            </a:fld>
            <a:endParaRPr lang="en-US"/>
          </a:p>
        </p:txBody>
      </p:sp>
    </p:spTree>
    <p:extLst>
      <p:ext uri="{BB962C8B-B14F-4D97-AF65-F5344CB8AC3E}">
        <p14:creationId xmlns:p14="http://schemas.microsoft.com/office/powerpoint/2010/main" val="1266038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generalization of the dedicated-register </a:t>
            </a:r>
            <a:r>
              <a:rPr lang="en-US" sz="1200" kern="1200" dirty="0" err="1" smtClean="0">
                <a:solidFill>
                  <a:schemeClr val="tx1"/>
                </a:solidFill>
                <a:effectLst/>
                <a:latin typeface="+mn-lt"/>
                <a:ea typeface="+mn-ea"/>
                <a:cs typeface="+mn-cs"/>
              </a:rPr>
              <a:t>architectureallows</a:t>
            </a:r>
            <a:r>
              <a:rPr lang="en-US" sz="1200" kern="1200" dirty="0" smtClean="0">
                <a:solidFill>
                  <a:schemeClr val="tx1"/>
                </a:solidFill>
                <a:effectLst/>
                <a:latin typeface="+mn-lt"/>
                <a:ea typeface="+mn-ea"/>
                <a:cs typeface="+mn-cs"/>
              </a:rPr>
              <a:t> all the registers to be used for any purpose, hence the name </a:t>
            </a:r>
            <a:r>
              <a:rPr lang="en-US" sz="1200" b="1" i="1" kern="1200" dirty="0" smtClean="0">
                <a:solidFill>
                  <a:schemeClr val="tx1"/>
                </a:solidFill>
                <a:effectLst/>
                <a:latin typeface="+mn-lt"/>
                <a:ea typeface="+mn-ea"/>
                <a:cs typeface="+mn-cs"/>
              </a:rPr>
              <a:t>general-purpose register</a:t>
            </a:r>
            <a:r>
              <a:rPr lang="en-US" sz="1200" kern="1200" dirty="0" smtClean="0">
                <a:solidFill>
                  <a:schemeClr val="tx1"/>
                </a:solidFill>
                <a:effectLst/>
                <a:latin typeface="+mn-lt"/>
                <a:ea typeface="+mn-ea"/>
                <a:cs typeface="+mn-cs"/>
              </a:rPr>
              <a:t>. MIPS is an example of a general-purpose register architecture. This style of instruction set may be further divided into those that allow one operand to be in memory (as found in accumulator architectures), called a </a:t>
            </a:r>
            <a:r>
              <a:rPr lang="en-US" sz="1200" b="1" i="1" kern="1200" dirty="0" smtClean="0">
                <a:solidFill>
                  <a:schemeClr val="tx1"/>
                </a:solidFill>
                <a:effectLst/>
                <a:latin typeface="+mn-lt"/>
                <a:ea typeface="+mn-ea"/>
                <a:cs typeface="+mn-cs"/>
              </a:rPr>
              <a:t>register-memory architecture</a:t>
            </a:r>
            <a:r>
              <a:rPr lang="en-US" sz="1200" kern="1200" dirty="0" smtClean="0">
                <a:solidFill>
                  <a:schemeClr val="tx1"/>
                </a:solidFill>
                <a:effectLst/>
                <a:latin typeface="+mn-lt"/>
                <a:ea typeface="+mn-ea"/>
                <a:cs typeface="+mn-cs"/>
              </a:rPr>
              <a:t>, and those that demand that operands always be in registers, called either a </a:t>
            </a:r>
            <a:r>
              <a:rPr lang="en-US" sz="1200" b="1" i="1" kern="1200" dirty="0" smtClean="0">
                <a:solidFill>
                  <a:schemeClr val="tx1"/>
                </a:solidFill>
                <a:effectLst/>
                <a:latin typeface="+mn-lt"/>
                <a:ea typeface="+mn-ea"/>
                <a:cs typeface="+mn-cs"/>
              </a:rPr>
              <a:t>load-store</a:t>
            </a:r>
            <a:r>
              <a:rPr lang="en-US" sz="1200" kern="1200" dirty="0" smtClean="0">
                <a:solidFill>
                  <a:schemeClr val="tx1"/>
                </a:solidFill>
                <a:effectLst/>
                <a:latin typeface="+mn-lt"/>
                <a:ea typeface="+mn-ea"/>
                <a:cs typeface="+mn-cs"/>
              </a:rPr>
              <a:t> or a </a:t>
            </a:r>
            <a:r>
              <a:rPr lang="en-US" sz="1200" b="1" i="1" kern="1200" dirty="0" smtClean="0">
                <a:solidFill>
                  <a:schemeClr val="tx1"/>
                </a:solidFill>
                <a:effectLst/>
                <a:latin typeface="+mn-lt"/>
                <a:ea typeface="+mn-ea"/>
                <a:cs typeface="+mn-cs"/>
              </a:rPr>
              <a:t>register-register architecture</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80386 is Intel’s attempt to transform the 8086 into a general-purpose register-memory instruction set. Perhaps the best-known register-memory instruction set is the IBM 360 architecture, first announced in 1964. This instruction set is still at the core of IBM’s mainframe computers—responsible for a large part of the business of the largest computer company in the world. Register-memory architectures were the most popular in the 1960s and the first half of the 1970s.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Digital Equipment Corporation’s VAX architecture took memory operands one step further in 1977. It allowed an instruction to use any combination of registers and memory operands. A style of architecture in which all operands can be in memory is called memory-memory. (In truth the VAX instruction set, like almost all other instruction sets since the IBM 360, is a hybrid, since it also has general-purpose registers.)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Digital Equipment Corporation’s VAX architecture took memory operands one step further in 1977. It allowed an instruction to use any combination of registers and memory operands. A style of architecture in which all operands can be in memory is called memory-memory. (In truth the VAX instruction set, like almost all other instruction sets since the IBM 360, is a hybrid, since it also has general-purpose registers.)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35C3C1-9691-443C-BBCF-BED84F38E74F}" type="slidenum">
              <a:rPr lang="en-US" smtClean="0"/>
              <a:t>13</a:t>
            </a:fld>
            <a:endParaRPr lang="en-US"/>
          </a:p>
        </p:txBody>
      </p:sp>
    </p:spTree>
    <p:extLst>
      <p:ext uri="{BB962C8B-B14F-4D97-AF65-F5344CB8AC3E}">
        <p14:creationId xmlns:p14="http://schemas.microsoft.com/office/powerpoint/2010/main" val="926446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generalization of the dedicated-register </a:t>
            </a:r>
            <a:r>
              <a:rPr lang="en-US" sz="1200" kern="1200" dirty="0" err="1" smtClean="0">
                <a:solidFill>
                  <a:schemeClr val="tx1"/>
                </a:solidFill>
                <a:effectLst/>
                <a:latin typeface="+mn-lt"/>
                <a:ea typeface="+mn-ea"/>
                <a:cs typeface="+mn-cs"/>
              </a:rPr>
              <a:t>architectureallows</a:t>
            </a:r>
            <a:r>
              <a:rPr lang="en-US" sz="1200" kern="1200" dirty="0" smtClean="0">
                <a:solidFill>
                  <a:schemeClr val="tx1"/>
                </a:solidFill>
                <a:effectLst/>
                <a:latin typeface="+mn-lt"/>
                <a:ea typeface="+mn-ea"/>
                <a:cs typeface="+mn-cs"/>
              </a:rPr>
              <a:t> all the registers to be used for any purpose, hence the name </a:t>
            </a:r>
            <a:r>
              <a:rPr lang="en-US" sz="1200" b="1" i="1" kern="1200" dirty="0" smtClean="0">
                <a:solidFill>
                  <a:schemeClr val="tx1"/>
                </a:solidFill>
                <a:effectLst/>
                <a:latin typeface="+mn-lt"/>
                <a:ea typeface="+mn-ea"/>
                <a:cs typeface="+mn-cs"/>
              </a:rPr>
              <a:t>general-purpose register</a:t>
            </a:r>
            <a:r>
              <a:rPr lang="en-US" sz="1200" kern="1200" dirty="0" smtClean="0">
                <a:solidFill>
                  <a:schemeClr val="tx1"/>
                </a:solidFill>
                <a:effectLst/>
                <a:latin typeface="+mn-lt"/>
                <a:ea typeface="+mn-ea"/>
                <a:cs typeface="+mn-cs"/>
              </a:rPr>
              <a:t>. MIPS is an example of a general-purpose register architecture. This style of instruction set may be further divided into those that allow one operand to be in memory (as found in accumulator architectures), called a </a:t>
            </a:r>
            <a:r>
              <a:rPr lang="en-US" sz="1200" b="1" i="1" kern="1200" dirty="0" smtClean="0">
                <a:solidFill>
                  <a:schemeClr val="tx1"/>
                </a:solidFill>
                <a:effectLst/>
                <a:latin typeface="+mn-lt"/>
                <a:ea typeface="+mn-ea"/>
                <a:cs typeface="+mn-cs"/>
              </a:rPr>
              <a:t>register-memory architecture</a:t>
            </a:r>
            <a:r>
              <a:rPr lang="en-US" sz="1200" kern="1200" dirty="0" smtClean="0">
                <a:solidFill>
                  <a:schemeClr val="tx1"/>
                </a:solidFill>
                <a:effectLst/>
                <a:latin typeface="+mn-lt"/>
                <a:ea typeface="+mn-ea"/>
                <a:cs typeface="+mn-cs"/>
              </a:rPr>
              <a:t>, and those that demand that operands always be in registers, called either a </a:t>
            </a:r>
            <a:r>
              <a:rPr lang="en-US" sz="1200" b="1" i="1" kern="1200" dirty="0" smtClean="0">
                <a:solidFill>
                  <a:schemeClr val="tx1"/>
                </a:solidFill>
                <a:effectLst/>
                <a:latin typeface="+mn-lt"/>
                <a:ea typeface="+mn-ea"/>
                <a:cs typeface="+mn-cs"/>
              </a:rPr>
              <a:t>load-store</a:t>
            </a:r>
            <a:r>
              <a:rPr lang="en-US" sz="1200" kern="1200" dirty="0" smtClean="0">
                <a:solidFill>
                  <a:schemeClr val="tx1"/>
                </a:solidFill>
                <a:effectLst/>
                <a:latin typeface="+mn-lt"/>
                <a:ea typeface="+mn-ea"/>
                <a:cs typeface="+mn-cs"/>
              </a:rPr>
              <a:t> or a </a:t>
            </a:r>
            <a:r>
              <a:rPr lang="en-US" sz="1200" b="1" i="1" kern="1200" dirty="0" smtClean="0">
                <a:solidFill>
                  <a:schemeClr val="tx1"/>
                </a:solidFill>
                <a:effectLst/>
                <a:latin typeface="+mn-lt"/>
                <a:ea typeface="+mn-ea"/>
                <a:cs typeface="+mn-cs"/>
              </a:rPr>
              <a:t>register-register architecture</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80386 is Intel’s attempt to transform the 8086 into a general-purpose register-memory instruction set. Perhaps the best-known register-memory instruction set is the IBM 360 architecture, first announced in 1964. This instruction set is still at the core of IBM’s mainframe computers—responsible for a large part of the business of the largest computer company in the world. Register-memory architectures were the most popular in the 1960s and the first half of the 1970s.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Digital Equipment Corporation’s VAX architecture took memory operands one step further in 1977. It allowed an instruction to use any combination of registers and memory operands. A style of architecture in which all operands can be in memory is called memory-memory. (In truth the VAX instruction set, like almost all other instruction sets since the IBM 360, is a hybrid, since it also has general-purpose registers.)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Digital Equipment Corporation’s VAX architecture took memory operands one step further in 1977. It allowed an instruction to use any combination of registers and memory operands. A style of architecture in which all operands can be in memory is called memory-memory. (In truth the VAX instruction set, like almost all other instruction sets since the IBM 360, is a hybrid, since it also has general-purpose registers.)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35C3C1-9691-443C-BBCF-BED84F38E74F}" type="slidenum">
              <a:rPr lang="en-US" smtClean="0"/>
              <a:t>14</a:t>
            </a:fld>
            <a:endParaRPr lang="en-US"/>
          </a:p>
        </p:txBody>
      </p:sp>
    </p:spTree>
    <p:extLst>
      <p:ext uri="{BB962C8B-B14F-4D97-AF65-F5344CB8AC3E}">
        <p14:creationId xmlns:p14="http://schemas.microsoft.com/office/powerpoint/2010/main" val="926446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accent5">
                    <a:lumMod val="60000"/>
                    <a:lumOff val="40000"/>
                  </a:schemeClr>
                </a:solidFill>
              </a:rPr>
              <a:t>can reduce the number of instructions required to execute a program and possibly increase performance by adding complexity to the ISA; however, they greatly increase the complexity of the ISA as well.</a:t>
            </a:r>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19</a:t>
            </a:fld>
            <a:endParaRPr lang="en-US"/>
          </a:p>
        </p:txBody>
      </p:sp>
    </p:spTree>
    <p:extLst>
      <p:ext uri="{BB962C8B-B14F-4D97-AF65-F5344CB8AC3E}">
        <p14:creationId xmlns:p14="http://schemas.microsoft.com/office/powerpoint/2010/main" val="3790527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picture</a:t>
            </a:r>
            <a:r>
              <a:rPr lang="en-US" baseline="0" dirty="0" smtClean="0"/>
              <a:t> of advisor and advisors advisor</a:t>
            </a:r>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22</a:t>
            </a:fld>
            <a:endParaRPr lang="en-US"/>
          </a:p>
        </p:txBody>
      </p:sp>
    </p:spTree>
    <p:extLst>
      <p:ext uri="{BB962C8B-B14F-4D97-AF65-F5344CB8AC3E}">
        <p14:creationId xmlns:p14="http://schemas.microsoft.com/office/powerpoint/2010/main" val="911498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5090"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65091" name="Rectangle 3"/>
          <p:cNvSpPr>
            <a:spLocks noGrp="1" noChangeArrowheads="1"/>
          </p:cNvSpPr>
          <p:nvPr>
            <p:ph type="body" idx="1"/>
          </p:nvPr>
        </p:nvSpPr>
        <p:spPr bwMode="auto">
          <a:xfrm>
            <a:off x="686101" y="4343705"/>
            <a:ext cx="5485805" cy="4113892"/>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6" tIns="45703" rIns="91406" bIns="45703"/>
          <a:lstStyle/>
          <a:p>
            <a:r>
              <a:rPr lang="en-US" dirty="0" smtClean="0"/>
              <a:t>Need a </a:t>
            </a:r>
            <a:r>
              <a:rPr lang="en-US" dirty="0" err="1" smtClean="0"/>
              <a:t>segway</a:t>
            </a:r>
            <a:endParaRPr lang="en-US" dirty="0" smtClean="0"/>
          </a:p>
          <a:p>
            <a:r>
              <a:rPr lang="en-US" dirty="0" smtClean="0"/>
              <a:t>Make sure to define and discuss</a:t>
            </a:r>
            <a:r>
              <a:rPr lang="en-US" baseline="0" dirty="0" smtClean="0"/>
              <a:t> ISA and ARM</a:t>
            </a:r>
          </a:p>
          <a:p>
            <a:endParaRPr lang="en-US" baseline="0" dirty="0" smtClean="0"/>
          </a:p>
          <a:p>
            <a:pPr>
              <a:lnSpc>
                <a:spcPct val="90000"/>
              </a:lnSpc>
            </a:pPr>
            <a:r>
              <a:rPr lang="en-US" dirty="0" smtClean="0">
                <a:solidFill>
                  <a:schemeClr val="accent5">
                    <a:lumMod val="60000"/>
                    <a:lumOff val="40000"/>
                  </a:schemeClr>
                </a:solidFill>
              </a:rPr>
              <a:t>What happens when the common case is slow?</a:t>
            </a:r>
          </a:p>
          <a:p>
            <a:pPr lvl="1">
              <a:lnSpc>
                <a:spcPct val="90000"/>
              </a:lnSpc>
            </a:pPr>
            <a:r>
              <a:rPr lang="en-US" dirty="0" smtClean="0">
                <a:solidFill>
                  <a:schemeClr val="accent5">
                    <a:lumMod val="60000"/>
                    <a:lumOff val="40000"/>
                  </a:schemeClr>
                </a:solidFill>
              </a:rPr>
              <a:t>Can we add some complexity in the ISA for a speedup?</a:t>
            </a: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DEC</a:t>
            </a:r>
            <a:r>
              <a:rPr lang="en-US" baseline="0" dirty="0" smtClean="0"/>
              <a:t> PDP-8 has about 8 </a:t>
            </a:r>
            <a:r>
              <a:rPr lang="en-US" baseline="0" dirty="0" err="1" smtClean="0"/>
              <a:t>insructions</a:t>
            </a:r>
            <a:endParaRPr lang="en-US" dirty="0"/>
          </a:p>
        </p:txBody>
      </p:sp>
      <p:sp>
        <p:nvSpPr>
          <p:cNvPr id="4" name="Slide Number Placeholder 3"/>
          <p:cNvSpPr>
            <a:spLocks noGrp="1"/>
          </p:cNvSpPr>
          <p:nvPr>
            <p:ph type="sldNum" sz="quarter" idx="10"/>
          </p:nvPr>
        </p:nvSpPr>
        <p:spPr/>
        <p:txBody>
          <a:bodyPr/>
          <a:lstStyle/>
          <a:p>
            <a:fld id="{ED37BDA2-CA29-4C42-99D2-ABCD21F45649}" type="slidenum">
              <a:rPr lang="en-US" smtClean="0"/>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46658" name="Rectangle 2"/>
          <p:cNvSpPr txBox="1">
            <a:spLocks noGrp="1" noRot="1" noChangeAspect="1" noChangeArrowheads="1" noTextEdit="1"/>
          </p:cNvSpPr>
          <p:nvPr>
            <p:ph type="sldImg"/>
          </p:nvPr>
        </p:nvSpPr>
        <p:spPr bwMode="auto">
          <a:xfrm>
            <a:off x="1144588" y="687388"/>
            <a:ext cx="4570412" cy="3429000"/>
          </a:xfrm>
          <a:prstGeom prst="rect">
            <a:avLst/>
          </a:prstGeom>
          <a:solidFill>
            <a:srgbClr val="FFFFFF"/>
          </a:solidFill>
          <a:ln>
            <a:solidFill>
              <a:srgbClr val="000000"/>
            </a:solidFill>
            <a:miter lim="800000"/>
            <a:headEnd/>
            <a:tailEnd/>
          </a:ln>
        </p:spPr>
      </p:sp>
      <p:sp>
        <p:nvSpPr>
          <p:cNvPr id="2246659" name="Rectangle 3"/>
          <p:cNvSpPr txBox="1">
            <a:spLocks noGrp="1" noChangeArrowheads="1"/>
          </p:cNvSpPr>
          <p:nvPr>
            <p:ph type="body" idx="1"/>
          </p:nvPr>
        </p:nvSpPr>
        <p:spPr bwMode="auto">
          <a:xfrm>
            <a:off x="915293" y="4343705"/>
            <a:ext cx="5024438" cy="4110869"/>
          </a:xfrm>
          <a:prstGeom prst="rect">
            <a:avLst/>
          </a:prstGeom>
          <a:noFill/>
          <a:ln>
            <a:round/>
            <a:headEnd/>
            <a:tailEnd/>
          </a:ln>
        </p:spPr>
        <p:txBody>
          <a:bodyPr wrap="none" lIns="90385" tIns="45193" rIns="90385" bIns="45193" anchor="ctr"/>
          <a:lstStyle/>
          <a:p>
            <a:r>
              <a:rPr lang="en-US" baseline="0" dirty="0" smtClean="0"/>
              <a:t>RISC:</a:t>
            </a:r>
          </a:p>
          <a:p>
            <a:r>
              <a:rPr lang="en-US" baseline="0" dirty="0" smtClean="0"/>
              <a:t>regularity means no </a:t>
            </a:r>
            <a:r>
              <a:rPr lang="en-US" baseline="0" dirty="0" err="1" smtClean="0"/>
              <a:t>mem</a:t>
            </a:r>
            <a:r>
              <a:rPr lang="en-US" baseline="0" dirty="0" smtClean="0"/>
              <a:t>-to-</a:t>
            </a:r>
            <a:r>
              <a:rPr lang="en-US" baseline="0" dirty="0" err="1" smtClean="0"/>
              <a:t>mem</a:t>
            </a:r>
            <a:r>
              <a:rPr lang="en-US" baseline="0" dirty="0" smtClean="0"/>
              <a:t>, few addressing modes… thus load-store</a:t>
            </a:r>
          </a:p>
          <a:p>
            <a:r>
              <a:rPr lang="en-US" dirty="0" smtClean="0"/>
              <a:t>regularity</a:t>
            </a:r>
            <a:r>
              <a:rPr lang="en-US" baseline="0" dirty="0" smtClean="0"/>
              <a:t> means uniform instruction size… </a:t>
            </a:r>
            <a:r>
              <a:rPr lang="en-US" baseline="0" dirty="0" err="1" smtClean="0"/>
              <a:t>sizeof</a:t>
            </a:r>
            <a:r>
              <a:rPr lang="en-US" baseline="0" dirty="0" smtClean="0"/>
              <a:t>(common) = </a:t>
            </a:r>
            <a:r>
              <a:rPr lang="en-US" baseline="0" dirty="0" err="1" smtClean="0"/>
              <a:t>sizeof</a:t>
            </a:r>
            <a:r>
              <a:rPr lang="en-US" baseline="0" dirty="0" smtClean="0"/>
              <a:t>(rare)</a:t>
            </a:r>
          </a:p>
          <a:p>
            <a:r>
              <a:rPr lang="en-US" baseline="0" dirty="0" smtClean="0"/>
              <a:t>lean means fewer, more general instructions… thus bigger programs, more instructions</a:t>
            </a:r>
          </a:p>
          <a:p>
            <a:pPr defTabSz="914191">
              <a:defRPr/>
            </a:pPr>
            <a:r>
              <a:rPr lang="en-US" dirty="0" smtClean="0"/>
              <a:t>common</a:t>
            </a:r>
            <a:r>
              <a:rPr lang="en-US" baseline="0" dirty="0" smtClean="0"/>
              <a:t> case means measurement</a:t>
            </a:r>
            <a:endParaRPr lang="en-US" dirty="0" smtClean="0"/>
          </a:p>
          <a:p>
            <a:r>
              <a:rPr lang="en-US" dirty="0" smtClean="0"/>
              <a:t>CISC:</a:t>
            </a:r>
          </a:p>
          <a:p>
            <a:pPr marL="342823" indent="-342823" defTabSz="914191">
              <a:spcBef>
                <a:spcPct val="20000"/>
              </a:spcBef>
              <a:buSzPct val="80000"/>
              <a:defRPr/>
            </a:pPr>
            <a:r>
              <a:rPr lang="en-US" dirty="0">
                <a:solidFill>
                  <a:schemeClr val="bg1"/>
                </a:solidFill>
                <a:latin typeface="Calibri" pitchFamily="34" charset="0"/>
                <a:cs typeface="Arial" pitchFamily="34" charset="0"/>
              </a:rPr>
              <a:t>Compilers can be smart</a:t>
            </a:r>
          </a:p>
          <a:p>
            <a:pPr marL="342823" indent="-342823" defTabSz="914191">
              <a:spcBef>
                <a:spcPct val="20000"/>
              </a:spcBef>
              <a:buSzPct val="80000"/>
              <a:defRPr/>
            </a:pPr>
            <a:r>
              <a:rPr lang="en-US" dirty="0">
                <a:solidFill>
                  <a:schemeClr val="bg1"/>
                </a:solidFill>
                <a:latin typeface="Calibri" pitchFamily="34" charset="0"/>
                <a:cs typeface="Arial" pitchFamily="34" charset="0"/>
                <a:sym typeface="Wingdings" pitchFamily="2" charset="2"/>
              </a:rPr>
              <a:t>Transistors are plentiful</a:t>
            </a:r>
          </a:p>
          <a:p>
            <a:pPr marL="342823" indent="-342823" defTabSz="914191">
              <a:spcBef>
                <a:spcPct val="20000"/>
              </a:spcBef>
              <a:buSzPct val="80000"/>
              <a:defRPr/>
            </a:pPr>
            <a:r>
              <a:rPr lang="en-US" dirty="0">
                <a:solidFill>
                  <a:schemeClr val="bg1"/>
                </a:solidFill>
                <a:latin typeface="Calibri" pitchFamily="34" charset="0"/>
                <a:cs typeface="Arial" pitchFamily="34" charset="0"/>
                <a:sym typeface="Wingdings" pitchFamily="2" charset="2"/>
              </a:rPr>
              <a:t>Legacy is important</a:t>
            </a:r>
          </a:p>
          <a:p>
            <a:pPr marL="342823" indent="-342823" defTabSz="914191">
              <a:spcBef>
                <a:spcPct val="20000"/>
              </a:spcBef>
              <a:buSzPct val="80000"/>
              <a:defRPr/>
            </a:pPr>
            <a:r>
              <a:rPr lang="en-US" dirty="0">
                <a:solidFill>
                  <a:schemeClr val="bg1"/>
                </a:solidFill>
                <a:latin typeface="Calibri" pitchFamily="34" charset="0"/>
                <a:cs typeface="Arial" pitchFamily="34" charset="0"/>
                <a:sym typeface="Wingdings" pitchFamily="2" charset="2"/>
              </a:rPr>
              <a:t>Code size counts</a:t>
            </a:r>
          </a:p>
          <a:p>
            <a:pPr marL="342823" indent="-342823" defTabSz="914191">
              <a:spcBef>
                <a:spcPct val="20000"/>
              </a:spcBef>
              <a:buSzPct val="80000"/>
              <a:defRPr/>
            </a:pPr>
            <a:r>
              <a:rPr lang="en-US" dirty="0">
                <a:solidFill>
                  <a:schemeClr val="bg1"/>
                </a:solidFill>
                <a:latin typeface="Calibri" pitchFamily="34" charset="0"/>
                <a:cs typeface="Arial" pitchFamily="34" charset="0"/>
                <a:sym typeface="Wingdings" pitchFamily="2" charset="2"/>
              </a:rPr>
              <a:t>Micro-code!</a:t>
            </a:r>
          </a:p>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191">
              <a:defRPr/>
            </a:pPr>
            <a:r>
              <a:rPr lang="en-US" dirty="0" smtClean="0"/>
              <a:t>In 2005, about 98% of the more than one billion mobile phones sold each year used at least one ARM processor.[5] As of 2009, ARM processors account for approximately 90% of all embedded 32-bit RISC processors[6] and are used extensively in consumer electronics, including personal digital assistants (PDAs), tablets, mobile phones, digital media and music players, hand-held game consoles, calculators and computer peripherals such as hard drives and routers.</a:t>
            </a:r>
          </a:p>
          <a:p>
            <a:endParaRPr lang="en-US" dirty="0"/>
          </a:p>
        </p:txBody>
      </p:sp>
      <p:sp>
        <p:nvSpPr>
          <p:cNvPr id="4" name="Slide Number Placeholder 3"/>
          <p:cNvSpPr>
            <a:spLocks noGrp="1"/>
          </p:cNvSpPr>
          <p:nvPr>
            <p:ph type="sldNum" sz="quarter" idx="10"/>
          </p:nvPr>
        </p:nvSpPr>
        <p:spPr/>
        <p:txBody>
          <a:bodyPr/>
          <a:lstStyle/>
          <a:p>
            <a:fld id="{ED37BDA2-CA29-4C42-99D2-ABCD21F45649}" type="slidenum">
              <a:rPr lang="en-US" smtClean="0"/>
              <a:pPr/>
              <a:t>26</a:t>
            </a:fld>
            <a:endParaRPr lang="en-US"/>
          </a:p>
        </p:txBody>
      </p:sp>
    </p:spTree>
    <p:extLst>
      <p:ext uri="{BB962C8B-B14F-4D97-AF65-F5344CB8AC3E}">
        <p14:creationId xmlns:p14="http://schemas.microsoft.com/office/powerpoint/2010/main" val="2029967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Grammar</a:t>
            </a:r>
          </a:p>
          <a:p>
            <a:endParaRPr lang="en-US" dirty="0" smtClean="0"/>
          </a:p>
          <a:p>
            <a:r>
              <a:rPr lang="en-US" dirty="0" smtClean="0"/>
              <a:t>Need an activity</a:t>
            </a:r>
            <a:r>
              <a:rPr lang="en-US" baseline="0" dirty="0" smtClean="0"/>
              <a:t> for the first part, </a:t>
            </a:r>
            <a:r>
              <a:rPr lang="en-US" baseline="0" dirty="0" err="1" smtClean="0"/>
              <a:t>iclicker</a:t>
            </a:r>
            <a:r>
              <a:rPr lang="en-US" baseline="0" dirty="0" smtClean="0"/>
              <a:t> or other activity.  Same for second part.</a:t>
            </a:r>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27</a:t>
            </a:fld>
            <a:endParaRPr lang="en-US"/>
          </a:p>
        </p:txBody>
      </p:sp>
    </p:spTree>
    <p:extLst>
      <p:ext uri="{BB962C8B-B14F-4D97-AF65-F5344CB8AC3E}">
        <p14:creationId xmlns:p14="http://schemas.microsoft.com/office/powerpoint/2010/main" val="1143132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 addressing modes</a:t>
            </a:r>
          </a:p>
          <a:p>
            <a:endParaRPr lang="en-US" dirty="0" smtClean="0"/>
          </a:p>
          <a:p>
            <a:r>
              <a:rPr lang="en-US" dirty="0" smtClean="0"/>
              <a:t>Bring of </a:t>
            </a:r>
            <a:r>
              <a:rPr lang="en-US" dirty="0" err="1" smtClean="0"/>
              <a:t>of</a:t>
            </a:r>
            <a:r>
              <a:rPr lang="en-US" dirty="0" smtClean="0"/>
              <a:t> a contrast to MIPS</a:t>
            </a:r>
            <a:r>
              <a:rPr lang="en-US" baseline="0" dirty="0" smtClean="0"/>
              <a:t> and ARM </a:t>
            </a:r>
          </a:p>
          <a:p>
            <a:r>
              <a:rPr lang="en-US" baseline="0" dirty="0" smtClean="0"/>
              <a:t>Make type of instruction same color</a:t>
            </a:r>
          </a:p>
          <a:p>
            <a:r>
              <a:rPr lang="en-US" baseline="0" dirty="0" smtClean="0"/>
              <a:t>Add a Take away slide</a:t>
            </a:r>
            <a:endParaRPr lang="en-US" dirty="0"/>
          </a:p>
        </p:txBody>
      </p:sp>
      <p:sp>
        <p:nvSpPr>
          <p:cNvPr id="4" name="Slide Number Placeholder 3"/>
          <p:cNvSpPr>
            <a:spLocks noGrp="1"/>
          </p:cNvSpPr>
          <p:nvPr>
            <p:ph type="sldNum" sz="quarter" idx="10"/>
          </p:nvPr>
        </p:nvSpPr>
        <p:spPr/>
        <p:txBody>
          <a:bodyPr/>
          <a:lstStyle/>
          <a:p>
            <a:fld id="{ED37BDA2-CA29-4C42-99D2-ABCD21F45649}" type="slidenum">
              <a:rPr lang="en-US" smtClean="0"/>
              <a:pPr/>
              <a:t>30</a:t>
            </a:fld>
            <a:endParaRPr lang="en-US"/>
          </a:p>
        </p:txBody>
      </p:sp>
    </p:spTree>
    <p:extLst>
      <p:ext uri="{BB962C8B-B14F-4D97-AF65-F5344CB8AC3E}">
        <p14:creationId xmlns:p14="http://schemas.microsoft.com/office/powerpoint/2010/main" val="4273045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101" y="4343705"/>
            <a:ext cx="5485805" cy="4113891"/>
          </a:xfrm>
          <a:prstGeom prst="rect">
            <a:avLst/>
          </a:prstGeom>
          <a:noFill/>
          <a:ln>
            <a:miter lim="800000"/>
            <a:headEnd/>
            <a:tailEnd/>
          </a:ln>
        </p:spPr>
        <p:txBody>
          <a:bodyPr lIns="91400" tIns="45700" rIns="91400" bIns="45700"/>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least one NOP (flush of pipeline) may follow a branch</a:t>
            </a:r>
            <a:endParaRPr lang="en-US" dirty="0"/>
          </a:p>
        </p:txBody>
      </p:sp>
      <p:sp>
        <p:nvSpPr>
          <p:cNvPr id="4" name="Slide Number Placeholder 3"/>
          <p:cNvSpPr>
            <a:spLocks noGrp="1"/>
          </p:cNvSpPr>
          <p:nvPr>
            <p:ph type="sldNum" sz="quarter" idx="10"/>
          </p:nvPr>
        </p:nvSpPr>
        <p:spPr/>
        <p:txBody>
          <a:bodyPr/>
          <a:lstStyle/>
          <a:p>
            <a:fld id="{ED37BDA2-CA29-4C42-99D2-ABCD21F45649}" type="slidenum">
              <a:rPr lang="en-US" smtClean="0"/>
              <a:pPr/>
              <a:t>31</a:t>
            </a:fld>
            <a:endParaRPr lang="en-US"/>
          </a:p>
        </p:txBody>
      </p:sp>
    </p:spTree>
    <p:extLst>
      <p:ext uri="{BB962C8B-B14F-4D97-AF65-F5344CB8AC3E}">
        <p14:creationId xmlns:p14="http://schemas.microsoft.com/office/powerpoint/2010/main" val="2029967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ARM assembly,</a:t>
            </a:r>
            <a:r>
              <a:rPr lang="en-US" baseline="0" dirty="0" smtClean="0"/>
              <a:t> the loop</a:t>
            </a:r>
            <a:r>
              <a:rPr lang="en-US" dirty="0" smtClean="0"/>
              <a:t> avoids the branches around the then and else clauses. Note that if </a:t>
            </a:r>
            <a:r>
              <a:rPr lang="en-US" dirty="0" err="1" smtClean="0"/>
              <a:t>Ri</a:t>
            </a:r>
            <a:r>
              <a:rPr lang="en-US" dirty="0" smtClean="0"/>
              <a:t> and </a:t>
            </a:r>
            <a:r>
              <a:rPr lang="en-US" dirty="0" err="1" smtClean="0"/>
              <a:t>Rj</a:t>
            </a:r>
            <a:r>
              <a:rPr lang="en-US" dirty="0" smtClean="0"/>
              <a:t> are equal then neither of the SUB instructions will be executed, optimizing out the need for a conditional branch to implement the while check at the top of the loop, for example had SUBLE (less than or equal) been used.</a:t>
            </a:r>
            <a:endParaRPr lang="en-US" dirty="0"/>
          </a:p>
        </p:txBody>
      </p:sp>
      <p:sp>
        <p:nvSpPr>
          <p:cNvPr id="4" name="Slide Number Placeholder 3"/>
          <p:cNvSpPr>
            <a:spLocks noGrp="1"/>
          </p:cNvSpPr>
          <p:nvPr>
            <p:ph type="sldNum" sz="quarter" idx="10"/>
          </p:nvPr>
        </p:nvSpPr>
        <p:spPr/>
        <p:txBody>
          <a:bodyPr/>
          <a:lstStyle/>
          <a:p>
            <a:fld id="{ED37BDA2-CA29-4C42-99D2-ABCD21F45649}" type="slidenum">
              <a:rPr lang="en-US" smtClean="0"/>
              <a:pPr/>
              <a:t>32</a:t>
            </a:fld>
            <a:endParaRPr lang="en-US"/>
          </a:p>
        </p:txBody>
      </p:sp>
    </p:spTree>
    <p:extLst>
      <p:ext uri="{BB962C8B-B14F-4D97-AF65-F5344CB8AC3E}">
        <p14:creationId xmlns:p14="http://schemas.microsoft.com/office/powerpoint/2010/main" val="2029967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Quadrants? (e.g. x-axis is </a:t>
            </a:r>
            <a:r>
              <a:rPr lang="en-US" dirty="0" err="1" smtClean="0"/>
              <a:t>complexit</a:t>
            </a:r>
            <a:r>
              <a:rPr lang="en-US" dirty="0" smtClean="0"/>
              <a:t> and y-axis is speed)</a:t>
            </a:r>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34</a:t>
            </a:fld>
            <a:endParaRPr lang="en-US"/>
          </a:p>
        </p:txBody>
      </p:sp>
    </p:spTree>
    <p:extLst>
      <p:ext uri="{BB962C8B-B14F-4D97-AF65-F5344CB8AC3E}">
        <p14:creationId xmlns:p14="http://schemas.microsoft.com/office/powerpoint/2010/main" val="2246812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Quadrants? (e.g. x-axis is </a:t>
            </a:r>
            <a:r>
              <a:rPr lang="en-US" dirty="0" err="1" smtClean="0"/>
              <a:t>complexit</a:t>
            </a:r>
            <a:r>
              <a:rPr lang="en-US" dirty="0" smtClean="0"/>
              <a:t> and y-axis is speed)</a:t>
            </a:r>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35</a:t>
            </a:fld>
            <a:endParaRPr lang="en-US"/>
          </a:p>
        </p:txBody>
      </p:sp>
    </p:spTree>
    <p:extLst>
      <p:ext uri="{BB962C8B-B14F-4D97-AF65-F5344CB8AC3E}">
        <p14:creationId xmlns:p14="http://schemas.microsoft.com/office/powerpoint/2010/main" val="22468121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9810"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39811" name="Rectangle 3"/>
          <p:cNvSpPr>
            <a:spLocks noGrp="1" noChangeArrowheads="1"/>
          </p:cNvSpPr>
          <p:nvPr>
            <p:ph type="body" idx="1"/>
          </p:nvPr>
        </p:nvSpPr>
        <p:spPr bwMode="auto">
          <a:xfrm>
            <a:off x="686100" y="4343705"/>
            <a:ext cx="5485805" cy="4113891"/>
          </a:xfrm>
          <a:prstGeom prst="rect">
            <a:avLst/>
          </a:prstGeom>
          <a:noFill/>
          <a:ln>
            <a:miter lim="800000"/>
            <a:headEnd/>
            <a:tailEnd/>
          </a:ln>
        </p:spPr>
        <p:txBody>
          <a:bodyPr lIns="91410" tIns="45704" rIns="91410" bIns="45704"/>
          <a:lstStyle/>
          <a:p>
            <a:r>
              <a:rPr lang="en-US" dirty="0" smtClean="0"/>
              <a:t>Bring </a:t>
            </a:r>
            <a:r>
              <a:rPr lang="en-US" smtClean="0"/>
              <a:t>out competing goals</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32 bits, 4 bytes</a:t>
            </a:r>
          </a:p>
          <a:p>
            <a:endParaRPr lang="en-US" dirty="0" smtClean="0"/>
          </a:p>
          <a:p>
            <a:r>
              <a:rPr lang="en-US" dirty="0" smtClean="0"/>
              <a:t>Add a line to represent the instruction</a:t>
            </a:r>
            <a:r>
              <a:rPr lang="en-US" baseline="0" dirty="0" smtClean="0"/>
              <a:t> set architecture</a:t>
            </a:r>
          </a:p>
          <a:p>
            <a:endParaRPr lang="en-US" baseline="0" dirty="0" smtClean="0"/>
          </a:p>
          <a:p>
            <a:r>
              <a:rPr lang="en-US" baseline="0" dirty="0" smtClean="0"/>
              <a:t>Another line for assembly</a:t>
            </a:r>
          </a:p>
          <a:p>
            <a:endParaRPr lang="en-US" baseline="0" dirty="0" smtClean="0"/>
          </a:p>
          <a:p>
            <a:r>
              <a:rPr lang="en-US" baseline="0" dirty="0" smtClean="0"/>
              <a:t>Another line, high level language</a:t>
            </a:r>
            <a:endParaRPr lang="en-US" dirty="0"/>
          </a:p>
        </p:txBody>
      </p:sp>
      <p:sp>
        <p:nvSpPr>
          <p:cNvPr id="4" name="Slide Number Placeholder 3"/>
          <p:cNvSpPr>
            <a:spLocks noGrp="1"/>
          </p:cNvSpPr>
          <p:nvPr>
            <p:ph type="sldNum" idx="10"/>
          </p:nvPr>
        </p:nvSpPr>
        <p:spPr/>
        <p:txBody>
          <a:bodyPr/>
          <a:lstStyle/>
          <a:p>
            <a:fld id="{BA1FEE03-8B24-4057-90F5-A280633F14D3}"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32 bits, 4 bytes</a:t>
            </a:r>
          </a:p>
          <a:p>
            <a:endParaRPr lang="en-US" dirty="0" smtClean="0"/>
          </a:p>
          <a:p>
            <a:r>
              <a:rPr lang="en-US" dirty="0" smtClean="0"/>
              <a:t>Add a line to represent the instruction</a:t>
            </a:r>
            <a:r>
              <a:rPr lang="en-US" baseline="0" dirty="0" smtClean="0"/>
              <a:t> set architecture</a:t>
            </a:r>
          </a:p>
          <a:p>
            <a:endParaRPr lang="en-US" baseline="0" dirty="0" smtClean="0"/>
          </a:p>
          <a:p>
            <a:r>
              <a:rPr lang="en-US" baseline="0" dirty="0" smtClean="0"/>
              <a:t>Another line for assembly</a:t>
            </a:r>
          </a:p>
          <a:p>
            <a:endParaRPr lang="en-US" baseline="0" dirty="0" smtClean="0"/>
          </a:p>
          <a:p>
            <a:r>
              <a:rPr lang="en-US" baseline="0" dirty="0" smtClean="0"/>
              <a:t>Another line, high level language</a:t>
            </a:r>
            <a:endParaRPr lang="en-US" dirty="0"/>
          </a:p>
        </p:txBody>
      </p:sp>
      <p:sp>
        <p:nvSpPr>
          <p:cNvPr id="4" name="Slide Number Placeholder 3"/>
          <p:cNvSpPr>
            <a:spLocks noGrp="1"/>
          </p:cNvSpPr>
          <p:nvPr>
            <p:ph type="sldNum" idx="10"/>
          </p:nvPr>
        </p:nvSpPr>
        <p:spPr/>
        <p:txBody>
          <a:bodyPr/>
          <a:lstStyle/>
          <a:p>
            <a:fld id="{BA1FEE03-8B24-4057-90F5-A280633F14D3}"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3200" dirty="0" smtClean="0"/>
              <a:t>Time for Prelim1 Questions</a:t>
            </a:r>
          </a:p>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7</a:t>
            </a:fld>
            <a:endParaRPr lang="en-US"/>
          </a:p>
        </p:txBody>
      </p:sp>
    </p:spTree>
    <p:extLst>
      <p:ext uri="{BB962C8B-B14F-4D97-AF65-F5344CB8AC3E}">
        <p14:creationId xmlns:p14="http://schemas.microsoft.com/office/powerpoint/2010/main" val="698654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9810"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39811" name="Rectangle 3"/>
          <p:cNvSpPr>
            <a:spLocks noGrp="1" noChangeArrowheads="1"/>
          </p:cNvSpPr>
          <p:nvPr>
            <p:ph type="body" idx="1"/>
          </p:nvPr>
        </p:nvSpPr>
        <p:spPr bwMode="auto">
          <a:xfrm>
            <a:off x="686100" y="4343705"/>
            <a:ext cx="5485805" cy="4113891"/>
          </a:xfrm>
          <a:prstGeom prst="rect">
            <a:avLst/>
          </a:prstGeom>
          <a:noFill/>
          <a:ln>
            <a:miter lim="800000"/>
            <a:headEnd/>
            <a:tailEnd/>
          </a:ln>
        </p:spPr>
        <p:txBody>
          <a:bodyPr lIns="91410" tIns="45704" rIns="91410" bIns="45704"/>
          <a:lstStyle/>
          <a:p>
            <a:r>
              <a:rPr lang="en-US" dirty="0" smtClean="0"/>
              <a:t>Bring </a:t>
            </a:r>
            <a:r>
              <a:rPr lang="en-US" smtClean="0"/>
              <a:t>out competing goals</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Accumulator: one register (http://en.wikipedia.org/wiki/Electronic_Delay_Storage_Automatic_Calculator )</a:t>
            </a:r>
          </a:p>
          <a:p>
            <a:r>
              <a:rPr lang="en-US" sz="1200" kern="1200" dirty="0" smtClean="0">
                <a:solidFill>
                  <a:schemeClr val="tx1"/>
                </a:solidFill>
                <a:effectLst/>
                <a:latin typeface="+mn-lt"/>
                <a:ea typeface="+mn-ea"/>
                <a:cs typeface="+mn-cs"/>
              </a:rPr>
              <a:t>The accumulator is bot the source operand and the destination for the operation.  The second operand comes from memory.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EDSAC (Electronic Delay Storage Automatic Calculator) in 1949.  EDSAC was the </a:t>
            </a:r>
            <a:r>
              <a:rPr lang="en-US" sz="1200" b="1" i="1" kern="1200" dirty="0" smtClean="0">
                <a:solidFill>
                  <a:schemeClr val="tx1"/>
                </a:solidFill>
                <a:effectLst/>
                <a:latin typeface="+mn-lt"/>
                <a:ea typeface="+mn-ea"/>
                <a:cs typeface="+mn-cs"/>
              </a:rPr>
              <a:t>second</a:t>
            </a:r>
            <a:r>
              <a:rPr lang="en-US" sz="1200" kern="1200" dirty="0" smtClean="0">
                <a:solidFill>
                  <a:schemeClr val="tx1"/>
                </a:solidFill>
                <a:effectLst/>
                <a:latin typeface="+mn-lt"/>
                <a:ea typeface="+mn-ea"/>
                <a:cs typeface="+mn-cs"/>
              </a:rPr>
              <a:t> electronic digital </a:t>
            </a:r>
            <a:r>
              <a:rPr lang="en-US" sz="1200" b="1" i="1" kern="1200" dirty="0" smtClean="0">
                <a:solidFill>
                  <a:schemeClr val="tx1"/>
                </a:solidFill>
                <a:effectLst/>
                <a:latin typeface="+mn-lt"/>
                <a:ea typeface="+mn-ea"/>
                <a:cs typeface="+mn-cs"/>
              </a:rPr>
              <a:t>stored-program computer</a:t>
            </a:r>
            <a:r>
              <a:rPr lang="en-US" sz="1200" kern="1200" dirty="0" smtClean="0">
                <a:solidFill>
                  <a:schemeClr val="tx1"/>
                </a:solidFill>
                <a:effectLst/>
                <a:latin typeface="+mn-lt"/>
                <a:ea typeface="+mn-ea"/>
                <a:cs typeface="+mn-cs"/>
              </a:rPr>
              <a:t> to go into regular service. The first being the EDVAC (Electronic Discrete Variable Automatic Computer), which, unlike its predecessor the ENIAC, it was binary rather than decimal, and was a </a:t>
            </a:r>
            <a:r>
              <a:rPr lang="en-US" sz="1200" b="1" i="1" kern="1200" dirty="0" smtClean="0">
                <a:solidFill>
                  <a:schemeClr val="tx1"/>
                </a:solidFill>
                <a:effectLst/>
                <a:latin typeface="+mn-lt"/>
                <a:ea typeface="+mn-ea"/>
                <a:cs typeface="+mn-cs"/>
              </a:rPr>
              <a:t>stored program computer</a:t>
            </a:r>
            <a:r>
              <a:rPr lang="en-US" sz="1200" kern="1200" dirty="0" smtClean="0">
                <a:solidFill>
                  <a:schemeClr val="tx1"/>
                </a:solidFill>
                <a:effectLst/>
                <a:latin typeface="+mn-lt"/>
                <a:ea typeface="+mn-ea"/>
                <a:cs typeface="+mn-cs"/>
              </a:rPr>
              <a:t>.  The EDVAC had a memory capacity of 1000 44-byte words (i.e. 5.5 kB today).  EDVAC's addition time was 864 microseconds (about 1.16 kHz) and its multiplication time was 2900 microseconds (about 0.38 kHz).  The computer had almost 6,000 vacuum tubes and 12,000 diodes, and consumed 56 kW of power. It covered 490 ft² (45.5 m²) of floor space and weighed 17,300 </a:t>
            </a:r>
            <a:r>
              <a:rPr lang="en-US" sz="1200" kern="1200" dirty="0" err="1" smtClean="0">
                <a:solidFill>
                  <a:schemeClr val="tx1"/>
                </a:solidFill>
                <a:effectLst/>
                <a:latin typeface="+mn-lt"/>
                <a:ea typeface="+mn-ea"/>
                <a:cs typeface="+mn-cs"/>
              </a:rPr>
              <a:t>lb</a:t>
            </a:r>
            <a:r>
              <a:rPr lang="en-US" sz="1200" kern="1200" dirty="0" smtClean="0">
                <a:solidFill>
                  <a:schemeClr val="tx1"/>
                </a:solidFill>
                <a:effectLst/>
                <a:latin typeface="+mn-lt"/>
                <a:ea typeface="+mn-ea"/>
                <a:cs typeface="+mn-cs"/>
              </a:rPr>
              <a:t> (7,850 kg). The full complement of operating personnel was thirty people per eight-hour shift.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EDSAC details: The instructions available were: add, subtract, multiply, collate,[10] shift left, shift right, load multiplier register, store (and optionally clear) accumulator, conditional skip, read input tape, print character, round accumulator, no-op and stop. There was no division instruction (though a number of division subroutines were available) and no way to directly load a number into the accumulator (a “store and zero accumulator” instruction followed by an “add” instruction were necessary for this).</a:t>
            </a:r>
          </a:p>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10</a:t>
            </a:fld>
            <a:endParaRPr lang="en-US"/>
          </a:p>
        </p:txBody>
      </p:sp>
    </p:spTree>
    <p:extLst>
      <p:ext uri="{BB962C8B-B14F-4D97-AF65-F5344CB8AC3E}">
        <p14:creationId xmlns:p14="http://schemas.microsoft.com/office/powerpoint/2010/main" val="926446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next step in the evolution of instruction sets was the addition of registers dedicated to specific operations. Hence, registers might be included to act as indices for array references in data transfer instructions, to act as separate accumulators for multiply or divide instructions, and to serve as the top-of-stack pointer. Perhaps the best-known example of this style of instruction set is found in the Intel 8086, the computer at the core of the IBM Personal Computer. This style of instruction set is labeled extended accumulator, dedicated register, or special-purpose register. Like the single-register accumulator architectures, one operand may be in memory for arithmetic instructions. Like the MIPS architecture, however, there are also instructions where all the operands are registers.</a:t>
            </a:r>
          </a:p>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11</a:t>
            </a:fld>
            <a:endParaRPr lang="en-US"/>
          </a:p>
        </p:txBody>
      </p:sp>
    </p:spTree>
    <p:extLst>
      <p:ext uri="{BB962C8B-B14F-4D97-AF65-F5344CB8AC3E}">
        <p14:creationId xmlns:p14="http://schemas.microsoft.com/office/powerpoint/2010/main" val="926446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generalization of the dedicated-register </a:t>
            </a:r>
            <a:r>
              <a:rPr lang="en-US" sz="1200" kern="1200" dirty="0" err="1" smtClean="0">
                <a:solidFill>
                  <a:schemeClr val="tx1"/>
                </a:solidFill>
                <a:effectLst/>
                <a:latin typeface="+mn-lt"/>
                <a:ea typeface="+mn-ea"/>
                <a:cs typeface="+mn-cs"/>
              </a:rPr>
              <a:t>architectureallows</a:t>
            </a:r>
            <a:r>
              <a:rPr lang="en-US" sz="1200" kern="1200" dirty="0" smtClean="0">
                <a:solidFill>
                  <a:schemeClr val="tx1"/>
                </a:solidFill>
                <a:effectLst/>
                <a:latin typeface="+mn-lt"/>
                <a:ea typeface="+mn-ea"/>
                <a:cs typeface="+mn-cs"/>
              </a:rPr>
              <a:t> all the registers to be used for any purpose, hence the name </a:t>
            </a:r>
            <a:r>
              <a:rPr lang="en-US" sz="1200" b="1" i="1" kern="1200" dirty="0" smtClean="0">
                <a:solidFill>
                  <a:schemeClr val="tx1"/>
                </a:solidFill>
                <a:effectLst/>
                <a:latin typeface="+mn-lt"/>
                <a:ea typeface="+mn-ea"/>
                <a:cs typeface="+mn-cs"/>
              </a:rPr>
              <a:t>general-purpose register</a:t>
            </a:r>
            <a:r>
              <a:rPr lang="en-US" sz="1200" kern="1200" dirty="0" smtClean="0">
                <a:solidFill>
                  <a:schemeClr val="tx1"/>
                </a:solidFill>
                <a:effectLst/>
                <a:latin typeface="+mn-lt"/>
                <a:ea typeface="+mn-ea"/>
                <a:cs typeface="+mn-cs"/>
              </a:rPr>
              <a:t>. MIPS is an example of a general-purpose register architecture. This style of instruction set may be further divided into those that allow one operand to be in memory (as found in accumulator architectures), called a </a:t>
            </a:r>
            <a:r>
              <a:rPr lang="en-US" sz="1200" b="1" i="1" kern="1200" dirty="0" smtClean="0">
                <a:solidFill>
                  <a:schemeClr val="tx1"/>
                </a:solidFill>
                <a:effectLst/>
                <a:latin typeface="+mn-lt"/>
                <a:ea typeface="+mn-ea"/>
                <a:cs typeface="+mn-cs"/>
              </a:rPr>
              <a:t>register-memory architecture</a:t>
            </a:r>
            <a:r>
              <a:rPr lang="en-US" sz="1200" kern="1200" dirty="0" smtClean="0">
                <a:solidFill>
                  <a:schemeClr val="tx1"/>
                </a:solidFill>
                <a:effectLst/>
                <a:latin typeface="+mn-lt"/>
                <a:ea typeface="+mn-ea"/>
                <a:cs typeface="+mn-cs"/>
              </a:rPr>
              <a:t>, and those that demand that operands always be in registers, called either a </a:t>
            </a:r>
            <a:r>
              <a:rPr lang="en-US" sz="1200" b="1" i="1" kern="1200" dirty="0" smtClean="0">
                <a:solidFill>
                  <a:schemeClr val="tx1"/>
                </a:solidFill>
                <a:effectLst/>
                <a:latin typeface="+mn-lt"/>
                <a:ea typeface="+mn-ea"/>
                <a:cs typeface="+mn-cs"/>
              </a:rPr>
              <a:t>load-store</a:t>
            </a:r>
            <a:r>
              <a:rPr lang="en-US" sz="1200" kern="1200" dirty="0" smtClean="0">
                <a:solidFill>
                  <a:schemeClr val="tx1"/>
                </a:solidFill>
                <a:effectLst/>
                <a:latin typeface="+mn-lt"/>
                <a:ea typeface="+mn-ea"/>
                <a:cs typeface="+mn-cs"/>
              </a:rPr>
              <a:t> or a </a:t>
            </a:r>
            <a:r>
              <a:rPr lang="en-US" sz="1200" b="1" i="1" kern="1200" dirty="0" smtClean="0">
                <a:solidFill>
                  <a:schemeClr val="tx1"/>
                </a:solidFill>
                <a:effectLst/>
                <a:latin typeface="+mn-lt"/>
                <a:ea typeface="+mn-ea"/>
                <a:cs typeface="+mn-cs"/>
              </a:rPr>
              <a:t>register-register architecture</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80386 is Intel’s attempt to transform the 8086 into a general-purpose register-memory instruction set. Perhaps the best-known register-memory instruction set is the IBM 360 architecture, first announced in 1964. This instruction set is still at the core of IBM’s mainframe computers—responsible for a large part of the business of the largest computer company in the world. Register-memory architectures were the most popular in the 1960s and the first half of the 1970s.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Digital Equipment Corporation’s VAX architecture took memory operands one step further in 1977. It allowed an instruction to use any combination of registers and memory operands. A style of architecture in which all operands can be in memory is called memory-memory. (In truth the VAX instruction set, like almost all other instruction sets since the IBM 360, is a hybrid, since it also has general-purpose registers.)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35C3C1-9691-443C-BBCF-BED84F38E74F}" type="slidenum">
              <a:rPr lang="en-US" smtClean="0"/>
              <a:t>12</a:t>
            </a:fld>
            <a:endParaRPr lang="en-US"/>
          </a:p>
        </p:txBody>
      </p:sp>
    </p:spTree>
    <p:extLst>
      <p:ext uri="{BB962C8B-B14F-4D97-AF65-F5344CB8AC3E}">
        <p14:creationId xmlns:p14="http://schemas.microsoft.com/office/powerpoint/2010/main" val="926446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71600" y="3886200"/>
            <a:ext cx="6400800" cy="2057400"/>
          </a:xfrm>
        </p:spPr>
        <p:txBody>
          <a:bodyPr>
            <a:noAutofit/>
          </a:bodyPr>
          <a:lstStyle>
            <a:lvl1pPr marL="0" indent="0" algn="ctr">
              <a:buNone/>
              <a:defRPr sz="28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CS 3410, Spring 2014</a:t>
            </a:r>
          </a:p>
          <a:p>
            <a:r>
              <a:rPr lang="en-US" dirty="0" smtClean="0"/>
              <a:t>Computer Science</a:t>
            </a:r>
          </a:p>
          <a:p>
            <a:r>
              <a:rPr lang="en-US" dirty="0" smtClean="0"/>
              <a:t>Cornell University</a:t>
            </a:r>
            <a:endParaRPr lang="en-US" dirty="0"/>
          </a:p>
        </p:txBody>
      </p:sp>
      <p:sp>
        <p:nvSpPr>
          <p:cNvPr id="4" name="Date Placeholder 3"/>
          <p:cNvSpPr>
            <a:spLocks noGrp="1"/>
          </p:cNvSpPr>
          <p:nvPr>
            <p:ph type="dt" sz="half" idx="10"/>
          </p:nvPr>
        </p:nvSpPr>
        <p:spPr/>
        <p:txBody>
          <a:bodyPr/>
          <a:lstStyle/>
          <a:p>
            <a:fld id="{0291F04E-0558-49D7-83D7-0EA3FDD97FD3}" type="datetimeFigureOut">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985563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1F04E-0558-49D7-83D7-0EA3FDD97FD3}" type="datetimeFigureOut">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07442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91F04E-0558-49D7-83D7-0EA3FDD97FD3}" type="datetimeFigureOut">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169784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91F04E-0558-49D7-83D7-0EA3FDD97FD3}" type="datetimeFigureOut">
              <a:rPr lang="en-US" smtClean="0"/>
              <a:t>3/4/2014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83716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685800"/>
            <a:ext cx="4267200" cy="5440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685800"/>
            <a:ext cx="4343400" cy="5440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291F04E-0558-49D7-83D7-0EA3FDD97FD3}" type="datetimeFigureOut">
              <a:rPr lang="en-US" smtClean="0"/>
              <a:t>3/4/2014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0A56F-BD0F-4BDF-9912-D1E89E9626C0}" type="slidenum">
              <a:rPr lang="en-US" smtClean="0"/>
              <a:t>‹#›</a:t>
            </a:fld>
            <a:endParaRPr lang="en-US"/>
          </a:p>
        </p:txBody>
      </p:sp>
      <p:cxnSp>
        <p:nvCxnSpPr>
          <p:cNvPr id="8" name="Straight Connector 7"/>
          <p:cNvCxnSpPr/>
          <p:nvPr userDrawn="1"/>
        </p:nvCxnSpPr>
        <p:spPr>
          <a:xfrm>
            <a:off x="228600" y="6096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13162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52400"/>
            <a:ext cx="8686800" cy="533400"/>
          </a:xfrm>
          <a:prstGeom prst="rect">
            <a:avLst/>
          </a:prstGeom>
          <a:noFill/>
          <a:ln>
            <a:noFill/>
          </a:ln>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838200"/>
            <a:ext cx="8686800" cy="5638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1F04E-0558-49D7-83D7-0EA3FDD97FD3}" type="datetimeFigureOut">
              <a:rPr lang="en-US" smtClean="0"/>
              <a:t>3/4/2014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0A56F-BD0F-4BDF-9912-D1E89E9626C0}" type="slidenum">
              <a:rPr lang="en-US" smtClean="0"/>
              <a:t>‹#›</a:t>
            </a:fld>
            <a:endParaRPr lang="en-US"/>
          </a:p>
        </p:txBody>
      </p:sp>
    </p:spTree>
    <p:extLst>
      <p:ext uri="{BB962C8B-B14F-4D97-AF65-F5344CB8AC3E}">
        <p14:creationId xmlns:p14="http://schemas.microsoft.com/office/powerpoint/2010/main" val="331588574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txStyles>
    <p:titleStyle>
      <a:lvl1pPr algn="ctr" defTabSz="914400" rtl="0" eaLnBrk="1" latinLnBrk="0" hangingPunct="1">
        <a:spcBef>
          <a:spcPct val="0"/>
        </a:spcBef>
        <a:buNone/>
        <a:defRPr sz="4400" kern="1200">
          <a:ln>
            <a:solidFill>
              <a:schemeClr val="accent5">
                <a:lumMod val="60000"/>
                <a:lumOff val="40000"/>
              </a:schemeClr>
            </a:solidFill>
          </a:ln>
          <a:solidFill>
            <a:schemeClr val="accent5">
              <a:lumMod val="60000"/>
              <a:lumOff val="40000"/>
            </a:schemeClr>
          </a:solidFill>
          <a:latin typeface="+mj-lt"/>
          <a:ea typeface="+mj-ea"/>
          <a:cs typeface="+mj-cs"/>
        </a:defRPr>
      </a:lvl1pPr>
    </p:titleStyle>
    <p:body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3.xml"/><Relationship Id="rId1" Type="http://schemas.openxmlformats.org/officeDocument/2006/relationships/tags" Target="../tags/tag182.xml"/><Relationship Id="rId4"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tags" Target="../tags/tag18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5.xml"/><Relationship Id="rId1" Type="http://schemas.openxmlformats.org/officeDocument/2006/relationships/tags" Target="../tags/tag194.xml"/><Relationship Id="rId4" Type="http://schemas.openxmlformats.org/officeDocument/2006/relationships/notesSlide" Target="../notesSlides/notesSlide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6" Type="http://schemas.openxmlformats.org/officeDocument/2006/relationships/tags" Target="../tags/tag26.xml"/><Relationship Id="rId117" Type="http://schemas.openxmlformats.org/officeDocument/2006/relationships/tags" Target="../tags/tag117.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tags" Target="../tags/tag84.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38" Type="http://schemas.openxmlformats.org/officeDocument/2006/relationships/tags" Target="../tags/tag138.xml"/><Relationship Id="rId16" Type="http://schemas.openxmlformats.org/officeDocument/2006/relationships/tags" Target="../tags/tag16.xml"/><Relationship Id="rId107" Type="http://schemas.openxmlformats.org/officeDocument/2006/relationships/tags" Target="../tags/tag107.xml"/><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tags" Target="../tags/tag74.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28" Type="http://schemas.openxmlformats.org/officeDocument/2006/relationships/tags" Target="../tags/tag128.xml"/><Relationship Id="rId144" Type="http://schemas.openxmlformats.org/officeDocument/2006/relationships/tags" Target="../tags/tag144.xml"/><Relationship Id="rId149" Type="http://schemas.openxmlformats.org/officeDocument/2006/relationships/notesSlide" Target="../notesSlides/notesSlide2.xml"/><Relationship Id="rId5" Type="http://schemas.openxmlformats.org/officeDocument/2006/relationships/tags" Target="../tags/tag5.xml"/><Relationship Id="rId90" Type="http://schemas.openxmlformats.org/officeDocument/2006/relationships/tags" Target="../tags/tag90.xml"/><Relationship Id="rId95" Type="http://schemas.openxmlformats.org/officeDocument/2006/relationships/tags" Target="../tags/tag95.xml"/><Relationship Id="rId22" Type="http://schemas.openxmlformats.org/officeDocument/2006/relationships/tags" Target="../tags/tag22.xml"/><Relationship Id="rId27" Type="http://schemas.openxmlformats.org/officeDocument/2006/relationships/tags" Target="../tags/tag27.xml"/><Relationship Id="rId43" Type="http://schemas.openxmlformats.org/officeDocument/2006/relationships/tags" Target="../tags/tag43.xml"/><Relationship Id="rId48" Type="http://schemas.openxmlformats.org/officeDocument/2006/relationships/tags" Target="../tags/tag48.xml"/><Relationship Id="rId64" Type="http://schemas.openxmlformats.org/officeDocument/2006/relationships/tags" Target="../tags/tag64.xml"/><Relationship Id="rId69" Type="http://schemas.openxmlformats.org/officeDocument/2006/relationships/tags" Target="../tags/tag69.xml"/><Relationship Id="rId113" Type="http://schemas.openxmlformats.org/officeDocument/2006/relationships/tags" Target="../tags/tag113.xml"/><Relationship Id="rId118" Type="http://schemas.openxmlformats.org/officeDocument/2006/relationships/tags" Target="../tags/tag118.xml"/><Relationship Id="rId134" Type="http://schemas.openxmlformats.org/officeDocument/2006/relationships/tags" Target="../tags/tag134.xml"/><Relationship Id="rId139" Type="http://schemas.openxmlformats.org/officeDocument/2006/relationships/tags" Target="../tags/tag139.xml"/><Relationship Id="rId80" Type="http://schemas.openxmlformats.org/officeDocument/2006/relationships/tags" Target="../tags/tag80.xml"/><Relationship Id="rId85" Type="http://schemas.openxmlformats.org/officeDocument/2006/relationships/tags" Target="../tags/tag85.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103" Type="http://schemas.openxmlformats.org/officeDocument/2006/relationships/tags" Target="../tags/tag103.xml"/><Relationship Id="rId108" Type="http://schemas.openxmlformats.org/officeDocument/2006/relationships/tags" Target="../tags/tag108.xml"/><Relationship Id="rId116" Type="http://schemas.openxmlformats.org/officeDocument/2006/relationships/tags" Target="../tags/tag116.xml"/><Relationship Id="rId124" Type="http://schemas.openxmlformats.org/officeDocument/2006/relationships/tags" Target="../tags/tag124.xml"/><Relationship Id="rId129" Type="http://schemas.openxmlformats.org/officeDocument/2006/relationships/tags" Target="../tags/tag129.xml"/><Relationship Id="rId137" Type="http://schemas.openxmlformats.org/officeDocument/2006/relationships/tags" Target="../tags/tag13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88" Type="http://schemas.openxmlformats.org/officeDocument/2006/relationships/tags" Target="../tags/tag88.xml"/><Relationship Id="rId91" Type="http://schemas.openxmlformats.org/officeDocument/2006/relationships/tags" Target="../tags/tag91.xml"/><Relationship Id="rId96" Type="http://schemas.openxmlformats.org/officeDocument/2006/relationships/tags" Target="../tags/tag96.xml"/><Relationship Id="rId111" Type="http://schemas.openxmlformats.org/officeDocument/2006/relationships/tags" Target="../tags/tag111.xml"/><Relationship Id="rId132" Type="http://schemas.openxmlformats.org/officeDocument/2006/relationships/tags" Target="../tags/tag132.xml"/><Relationship Id="rId140" Type="http://schemas.openxmlformats.org/officeDocument/2006/relationships/tags" Target="../tags/tag140.xml"/><Relationship Id="rId145" Type="http://schemas.openxmlformats.org/officeDocument/2006/relationships/tags" Target="../tags/tag145.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6" Type="http://schemas.openxmlformats.org/officeDocument/2006/relationships/tags" Target="../tags/tag106.xml"/><Relationship Id="rId114" Type="http://schemas.openxmlformats.org/officeDocument/2006/relationships/tags" Target="../tags/tag114.xml"/><Relationship Id="rId119" Type="http://schemas.openxmlformats.org/officeDocument/2006/relationships/tags" Target="../tags/tag119.xml"/><Relationship Id="rId127" Type="http://schemas.openxmlformats.org/officeDocument/2006/relationships/tags" Target="../tags/tag12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tags" Target="../tags/tag86.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30" Type="http://schemas.openxmlformats.org/officeDocument/2006/relationships/tags" Target="../tags/tag130.xml"/><Relationship Id="rId135" Type="http://schemas.openxmlformats.org/officeDocument/2006/relationships/tags" Target="../tags/tag135.xml"/><Relationship Id="rId143" Type="http://schemas.openxmlformats.org/officeDocument/2006/relationships/tags" Target="../tags/tag143.xml"/><Relationship Id="rId148" Type="http://schemas.openxmlformats.org/officeDocument/2006/relationships/slideLayout" Target="../slideLayouts/slideLayout4.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109" Type="http://schemas.openxmlformats.org/officeDocument/2006/relationships/tags" Target="../tags/tag10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tags" Target="../tags/tag104.xml"/><Relationship Id="rId120" Type="http://schemas.openxmlformats.org/officeDocument/2006/relationships/tags" Target="../tags/tag120.xml"/><Relationship Id="rId125" Type="http://schemas.openxmlformats.org/officeDocument/2006/relationships/tags" Target="../tags/tag125.xml"/><Relationship Id="rId141" Type="http://schemas.openxmlformats.org/officeDocument/2006/relationships/tags" Target="../tags/tag141.xml"/><Relationship Id="rId146" Type="http://schemas.openxmlformats.org/officeDocument/2006/relationships/tags" Target="../tags/tag146.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15" Type="http://schemas.openxmlformats.org/officeDocument/2006/relationships/tags" Target="../tags/tag115.xml"/><Relationship Id="rId131" Type="http://schemas.openxmlformats.org/officeDocument/2006/relationships/tags" Target="../tags/tag131.xml"/><Relationship Id="rId136" Type="http://schemas.openxmlformats.org/officeDocument/2006/relationships/tags" Target="../tags/tag136.xml"/><Relationship Id="rId61" Type="http://schemas.openxmlformats.org/officeDocument/2006/relationships/tags" Target="../tags/tag61.xml"/><Relationship Id="rId82" Type="http://schemas.openxmlformats.org/officeDocument/2006/relationships/tags" Target="../tags/tag82.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s>
</file>

<file path=ppt/slides/_rels/slide5.xml.rels><?xml version="1.0" encoding="UTF-8" standalone="yes"?>
<Relationships xmlns="http://schemas.openxmlformats.org/package/2006/relationships"><Relationship Id="rId8" Type="http://schemas.openxmlformats.org/officeDocument/2006/relationships/tags" Target="../tags/tag155.xml"/><Relationship Id="rId13" Type="http://schemas.openxmlformats.org/officeDocument/2006/relationships/tags" Target="../tags/tag160.xml"/><Relationship Id="rId18" Type="http://schemas.openxmlformats.org/officeDocument/2006/relationships/notesSlide" Target="../notesSlides/notesSlide3.xml"/><Relationship Id="rId3" Type="http://schemas.openxmlformats.org/officeDocument/2006/relationships/tags" Target="../tags/tag150.xml"/><Relationship Id="rId7" Type="http://schemas.openxmlformats.org/officeDocument/2006/relationships/tags" Target="../tags/tag154.xml"/><Relationship Id="rId12" Type="http://schemas.openxmlformats.org/officeDocument/2006/relationships/tags" Target="../tags/tag159.xml"/><Relationship Id="rId17" Type="http://schemas.openxmlformats.org/officeDocument/2006/relationships/slideLayout" Target="../slideLayouts/slideLayout4.xml"/><Relationship Id="rId2" Type="http://schemas.openxmlformats.org/officeDocument/2006/relationships/tags" Target="../tags/tag149.xml"/><Relationship Id="rId16" Type="http://schemas.openxmlformats.org/officeDocument/2006/relationships/tags" Target="../tags/tag163.xml"/><Relationship Id="rId1" Type="http://schemas.openxmlformats.org/officeDocument/2006/relationships/tags" Target="../tags/tag148.xml"/><Relationship Id="rId6" Type="http://schemas.openxmlformats.org/officeDocument/2006/relationships/tags" Target="../tags/tag153.xml"/><Relationship Id="rId11" Type="http://schemas.openxmlformats.org/officeDocument/2006/relationships/tags" Target="../tags/tag158.xml"/><Relationship Id="rId5" Type="http://schemas.openxmlformats.org/officeDocument/2006/relationships/tags" Target="../tags/tag152.xml"/><Relationship Id="rId15" Type="http://schemas.openxmlformats.org/officeDocument/2006/relationships/tags" Target="../tags/tag162.xml"/><Relationship Id="rId10" Type="http://schemas.openxmlformats.org/officeDocument/2006/relationships/tags" Target="../tags/tag157.xml"/><Relationship Id="rId19" Type="http://schemas.openxmlformats.org/officeDocument/2006/relationships/image" Target="../media/image1.png"/><Relationship Id="rId4" Type="http://schemas.openxmlformats.org/officeDocument/2006/relationships/tags" Target="../tags/tag151.xml"/><Relationship Id="rId9" Type="http://schemas.openxmlformats.org/officeDocument/2006/relationships/tags" Target="../tags/tag156.xml"/><Relationship Id="rId14" Type="http://schemas.openxmlformats.org/officeDocument/2006/relationships/tags" Target="../tags/tag161.xml"/></Relationships>
</file>

<file path=ppt/slides/_rels/slide6.xml.rels><?xml version="1.0" encoding="UTF-8" standalone="yes"?>
<Relationships xmlns="http://schemas.openxmlformats.org/package/2006/relationships"><Relationship Id="rId8" Type="http://schemas.openxmlformats.org/officeDocument/2006/relationships/tags" Target="../tags/tag171.xml"/><Relationship Id="rId13" Type="http://schemas.openxmlformats.org/officeDocument/2006/relationships/tags" Target="../tags/tag176.xml"/><Relationship Id="rId18" Type="http://schemas.openxmlformats.org/officeDocument/2006/relationships/notesSlide" Target="../notesSlides/notesSlide4.xml"/><Relationship Id="rId3" Type="http://schemas.openxmlformats.org/officeDocument/2006/relationships/tags" Target="../tags/tag166.xml"/><Relationship Id="rId7" Type="http://schemas.openxmlformats.org/officeDocument/2006/relationships/tags" Target="../tags/tag170.xml"/><Relationship Id="rId12" Type="http://schemas.openxmlformats.org/officeDocument/2006/relationships/tags" Target="../tags/tag175.xml"/><Relationship Id="rId17" Type="http://schemas.openxmlformats.org/officeDocument/2006/relationships/slideLayout" Target="../slideLayouts/slideLayout4.xml"/><Relationship Id="rId2" Type="http://schemas.openxmlformats.org/officeDocument/2006/relationships/tags" Target="../tags/tag165.xml"/><Relationship Id="rId16" Type="http://schemas.openxmlformats.org/officeDocument/2006/relationships/tags" Target="../tags/tag179.xml"/><Relationship Id="rId1" Type="http://schemas.openxmlformats.org/officeDocument/2006/relationships/tags" Target="../tags/tag164.xml"/><Relationship Id="rId6" Type="http://schemas.openxmlformats.org/officeDocument/2006/relationships/tags" Target="../tags/tag169.xml"/><Relationship Id="rId11" Type="http://schemas.openxmlformats.org/officeDocument/2006/relationships/tags" Target="../tags/tag174.xml"/><Relationship Id="rId5" Type="http://schemas.openxmlformats.org/officeDocument/2006/relationships/tags" Target="../tags/tag168.xml"/><Relationship Id="rId15" Type="http://schemas.openxmlformats.org/officeDocument/2006/relationships/tags" Target="../tags/tag178.xml"/><Relationship Id="rId10" Type="http://schemas.openxmlformats.org/officeDocument/2006/relationships/tags" Target="../tags/tag173.xml"/><Relationship Id="rId19" Type="http://schemas.openxmlformats.org/officeDocument/2006/relationships/image" Target="../media/image1.png"/><Relationship Id="rId4" Type="http://schemas.openxmlformats.org/officeDocument/2006/relationships/tags" Target="../tags/tag167.xml"/><Relationship Id="rId9" Type="http://schemas.openxmlformats.org/officeDocument/2006/relationships/tags" Target="../tags/tag172.xml"/><Relationship Id="rId14" Type="http://schemas.openxmlformats.org/officeDocument/2006/relationships/tags" Target="../tags/tag17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1.xml"/><Relationship Id="rId1" Type="http://schemas.openxmlformats.org/officeDocument/2006/relationships/tags" Target="../tags/tag180.xml"/><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RISC, CISC, and </a:t>
            </a:r>
            <a:r>
              <a:rPr lang="en-US" dirty="0" smtClean="0"/>
              <a:t>ISA Variations</a:t>
            </a:r>
            <a:endParaRPr lang="en-US" dirty="0"/>
          </a:p>
        </p:txBody>
      </p:sp>
      <p:sp>
        <p:nvSpPr>
          <p:cNvPr id="3" name="Subtitle 2"/>
          <p:cNvSpPr>
            <a:spLocks noGrp="1"/>
          </p:cNvSpPr>
          <p:nvPr>
            <p:ph type="subTitle" idx="1"/>
          </p:nvPr>
        </p:nvSpPr>
        <p:spPr>
          <a:xfrm>
            <a:off x="609600" y="3886200"/>
            <a:ext cx="7848600" cy="2057400"/>
          </a:xfrm>
        </p:spPr>
        <p:txBody>
          <a:bodyPr/>
          <a:lstStyle/>
          <a:p>
            <a:r>
              <a:rPr lang="en-US" b="1" dirty="0" smtClean="0"/>
              <a:t>Prof. Kavita Bala and Prof. Hakim Weatherspoon</a:t>
            </a:r>
          </a:p>
          <a:p>
            <a:r>
              <a:rPr lang="en-US" b="1" dirty="0" smtClean="0"/>
              <a:t>CS 3410, Spring 2014</a:t>
            </a:r>
          </a:p>
          <a:p>
            <a:r>
              <a:rPr lang="en-US" dirty="0" smtClean="0"/>
              <a:t>Computer Science</a:t>
            </a:r>
          </a:p>
          <a:p>
            <a:r>
              <a:rPr lang="en-US" dirty="0" smtClean="0"/>
              <a:t>Cornell University</a:t>
            </a:r>
            <a:endParaRPr lang="en-US" dirty="0"/>
          </a:p>
        </p:txBody>
      </p:sp>
      <p:sp>
        <p:nvSpPr>
          <p:cNvPr id="4" name="TextBox 3"/>
          <p:cNvSpPr txBox="1"/>
          <p:nvPr/>
        </p:nvSpPr>
        <p:spPr>
          <a:xfrm>
            <a:off x="685800" y="6096000"/>
            <a:ext cx="3953326" cy="369332"/>
          </a:xfrm>
          <a:prstGeom prst="rect">
            <a:avLst/>
          </a:prstGeom>
          <a:noFill/>
        </p:spPr>
        <p:txBody>
          <a:bodyPr wrap="none" rtlCol="0">
            <a:spAutoFit/>
          </a:bodyPr>
          <a:lstStyle/>
          <a:p>
            <a:r>
              <a:rPr lang="en-US" dirty="0" smtClean="0">
                <a:solidFill>
                  <a:schemeClr val="accent5">
                    <a:lumMod val="60000"/>
                    <a:lumOff val="40000"/>
                  </a:schemeClr>
                </a:solidFill>
                <a:latin typeface="Calibri"/>
                <a:cs typeface="Calibri"/>
              </a:rPr>
              <a:t>See P&amp;H Appendix </a:t>
            </a:r>
            <a:r>
              <a:rPr lang="en-US" dirty="0" smtClean="0">
                <a:solidFill>
                  <a:schemeClr val="accent5">
                    <a:lumMod val="60000"/>
                    <a:lumOff val="40000"/>
                  </a:schemeClr>
                </a:solidFill>
                <a:latin typeface="Calibri"/>
                <a:cs typeface="Calibri"/>
              </a:rPr>
              <a:t>2.16 – 2.18, and 2.21</a:t>
            </a:r>
          </a:p>
        </p:txBody>
      </p:sp>
    </p:spTree>
    <p:extLst>
      <p:ext uri="{BB962C8B-B14F-4D97-AF65-F5344CB8AC3E}">
        <p14:creationId xmlns:p14="http://schemas.microsoft.com/office/powerpoint/2010/main" val="2481947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Historical Perspective on ISAs</a:t>
            </a:r>
            <a:endParaRPr lang="en-US" dirty="0"/>
          </a:p>
        </p:txBody>
      </p:sp>
      <p:sp>
        <p:nvSpPr>
          <p:cNvPr id="3" name="Content Placeholder 2"/>
          <p:cNvSpPr>
            <a:spLocks noGrp="1"/>
          </p:cNvSpPr>
          <p:nvPr>
            <p:ph idx="1"/>
          </p:nvPr>
        </p:nvSpPr>
        <p:spPr>
          <a:xfrm>
            <a:off x="152400" y="838200"/>
            <a:ext cx="9067800" cy="6248400"/>
          </a:xfrm>
        </p:spPr>
        <p:txBody>
          <a:bodyPr>
            <a:normAutofit lnSpcReduction="10000"/>
          </a:bodyPr>
          <a:lstStyle/>
          <a:p>
            <a:r>
              <a:rPr lang="en-US" dirty="0" smtClean="0"/>
              <a:t>Accumulators</a:t>
            </a:r>
          </a:p>
          <a:p>
            <a:pPr lvl="1"/>
            <a:r>
              <a:rPr lang="en-US" dirty="0" smtClean="0"/>
              <a:t>Early stored-program computers had </a:t>
            </a:r>
            <a:r>
              <a:rPr lang="en-US" b="1" i="1" dirty="0" smtClean="0"/>
              <a:t>one</a:t>
            </a:r>
            <a:r>
              <a:rPr lang="en-US" dirty="0" smtClean="0"/>
              <a:t> register!</a:t>
            </a:r>
          </a:p>
          <a:p>
            <a:pPr lvl="1"/>
            <a:endParaRPr lang="en-US" dirty="0"/>
          </a:p>
          <a:p>
            <a:pPr lvl="1"/>
            <a:endParaRPr lang="en-US" dirty="0" smtClean="0"/>
          </a:p>
          <a:p>
            <a:pPr lvl="1"/>
            <a:endParaRPr lang="en-US" dirty="0"/>
          </a:p>
          <a:p>
            <a:pPr lvl="1"/>
            <a:endParaRPr lang="en-US" dirty="0" smtClean="0"/>
          </a:p>
          <a:p>
            <a:pPr lvl="1"/>
            <a:endParaRPr lang="en-US" dirty="0"/>
          </a:p>
          <a:p>
            <a:pPr marL="457200" lvl="1" indent="0">
              <a:buNone/>
            </a:pPr>
            <a:endParaRPr lang="en-US" dirty="0"/>
          </a:p>
          <a:p>
            <a:pPr lvl="1"/>
            <a:r>
              <a:rPr lang="en-US" dirty="0" smtClean="0"/>
              <a:t>One register is two registers short of a MIPS instruction!</a:t>
            </a:r>
          </a:p>
          <a:p>
            <a:pPr lvl="1"/>
            <a:r>
              <a:rPr lang="en-US" dirty="0" smtClean="0"/>
              <a:t>Requires a memory-based operand-addressing mode</a:t>
            </a:r>
          </a:p>
          <a:p>
            <a:pPr lvl="2"/>
            <a:r>
              <a:rPr lang="en-US" dirty="0" smtClean="0"/>
              <a:t>Example Instructions:   </a:t>
            </a:r>
            <a:r>
              <a:rPr lang="en-US" dirty="0" smtClean="0">
                <a:solidFill>
                  <a:schemeClr val="accent5">
                    <a:lumMod val="60000"/>
                    <a:lumOff val="40000"/>
                  </a:schemeClr>
                </a:solidFill>
              </a:rPr>
              <a:t>add 200</a:t>
            </a:r>
          </a:p>
          <a:p>
            <a:pPr lvl="3"/>
            <a:r>
              <a:rPr lang="en-US" dirty="0" smtClean="0"/>
              <a:t>Add the accumulator to the word in memory at address 200</a:t>
            </a:r>
          </a:p>
          <a:p>
            <a:pPr lvl="3"/>
            <a:r>
              <a:rPr lang="en-US" dirty="0" smtClean="0"/>
              <a:t>Place the sum back in the accumulator</a:t>
            </a:r>
          </a:p>
          <a:p>
            <a:endParaRPr lang="en-US" dirty="0"/>
          </a:p>
        </p:txBody>
      </p:sp>
      <p:pic>
        <p:nvPicPr>
          <p:cNvPr id="1026" name="Picture 2" descr="File:EDSAC (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0164" y="1828802"/>
            <a:ext cx="3018110" cy="24266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71600" y="4154269"/>
            <a:ext cx="3238964" cy="646331"/>
          </a:xfrm>
          <a:prstGeom prst="rect">
            <a:avLst/>
          </a:prstGeom>
          <a:noFill/>
        </p:spPr>
        <p:txBody>
          <a:bodyPr wrap="none" rtlCol="0">
            <a:spAutoFit/>
          </a:bodyPr>
          <a:lstStyle/>
          <a:p>
            <a:r>
              <a:rPr lang="en-US" dirty="0"/>
              <a:t>EDSAC (Electronic Delay Storage </a:t>
            </a:r>
            <a:endParaRPr lang="en-US" dirty="0" smtClean="0"/>
          </a:p>
          <a:p>
            <a:r>
              <a:rPr lang="en-US" dirty="0" smtClean="0"/>
              <a:t>Automatic </a:t>
            </a:r>
            <a:r>
              <a:rPr lang="en-US" dirty="0"/>
              <a:t> </a:t>
            </a:r>
            <a:r>
              <a:rPr lang="en-US" dirty="0" smtClean="0"/>
              <a:t>Calculator</a:t>
            </a:r>
            <a:r>
              <a:rPr lang="en-US" dirty="0"/>
              <a:t>) in 1949</a:t>
            </a:r>
          </a:p>
        </p:txBody>
      </p:sp>
      <p:pic>
        <p:nvPicPr>
          <p:cNvPr id="2050" name="Picture 2" descr="https://encrypted-tbn3.gstatic.com/images?q=tbn:ANd9GcSUNSfDA4gR-DtkeZNX8sKFvkbSTFY7fwYyHmEJczgWjI7IIIZ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843945"/>
            <a:ext cx="2476500" cy="18478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257800" y="3657600"/>
            <a:ext cx="2058064" cy="646331"/>
          </a:xfrm>
          <a:prstGeom prst="rect">
            <a:avLst/>
          </a:prstGeom>
          <a:noFill/>
        </p:spPr>
        <p:txBody>
          <a:bodyPr wrap="none" rtlCol="0">
            <a:spAutoFit/>
          </a:bodyPr>
          <a:lstStyle/>
          <a:p>
            <a:r>
              <a:rPr lang="en-US" dirty="0" smtClean="0"/>
              <a:t>Intel 8008 in 1972</a:t>
            </a:r>
          </a:p>
          <a:p>
            <a:r>
              <a:rPr lang="en-US" dirty="0"/>
              <a:t>w</a:t>
            </a:r>
            <a:r>
              <a:rPr lang="en-US" dirty="0" smtClean="0"/>
              <a:t>as an accumulator</a:t>
            </a:r>
            <a:endParaRPr lang="en-US" dirty="0"/>
          </a:p>
        </p:txBody>
      </p:sp>
    </p:spTree>
    <p:extLst>
      <p:ext uri="{BB962C8B-B14F-4D97-AF65-F5344CB8AC3E}">
        <p14:creationId xmlns:p14="http://schemas.microsoft.com/office/powerpoint/2010/main" val="80178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5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Historical Perspective on ISAs</a:t>
            </a:r>
            <a:endParaRPr lang="en-US" dirty="0"/>
          </a:p>
        </p:txBody>
      </p:sp>
      <p:sp>
        <p:nvSpPr>
          <p:cNvPr id="3" name="Content Placeholder 2"/>
          <p:cNvSpPr>
            <a:spLocks noGrp="1"/>
          </p:cNvSpPr>
          <p:nvPr>
            <p:ph idx="1"/>
          </p:nvPr>
        </p:nvSpPr>
        <p:spPr>
          <a:xfrm>
            <a:off x="152400" y="838200"/>
            <a:ext cx="9067800" cy="5943600"/>
          </a:xfrm>
        </p:spPr>
        <p:txBody>
          <a:bodyPr>
            <a:normAutofit/>
          </a:bodyPr>
          <a:lstStyle/>
          <a:p>
            <a:r>
              <a:rPr lang="en-US" dirty="0" smtClean="0"/>
              <a:t>Next step, more registers…</a:t>
            </a:r>
          </a:p>
          <a:p>
            <a:pPr lvl="1"/>
            <a:r>
              <a:rPr lang="en-US" dirty="0"/>
              <a:t>D</a:t>
            </a:r>
            <a:r>
              <a:rPr lang="en-US" dirty="0" smtClean="0"/>
              <a:t>edicated registers</a:t>
            </a:r>
          </a:p>
          <a:p>
            <a:pPr lvl="2"/>
            <a:r>
              <a:rPr lang="en-US" dirty="0" smtClean="0"/>
              <a:t>E.g. indices </a:t>
            </a:r>
            <a:r>
              <a:rPr lang="en-US" dirty="0"/>
              <a:t>for array references in data transfer </a:t>
            </a:r>
            <a:r>
              <a:rPr lang="en-US" dirty="0" smtClean="0"/>
              <a:t>instructions, separate </a:t>
            </a:r>
            <a:r>
              <a:rPr lang="en-US" dirty="0"/>
              <a:t>accumulators for multiply or divide instructions</a:t>
            </a:r>
            <a:r>
              <a:rPr lang="en-US" dirty="0" smtClean="0"/>
              <a:t>,             top-of-stack </a:t>
            </a:r>
            <a:r>
              <a:rPr lang="en-US" dirty="0"/>
              <a:t>pointer. </a:t>
            </a:r>
            <a:endParaRPr lang="en-US" dirty="0" smtClean="0"/>
          </a:p>
          <a:p>
            <a:pPr lvl="1"/>
            <a:endParaRPr lang="en-US" dirty="0" smtClean="0"/>
          </a:p>
          <a:p>
            <a:pPr lvl="1"/>
            <a:endParaRPr lang="en-US" dirty="0"/>
          </a:p>
          <a:p>
            <a:pPr lvl="1"/>
            <a:endParaRPr lang="en-US" dirty="0" smtClean="0"/>
          </a:p>
          <a:p>
            <a:pPr lvl="1"/>
            <a:endParaRPr lang="en-US" dirty="0" smtClean="0"/>
          </a:p>
          <a:p>
            <a:pPr lvl="1"/>
            <a:r>
              <a:rPr lang="en-US" dirty="0" smtClean="0"/>
              <a:t>Extended Accumulator</a:t>
            </a:r>
          </a:p>
          <a:p>
            <a:pPr lvl="2"/>
            <a:r>
              <a:rPr lang="en-US" dirty="0" smtClean="0"/>
              <a:t>One </a:t>
            </a:r>
            <a:r>
              <a:rPr lang="en-US" dirty="0"/>
              <a:t>operand may be in memory </a:t>
            </a:r>
            <a:r>
              <a:rPr lang="en-US" dirty="0" smtClean="0"/>
              <a:t>(like previous accumulators). </a:t>
            </a:r>
          </a:p>
          <a:p>
            <a:pPr lvl="2"/>
            <a:r>
              <a:rPr lang="en-US" dirty="0" smtClean="0"/>
              <a:t>Or, all </a:t>
            </a:r>
            <a:r>
              <a:rPr lang="en-US" dirty="0"/>
              <a:t>the operands </a:t>
            </a:r>
            <a:r>
              <a:rPr lang="en-US" dirty="0" smtClean="0"/>
              <a:t>may be registers (like MIPS).</a:t>
            </a:r>
            <a:endParaRPr lang="en-US" dirty="0"/>
          </a:p>
          <a:p>
            <a:pPr lvl="1"/>
            <a:endParaRPr lang="en-US" dirty="0" smtClean="0"/>
          </a:p>
          <a:p>
            <a:pPr lvl="1"/>
            <a:endParaRPr lang="en-US" dirty="0"/>
          </a:p>
          <a:p>
            <a:endParaRPr lang="en-US" dirty="0"/>
          </a:p>
        </p:txBody>
      </p:sp>
      <p:sp>
        <p:nvSpPr>
          <p:cNvPr id="4" name="TextBox 3"/>
          <p:cNvSpPr txBox="1"/>
          <p:nvPr/>
        </p:nvSpPr>
        <p:spPr>
          <a:xfrm>
            <a:off x="3892985" y="4048126"/>
            <a:ext cx="2471959" cy="923330"/>
          </a:xfrm>
          <a:prstGeom prst="rect">
            <a:avLst/>
          </a:prstGeom>
          <a:noFill/>
        </p:spPr>
        <p:txBody>
          <a:bodyPr wrap="none" rtlCol="0">
            <a:spAutoFit/>
          </a:bodyPr>
          <a:lstStyle/>
          <a:p>
            <a:r>
              <a:rPr lang="en-US" dirty="0" smtClean="0"/>
              <a:t>Intel 8086</a:t>
            </a:r>
          </a:p>
          <a:p>
            <a:r>
              <a:rPr lang="en-US" dirty="0" smtClean="0"/>
              <a:t>“extended accumulator”</a:t>
            </a:r>
          </a:p>
          <a:p>
            <a:r>
              <a:rPr lang="en-US" dirty="0" smtClean="0"/>
              <a:t>Processor for IBM PCs</a:t>
            </a:r>
            <a:endParaRPr lang="en-US" dirty="0"/>
          </a:p>
        </p:txBody>
      </p:sp>
      <p:pic>
        <p:nvPicPr>
          <p:cNvPr id="1028" name="Picture 4" descr="KL Intel D80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971800"/>
            <a:ext cx="2095500" cy="107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015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Historical Perspective on ISAs</a:t>
            </a:r>
            <a:endParaRPr lang="en-US" dirty="0"/>
          </a:p>
        </p:txBody>
      </p:sp>
      <p:sp>
        <p:nvSpPr>
          <p:cNvPr id="3" name="Content Placeholder 2"/>
          <p:cNvSpPr>
            <a:spLocks noGrp="1"/>
          </p:cNvSpPr>
          <p:nvPr>
            <p:ph idx="1"/>
          </p:nvPr>
        </p:nvSpPr>
        <p:spPr>
          <a:xfrm>
            <a:off x="152400" y="838200"/>
            <a:ext cx="9067800" cy="5943600"/>
          </a:xfrm>
        </p:spPr>
        <p:txBody>
          <a:bodyPr>
            <a:normAutofit/>
          </a:bodyPr>
          <a:lstStyle/>
          <a:p>
            <a:r>
              <a:rPr lang="en-US" dirty="0" smtClean="0"/>
              <a:t>Next step, more registers…</a:t>
            </a:r>
          </a:p>
          <a:p>
            <a:pPr lvl="1"/>
            <a:r>
              <a:rPr lang="en-US" dirty="0" smtClean="0"/>
              <a:t>General-purpose registers</a:t>
            </a:r>
          </a:p>
          <a:p>
            <a:pPr lvl="2"/>
            <a:r>
              <a:rPr lang="en-US" dirty="0" smtClean="0"/>
              <a:t>Registers can be used for any purpose</a:t>
            </a:r>
          </a:p>
          <a:p>
            <a:pPr lvl="2"/>
            <a:r>
              <a:rPr lang="en-US" dirty="0" smtClean="0"/>
              <a:t>E.g. MIPS, ARM, x86</a:t>
            </a:r>
          </a:p>
          <a:p>
            <a:pPr marL="457200" lvl="1" indent="0">
              <a:buNone/>
            </a:pPr>
            <a:endParaRPr lang="en-US" dirty="0" smtClean="0"/>
          </a:p>
          <a:p>
            <a:pPr lvl="1"/>
            <a:r>
              <a:rPr lang="en-US" i="1" dirty="0" smtClean="0"/>
              <a:t>Register-memory</a:t>
            </a:r>
            <a:r>
              <a:rPr lang="en-US" dirty="0" smtClean="0"/>
              <a:t> architectures</a:t>
            </a:r>
          </a:p>
          <a:p>
            <a:pPr lvl="2"/>
            <a:r>
              <a:rPr lang="en-US" dirty="0" smtClean="0"/>
              <a:t>One operand may be in memory (e.g. accumulators)</a:t>
            </a:r>
          </a:p>
          <a:p>
            <a:pPr lvl="2"/>
            <a:r>
              <a:rPr lang="en-US" dirty="0" smtClean="0"/>
              <a:t>E.g. x86 (i.e. 80386 processors </a:t>
            </a:r>
          </a:p>
          <a:p>
            <a:pPr lvl="1"/>
            <a:r>
              <a:rPr lang="en-US" i="1" dirty="0" smtClean="0"/>
              <a:t>Register-register</a:t>
            </a:r>
            <a:r>
              <a:rPr lang="en-US" dirty="0" smtClean="0"/>
              <a:t> architectures (aka load-store)</a:t>
            </a:r>
          </a:p>
          <a:p>
            <a:pPr lvl="2"/>
            <a:r>
              <a:rPr lang="en-US" dirty="0" smtClean="0"/>
              <a:t>All operands </a:t>
            </a:r>
            <a:r>
              <a:rPr lang="en-US" b="1" i="1" dirty="0" smtClean="0"/>
              <a:t>must</a:t>
            </a:r>
            <a:r>
              <a:rPr lang="en-US" dirty="0" smtClean="0"/>
              <a:t> be in registers</a:t>
            </a:r>
          </a:p>
          <a:p>
            <a:pPr lvl="2"/>
            <a:r>
              <a:rPr lang="en-US" dirty="0" smtClean="0"/>
              <a:t>E.g. MIPS, ARM</a:t>
            </a:r>
          </a:p>
          <a:p>
            <a:pPr lvl="1"/>
            <a:endParaRPr lang="en-US" dirty="0"/>
          </a:p>
          <a:p>
            <a:endParaRPr lang="en-US" dirty="0"/>
          </a:p>
        </p:txBody>
      </p:sp>
    </p:spTree>
    <p:extLst>
      <p:ext uri="{BB962C8B-B14F-4D97-AF65-F5344CB8AC3E}">
        <p14:creationId xmlns:p14="http://schemas.microsoft.com/office/powerpoint/2010/main" val="39252054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533400"/>
          </a:xfrm>
        </p:spPr>
        <p:txBody>
          <a:bodyPr/>
          <a:lstStyle/>
          <a:p>
            <a:r>
              <a:rPr lang="en-US" dirty="0" smtClean="0"/>
              <a:t>Takeaway</a:t>
            </a:r>
            <a:endParaRPr lang="en-US" dirty="0"/>
          </a:p>
        </p:txBody>
      </p:sp>
      <p:sp>
        <p:nvSpPr>
          <p:cNvPr id="3" name="Content Placeholder 2"/>
          <p:cNvSpPr>
            <a:spLocks noGrp="1"/>
          </p:cNvSpPr>
          <p:nvPr>
            <p:ph idx="1"/>
          </p:nvPr>
        </p:nvSpPr>
        <p:spPr>
          <a:xfrm>
            <a:off x="152400" y="228600"/>
            <a:ext cx="9067800" cy="5943600"/>
          </a:xfrm>
        </p:spPr>
        <p:txBody>
          <a:bodyPr>
            <a:normAutofit/>
          </a:bodyPr>
          <a:lstStyle/>
          <a:p>
            <a:r>
              <a:rPr lang="en-US" dirty="0" smtClean="0"/>
              <a:t>The number of available registers greatly influenced the instruction set architecture (ISA)</a:t>
            </a:r>
          </a:p>
        </p:txBody>
      </p:sp>
      <p:graphicFrame>
        <p:nvGraphicFramePr>
          <p:cNvPr id="4" name="Table 3"/>
          <p:cNvGraphicFramePr>
            <a:graphicFrameLocks noGrp="1"/>
          </p:cNvGraphicFramePr>
          <p:nvPr>
            <p:extLst>
              <p:ext uri="{D42A27DB-BD31-4B8C-83A1-F6EECF244321}">
                <p14:modId xmlns:p14="http://schemas.microsoft.com/office/powerpoint/2010/main" val="4188580949"/>
              </p:ext>
            </p:extLst>
          </p:nvPr>
        </p:nvGraphicFramePr>
        <p:xfrm>
          <a:off x="457200" y="1143000"/>
          <a:ext cx="8382000" cy="5791200"/>
        </p:xfrm>
        <a:graphic>
          <a:graphicData uri="http://schemas.openxmlformats.org/drawingml/2006/table">
            <a:tbl>
              <a:tblPr firstRow="1" bandRow="1">
                <a:tableStyleId>{5C22544A-7EE6-4342-B048-85BDC9FD1C3A}</a:tableStyleId>
              </a:tblPr>
              <a:tblGrid>
                <a:gridCol w="1524000"/>
                <a:gridCol w="2667000"/>
                <a:gridCol w="2438400"/>
                <a:gridCol w="1752600"/>
              </a:tblGrid>
              <a:tr h="298906">
                <a:tc>
                  <a:txBody>
                    <a:bodyPr/>
                    <a:lstStyle/>
                    <a:p>
                      <a:r>
                        <a:rPr lang="en-US" sz="1400" dirty="0" smtClean="0"/>
                        <a:t>Machine</a:t>
                      </a:r>
                      <a:endParaRPr lang="en-US" sz="1400" dirty="0"/>
                    </a:p>
                  </a:txBody>
                  <a:tcPr>
                    <a:noFill/>
                  </a:tcPr>
                </a:tc>
                <a:tc>
                  <a:txBody>
                    <a:bodyPr/>
                    <a:lstStyle/>
                    <a:p>
                      <a:r>
                        <a:rPr lang="en-US" sz="1400" dirty="0" err="1" smtClean="0"/>
                        <a:t>Num</a:t>
                      </a:r>
                      <a:r>
                        <a:rPr lang="en-US" sz="1400" dirty="0" smtClean="0"/>
                        <a:t> General</a:t>
                      </a:r>
                      <a:r>
                        <a:rPr lang="en-US" sz="1400" baseline="0" dirty="0" smtClean="0"/>
                        <a:t> Purpose Registers</a:t>
                      </a:r>
                      <a:endParaRPr lang="en-US" sz="1400" dirty="0"/>
                    </a:p>
                  </a:txBody>
                  <a:tcPr>
                    <a:noFill/>
                  </a:tcPr>
                </a:tc>
                <a:tc>
                  <a:txBody>
                    <a:bodyPr/>
                    <a:lstStyle/>
                    <a:p>
                      <a:r>
                        <a:rPr lang="en-US" sz="1400" dirty="0" smtClean="0"/>
                        <a:t>Architectural Style</a:t>
                      </a:r>
                      <a:endParaRPr lang="en-US" sz="1400" dirty="0"/>
                    </a:p>
                  </a:txBody>
                  <a:tcPr>
                    <a:noFill/>
                  </a:tcPr>
                </a:tc>
                <a:tc>
                  <a:txBody>
                    <a:bodyPr/>
                    <a:lstStyle/>
                    <a:p>
                      <a:r>
                        <a:rPr lang="en-US" sz="1400" dirty="0" smtClean="0"/>
                        <a:t>Year</a:t>
                      </a:r>
                      <a:endParaRPr lang="en-US" sz="1400" dirty="0"/>
                    </a:p>
                  </a:txBody>
                  <a:tcPr>
                    <a:noFill/>
                  </a:tcPr>
                </a:tc>
              </a:tr>
              <a:tr h="269015">
                <a:tc>
                  <a:txBody>
                    <a:bodyPr/>
                    <a:lstStyle/>
                    <a:p>
                      <a:r>
                        <a:rPr lang="en-US" sz="1200" dirty="0" smtClean="0"/>
                        <a:t>EDSAC</a:t>
                      </a:r>
                      <a:endParaRPr lang="en-US" sz="1200" dirty="0"/>
                    </a:p>
                  </a:txBody>
                  <a:tcPr>
                    <a:noFill/>
                  </a:tcPr>
                </a:tc>
                <a:tc>
                  <a:txBody>
                    <a:bodyPr/>
                    <a:lstStyle/>
                    <a:p>
                      <a:pPr algn="ctr"/>
                      <a:r>
                        <a:rPr lang="en-US" sz="1200" dirty="0" smtClean="0"/>
                        <a:t>1</a:t>
                      </a:r>
                    </a:p>
                  </a:txBody>
                  <a:tcPr>
                    <a:noFill/>
                  </a:tcPr>
                </a:tc>
                <a:tc>
                  <a:txBody>
                    <a:bodyPr/>
                    <a:lstStyle/>
                    <a:p>
                      <a:r>
                        <a:rPr lang="en-US" sz="1200" dirty="0" smtClean="0"/>
                        <a:t>Accumulator</a:t>
                      </a:r>
                      <a:endParaRPr lang="en-US" sz="1200" dirty="0"/>
                    </a:p>
                  </a:txBody>
                  <a:tcPr>
                    <a:noFill/>
                  </a:tcPr>
                </a:tc>
                <a:tc>
                  <a:txBody>
                    <a:bodyPr/>
                    <a:lstStyle/>
                    <a:p>
                      <a:r>
                        <a:rPr lang="en-US" sz="1200" dirty="0" smtClean="0"/>
                        <a:t>1949</a:t>
                      </a:r>
                      <a:endParaRPr lang="en-US" sz="1200" dirty="0"/>
                    </a:p>
                  </a:txBody>
                  <a:tcPr>
                    <a:noFill/>
                  </a:tcPr>
                </a:tc>
              </a:tr>
              <a:tr h="269015">
                <a:tc>
                  <a:txBody>
                    <a:bodyPr/>
                    <a:lstStyle/>
                    <a:p>
                      <a:r>
                        <a:rPr lang="en-US" sz="1200" dirty="0" smtClean="0"/>
                        <a:t>IBM 701</a:t>
                      </a:r>
                      <a:endParaRPr lang="en-US" sz="1200" dirty="0"/>
                    </a:p>
                  </a:txBody>
                  <a:tcPr>
                    <a:noFill/>
                  </a:tcPr>
                </a:tc>
                <a:tc>
                  <a:txBody>
                    <a:bodyPr/>
                    <a:lstStyle/>
                    <a:p>
                      <a:pPr algn="ctr"/>
                      <a:r>
                        <a:rPr lang="en-US" sz="1200" dirty="0" smtClean="0"/>
                        <a:t>1</a:t>
                      </a:r>
                      <a:endParaRPr lang="en-US" sz="1200" dirty="0"/>
                    </a:p>
                  </a:txBody>
                  <a:tcPr>
                    <a:noFill/>
                  </a:tcPr>
                </a:tc>
                <a:tc>
                  <a:txBody>
                    <a:bodyPr/>
                    <a:lstStyle/>
                    <a:p>
                      <a:r>
                        <a:rPr lang="en-US" sz="1200" dirty="0" smtClean="0"/>
                        <a:t>Accumulator</a:t>
                      </a:r>
                      <a:endParaRPr lang="en-US" sz="1200" dirty="0"/>
                    </a:p>
                  </a:txBody>
                  <a:tcPr>
                    <a:noFill/>
                  </a:tcPr>
                </a:tc>
                <a:tc>
                  <a:txBody>
                    <a:bodyPr/>
                    <a:lstStyle/>
                    <a:p>
                      <a:r>
                        <a:rPr lang="en-US" sz="1200" dirty="0" smtClean="0"/>
                        <a:t>1953</a:t>
                      </a:r>
                      <a:endParaRPr lang="en-US" sz="1200" dirty="0"/>
                    </a:p>
                  </a:txBody>
                  <a:tcPr>
                    <a:noFill/>
                  </a:tcPr>
                </a:tc>
              </a:tr>
              <a:tr h="269015">
                <a:tc>
                  <a:txBody>
                    <a:bodyPr/>
                    <a:lstStyle/>
                    <a:p>
                      <a:r>
                        <a:rPr lang="en-US" sz="1200" dirty="0" smtClean="0"/>
                        <a:t>CDC 6600</a:t>
                      </a:r>
                      <a:endParaRPr lang="en-US" sz="1200" dirty="0"/>
                    </a:p>
                  </a:txBody>
                  <a:tcPr>
                    <a:noFill/>
                  </a:tcPr>
                </a:tc>
                <a:tc>
                  <a:txBody>
                    <a:bodyPr/>
                    <a:lstStyle/>
                    <a:p>
                      <a:pPr algn="ctr"/>
                      <a:r>
                        <a:rPr lang="en-US" sz="1200" dirty="0" smtClean="0"/>
                        <a:t>8</a:t>
                      </a:r>
                      <a:endParaRPr lang="en-US" sz="1200" dirty="0"/>
                    </a:p>
                  </a:txBody>
                  <a:tcPr>
                    <a:noFill/>
                  </a:tcPr>
                </a:tc>
                <a:tc>
                  <a:txBody>
                    <a:bodyPr/>
                    <a:lstStyle/>
                    <a:p>
                      <a:r>
                        <a:rPr lang="en-US" sz="1200" dirty="0" smtClean="0"/>
                        <a:t>Load-Store</a:t>
                      </a:r>
                      <a:endParaRPr lang="en-US" sz="1200" dirty="0"/>
                    </a:p>
                  </a:txBody>
                  <a:tcPr>
                    <a:noFill/>
                  </a:tcPr>
                </a:tc>
                <a:tc>
                  <a:txBody>
                    <a:bodyPr/>
                    <a:lstStyle/>
                    <a:p>
                      <a:r>
                        <a:rPr lang="en-US" sz="1200" dirty="0" smtClean="0"/>
                        <a:t>1963</a:t>
                      </a:r>
                      <a:endParaRPr lang="en-US" sz="1200" dirty="0"/>
                    </a:p>
                  </a:txBody>
                  <a:tcPr>
                    <a:noFill/>
                  </a:tcPr>
                </a:tc>
              </a:tr>
              <a:tr h="269015">
                <a:tc>
                  <a:txBody>
                    <a:bodyPr/>
                    <a:lstStyle/>
                    <a:p>
                      <a:r>
                        <a:rPr lang="en-US" sz="1200" dirty="0" smtClean="0"/>
                        <a:t>IBM 360</a:t>
                      </a:r>
                      <a:endParaRPr lang="en-US" sz="1200" dirty="0"/>
                    </a:p>
                  </a:txBody>
                  <a:tcPr>
                    <a:noFill/>
                  </a:tcPr>
                </a:tc>
                <a:tc>
                  <a:txBody>
                    <a:bodyPr/>
                    <a:lstStyle/>
                    <a:p>
                      <a:pPr algn="ctr"/>
                      <a:r>
                        <a:rPr lang="en-US" sz="1200" dirty="0" smtClean="0"/>
                        <a:t>18</a:t>
                      </a:r>
                      <a:endParaRPr lang="en-US" sz="1200" dirty="0"/>
                    </a:p>
                  </a:txBody>
                  <a:tcPr>
                    <a:noFill/>
                  </a:tcPr>
                </a:tc>
                <a:tc>
                  <a:txBody>
                    <a:bodyPr/>
                    <a:lstStyle/>
                    <a:p>
                      <a:r>
                        <a:rPr lang="en-US" sz="1200" dirty="0" smtClean="0"/>
                        <a:t>Register-Memory</a:t>
                      </a:r>
                      <a:endParaRPr lang="en-US" sz="1200" dirty="0"/>
                    </a:p>
                  </a:txBody>
                  <a:tcPr>
                    <a:noFill/>
                  </a:tcPr>
                </a:tc>
                <a:tc>
                  <a:txBody>
                    <a:bodyPr/>
                    <a:lstStyle/>
                    <a:p>
                      <a:r>
                        <a:rPr lang="en-US" sz="1200" dirty="0" smtClean="0"/>
                        <a:t>1964</a:t>
                      </a:r>
                      <a:endParaRPr lang="en-US" sz="1200" dirty="0"/>
                    </a:p>
                  </a:txBody>
                  <a:tcPr>
                    <a:noFill/>
                  </a:tcPr>
                </a:tc>
              </a:tr>
              <a:tr h="269015">
                <a:tc>
                  <a:txBody>
                    <a:bodyPr/>
                    <a:lstStyle/>
                    <a:p>
                      <a:r>
                        <a:rPr lang="en-US" sz="1200" dirty="0" smtClean="0"/>
                        <a:t>DEC PDP</a:t>
                      </a:r>
                      <a:r>
                        <a:rPr lang="en-US" sz="1200" baseline="0" dirty="0" smtClean="0"/>
                        <a:t>-8</a:t>
                      </a:r>
                      <a:endParaRPr lang="en-US" sz="1200" dirty="0"/>
                    </a:p>
                  </a:txBody>
                  <a:tcPr>
                    <a:noFill/>
                  </a:tcPr>
                </a:tc>
                <a:tc>
                  <a:txBody>
                    <a:bodyPr/>
                    <a:lstStyle/>
                    <a:p>
                      <a:pPr algn="ctr"/>
                      <a:r>
                        <a:rPr lang="en-US" sz="1200" dirty="0" smtClean="0"/>
                        <a:t>1</a:t>
                      </a:r>
                      <a:endParaRPr lang="en-US" sz="1200" dirty="0"/>
                    </a:p>
                  </a:txBody>
                  <a:tcPr>
                    <a:noFill/>
                  </a:tcPr>
                </a:tc>
                <a:tc>
                  <a:txBody>
                    <a:bodyPr/>
                    <a:lstStyle/>
                    <a:p>
                      <a:r>
                        <a:rPr lang="en-US" sz="1200" dirty="0" smtClean="0"/>
                        <a:t>Accumulator</a:t>
                      </a:r>
                      <a:endParaRPr lang="en-US" sz="1200" dirty="0"/>
                    </a:p>
                  </a:txBody>
                  <a:tcPr>
                    <a:noFill/>
                  </a:tcPr>
                </a:tc>
                <a:tc>
                  <a:txBody>
                    <a:bodyPr/>
                    <a:lstStyle/>
                    <a:p>
                      <a:r>
                        <a:rPr lang="en-US" sz="1200" dirty="0" smtClean="0"/>
                        <a:t>1965</a:t>
                      </a:r>
                      <a:endParaRPr lang="en-US" sz="1200" dirty="0"/>
                    </a:p>
                  </a:txBody>
                  <a:tcPr>
                    <a:noFill/>
                  </a:tcPr>
                </a:tc>
              </a:tr>
              <a:tr h="269015">
                <a:tc>
                  <a:txBody>
                    <a:bodyPr/>
                    <a:lstStyle/>
                    <a:p>
                      <a:r>
                        <a:rPr lang="en-US" sz="1200" dirty="0" smtClean="0"/>
                        <a:t>DEC PDP</a:t>
                      </a:r>
                      <a:r>
                        <a:rPr lang="en-US" sz="1200" baseline="0" dirty="0" smtClean="0"/>
                        <a:t>-11</a:t>
                      </a:r>
                      <a:endParaRPr lang="en-US" sz="1200" dirty="0"/>
                    </a:p>
                  </a:txBody>
                  <a:tcPr>
                    <a:noFill/>
                  </a:tcPr>
                </a:tc>
                <a:tc>
                  <a:txBody>
                    <a:bodyPr/>
                    <a:lstStyle/>
                    <a:p>
                      <a:pPr algn="ctr"/>
                      <a:r>
                        <a:rPr lang="en-US" sz="1200" dirty="0" smtClean="0"/>
                        <a:t>8</a:t>
                      </a:r>
                      <a:endParaRPr lang="en-US" sz="1200" dirty="0"/>
                    </a:p>
                  </a:txBody>
                  <a:tcPr>
                    <a:noFill/>
                  </a:tcPr>
                </a:tc>
                <a:tc>
                  <a:txBody>
                    <a:bodyPr/>
                    <a:lstStyle/>
                    <a:p>
                      <a:r>
                        <a:rPr lang="en-US" sz="1200" dirty="0" smtClean="0"/>
                        <a:t>Register-Memory</a:t>
                      </a:r>
                      <a:endParaRPr lang="en-US" sz="1200" dirty="0"/>
                    </a:p>
                  </a:txBody>
                  <a:tcPr>
                    <a:noFill/>
                  </a:tcPr>
                </a:tc>
                <a:tc>
                  <a:txBody>
                    <a:bodyPr/>
                    <a:lstStyle/>
                    <a:p>
                      <a:r>
                        <a:rPr lang="en-US" sz="1200" dirty="0" smtClean="0"/>
                        <a:t>1970</a:t>
                      </a:r>
                      <a:endParaRPr lang="en-US" sz="1200" dirty="0"/>
                    </a:p>
                  </a:txBody>
                  <a:tcPr>
                    <a:noFill/>
                  </a:tcPr>
                </a:tc>
              </a:tr>
              <a:tr h="269015">
                <a:tc>
                  <a:txBody>
                    <a:bodyPr/>
                    <a:lstStyle/>
                    <a:p>
                      <a:r>
                        <a:rPr lang="en-US" sz="1200" dirty="0" smtClean="0"/>
                        <a:t>Intel 8008</a:t>
                      </a:r>
                      <a:endParaRPr lang="en-US" sz="1200" dirty="0"/>
                    </a:p>
                  </a:txBody>
                  <a:tcPr>
                    <a:noFill/>
                  </a:tcPr>
                </a:tc>
                <a:tc>
                  <a:txBody>
                    <a:bodyPr/>
                    <a:lstStyle/>
                    <a:p>
                      <a:pPr algn="ctr"/>
                      <a:r>
                        <a:rPr lang="en-US" sz="1200" dirty="0" smtClean="0"/>
                        <a:t>1</a:t>
                      </a:r>
                      <a:endParaRPr lang="en-US" sz="1200" dirty="0"/>
                    </a:p>
                  </a:txBody>
                  <a:tcPr>
                    <a:noFill/>
                  </a:tcPr>
                </a:tc>
                <a:tc>
                  <a:txBody>
                    <a:bodyPr/>
                    <a:lstStyle/>
                    <a:p>
                      <a:r>
                        <a:rPr lang="en-US" sz="1200" dirty="0" smtClean="0"/>
                        <a:t>Accumulator</a:t>
                      </a:r>
                      <a:endParaRPr lang="en-US" sz="1200" dirty="0"/>
                    </a:p>
                  </a:txBody>
                  <a:tcPr>
                    <a:noFill/>
                  </a:tcPr>
                </a:tc>
                <a:tc>
                  <a:txBody>
                    <a:bodyPr/>
                    <a:lstStyle/>
                    <a:p>
                      <a:r>
                        <a:rPr lang="en-US" sz="1200" dirty="0" smtClean="0"/>
                        <a:t>1972</a:t>
                      </a:r>
                      <a:endParaRPr lang="en-US" sz="1200" dirty="0"/>
                    </a:p>
                  </a:txBody>
                  <a:tcPr>
                    <a:noFill/>
                  </a:tcPr>
                </a:tc>
              </a:tr>
              <a:tr h="269015">
                <a:tc>
                  <a:txBody>
                    <a:bodyPr/>
                    <a:lstStyle/>
                    <a:p>
                      <a:r>
                        <a:rPr lang="en-US" sz="1200" dirty="0" smtClean="0"/>
                        <a:t>Motorola 6800</a:t>
                      </a:r>
                      <a:endParaRPr lang="en-US" sz="1200" dirty="0"/>
                    </a:p>
                  </a:txBody>
                  <a:tcPr>
                    <a:noFill/>
                  </a:tcPr>
                </a:tc>
                <a:tc>
                  <a:txBody>
                    <a:bodyPr/>
                    <a:lstStyle/>
                    <a:p>
                      <a:pPr algn="ctr"/>
                      <a:r>
                        <a:rPr lang="en-US" sz="1200" dirty="0" smtClean="0"/>
                        <a:t>2</a:t>
                      </a:r>
                      <a:endParaRPr lang="en-US" sz="1200" dirty="0"/>
                    </a:p>
                  </a:txBody>
                  <a:tcPr>
                    <a:noFill/>
                  </a:tcPr>
                </a:tc>
                <a:tc>
                  <a:txBody>
                    <a:bodyPr/>
                    <a:lstStyle/>
                    <a:p>
                      <a:r>
                        <a:rPr lang="en-US" sz="1200" dirty="0" smtClean="0"/>
                        <a:t>Accumulator</a:t>
                      </a:r>
                      <a:endParaRPr lang="en-US" sz="1200" dirty="0"/>
                    </a:p>
                  </a:txBody>
                  <a:tcPr>
                    <a:noFill/>
                  </a:tcPr>
                </a:tc>
                <a:tc>
                  <a:txBody>
                    <a:bodyPr/>
                    <a:lstStyle/>
                    <a:p>
                      <a:r>
                        <a:rPr lang="en-US" sz="1200" dirty="0" smtClean="0"/>
                        <a:t>1974</a:t>
                      </a:r>
                      <a:endParaRPr lang="en-US" sz="1200" dirty="0"/>
                    </a:p>
                  </a:txBody>
                  <a:tcPr>
                    <a:noFill/>
                  </a:tcPr>
                </a:tc>
              </a:tr>
              <a:tr h="269015">
                <a:tc>
                  <a:txBody>
                    <a:bodyPr/>
                    <a:lstStyle/>
                    <a:p>
                      <a:r>
                        <a:rPr lang="en-US" sz="1200" dirty="0" smtClean="0"/>
                        <a:t>DEC</a:t>
                      </a:r>
                      <a:r>
                        <a:rPr lang="en-US" sz="1200" baseline="0" dirty="0" smtClean="0"/>
                        <a:t> VAX</a:t>
                      </a:r>
                      <a:endParaRPr lang="en-US" sz="1200" dirty="0"/>
                    </a:p>
                  </a:txBody>
                  <a:tcPr>
                    <a:noFill/>
                  </a:tcPr>
                </a:tc>
                <a:tc>
                  <a:txBody>
                    <a:bodyPr/>
                    <a:lstStyle/>
                    <a:p>
                      <a:pPr algn="ctr"/>
                      <a:r>
                        <a:rPr lang="en-US" sz="1200" dirty="0" smtClean="0"/>
                        <a:t>16</a:t>
                      </a:r>
                      <a:endParaRPr lang="en-US" sz="1200" dirty="0"/>
                    </a:p>
                  </a:txBody>
                  <a:tcPr>
                    <a:noFill/>
                  </a:tcPr>
                </a:tc>
                <a:tc>
                  <a:txBody>
                    <a:bodyPr/>
                    <a:lstStyle/>
                    <a:p>
                      <a:r>
                        <a:rPr lang="en-US" sz="1200" dirty="0" smtClean="0"/>
                        <a:t>Register-Memory, Memory-Memory</a:t>
                      </a:r>
                      <a:endParaRPr lang="en-US" sz="1200" dirty="0"/>
                    </a:p>
                  </a:txBody>
                  <a:tcPr>
                    <a:noFill/>
                  </a:tcPr>
                </a:tc>
                <a:tc>
                  <a:txBody>
                    <a:bodyPr/>
                    <a:lstStyle/>
                    <a:p>
                      <a:r>
                        <a:rPr lang="en-US" sz="1200" dirty="0" smtClean="0"/>
                        <a:t>1977</a:t>
                      </a:r>
                      <a:endParaRPr lang="en-US" sz="1200" dirty="0"/>
                    </a:p>
                  </a:txBody>
                  <a:tcPr>
                    <a:noFill/>
                  </a:tcPr>
                </a:tc>
              </a:tr>
              <a:tr h="269015">
                <a:tc>
                  <a:txBody>
                    <a:bodyPr/>
                    <a:lstStyle/>
                    <a:p>
                      <a:r>
                        <a:rPr lang="en-US" sz="1200" dirty="0" smtClean="0"/>
                        <a:t>Intel 8086</a:t>
                      </a:r>
                      <a:endParaRPr lang="en-US" sz="1200" dirty="0"/>
                    </a:p>
                  </a:txBody>
                  <a:tcPr>
                    <a:noFill/>
                  </a:tcPr>
                </a:tc>
                <a:tc>
                  <a:txBody>
                    <a:bodyPr/>
                    <a:lstStyle/>
                    <a:p>
                      <a:pPr algn="ctr"/>
                      <a:r>
                        <a:rPr lang="en-US" sz="1200" dirty="0" smtClean="0"/>
                        <a:t>1</a:t>
                      </a:r>
                      <a:endParaRPr lang="en-US" sz="1200" dirty="0"/>
                    </a:p>
                  </a:txBody>
                  <a:tcPr>
                    <a:noFill/>
                  </a:tcPr>
                </a:tc>
                <a:tc>
                  <a:txBody>
                    <a:bodyPr/>
                    <a:lstStyle/>
                    <a:p>
                      <a:r>
                        <a:rPr lang="en-US" sz="1200" dirty="0" smtClean="0"/>
                        <a:t>Extended Accumulator</a:t>
                      </a:r>
                      <a:endParaRPr lang="en-US" sz="1200" dirty="0"/>
                    </a:p>
                  </a:txBody>
                  <a:tcPr>
                    <a:noFill/>
                  </a:tcPr>
                </a:tc>
                <a:tc>
                  <a:txBody>
                    <a:bodyPr/>
                    <a:lstStyle/>
                    <a:p>
                      <a:r>
                        <a:rPr lang="en-US" sz="1200" dirty="0" smtClean="0"/>
                        <a:t>1978</a:t>
                      </a:r>
                      <a:endParaRPr lang="en-US" sz="1200" dirty="0"/>
                    </a:p>
                  </a:txBody>
                  <a:tcPr>
                    <a:noFill/>
                  </a:tcPr>
                </a:tc>
              </a:tr>
              <a:tr h="269015">
                <a:tc>
                  <a:txBody>
                    <a:bodyPr/>
                    <a:lstStyle/>
                    <a:p>
                      <a:r>
                        <a:rPr lang="en-US" sz="1200" dirty="0" smtClean="0"/>
                        <a:t>Motorola 6800</a:t>
                      </a:r>
                      <a:endParaRPr lang="en-US" sz="1200" dirty="0"/>
                    </a:p>
                  </a:txBody>
                  <a:tcPr>
                    <a:noFill/>
                  </a:tcPr>
                </a:tc>
                <a:tc>
                  <a:txBody>
                    <a:bodyPr/>
                    <a:lstStyle/>
                    <a:p>
                      <a:pPr algn="ctr"/>
                      <a:r>
                        <a:rPr lang="en-US" sz="1200" dirty="0" smtClean="0"/>
                        <a:t>16</a:t>
                      </a:r>
                      <a:endParaRPr lang="en-US" sz="1200" dirty="0"/>
                    </a:p>
                  </a:txBody>
                  <a:tcPr>
                    <a:noFill/>
                  </a:tcPr>
                </a:tc>
                <a:tc>
                  <a:txBody>
                    <a:bodyPr/>
                    <a:lstStyle/>
                    <a:p>
                      <a:r>
                        <a:rPr lang="en-US" sz="1200" dirty="0" smtClean="0"/>
                        <a:t>Register-Memory</a:t>
                      </a:r>
                      <a:endParaRPr lang="en-US" sz="1200" dirty="0"/>
                    </a:p>
                  </a:txBody>
                  <a:tcPr>
                    <a:noFill/>
                  </a:tcPr>
                </a:tc>
                <a:tc>
                  <a:txBody>
                    <a:bodyPr/>
                    <a:lstStyle/>
                    <a:p>
                      <a:r>
                        <a:rPr lang="en-US" sz="1200" dirty="0" smtClean="0"/>
                        <a:t>1980</a:t>
                      </a:r>
                      <a:endParaRPr lang="en-US" sz="1200" dirty="0"/>
                    </a:p>
                  </a:txBody>
                  <a:tcPr>
                    <a:noFill/>
                  </a:tcPr>
                </a:tc>
              </a:tr>
              <a:tr h="269015">
                <a:tc>
                  <a:txBody>
                    <a:bodyPr/>
                    <a:lstStyle/>
                    <a:p>
                      <a:r>
                        <a:rPr lang="en-US" sz="1200" dirty="0" smtClean="0"/>
                        <a:t>Intel 80386</a:t>
                      </a:r>
                      <a:endParaRPr lang="en-US" sz="1200" dirty="0"/>
                    </a:p>
                  </a:txBody>
                  <a:tcPr>
                    <a:noFill/>
                  </a:tcPr>
                </a:tc>
                <a:tc>
                  <a:txBody>
                    <a:bodyPr/>
                    <a:lstStyle/>
                    <a:p>
                      <a:pPr algn="ctr"/>
                      <a:r>
                        <a:rPr lang="en-US" sz="1200" dirty="0" smtClean="0"/>
                        <a:t>8</a:t>
                      </a:r>
                      <a:endParaRPr lang="en-US" sz="1200" dirty="0"/>
                    </a:p>
                  </a:txBody>
                  <a:tcPr>
                    <a:noFill/>
                  </a:tcPr>
                </a:tc>
                <a:tc>
                  <a:txBody>
                    <a:bodyPr/>
                    <a:lstStyle/>
                    <a:p>
                      <a:r>
                        <a:rPr lang="en-US" sz="1200" dirty="0" smtClean="0"/>
                        <a:t>Register-Memory</a:t>
                      </a:r>
                      <a:endParaRPr lang="en-US" sz="1200" dirty="0"/>
                    </a:p>
                  </a:txBody>
                  <a:tcPr>
                    <a:noFill/>
                  </a:tcPr>
                </a:tc>
                <a:tc>
                  <a:txBody>
                    <a:bodyPr/>
                    <a:lstStyle/>
                    <a:p>
                      <a:r>
                        <a:rPr lang="en-US" sz="1200" dirty="0" smtClean="0"/>
                        <a:t>1985</a:t>
                      </a:r>
                      <a:endParaRPr lang="en-US" sz="1200" dirty="0"/>
                    </a:p>
                  </a:txBody>
                  <a:tcPr>
                    <a:noFill/>
                  </a:tcPr>
                </a:tc>
              </a:tr>
              <a:tr h="269015">
                <a:tc>
                  <a:txBody>
                    <a:bodyPr/>
                    <a:lstStyle/>
                    <a:p>
                      <a:r>
                        <a:rPr lang="en-US" sz="1200" dirty="0" smtClean="0"/>
                        <a:t>ARM</a:t>
                      </a:r>
                      <a:endParaRPr lang="en-US" sz="1200" dirty="0"/>
                    </a:p>
                  </a:txBody>
                  <a:tcPr>
                    <a:noFill/>
                  </a:tcPr>
                </a:tc>
                <a:tc>
                  <a:txBody>
                    <a:bodyPr/>
                    <a:lstStyle/>
                    <a:p>
                      <a:pPr algn="ctr"/>
                      <a:r>
                        <a:rPr lang="en-US" sz="1200" dirty="0" smtClean="0"/>
                        <a:t>16</a:t>
                      </a:r>
                      <a:endParaRPr lang="en-US" sz="1200" dirty="0"/>
                    </a:p>
                  </a:txBody>
                  <a:tcPr>
                    <a:noFill/>
                  </a:tcPr>
                </a:tc>
                <a:tc>
                  <a:txBody>
                    <a:bodyPr/>
                    <a:lstStyle/>
                    <a:p>
                      <a:r>
                        <a:rPr lang="en-US" sz="1200" dirty="0" smtClean="0"/>
                        <a:t>Load-Store</a:t>
                      </a:r>
                      <a:endParaRPr lang="en-US" sz="1200" dirty="0"/>
                    </a:p>
                  </a:txBody>
                  <a:tcPr>
                    <a:noFill/>
                  </a:tcPr>
                </a:tc>
                <a:tc>
                  <a:txBody>
                    <a:bodyPr/>
                    <a:lstStyle/>
                    <a:p>
                      <a:r>
                        <a:rPr lang="en-US" sz="1200" dirty="0" smtClean="0"/>
                        <a:t>1985</a:t>
                      </a:r>
                      <a:endParaRPr lang="en-US" sz="1200" dirty="0"/>
                    </a:p>
                  </a:txBody>
                  <a:tcPr>
                    <a:noFill/>
                  </a:tcPr>
                </a:tc>
              </a:tr>
              <a:tr h="269015">
                <a:tc>
                  <a:txBody>
                    <a:bodyPr/>
                    <a:lstStyle/>
                    <a:p>
                      <a:r>
                        <a:rPr lang="en-US" sz="1200" dirty="0" smtClean="0"/>
                        <a:t>MIPS</a:t>
                      </a:r>
                      <a:endParaRPr lang="en-US" sz="1200" dirty="0"/>
                    </a:p>
                  </a:txBody>
                  <a:tcPr>
                    <a:noFill/>
                  </a:tcPr>
                </a:tc>
                <a:tc>
                  <a:txBody>
                    <a:bodyPr/>
                    <a:lstStyle/>
                    <a:p>
                      <a:pPr algn="ctr"/>
                      <a:r>
                        <a:rPr lang="en-US" sz="1200" dirty="0" smtClean="0"/>
                        <a:t>32</a:t>
                      </a:r>
                      <a:endParaRPr lang="en-US" sz="1200" dirty="0"/>
                    </a:p>
                  </a:txBody>
                  <a:tcPr>
                    <a:noFill/>
                  </a:tcPr>
                </a:tc>
                <a:tc>
                  <a:txBody>
                    <a:bodyPr/>
                    <a:lstStyle/>
                    <a:p>
                      <a:r>
                        <a:rPr lang="en-US" sz="1200" dirty="0" smtClean="0"/>
                        <a:t>Load-Store</a:t>
                      </a:r>
                      <a:endParaRPr lang="en-US" sz="1200" dirty="0"/>
                    </a:p>
                  </a:txBody>
                  <a:tcPr>
                    <a:noFill/>
                  </a:tcPr>
                </a:tc>
                <a:tc>
                  <a:txBody>
                    <a:bodyPr/>
                    <a:lstStyle/>
                    <a:p>
                      <a:r>
                        <a:rPr lang="en-US" sz="1200" dirty="0" smtClean="0"/>
                        <a:t>1985</a:t>
                      </a:r>
                      <a:endParaRPr lang="en-US" sz="1200" dirty="0"/>
                    </a:p>
                  </a:txBody>
                  <a:tcPr>
                    <a:noFill/>
                  </a:tcPr>
                </a:tc>
              </a:tr>
              <a:tr h="269015">
                <a:tc>
                  <a:txBody>
                    <a:bodyPr/>
                    <a:lstStyle/>
                    <a:p>
                      <a:r>
                        <a:rPr lang="en-US" sz="1200" dirty="0" smtClean="0"/>
                        <a:t>HP PA-RISC</a:t>
                      </a:r>
                      <a:endParaRPr lang="en-US" sz="1200" dirty="0"/>
                    </a:p>
                  </a:txBody>
                  <a:tcPr>
                    <a:noFill/>
                  </a:tcPr>
                </a:tc>
                <a:tc>
                  <a:txBody>
                    <a:bodyPr/>
                    <a:lstStyle/>
                    <a:p>
                      <a:pPr algn="ctr"/>
                      <a:r>
                        <a:rPr lang="en-US" sz="1200" dirty="0" smtClean="0"/>
                        <a:t>32</a:t>
                      </a:r>
                      <a:endParaRPr lang="en-US" sz="1200" dirty="0"/>
                    </a:p>
                  </a:txBody>
                  <a:tcPr>
                    <a:noFill/>
                  </a:tcPr>
                </a:tc>
                <a:tc>
                  <a:txBody>
                    <a:bodyPr/>
                    <a:lstStyle/>
                    <a:p>
                      <a:r>
                        <a:rPr lang="en-US" sz="1200" dirty="0" smtClean="0"/>
                        <a:t>Load-Store</a:t>
                      </a:r>
                      <a:endParaRPr lang="en-US" sz="1200" dirty="0"/>
                    </a:p>
                  </a:txBody>
                  <a:tcPr>
                    <a:noFill/>
                  </a:tcPr>
                </a:tc>
                <a:tc>
                  <a:txBody>
                    <a:bodyPr/>
                    <a:lstStyle/>
                    <a:p>
                      <a:r>
                        <a:rPr lang="en-US" sz="1200" dirty="0" smtClean="0"/>
                        <a:t>1986</a:t>
                      </a:r>
                      <a:endParaRPr lang="en-US" sz="1200" dirty="0"/>
                    </a:p>
                  </a:txBody>
                  <a:tcPr>
                    <a:noFill/>
                  </a:tcPr>
                </a:tc>
              </a:tr>
              <a:tr h="269015">
                <a:tc>
                  <a:txBody>
                    <a:bodyPr/>
                    <a:lstStyle/>
                    <a:p>
                      <a:r>
                        <a:rPr lang="en-US" sz="1200" dirty="0" smtClean="0"/>
                        <a:t>SPARC</a:t>
                      </a:r>
                      <a:endParaRPr lang="en-US" sz="1200" dirty="0"/>
                    </a:p>
                  </a:txBody>
                  <a:tcPr>
                    <a:noFill/>
                  </a:tcPr>
                </a:tc>
                <a:tc>
                  <a:txBody>
                    <a:bodyPr/>
                    <a:lstStyle/>
                    <a:p>
                      <a:pPr algn="ctr"/>
                      <a:r>
                        <a:rPr lang="en-US" sz="1200" dirty="0" smtClean="0"/>
                        <a:t>32</a:t>
                      </a:r>
                      <a:endParaRPr lang="en-US" sz="1200" dirty="0"/>
                    </a:p>
                  </a:txBody>
                  <a:tcPr>
                    <a:noFill/>
                  </a:tcPr>
                </a:tc>
                <a:tc>
                  <a:txBody>
                    <a:bodyPr/>
                    <a:lstStyle/>
                    <a:p>
                      <a:r>
                        <a:rPr lang="en-US" sz="1200" dirty="0" smtClean="0"/>
                        <a:t>Load-Store</a:t>
                      </a:r>
                      <a:endParaRPr lang="en-US" sz="1200" dirty="0"/>
                    </a:p>
                  </a:txBody>
                  <a:tcPr>
                    <a:noFill/>
                  </a:tcPr>
                </a:tc>
                <a:tc>
                  <a:txBody>
                    <a:bodyPr/>
                    <a:lstStyle/>
                    <a:p>
                      <a:r>
                        <a:rPr lang="en-US" sz="1200" dirty="0" smtClean="0"/>
                        <a:t>1987</a:t>
                      </a:r>
                      <a:endParaRPr lang="en-US" sz="1200" dirty="0"/>
                    </a:p>
                  </a:txBody>
                  <a:tcPr>
                    <a:noFill/>
                  </a:tcPr>
                </a:tc>
              </a:tr>
              <a:tr h="269015">
                <a:tc>
                  <a:txBody>
                    <a:bodyPr/>
                    <a:lstStyle/>
                    <a:p>
                      <a:r>
                        <a:rPr lang="en-US" sz="1200" dirty="0" smtClean="0"/>
                        <a:t>PowerPC</a:t>
                      </a:r>
                      <a:endParaRPr lang="en-US" sz="1200" dirty="0"/>
                    </a:p>
                  </a:txBody>
                  <a:tcPr>
                    <a:noFill/>
                  </a:tcPr>
                </a:tc>
                <a:tc>
                  <a:txBody>
                    <a:bodyPr/>
                    <a:lstStyle/>
                    <a:p>
                      <a:pPr algn="ctr"/>
                      <a:r>
                        <a:rPr lang="en-US" sz="1200" dirty="0" smtClean="0"/>
                        <a:t>32</a:t>
                      </a:r>
                      <a:endParaRPr lang="en-US" sz="1200" dirty="0"/>
                    </a:p>
                  </a:txBody>
                  <a:tcPr>
                    <a:noFill/>
                  </a:tcPr>
                </a:tc>
                <a:tc>
                  <a:txBody>
                    <a:bodyPr/>
                    <a:lstStyle/>
                    <a:p>
                      <a:r>
                        <a:rPr lang="en-US" sz="1200" dirty="0" smtClean="0"/>
                        <a:t>Load-Store</a:t>
                      </a:r>
                      <a:endParaRPr lang="en-US" sz="1200" dirty="0"/>
                    </a:p>
                  </a:txBody>
                  <a:tcPr>
                    <a:noFill/>
                  </a:tcPr>
                </a:tc>
                <a:tc>
                  <a:txBody>
                    <a:bodyPr/>
                    <a:lstStyle/>
                    <a:p>
                      <a:r>
                        <a:rPr lang="en-US" sz="1200" dirty="0" smtClean="0"/>
                        <a:t>1992</a:t>
                      </a:r>
                      <a:endParaRPr lang="en-US" sz="1200" dirty="0"/>
                    </a:p>
                  </a:txBody>
                  <a:tcPr>
                    <a:noFill/>
                  </a:tcPr>
                </a:tc>
              </a:tr>
              <a:tr h="269015">
                <a:tc>
                  <a:txBody>
                    <a:bodyPr/>
                    <a:lstStyle/>
                    <a:p>
                      <a:r>
                        <a:rPr lang="en-US" sz="1200" dirty="0" smtClean="0"/>
                        <a:t>DEC Alpha</a:t>
                      </a:r>
                      <a:endParaRPr lang="en-US" sz="1200" dirty="0"/>
                    </a:p>
                  </a:txBody>
                  <a:tcPr>
                    <a:noFill/>
                  </a:tcPr>
                </a:tc>
                <a:tc>
                  <a:txBody>
                    <a:bodyPr/>
                    <a:lstStyle/>
                    <a:p>
                      <a:pPr algn="ctr"/>
                      <a:r>
                        <a:rPr lang="en-US" sz="1200" dirty="0" smtClean="0"/>
                        <a:t>32</a:t>
                      </a:r>
                      <a:endParaRPr lang="en-US" sz="1200" dirty="0"/>
                    </a:p>
                  </a:txBody>
                  <a:tcPr>
                    <a:noFill/>
                  </a:tcPr>
                </a:tc>
                <a:tc>
                  <a:txBody>
                    <a:bodyPr/>
                    <a:lstStyle/>
                    <a:p>
                      <a:r>
                        <a:rPr lang="en-US" sz="1200" dirty="0" smtClean="0"/>
                        <a:t>Load-Store</a:t>
                      </a:r>
                      <a:endParaRPr lang="en-US" sz="1200" dirty="0"/>
                    </a:p>
                  </a:txBody>
                  <a:tcPr>
                    <a:noFill/>
                  </a:tcPr>
                </a:tc>
                <a:tc>
                  <a:txBody>
                    <a:bodyPr/>
                    <a:lstStyle/>
                    <a:p>
                      <a:r>
                        <a:rPr lang="en-US" sz="1200" dirty="0" smtClean="0"/>
                        <a:t>1992</a:t>
                      </a:r>
                      <a:endParaRPr lang="en-US" sz="1200" dirty="0"/>
                    </a:p>
                  </a:txBody>
                  <a:tcPr>
                    <a:noFill/>
                  </a:tcPr>
                </a:tc>
              </a:tr>
              <a:tr h="269015">
                <a:tc>
                  <a:txBody>
                    <a:bodyPr/>
                    <a:lstStyle/>
                    <a:p>
                      <a:r>
                        <a:rPr lang="en-US" sz="1200" dirty="0" smtClean="0"/>
                        <a:t>HP/Intel</a:t>
                      </a:r>
                      <a:r>
                        <a:rPr lang="en-US" sz="1200" baseline="0" dirty="0" smtClean="0"/>
                        <a:t> IA-64</a:t>
                      </a:r>
                      <a:endParaRPr lang="en-US" sz="1200" dirty="0"/>
                    </a:p>
                  </a:txBody>
                  <a:tcPr>
                    <a:noFill/>
                  </a:tcPr>
                </a:tc>
                <a:tc>
                  <a:txBody>
                    <a:bodyPr/>
                    <a:lstStyle/>
                    <a:p>
                      <a:pPr algn="ctr"/>
                      <a:r>
                        <a:rPr lang="en-US" sz="1200" dirty="0" smtClean="0"/>
                        <a:t>128</a:t>
                      </a:r>
                      <a:endParaRPr lang="en-US" sz="1200" dirty="0"/>
                    </a:p>
                  </a:txBody>
                  <a:tcPr>
                    <a:noFill/>
                  </a:tcPr>
                </a:tc>
                <a:tc>
                  <a:txBody>
                    <a:bodyPr/>
                    <a:lstStyle/>
                    <a:p>
                      <a:r>
                        <a:rPr lang="en-US" sz="1200" dirty="0" smtClean="0"/>
                        <a:t>Load-Store</a:t>
                      </a:r>
                      <a:endParaRPr lang="en-US" sz="1200" dirty="0"/>
                    </a:p>
                  </a:txBody>
                  <a:tcPr>
                    <a:noFill/>
                  </a:tcPr>
                </a:tc>
                <a:tc>
                  <a:txBody>
                    <a:bodyPr/>
                    <a:lstStyle/>
                    <a:p>
                      <a:r>
                        <a:rPr lang="en-US" sz="1200" dirty="0" smtClean="0"/>
                        <a:t>2001</a:t>
                      </a:r>
                      <a:endParaRPr lang="en-US" sz="1200" dirty="0"/>
                    </a:p>
                  </a:txBody>
                  <a:tcPr>
                    <a:noFill/>
                  </a:tcPr>
                </a:tc>
              </a:tr>
              <a:tr h="269015">
                <a:tc>
                  <a:txBody>
                    <a:bodyPr/>
                    <a:lstStyle/>
                    <a:p>
                      <a:r>
                        <a:rPr lang="en-US" sz="1200" dirty="0" smtClean="0"/>
                        <a:t>AMD64 (EMT64)</a:t>
                      </a:r>
                      <a:endParaRPr lang="en-US" sz="1200" dirty="0"/>
                    </a:p>
                  </a:txBody>
                  <a:tcPr>
                    <a:noFill/>
                  </a:tcPr>
                </a:tc>
                <a:tc>
                  <a:txBody>
                    <a:bodyPr/>
                    <a:lstStyle/>
                    <a:p>
                      <a:pPr algn="ctr"/>
                      <a:r>
                        <a:rPr lang="en-US" sz="1200" dirty="0" smtClean="0"/>
                        <a:t>16</a:t>
                      </a:r>
                      <a:endParaRPr lang="en-US" sz="1200" dirty="0"/>
                    </a:p>
                  </a:txBody>
                  <a:tcPr>
                    <a:noFill/>
                  </a:tcPr>
                </a:tc>
                <a:tc>
                  <a:txBody>
                    <a:bodyPr/>
                    <a:lstStyle/>
                    <a:p>
                      <a:r>
                        <a:rPr lang="en-US" sz="1200" dirty="0" smtClean="0"/>
                        <a:t>Register-Memory</a:t>
                      </a:r>
                      <a:endParaRPr lang="en-US" sz="1200" dirty="0"/>
                    </a:p>
                  </a:txBody>
                  <a:tcPr>
                    <a:noFill/>
                  </a:tcPr>
                </a:tc>
                <a:tc>
                  <a:txBody>
                    <a:bodyPr/>
                    <a:lstStyle/>
                    <a:p>
                      <a:r>
                        <a:rPr lang="en-US" sz="1200" dirty="0" smtClean="0"/>
                        <a:t>2003</a:t>
                      </a:r>
                      <a:endParaRPr lang="en-US" sz="1200" dirty="0"/>
                    </a:p>
                  </a:txBody>
                  <a:tcPr>
                    <a:noFill/>
                  </a:tcPr>
                </a:tc>
              </a:tr>
            </a:tbl>
          </a:graphicData>
        </a:graphic>
      </p:graphicFrame>
    </p:spTree>
    <p:extLst>
      <p:ext uri="{BB962C8B-B14F-4D97-AF65-F5344CB8AC3E}">
        <p14:creationId xmlns:p14="http://schemas.microsoft.com/office/powerpoint/2010/main" val="17984899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737" y="1219200"/>
            <a:ext cx="7053263" cy="537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228600" y="-76200"/>
            <a:ext cx="8686800" cy="533400"/>
          </a:xfrm>
        </p:spPr>
        <p:txBody>
          <a:bodyPr/>
          <a:lstStyle/>
          <a:p>
            <a:r>
              <a:rPr lang="en-US" dirty="0" smtClean="0"/>
              <a:t>Takeaway</a:t>
            </a:r>
            <a:endParaRPr lang="en-US" dirty="0"/>
          </a:p>
        </p:txBody>
      </p:sp>
      <p:sp>
        <p:nvSpPr>
          <p:cNvPr id="8" name="Content Placeholder 2"/>
          <p:cNvSpPr>
            <a:spLocks noGrp="1"/>
          </p:cNvSpPr>
          <p:nvPr>
            <p:ph idx="1"/>
          </p:nvPr>
        </p:nvSpPr>
        <p:spPr>
          <a:xfrm>
            <a:off x="152400" y="228600"/>
            <a:ext cx="9067800" cy="5943600"/>
          </a:xfrm>
        </p:spPr>
        <p:txBody>
          <a:bodyPr>
            <a:normAutofit/>
          </a:bodyPr>
          <a:lstStyle/>
          <a:p>
            <a:r>
              <a:rPr lang="en-US" dirty="0" smtClean="0"/>
              <a:t>The number of available registers greatly influenced the instruction set architecture (ISA)</a:t>
            </a:r>
          </a:p>
        </p:txBody>
      </p:sp>
    </p:spTree>
    <p:extLst>
      <p:ext uri="{BB962C8B-B14F-4D97-AF65-F5344CB8AC3E}">
        <p14:creationId xmlns:p14="http://schemas.microsoft.com/office/powerpoint/2010/main" val="3097191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How to compute with limited resources?</a:t>
            </a:r>
          </a:p>
          <a:p>
            <a:endParaRPr lang="en-US" dirty="0" smtClean="0"/>
          </a:p>
          <a:p>
            <a:r>
              <a:rPr lang="en-US" dirty="0" smtClean="0"/>
              <a:t>i.e. how do you design your ISA if you have limited resources?</a:t>
            </a:r>
            <a:endParaRPr lang="en-US" dirty="0"/>
          </a:p>
        </p:txBody>
      </p:sp>
    </p:spTree>
    <p:extLst>
      <p:ext uri="{BB962C8B-B14F-4D97-AF65-F5344CB8AC3E}">
        <p14:creationId xmlns:p14="http://schemas.microsoft.com/office/powerpoint/2010/main" val="4177976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915400" cy="5867400"/>
          </a:xfrm>
        </p:spPr>
        <p:txBody>
          <a:bodyPr>
            <a:normAutofit lnSpcReduction="10000"/>
          </a:bodyPr>
          <a:lstStyle/>
          <a:p>
            <a:pPr marL="0" indent="0"/>
            <a:r>
              <a:rPr lang="en-US" dirty="0" smtClean="0"/>
              <a:t>People programmed in assembly and machine code!</a:t>
            </a:r>
          </a:p>
          <a:p>
            <a:pPr marL="573088" lvl="1" indent="-457200">
              <a:buFont typeface="Arial"/>
              <a:buChar char="•"/>
            </a:pPr>
            <a:r>
              <a:rPr lang="en-US" dirty="0" smtClean="0"/>
              <a:t>Needed as many addressing modes as possible</a:t>
            </a:r>
          </a:p>
          <a:p>
            <a:pPr marL="573088" lvl="1" indent="-457200">
              <a:buFont typeface="Arial"/>
              <a:buChar char="•"/>
            </a:pPr>
            <a:r>
              <a:rPr lang="en-US" dirty="0" smtClean="0"/>
              <a:t>Memory was (and still is) slow</a:t>
            </a:r>
          </a:p>
          <a:p>
            <a:pPr marL="573088" lvl="1" indent="-457200">
              <a:buFont typeface="Arial"/>
              <a:buChar char="•"/>
            </a:pPr>
            <a:endParaRPr lang="en-US" dirty="0" smtClean="0"/>
          </a:p>
          <a:p>
            <a:pPr marL="0" indent="0"/>
            <a:r>
              <a:rPr lang="en-US" dirty="0"/>
              <a:t>CPUs had relatively few </a:t>
            </a:r>
            <a:r>
              <a:rPr lang="en-US" dirty="0" smtClean="0"/>
              <a:t>registers</a:t>
            </a:r>
          </a:p>
          <a:p>
            <a:pPr marL="573088" lvl="1" indent="-457200">
              <a:buFont typeface="Arial"/>
              <a:buChar char="•"/>
            </a:pPr>
            <a:r>
              <a:rPr lang="en-US" dirty="0" smtClean="0"/>
              <a:t>Register’s were more “expensive” than external </a:t>
            </a:r>
            <a:r>
              <a:rPr lang="en-US" dirty="0" err="1" smtClean="0"/>
              <a:t>mem</a:t>
            </a:r>
            <a:endParaRPr lang="en-US" dirty="0" smtClean="0"/>
          </a:p>
          <a:p>
            <a:pPr marL="573088" lvl="1" indent="-457200">
              <a:buFont typeface="Arial"/>
              <a:buChar char="•"/>
            </a:pPr>
            <a:r>
              <a:rPr lang="en-US" dirty="0" smtClean="0"/>
              <a:t>Large number of registers requires many bits to index</a:t>
            </a:r>
          </a:p>
          <a:p>
            <a:pPr marL="0" indent="0"/>
            <a:endParaRPr lang="en-US" dirty="0" smtClean="0"/>
          </a:p>
          <a:p>
            <a:pPr marL="0" indent="0"/>
            <a:r>
              <a:rPr lang="en-US" dirty="0" smtClean="0"/>
              <a:t>Memories were small</a:t>
            </a:r>
            <a:endParaRPr lang="en-US" dirty="0"/>
          </a:p>
          <a:p>
            <a:pPr marL="573088" lvl="1" indent="-457200">
              <a:buFont typeface="Arial"/>
              <a:buChar char="•"/>
            </a:pPr>
            <a:r>
              <a:rPr lang="en-US" dirty="0" smtClean="0"/>
              <a:t>Encouraged highly encoded </a:t>
            </a:r>
            <a:r>
              <a:rPr lang="en-US" dirty="0" err="1" smtClean="0"/>
              <a:t>microcodes</a:t>
            </a:r>
            <a:r>
              <a:rPr lang="en-US" dirty="0" smtClean="0"/>
              <a:t> as instructions</a:t>
            </a:r>
          </a:p>
          <a:p>
            <a:pPr marL="573088" lvl="1" indent="-457200">
              <a:buFont typeface="Arial"/>
              <a:buChar char="•"/>
            </a:pPr>
            <a:r>
              <a:rPr lang="en-US" dirty="0" smtClean="0"/>
              <a:t>Variable length instructions, load/store, conditions, </a:t>
            </a:r>
            <a:r>
              <a:rPr lang="en-US" dirty="0" err="1" smtClean="0"/>
              <a:t>etc</a:t>
            </a:r>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4909131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915400" cy="6400800"/>
          </a:xfrm>
        </p:spPr>
        <p:txBody>
          <a:bodyPr>
            <a:normAutofit lnSpcReduction="10000"/>
          </a:bodyPr>
          <a:lstStyle/>
          <a:p>
            <a:r>
              <a:rPr lang="en-US" dirty="0"/>
              <a:t>People programmed in assembly and machine code!</a:t>
            </a:r>
          </a:p>
          <a:p>
            <a:pPr marL="0" indent="0"/>
            <a:r>
              <a:rPr lang="en-US" dirty="0" smtClean="0"/>
              <a:t>E.g. x86</a:t>
            </a:r>
          </a:p>
          <a:p>
            <a:pPr lvl="1"/>
            <a:r>
              <a:rPr lang="en-US" dirty="0"/>
              <a:t>&gt; 1000 </a:t>
            </a:r>
            <a:r>
              <a:rPr lang="en-US" dirty="0" smtClean="0"/>
              <a:t>instructions!</a:t>
            </a:r>
          </a:p>
          <a:p>
            <a:pPr lvl="2"/>
            <a:r>
              <a:rPr lang="en-US" dirty="0" smtClean="0"/>
              <a:t>1 </a:t>
            </a:r>
            <a:r>
              <a:rPr lang="en-US" dirty="0"/>
              <a:t>to 15 bytes </a:t>
            </a:r>
            <a:r>
              <a:rPr lang="en-US" dirty="0" smtClean="0"/>
              <a:t>each</a:t>
            </a:r>
          </a:p>
          <a:p>
            <a:pPr lvl="2"/>
            <a:r>
              <a:rPr lang="en-US" dirty="0" smtClean="0"/>
              <a:t>E.g. </a:t>
            </a:r>
            <a:r>
              <a:rPr lang="en-US" dirty="0" smtClean="0">
                <a:solidFill>
                  <a:schemeClr val="accent5">
                    <a:lumMod val="60000"/>
                    <a:lumOff val="40000"/>
                  </a:schemeClr>
                </a:solidFill>
              </a:rPr>
              <a:t>dozens of add instructions</a:t>
            </a:r>
            <a:endParaRPr lang="en-US" dirty="0">
              <a:solidFill>
                <a:schemeClr val="accent5">
                  <a:lumMod val="60000"/>
                  <a:lumOff val="40000"/>
                </a:schemeClr>
              </a:solidFill>
            </a:endParaRPr>
          </a:p>
          <a:p>
            <a:pPr lvl="1"/>
            <a:r>
              <a:rPr lang="en-US" dirty="0"/>
              <a:t>operands in dedicated registers,  general purpose registers,  memory, on stack, …</a:t>
            </a:r>
          </a:p>
          <a:p>
            <a:pPr lvl="2"/>
            <a:r>
              <a:rPr lang="en-US" dirty="0"/>
              <a:t>can be 1, 2, 4, 8 bytes, signed or unsigned</a:t>
            </a:r>
          </a:p>
          <a:p>
            <a:pPr lvl="1"/>
            <a:r>
              <a:rPr lang="en-US" dirty="0"/>
              <a:t>10s of addressing modes</a:t>
            </a:r>
          </a:p>
          <a:p>
            <a:pPr lvl="2"/>
            <a:r>
              <a:rPr lang="en-US" dirty="0"/>
              <a:t>e.g.  </a:t>
            </a:r>
            <a:r>
              <a:rPr lang="en-US" dirty="0" err="1"/>
              <a:t>Mem</a:t>
            </a:r>
            <a:r>
              <a:rPr lang="en-US" dirty="0"/>
              <a:t>[segment + </a:t>
            </a:r>
            <a:r>
              <a:rPr lang="en-US" dirty="0" err="1"/>
              <a:t>reg</a:t>
            </a:r>
            <a:r>
              <a:rPr lang="en-US" dirty="0"/>
              <a:t> + </a:t>
            </a:r>
            <a:r>
              <a:rPr lang="en-US" dirty="0" err="1"/>
              <a:t>reg</a:t>
            </a:r>
            <a:r>
              <a:rPr lang="en-US" dirty="0"/>
              <a:t>*scale + offset</a:t>
            </a:r>
            <a:r>
              <a:rPr lang="en-US" dirty="0" smtClean="0"/>
              <a:t>]</a:t>
            </a:r>
          </a:p>
          <a:p>
            <a:pPr marL="914400" lvl="2" indent="0">
              <a:buNone/>
            </a:pPr>
            <a:endParaRPr lang="en-US" sz="1200" dirty="0" smtClean="0"/>
          </a:p>
          <a:p>
            <a:r>
              <a:rPr lang="en-US" dirty="0" smtClean="0"/>
              <a:t>E.g. VAX </a:t>
            </a:r>
          </a:p>
          <a:p>
            <a:pPr lvl="1"/>
            <a:r>
              <a:rPr lang="en-US" dirty="0" smtClean="0"/>
              <a:t>Like x86, arithmetic </a:t>
            </a:r>
            <a:r>
              <a:rPr lang="en-US" dirty="0"/>
              <a:t>on memory or registers</a:t>
            </a:r>
            <a:r>
              <a:rPr lang="en-US" dirty="0" smtClean="0"/>
              <a:t>, but also on </a:t>
            </a:r>
            <a:r>
              <a:rPr lang="en-US" dirty="0"/>
              <a:t>strings, polynomial evaluation, stacks/queues, …</a:t>
            </a:r>
          </a:p>
          <a:p>
            <a:pPr lvl="1"/>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4689425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Complex Instruction Set Computers (CISC)</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360748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a:t>
            </a:r>
            <a:endParaRPr lang="en-US" dirty="0"/>
          </a:p>
        </p:txBody>
      </p:sp>
      <p:sp>
        <p:nvSpPr>
          <p:cNvPr id="3" name="Content Placeholder 2"/>
          <p:cNvSpPr>
            <a:spLocks noGrp="1"/>
          </p:cNvSpPr>
          <p:nvPr>
            <p:ph idx="1"/>
          </p:nvPr>
        </p:nvSpPr>
        <p:spPr/>
        <p:txBody>
          <a:bodyPr/>
          <a:lstStyle/>
          <a:p>
            <a:r>
              <a:rPr lang="en-US" dirty="0"/>
              <a:t>The number of available registers greatly influenced the instruction set architecture (ISA)</a:t>
            </a:r>
          </a:p>
          <a:p>
            <a:endParaRPr lang="en-US" dirty="0" smtClean="0"/>
          </a:p>
          <a:p>
            <a:r>
              <a:rPr lang="en-US" b="1" i="1" dirty="0" smtClean="0">
                <a:solidFill>
                  <a:schemeClr val="accent5">
                    <a:lumMod val="60000"/>
                    <a:lumOff val="40000"/>
                  </a:schemeClr>
                </a:solidFill>
              </a:rPr>
              <a:t>Complex Instruction Set Computers </a:t>
            </a:r>
            <a:r>
              <a:rPr lang="en-US" dirty="0" smtClean="0">
                <a:solidFill>
                  <a:schemeClr val="accent5">
                    <a:lumMod val="60000"/>
                    <a:lumOff val="40000"/>
                  </a:schemeClr>
                </a:solidFill>
              </a:rPr>
              <a:t> were very complex</a:t>
            </a:r>
          </a:p>
          <a:p>
            <a:pPr lvl="1"/>
            <a:r>
              <a:rPr lang="en-US" dirty="0" smtClean="0">
                <a:solidFill>
                  <a:schemeClr val="accent5">
                    <a:lumMod val="60000"/>
                    <a:lumOff val="40000"/>
                  </a:schemeClr>
                </a:solidFill>
              </a:rPr>
              <a:t>Necessary to reduce </a:t>
            </a:r>
            <a:r>
              <a:rPr lang="en-US" dirty="0">
                <a:solidFill>
                  <a:schemeClr val="accent5">
                    <a:lumMod val="60000"/>
                    <a:lumOff val="40000"/>
                  </a:schemeClr>
                </a:solidFill>
              </a:rPr>
              <a:t>the number of instructions required to </a:t>
            </a:r>
            <a:r>
              <a:rPr lang="en-US" dirty="0" smtClean="0">
                <a:solidFill>
                  <a:schemeClr val="accent5">
                    <a:lumMod val="60000"/>
                    <a:lumOff val="40000"/>
                  </a:schemeClr>
                </a:solidFill>
              </a:rPr>
              <a:t>fit a program into memory.</a:t>
            </a:r>
            <a:endParaRPr lang="en-US" dirty="0" smtClean="0">
              <a:solidFill>
                <a:schemeClr val="accent5">
                  <a:lumMod val="60000"/>
                  <a:lumOff val="40000"/>
                </a:schemeClr>
              </a:solidFill>
            </a:endParaRPr>
          </a:p>
          <a:p>
            <a:pPr lvl="1"/>
            <a:r>
              <a:rPr lang="en-US" dirty="0">
                <a:solidFill>
                  <a:schemeClr val="accent5">
                    <a:lumMod val="60000"/>
                    <a:lumOff val="40000"/>
                  </a:schemeClr>
                </a:solidFill>
              </a:rPr>
              <a:t>H</a:t>
            </a:r>
            <a:r>
              <a:rPr lang="en-US" dirty="0" smtClean="0">
                <a:solidFill>
                  <a:schemeClr val="accent5">
                    <a:lumMod val="60000"/>
                    <a:lumOff val="40000"/>
                  </a:schemeClr>
                </a:solidFill>
              </a:rPr>
              <a:t>owever</a:t>
            </a:r>
            <a:r>
              <a:rPr lang="en-US" dirty="0">
                <a:solidFill>
                  <a:schemeClr val="accent5">
                    <a:lumMod val="60000"/>
                    <a:lumOff val="40000"/>
                  </a:schemeClr>
                </a:solidFill>
              </a:rPr>
              <a:t>, </a:t>
            </a:r>
            <a:r>
              <a:rPr lang="en-US" dirty="0" smtClean="0">
                <a:solidFill>
                  <a:schemeClr val="accent5">
                    <a:lumMod val="60000"/>
                    <a:lumOff val="40000"/>
                  </a:schemeClr>
                </a:solidFill>
              </a:rPr>
              <a:t>also </a:t>
            </a:r>
            <a:r>
              <a:rPr lang="en-US" dirty="0" smtClean="0">
                <a:solidFill>
                  <a:schemeClr val="accent5">
                    <a:lumMod val="60000"/>
                    <a:lumOff val="40000"/>
                  </a:schemeClr>
                </a:solidFill>
              </a:rPr>
              <a:t>greatly increased </a:t>
            </a:r>
            <a:r>
              <a:rPr lang="en-US" dirty="0">
                <a:solidFill>
                  <a:schemeClr val="accent5">
                    <a:lumMod val="60000"/>
                    <a:lumOff val="40000"/>
                  </a:schemeClr>
                </a:solidFill>
              </a:rPr>
              <a:t>the complexity of the ISA as well.</a:t>
            </a:r>
          </a:p>
          <a:p>
            <a:endParaRPr lang="en-US" dirty="0">
              <a:solidFill>
                <a:schemeClr val="accent5">
                  <a:lumMod val="60000"/>
                  <a:lumOff val="40000"/>
                </a:schemeClr>
              </a:solidFill>
            </a:endParaRPr>
          </a:p>
        </p:txBody>
      </p:sp>
    </p:spTree>
    <p:extLst>
      <p:ext uri="{BB962C8B-B14F-4D97-AF65-F5344CB8AC3E}">
        <p14:creationId xmlns:p14="http://schemas.microsoft.com/office/powerpoint/2010/main" val="1014600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Administrivia</a:t>
            </a:r>
            <a:endParaRPr lang="en-US" sz="4000" dirty="0"/>
          </a:p>
        </p:txBody>
      </p:sp>
      <p:sp>
        <p:nvSpPr>
          <p:cNvPr id="3" name="Content Placeholder 2"/>
          <p:cNvSpPr>
            <a:spLocks noGrp="1"/>
          </p:cNvSpPr>
          <p:nvPr>
            <p:ph idx="1"/>
          </p:nvPr>
        </p:nvSpPr>
        <p:spPr>
          <a:xfrm>
            <a:off x="533400" y="914400"/>
            <a:ext cx="8686800" cy="5638800"/>
          </a:xfrm>
        </p:spPr>
        <p:txBody>
          <a:bodyPr>
            <a:noAutofit/>
          </a:bodyPr>
          <a:lstStyle/>
          <a:p>
            <a:r>
              <a:rPr lang="en-US" sz="2800" dirty="0" smtClean="0"/>
              <a:t>There </a:t>
            </a:r>
            <a:r>
              <a:rPr lang="en-US" sz="2800" b="1" i="1" dirty="0" smtClean="0"/>
              <a:t>is</a:t>
            </a:r>
            <a:r>
              <a:rPr lang="en-US" sz="2800" dirty="0" smtClean="0"/>
              <a:t> a Lab Section this week, C-Lab2</a:t>
            </a:r>
          </a:p>
          <a:p>
            <a:endParaRPr lang="en-US" sz="2800" dirty="0"/>
          </a:p>
          <a:p>
            <a:r>
              <a:rPr lang="en-US" sz="2800" dirty="0"/>
              <a:t>Project1 (PA1) </a:t>
            </a:r>
            <a:r>
              <a:rPr lang="en-US" sz="2800" dirty="0" smtClean="0"/>
              <a:t>is due next </a:t>
            </a:r>
            <a:r>
              <a:rPr lang="en-US" sz="2800" dirty="0" err="1"/>
              <a:t>Tueday</a:t>
            </a:r>
            <a:r>
              <a:rPr lang="en-US" sz="2800" dirty="0"/>
              <a:t>, March 11th</a:t>
            </a:r>
          </a:p>
          <a:p>
            <a:endParaRPr lang="en-US" sz="2800" dirty="0" smtClean="0"/>
          </a:p>
          <a:p>
            <a:r>
              <a:rPr lang="en-US" sz="2800" dirty="0" smtClean="0"/>
              <a:t>Prelim </a:t>
            </a:r>
            <a:r>
              <a:rPr lang="en-US" sz="2800" dirty="0" smtClean="0"/>
              <a:t>today </a:t>
            </a:r>
            <a:r>
              <a:rPr lang="en-US" sz="2800" dirty="0" smtClean="0"/>
              <a:t>week</a:t>
            </a:r>
            <a:endParaRPr lang="en-US" sz="2800" dirty="0" smtClean="0"/>
          </a:p>
          <a:p>
            <a:r>
              <a:rPr lang="en-US" sz="2800" dirty="0"/>
              <a:t>	</a:t>
            </a:r>
            <a:r>
              <a:rPr lang="en-US" sz="2800" dirty="0"/>
              <a:t>S</a:t>
            </a:r>
            <a:r>
              <a:rPr lang="en-US" sz="2800" dirty="0" smtClean="0"/>
              <a:t>tarts </a:t>
            </a:r>
            <a:r>
              <a:rPr lang="en-US" sz="2800" dirty="0" smtClean="0"/>
              <a:t>at 7:30pm sharp </a:t>
            </a:r>
            <a:endParaRPr lang="en-US" sz="2800" dirty="0" smtClean="0"/>
          </a:p>
          <a:p>
            <a:r>
              <a:rPr lang="en-US" sz="2800" dirty="0"/>
              <a:t>	</a:t>
            </a:r>
            <a:r>
              <a:rPr lang="en-US" sz="2800" dirty="0" smtClean="0"/>
              <a:t>Upson B17 [a-e]*, </a:t>
            </a:r>
            <a:r>
              <a:rPr lang="en-US" sz="2800" dirty="0"/>
              <a:t>Olin </a:t>
            </a:r>
            <a:r>
              <a:rPr lang="en-US" sz="2800" dirty="0" smtClean="0"/>
              <a:t>255[f-m]*, </a:t>
            </a:r>
            <a:r>
              <a:rPr lang="en-US" sz="2800" dirty="0"/>
              <a:t>Philips </a:t>
            </a:r>
            <a:r>
              <a:rPr lang="en-US" sz="2800" dirty="0" smtClean="0"/>
              <a:t>101 [n-z]*</a:t>
            </a:r>
          </a:p>
          <a:p>
            <a:r>
              <a:rPr lang="en-US" sz="2800" dirty="0"/>
              <a:t>	</a:t>
            </a:r>
            <a:r>
              <a:rPr lang="en-US" sz="2800" dirty="0" smtClean="0"/>
              <a:t>Go based on </a:t>
            </a:r>
            <a:r>
              <a:rPr lang="en-US" sz="2800" dirty="0" err="1" smtClean="0"/>
              <a:t>netid</a:t>
            </a:r>
            <a:endParaRPr lang="en-US" sz="2800" dirty="0" smtClean="0"/>
          </a:p>
          <a:p>
            <a:endParaRPr lang="en-US" sz="2800" dirty="0"/>
          </a:p>
          <a:p>
            <a:endParaRPr lang="en-US" sz="2800" dirty="0" smtClean="0"/>
          </a:p>
        </p:txBody>
      </p:sp>
    </p:spTree>
    <p:extLst>
      <p:ext uri="{BB962C8B-B14F-4D97-AF65-F5344CB8AC3E}">
        <p14:creationId xmlns:p14="http://schemas.microsoft.com/office/powerpoint/2010/main" val="410043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How do we reduce the complexity of the ISA while maintaining or increasing performance?</a:t>
            </a:r>
            <a:endParaRPr lang="en-US" dirty="0"/>
          </a:p>
        </p:txBody>
      </p:sp>
    </p:spTree>
    <p:extLst>
      <p:ext uri="{BB962C8B-B14F-4D97-AF65-F5344CB8AC3E}">
        <p14:creationId xmlns:p14="http://schemas.microsoft.com/office/powerpoint/2010/main" val="27086893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Reduced Instruction Set Computer (RISC)</a:t>
            </a:r>
            <a:endParaRPr lang="en-US" dirty="0"/>
          </a:p>
        </p:txBody>
      </p:sp>
      <p:sp>
        <p:nvSpPr>
          <p:cNvPr id="4" name="Content Placeholder 3"/>
          <p:cNvSpPr>
            <a:spLocks noGrp="1"/>
          </p:cNvSpPr>
          <p:nvPr>
            <p:ph idx="1"/>
          </p:nvPr>
        </p:nvSpPr>
        <p:spPr/>
        <p:txBody>
          <a:bodyPr/>
          <a:lstStyle/>
          <a:p>
            <a:r>
              <a:rPr lang="en-US" dirty="0" smtClean="0"/>
              <a:t>John Cock</a:t>
            </a:r>
          </a:p>
          <a:p>
            <a:pPr marL="573088" lvl="1" indent="-457200">
              <a:buFont typeface="Arial"/>
              <a:buChar char="•"/>
            </a:pPr>
            <a:r>
              <a:rPr lang="en-US" dirty="0" smtClean="0"/>
              <a:t>IBM 801, 1980 (started in  1975)</a:t>
            </a:r>
            <a:endParaRPr lang="en-US" dirty="0"/>
          </a:p>
          <a:p>
            <a:pPr marL="573088" lvl="1" indent="-457200">
              <a:buFont typeface="Arial"/>
              <a:buChar char="•"/>
            </a:pPr>
            <a:r>
              <a:rPr lang="en-US" dirty="0"/>
              <a:t>N</a:t>
            </a:r>
            <a:r>
              <a:rPr lang="en-US" dirty="0" smtClean="0"/>
              <a:t>ame 801 came </a:t>
            </a:r>
            <a:r>
              <a:rPr lang="en-US" dirty="0"/>
              <a:t>from </a:t>
            </a:r>
            <a:r>
              <a:rPr lang="en-US" dirty="0" smtClean="0"/>
              <a:t>the </a:t>
            </a:r>
            <a:r>
              <a:rPr lang="en-US" dirty="0" err="1" smtClean="0"/>
              <a:t>bldg</a:t>
            </a:r>
            <a:r>
              <a:rPr lang="en-US" dirty="0" smtClean="0"/>
              <a:t> that housed the project</a:t>
            </a:r>
          </a:p>
          <a:p>
            <a:pPr marL="573088" lvl="1" indent="-457200">
              <a:buFont typeface="Arial"/>
              <a:buChar char="•"/>
            </a:pPr>
            <a:r>
              <a:rPr lang="en-US" dirty="0" smtClean="0"/>
              <a:t>Idea: Possible </a:t>
            </a:r>
            <a:r>
              <a:rPr lang="en-US" dirty="0"/>
              <a:t>to make a very small and very fast </a:t>
            </a:r>
            <a:r>
              <a:rPr lang="en-US" dirty="0" smtClean="0"/>
              <a:t>core</a:t>
            </a:r>
          </a:p>
          <a:p>
            <a:pPr marL="573088" lvl="1" indent="-457200">
              <a:buFont typeface="Arial"/>
              <a:buChar char="•"/>
            </a:pPr>
            <a:r>
              <a:rPr lang="en-US" dirty="0" smtClean="0"/>
              <a:t>Influences: </a:t>
            </a:r>
            <a:r>
              <a:rPr lang="en-US" dirty="0"/>
              <a:t> Known as “the father of RISC </a:t>
            </a:r>
            <a:r>
              <a:rPr lang="en-US" dirty="0" smtClean="0"/>
              <a:t>Architecture”.  Turing Award Recipient and National Medal of Science.</a:t>
            </a:r>
          </a:p>
        </p:txBody>
      </p:sp>
      <p:pic>
        <p:nvPicPr>
          <p:cNvPr id="1026" name="Picture 2" descr="https://encrypted-tbn0.gstatic.com/images?q=tbn:ANd9GcQF1uoo7W6P23YDJ5Ai4hpwE1dankKKv9yOPF5ZGpAi8s8kxf0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191000"/>
            <a:ext cx="4179274"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1003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Reduced Instruction Set Computer (RISC)</a:t>
            </a:r>
            <a:endParaRPr lang="en-US" dirty="0"/>
          </a:p>
        </p:txBody>
      </p:sp>
      <p:sp>
        <p:nvSpPr>
          <p:cNvPr id="4" name="Content Placeholder 3"/>
          <p:cNvSpPr>
            <a:spLocks noGrp="1"/>
          </p:cNvSpPr>
          <p:nvPr>
            <p:ph sz="half" idx="1"/>
          </p:nvPr>
        </p:nvSpPr>
        <p:spPr>
          <a:xfrm>
            <a:off x="228600" y="762000"/>
            <a:ext cx="4267200" cy="5715000"/>
          </a:xfrm>
        </p:spPr>
        <p:txBody>
          <a:bodyPr/>
          <a:lstStyle/>
          <a:p>
            <a:r>
              <a:rPr lang="en-US" dirty="0" smtClean="0"/>
              <a:t>Dave Patterson</a:t>
            </a:r>
          </a:p>
          <a:p>
            <a:pPr marL="573088" lvl="1" indent="-457200">
              <a:buFont typeface="Arial"/>
              <a:buChar char="•"/>
            </a:pPr>
            <a:r>
              <a:rPr lang="en-US" dirty="0"/>
              <a:t>RISC </a:t>
            </a:r>
            <a:r>
              <a:rPr lang="en-US" dirty="0" smtClean="0"/>
              <a:t>Project, 1982</a:t>
            </a:r>
            <a:endParaRPr lang="en-US" dirty="0"/>
          </a:p>
          <a:p>
            <a:pPr marL="573088" lvl="1" indent="-457200">
              <a:buFont typeface="Arial"/>
              <a:buChar char="•"/>
            </a:pPr>
            <a:r>
              <a:rPr lang="en-US" dirty="0" smtClean="0"/>
              <a:t>UC Berkeley</a:t>
            </a:r>
          </a:p>
          <a:p>
            <a:pPr marL="573088" lvl="1" indent="-457200">
              <a:buFont typeface="Arial"/>
              <a:buChar char="•"/>
            </a:pPr>
            <a:r>
              <a:rPr lang="en-US" dirty="0" smtClean="0"/>
              <a:t>RISC-I: ½ transistors &amp; 3x faster</a:t>
            </a:r>
          </a:p>
          <a:p>
            <a:pPr marL="573088" lvl="1" indent="-457200">
              <a:buFont typeface="Arial"/>
              <a:buChar char="•"/>
            </a:pPr>
            <a:r>
              <a:rPr lang="en-US" dirty="0" smtClean="0"/>
              <a:t>Influences: Sun SPARC, namesake of industry</a:t>
            </a:r>
            <a:endParaRPr lang="en-US" dirty="0"/>
          </a:p>
        </p:txBody>
      </p:sp>
      <p:sp>
        <p:nvSpPr>
          <p:cNvPr id="5" name="Content Placeholder 4"/>
          <p:cNvSpPr>
            <a:spLocks noGrp="1"/>
          </p:cNvSpPr>
          <p:nvPr>
            <p:ph sz="half" idx="2"/>
          </p:nvPr>
        </p:nvSpPr>
        <p:spPr>
          <a:xfrm>
            <a:off x="4648200" y="762000"/>
            <a:ext cx="4495800" cy="5715000"/>
          </a:xfrm>
        </p:spPr>
        <p:txBody>
          <a:bodyPr/>
          <a:lstStyle/>
          <a:p>
            <a:r>
              <a:rPr lang="en-US" dirty="0"/>
              <a:t>John L. Hennessy</a:t>
            </a:r>
            <a:endParaRPr lang="en-US" dirty="0" smtClean="0"/>
          </a:p>
          <a:p>
            <a:pPr marL="573088" lvl="1" indent="-457200">
              <a:buFont typeface="Arial"/>
              <a:buChar char="•"/>
            </a:pPr>
            <a:r>
              <a:rPr lang="en-US" dirty="0" smtClean="0"/>
              <a:t>MIPS, 1981</a:t>
            </a:r>
            <a:endParaRPr lang="en-US" dirty="0"/>
          </a:p>
          <a:p>
            <a:pPr marL="573088" lvl="1" indent="-457200">
              <a:buFont typeface="Arial"/>
              <a:buChar char="•"/>
            </a:pPr>
            <a:r>
              <a:rPr lang="en-US" dirty="0" smtClean="0"/>
              <a:t>Stanford</a:t>
            </a:r>
          </a:p>
          <a:p>
            <a:pPr marL="573088" lvl="1" indent="-457200">
              <a:buFont typeface="Arial"/>
              <a:buChar char="•"/>
            </a:pPr>
            <a:r>
              <a:rPr lang="en-US" dirty="0" smtClean="0"/>
              <a:t>Simple pipelining, keep full</a:t>
            </a:r>
          </a:p>
          <a:p>
            <a:pPr marL="573088" lvl="1" indent="-457200">
              <a:buFont typeface="Arial"/>
              <a:buChar char="•"/>
            </a:pPr>
            <a:r>
              <a:rPr lang="en-US" dirty="0" smtClean="0"/>
              <a:t>Influences: MIPS computer system, PlayStation, Nintendo</a:t>
            </a:r>
            <a:endParaRPr lang="en-US" dirty="0"/>
          </a:p>
        </p:txBody>
      </p:sp>
      <p:pic>
        <p:nvPicPr>
          <p:cNvPr id="7" name="Picture 6"/>
          <p:cNvPicPr>
            <a:picLocks noChangeAspect="1"/>
          </p:cNvPicPr>
          <p:nvPr/>
        </p:nvPicPr>
        <p:blipFill>
          <a:blip r:embed="rId3"/>
          <a:stretch>
            <a:fillRect/>
          </a:stretch>
        </p:blipFill>
        <p:spPr>
          <a:xfrm>
            <a:off x="381000" y="3962400"/>
            <a:ext cx="3797300" cy="2527300"/>
          </a:xfrm>
          <a:prstGeom prst="rect">
            <a:avLst/>
          </a:prstGeom>
        </p:spPr>
      </p:pic>
      <p:pic>
        <p:nvPicPr>
          <p:cNvPr id="8" name="Picture 7"/>
          <p:cNvPicPr>
            <a:picLocks noChangeAspect="1"/>
          </p:cNvPicPr>
          <p:nvPr/>
        </p:nvPicPr>
        <p:blipFill>
          <a:blip r:embed="rId4"/>
          <a:stretch>
            <a:fillRect/>
          </a:stretch>
        </p:blipFill>
        <p:spPr>
          <a:xfrm>
            <a:off x="4495800" y="3962400"/>
            <a:ext cx="4447048" cy="2120900"/>
          </a:xfrm>
          <a:prstGeom prst="rect">
            <a:avLst/>
          </a:prstGeom>
        </p:spPr>
      </p:pic>
    </p:spTree>
    <p:extLst>
      <p:ext uri="{BB962C8B-B14F-4D97-AF65-F5344CB8AC3E}">
        <p14:creationId xmlns:p14="http://schemas.microsoft.com/office/powerpoint/2010/main" val="27538530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4066" name="Rectangle 2"/>
          <p:cNvSpPr>
            <a:spLocks noGrp="1" noChangeArrowheads="1"/>
          </p:cNvSpPr>
          <p:nvPr>
            <p:ph type="title"/>
          </p:nvPr>
        </p:nvSpPr>
        <p:spPr/>
        <p:txBody>
          <a:bodyPr>
            <a:normAutofit fontScale="90000"/>
          </a:bodyPr>
          <a:lstStyle/>
          <a:p>
            <a:r>
              <a:rPr lang="en-US" sz="3600" dirty="0" smtClean="0"/>
              <a:t>Reduced Instruction Set Computer (RISC)</a:t>
            </a:r>
            <a:endParaRPr lang="en-US" sz="3600" dirty="0"/>
          </a:p>
        </p:txBody>
      </p:sp>
      <p:sp>
        <p:nvSpPr>
          <p:cNvPr id="2264067" name="Rectangle 3"/>
          <p:cNvSpPr>
            <a:spLocks noGrp="1" noChangeArrowheads="1"/>
          </p:cNvSpPr>
          <p:nvPr>
            <p:ph type="body" idx="1"/>
          </p:nvPr>
        </p:nvSpPr>
        <p:spPr>
          <a:xfrm>
            <a:off x="228600" y="685800"/>
            <a:ext cx="8915400" cy="6172200"/>
          </a:xfrm>
        </p:spPr>
        <p:txBody>
          <a:bodyPr>
            <a:normAutofit/>
          </a:bodyPr>
          <a:lstStyle/>
          <a:p>
            <a:pPr>
              <a:lnSpc>
                <a:spcPct val="90000"/>
              </a:lnSpc>
            </a:pPr>
            <a:r>
              <a:rPr lang="en-US" dirty="0"/>
              <a:t>MIPS Design </a:t>
            </a:r>
            <a:r>
              <a:rPr lang="en-US" dirty="0" smtClean="0"/>
              <a:t>Principles</a:t>
            </a:r>
          </a:p>
          <a:p>
            <a:pPr>
              <a:lnSpc>
                <a:spcPct val="90000"/>
              </a:lnSpc>
            </a:pPr>
            <a:endParaRPr lang="en-US" sz="2800" dirty="0"/>
          </a:p>
          <a:p>
            <a:pPr>
              <a:lnSpc>
                <a:spcPct val="90000"/>
              </a:lnSpc>
            </a:pPr>
            <a:r>
              <a:rPr lang="en-US" sz="2800" dirty="0" smtClean="0"/>
              <a:t>Simplicity </a:t>
            </a:r>
            <a:r>
              <a:rPr lang="en-US" sz="2800" dirty="0"/>
              <a:t>favors regularity</a:t>
            </a:r>
          </a:p>
          <a:p>
            <a:pPr lvl="1">
              <a:lnSpc>
                <a:spcPct val="90000"/>
              </a:lnSpc>
            </a:pPr>
            <a:r>
              <a:rPr lang="en-US" sz="2400" dirty="0"/>
              <a:t>32 bit instructions</a:t>
            </a:r>
          </a:p>
          <a:p>
            <a:pPr lvl="1">
              <a:lnSpc>
                <a:spcPct val="90000"/>
              </a:lnSpc>
            </a:pPr>
            <a:endParaRPr lang="en-US" sz="2400" dirty="0"/>
          </a:p>
          <a:p>
            <a:pPr>
              <a:lnSpc>
                <a:spcPct val="90000"/>
              </a:lnSpc>
            </a:pPr>
            <a:r>
              <a:rPr lang="en-US" sz="2800" dirty="0"/>
              <a:t>Smaller is faster</a:t>
            </a:r>
          </a:p>
          <a:p>
            <a:pPr lvl="1">
              <a:lnSpc>
                <a:spcPct val="90000"/>
              </a:lnSpc>
            </a:pPr>
            <a:r>
              <a:rPr lang="en-US" sz="2400" dirty="0"/>
              <a:t>Small register file</a:t>
            </a:r>
          </a:p>
          <a:p>
            <a:pPr lvl="1">
              <a:lnSpc>
                <a:spcPct val="90000"/>
              </a:lnSpc>
            </a:pPr>
            <a:endParaRPr lang="en-US" sz="2400" dirty="0"/>
          </a:p>
          <a:p>
            <a:pPr>
              <a:lnSpc>
                <a:spcPct val="90000"/>
              </a:lnSpc>
            </a:pPr>
            <a:r>
              <a:rPr lang="en-US" sz="2800" dirty="0"/>
              <a:t>Make the common case fast</a:t>
            </a:r>
          </a:p>
          <a:p>
            <a:pPr lvl="1">
              <a:lnSpc>
                <a:spcPct val="90000"/>
              </a:lnSpc>
            </a:pPr>
            <a:r>
              <a:rPr lang="en-US" sz="2400" dirty="0"/>
              <a:t>Include support for constants</a:t>
            </a:r>
          </a:p>
          <a:p>
            <a:pPr>
              <a:lnSpc>
                <a:spcPct val="90000"/>
              </a:lnSpc>
            </a:pPr>
            <a:endParaRPr lang="en-US" sz="2800" dirty="0"/>
          </a:p>
          <a:p>
            <a:pPr>
              <a:lnSpc>
                <a:spcPct val="90000"/>
              </a:lnSpc>
            </a:pPr>
            <a:r>
              <a:rPr lang="en-US" sz="2800" dirty="0"/>
              <a:t>Good design demands good compromises</a:t>
            </a:r>
          </a:p>
          <a:p>
            <a:pPr lvl="1">
              <a:lnSpc>
                <a:spcPct val="90000"/>
              </a:lnSpc>
            </a:pPr>
            <a:r>
              <a:rPr lang="en-US" sz="2400" dirty="0"/>
              <a:t>Support for different type of </a:t>
            </a:r>
            <a:r>
              <a:rPr lang="en-US" sz="2400" dirty="0" smtClean="0"/>
              <a:t>interpretations/classes</a:t>
            </a:r>
          </a:p>
          <a:p>
            <a:pPr lvl="1">
              <a:lnSpc>
                <a:spcPct val="90000"/>
              </a:lnSpc>
            </a:pPr>
            <a:endParaRPr lang="en-US" sz="2400" dirty="0"/>
          </a:p>
        </p:txBody>
      </p:sp>
    </p:spTree>
    <p:extLst>
      <p:ext uri="{BB962C8B-B14F-4D97-AF65-F5344CB8AC3E}">
        <p14:creationId xmlns:p14="http://schemas.microsoft.com/office/powerpoint/2010/main" val="8411292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Reduced Instruction Set Computer</a:t>
            </a:r>
            <a:endParaRPr lang="en-US" dirty="0"/>
          </a:p>
        </p:txBody>
      </p:sp>
      <p:sp>
        <p:nvSpPr>
          <p:cNvPr id="3" name="Content Placeholder 2"/>
          <p:cNvSpPr>
            <a:spLocks noGrp="1"/>
          </p:cNvSpPr>
          <p:nvPr>
            <p:ph idx="1"/>
            <p:custDataLst>
              <p:tags r:id="rId2"/>
            </p:custDataLst>
          </p:nvPr>
        </p:nvSpPr>
        <p:spPr/>
        <p:txBody>
          <a:bodyPr>
            <a:normAutofit fontScale="92500" lnSpcReduction="10000"/>
          </a:bodyPr>
          <a:lstStyle/>
          <a:p>
            <a:r>
              <a:rPr lang="en-US" dirty="0" smtClean="0"/>
              <a:t>MIPS = Reduced Instruction Set Computer (</a:t>
            </a:r>
            <a:r>
              <a:rPr lang="en-US" dirty="0" err="1" smtClean="0"/>
              <a:t>RlSC</a:t>
            </a:r>
            <a:r>
              <a:rPr lang="en-US" dirty="0" smtClean="0"/>
              <a:t>)</a:t>
            </a:r>
          </a:p>
          <a:p>
            <a:pPr lvl="1"/>
            <a:r>
              <a:rPr lang="en-US" dirty="0" smtClean="0"/>
              <a:t>≈ 200 instructions, 32 bits each, 3 formats</a:t>
            </a:r>
          </a:p>
          <a:p>
            <a:pPr lvl="1"/>
            <a:r>
              <a:rPr lang="en-US" dirty="0" smtClean="0"/>
              <a:t>all operands in registers</a:t>
            </a:r>
          </a:p>
          <a:p>
            <a:pPr lvl="2"/>
            <a:r>
              <a:rPr lang="en-US" dirty="0" smtClean="0"/>
              <a:t>almost all are 32 bits each</a:t>
            </a:r>
          </a:p>
          <a:p>
            <a:pPr lvl="1"/>
            <a:r>
              <a:rPr lang="en-US" dirty="0" smtClean="0"/>
              <a:t>≈ 1 addressing mode: </a:t>
            </a:r>
            <a:r>
              <a:rPr lang="en-US" dirty="0" err="1" smtClean="0"/>
              <a:t>Mem</a:t>
            </a:r>
            <a:r>
              <a:rPr lang="en-US" dirty="0" smtClean="0"/>
              <a:t>[</a:t>
            </a:r>
            <a:r>
              <a:rPr lang="en-US" dirty="0" err="1" smtClean="0"/>
              <a:t>reg</a:t>
            </a:r>
            <a:r>
              <a:rPr lang="en-US" dirty="0" smtClean="0"/>
              <a:t> + </a:t>
            </a:r>
            <a:r>
              <a:rPr lang="en-US" dirty="0" err="1" smtClean="0"/>
              <a:t>imm</a:t>
            </a:r>
            <a:r>
              <a:rPr lang="en-US" dirty="0" smtClean="0"/>
              <a:t>]</a:t>
            </a:r>
          </a:p>
          <a:p>
            <a:endParaRPr lang="en-US" dirty="0" smtClean="0"/>
          </a:p>
          <a:p>
            <a:r>
              <a:rPr lang="en-US" dirty="0" smtClean="0"/>
              <a:t>x86 = Complex Instruction Set Computer (</a:t>
            </a:r>
            <a:r>
              <a:rPr lang="en-US" dirty="0" err="1" smtClean="0"/>
              <a:t>ClSC</a:t>
            </a:r>
            <a:r>
              <a:rPr lang="en-US" dirty="0" smtClean="0"/>
              <a:t>)</a:t>
            </a:r>
          </a:p>
          <a:p>
            <a:pPr lvl="1"/>
            <a:r>
              <a:rPr lang="en-US" dirty="0" smtClean="0"/>
              <a:t>&gt; 1000 instructions, 1 to 15 bytes each</a:t>
            </a:r>
          </a:p>
          <a:p>
            <a:pPr lvl="1"/>
            <a:r>
              <a:rPr lang="en-US" dirty="0" smtClean="0"/>
              <a:t>operands in dedicated registers,  general purpose registers,  memory, on stack, …</a:t>
            </a:r>
          </a:p>
          <a:p>
            <a:pPr lvl="2"/>
            <a:r>
              <a:rPr lang="en-US" dirty="0" smtClean="0"/>
              <a:t>can be 1, 2, 4, 8 bytes, signed or unsigned</a:t>
            </a:r>
          </a:p>
          <a:p>
            <a:pPr lvl="1"/>
            <a:r>
              <a:rPr lang="en-US" dirty="0" smtClean="0"/>
              <a:t>10s of addressing modes</a:t>
            </a:r>
          </a:p>
          <a:p>
            <a:pPr lvl="2"/>
            <a:r>
              <a:rPr lang="en-US" dirty="0" smtClean="0"/>
              <a:t>e.g.  </a:t>
            </a:r>
            <a:r>
              <a:rPr lang="en-US" dirty="0" err="1" smtClean="0"/>
              <a:t>Mem</a:t>
            </a:r>
            <a:r>
              <a:rPr lang="en-US" dirty="0" smtClean="0"/>
              <a:t>[segment + </a:t>
            </a:r>
            <a:r>
              <a:rPr lang="en-US" dirty="0" err="1" smtClean="0"/>
              <a:t>reg</a:t>
            </a:r>
            <a:r>
              <a:rPr lang="en-US" dirty="0" smtClean="0"/>
              <a:t> + </a:t>
            </a:r>
            <a:r>
              <a:rPr lang="en-US" dirty="0" err="1" smtClean="0"/>
              <a:t>reg</a:t>
            </a:r>
            <a:r>
              <a:rPr lang="en-US" dirty="0" smtClean="0"/>
              <a:t>*scale + offset]</a:t>
            </a:r>
          </a:p>
        </p:txBody>
      </p:sp>
      <p:sp>
        <p:nvSpPr>
          <p:cNvPr id="4" name="Oval 3"/>
          <p:cNvSpPr/>
          <p:nvPr/>
        </p:nvSpPr>
        <p:spPr>
          <a:xfrm>
            <a:off x="1219200" y="2590800"/>
            <a:ext cx="304800" cy="3810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581400" y="1295400"/>
            <a:ext cx="3200400" cy="4572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648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fontScale="90000"/>
          </a:bodyPr>
          <a:lstStyle/>
          <a:p>
            <a:r>
              <a:rPr lang="en-US" dirty="0" smtClean="0"/>
              <a:t>RISC </a:t>
            </a:r>
            <a:r>
              <a:rPr lang="en-US" dirty="0" err="1" smtClean="0"/>
              <a:t>vs</a:t>
            </a:r>
            <a:r>
              <a:rPr lang="en-US" dirty="0" smtClean="0"/>
              <a:t> CISC</a:t>
            </a:r>
            <a:endParaRPr lang="en-US" dirty="0"/>
          </a:p>
        </p:txBody>
      </p:sp>
      <p:sp>
        <p:nvSpPr>
          <p:cNvPr id="2245635" name="Rectangle 3"/>
          <p:cNvSpPr>
            <a:spLocks noGrp="1" noChangeArrowheads="1"/>
          </p:cNvSpPr>
          <p:nvPr>
            <p:ph idx="1"/>
            <p:custDataLst>
              <p:tags r:id="rId2"/>
            </p:custDataLst>
          </p:nvPr>
        </p:nvSpPr>
        <p:spPr>
          <a:xfrm>
            <a:off x="228600" y="609600"/>
            <a:ext cx="4343400" cy="6172200"/>
          </a:xfrm>
          <a:ln/>
        </p:spPr>
        <p:txBody>
          <a:bodyPr lIns="0" tIns="0" rIns="0" bIns="0">
            <a:noAutofit/>
          </a:bodyPr>
          <a:lstStyle/>
          <a:p>
            <a:pPr marL="339725" indent="-33972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solidFill>
                  <a:schemeClr val="accent5">
                    <a:lumMod val="60000"/>
                    <a:lumOff val="40000"/>
                  </a:schemeClr>
                </a:solidFill>
              </a:rPr>
              <a:t>RISC Philosophy</a:t>
            </a:r>
            <a:endParaRPr lang="en-US" dirty="0" smtClean="0">
              <a:solidFill>
                <a:schemeClr val="accent5">
                  <a:lumMod val="60000"/>
                  <a:lumOff val="40000"/>
                </a:schemeClr>
              </a:solidFill>
            </a:endParaRPr>
          </a:p>
          <a:p>
            <a:r>
              <a:rPr lang="en-US" dirty="0" smtClean="0"/>
              <a:t>Regularity </a:t>
            </a:r>
            <a:r>
              <a:rPr lang="en-US" dirty="0" smtClean="0">
                <a:sym typeface="Wingdings" pitchFamily="2" charset="2"/>
              </a:rPr>
              <a:t>&amp; simplicity</a:t>
            </a:r>
            <a:endParaRPr lang="en-US" dirty="0" smtClean="0"/>
          </a:p>
          <a:p>
            <a:r>
              <a:rPr lang="en-US" dirty="0" smtClean="0"/>
              <a:t>Leaner means </a:t>
            </a:r>
            <a:r>
              <a:rPr lang="en-US" dirty="0" smtClean="0">
                <a:sym typeface="Wingdings" pitchFamily="2" charset="2"/>
              </a:rPr>
              <a:t>faster</a:t>
            </a:r>
          </a:p>
          <a:p>
            <a:r>
              <a:rPr lang="en-US" dirty="0" smtClean="0">
                <a:sym typeface="Wingdings" pitchFamily="2" charset="2"/>
              </a:rPr>
              <a:t>Optimize the </a:t>
            </a:r>
            <a:br>
              <a:rPr lang="en-US" dirty="0" smtClean="0">
                <a:sym typeface="Wingdings" pitchFamily="2" charset="2"/>
              </a:rPr>
            </a:br>
            <a:r>
              <a:rPr lang="en-US" dirty="0" smtClean="0">
                <a:sym typeface="Wingdings" pitchFamily="2" charset="2"/>
              </a:rPr>
              <a:t>common case</a:t>
            </a:r>
          </a:p>
          <a:p>
            <a:endParaRPr lang="en-US" dirty="0">
              <a:sym typeface="Wingdings" pitchFamily="2" charset="2"/>
            </a:endParaRPr>
          </a:p>
          <a:p>
            <a:endParaRPr lang="en-US" dirty="0" smtClean="0">
              <a:sym typeface="Wingdings" pitchFamily="2" charset="2"/>
            </a:endParaRPr>
          </a:p>
          <a:p>
            <a:endParaRPr lang="en-US" dirty="0">
              <a:sym typeface="Wingdings" pitchFamily="2" charset="2"/>
            </a:endParaRPr>
          </a:p>
          <a:p>
            <a:r>
              <a:rPr lang="en-US" dirty="0" smtClean="0">
                <a:solidFill>
                  <a:schemeClr val="accent5">
                    <a:lumMod val="60000"/>
                    <a:lumOff val="40000"/>
                  </a:schemeClr>
                </a:solidFill>
                <a:sym typeface="Wingdings" pitchFamily="2" charset="2"/>
              </a:rPr>
              <a:t>Energy efficiency</a:t>
            </a:r>
          </a:p>
          <a:p>
            <a:r>
              <a:rPr lang="en-US" dirty="0" smtClean="0">
                <a:solidFill>
                  <a:schemeClr val="accent5">
                    <a:lumMod val="60000"/>
                    <a:lumOff val="40000"/>
                  </a:schemeClr>
                </a:solidFill>
                <a:sym typeface="Wingdings" pitchFamily="2" charset="2"/>
              </a:rPr>
              <a:t>Embedded Systems</a:t>
            </a:r>
          </a:p>
          <a:p>
            <a:r>
              <a:rPr lang="en-US" dirty="0" smtClean="0">
                <a:solidFill>
                  <a:schemeClr val="accent5">
                    <a:lumMod val="60000"/>
                    <a:lumOff val="40000"/>
                  </a:schemeClr>
                </a:solidFill>
                <a:sym typeface="Wingdings" pitchFamily="2" charset="2"/>
              </a:rPr>
              <a:t>Phones/Tablets</a:t>
            </a:r>
          </a:p>
        </p:txBody>
      </p:sp>
      <p:sp>
        <p:nvSpPr>
          <p:cNvPr id="5" name="Rectangle 3"/>
          <p:cNvSpPr txBox="1">
            <a:spLocks noChangeArrowheads="1"/>
          </p:cNvSpPr>
          <p:nvPr>
            <p:custDataLst>
              <p:tags r:id="rId3"/>
            </p:custDataLst>
          </p:nvPr>
        </p:nvSpPr>
        <p:spPr>
          <a:xfrm>
            <a:off x="4800600" y="609600"/>
            <a:ext cx="4114800" cy="6172200"/>
          </a:xfrm>
          <a:prstGeom prst="rect">
            <a:avLst/>
          </a:prstGeom>
          <a:ln/>
        </p:spPr>
        <p:txBody>
          <a:bodyPr vert="horz" lIns="0" tIns="0" rIns="0" bIns="0" rtlCol="0">
            <a:noAutofit/>
          </a:bodyPr>
          <a:lstStyle/>
          <a:p>
            <a:pPr marL="339725" marR="0" lvl="0" indent="-339725" algn="l" defTabSz="457200" rtl="0" eaLnBrk="1" fontAlgn="auto" latinLnBrk="0" hangingPunct="1">
              <a:lnSpc>
                <a:spcPct val="92000"/>
              </a:lnSpc>
              <a:spcBef>
                <a:spcPct val="20000"/>
              </a:spcBef>
              <a:spcAft>
                <a:spcPts val="0"/>
              </a:spcAft>
              <a:buClrTx/>
              <a:buSzPct val="80000"/>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kumimoji="0" lang="en-GB" sz="3200" b="0" i="0" u="none" strike="noStrike" kern="1200" cap="none" spc="0" normalizeH="0" baseline="0" noProof="0" dirty="0" smtClean="0">
                <a:ln>
                  <a:noFill/>
                </a:ln>
                <a:solidFill>
                  <a:schemeClr val="accent5">
                    <a:lumMod val="60000"/>
                    <a:lumOff val="40000"/>
                  </a:schemeClr>
                </a:solidFill>
                <a:effectLst/>
                <a:uLnTx/>
                <a:uFillTx/>
                <a:latin typeface="Calibri" pitchFamily="34" charset="0"/>
                <a:ea typeface="+mn-ea"/>
                <a:cs typeface="Arial" pitchFamily="34" charset="0"/>
              </a:rPr>
              <a:t>CISC Rebuttal</a:t>
            </a:r>
            <a:endParaRPr kumimoji="0" lang="en-US" sz="3200" b="0" i="0" u="none" strike="noStrike" kern="1200" cap="none" spc="0" normalizeH="0" baseline="0" noProof="0" dirty="0" smtClean="0">
              <a:ln>
                <a:noFill/>
              </a:ln>
              <a:solidFill>
                <a:schemeClr val="accent5">
                  <a:lumMod val="60000"/>
                  <a:lumOff val="40000"/>
                </a:schemeClr>
              </a:solidFill>
              <a:effectLst/>
              <a:uLnTx/>
              <a:uFillTx/>
              <a:latin typeface="Calibri"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Compilers</a:t>
            </a:r>
            <a:r>
              <a:rPr kumimoji="0" lang="en-US" sz="3200" b="0" i="0" u="none" strike="noStrike" kern="1200" cap="none" spc="0" normalizeH="0" noProof="0" dirty="0" smtClean="0">
                <a:ln>
                  <a:noFill/>
                </a:ln>
                <a:solidFill>
                  <a:schemeClr val="bg1"/>
                </a:solidFill>
                <a:effectLst/>
                <a:uLnTx/>
                <a:uFillTx/>
                <a:latin typeface="Calibri" pitchFamily="34" charset="0"/>
                <a:ea typeface="+mn-ea"/>
                <a:cs typeface="Arial" pitchFamily="34" charset="0"/>
              </a:rPr>
              <a:t> can be smart</a:t>
            </a:r>
            <a:endPar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dirty="0" smtClean="0">
                <a:solidFill>
                  <a:schemeClr val="bg1"/>
                </a:solidFill>
                <a:latin typeface="Calibri" pitchFamily="34" charset="0"/>
                <a:cs typeface="Arial" pitchFamily="34" charset="0"/>
                <a:sym typeface="Wingdings" pitchFamily="2" charset="2"/>
              </a:rPr>
              <a:t>Transistors are plentiful</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sym typeface="Wingdings" pitchFamily="2" charset="2"/>
              </a:rPr>
              <a:t>Legacy</a:t>
            </a:r>
            <a:r>
              <a:rPr kumimoji="0" lang="en-US" sz="3200" b="0" i="0" u="none" strike="noStrike" kern="1200" cap="none" spc="0" normalizeH="0" noProof="0" dirty="0" smtClean="0">
                <a:ln>
                  <a:noFill/>
                </a:ln>
                <a:solidFill>
                  <a:schemeClr val="bg1"/>
                </a:solidFill>
                <a:effectLst/>
                <a:uLnTx/>
                <a:uFillTx/>
                <a:latin typeface="Calibri" pitchFamily="34" charset="0"/>
                <a:ea typeface="+mn-ea"/>
                <a:cs typeface="Arial" pitchFamily="34" charset="0"/>
                <a:sym typeface="Wingdings" pitchFamily="2" charset="2"/>
              </a:rPr>
              <a:t> is important</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baseline="0" dirty="0" smtClean="0">
                <a:solidFill>
                  <a:schemeClr val="bg1"/>
                </a:solidFill>
                <a:latin typeface="Calibri" pitchFamily="34" charset="0"/>
                <a:cs typeface="Arial" pitchFamily="34" charset="0"/>
                <a:sym typeface="Wingdings" pitchFamily="2" charset="2"/>
              </a:rPr>
              <a:t>Code</a:t>
            </a:r>
            <a:r>
              <a:rPr lang="en-US" sz="3200" dirty="0" smtClean="0">
                <a:solidFill>
                  <a:schemeClr val="bg1"/>
                </a:solidFill>
                <a:latin typeface="Calibri" pitchFamily="34" charset="0"/>
                <a:cs typeface="Arial" pitchFamily="34" charset="0"/>
                <a:sym typeface="Wingdings" pitchFamily="2" charset="2"/>
              </a:rPr>
              <a:t> size counts</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sym typeface="Wingdings" pitchFamily="2" charset="2"/>
              </a:rPr>
              <a:t>Micro-code!</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endPar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sym typeface="Wingdings" pitchFamily="2" charset="2"/>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endParaRPr lang="en-US" sz="3200" dirty="0">
              <a:solidFill>
                <a:schemeClr val="bg1"/>
              </a:solidFill>
              <a:latin typeface="Calibri" pitchFamily="34" charset="0"/>
              <a:cs typeface="Arial" pitchFamily="34" charset="0"/>
              <a:sym typeface="Wingdings" pitchFamily="2" charset="2"/>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accent5">
                    <a:lumMod val="60000"/>
                    <a:lumOff val="40000"/>
                  </a:schemeClr>
                </a:solidFill>
                <a:effectLst/>
                <a:uLnTx/>
                <a:uFillTx/>
                <a:latin typeface="Calibri" pitchFamily="34" charset="0"/>
                <a:ea typeface="+mn-ea"/>
                <a:cs typeface="Arial" pitchFamily="34" charset="0"/>
                <a:sym typeface="Wingdings" pitchFamily="2" charset="2"/>
              </a:rPr>
              <a:t>Desktops/Servers</a:t>
            </a:r>
          </a:p>
        </p:txBody>
      </p:sp>
    </p:spTree>
    <p:extLst>
      <p:ext uri="{BB962C8B-B14F-4D97-AF65-F5344CB8AC3E}">
        <p14:creationId xmlns:p14="http://schemas.microsoft.com/office/powerpoint/2010/main" val="5082351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45635">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45635">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45635">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smtClean="0"/>
              <a:t>ARMDroid</a:t>
            </a:r>
            <a:r>
              <a:rPr lang="en-US" dirty="0" smtClean="0"/>
              <a:t> </a:t>
            </a:r>
            <a:r>
              <a:rPr lang="en-US" dirty="0" err="1" smtClean="0"/>
              <a:t>vs</a:t>
            </a:r>
            <a:r>
              <a:rPr lang="en-US" dirty="0" smtClean="0"/>
              <a:t> </a:t>
            </a:r>
            <a:r>
              <a:rPr lang="en-US" dirty="0" err="1" smtClean="0"/>
              <a:t>WinTel</a:t>
            </a:r>
            <a:endParaRPr lang="en-US" dirty="0"/>
          </a:p>
        </p:txBody>
      </p:sp>
      <p:sp>
        <p:nvSpPr>
          <p:cNvPr id="4" name="Content Placeholder 3"/>
          <p:cNvSpPr>
            <a:spLocks noGrp="1"/>
          </p:cNvSpPr>
          <p:nvPr>
            <p:ph idx="1"/>
          </p:nvPr>
        </p:nvSpPr>
        <p:spPr>
          <a:xfrm>
            <a:off x="228600" y="533400"/>
            <a:ext cx="3733800" cy="6324600"/>
          </a:xfrm>
        </p:spPr>
        <p:txBody>
          <a:bodyPr>
            <a:normAutofit/>
          </a:bodyPr>
          <a:lstStyle/>
          <a:p>
            <a:pPr marL="573088" lvl="1" indent="-457200">
              <a:buFont typeface="Arial"/>
              <a:buChar char="•"/>
            </a:pPr>
            <a:r>
              <a:rPr lang="en-US" dirty="0" smtClean="0"/>
              <a:t>Android OS on </a:t>
            </a:r>
            <a:r>
              <a:rPr lang="en-US" dirty="0"/>
              <a:t> </a:t>
            </a:r>
            <a:r>
              <a:rPr lang="en-US" dirty="0" smtClean="0"/>
              <a:t> ARM processor</a:t>
            </a:r>
          </a:p>
          <a:p>
            <a:pPr marL="573088" lvl="1" indent="-457200">
              <a:buFont typeface="Arial"/>
              <a:buChar char="•"/>
            </a:pPr>
            <a:endParaRPr lang="en-US" dirty="0"/>
          </a:p>
          <a:p>
            <a:endParaRPr lang="en-US" dirty="0"/>
          </a:p>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752600"/>
            <a:ext cx="4762500"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600200"/>
            <a:ext cx="1845945"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23651" r="23015" b="7794"/>
          <a:stretch/>
        </p:blipFill>
        <p:spPr bwMode="auto">
          <a:xfrm>
            <a:off x="533400" y="1600200"/>
            <a:ext cx="3200401" cy="366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3"/>
          <p:cNvSpPr txBox="1">
            <a:spLocks/>
          </p:cNvSpPr>
          <p:nvPr/>
        </p:nvSpPr>
        <p:spPr>
          <a:xfrm>
            <a:off x="4495800" y="609600"/>
            <a:ext cx="3733800" cy="6324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3088" lvl="1" indent="-457200">
              <a:buFont typeface="Arial"/>
              <a:buChar char="•"/>
            </a:pPr>
            <a:r>
              <a:rPr lang="en-US" dirty="0" smtClean="0"/>
              <a:t>Windows OS on Intel (x86) processor</a:t>
            </a:r>
          </a:p>
          <a:p>
            <a:pPr marL="573088" lvl="1" indent="-457200">
              <a:buFont typeface="Arial"/>
              <a:buChar char="•"/>
            </a:pPr>
            <a:endParaRPr lang="en-US" dirty="0" smtClean="0"/>
          </a:p>
          <a:p>
            <a:endParaRPr lang="en-US" dirty="0" smtClean="0"/>
          </a:p>
          <a:p>
            <a:endParaRPr lang="en-US" dirty="0"/>
          </a:p>
        </p:txBody>
      </p:sp>
      <p:pic>
        <p:nvPicPr>
          <p:cNvPr id="7170" name="CP3 Ink 98969b0d-39dd-45bf-8f5e-eb77e47295d3"/>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129480" y="94260"/>
            <a:ext cx="135600" cy="152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16272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number of available registers greatly influenced the instruction set architecture (ISA)</a:t>
            </a:r>
          </a:p>
          <a:p>
            <a:endParaRPr lang="en-US" dirty="0"/>
          </a:p>
          <a:p>
            <a:r>
              <a:rPr lang="en-US" dirty="0">
                <a:solidFill>
                  <a:schemeClr val="bg1"/>
                </a:solidFill>
              </a:rPr>
              <a:t>Complex Instruction Set Computers  were very complex</a:t>
            </a:r>
          </a:p>
          <a:p>
            <a:r>
              <a:rPr lang="en-US" dirty="0" smtClean="0">
                <a:solidFill>
                  <a:schemeClr val="bg1"/>
                </a:solidFill>
              </a:rPr>
              <a:t>- Necessary </a:t>
            </a:r>
            <a:r>
              <a:rPr lang="en-US" dirty="0">
                <a:solidFill>
                  <a:schemeClr val="bg1"/>
                </a:solidFill>
              </a:rPr>
              <a:t>to reduce the number of instructions required to fit a program into </a:t>
            </a:r>
            <a:r>
              <a:rPr lang="en-US" dirty="0" smtClean="0">
                <a:solidFill>
                  <a:schemeClr val="bg1"/>
                </a:solidFill>
              </a:rPr>
              <a:t>memory.</a:t>
            </a:r>
            <a:endParaRPr lang="en-US" dirty="0">
              <a:solidFill>
                <a:schemeClr val="bg1"/>
              </a:solidFill>
            </a:endParaRPr>
          </a:p>
          <a:p>
            <a:r>
              <a:rPr lang="en-US" dirty="0" smtClean="0">
                <a:solidFill>
                  <a:schemeClr val="bg1"/>
                </a:solidFill>
              </a:rPr>
              <a:t>- However</a:t>
            </a:r>
            <a:r>
              <a:rPr lang="en-US" dirty="0">
                <a:solidFill>
                  <a:schemeClr val="bg1"/>
                </a:solidFill>
              </a:rPr>
              <a:t>, also greatly increased the complexity of the ISA as well.</a:t>
            </a:r>
          </a:p>
          <a:p>
            <a:endParaRPr lang="en-US" dirty="0"/>
          </a:p>
          <a:p>
            <a:r>
              <a:rPr lang="en-US" dirty="0" smtClean="0">
                <a:solidFill>
                  <a:schemeClr val="accent5">
                    <a:lumMod val="60000"/>
                    <a:lumOff val="40000"/>
                  </a:schemeClr>
                </a:solidFill>
              </a:rPr>
              <a:t>Back in the day… CISC was necessary because everybody programmed in assembly and machine code!  Today, CISC ISA’s are still dominant due to the prevalence of x86 ISA processors.  However, RISC ISA’s today such as ARM have an ever increasing market share (of our everyday life!).</a:t>
            </a:r>
          </a:p>
          <a:p>
            <a:r>
              <a:rPr lang="en-US" dirty="0" smtClean="0">
                <a:solidFill>
                  <a:schemeClr val="accent5">
                    <a:lumMod val="60000"/>
                    <a:lumOff val="40000"/>
                  </a:schemeClr>
                </a:solidFill>
              </a:rPr>
              <a:t>ARM borrows a bit from both RISC and CISC.</a:t>
            </a:r>
          </a:p>
        </p:txBody>
      </p:sp>
    </p:spTree>
    <p:extLst>
      <p:ext uri="{BB962C8B-B14F-4D97-AF65-F5344CB8AC3E}">
        <p14:creationId xmlns:p14="http://schemas.microsoft.com/office/powerpoint/2010/main" val="21176767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How does MIPS and ARM compare to each other?</a:t>
            </a:r>
            <a:endParaRPr lang="en-US" dirty="0"/>
          </a:p>
        </p:txBody>
      </p:sp>
    </p:spTree>
    <p:extLst>
      <p:ext uri="{BB962C8B-B14F-4D97-AF65-F5344CB8AC3E}">
        <p14:creationId xmlns:p14="http://schemas.microsoft.com/office/powerpoint/2010/main" val="40696182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MIPS instruction formats</a:t>
            </a:r>
            <a:endParaRPr lang="en-US" dirty="0"/>
          </a:p>
        </p:txBody>
      </p:sp>
      <p:sp>
        <p:nvSpPr>
          <p:cNvPr id="3" name="Content Placeholder 2"/>
          <p:cNvSpPr>
            <a:spLocks noGrp="1"/>
          </p:cNvSpPr>
          <p:nvPr>
            <p:ph idx="1"/>
          </p:nvPr>
        </p:nvSpPr>
        <p:spPr/>
        <p:txBody>
          <a:bodyPr/>
          <a:lstStyle/>
          <a:p>
            <a:r>
              <a:rPr lang="en-US" dirty="0" smtClean="0"/>
              <a:t>All MIPS instructions are 32 bits long, has 3 formats</a:t>
            </a:r>
          </a:p>
          <a:p>
            <a:endParaRPr lang="en-US" dirty="0" smtClean="0"/>
          </a:p>
          <a:p>
            <a:r>
              <a:rPr lang="en-US" dirty="0" smtClean="0"/>
              <a:t>R-type</a:t>
            </a:r>
          </a:p>
          <a:p>
            <a:endParaRPr lang="en-US" dirty="0"/>
          </a:p>
          <a:p>
            <a:endParaRPr lang="en-US" dirty="0" smtClean="0"/>
          </a:p>
          <a:p>
            <a:r>
              <a:rPr lang="en-US" dirty="0" smtClean="0"/>
              <a:t>I-type</a:t>
            </a:r>
          </a:p>
          <a:p>
            <a:endParaRPr lang="en-US" dirty="0"/>
          </a:p>
          <a:p>
            <a:endParaRPr lang="en-US" dirty="0" smtClean="0"/>
          </a:p>
          <a:p>
            <a:r>
              <a:rPr lang="en-US" dirty="0" smtClean="0"/>
              <a:t>J-type </a:t>
            </a:r>
            <a:endParaRPr lang="en-US" dirty="0"/>
          </a:p>
        </p:txBody>
      </p:sp>
      <p:graphicFrame>
        <p:nvGraphicFramePr>
          <p:cNvPr id="4" name="Group 4"/>
          <p:cNvGraphicFramePr>
            <a:graphicFrameLocks noGrp="1"/>
          </p:cNvGraphicFramePr>
          <p:nvPr>
            <p:custDataLst>
              <p:tags r:id="rId1"/>
            </p:custDataLst>
            <p:extLst>
              <p:ext uri="{D42A27DB-BD31-4B8C-83A1-F6EECF244321}">
                <p14:modId xmlns:p14="http://schemas.microsoft.com/office/powerpoint/2010/main" val="3157842158"/>
              </p:ext>
            </p:extLst>
          </p:nvPr>
        </p:nvGraphicFramePr>
        <p:xfrm>
          <a:off x="1905000" y="1828800"/>
          <a:ext cx="6248400" cy="1290320"/>
        </p:xfrm>
        <a:graphic>
          <a:graphicData uri="http://schemas.openxmlformats.org/drawingml/2006/table">
            <a:tbl>
              <a:tblPr/>
              <a:tblGrid>
                <a:gridCol w="1198934"/>
                <a:gridCol w="934666"/>
                <a:gridCol w="990600"/>
                <a:gridCol w="990600"/>
                <a:gridCol w="990600"/>
                <a:gridCol w="1143000"/>
              </a:tblGrid>
              <a:tr h="4572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shamt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00"/>
                          </a:solidFill>
                          <a:effectLst/>
                          <a:latin typeface="Consolas" pitchFamily="49" charset="0"/>
                        </a:rPr>
                        <a:t>func</a:t>
                      </a:r>
                      <a:endParaRPr kumimoji="0" lang="en-US" sz="2800" b="0" i="0" u="none" strike="noStrike" cap="none" normalizeH="0" baseline="0" dirty="0" smtClean="0">
                        <a:ln>
                          <a:noFill/>
                        </a:ln>
                        <a:solidFill>
                          <a:srgbClr val="FFFF00"/>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5" name="Group 4"/>
          <p:cNvGraphicFramePr>
            <a:graphicFrameLocks noGrp="1"/>
          </p:cNvGraphicFramePr>
          <p:nvPr>
            <p:custDataLst>
              <p:tags r:id="rId2"/>
            </p:custDataLst>
            <p:extLst>
              <p:ext uri="{D42A27DB-BD31-4B8C-83A1-F6EECF244321}">
                <p14:modId xmlns:p14="http://schemas.microsoft.com/office/powerpoint/2010/main" val="197857433"/>
              </p:ext>
            </p:extLst>
          </p:nvPr>
        </p:nvGraphicFramePr>
        <p:xfrm>
          <a:off x="1905000" y="3581400"/>
          <a:ext cx="6248400" cy="1290320"/>
        </p:xfrm>
        <a:graphic>
          <a:graphicData uri="http://schemas.openxmlformats.org/drawingml/2006/table">
            <a:tbl>
              <a:tblPr/>
              <a:tblGrid>
                <a:gridCol w="1198934"/>
                <a:gridCol w="934666"/>
                <a:gridCol w="990600"/>
                <a:gridCol w="3124200"/>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j-lt"/>
                        </a:rPr>
                        <a:t>16 bits</a:t>
                      </a:r>
                      <a:endParaRPr lang="en-US" sz="2400" dirty="0">
                        <a:solidFill>
                          <a:schemeClr val="bg1"/>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7" name="Group 4"/>
          <p:cNvGraphicFramePr>
            <a:graphicFrameLocks noGrp="1"/>
          </p:cNvGraphicFramePr>
          <p:nvPr>
            <p:custDataLst>
              <p:tags r:id="rId3"/>
            </p:custDataLst>
            <p:extLst>
              <p:ext uri="{D42A27DB-BD31-4B8C-83A1-F6EECF244321}">
                <p14:modId xmlns:p14="http://schemas.microsoft.com/office/powerpoint/2010/main" val="653376820"/>
              </p:ext>
            </p:extLst>
          </p:nvPr>
        </p:nvGraphicFramePr>
        <p:xfrm>
          <a:off x="1905000" y="5167020"/>
          <a:ext cx="6248400" cy="1157580"/>
        </p:xfrm>
        <a:graphic>
          <a:graphicData uri="http://schemas.openxmlformats.org/drawingml/2006/table">
            <a:tbl>
              <a:tblPr/>
              <a:tblGrid>
                <a:gridCol w="1143000"/>
                <a:gridCol w="5105400"/>
              </a:tblGrid>
              <a:tr h="108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 (target address)</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Consolas" pitchFamily="49" charset="0"/>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rPr>
                        <a:t>26 bits</a:t>
                      </a:r>
                      <a:endParaRPr lang="en-US" sz="2400" dirty="0">
                        <a:solidFill>
                          <a:schemeClr val="bg1"/>
                        </a:solidFill>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08121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smtClean="0"/>
              <a:t>Administrivia</a:t>
            </a:r>
            <a:endParaRPr lang="en-US" dirty="0"/>
          </a:p>
        </p:txBody>
      </p:sp>
      <p:sp>
        <p:nvSpPr>
          <p:cNvPr id="4" name="Content Placeholder 3"/>
          <p:cNvSpPr>
            <a:spLocks noGrp="1"/>
          </p:cNvSpPr>
          <p:nvPr>
            <p:ph idx="1"/>
          </p:nvPr>
        </p:nvSpPr>
        <p:spPr>
          <a:xfrm>
            <a:off x="304800" y="914400"/>
            <a:ext cx="9067800" cy="6324600"/>
          </a:xfrm>
        </p:spPr>
        <p:txBody>
          <a:bodyPr>
            <a:normAutofit/>
          </a:bodyPr>
          <a:lstStyle/>
          <a:p>
            <a:r>
              <a:rPr lang="en-US" sz="2800" dirty="0" smtClean="0">
                <a:solidFill>
                  <a:schemeClr val="accent5">
                    <a:lumMod val="60000"/>
                    <a:lumOff val="40000"/>
                  </a:schemeClr>
                </a:solidFill>
              </a:rPr>
              <a:t>Prelim1</a:t>
            </a:r>
            <a:r>
              <a:rPr lang="en-US" sz="2800" dirty="0">
                <a:solidFill>
                  <a:schemeClr val="accent5">
                    <a:lumMod val="60000"/>
                    <a:lumOff val="40000"/>
                  </a:schemeClr>
                </a:solidFill>
              </a:rPr>
              <a:t> </a:t>
            </a:r>
            <a:r>
              <a:rPr lang="en-US" sz="2800" b="1" i="1" dirty="0" smtClean="0">
                <a:solidFill>
                  <a:schemeClr val="accent5">
                    <a:lumMod val="60000"/>
                    <a:lumOff val="40000"/>
                  </a:schemeClr>
                </a:solidFill>
              </a:rPr>
              <a:t>today</a:t>
            </a:r>
            <a:r>
              <a:rPr lang="en-US" sz="2800" dirty="0" smtClean="0">
                <a:solidFill>
                  <a:schemeClr val="accent5">
                    <a:lumMod val="60000"/>
                    <a:lumOff val="40000"/>
                  </a:schemeClr>
                </a:solidFill>
              </a:rPr>
              <a:t>:</a:t>
            </a:r>
            <a:endParaRPr lang="en-US" sz="2800" dirty="0">
              <a:solidFill>
                <a:schemeClr val="accent5">
                  <a:lumMod val="60000"/>
                  <a:lumOff val="40000"/>
                </a:schemeClr>
              </a:solidFill>
            </a:endParaRPr>
          </a:p>
          <a:p>
            <a:pPr marL="573088" lvl="1" indent="-457200">
              <a:buFont typeface="Arial"/>
              <a:buChar char="•"/>
            </a:pPr>
            <a:r>
              <a:rPr lang="en-US" sz="2400" dirty="0" smtClean="0"/>
              <a:t>Time: We </a:t>
            </a:r>
            <a:r>
              <a:rPr lang="en-US" sz="2400" dirty="0"/>
              <a:t>will start at </a:t>
            </a:r>
            <a:r>
              <a:rPr lang="en-US" sz="2400" b="1" dirty="0" smtClean="0">
                <a:solidFill>
                  <a:schemeClr val="accent5">
                    <a:lumMod val="60000"/>
                    <a:lumOff val="40000"/>
                  </a:schemeClr>
                </a:solidFill>
              </a:rPr>
              <a:t>7:30pm </a:t>
            </a:r>
            <a:r>
              <a:rPr lang="en-US" sz="2400" b="1" dirty="0">
                <a:solidFill>
                  <a:schemeClr val="accent5">
                    <a:lumMod val="60000"/>
                    <a:lumOff val="40000"/>
                  </a:schemeClr>
                </a:solidFill>
              </a:rPr>
              <a:t>sharp</a:t>
            </a:r>
            <a:r>
              <a:rPr lang="en-US" sz="2400" dirty="0"/>
              <a:t>, so come </a:t>
            </a:r>
            <a:r>
              <a:rPr lang="en-US" sz="2400" dirty="0" smtClean="0"/>
              <a:t>early</a:t>
            </a:r>
          </a:p>
          <a:p>
            <a:pPr marL="631825" lvl="1" indent="-457200">
              <a:buFont typeface="Arial"/>
              <a:buChar char="•"/>
            </a:pPr>
            <a:r>
              <a:rPr lang="en-US" dirty="0" err="1" smtClean="0"/>
              <a:t>Loc</a:t>
            </a:r>
            <a:r>
              <a:rPr lang="en-US" dirty="0" smtClean="0"/>
              <a:t>: Upson </a:t>
            </a:r>
            <a:r>
              <a:rPr lang="en-US" dirty="0"/>
              <a:t>B17 [a-e]*, Olin 255[f-m]*, Philips 101 [n-z]</a:t>
            </a:r>
            <a:r>
              <a:rPr lang="en-US" dirty="0" smtClean="0"/>
              <a:t>*</a:t>
            </a:r>
          </a:p>
          <a:p>
            <a:pPr marL="573088" lvl="1" indent="-457200">
              <a:buFont typeface="Arial"/>
              <a:buChar char="•"/>
            </a:pPr>
            <a:r>
              <a:rPr lang="en-US" sz="2400" dirty="0">
                <a:solidFill>
                  <a:schemeClr val="accent5">
                    <a:lumMod val="60000"/>
                    <a:lumOff val="40000"/>
                  </a:schemeClr>
                </a:solidFill>
              </a:rPr>
              <a:t>Closed Book</a:t>
            </a:r>
          </a:p>
          <a:p>
            <a:pPr marL="1031875" lvl="2" indent="-457200">
              <a:buFont typeface="Arial"/>
              <a:buChar char="•"/>
            </a:pPr>
            <a:r>
              <a:rPr lang="en-US" sz="2000" dirty="0"/>
              <a:t>Cannot use electronic device or outside </a:t>
            </a:r>
            <a:r>
              <a:rPr lang="en-US" sz="2000" dirty="0" smtClean="0"/>
              <a:t>material</a:t>
            </a:r>
            <a:endParaRPr lang="en-US" dirty="0"/>
          </a:p>
          <a:p>
            <a:pPr marL="573088" lvl="1" indent="-457200">
              <a:buFont typeface="Arial"/>
              <a:buChar char="•"/>
            </a:pPr>
            <a:r>
              <a:rPr lang="en-US" sz="2400" dirty="0"/>
              <a:t>Practice prelims are online in </a:t>
            </a:r>
            <a:r>
              <a:rPr lang="en-US" sz="2400" dirty="0" smtClean="0"/>
              <a:t>CMS</a:t>
            </a:r>
          </a:p>
          <a:p>
            <a:pPr lvl="1" indent="-627062">
              <a:buFont typeface="Arial"/>
              <a:buChar char="•"/>
            </a:pPr>
            <a:r>
              <a:rPr lang="en-US" dirty="0" smtClean="0"/>
              <a:t>Material covered </a:t>
            </a:r>
            <a:r>
              <a:rPr lang="en-US" dirty="0" smtClean="0">
                <a:solidFill>
                  <a:schemeClr val="accent5">
                    <a:lumMod val="60000"/>
                    <a:lumOff val="40000"/>
                  </a:schemeClr>
                </a:solidFill>
              </a:rPr>
              <a:t>everything up to end of </a:t>
            </a:r>
            <a:r>
              <a:rPr lang="en-US" dirty="0" smtClean="0">
                <a:solidFill>
                  <a:schemeClr val="accent5">
                    <a:lumMod val="60000"/>
                    <a:lumOff val="40000"/>
                  </a:schemeClr>
                </a:solidFill>
              </a:rPr>
              <a:t>last</a:t>
            </a:r>
            <a:r>
              <a:rPr lang="en-US" dirty="0" smtClean="0">
                <a:solidFill>
                  <a:schemeClr val="accent5">
                    <a:lumMod val="60000"/>
                    <a:lumOff val="40000"/>
                  </a:schemeClr>
                </a:solidFill>
              </a:rPr>
              <a:t> </a:t>
            </a:r>
            <a:r>
              <a:rPr lang="en-US" dirty="0" smtClean="0">
                <a:solidFill>
                  <a:schemeClr val="accent5">
                    <a:lumMod val="60000"/>
                    <a:lumOff val="40000"/>
                  </a:schemeClr>
                </a:solidFill>
              </a:rPr>
              <a:t>week</a:t>
            </a:r>
          </a:p>
          <a:p>
            <a:pPr marL="1031875" lvl="2" indent="-457200">
              <a:buFont typeface="Arial"/>
              <a:buChar char="•"/>
            </a:pPr>
            <a:r>
              <a:rPr lang="en-US" sz="2000" dirty="0" smtClean="0"/>
              <a:t>Everything up to and including data hazards</a:t>
            </a:r>
          </a:p>
          <a:p>
            <a:pPr marL="1031875" lvl="2" indent="-457200">
              <a:buFont typeface="Arial"/>
              <a:buChar char="•"/>
            </a:pPr>
            <a:r>
              <a:rPr lang="en-US" sz="2000" dirty="0" smtClean="0"/>
              <a:t>Appendix B (logic, gates, FSMs, memory, ALUs) </a:t>
            </a:r>
          </a:p>
          <a:p>
            <a:pPr marL="1031875" lvl="2" indent="-457200">
              <a:buFont typeface="Arial"/>
              <a:buChar char="•"/>
            </a:pPr>
            <a:r>
              <a:rPr lang="en-US" sz="2000" dirty="0" smtClean="0"/>
              <a:t>Chapter 4 (pipelined [and non] MIPS processor with hazards)</a:t>
            </a:r>
          </a:p>
          <a:p>
            <a:pPr marL="1031875" lvl="2" indent="-457200">
              <a:buFont typeface="Arial"/>
              <a:buChar char="•"/>
            </a:pPr>
            <a:r>
              <a:rPr lang="en-US" sz="2000" dirty="0" smtClean="0"/>
              <a:t>Chapters 2 (Numbers / Arithmetic, simple MIPS instructions)</a:t>
            </a:r>
          </a:p>
          <a:p>
            <a:pPr marL="1031875" lvl="2" indent="-457200">
              <a:buFont typeface="Arial"/>
              <a:buChar char="•"/>
            </a:pPr>
            <a:r>
              <a:rPr lang="en-US" sz="2000" dirty="0" smtClean="0"/>
              <a:t>Chapter 1 (Performance)</a:t>
            </a:r>
          </a:p>
          <a:p>
            <a:pPr marL="1031875" lvl="2" indent="-457200">
              <a:buFont typeface="Arial"/>
              <a:buChar char="•"/>
            </a:pPr>
            <a:r>
              <a:rPr lang="en-US" sz="2000" dirty="0" smtClean="0"/>
              <a:t>HW1, Lab0, Lab1, </a:t>
            </a:r>
            <a:r>
              <a:rPr lang="en-US" sz="2000" dirty="0" smtClean="0"/>
              <a:t>Lab2</a:t>
            </a:r>
            <a:endParaRPr lang="en-US" sz="2000" dirty="0" smtClean="0"/>
          </a:p>
          <a:p>
            <a:endParaRPr lang="en-US" dirty="0"/>
          </a:p>
          <a:p>
            <a:endParaRPr lang="en-US" dirty="0"/>
          </a:p>
        </p:txBody>
      </p:sp>
    </p:spTree>
    <p:extLst>
      <p:ext uri="{BB962C8B-B14F-4D97-AF65-F5344CB8AC3E}">
        <p14:creationId xmlns:p14="http://schemas.microsoft.com/office/powerpoint/2010/main" val="17156217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ARMv7 </a:t>
            </a:r>
            <a:r>
              <a:rPr lang="en-US" dirty="0" smtClean="0"/>
              <a:t>instruction formats</a:t>
            </a:r>
            <a:endParaRPr lang="en-US" dirty="0"/>
          </a:p>
        </p:txBody>
      </p:sp>
      <p:sp>
        <p:nvSpPr>
          <p:cNvPr id="3" name="Content Placeholder 2"/>
          <p:cNvSpPr>
            <a:spLocks noGrp="1"/>
          </p:cNvSpPr>
          <p:nvPr>
            <p:ph idx="1"/>
          </p:nvPr>
        </p:nvSpPr>
        <p:spPr>
          <a:xfrm>
            <a:off x="228600" y="838200"/>
            <a:ext cx="9067800" cy="5638800"/>
          </a:xfrm>
        </p:spPr>
        <p:txBody>
          <a:bodyPr>
            <a:normAutofit/>
          </a:bodyPr>
          <a:lstStyle/>
          <a:p>
            <a:r>
              <a:rPr lang="en-US" dirty="0" smtClean="0"/>
              <a:t>All </a:t>
            </a:r>
            <a:r>
              <a:rPr lang="en-US" dirty="0" smtClean="0"/>
              <a:t>ARMv7 </a:t>
            </a:r>
            <a:r>
              <a:rPr lang="en-US" dirty="0" smtClean="0"/>
              <a:t>instructions are 32 bits long, has 3 formats</a:t>
            </a:r>
          </a:p>
          <a:p>
            <a:endParaRPr lang="en-US" dirty="0" smtClean="0"/>
          </a:p>
          <a:p>
            <a:r>
              <a:rPr lang="en-US" dirty="0" smtClean="0"/>
              <a:t>R-type</a:t>
            </a:r>
          </a:p>
          <a:p>
            <a:endParaRPr lang="en-US" dirty="0"/>
          </a:p>
          <a:p>
            <a:endParaRPr lang="en-US" dirty="0" smtClean="0"/>
          </a:p>
          <a:p>
            <a:r>
              <a:rPr lang="en-US" dirty="0" smtClean="0"/>
              <a:t>I-type</a:t>
            </a:r>
          </a:p>
          <a:p>
            <a:endParaRPr lang="en-US" dirty="0"/>
          </a:p>
          <a:p>
            <a:endParaRPr lang="en-US" dirty="0" smtClean="0"/>
          </a:p>
          <a:p>
            <a:r>
              <a:rPr lang="en-US" dirty="0" smtClean="0"/>
              <a:t>J-type </a:t>
            </a:r>
            <a:endParaRPr lang="en-US" dirty="0"/>
          </a:p>
        </p:txBody>
      </p:sp>
      <p:graphicFrame>
        <p:nvGraphicFramePr>
          <p:cNvPr id="4" name="Group 4"/>
          <p:cNvGraphicFramePr>
            <a:graphicFrameLocks noGrp="1"/>
          </p:cNvGraphicFramePr>
          <p:nvPr>
            <p:custDataLst>
              <p:tags r:id="rId1"/>
            </p:custDataLst>
            <p:extLst>
              <p:ext uri="{D42A27DB-BD31-4B8C-83A1-F6EECF244321}">
                <p14:modId xmlns:p14="http://schemas.microsoft.com/office/powerpoint/2010/main" val="2867600787"/>
              </p:ext>
            </p:extLst>
          </p:nvPr>
        </p:nvGraphicFramePr>
        <p:xfrm>
          <a:off x="1905000" y="1828800"/>
          <a:ext cx="6328609" cy="1290320"/>
        </p:xfrm>
        <a:graphic>
          <a:graphicData uri="http://schemas.openxmlformats.org/drawingml/2006/table">
            <a:tbl>
              <a:tblPr/>
              <a:tblGrid>
                <a:gridCol w="914400"/>
                <a:gridCol w="1300613"/>
                <a:gridCol w="832987"/>
                <a:gridCol w="990600"/>
                <a:gridCol w="1447800"/>
                <a:gridCol w="842209"/>
              </a:tblGrid>
              <a:tr h="4572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00"/>
                          </a:solidFill>
                          <a:effectLst/>
                          <a:latin typeface="Consolas" pitchFamily="49" charset="0"/>
                        </a:rPr>
                        <a:t>opx</a:t>
                      </a:r>
                      <a:endParaRPr kumimoji="0" lang="en-US" sz="2800" b="0" i="0" u="none" strike="noStrike" cap="none" normalizeH="0" baseline="0" dirty="0" smtClean="0">
                        <a:ln>
                          <a:noFill/>
                        </a:ln>
                        <a:solidFill>
                          <a:srgbClr val="FFFF00"/>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rd</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opx</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8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8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5" name="Group 4"/>
          <p:cNvGraphicFramePr>
            <a:graphicFrameLocks noGrp="1"/>
          </p:cNvGraphicFramePr>
          <p:nvPr>
            <p:custDataLst>
              <p:tags r:id="rId2"/>
            </p:custDataLst>
            <p:extLst>
              <p:ext uri="{D42A27DB-BD31-4B8C-83A1-F6EECF244321}">
                <p14:modId xmlns:p14="http://schemas.microsoft.com/office/powerpoint/2010/main" val="3756184985"/>
              </p:ext>
            </p:extLst>
          </p:nvPr>
        </p:nvGraphicFramePr>
        <p:xfrm>
          <a:off x="1905000" y="3581400"/>
          <a:ext cx="6248401" cy="1290320"/>
        </p:xfrm>
        <a:graphic>
          <a:graphicData uri="http://schemas.openxmlformats.org/drawingml/2006/table">
            <a:tbl>
              <a:tblPr/>
              <a:tblGrid>
                <a:gridCol w="762000"/>
                <a:gridCol w="1371600"/>
                <a:gridCol w="685800"/>
                <a:gridCol w="807761"/>
                <a:gridCol w="2621240"/>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00"/>
                          </a:solidFill>
                          <a:effectLst/>
                          <a:latin typeface="Consolas" pitchFamily="49" charset="0"/>
                        </a:rPr>
                        <a:t>opx</a:t>
                      </a:r>
                      <a:endParaRPr kumimoji="0" lang="en-US" sz="2800" b="0" i="0" u="none" strike="noStrike" cap="none" normalizeH="0" baseline="0" dirty="0" smtClean="0">
                        <a:ln>
                          <a:noFill/>
                        </a:ln>
                        <a:solidFill>
                          <a:srgbClr val="FFFF00"/>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rd</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8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j-lt"/>
                        </a:rPr>
                        <a:t>12 bits</a:t>
                      </a:r>
                      <a:endParaRPr lang="en-US" sz="2400" dirty="0">
                        <a:solidFill>
                          <a:schemeClr val="bg1"/>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7" name="Group 4"/>
          <p:cNvGraphicFramePr>
            <a:graphicFrameLocks noGrp="1"/>
          </p:cNvGraphicFramePr>
          <p:nvPr>
            <p:custDataLst>
              <p:tags r:id="rId3"/>
            </p:custDataLst>
            <p:extLst>
              <p:ext uri="{D42A27DB-BD31-4B8C-83A1-F6EECF244321}">
                <p14:modId xmlns:p14="http://schemas.microsoft.com/office/powerpoint/2010/main" val="2358294093"/>
              </p:ext>
            </p:extLst>
          </p:nvPr>
        </p:nvGraphicFramePr>
        <p:xfrm>
          <a:off x="1905000" y="5167020"/>
          <a:ext cx="6248399" cy="1156920"/>
        </p:xfrm>
        <a:graphic>
          <a:graphicData uri="http://schemas.openxmlformats.org/drawingml/2006/table">
            <a:tbl>
              <a:tblPr/>
              <a:tblGrid>
                <a:gridCol w="966247"/>
                <a:gridCol w="1243553"/>
                <a:gridCol w="4038599"/>
              </a:tblGrid>
              <a:tr h="108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000" b="0" i="0" u="none" strike="noStrike" cap="none" normalizeH="0" baseline="0" dirty="0" err="1" smtClean="0">
                          <a:ln>
                            <a:noFill/>
                          </a:ln>
                          <a:solidFill>
                            <a:srgbClr val="FFFF00"/>
                          </a:solidFill>
                          <a:effectLst/>
                          <a:latin typeface="Consolas" pitchFamily="49" charset="0"/>
                        </a:rPr>
                        <a:t>opx</a:t>
                      </a:r>
                      <a:endParaRPr kumimoji="0" lang="en-US" sz="2000" b="0" i="0" u="none" strike="noStrike" cap="none" normalizeH="0" baseline="0" dirty="0" smtClean="0">
                        <a:ln>
                          <a:noFill/>
                        </a:ln>
                        <a:solidFill>
                          <a:srgbClr val="FFFF00"/>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000" b="0" i="0" u="none" strike="noStrike" cap="none" normalizeH="0" baseline="0" dirty="0" smtClean="0">
                          <a:ln>
                            <a:noFill/>
                          </a:ln>
                          <a:solidFill>
                            <a:schemeClr val="accent1"/>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000" b="0" i="0" u="none" strike="noStrike" cap="none" normalizeH="0" baseline="0" dirty="0" smtClean="0">
                          <a:ln>
                            <a:noFill/>
                          </a:ln>
                          <a:solidFill>
                            <a:srgbClr val="FFFFFF"/>
                          </a:solidFill>
                          <a:effectLst/>
                          <a:latin typeface="Consolas" pitchFamily="49" charset="0"/>
                        </a:rPr>
                        <a:t>immediate (target address)</a:t>
                      </a:r>
                      <a:endParaRPr kumimoji="0" lang="en-US" sz="20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000" b="0" i="0" u="none" strike="noStrike" cap="none" normalizeH="0" baseline="0" dirty="0" smtClean="0">
                          <a:ln>
                            <a:noFill/>
                          </a:ln>
                          <a:solidFill>
                            <a:schemeClr val="bg1"/>
                          </a:solidFill>
                          <a:effectLst/>
                          <a:latin typeface="Consolas" pitchFamily="49" charset="0"/>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000" b="0" i="0" u="none" strike="noStrike" cap="none" normalizeH="0" baseline="0" dirty="0" smtClean="0">
                          <a:ln>
                            <a:noFill/>
                          </a:ln>
                          <a:solidFill>
                            <a:schemeClr val="bg1"/>
                          </a:solidFill>
                          <a:effectLst/>
                          <a:latin typeface="Consolas" pitchFamily="49" charset="0"/>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000" dirty="0" smtClean="0">
                          <a:solidFill>
                            <a:schemeClr val="bg1"/>
                          </a:solidFill>
                        </a:rPr>
                        <a:t>24 bits</a:t>
                      </a:r>
                      <a:endParaRPr lang="en-US" sz="2000" dirty="0">
                        <a:solidFill>
                          <a:schemeClr val="bg1"/>
                        </a:solidFill>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
        <p:nvSpPr>
          <p:cNvPr id="6" name="Oval 5"/>
          <p:cNvSpPr/>
          <p:nvPr/>
        </p:nvSpPr>
        <p:spPr>
          <a:xfrm>
            <a:off x="1905000" y="2057400"/>
            <a:ext cx="990600" cy="4572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874003" y="3810000"/>
            <a:ext cx="990600" cy="4572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874003" y="5334000"/>
            <a:ext cx="990600" cy="4572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132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685800"/>
            <a:ext cx="9067800" cy="6477000"/>
          </a:xfrm>
        </p:spPr>
        <p:txBody>
          <a:bodyPr>
            <a:normAutofit fontScale="92500" lnSpcReduction="10000"/>
          </a:bodyPr>
          <a:lstStyle/>
          <a:p>
            <a:pPr marL="573088" lvl="1" indent="-457200">
              <a:buFont typeface="Arial"/>
              <a:buChar char="•"/>
            </a:pPr>
            <a:r>
              <a:rPr lang="en-US" dirty="0"/>
              <a:t>while(</a:t>
            </a:r>
            <a:r>
              <a:rPr lang="en-US" dirty="0" err="1"/>
              <a:t>i</a:t>
            </a:r>
            <a:r>
              <a:rPr lang="en-US" dirty="0"/>
              <a:t> != j) {</a:t>
            </a:r>
          </a:p>
          <a:p>
            <a:pPr marL="573088" lvl="1" indent="-457200">
              <a:buFont typeface="Arial"/>
              <a:buChar char="•"/>
            </a:pPr>
            <a:r>
              <a:rPr lang="en-US" dirty="0"/>
              <a:t>       if (</a:t>
            </a:r>
            <a:r>
              <a:rPr lang="en-US" dirty="0" err="1"/>
              <a:t>i</a:t>
            </a:r>
            <a:r>
              <a:rPr lang="en-US" dirty="0"/>
              <a:t> &gt; j)</a:t>
            </a:r>
          </a:p>
          <a:p>
            <a:pPr marL="573088" lvl="1" indent="-457200">
              <a:buFont typeface="Arial"/>
              <a:buChar char="•"/>
            </a:pPr>
            <a:r>
              <a:rPr lang="en-US" dirty="0"/>
              <a:t>           </a:t>
            </a:r>
            <a:r>
              <a:rPr lang="en-US" dirty="0" err="1"/>
              <a:t>i</a:t>
            </a:r>
            <a:r>
              <a:rPr lang="en-US" dirty="0"/>
              <a:t> -= j;</a:t>
            </a:r>
          </a:p>
          <a:p>
            <a:pPr marL="573088" lvl="1" indent="-457200">
              <a:buFont typeface="Arial"/>
              <a:buChar char="•"/>
            </a:pPr>
            <a:r>
              <a:rPr lang="en-US" dirty="0"/>
              <a:t>       else</a:t>
            </a:r>
          </a:p>
          <a:p>
            <a:pPr marL="573088" lvl="1" indent="-457200">
              <a:buFont typeface="Arial"/>
              <a:buChar char="•"/>
            </a:pPr>
            <a:r>
              <a:rPr lang="en-US" dirty="0"/>
              <a:t>           j -= </a:t>
            </a:r>
            <a:r>
              <a:rPr lang="en-US" dirty="0" err="1"/>
              <a:t>i</a:t>
            </a:r>
            <a:r>
              <a:rPr lang="en-US" dirty="0"/>
              <a:t>;</a:t>
            </a:r>
          </a:p>
          <a:p>
            <a:pPr marL="573088" lvl="1" indent="-457200">
              <a:buFont typeface="Arial"/>
              <a:buChar char="•"/>
            </a:pPr>
            <a:r>
              <a:rPr lang="en-US" dirty="0"/>
              <a:t>    }</a:t>
            </a:r>
          </a:p>
          <a:p>
            <a:pPr marL="115888" lvl="1" indent="0">
              <a:buNone/>
            </a:pPr>
            <a:r>
              <a:rPr lang="en-US" dirty="0" smtClean="0"/>
              <a:t>Loop: BEQ </a:t>
            </a:r>
            <a:r>
              <a:rPr lang="en-US" dirty="0" err="1" smtClean="0"/>
              <a:t>Ri</a:t>
            </a:r>
            <a:r>
              <a:rPr lang="en-US" dirty="0" smtClean="0"/>
              <a:t>, </a:t>
            </a:r>
            <a:r>
              <a:rPr lang="en-US" dirty="0" err="1" smtClean="0"/>
              <a:t>Rj</a:t>
            </a:r>
            <a:r>
              <a:rPr lang="en-US" dirty="0" smtClean="0"/>
              <a:t>, End	// </a:t>
            </a:r>
            <a:r>
              <a:rPr lang="en-US" dirty="0"/>
              <a:t>if "NE" (not equal), </a:t>
            </a:r>
            <a:r>
              <a:rPr lang="en-US" dirty="0" smtClean="0"/>
              <a:t>then stay in </a:t>
            </a:r>
            <a:r>
              <a:rPr lang="en-US" dirty="0"/>
              <a:t>loop </a:t>
            </a:r>
            <a:endParaRPr lang="en-US" dirty="0" smtClean="0"/>
          </a:p>
          <a:p>
            <a:pPr marL="115888" lvl="1" indent="0">
              <a:buNone/>
            </a:pPr>
            <a:r>
              <a:rPr lang="en-US" dirty="0" smtClean="0"/>
              <a:t>	SLT Rd, </a:t>
            </a:r>
            <a:r>
              <a:rPr lang="en-US" dirty="0" err="1" smtClean="0"/>
              <a:t>Rj</a:t>
            </a:r>
            <a:r>
              <a:rPr lang="en-US" dirty="0" smtClean="0"/>
              <a:t>, </a:t>
            </a:r>
            <a:r>
              <a:rPr lang="en-US" dirty="0" err="1" smtClean="0"/>
              <a:t>Ri</a:t>
            </a:r>
            <a:r>
              <a:rPr lang="en-US" dirty="0" smtClean="0"/>
              <a:t>		//  "GT" if (</a:t>
            </a:r>
            <a:r>
              <a:rPr lang="en-US" dirty="0" err="1" smtClean="0"/>
              <a:t>i</a:t>
            </a:r>
            <a:r>
              <a:rPr lang="en-US" dirty="0" smtClean="0"/>
              <a:t> &gt; j), </a:t>
            </a:r>
          </a:p>
          <a:p>
            <a:pPr marL="115888" lvl="1" indent="0">
              <a:buNone/>
            </a:pPr>
            <a:r>
              <a:rPr lang="en-US" dirty="0" smtClean="0"/>
              <a:t>	BNE Rd, R0,</a:t>
            </a:r>
            <a:r>
              <a:rPr lang="en-US" dirty="0"/>
              <a:t> </a:t>
            </a:r>
            <a:r>
              <a:rPr lang="en-US" dirty="0" smtClean="0"/>
              <a:t>Else	//  …</a:t>
            </a:r>
          </a:p>
          <a:p>
            <a:pPr marL="115888" lvl="1" indent="0">
              <a:buNone/>
            </a:pPr>
            <a:r>
              <a:rPr lang="en-US" dirty="0" smtClean="0"/>
              <a:t>	SUB </a:t>
            </a:r>
            <a:r>
              <a:rPr lang="en-US" dirty="0" err="1" smtClean="0"/>
              <a:t>Ri</a:t>
            </a:r>
            <a:r>
              <a:rPr lang="en-US" dirty="0" smtClean="0"/>
              <a:t>, </a:t>
            </a:r>
            <a:r>
              <a:rPr lang="en-US" dirty="0" err="1" smtClean="0"/>
              <a:t>Ri</a:t>
            </a:r>
            <a:r>
              <a:rPr lang="en-US" dirty="0" smtClean="0"/>
              <a:t>, </a:t>
            </a:r>
            <a:r>
              <a:rPr lang="en-US" dirty="0" err="1" smtClean="0"/>
              <a:t>Rj</a:t>
            </a:r>
            <a:r>
              <a:rPr lang="en-US" dirty="0" smtClean="0"/>
              <a:t>		// </a:t>
            </a:r>
            <a:r>
              <a:rPr lang="en-US" dirty="0"/>
              <a:t>if "GT" (greater than), </a:t>
            </a:r>
            <a:r>
              <a:rPr lang="en-US" dirty="0" err="1"/>
              <a:t>i</a:t>
            </a:r>
            <a:r>
              <a:rPr lang="en-US" dirty="0"/>
              <a:t> = </a:t>
            </a:r>
            <a:r>
              <a:rPr lang="en-US" dirty="0" err="1"/>
              <a:t>i</a:t>
            </a:r>
            <a:r>
              <a:rPr lang="en-US" dirty="0"/>
              <a:t>-j; </a:t>
            </a:r>
            <a:endParaRPr lang="en-US" dirty="0" smtClean="0"/>
          </a:p>
          <a:p>
            <a:pPr marL="115888" lvl="1" indent="0">
              <a:buNone/>
            </a:pPr>
            <a:r>
              <a:rPr lang="en-US" dirty="0"/>
              <a:t>	</a:t>
            </a:r>
            <a:r>
              <a:rPr lang="en-US" dirty="0" smtClean="0"/>
              <a:t>J Loop</a:t>
            </a:r>
          </a:p>
          <a:p>
            <a:pPr marL="115888" lvl="1" indent="0">
              <a:buNone/>
            </a:pPr>
            <a:r>
              <a:rPr lang="en-US" dirty="0" smtClean="0"/>
              <a:t>Else:	SUB </a:t>
            </a:r>
            <a:r>
              <a:rPr lang="en-US" dirty="0" err="1" smtClean="0"/>
              <a:t>Rj</a:t>
            </a:r>
            <a:r>
              <a:rPr lang="en-US" dirty="0" smtClean="0"/>
              <a:t>, </a:t>
            </a:r>
            <a:r>
              <a:rPr lang="en-US" dirty="0" err="1" smtClean="0"/>
              <a:t>Rj</a:t>
            </a:r>
            <a:r>
              <a:rPr lang="en-US" dirty="0" smtClean="0"/>
              <a:t>, </a:t>
            </a:r>
            <a:r>
              <a:rPr lang="en-US" dirty="0" err="1" smtClean="0"/>
              <a:t>Ri</a:t>
            </a:r>
            <a:r>
              <a:rPr lang="en-US" dirty="0" smtClean="0"/>
              <a:t>		</a:t>
            </a:r>
            <a:r>
              <a:rPr lang="en-US" dirty="0"/>
              <a:t>// or "LT" if (</a:t>
            </a:r>
            <a:r>
              <a:rPr lang="en-US" dirty="0" err="1"/>
              <a:t>i</a:t>
            </a:r>
            <a:r>
              <a:rPr lang="en-US" dirty="0"/>
              <a:t> &lt; j</a:t>
            </a:r>
            <a:r>
              <a:rPr lang="en-US" dirty="0" smtClean="0"/>
              <a:t>)</a:t>
            </a:r>
          </a:p>
          <a:p>
            <a:pPr marL="115888" lvl="1" indent="0">
              <a:buNone/>
            </a:pPr>
            <a:r>
              <a:rPr lang="en-US" dirty="0" smtClean="0"/>
              <a:t>	J Loop 	</a:t>
            </a:r>
            <a:r>
              <a:rPr lang="en-US" dirty="0"/>
              <a:t>	// if "LT" (less than), j = </a:t>
            </a:r>
            <a:r>
              <a:rPr lang="en-US" dirty="0" smtClean="0"/>
              <a:t>j-</a:t>
            </a:r>
            <a:r>
              <a:rPr lang="en-US" dirty="0" err="1" smtClean="0"/>
              <a:t>i</a:t>
            </a:r>
            <a:r>
              <a:rPr lang="en-US" dirty="0" smtClean="0"/>
              <a:t>;</a:t>
            </a:r>
          </a:p>
          <a:p>
            <a:r>
              <a:rPr lang="en-US" sz="2800" dirty="0" smtClean="0"/>
              <a:t>End:</a:t>
            </a:r>
            <a:endParaRPr lang="en-US" sz="2800" dirty="0"/>
          </a:p>
          <a:p>
            <a:endParaRPr lang="en-US" sz="2800" dirty="0"/>
          </a:p>
        </p:txBody>
      </p:sp>
      <p:sp>
        <p:nvSpPr>
          <p:cNvPr id="3" name="Title 2"/>
          <p:cNvSpPr>
            <a:spLocks noGrp="1"/>
          </p:cNvSpPr>
          <p:nvPr>
            <p:ph type="title"/>
          </p:nvPr>
        </p:nvSpPr>
        <p:spPr/>
        <p:txBody>
          <a:bodyPr>
            <a:normAutofit fontScale="90000"/>
          </a:bodyPr>
          <a:lstStyle/>
          <a:p>
            <a:r>
              <a:rPr lang="en-US" dirty="0" smtClean="0"/>
              <a:t>ARMv7 </a:t>
            </a:r>
            <a:r>
              <a:rPr lang="en-US" dirty="0" smtClean="0"/>
              <a:t>Conditional Instructions</a:t>
            </a:r>
            <a:endParaRPr lang="en-US" dirty="0"/>
          </a:p>
        </p:txBody>
      </p:sp>
      <p:sp>
        <p:nvSpPr>
          <p:cNvPr id="9" name="TextBox 8"/>
          <p:cNvSpPr txBox="1"/>
          <p:nvPr/>
        </p:nvSpPr>
        <p:spPr>
          <a:xfrm>
            <a:off x="3657600" y="1371600"/>
            <a:ext cx="5010795" cy="954107"/>
          </a:xfrm>
          <a:prstGeom prst="rect">
            <a:avLst/>
          </a:prstGeom>
          <a:noFill/>
        </p:spPr>
        <p:txBody>
          <a:bodyPr wrap="none" rtlCol="0">
            <a:spAutoFit/>
          </a:bodyPr>
          <a:lstStyle/>
          <a:p>
            <a:r>
              <a:rPr lang="en-US" sz="2800" dirty="0" smtClean="0"/>
              <a:t>In MIPS, performance will be </a:t>
            </a:r>
          </a:p>
          <a:p>
            <a:r>
              <a:rPr lang="en-US" sz="2800" dirty="0" smtClean="0"/>
              <a:t>slow if code has a lot of branches</a:t>
            </a:r>
          </a:p>
        </p:txBody>
      </p:sp>
    </p:spTree>
    <p:extLst>
      <p:ext uri="{BB962C8B-B14F-4D97-AF65-F5344CB8AC3E}">
        <p14:creationId xmlns:p14="http://schemas.microsoft.com/office/powerpoint/2010/main" val="361233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533400"/>
            <a:ext cx="9067800" cy="6324600"/>
          </a:xfrm>
        </p:spPr>
        <p:txBody>
          <a:bodyPr>
            <a:normAutofit/>
          </a:bodyPr>
          <a:lstStyle/>
          <a:p>
            <a:pPr marL="573088" lvl="1" indent="-457200">
              <a:buFont typeface="Arial"/>
              <a:buChar char="•"/>
            </a:pPr>
            <a:r>
              <a:rPr lang="en-US" dirty="0"/>
              <a:t>while(</a:t>
            </a:r>
            <a:r>
              <a:rPr lang="en-US" dirty="0" err="1"/>
              <a:t>i</a:t>
            </a:r>
            <a:r>
              <a:rPr lang="en-US" dirty="0"/>
              <a:t> != j) {</a:t>
            </a:r>
          </a:p>
          <a:p>
            <a:pPr marL="573088" lvl="1" indent="-457200">
              <a:buFont typeface="Arial"/>
              <a:buChar char="•"/>
            </a:pPr>
            <a:r>
              <a:rPr lang="en-US" dirty="0"/>
              <a:t>       if (</a:t>
            </a:r>
            <a:r>
              <a:rPr lang="en-US" dirty="0" err="1"/>
              <a:t>i</a:t>
            </a:r>
            <a:r>
              <a:rPr lang="en-US" dirty="0"/>
              <a:t> &gt; j)</a:t>
            </a:r>
          </a:p>
          <a:p>
            <a:pPr marL="573088" lvl="1" indent="-457200">
              <a:buFont typeface="Arial"/>
              <a:buChar char="•"/>
            </a:pPr>
            <a:r>
              <a:rPr lang="en-US" dirty="0"/>
              <a:t>           </a:t>
            </a:r>
            <a:r>
              <a:rPr lang="en-US" dirty="0" err="1"/>
              <a:t>i</a:t>
            </a:r>
            <a:r>
              <a:rPr lang="en-US" dirty="0"/>
              <a:t> -= j;</a:t>
            </a:r>
          </a:p>
          <a:p>
            <a:pPr marL="573088" lvl="1" indent="-457200">
              <a:buFont typeface="Arial"/>
              <a:buChar char="•"/>
            </a:pPr>
            <a:r>
              <a:rPr lang="en-US" dirty="0"/>
              <a:t>       else</a:t>
            </a:r>
          </a:p>
          <a:p>
            <a:pPr marL="573088" lvl="1" indent="-457200">
              <a:buFont typeface="Arial"/>
              <a:buChar char="•"/>
            </a:pPr>
            <a:r>
              <a:rPr lang="en-US" dirty="0"/>
              <a:t>           j -= </a:t>
            </a:r>
            <a:r>
              <a:rPr lang="en-US" dirty="0" err="1"/>
              <a:t>i</a:t>
            </a:r>
            <a:r>
              <a:rPr lang="en-US" dirty="0"/>
              <a:t>;</a:t>
            </a:r>
          </a:p>
          <a:p>
            <a:pPr marL="573088" lvl="1" indent="-457200">
              <a:buFont typeface="Arial"/>
              <a:buChar char="•"/>
            </a:pPr>
            <a:r>
              <a:rPr lang="en-US" dirty="0"/>
              <a:t>    }</a:t>
            </a:r>
          </a:p>
          <a:p>
            <a:pPr marL="115888" lvl="1" indent="0">
              <a:buNone/>
            </a:pPr>
            <a:r>
              <a:rPr lang="en-US" dirty="0" smtClean="0"/>
              <a:t>LOOP: CMP </a:t>
            </a:r>
            <a:r>
              <a:rPr lang="en-US" dirty="0" err="1"/>
              <a:t>Ri</a:t>
            </a:r>
            <a:r>
              <a:rPr lang="en-US" dirty="0"/>
              <a:t>, </a:t>
            </a:r>
            <a:r>
              <a:rPr lang="en-US" dirty="0" err="1"/>
              <a:t>Rj</a:t>
            </a:r>
            <a:r>
              <a:rPr lang="en-US" dirty="0"/>
              <a:t> </a:t>
            </a:r>
            <a:r>
              <a:rPr lang="en-US" dirty="0" smtClean="0"/>
              <a:t>		// set </a:t>
            </a:r>
            <a:r>
              <a:rPr lang="en-US" dirty="0"/>
              <a:t>condition "NE" if (</a:t>
            </a:r>
            <a:r>
              <a:rPr lang="en-US" dirty="0" err="1"/>
              <a:t>i</a:t>
            </a:r>
            <a:r>
              <a:rPr lang="en-US" dirty="0"/>
              <a:t> != j</a:t>
            </a:r>
            <a:r>
              <a:rPr lang="en-US" dirty="0" smtClean="0"/>
              <a:t>) </a:t>
            </a:r>
            <a:endParaRPr lang="en-US" dirty="0"/>
          </a:p>
          <a:p>
            <a:pPr marL="115888" lvl="1" indent="0">
              <a:buNone/>
            </a:pPr>
            <a:r>
              <a:rPr lang="en-US" dirty="0" smtClean="0"/>
              <a:t>				//  </a:t>
            </a:r>
            <a:r>
              <a:rPr lang="en-US" dirty="0"/>
              <a:t>"GT" if (</a:t>
            </a:r>
            <a:r>
              <a:rPr lang="en-US" dirty="0" err="1"/>
              <a:t>i</a:t>
            </a:r>
            <a:r>
              <a:rPr lang="en-US" dirty="0"/>
              <a:t> &gt; j), </a:t>
            </a:r>
          </a:p>
          <a:p>
            <a:pPr marL="115888" lvl="1" indent="0">
              <a:buNone/>
            </a:pPr>
            <a:r>
              <a:rPr lang="en-US" dirty="0" smtClean="0"/>
              <a:t>				// </a:t>
            </a:r>
            <a:r>
              <a:rPr lang="en-US" dirty="0"/>
              <a:t>or "LT" if (</a:t>
            </a:r>
            <a:r>
              <a:rPr lang="en-US" dirty="0" err="1"/>
              <a:t>i</a:t>
            </a:r>
            <a:r>
              <a:rPr lang="en-US" dirty="0"/>
              <a:t> &lt; j) </a:t>
            </a:r>
            <a:endParaRPr lang="en-US" dirty="0" smtClean="0"/>
          </a:p>
          <a:p>
            <a:pPr marL="115888" lvl="1" indent="0">
              <a:buNone/>
            </a:pPr>
            <a:r>
              <a:rPr lang="en-US" dirty="0" smtClean="0"/>
              <a:t>	SUBGT </a:t>
            </a:r>
            <a:r>
              <a:rPr lang="en-US" dirty="0" err="1"/>
              <a:t>Ri</a:t>
            </a:r>
            <a:r>
              <a:rPr lang="en-US" dirty="0"/>
              <a:t>, </a:t>
            </a:r>
            <a:r>
              <a:rPr lang="en-US" dirty="0" err="1"/>
              <a:t>Ri</a:t>
            </a:r>
            <a:r>
              <a:rPr lang="en-US" dirty="0"/>
              <a:t>, </a:t>
            </a:r>
            <a:r>
              <a:rPr lang="en-US" dirty="0" err="1"/>
              <a:t>Rj</a:t>
            </a:r>
            <a:r>
              <a:rPr lang="en-US" dirty="0"/>
              <a:t> </a:t>
            </a:r>
            <a:r>
              <a:rPr lang="en-US" dirty="0" smtClean="0"/>
              <a:t>	// </a:t>
            </a:r>
            <a:r>
              <a:rPr lang="en-US" dirty="0"/>
              <a:t>if "GT" (greater than), </a:t>
            </a:r>
            <a:r>
              <a:rPr lang="en-US" dirty="0" err="1"/>
              <a:t>i</a:t>
            </a:r>
            <a:r>
              <a:rPr lang="en-US" dirty="0"/>
              <a:t> = </a:t>
            </a:r>
            <a:r>
              <a:rPr lang="en-US" dirty="0" err="1"/>
              <a:t>i</a:t>
            </a:r>
            <a:r>
              <a:rPr lang="en-US" dirty="0"/>
              <a:t>-j; </a:t>
            </a:r>
            <a:endParaRPr lang="en-US" dirty="0" smtClean="0"/>
          </a:p>
          <a:p>
            <a:pPr marL="115888" lvl="1" indent="0">
              <a:buNone/>
            </a:pPr>
            <a:r>
              <a:rPr lang="en-US" dirty="0" smtClean="0"/>
              <a:t>	SUBLE </a:t>
            </a:r>
            <a:r>
              <a:rPr lang="en-US" dirty="0" err="1"/>
              <a:t>Rj</a:t>
            </a:r>
            <a:r>
              <a:rPr lang="en-US" dirty="0"/>
              <a:t>, </a:t>
            </a:r>
            <a:r>
              <a:rPr lang="en-US" dirty="0" err="1"/>
              <a:t>Rj</a:t>
            </a:r>
            <a:r>
              <a:rPr lang="en-US" dirty="0"/>
              <a:t>, </a:t>
            </a:r>
            <a:r>
              <a:rPr lang="en-US" dirty="0" err="1"/>
              <a:t>Ri</a:t>
            </a:r>
            <a:r>
              <a:rPr lang="en-US" dirty="0"/>
              <a:t> </a:t>
            </a:r>
            <a:r>
              <a:rPr lang="en-US" dirty="0" smtClean="0"/>
              <a:t>	// </a:t>
            </a:r>
            <a:r>
              <a:rPr lang="en-US" dirty="0"/>
              <a:t>if "</a:t>
            </a:r>
            <a:r>
              <a:rPr lang="en-US" dirty="0" smtClean="0"/>
              <a:t>LE" </a:t>
            </a:r>
            <a:r>
              <a:rPr lang="en-US" dirty="0"/>
              <a:t>(less </a:t>
            </a:r>
            <a:r>
              <a:rPr lang="en-US" dirty="0" smtClean="0"/>
              <a:t>than or equal), </a:t>
            </a:r>
            <a:r>
              <a:rPr lang="en-US" dirty="0"/>
              <a:t>j = j-</a:t>
            </a:r>
            <a:r>
              <a:rPr lang="en-US" dirty="0" err="1"/>
              <a:t>i</a:t>
            </a:r>
            <a:r>
              <a:rPr lang="en-US" dirty="0"/>
              <a:t>; </a:t>
            </a:r>
            <a:endParaRPr lang="en-US" dirty="0" smtClean="0"/>
          </a:p>
          <a:p>
            <a:pPr marL="115888" lvl="1" indent="0">
              <a:buNone/>
            </a:pPr>
            <a:r>
              <a:rPr lang="en-US" dirty="0"/>
              <a:t>	</a:t>
            </a:r>
            <a:r>
              <a:rPr lang="en-US" dirty="0" smtClean="0"/>
              <a:t>BNE loop		// </a:t>
            </a:r>
            <a:r>
              <a:rPr lang="en-US" dirty="0"/>
              <a:t>if "NE" (not equal), then loop</a:t>
            </a:r>
          </a:p>
          <a:p>
            <a:endParaRPr lang="en-US" dirty="0"/>
          </a:p>
          <a:p>
            <a:endParaRPr lang="en-US" dirty="0"/>
          </a:p>
        </p:txBody>
      </p:sp>
      <p:sp>
        <p:nvSpPr>
          <p:cNvPr id="3" name="Title 2"/>
          <p:cNvSpPr>
            <a:spLocks noGrp="1"/>
          </p:cNvSpPr>
          <p:nvPr>
            <p:ph type="title"/>
          </p:nvPr>
        </p:nvSpPr>
        <p:spPr/>
        <p:txBody>
          <a:bodyPr>
            <a:normAutofit fontScale="90000"/>
          </a:bodyPr>
          <a:lstStyle/>
          <a:p>
            <a:r>
              <a:rPr lang="en-US" dirty="0" smtClean="0"/>
              <a:t>ARMv7 </a:t>
            </a:r>
            <a:r>
              <a:rPr lang="en-US" dirty="0" smtClean="0"/>
              <a:t>Conditional Instructions</a:t>
            </a:r>
            <a:endParaRPr lang="en-US" dirty="0"/>
          </a:p>
        </p:txBody>
      </p:sp>
      <p:grpSp>
        <p:nvGrpSpPr>
          <p:cNvPr id="19" name="Group 18"/>
          <p:cNvGrpSpPr/>
          <p:nvPr/>
        </p:nvGrpSpPr>
        <p:grpSpPr>
          <a:xfrm>
            <a:off x="3048000" y="3429000"/>
            <a:ext cx="914400" cy="608975"/>
            <a:chOff x="5105400" y="2313801"/>
            <a:chExt cx="914400" cy="608975"/>
          </a:xfrm>
        </p:grpSpPr>
        <p:sp>
          <p:nvSpPr>
            <p:cNvPr id="2" name="TextBox 1"/>
            <p:cNvSpPr txBox="1"/>
            <p:nvPr/>
          </p:nvSpPr>
          <p:spPr>
            <a:xfrm>
              <a:off x="5145607" y="2553444"/>
              <a:ext cx="153888" cy="369332"/>
            </a:xfrm>
            <a:prstGeom prst="rect">
              <a:avLst/>
            </a:prstGeom>
            <a:noFill/>
          </p:spPr>
          <p:txBody>
            <a:bodyPr wrap="none" lIns="0" tIns="0" rIns="0" bIns="0" rtlCol="0">
              <a:spAutoFit/>
            </a:bodyPr>
            <a:lstStyle/>
            <a:p>
              <a:r>
                <a:rPr lang="en-US" sz="2400" dirty="0">
                  <a:solidFill>
                    <a:schemeClr val="accent1"/>
                  </a:solidFill>
                </a:rPr>
                <a:t>=</a:t>
              </a:r>
            </a:p>
          </p:txBody>
        </p:sp>
        <p:sp>
          <p:nvSpPr>
            <p:cNvPr id="6" name="TextBox 5"/>
            <p:cNvSpPr txBox="1"/>
            <p:nvPr/>
          </p:nvSpPr>
          <p:spPr>
            <a:xfrm>
              <a:off x="5384321" y="2543889"/>
              <a:ext cx="153888" cy="369332"/>
            </a:xfrm>
            <a:prstGeom prst="rect">
              <a:avLst/>
            </a:prstGeom>
            <a:noFill/>
          </p:spPr>
          <p:txBody>
            <a:bodyPr wrap="none" lIns="0" tIns="0" rIns="0" bIns="0" rtlCol="0">
              <a:spAutoFit/>
            </a:bodyPr>
            <a:lstStyle/>
            <a:p>
              <a:r>
                <a:rPr lang="en-US" sz="2400" dirty="0" smtClean="0">
                  <a:solidFill>
                    <a:schemeClr val="accent1"/>
                  </a:solidFill>
                </a:rPr>
                <a:t>≠</a:t>
              </a:r>
              <a:endParaRPr lang="en-US" sz="2400" dirty="0">
                <a:solidFill>
                  <a:schemeClr val="accent1"/>
                </a:solidFill>
              </a:endParaRPr>
            </a:p>
          </p:txBody>
        </p:sp>
        <p:sp>
          <p:nvSpPr>
            <p:cNvPr id="7" name="TextBox 6"/>
            <p:cNvSpPr txBox="1"/>
            <p:nvPr/>
          </p:nvSpPr>
          <p:spPr>
            <a:xfrm>
              <a:off x="5588479" y="2535262"/>
              <a:ext cx="153888" cy="369332"/>
            </a:xfrm>
            <a:prstGeom prst="rect">
              <a:avLst/>
            </a:prstGeom>
            <a:noFill/>
          </p:spPr>
          <p:txBody>
            <a:bodyPr wrap="none" lIns="0" tIns="0" rIns="0" bIns="0" rtlCol="0">
              <a:spAutoFit/>
            </a:bodyPr>
            <a:lstStyle/>
            <a:p>
              <a:r>
                <a:rPr lang="en-US" sz="2400" dirty="0">
                  <a:solidFill>
                    <a:schemeClr val="accent1"/>
                  </a:solidFill>
                </a:rPr>
                <a:t>&lt;</a:t>
              </a:r>
            </a:p>
          </p:txBody>
        </p:sp>
        <p:sp>
          <p:nvSpPr>
            <p:cNvPr id="8" name="TextBox 7"/>
            <p:cNvSpPr txBox="1"/>
            <p:nvPr/>
          </p:nvSpPr>
          <p:spPr>
            <a:xfrm>
              <a:off x="5838570" y="2526268"/>
              <a:ext cx="153888" cy="369332"/>
            </a:xfrm>
            <a:prstGeom prst="rect">
              <a:avLst/>
            </a:prstGeom>
            <a:noFill/>
          </p:spPr>
          <p:txBody>
            <a:bodyPr wrap="none" lIns="0" tIns="0" rIns="0" bIns="0" rtlCol="0">
              <a:spAutoFit/>
            </a:bodyPr>
            <a:lstStyle/>
            <a:p>
              <a:r>
                <a:rPr lang="en-US" sz="2400" dirty="0" smtClean="0">
                  <a:solidFill>
                    <a:schemeClr val="accent1"/>
                  </a:solidFill>
                </a:rPr>
                <a:t>&gt;</a:t>
              </a:r>
              <a:endParaRPr lang="en-US" sz="2400" dirty="0">
                <a:solidFill>
                  <a:schemeClr val="accent1"/>
                </a:solidFill>
              </a:endParaRPr>
            </a:p>
          </p:txBody>
        </p:sp>
        <p:sp>
          <p:nvSpPr>
            <p:cNvPr id="5" name="Rectangle 4"/>
            <p:cNvSpPr/>
            <p:nvPr/>
          </p:nvSpPr>
          <p:spPr>
            <a:xfrm>
              <a:off x="51054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181600" y="2313801"/>
              <a:ext cx="117020" cy="276999"/>
            </a:xfrm>
            <a:prstGeom prst="rect">
              <a:avLst/>
            </a:prstGeom>
            <a:noFill/>
          </p:spPr>
          <p:txBody>
            <a:bodyPr wrap="none" lIns="0" tIns="0" rIns="0" bIns="0" rtlCol="0">
              <a:spAutoFit/>
            </a:bodyPr>
            <a:lstStyle/>
            <a:p>
              <a:r>
                <a:rPr lang="en-US" dirty="0" smtClean="0">
                  <a:solidFill>
                    <a:schemeClr val="accent1"/>
                  </a:solidFill>
                </a:rPr>
                <a:t>0</a:t>
              </a:r>
              <a:endParaRPr lang="en-US" dirty="0">
                <a:solidFill>
                  <a:schemeClr val="accent1"/>
                </a:solidFill>
              </a:endParaRPr>
            </a:p>
          </p:txBody>
        </p:sp>
        <p:sp>
          <p:nvSpPr>
            <p:cNvPr id="16" name="TextBox 15"/>
            <p:cNvSpPr txBox="1"/>
            <p:nvPr/>
          </p:nvSpPr>
          <p:spPr>
            <a:xfrm>
              <a:off x="5410200" y="2313801"/>
              <a:ext cx="117020" cy="276999"/>
            </a:xfrm>
            <a:prstGeom prst="rect">
              <a:avLst/>
            </a:prstGeom>
            <a:noFill/>
          </p:spPr>
          <p:txBody>
            <a:bodyPr wrap="none" lIns="0" tIns="0" rIns="0" bIns="0" rtlCol="0">
              <a:spAutoFit/>
            </a:bodyPr>
            <a:lstStyle/>
            <a:p>
              <a:r>
                <a:rPr lang="en-US" dirty="0" smtClean="0">
                  <a:solidFill>
                    <a:schemeClr val="accent1"/>
                  </a:solidFill>
                </a:rPr>
                <a:t>1</a:t>
              </a:r>
              <a:endParaRPr lang="en-US" dirty="0">
                <a:solidFill>
                  <a:schemeClr val="accent1"/>
                </a:solidFill>
              </a:endParaRPr>
            </a:p>
          </p:txBody>
        </p:sp>
        <p:sp>
          <p:nvSpPr>
            <p:cNvPr id="17" name="TextBox 16"/>
            <p:cNvSpPr txBox="1"/>
            <p:nvPr/>
          </p:nvSpPr>
          <p:spPr>
            <a:xfrm>
              <a:off x="559798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18" name="TextBox 17"/>
            <p:cNvSpPr txBox="1"/>
            <p:nvPr/>
          </p:nvSpPr>
          <p:spPr>
            <a:xfrm>
              <a:off x="586740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20" name="Rectangle 19"/>
            <p:cNvSpPr/>
            <p:nvPr/>
          </p:nvSpPr>
          <p:spPr>
            <a:xfrm>
              <a:off x="53325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5626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7897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228600" y="4876800"/>
            <a:ext cx="914400" cy="608975"/>
            <a:chOff x="5105400" y="2313801"/>
            <a:chExt cx="914400" cy="608975"/>
          </a:xfrm>
        </p:grpSpPr>
        <p:sp>
          <p:nvSpPr>
            <p:cNvPr id="25" name="TextBox 24"/>
            <p:cNvSpPr txBox="1"/>
            <p:nvPr/>
          </p:nvSpPr>
          <p:spPr>
            <a:xfrm>
              <a:off x="5145607" y="2553444"/>
              <a:ext cx="153888" cy="369332"/>
            </a:xfrm>
            <a:prstGeom prst="rect">
              <a:avLst/>
            </a:prstGeom>
            <a:noFill/>
          </p:spPr>
          <p:txBody>
            <a:bodyPr wrap="none" lIns="0" tIns="0" rIns="0" bIns="0" rtlCol="0">
              <a:spAutoFit/>
            </a:bodyPr>
            <a:lstStyle/>
            <a:p>
              <a:r>
                <a:rPr lang="en-US" sz="2400" dirty="0">
                  <a:solidFill>
                    <a:schemeClr val="accent1"/>
                  </a:solidFill>
                </a:rPr>
                <a:t>=</a:t>
              </a:r>
            </a:p>
          </p:txBody>
        </p:sp>
        <p:sp>
          <p:nvSpPr>
            <p:cNvPr id="26" name="TextBox 25"/>
            <p:cNvSpPr txBox="1"/>
            <p:nvPr/>
          </p:nvSpPr>
          <p:spPr>
            <a:xfrm>
              <a:off x="5384321" y="2543889"/>
              <a:ext cx="153888" cy="369332"/>
            </a:xfrm>
            <a:prstGeom prst="rect">
              <a:avLst/>
            </a:prstGeom>
            <a:noFill/>
          </p:spPr>
          <p:txBody>
            <a:bodyPr wrap="none" lIns="0" tIns="0" rIns="0" bIns="0" rtlCol="0">
              <a:spAutoFit/>
            </a:bodyPr>
            <a:lstStyle/>
            <a:p>
              <a:r>
                <a:rPr lang="en-US" sz="2400" dirty="0" smtClean="0">
                  <a:solidFill>
                    <a:schemeClr val="accent1"/>
                  </a:solidFill>
                </a:rPr>
                <a:t>≠</a:t>
              </a:r>
              <a:endParaRPr lang="en-US" sz="2400" dirty="0">
                <a:solidFill>
                  <a:schemeClr val="accent1"/>
                </a:solidFill>
              </a:endParaRPr>
            </a:p>
          </p:txBody>
        </p:sp>
        <p:sp>
          <p:nvSpPr>
            <p:cNvPr id="27" name="TextBox 26"/>
            <p:cNvSpPr txBox="1"/>
            <p:nvPr/>
          </p:nvSpPr>
          <p:spPr>
            <a:xfrm>
              <a:off x="5588479" y="2535262"/>
              <a:ext cx="153888" cy="369332"/>
            </a:xfrm>
            <a:prstGeom prst="rect">
              <a:avLst/>
            </a:prstGeom>
            <a:noFill/>
          </p:spPr>
          <p:txBody>
            <a:bodyPr wrap="none" lIns="0" tIns="0" rIns="0" bIns="0" rtlCol="0">
              <a:spAutoFit/>
            </a:bodyPr>
            <a:lstStyle/>
            <a:p>
              <a:r>
                <a:rPr lang="en-US" sz="2400" dirty="0">
                  <a:solidFill>
                    <a:schemeClr val="accent1"/>
                  </a:solidFill>
                </a:rPr>
                <a:t>&lt;</a:t>
              </a:r>
            </a:p>
          </p:txBody>
        </p:sp>
        <p:sp>
          <p:nvSpPr>
            <p:cNvPr id="28" name="TextBox 27"/>
            <p:cNvSpPr txBox="1"/>
            <p:nvPr/>
          </p:nvSpPr>
          <p:spPr>
            <a:xfrm>
              <a:off x="5838570" y="2526268"/>
              <a:ext cx="153888" cy="369332"/>
            </a:xfrm>
            <a:prstGeom prst="rect">
              <a:avLst/>
            </a:prstGeom>
            <a:noFill/>
          </p:spPr>
          <p:txBody>
            <a:bodyPr wrap="none" lIns="0" tIns="0" rIns="0" bIns="0" rtlCol="0">
              <a:spAutoFit/>
            </a:bodyPr>
            <a:lstStyle/>
            <a:p>
              <a:r>
                <a:rPr lang="en-US" sz="2400" dirty="0" smtClean="0">
                  <a:solidFill>
                    <a:schemeClr val="accent1"/>
                  </a:solidFill>
                </a:rPr>
                <a:t>&gt;</a:t>
              </a:r>
              <a:endParaRPr lang="en-US" sz="2400" dirty="0">
                <a:solidFill>
                  <a:schemeClr val="accent1"/>
                </a:solidFill>
              </a:endParaRPr>
            </a:p>
          </p:txBody>
        </p:sp>
        <p:sp>
          <p:nvSpPr>
            <p:cNvPr id="29" name="Rectangle 28"/>
            <p:cNvSpPr/>
            <p:nvPr/>
          </p:nvSpPr>
          <p:spPr>
            <a:xfrm>
              <a:off x="51054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181600" y="2313801"/>
              <a:ext cx="117020" cy="276999"/>
            </a:xfrm>
            <a:prstGeom prst="rect">
              <a:avLst/>
            </a:prstGeom>
            <a:noFill/>
          </p:spPr>
          <p:txBody>
            <a:bodyPr wrap="none" lIns="0" tIns="0" rIns="0" bIns="0" rtlCol="0">
              <a:spAutoFit/>
            </a:bodyPr>
            <a:lstStyle/>
            <a:p>
              <a:r>
                <a:rPr lang="en-US" dirty="0" smtClean="0">
                  <a:solidFill>
                    <a:schemeClr val="accent1"/>
                  </a:solidFill>
                </a:rPr>
                <a:t>0</a:t>
              </a:r>
              <a:endParaRPr lang="en-US" dirty="0">
                <a:solidFill>
                  <a:schemeClr val="accent1"/>
                </a:solidFill>
              </a:endParaRPr>
            </a:p>
          </p:txBody>
        </p:sp>
        <p:sp>
          <p:nvSpPr>
            <p:cNvPr id="31" name="TextBox 30"/>
            <p:cNvSpPr txBox="1"/>
            <p:nvPr/>
          </p:nvSpPr>
          <p:spPr>
            <a:xfrm>
              <a:off x="541020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32" name="TextBox 31"/>
            <p:cNvSpPr txBox="1"/>
            <p:nvPr/>
          </p:nvSpPr>
          <p:spPr>
            <a:xfrm>
              <a:off x="559798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33" name="TextBox 32"/>
            <p:cNvSpPr txBox="1"/>
            <p:nvPr/>
          </p:nvSpPr>
          <p:spPr>
            <a:xfrm>
              <a:off x="5867400" y="2313801"/>
              <a:ext cx="117020" cy="276999"/>
            </a:xfrm>
            <a:prstGeom prst="rect">
              <a:avLst/>
            </a:prstGeom>
            <a:noFill/>
          </p:spPr>
          <p:txBody>
            <a:bodyPr wrap="none" lIns="0" tIns="0" rIns="0" bIns="0" rtlCol="0">
              <a:spAutoFit/>
            </a:bodyPr>
            <a:lstStyle/>
            <a:p>
              <a:r>
                <a:rPr lang="en-US" dirty="0" smtClean="0">
                  <a:solidFill>
                    <a:schemeClr val="accent1"/>
                  </a:solidFill>
                </a:rPr>
                <a:t>1</a:t>
              </a:r>
              <a:endParaRPr lang="en-US" dirty="0">
                <a:solidFill>
                  <a:schemeClr val="accent1"/>
                </a:solidFill>
              </a:endParaRPr>
            </a:p>
          </p:txBody>
        </p:sp>
        <p:sp>
          <p:nvSpPr>
            <p:cNvPr id="34" name="Rectangle 33"/>
            <p:cNvSpPr/>
            <p:nvPr/>
          </p:nvSpPr>
          <p:spPr>
            <a:xfrm>
              <a:off x="53325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5626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7897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228600" y="5487025"/>
            <a:ext cx="914400" cy="608975"/>
            <a:chOff x="5105400" y="2313801"/>
            <a:chExt cx="914400" cy="608975"/>
          </a:xfrm>
        </p:grpSpPr>
        <p:sp>
          <p:nvSpPr>
            <p:cNvPr id="38" name="TextBox 37"/>
            <p:cNvSpPr txBox="1"/>
            <p:nvPr/>
          </p:nvSpPr>
          <p:spPr>
            <a:xfrm>
              <a:off x="5145607" y="2553444"/>
              <a:ext cx="153888" cy="369332"/>
            </a:xfrm>
            <a:prstGeom prst="rect">
              <a:avLst/>
            </a:prstGeom>
            <a:noFill/>
          </p:spPr>
          <p:txBody>
            <a:bodyPr wrap="none" lIns="0" tIns="0" rIns="0" bIns="0" rtlCol="0">
              <a:spAutoFit/>
            </a:bodyPr>
            <a:lstStyle/>
            <a:p>
              <a:r>
                <a:rPr lang="en-US" sz="2400" dirty="0">
                  <a:solidFill>
                    <a:schemeClr val="accent1"/>
                  </a:solidFill>
                </a:rPr>
                <a:t>=</a:t>
              </a:r>
            </a:p>
          </p:txBody>
        </p:sp>
        <p:sp>
          <p:nvSpPr>
            <p:cNvPr id="39" name="TextBox 38"/>
            <p:cNvSpPr txBox="1"/>
            <p:nvPr/>
          </p:nvSpPr>
          <p:spPr>
            <a:xfrm>
              <a:off x="5384321" y="2543889"/>
              <a:ext cx="153888" cy="369332"/>
            </a:xfrm>
            <a:prstGeom prst="rect">
              <a:avLst/>
            </a:prstGeom>
            <a:noFill/>
          </p:spPr>
          <p:txBody>
            <a:bodyPr wrap="none" lIns="0" tIns="0" rIns="0" bIns="0" rtlCol="0">
              <a:spAutoFit/>
            </a:bodyPr>
            <a:lstStyle/>
            <a:p>
              <a:r>
                <a:rPr lang="en-US" sz="2400" dirty="0" smtClean="0">
                  <a:solidFill>
                    <a:schemeClr val="accent1"/>
                  </a:solidFill>
                </a:rPr>
                <a:t>≠</a:t>
              </a:r>
              <a:endParaRPr lang="en-US" sz="2400" dirty="0">
                <a:solidFill>
                  <a:schemeClr val="accent1"/>
                </a:solidFill>
              </a:endParaRPr>
            </a:p>
          </p:txBody>
        </p:sp>
        <p:sp>
          <p:nvSpPr>
            <p:cNvPr id="40" name="TextBox 39"/>
            <p:cNvSpPr txBox="1"/>
            <p:nvPr/>
          </p:nvSpPr>
          <p:spPr>
            <a:xfrm>
              <a:off x="5588479" y="2535262"/>
              <a:ext cx="153888" cy="369332"/>
            </a:xfrm>
            <a:prstGeom prst="rect">
              <a:avLst/>
            </a:prstGeom>
            <a:noFill/>
          </p:spPr>
          <p:txBody>
            <a:bodyPr wrap="none" lIns="0" tIns="0" rIns="0" bIns="0" rtlCol="0">
              <a:spAutoFit/>
            </a:bodyPr>
            <a:lstStyle/>
            <a:p>
              <a:r>
                <a:rPr lang="en-US" sz="2400" dirty="0">
                  <a:solidFill>
                    <a:schemeClr val="accent1"/>
                  </a:solidFill>
                </a:rPr>
                <a:t>&lt;</a:t>
              </a:r>
            </a:p>
          </p:txBody>
        </p:sp>
        <p:sp>
          <p:nvSpPr>
            <p:cNvPr id="41" name="TextBox 40"/>
            <p:cNvSpPr txBox="1"/>
            <p:nvPr/>
          </p:nvSpPr>
          <p:spPr>
            <a:xfrm>
              <a:off x="5838570" y="2526268"/>
              <a:ext cx="153888" cy="369332"/>
            </a:xfrm>
            <a:prstGeom prst="rect">
              <a:avLst/>
            </a:prstGeom>
            <a:noFill/>
          </p:spPr>
          <p:txBody>
            <a:bodyPr wrap="none" lIns="0" tIns="0" rIns="0" bIns="0" rtlCol="0">
              <a:spAutoFit/>
            </a:bodyPr>
            <a:lstStyle/>
            <a:p>
              <a:r>
                <a:rPr lang="en-US" sz="2400" dirty="0" smtClean="0">
                  <a:solidFill>
                    <a:schemeClr val="accent1"/>
                  </a:solidFill>
                </a:rPr>
                <a:t>&gt;</a:t>
              </a:r>
              <a:endParaRPr lang="en-US" sz="2400" dirty="0">
                <a:solidFill>
                  <a:schemeClr val="accent1"/>
                </a:solidFill>
              </a:endParaRPr>
            </a:p>
          </p:txBody>
        </p:sp>
        <p:sp>
          <p:nvSpPr>
            <p:cNvPr id="42" name="Rectangle 41"/>
            <p:cNvSpPr/>
            <p:nvPr/>
          </p:nvSpPr>
          <p:spPr>
            <a:xfrm>
              <a:off x="51054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181600" y="2313801"/>
              <a:ext cx="117020" cy="276999"/>
            </a:xfrm>
            <a:prstGeom prst="rect">
              <a:avLst/>
            </a:prstGeom>
            <a:noFill/>
          </p:spPr>
          <p:txBody>
            <a:bodyPr wrap="none" lIns="0" tIns="0" rIns="0" bIns="0" rtlCol="0">
              <a:spAutoFit/>
            </a:bodyPr>
            <a:lstStyle/>
            <a:p>
              <a:r>
                <a:rPr lang="en-US" dirty="0">
                  <a:solidFill>
                    <a:schemeClr val="accent1"/>
                  </a:solidFill>
                </a:rPr>
                <a:t>1</a:t>
              </a:r>
            </a:p>
          </p:txBody>
        </p:sp>
        <p:sp>
          <p:nvSpPr>
            <p:cNvPr id="44" name="TextBox 43"/>
            <p:cNvSpPr txBox="1"/>
            <p:nvPr/>
          </p:nvSpPr>
          <p:spPr>
            <a:xfrm>
              <a:off x="541020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45" name="TextBox 44"/>
            <p:cNvSpPr txBox="1"/>
            <p:nvPr/>
          </p:nvSpPr>
          <p:spPr>
            <a:xfrm>
              <a:off x="5597980" y="2313801"/>
              <a:ext cx="117020" cy="276999"/>
            </a:xfrm>
            <a:prstGeom prst="rect">
              <a:avLst/>
            </a:prstGeom>
            <a:noFill/>
          </p:spPr>
          <p:txBody>
            <a:bodyPr wrap="none" lIns="0" tIns="0" rIns="0" bIns="0" rtlCol="0">
              <a:spAutoFit/>
            </a:bodyPr>
            <a:lstStyle/>
            <a:p>
              <a:r>
                <a:rPr lang="en-US" dirty="0" smtClean="0">
                  <a:solidFill>
                    <a:schemeClr val="accent1"/>
                  </a:solidFill>
                </a:rPr>
                <a:t>1</a:t>
              </a:r>
              <a:endParaRPr lang="en-US" dirty="0">
                <a:solidFill>
                  <a:schemeClr val="accent1"/>
                </a:solidFill>
              </a:endParaRPr>
            </a:p>
          </p:txBody>
        </p:sp>
        <p:sp>
          <p:nvSpPr>
            <p:cNvPr id="46" name="TextBox 45"/>
            <p:cNvSpPr txBox="1"/>
            <p:nvPr/>
          </p:nvSpPr>
          <p:spPr>
            <a:xfrm>
              <a:off x="586740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47" name="Rectangle 46"/>
            <p:cNvSpPr/>
            <p:nvPr/>
          </p:nvSpPr>
          <p:spPr>
            <a:xfrm>
              <a:off x="53325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5626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7897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228600" y="6108770"/>
            <a:ext cx="914400" cy="608975"/>
            <a:chOff x="5105400" y="2313801"/>
            <a:chExt cx="914400" cy="608975"/>
          </a:xfrm>
        </p:grpSpPr>
        <p:sp>
          <p:nvSpPr>
            <p:cNvPr id="51" name="TextBox 50"/>
            <p:cNvSpPr txBox="1"/>
            <p:nvPr/>
          </p:nvSpPr>
          <p:spPr>
            <a:xfrm>
              <a:off x="5145607" y="2553444"/>
              <a:ext cx="153888" cy="369332"/>
            </a:xfrm>
            <a:prstGeom prst="rect">
              <a:avLst/>
            </a:prstGeom>
            <a:noFill/>
          </p:spPr>
          <p:txBody>
            <a:bodyPr wrap="none" lIns="0" tIns="0" rIns="0" bIns="0" rtlCol="0">
              <a:spAutoFit/>
            </a:bodyPr>
            <a:lstStyle/>
            <a:p>
              <a:r>
                <a:rPr lang="en-US" sz="2400" dirty="0">
                  <a:solidFill>
                    <a:schemeClr val="accent1"/>
                  </a:solidFill>
                </a:rPr>
                <a:t>=</a:t>
              </a:r>
            </a:p>
          </p:txBody>
        </p:sp>
        <p:sp>
          <p:nvSpPr>
            <p:cNvPr id="52" name="TextBox 51"/>
            <p:cNvSpPr txBox="1"/>
            <p:nvPr/>
          </p:nvSpPr>
          <p:spPr>
            <a:xfrm>
              <a:off x="5384321" y="2543889"/>
              <a:ext cx="153888" cy="369332"/>
            </a:xfrm>
            <a:prstGeom prst="rect">
              <a:avLst/>
            </a:prstGeom>
            <a:noFill/>
          </p:spPr>
          <p:txBody>
            <a:bodyPr wrap="none" lIns="0" tIns="0" rIns="0" bIns="0" rtlCol="0">
              <a:spAutoFit/>
            </a:bodyPr>
            <a:lstStyle/>
            <a:p>
              <a:r>
                <a:rPr lang="en-US" sz="2400" dirty="0" smtClean="0">
                  <a:solidFill>
                    <a:schemeClr val="accent1"/>
                  </a:solidFill>
                </a:rPr>
                <a:t>≠</a:t>
              </a:r>
              <a:endParaRPr lang="en-US" sz="2400" dirty="0">
                <a:solidFill>
                  <a:schemeClr val="accent1"/>
                </a:solidFill>
              </a:endParaRPr>
            </a:p>
          </p:txBody>
        </p:sp>
        <p:sp>
          <p:nvSpPr>
            <p:cNvPr id="53" name="TextBox 52"/>
            <p:cNvSpPr txBox="1"/>
            <p:nvPr/>
          </p:nvSpPr>
          <p:spPr>
            <a:xfrm>
              <a:off x="5588479" y="2535262"/>
              <a:ext cx="153888" cy="369332"/>
            </a:xfrm>
            <a:prstGeom prst="rect">
              <a:avLst/>
            </a:prstGeom>
            <a:noFill/>
          </p:spPr>
          <p:txBody>
            <a:bodyPr wrap="none" lIns="0" tIns="0" rIns="0" bIns="0" rtlCol="0">
              <a:spAutoFit/>
            </a:bodyPr>
            <a:lstStyle/>
            <a:p>
              <a:r>
                <a:rPr lang="en-US" sz="2400" dirty="0">
                  <a:solidFill>
                    <a:schemeClr val="accent1"/>
                  </a:solidFill>
                </a:rPr>
                <a:t>&lt;</a:t>
              </a:r>
            </a:p>
          </p:txBody>
        </p:sp>
        <p:sp>
          <p:nvSpPr>
            <p:cNvPr id="54" name="TextBox 53"/>
            <p:cNvSpPr txBox="1"/>
            <p:nvPr/>
          </p:nvSpPr>
          <p:spPr>
            <a:xfrm>
              <a:off x="5838570" y="2526268"/>
              <a:ext cx="153888" cy="369332"/>
            </a:xfrm>
            <a:prstGeom prst="rect">
              <a:avLst/>
            </a:prstGeom>
            <a:noFill/>
          </p:spPr>
          <p:txBody>
            <a:bodyPr wrap="none" lIns="0" tIns="0" rIns="0" bIns="0" rtlCol="0">
              <a:spAutoFit/>
            </a:bodyPr>
            <a:lstStyle/>
            <a:p>
              <a:r>
                <a:rPr lang="en-US" sz="2400" dirty="0" smtClean="0">
                  <a:solidFill>
                    <a:schemeClr val="accent1"/>
                  </a:solidFill>
                </a:rPr>
                <a:t>&gt;</a:t>
              </a:r>
              <a:endParaRPr lang="en-US" sz="2400" dirty="0">
                <a:solidFill>
                  <a:schemeClr val="accent1"/>
                </a:solidFill>
              </a:endParaRPr>
            </a:p>
          </p:txBody>
        </p:sp>
        <p:sp>
          <p:nvSpPr>
            <p:cNvPr id="55" name="Rectangle 54"/>
            <p:cNvSpPr/>
            <p:nvPr/>
          </p:nvSpPr>
          <p:spPr>
            <a:xfrm>
              <a:off x="51054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5181600" y="2313801"/>
              <a:ext cx="117020" cy="276999"/>
            </a:xfrm>
            <a:prstGeom prst="rect">
              <a:avLst/>
            </a:prstGeom>
            <a:noFill/>
          </p:spPr>
          <p:txBody>
            <a:bodyPr wrap="none" lIns="0" tIns="0" rIns="0" bIns="0" rtlCol="0">
              <a:spAutoFit/>
            </a:bodyPr>
            <a:lstStyle/>
            <a:p>
              <a:r>
                <a:rPr lang="en-US" dirty="0" smtClean="0">
                  <a:solidFill>
                    <a:schemeClr val="accent1"/>
                  </a:solidFill>
                </a:rPr>
                <a:t>0</a:t>
              </a:r>
              <a:endParaRPr lang="en-US" dirty="0">
                <a:solidFill>
                  <a:schemeClr val="accent1"/>
                </a:solidFill>
              </a:endParaRPr>
            </a:p>
          </p:txBody>
        </p:sp>
        <p:sp>
          <p:nvSpPr>
            <p:cNvPr id="57" name="TextBox 56"/>
            <p:cNvSpPr txBox="1"/>
            <p:nvPr/>
          </p:nvSpPr>
          <p:spPr>
            <a:xfrm>
              <a:off x="5410200" y="2313801"/>
              <a:ext cx="117020" cy="276999"/>
            </a:xfrm>
            <a:prstGeom prst="rect">
              <a:avLst/>
            </a:prstGeom>
            <a:noFill/>
          </p:spPr>
          <p:txBody>
            <a:bodyPr wrap="none" lIns="0" tIns="0" rIns="0" bIns="0" rtlCol="0">
              <a:spAutoFit/>
            </a:bodyPr>
            <a:lstStyle/>
            <a:p>
              <a:r>
                <a:rPr lang="en-US" dirty="0" smtClean="0">
                  <a:solidFill>
                    <a:schemeClr val="accent1"/>
                  </a:solidFill>
                </a:rPr>
                <a:t>1</a:t>
              </a:r>
              <a:endParaRPr lang="en-US" dirty="0">
                <a:solidFill>
                  <a:schemeClr val="accent1"/>
                </a:solidFill>
              </a:endParaRPr>
            </a:p>
          </p:txBody>
        </p:sp>
        <p:sp>
          <p:nvSpPr>
            <p:cNvPr id="58" name="TextBox 57"/>
            <p:cNvSpPr txBox="1"/>
            <p:nvPr/>
          </p:nvSpPr>
          <p:spPr>
            <a:xfrm>
              <a:off x="559798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59" name="TextBox 58"/>
            <p:cNvSpPr txBox="1"/>
            <p:nvPr/>
          </p:nvSpPr>
          <p:spPr>
            <a:xfrm>
              <a:off x="586740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60" name="Rectangle 59"/>
            <p:cNvSpPr/>
            <p:nvPr/>
          </p:nvSpPr>
          <p:spPr>
            <a:xfrm>
              <a:off x="53325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55626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57897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p:cNvSpPr txBox="1"/>
          <p:nvPr/>
        </p:nvSpPr>
        <p:spPr>
          <a:xfrm>
            <a:off x="3657600" y="1371600"/>
            <a:ext cx="4769254" cy="1384995"/>
          </a:xfrm>
          <a:prstGeom prst="rect">
            <a:avLst/>
          </a:prstGeom>
          <a:noFill/>
        </p:spPr>
        <p:txBody>
          <a:bodyPr wrap="none" rtlCol="0">
            <a:spAutoFit/>
          </a:bodyPr>
          <a:lstStyle/>
          <a:p>
            <a:r>
              <a:rPr lang="en-US" sz="2800" dirty="0" smtClean="0"/>
              <a:t>In ARM, can avoid delay due to </a:t>
            </a:r>
          </a:p>
          <a:p>
            <a:r>
              <a:rPr lang="en-US" sz="2800" dirty="0" smtClean="0"/>
              <a:t>Branches with conditional </a:t>
            </a:r>
          </a:p>
          <a:p>
            <a:r>
              <a:rPr lang="en-US" sz="2800" dirty="0" smtClean="0"/>
              <a:t>instructions</a:t>
            </a:r>
          </a:p>
        </p:txBody>
      </p:sp>
    </p:spTree>
    <p:extLst>
      <p:ext uri="{BB962C8B-B14F-4D97-AF65-F5344CB8AC3E}">
        <p14:creationId xmlns:p14="http://schemas.microsoft.com/office/powerpoint/2010/main" val="340719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ARMv7: </a:t>
            </a:r>
            <a:r>
              <a:rPr lang="en-US" dirty="0" smtClean="0"/>
              <a:t>Other Cool operations</a:t>
            </a:r>
            <a:endParaRPr lang="en-US" dirty="0"/>
          </a:p>
        </p:txBody>
      </p:sp>
      <p:sp>
        <p:nvSpPr>
          <p:cNvPr id="3" name="Content Placeholder 2"/>
          <p:cNvSpPr>
            <a:spLocks noGrp="1"/>
          </p:cNvSpPr>
          <p:nvPr>
            <p:ph idx="1"/>
          </p:nvPr>
        </p:nvSpPr>
        <p:spPr/>
        <p:txBody>
          <a:bodyPr/>
          <a:lstStyle/>
          <a:p>
            <a:r>
              <a:rPr lang="en-US" dirty="0" smtClean="0"/>
              <a:t>Shift one register (e.g. </a:t>
            </a:r>
            <a:r>
              <a:rPr lang="en-US" dirty="0" err="1" smtClean="0"/>
              <a:t>Rc</a:t>
            </a:r>
            <a:r>
              <a:rPr lang="en-US" dirty="0" smtClean="0"/>
              <a:t>) any amount</a:t>
            </a:r>
          </a:p>
          <a:p>
            <a:r>
              <a:rPr lang="en-US" dirty="0" smtClean="0"/>
              <a:t>Add to another register (e.g. </a:t>
            </a:r>
            <a:r>
              <a:rPr lang="en-US" dirty="0" err="1" smtClean="0"/>
              <a:t>Rb</a:t>
            </a:r>
            <a:r>
              <a:rPr lang="en-US" dirty="0" smtClean="0"/>
              <a:t>)</a:t>
            </a:r>
          </a:p>
          <a:p>
            <a:r>
              <a:rPr lang="en-US" dirty="0" smtClean="0"/>
              <a:t>Store result in a different register (e.g. Ra)</a:t>
            </a:r>
          </a:p>
          <a:p>
            <a:endParaRPr lang="en-US" dirty="0"/>
          </a:p>
          <a:p>
            <a:r>
              <a:rPr lang="en-US" dirty="0" smtClean="0"/>
              <a:t>ADD Ra, </a:t>
            </a:r>
            <a:r>
              <a:rPr lang="en-US" dirty="0" err="1" smtClean="0"/>
              <a:t>Rb</a:t>
            </a:r>
            <a:r>
              <a:rPr lang="en-US" dirty="0" smtClean="0"/>
              <a:t>, </a:t>
            </a:r>
            <a:r>
              <a:rPr lang="en-US" dirty="0" err="1" smtClean="0"/>
              <a:t>Rc</a:t>
            </a:r>
            <a:r>
              <a:rPr lang="en-US" dirty="0" smtClean="0"/>
              <a:t> LSL #4</a:t>
            </a:r>
          </a:p>
          <a:p>
            <a:r>
              <a:rPr lang="en-US" dirty="0" smtClean="0"/>
              <a:t>Ra = </a:t>
            </a:r>
            <a:r>
              <a:rPr lang="en-US" dirty="0" err="1" smtClean="0"/>
              <a:t>Rb</a:t>
            </a:r>
            <a:r>
              <a:rPr lang="en-US" dirty="0" smtClean="0"/>
              <a:t> + </a:t>
            </a:r>
            <a:r>
              <a:rPr lang="en-US" dirty="0" err="1" smtClean="0"/>
              <a:t>Rc</a:t>
            </a:r>
            <a:r>
              <a:rPr lang="en-US" dirty="0" smtClean="0"/>
              <a:t>&lt;&lt;4</a:t>
            </a:r>
          </a:p>
          <a:p>
            <a:r>
              <a:rPr lang="en-US" dirty="0" smtClean="0"/>
              <a:t>Ra = </a:t>
            </a:r>
            <a:r>
              <a:rPr lang="en-US" dirty="0" err="1" smtClean="0"/>
              <a:t>Rb</a:t>
            </a:r>
            <a:r>
              <a:rPr lang="en-US" dirty="0"/>
              <a:t> </a:t>
            </a:r>
            <a:r>
              <a:rPr lang="en-US" dirty="0" smtClean="0"/>
              <a:t>+ </a:t>
            </a:r>
            <a:r>
              <a:rPr lang="en-US" dirty="0" err="1" smtClean="0"/>
              <a:t>Rc</a:t>
            </a:r>
            <a:r>
              <a:rPr lang="en-US" dirty="0" smtClean="0"/>
              <a:t> x 16</a:t>
            </a:r>
          </a:p>
          <a:p>
            <a:endParaRPr lang="en-US" dirty="0"/>
          </a:p>
        </p:txBody>
      </p:sp>
    </p:spTree>
    <p:extLst>
      <p:ext uri="{BB962C8B-B14F-4D97-AF65-F5344CB8AC3E}">
        <p14:creationId xmlns:p14="http://schemas.microsoft.com/office/powerpoint/2010/main" val="5976984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ARMv7 </a:t>
            </a:r>
            <a:r>
              <a:rPr lang="en-US" dirty="0" smtClean="0"/>
              <a:t>Instruction Set Architecture</a:t>
            </a:r>
            <a:endParaRPr lang="en-US" dirty="0"/>
          </a:p>
        </p:txBody>
      </p:sp>
      <p:sp>
        <p:nvSpPr>
          <p:cNvPr id="3" name="Content Placeholder 2"/>
          <p:cNvSpPr>
            <a:spLocks noGrp="1"/>
          </p:cNvSpPr>
          <p:nvPr>
            <p:ph idx="1"/>
          </p:nvPr>
        </p:nvSpPr>
        <p:spPr>
          <a:xfrm>
            <a:off x="76200" y="685800"/>
            <a:ext cx="9067800" cy="5867400"/>
          </a:xfrm>
        </p:spPr>
        <p:txBody>
          <a:bodyPr>
            <a:normAutofit/>
          </a:bodyPr>
          <a:lstStyle/>
          <a:p>
            <a:r>
              <a:rPr lang="en-US" dirty="0" smtClean="0"/>
              <a:t>All </a:t>
            </a:r>
            <a:r>
              <a:rPr lang="en-US" dirty="0" smtClean="0"/>
              <a:t>ARMv7 </a:t>
            </a:r>
            <a:r>
              <a:rPr lang="en-US" dirty="0" smtClean="0"/>
              <a:t>instructions are 32 bits long, has 3 formats</a:t>
            </a:r>
          </a:p>
          <a:p>
            <a:r>
              <a:rPr lang="en-US" dirty="0" smtClean="0">
                <a:solidFill>
                  <a:schemeClr val="accent5">
                    <a:lumMod val="60000"/>
                    <a:lumOff val="40000"/>
                  </a:schemeClr>
                </a:solidFill>
              </a:rPr>
              <a:t>Reduced Instruction Set Computer (RISC) properties</a:t>
            </a:r>
          </a:p>
          <a:p>
            <a:pPr lvl="1"/>
            <a:r>
              <a:rPr lang="en-US" dirty="0" smtClean="0"/>
              <a:t>Only Load/Store instructions access memory</a:t>
            </a:r>
          </a:p>
          <a:p>
            <a:pPr lvl="1"/>
            <a:r>
              <a:rPr lang="en-US" dirty="0"/>
              <a:t>I</a:t>
            </a:r>
            <a:r>
              <a:rPr lang="en-US" dirty="0" smtClean="0"/>
              <a:t>nstructions operate on operands in processor registers</a:t>
            </a:r>
          </a:p>
          <a:p>
            <a:pPr lvl="1"/>
            <a:r>
              <a:rPr lang="en-US" b="1" dirty="0" smtClean="0">
                <a:solidFill>
                  <a:schemeClr val="accent5">
                    <a:lumMod val="60000"/>
                    <a:lumOff val="40000"/>
                  </a:schemeClr>
                </a:solidFill>
              </a:rPr>
              <a:t>32</a:t>
            </a:r>
            <a:r>
              <a:rPr lang="en-US" dirty="0" smtClean="0"/>
              <a:t> registers and r0 is always 0</a:t>
            </a:r>
          </a:p>
          <a:p>
            <a:pPr lvl="1"/>
            <a:endParaRPr lang="en-US" dirty="0"/>
          </a:p>
          <a:p>
            <a:r>
              <a:rPr lang="en-US" b="1" i="1" dirty="0" smtClean="0">
                <a:solidFill>
                  <a:schemeClr val="accent5">
                    <a:lumMod val="60000"/>
                    <a:lumOff val="40000"/>
                  </a:schemeClr>
                </a:solidFill>
              </a:rPr>
              <a:t>NO MORE</a:t>
            </a:r>
            <a:r>
              <a:rPr lang="en-US" dirty="0" smtClean="0">
                <a:solidFill>
                  <a:schemeClr val="accent5">
                    <a:lumMod val="60000"/>
                    <a:lumOff val="40000"/>
                  </a:schemeClr>
                </a:solidFill>
              </a:rPr>
              <a:t> Complex </a:t>
            </a:r>
            <a:r>
              <a:rPr lang="en-US" dirty="0" smtClean="0">
                <a:solidFill>
                  <a:schemeClr val="accent5">
                    <a:lumMod val="60000"/>
                    <a:lumOff val="40000"/>
                  </a:schemeClr>
                </a:solidFill>
              </a:rPr>
              <a:t>Instruction Set Computer (CISC) properties</a:t>
            </a:r>
          </a:p>
          <a:p>
            <a:pPr lvl="1"/>
            <a:r>
              <a:rPr lang="en-US" dirty="0" smtClean="0"/>
              <a:t>NO Conditional </a:t>
            </a:r>
            <a:r>
              <a:rPr lang="en-US" dirty="0" smtClean="0"/>
              <a:t>execution</a:t>
            </a:r>
          </a:p>
          <a:p>
            <a:pPr lvl="1"/>
            <a:r>
              <a:rPr lang="en-US" dirty="0" smtClean="0"/>
              <a:t>NO Multiple </a:t>
            </a:r>
            <a:r>
              <a:rPr lang="en-US" dirty="0" smtClean="0"/>
              <a:t>words can be accessed from memory with a single instruction (SIMD: single </a:t>
            </a:r>
            <a:r>
              <a:rPr lang="en-US" dirty="0" err="1" smtClean="0"/>
              <a:t>instr</a:t>
            </a:r>
            <a:r>
              <a:rPr lang="en-US" dirty="0" smtClean="0"/>
              <a:t> multiple data)</a:t>
            </a:r>
          </a:p>
          <a:p>
            <a:endParaRPr lang="en-US" dirty="0"/>
          </a:p>
        </p:txBody>
      </p:sp>
    </p:spTree>
    <p:extLst>
      <p:ext uri="{BB962C8B-B14F-4D97-AF65-F5344CB8AC3E}">
        <p14:creationId xmlns:p14="http://schemas.microsoft.com/office/powerpoint/2010/main" val="24316772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533400"/>
          </a:xfrm>
        </p:spPr>
        <p:txBody>
          <a:bodyPr>
            <a:normAutofit fontScale="90000"/>
          </a:bodyPr>
          <a:lstStyle/>
          <a:p>
            <a:r>
              <a:rPr lang="en-US" dirty="0" smtClean="0"/>
              <a:t>ARMv8 (64-bit) Instruction </a:t>
            </a:r>
            <a:r>
              <a:rPr lang="en-US" dirty="0" smtClean="0"/>
              <a:t>Set Architecture</a:t>
            </a:r>
            <a:endParaRPr lang="en-US" dirty="0"/>
          </a:p>
        </p:txBody>
      </p:sp>
      <p:sp>
        <p:nvSpPr>
          <p:cNvPr id="3" name="Content Placeholder 2"/>
          <p:cNvSpPr>
            <a:spLocks noGrp="1"/>
          </p:cNvSpPr>
          <p:nvPr>
            <p:ph idx="1"/>
          </p:nvPr>
        </p:nvSpPr>
        <p:spPr>
          <a:xfrm>
            <a:off x="76200" y="685800"/>
            <a:ext cx="9067800" cy="5867400"/>
          </a:xfrm>
        </p:spPr>
        <p:txBody>
          <a:bodyPr>
            <a:normAutofit/>
          </a:bodyPr>
          <a:lstStyle/>
          <a:p>
            <a:r>
              <a:rPr lang="en-US" dirty="0" smtClean="0"/>
              <a:t>All </a:t>
            </a:r>
            <a:r>
              <a:rPr lang="en-US" dirty="0" smtClean="0"/>
              <a:t>ARMv8 </a:t>
            </a:r>
            <a:r>
              <a:rPr lang="en-US" dirty="0" smtClean="0"/>
              <a:t>instructions are </a:t>
            </a:r>
            <a:r>
              <a:rPr lang="en-US" dirty="0" smtClean="0">
                <a:solidFill>
                  <a:schemeClr val="accent5">
                    <a:lumMod val="60000"/>
                    <a:lumOff val="40000"/>
                  </a:schemeClr>
                </a:solidFill>
              </a:rPr>
              <a:t>64</a:t>
            </a:r>
            <a:r>
              <a:rPr lang="en-US" dirty="0" smtClean="0">
                <a:solidFill>
                  <a:schemeClr val="accent5">
                    <a:lumMod val="60000"/>
                    <a:lumOff val="40000"/>
                  </a:schemeClr>
                </a:solidFill>
              </a:rPr>
              <a:t> </a:t>
            </a:r>
            <a:r>
              <a:rPr lang="en-US" dirty="0" smtClean="0">
                <a:solidFill>
                  <a:schemeClr val="accent5">
                    <a:lumMod val="60000"/>
                    <a:lumOff val="40000"/>
                  </a:schemeClr>
                </a:solidFill>
              </a:rPr>
              <a:t>bits </a:t>
            </a:r>
            <a:r>
              <a:rPr lang="en-US" dirty="0" smtClean="0"/>
              <a:t>long, has 3 formats</a:t>
            </a:r>
          </a:p>
          <a:p>
            <a:r>
              <a:rPr lang="en-US" dirty="0" smtClean="0">
                <a:solidFill>
                  <a:schemeClr val="accent5">
                    <a:lumMod val="60000"/>
                    <a:lumOff val="40000"/>
                  </a:schemeClr>
                </a:solidFill>
              </a:rPr>
              <a:t>Reduced Instruction Set Computer (RISC) properties</a:t>
            </a:r>
          </a:p>
          <a:p>
            <a:pPr lvl="1"/>
            <a:r>
              <a:rPr lang="en-US" dirty="0" smtClean="0"/>
              <a:t>Only Load/Store instructions access memory</a:t>
            </a:r>
          </a:p>
          <a:p>
            <a:pPr lvl="1"/>
            <a:r>
              <a:rPr lang="en-US" dirty="0"/>
              <a:t>I</a:t>
            </a:r>
            <a:r>
              <a:rPr lang="en-US" dirty="0" smtClean="0"/>
              <a:t>nstructions operate on operands in processor registers</a:t>
            </a:r>
          </a:p>
          <a:p>
            <a:pPr lvl="1"/>
            <a:r>
              <a:rPr lang="en-US" dirty="0" smtClean="0"/>
              <a:t>16 registers</a:t>
            </a:r>
          </a:p>
          <a:p>
            <a:endParaRPr lang="en-US" dirty="0"/>
          </a:p>
          <a:p>
            <a:r>
              <a:rPr lang="en-US" dirty="0" smtClean="0">
                <a:solidFill>
                  <a:schemeClr val="accent5">
                    <a:lumMod val="60000"/>
                    <a:lumOff val="40000"/>
                  </a:schemeClr>
                </a:solidFill>
              </a:rPr>
              <a:t>Complex Instruction Set Computer (CISC) properties</a:t>
            </a:r>
          </a:p>
          <a:p>
            <a:pPr lvl="1"/>
            <a:r>
              <a:rPr lang="en-US" dirty="0" err="1" smtClean="0"/>
              <a:t>Autoincrement</a:t>
            </a:r>
            <a:r>
              <a:rPr lang="en-US" dirty="0" smtClean="0"/>
              <a:t>, </a:t>
            </a:r>
            <a:r>
              <a:rPr lang="en-US" dirty="0" err="1" smtClean="0"/>
              <a:t>autodecrement</a:t>
            </a:r>
            <a:r>
              <a:rPr lang="en-US" dirty="0" smtClean="0"/>
              <a:t>, PC-relative addressing</a:t>
            </a:r>
          </a:p>
          <a:p>
            <a:pPr lvl="1"/>
            <a:r>
              <a:rPr lang="en-US" dirty="0" smtClean="0"/>
              <a:t>Conditional execution</a:t>
            </a:r>
          </a:p>
          <a:p>
            <a:pPr lvl="1"/>
            <a:r>
              <a:rPr lang="en-US" dirty="0" smtClean="0"/>
              <a:t>Multiple words can be accessed from memory with a single instruction (SIMD: single </a:t>
            </a:r>
            <a:r>
              <a:rPr lang="en-US" dirty="0" err="1" smtClean="0"/>
              <a:t>instr</a:t>
            </a:r>
            <a:r>
              <a:rPr lang="en-US" dirty="0" smtClean="0"/>
              <a:t> multiple data)</a:t>
            </a:r>
          </a:p>
          <a:p>
            <a:endParaRPr lang="en-US" dirty="0"/>
          </a:p>
        </p:txBody>
      </p:sp>
    </p:spTree>
    <p:extLst>
      <p:ext uri="{BB962C8B-B14F-4D97-AF65-F5344CB8AC3E}">
        <p14:creationId xmlns:p14="http://schemas.microsoft.com/office/powerpoint/2010/main" val="38505073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8786" name="Rectangle 2"/>
          <p:cNvSpPr>
            <a:spLocks noGrp="1" noChangeArrowheads="1"/>
          </p:cNvSpPr>
          <p:nvPr>
            <p:ph type="title"/>
            <p:custDataLst>
              <p:tags r:id="rId1"/>
            </p:custDataLst>
          </p:nvPr>
        </p:nvSpPr>
        <p:spPr>
          <a:xfrm>
            <a:off x="0" y="152400"/>
            <a:ext cx="9144000" cy="533400"/>
          </a:xfrm>
        </p:spPr>
        <p:txBody>
          <a:bodyPr>
            <a:noAutofit/>
          </a:bodyPr>
          <a:lstStyle/>
          <a:p>
            <a:r>
              <a:rPr lang="en-US" dirty="0"/>
              <a:t>Instruction Set </a:t>
            </a:r>
            <a:r>
              <a:rPr lang="en-US" dirty="0" smtClean="0"/>
              <a:t>Architecture Variations</a:t>
            </a:r>
            <a:endParaRPr lang="en-US" dirty="0"/>
          </a:p>
        </p:txBody>
      </p:sp>
      <p:sp>
        <p:nvSpPr>
          <p:cNvPr id="2038787" name="Rectangle 3"/>
          <p:cNvSpPr>
            <a:spLocks noGrp="1" noChangeArrowheads="1"/>
          </p:cNvSpPr>
          <p:nvPr>
            <p:ph idx="1"/>
            <p:custDataLst>
              <p:tags r:id="rId2"/>
            </p:custDataLst>
          </p:nvPr>
        </p:nvSpPr>
        <p:spPr/>
        <p:txBody>
          <a:bodyPr>
            <a:noAutofit/>
          </a:bodyPr>
          <a:lstStyle/>
          <a:p>
            <a:r>
              <a:rPr lang="en-US" dirty="0" smtClean="0"/>
              <a:t>ISA defines the permissible instructions</a:t>
            </a:r>
            <a:endParaRPr lang="en-US" dirty="0"/>
          </a:p>
          <a:p>
            <a:pPr lvl="1"/>
            <a:r>
              <a:rPr lang="en-US" sz="2400" dirty="0">
                <a:solidFill>
                  <a:schemeClr val="accent1"/>
                </a:solidFill>
              </a:rPr>
              <a:t>MIPS</a:t>
            </a:r>
            <a:r>
              <a:rPr lang="en-US" sz="2400" dirty="0"/>
              <a:t>: </a:t>
            </a:r>
            <a:r>
              <a:rPr lang="en-US" sz="2400" dirty="0" smtClean="0"/>
              <a:t>load/store</a:t>
            </a:r>
            <a:r>
              <a:rPr lang="en-US" sz="2400" dirty="0"/>
              <a:t>, arithmetic, control flow, </a:t>
            </a:r>
            <a:r>
              <a:rPr lang="en-US" sz="2400" dirty="0" smtClean="0"/>
              <a:t>…</a:t>
            </a:r>
          </a:p>
          <a:p>
            <a:pPr lvl="1"/>
            <a:r>
              <a:rPr lang="en-US" sz="2400" dirty="0" smtClean="0"/>
              <a:t>ARMv7: </a:t>
            </a:r>
            <a:r>
              <a:rPr lang="en-US" sz="2400" dirty="0" smtClean="0"/>
              <a:t>similar to MIPS, but more shift, memory, &amp; conditional </a:t>
            </a:r>
            <a:r>
              <a:rPr lang="en-US" sz="2400" dirty="0" smtClean="0"/>
              <a:t>ops</a:t>
            </a:r>
          </a:p>
          <a:p>
            <a:pPr lvl="1"/>
            <a:r>
              <a:rPr lang="en-US" sz="2400" dirty="0" smtClean="0"/>
              <a:t>ARMv8 (64-bit): even closer to MIPS, no conditional ops</a:t>
            </a:r>
            <a:endParaRPr lang="en-US" sz="2400" dirty="0"/>
          </a:p>
          <a:p>
            <a:pPr lvl="1"/>
            <a:r>
              <a:rPr lang="en-US" sz="2400" dirty="0"/>
              <a:t>VAX: </a:t>
            </a:r>
            <a:r>
              <a:rPr lang="en-US" sz="2400" dirty="0" smtClean="0"/>
              <a:t>arithmetic on memory or registers, strings</a:t>
            </a:r>
            <a:r>
              <a:rPr lang="en-US" sz="2400" dirty="0"/>
              <a:t>, </a:t>
            </a:r>
            <a:r>
              <a:rPr lang="en-US" sz="2400" dirty="0" smtClean="0"/>
              <a:t>polynomial evaluation, stacks/queues, …</a:t>
            </a:r>
            <a:endParaRPr lang="en-US" sz="2400" dirty="0"/>
          </a:p>
          <a:p>
            <a:pPr lvl="1"/>
            <a:r>
              <a:rPr lang="en-US" sz="2400" dirty="0"/>
              <a:t>Cray: vector operations, </a:t>
            </a:r>
            <a:r>
              <a:rPr lang="en-US" sz="2400" dirty="0" smtClean="0"/>
              <a:t>…</a:t>
            </a:r>
          </a:p>
          <a:p>
            <a:pPr lvl="1"/>
            <a:r>
              <a:rPr lang="en-US" sz="2400" dirty="0" smtClean="0"/>
              <a:t>x86: a little of everything</a:t>
            </a:r>
          </a:p>
        </p:txBody>
      </p:sp>
    </p:spTree>
    <p:extLst>
      <p:ext uri="{BB962C8B-B14F-4D97-AF65-F5344CB8AC3E}">
        <p14:creationId xmlns:p14="http://schemas.microsoft.com/office/powerpoint/2010/main" val="38869328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Next time</a:t>
            </a:r>
            <a:endParaRPr lang="en-US" dirty="0"/>
          </a:p>
        </p:txBody>
      </p:sp>
      <p:sp>
        <p:nvSpPr>
          <p:cNvPr id="4" name="Content Placeholder 3"/>
          <p:cNvSpPr>
            <a:spLocks noGrp="1"/>
          </p:cNvSpPr>
          <p:nvPr>
            <p:ph idx="1"/>
          </p:nvPr>
        </p:nvSpPr>
        <p:spPr/>
        <p:txBody>
          <a:bodyPr/>
          <a:lstStyle/>
          <a:p>
            <a:r>
              <a:rPr lang="en-US" dirty="0" smtClean="0"/>
              <a:t>How do we coordinate use of registers?</a:t>
            </a:r>
          </a:p>
          <a:p>
            <a:r>
              <a:rPr lang="en-US" dirty="0"/>
              <a:t>	</a:t>
            </a:r>
            <a:r>
              <a:rPr lang="en-US" dirty="0" smtClean="0"/>
              <a:t>Calling Conventions!</a:t>
            </a:r>
          </a:p>
          <a:p>
            <a:endParaRPr lang="en-US" dirty="0"/>
          </a:p>
          <a:p>
            <a:r>
              <a:rPr lang="en-US" dirty="0" smtClean="0"/>
              <a:t>PA1 due next </a:t>
            </a:r>
            <a:r>
              <a:rPr lang="en-US" dirty="0" err="1" smtClean="0"/>
              <a:t>Tueday</a:t>
            </a:r>
            <a:endParaRPr lang="en-US" dirty="0" smtClean="0"/>
          </a:p>
        </p:txBody>
      </p:sp>
    </p:spTree>
    <p:extLst>
      <p:ext uri="{BB962C8B-B14F-4D97-AF65-F5344CB8AC3E}">
        <p14:creationId xmlns:p14="http://schemas.microsoft.com/office/powerpoint/2010/main" val="77744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Big Picture: Where are we now?</a:t>
            </a:r>
            <a:endParaRPr lang="en-US" dirty="0"/>
          </a:p>
        </p:txBody>
      </p:sp>
      <p:grpSp>
        <p:nvGrpSpPr>
          <p:cNvPr id="7" name="Group 6"/>
          <p:cNvGrpSpPr/>
          <p:nvPr/>
        </p:nvGrpSpPr>
        <p:grpSpPr>
          <a:xfrm>
            <a:off x="152400" y="666690"/>
            <a:ext cx="8763000" cy="5810310"/>
            <a:chOff x="152400" y="514290"/>
            <a:chExt cx="8763000" cy="5810310"/>
          </a:xfrm>
        </p:grpSpPr>
        <p:grpSp>
          <p:nvGrpSpPr>
            <p:cNvPr id="2" name="Group 156"/>
            <p:cNvGrpSpPr/>
            <p:nvPr>
              <p:custDataLst>
                <p:tags r:id="rId2"/>
              </p:custDataLst>
            </p:nvPr>
          </p:nvGrpSpPr>
          <p:grpSpPr>
            <a:xfrm>
              <a:off x="2057400" y="514290"/>
              <a:ext cx="6858000" cy="5334000"/>
              <a:chOff x="2057400" y="457200"/>
              <a:chExt cx="6858000" cy="5334000"/>
            </a:xfrm>
          </p:grpSpPr>
          <p:sp>
            <p:nvSpPr>
              <p:cNvPr id="133" name="Right Triangle 132"/>
              <p:cNvSpPr/>
              <p:nvPr>
                <p:custDataLst>
                  <p:tags r:id="rId142"/>
                </p:custDataLst>
              </p:nvPr>
            </p:nvSpPr>
            <p:spPr>
              <a:xfrm rot="10800000">
                <a:off x="7620000" y="914400"/>
                <a:ext cx="609600" cy="685800"/>
              </a:xfrm>
              <a:prstGeom prst="rtTriangl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custDataLst>
                  <p:tags r:id="rId143"/>
                </p:custDataLst>
              </p:nvPr>
            </p:nvSpPr>
            <p:spPr>
              <a:xfrm>
                <a:off x="7924800" y="457200"/>
                <a:ext cx="990600" cy="5334000"/>
              </a:xfrm>
              <a:prstGeom prst="roundRect">
                <a:avLst>
                  <a:gd name="adj" fmla="val 30422"/>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custDataLst>
                  <p:tags r:id="rId144"/>
                </p:custDataLst>
              </p:nvPr>
            </p:nvSpPr>
            <p:spPr>
              <a:xfrm>
                <a:off x="2057400" y="457200"/>
                <a:ext cx="914400" cy="3048000"/>
              </a:xfrm>
              <a:prstGeom prst="roundRect">
                <a:avLst>
                  <a:gd name="adj" fmla="val 30422"/>
                </a:avLst>
              </a:prstGeom>
              <a:solidFill>
                <a:schemeClr val="accent3">
                  <a:lumMod val="75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custDataLst>
                  <p:tags r:id="rId145"/>
                </p:custDataLst>
              </p:nvPr>
            </p:nvSpPr>
            <p:spPr>
              <a:xfrm>
                <a:off x="2057400" y="457200"/>
                <a:ext cx="6400800" cy="609600"/>
              </a:xfrm>
              <a:prstGeom prst="roundRect">
                <a:avLst>
                  <a:gd name="adj" fmla="val 50000"/>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ight Triangle 127"/>
              <p:cNvSpPr/>
              <p:nvPr>
                <p:custDataLst>
                  <p:tags r:id="rId146"/>
                </p:custDataLst>
              </p:nvPr>
            </p:nvSpPr>
            <p:spPr>
              <a:xfrm rot="5400000">
                <a:off x="2552700" y="876300"/>
                <a:ext cx="609600" cy="685800"/>
              </a:xfrm>
              <a:prstGeom prst="rtTriangl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xtBox 144"/>
              <p:cNvSpPr txBox="1"/>
              <p:nvPr>
                <p:custDataLst>
                  <p:tags r:id="rId147"/>
                </p:custDataLst>
              </p:nvPr>
            </p:nvSpPr>
            <p:spPr>
              <a:xfrm>
                <a:off x="8001000" y="5083314"/>
                <a:ext cx="838200" cy="707886"/>
              </a:xfrm>
              <a:prstGeom prst="rect">
                <a:avLst/>
              </a:prstGeom>
              <a:noFill/>
            </p:spPr>
            <p:txBody>
              <a:bodyPr wrap="square" rtlCol="0">
                <a:spAutoFit/>
              </a:bodyPr>
              <a:lstStyle/>
              <a:p>
                <a:pPr algn="ctr"/>
                <a:r>
                  <a:rPr lang="en-US" sz="2000" dirty="0" smtClean="0">
                    <a:solidFill>
                      <a:schemeClr val="bg1"/>
                    </a:solidFill>
                  </a:rPr>
                  <a:t>Write-</a:t>
                </a:r>
                <a:br>
                  <a:rPr lang="en-US" sz="2000" dirty="0" smtClean="0">
                    <a:solidFill>
                      <a:schemeClr val="bg1"/>
                    </a:solidFill>
                  </a:rPr>
                </a:br>
                <a:r>
                  <a:rPr lang="en-US" sz="2000" dirty="0" smtClean="0">
                    <a:solidFill>
                      <a:schemeClr val="bg1"/>
                    </a:solidFill>
                  </a:rPr>
                  <a:t>Back</a:t>
                </a:r>
              </a:p>
            </p:txBody>
          </p:sp>
        </p:grpSp>
        <p:grpSp>
          <p:nvGrpSpPr>
            <p:cNvPr id="3" name="Group 154"/>
            <p:cNvGrpSpPr/>
            <p:nvPr>
              <p:custDataLst>
                <p:tags r:id="rId3"/>
              </p:custDataLst>
            </p:nvPr>
          </p:nvGrpSpPr>
          <p:grpSpPr>
            <a:xfrm>
              <a:off x="5791200" y="1200090"/>
              <a:ext cx="2286000" cy="4648200"/>
              <a:chOff x="6629400" y="1143000"/>
              <a:chExt cx="1447800" cy="4648200"/>
            </a:xfrm>
          </p:grpSpPr>
          <p:sp>
            <p:nvSpPr>
              <p:cNvPr id="108" name="Rounded Rectangle 107"/>
              <p:cNvSpPr/>
              <p:nvPr>
                <p:custDataLst>
                  <p:tags r:id="rId140"/>
                </p:custDataLst>
              </p:nvPr>
            </p:nvSpPr>
            <p:spPr>
              <a:xfrm>
                <a:off x="6705600" y="1143000"/>
                <a:ext cx="1295400" cy="4648200"/>
              </a:xfrm>
              <a:prstGeom prst="roundRect">
                <a:avLst>
                  <a:gd name="adj" fmla="val 19208"/>
                </a:avLst>
              </a:prstGeom>
              <a:solidFill>
                <a:schemeClr val="accent4">
                  <a:lumMod val="75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p:cNvSpPr txBox="1"/>
              <p:nvPr>
                <p:custDataLst>
                  <p:tags r:id="rId141"/>
                </p:custDataLst>
              </p:nvPr>
            </p:nvSpPr>
            <p:spPr>
              <a:xfrm>
                <a:off x="6629400" y="5334000"/>
                <a:ext cx="1447800" cy="400110"/>
              </a:xfrm>
              <a:prstGeom prst="rect">
                <a:avLst/>
              </a:prstGeom>
              <a:noFill/>
              <a:ln>
                <a:noFill/>
              </a:ln>
            </p:spPr>
            <p:txBody>
              <a:bodyPr wrap="square" rtlCol="0">
                <a:spAutoFit/>
              </a:bodyPr>
              <a:lstStyle/>
              <a:p>
                <a:pPr algn="ctr"/>
                <a:r>
                  <a:rPr lang="en-US" sz="2000" dirty="0" smtClean="0">
                    <a:solidFill>
                      <a:schemeClr val="bg1"/>
                    </a:solidFill>
                  </a:rPr>
                  <a:t>Memory</a:t>
                </a:r>
              </a:p>
            </p:txBody>
          </p:sp>
        </p:grpSp>
        <p:grpSp>
          <p:nvGrpSpPr>
            <p:cNvPr id="4" name="Group 148"/>
            <p:cNvGrpSpPr/>
            <p:nvPr>
              <p:custDataLst>
                <p:tags r:id="rId4"/>
              </p:custDataLst>
            </p:nvPr>
          </p:nvGrpSpPr>
          <p:grpSpPr>
            <a:xfrm>
              <a:off x="152400" y="1200090"/>
              <a:ext cx="1600200" cy="4670286"/>
              <a:chOff x="152400" y="1143000"/>
              <a:chExt cx="1676400" cy="4670286"/>
            </a:xfrm>
          </p:grpSpPr>
          <p:sp>
            <p:nvSpPr>
              <p:cNvPr id="93" name="Rounded Rectangle 92"/>
              <p:cNvSpPr/>
              <p:nvPr>
                <p:custDataLst>
                  <p:tags r:id="rId138"/>
                </p:custDataLst>
              </p:nvPr>
            </p:nvSpPr>
            <p:spPr>
              <a:xfrm>
                <a:off x="152400" y="1143000"/>
                <a:ext cx="1676400" cy="4648200"/>
              </a:xfrm>
              <a:prstGeom prst="roundRect">
                <a:avLst/>
              </a:prstGeom>
              <a:solidFill>
                <a:schemeClr val="accent4">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Box 136"/>
              <p:cNvSpPr txBox="1"/>
              <p:nvPr>
                <p:custDataLst>
                  <p:tags r:id="rId139"/>
                </p:custDataLst>
              </p:nvPr>
            </p:nvSpPr>
            <p:spPr>
              <a:xfrm>
                <a:off x="228600" y="5105400"/>
                <a:ext cx="1447800" cy="707886"/>
              </a:xfrm>
              <a:prstGeom prst="rect">
                <a:avLst/>
              </a:prstGeom>
              <a:noFill/>
            </p:spPr>
            <p:txBody>
              <a:bodyPr wrap="square" rtlCol="0">
                <a:spAutoFit/>
              </a:bodyPr>
              <a:lstStyle/>
              <a:p>
                <a:pPr algn="ctr"/>
                <a:r>
                  <a:rPr lang="en-US" sz="2000" dirty="0" smtClean="0">
                    <a:solidFill>
                      <a:schemeClr val="bg1"/>
                    </a:solidFill>
                  </a:rPr>
                  <a:t>Instruction</a:t>
                </a:r>
                <a:br>
                  <a:rPr lang="en-US" sz="2000" dirty="0" smtClean="0">
                    <a:solidFill>
                      <a:schemeClr val="bg1"/>
                    </a:solidFill>
                  </a:rPr>
                </a:br>
                <a:r>
                  <a:rPr lang="en-US" sz="2000" dirty="0" smtClean="0">
                    <a:solidFill>
                      <a:schemeClr val="bg1"/>
                    </a:solidFill>
                  </a:rPr>
                  <a:t>Fetch</a:t>
                </a:r>
              </a:p>
            </p:txBody>
          </p:sp>
        </p:grpSp>
        <p:grpSp>
          <p:nvGrpSpPr>
            <p:cNvPr id="5" name="Group 153"/>
            <p:cNvGrpSpPr/>
            <p:nvPr>
              <p:custDataLst>
                <p:tags r:id="rId5"/>
              </p:custDataLst>
            </p:nvPr>
          </p:nvGrpSpPr>
          <p:grpSpPr>
            <a:xfrm>
              <a:off x="3886200" y="1200090"/>
              <a:ext cx="2057400" cy="4648200"/>
              <a:chOff x="3886200" y="1143000"/>
              <a:chExt cx="2819400" cy="4648200"/>
            </a:xfrm>
          </p:grpSpPr>
          <p:sp>
            <p:nvSpPr>
              <p:cNvPr id="106" name="Rounded Rectangle 105"/>
              <p:cNvSpPr/>
              <p:nvPr>
                <p:custDataLst>
                  <p:tags r:id="rId136"/>
                </p:custDataLst>
              </p:nvPr>
            </p:nvSpPr>
            <p:spPr>
              <a:xfrm>
                <a:off x="3886200" y="1143000"/>
                <a:ext cx="2819400" cy="4648200"/>
              </a:xfrm>
              <a:prstGeom prst="roundRect">
                <a:avLst>
                  <a:gd name="adj" fmla="val 11944"/>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p:cNvSpPr txBox="1"/>
              <p:nvPr>
                <p:custDataLst>
                  <p:tags r:id="rId137"/>
                </p:custDataLst>
              </p:nvPr>
            </p:nvSpPr>
            <p:spPr>
              <a:xfrm>
                <a:off x="4648200" y="5391090"/>
                <a:ext cx="1447800" cy="400110"/>
              </a:xfrm>
              <a:prstGeom prst="rect">
                <a:avLst/>
              </a:prstGeom>
              <a:noFill/>
            </p:spPr>
            <p:txBody>
              <a:bodyPr wrap="square" rtlCol="0">
                <a:spAutoFit/>
              </a:bodyPr>
              <a:lstStyle/>
              <a:p>
                <a:pPr algn="ctr"/>
                <a:r>
                  <a:rPr lang="en-US" sz="2000" dirty="0" smtClean="0">
                    <a:solidFill>
                      <a:schemeClr val="bg1"/>
                    </a:solidFill>
                  </a:rPr>
                  <a:t>Execute</a:t>
                </a:r>
              </a:p>
            </p:txBody>
          </p:sp>
        </p:grpSp>
        <p:grpSp>
          <p:nvGrpSpPr>
            <p:cNvPr id="6" name="Group 152"/>
            <p:cNvGrpSpPr/>
            <p:nvPr>
              <p:custDataLst>
                <p:tags r:id="rId6"/>
              </p:custDataLst>
            </p:nvPr>
          </p:nvGrpSpPr>
          <p:grpSpPr>
            <a:xfrm>
              <a:off x="1752600" y="1200090"/>
              <a:ext cx="2133600" cy="4648201"/>
              <a:chOff x="1828800" y="1143000"/>
              <a:chExt cx="2057400" cy="4648201"/>
            </a:xfrm>
          </p:grpSpPr>
          <p:sp>
            <p:nvSpPr>
              <p:cNvPr id="111" name="Rounded Rectangle 110"/>
              <p:cNvSpPr/>
              <p:nvPr>
                <p:custDataLst>
                  <p:tags r:id="rId132"/>
                </p:custDataLst>
              </p:nvPr>
            </p:nvSpPr>
            <p:spPr>
              <a:xfrm>
                <a:off x="2751083" y="1143000"/>
                <a:ext cx="1135117" cy="4648200"/>
              </a:xfrm>
              <a:prstGeom prst="roundRect">
                <a:avLst>
                  <a:gd name="adj" fmla="val 30962"/>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custDataLst>
                  <p:tags r:id="rId133"/>
                </p:custDataLst>
              </p:nvPr>
            </p:nvSpPr>
            <p:spPr>
              <a:xfrm>
                <a:off x="1828800" y="3505200"/>
                <a:ext cx="2057400" cy="2286000"/>
              </a:xfrm>
              <a:prstGeom prst="roundRect">
                <a:avLst>
                  <a:gd name="adj" fmla="val 15859"/>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ight Triangle 114"/>
              <p:cNvSpPr/>
              <p:nvPr>
                <p:custDataLst>
                  <p:tags r:id="rId134"/>
                </p:custDataLst>
              </p:nvPr>
            </p:nvSpPr>
            <p:spPr>
              <a:xfrm rot="16200000">
                <a:off x="2458847" y="3132658"/>
                <a:ext cx="550314" cy="533400"/>
              </a:xfrm>
              <a:prstGeom prst="rtTriangle">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custDataLst>
                  <p:tags r:id="rId135"/>
                </p:custDataLst>
              </p:nvPr>
            </p:nvSpPr>
            <p:spPr>
              <a:xfrm>
                <a:off x="2133600" y="5083315"/>
                <a:ext cx="1447800" cy="707886"/>
              </a:xfrm>
              <a:prstGeom prst="rect">
                <a:avLst/>
              </a:prstGeom>
              <a:noFill/>
            </p:spPr>
            <p:txBody>
              <a:bodyPr wrap="square" rtlCol="0">
                <a:spAutoFit/>
              </a:bodyPr>
              <a:lstStyle/>
              <a:p>
                <a:pPr algn="ctr"/>
                <a:r>
                  <a:rPr lang="en-US" sz="2000" dirty="0" smtClean="0">
                    <a:solidFill>
                      <a:schemeClr val="bg1"/>
                    </a:solidFill>
                  </a:rPr>
                  <a:t>Instruction</a:t>
                </a:r>
                <a:br>
                  <a:rPr lang="en-US" sz="2000" dirty="0" smtClean="0">
                    <a:solidFill>
                      <a:schemeClr val="bg1"/>
                    </a:solidFill>
                  </a:rPr>
                </a:br>
                <a:r>
                  <a:rPr lang="en-US" sz="2000" dirty="0" smtClean="0">
                    <a:solidFill>
                      <a:schemeClr val="bg1"/>
                    </a:solidFill>
                  </a:rPr>
                  <a:t>Decode</a:t>
                </a:r>
              </a:p>
            </p:txBody>
          </p:sp>
        </p:grpSp>
        <p:sp>
          <p:nvSpPr>
            <p:cNvPr id="136" name="Arc 135"/>
            <p:cNvSpPr/>
            <p:nvPr>
              <p:custDataLst>
                <p:tags r:id="rId7"/>
              </p:custDataLst>
            </p:nvPr>
          </p:nvSpPr>
          <p:spPr>
            <a:xfrm rot="10800000" flipV="1">
              <a:off x="2743200" y="1200090"/>
              <a:ext cx="609600" cy="609600"/>
            </a:xfrm>
            <a:prstGeom prst="arc">
              <a:avLst/>
            </a:prstGeom>
            <a:ln w="762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Rounded Rectangle 126"/>
            <p:cNvSpPr/>
            <p:nvPr>
              <p:custDataLst>
                <p:tags r:id="rId8"/>
              </p:custDataLst>
            </p:nvPr>
          </p:nvSpPr>
          <p:spPr>
            <a:xfrm>
              <a:off x="5943600" y="1200090"/>
              <a:ext cx="1981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a:endCxn id="104" idx="2"/>
            </p:cNvCxnSpPr>
            <p:nvPr>
              <p:custDataLst>
                <p:tags r:id="rId9"/>
              </p:custDataLst>
            </p:nvPr>
          </p:nvCxnSpPr>
          <p:spPr>
            <a:xfrm>
              <a:off x="8229600" y="5848290"/>
              <a:ext cx="3810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04" name="Arc 103"/>
            <p:cNvSpPr/>
            <p:nvPr>
              <p:custDataLst>
                <p:tags r:id="rId10"/>
              </p:custDataLst>
            </p:nvPr>
          </p:nvSpPr>
          <p:spPr>
            <a:xfrm rot="5400000">
              <a:off x="83058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Arc 104"/>
            <p:cNvSpPr/>
            <p:nvPr>
              <p:custDataLst>
                <p:tags r:id="rId11"/>
              </p:custDataLst>
            </p:nvPr>
          </p:nvSpPr>
          <p:spPr>
            <a:xfrm rot="10800000">
              <a:off x="79248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4" name="Straight Connector 133"/>
            <p:cNvCxnSpPr>
              <a:stCxn id="143" idx="2"/>
            </p:cNvCxnSpPr>
            <p:nvPr>
              <p:custDataLst>
                <p:tags r:id="rId12"/>
              </p:custDataLst>
            </p:nvPr>
          </p:nvCxnSpPr>
          <p:spPr>
            <a:xfrm rot="5400000">
              <a:off x="1828800" y="2343090"/>
              <a:ext cx="1828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8" name="Arc 147"/>
            <p:cNvSpPr/>
            <p:nvPr>
              <p:custDataLst>
                <p:tags r:id="rId13"/>
              </p:custDataLst>
            </p:nvPr>
          </p:nvSpPr>
          <p:spPr>
            <a:xfrm rot="16200000" flipV="1">
              <a:off x="7315200" y="11238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Text Box 11"/>
            <p:cNvSpPr txBox="1">
              <a:spLocks noChangeArrowheads="1"/>
            </p:cNvSpPr>
            <p:nvPr>
              <p:custDataLst>
                <p:tags r:id="rId14"/>
              </p:custDataLst>
            </p:nvPr>
          </p:nvSpPr>
          <p:spPr bwMode="auto">
            <a:xfrm>
              <a:off x="2667000" y="4191000"/>
              <a:ext cx="685800" cy="304800"/>
            </a:xfrm>
            <a:prstGeom prst="rect">
              <a:avLst/>
            </a:prstGeom>
            <a:solidFill>
              <a:schemeClr val="bg2"/>
            </a:solid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sp>
          <p:nvSpPr>
            <p:cNvPr id="151" name="Freeform 150"/>
            <p:cNvSpPr/>
            <p:nvPr>
              <p:custDataLst>
                <p:tags r:id="rId15"/>
              </p:custDataLst>
            </p:nvPr>
          </p:nvSpPr>
          <p:spPr>
            <a:xfrm>
              <a:off x="4953000" y="173349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9"/>
            <p:cNvSpPr>
              <a:spLocks noChangeArrowheads="1"/>
            </p:cNvSpPr>
            <p:nvPr>
              <p:custDataLst>
                <p:tags r:id="rId16"/>
              </p:custDataLst>
            </p:nvPr>
          </p:nvSpPr>
          <p:spPr bwMode="auto">
            <a:xfrm>
              <a:off x="4648200" y="272409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17"/>
              </p:custDataLst>
            </p:nvPr>
          </p:nvSpPr>
          <p:spPr bwMode="auto">
            <a:xfrm>
              <a:off x="6400800" y="3257490"/>
              <a:ext cx="11430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18"/>
              </p:custDataLst>
            </p:nvPr>
          </p:nvSpPr>
          <p:spPr bwMode="auto">
            <a:xfrm>
              <a:off x="2362199" y="1809690"/>
              <a:ext cx="1143001" cy="1363663"/>
            </a:xfrm>
            <a:prstGeom prst="rect">
              <a:avLst/>
            </a:prstGeom>
            <a:solidFill>
              <a:schemeClr val="bg2"/>
            </a:solid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07" name="Oval 24"/>
            <p:cNvSpPr>
              <a:spLocks noChangeArrowheads="1"/>
            </p:cNvSpPr>
            <p:nvPr>
              <p:custDataLst>
                <p:tags r:id="rId19"/>
              </p:custDataLst>
            </p:nvPr>
          </p:nvSpPr>
          <p:spPr bwMode="auto">
            <a:xfrm>
              <a:off x="2362200" y="3581400"/>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smtClean="0">
                  <a:solidFill>
                    <a:srgbClr val="FFFFFF"/>
                  </a:solidFill>
                  <a:latin typeface="Calibri"/>
                </a:rPr>
                <a:t>control</a:t>
              </a:r>
              <a:endParaRPr lang="en-US" sz="1800" dirty="0">
                <a:solidFill>
                  <a:srgbClr val="FFFFFF"/>
                </a:solidFill>
                <a:latin typeface="Calibri"/>
              </a:endParaRPr>
            </a:p>
          </p:txBody>
        </p:sp>
        <p:sp>
          <p:nvSpPr>
            <p:cNvPr id="119" name="Rounded Rectangle 118"/>
            <p:cNvSpPr/>
            <p:nvPr>
              <p:custDataLst>
                <p:tags r:id="rId20"/>
              </p:custDataLst>
            </p:nvPr>
          </p:nvSpPr>
          <p:spPr>
            <a:xfrm>
              <a:off x="152400" y="1200090"/>
              <a:ext cx="1600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9753" name="Line 25"/>
            <p:cNvSpPr>
              <a:spLocks noChangeShapeType="1"/>
            </p:cNvSpPr>
            <p:nvPr>
              <p:custDataLst>
                <p:tags r:id="rId21"/>
              </p:custDataLst>
            </p:nvPr>
          </p:nvSpPr>
          <p:spPr bwMode="auto">
            <a:xfrm flipV="1">
              <a:off x="2514600"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2249775" name="Line 47"/>
            <p:cNvSpPr>
              <a:spLocks noChangeShapeType="1"/>
            </p:cNvSpPr>
            <p:nvPr>
              <p:custDataLst>
                <p:tags r:id="rId22"/>
              </p:custDataLst>
            </p:nvPr>
          </p:nvSpPr>
          <p:spPr bwMode="auto">
            <a:xfrm flipV="1">
              <a:off x="8686800" y="97149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23"/>
              </p:custDataLst>
            </p:nvPr>
          </p:nvSpPr>
          <p:spPr bwMode="auto">
            <a:xfrm flipV="1">
              <a:off x="2209800" y="2724090"/>
              <a:ext cx="1524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2249780" name="Text Box 52"/>
            <p:cNvSpPr txBox="1">
              <a:spLocks noChangeArrowheads="1"/>
            </p:cNvSpPr>
            <p:nvPr>
              <p:custDataLst>
                <p:tags r:id="rId24"/>
              </p:custDataLst>
            </p:nvPr>
          </p:nvSpPr>
          <p:spPr bwMode="auto">
            <a:xfrm>
              <a:off x="5105400" y="226689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71" name="Line 49"/>
            <p:cNvSpPr>
              <a:spLocks noChangeShapeType="1"/>
            </p:cNvSpPr>
            <p:nvPr>
              <p:custDataLst>
                <p:tags r:id="rId25"/>
              </p:custDataLst>
            </p:nvPr>
          </p:nvSpPr>
          <p:spPr bwMode="auto">
            <a:xfrm flipH="1">
              <a:off x="2209800" y="97149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48" name="Line 44"/>
            <p:cNvSpPr>
              <a:spLocks noChangeShapeType="1"/>
            </p:cNvSpPr>
            <p:nvPr>
              <p:custDataLst>
                <p:tags r:id="rId26"/>
              </p:custDataLst>
            </p:nvPr>
          </p:nvSpPr>
          <p:spPr bwMode="auto">
            <a:xfrm>
              <a:off x="4800600" y="30288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27"/>
              </p:custDataLst>
            </p:nvPr>
          </p:nvSpPr>
          <p:spPr bwMode="auto">
            <a:xfrm>
              <a:off x="4419600" y="33336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28"/>
              </p:custDataLst>
            </p:nvPr>
          </p:nvSpPr>
          <p:spPr bwMode="auto">
            <a:xfrm>
              <a:off x="2057400" y="41910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8" name="Text Box 5"/>
            <p:cNvSpPr txBox="1">
              <a:spLocks noChangeArrowheads="1"/>
            </p:cNvSpPr>
            <p:nvPr>
              <p:custDataLst>
                <p:tags r:id="rId29"/>
              </p:custDataLst>
            </p:nvPr>
          </p:nvSpPr>
          <p:spPr bwMode="auto">
            <a:xfrm>
              <a:off x="6477000" y="394329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0" name="Line 49"/>
            <p:cNvSpPr>
              <a:spLocks noChangeShapeType="1"/>
            </p:cNvSpPr>
            <p:nvPr>
              <p:custDataLst>
                <p:tags r:id="rId30"/>
              </p:custDataLst>
            </p:nvPr>
          </p:nvSpPr>
          <p:spPr bwMode="auto">
            <a:xfrm flipV="1">
              <a:off x="4191000" y="287649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2" name="Text Box 5"/>
            <p:cNvSpPr txBox="1">
              <a:spLocks noChangeArrowheads="1"/>
            </p:cNvSpPr>
            <p:nvPr>
              <p:custDataLst>
                <p:tags r:id="rId31"/>
              </p:custDataLst>
            </p:nvPr>
          </p:nvSpPr>
          <p:spPr bwMode="auto">
            <a:xfrm>
              <a:off x="6324600" y="356229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32"/>
              </p:custDataLst>
            </p:nvPr>
          </p:nvSpPr>
          <p:spPr bwMode="auto">
            <a:xfrm>
              <a:off x="7010400" y="356229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4" name="Line 45"/>
            <p:cNvSpPr>
              <a:spLocks noChangeShapeType="1"/>
            </p:cNvSpPr>
            <p:nvPr>
              <p:custDataLst>
                <p:tags r:id="rId33"/>
              </p:custDataLst>
            </p:nvPr>
          </p:nvSpPr>
          <p:spPr bwMode="auto">
            <a:xfrm flipV="1">
              <a:off x="6858000" y="43242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5" name="Text Box 5"/>
            <p:cNvSpPr txBox="1">
              <a:spLocks noChangeArrowheads="1"/>
            </p:cNvSpPr>
            <p:nvPr>
              <p:custDataLst>
                <p:tags r:id="rId34"/>
              </p:custDataLst>
            </p:nvPr>
          </p:nvSpPr>
          <p:spPr bwMode="auto">
            <a:xfrm>
              <a:off x="6400800" y="318129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86" name="Line 44"/>
            <p:cNvSpPr>
              <a:spLocks noChangeShapeType="1"/>
            </p:cNvSpPr>
            <p:nvPr>
              <p:custDataLst>
                <p:tags r:id="rId35"/>
              </p:custDataLst>
            </p:nvPr>
          </p:nvSpPr>
          <p:spPr bwMode="auto">
            <a:xfrm>
              <a:off x="6858000" y="241929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36"/>
              </p:custDataLst>
            </p:nvPr>
          </p:nvSpPr>
          <p:spPr bwMode="auto">
            <a:xfrm flipH="1">
              <a:off x="8534400" y="2647890"/>
              <a:ext cx="152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37"/>
              </p:custDataLst>
            </p:nvPr>
          </p:nvSpPr>
          <p:spPr bwMode="auto">
            <a:xfrm>
              <a:off x="8229600" y="28764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38"/>
              </p:custDataLst>
            </p:nvPr>
          </p:nvSpPr>
          <p:spPr bwMode="auto">
            <a:xfrm>
              <a:off x="8229600" y="287649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9" name="Line 45"/>
            <p:cNvSpPr>
              <a:spLocks noChangeShapeType="1"/>
            </p:cNvSpPr>
            <p:nvPr>
              <p:custDataLst>
                <p:tags r:id="rId39"/>
              </p:custDataLst>
            </p:nvPr>
          </p:nvSpPr>
          <p:spPr bwMode="auto">
            <a:xfrm flipV="1">
              <a:off x="8458200" y="30288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0"/>
              </p:custDataLst>
            </p:nvPr>
          </p:nvSpPr>
          <p:spPr bwMode="auto">
            <a:xfrm flipV="1">
              <a:off x="5334000" y="30288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1"/>
              </p:custDataLst>
            </p:nvPr>
          </p:nvSpPr>
          <p:spPr bwMode="auto">
            <a:xfrm flipV="1">
              <a:off x="4648200" y="34860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42"/>
              </p:custDataLst>
            </p:nvPr>
          </p:nvSpPr>
          <p:spPr bwMode="auto">
            <a:xfrm flipV="1">
              <a:off x="2971800" y="4572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99" name="Line 25"/>
            <p:cNvSpPr>
              <a:spLocks noChangeShapeType="1"/>
            </p:cNvSpPr>
            <p:nvPr>
              <p:custDataLst>
                <p:tags r:id="rId43"/>
              </p:custDataLst>
            </p:nvPr>
          </p:nvSpPr>
          <p:spPr bwMode="auto">
            <a:xfrm flipV="1">
              <a:off x="28955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0" name="Line 25"/>
            <p:cNvSpPr>
              <a:spLocks noChangeShapeType="1"/>
            </p:cNvSpPr>
            <p:nvPr>
              <p:custDataLst>
                <p:tags r:id="rId44"/>
              </p:custDataLst>
            </p:nvPr>
          </p:nvSpPr>
          <p:spPr bwMode="auto">
            <a:xfrm flipV="1">
              <a:off x="31241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1" name="Line 25"/>
            <p:cNvSpPr>
              <a:spLocks noChangeShapeType="1"/>
            </p:cNvSpPr>
            <p:nvPr>
              <p:custDataLst>
                <p:tags r:id="rId45"/>
              </p:custDataLst>
            </p:nvPr>
          </p:nvSpPr>
          <p:spPr bwMode="auto">
            <a:xfrm flipV="1">
              <a:off x="33527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2" name="Line 34"/>
            <p:cNvSpPr>
              <a:spLocks noChangeShapeType="1"/>
            </p:cNvSpPr>
            <p:nvPr>
              <p:custDataLst>
                <p:tags r:id="rId46"/>
              </p:custDataLst>
            </p:nvPr>
          </p:nvSpPr>
          <p:spPr bwMode="auto">
            <a:xfrm flipV="1">
              <a:off x="2057400" y="38100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25" name="Rounded Rectangle 124"/>
            <p:cNvSpPr/>
            <p:nvPr>
              <p:custDataLst>
                <p:tags r:id="rId47"/>
              </p:custDataLst>
            </p:nvPr>
          </p:nvSpPr>
          <p:spPr>
            <a:xfrm>
              <a:off x="3886200" y="1200090"/>
              <a:ext cx="2057400" cy="4648200"/>
            </a:xfrm>
            <a:prstGeom prst="roundRect">
              <a:avLst>
                <a:gd name="adj" fmla="val 11944"/>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Connector 139"/>
            <p:cNvCxnSpPr/>
            <p:nvPr>
              <p:custDataLst>
                <p:tags r:id="rId48"/>
              </p:custDataLst>
            </p:nvPr>
          </p:nvCxnSpPr>
          <p:spPr>
            <a:xfrm flipV="1">
              <a:off x="2057400" y="5848290"/>
              <a:ext cx="1600200" cy="2"/>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custDataLst>
                <p:tags r:id="rId49"/>
              </p:custDataLst>
            </p:nvPr>
          </p:nvCxnSpPr>
          <p:spPr>
            <a:xfrm rot="10800000">
              <a:off x="1905001" y="3562291"/>
              <a:ext cx="533402"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custDataLst>
                <p:tags r:id="rId50"/>
              </p:custDataLst>
            </p:nvPr>
          </p:nvCxnSpPr>
          <p:spPr>
            <a:xfrm rot="5400000">
              <a:off x="6553200" y="3181290"/>
              <a:ext cx="4724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custDataLst>
                <p:tags r:id="rId51"/>
              </p:custDataLst>
            </p:nvPr>
          </p:nvCxnSpPr>
          <p:spPr>
            <a:xfrm rot="16200000" flipH="1">
              <a:off x="800101" y="2000190"/>
              <a:ext cx="25146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94" name="Arc 93"/>
            <p:cNvSpPr/>
            <p:nvPr>
              <p:custDataLst>
                <p:tags r:id="rId52"/>
              </p:custDataLst>
            </p:nvPr>
          </p:nvSpPr>
          <p:spPr>
            <a:xfrm rot="5400000">
              <a:off x="32766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Arc 96"/>
            <p:cNvSpPr/>
            <p:nvPr>
              <p:custDataLst>
                <p:tags r:id="rId53"/>
              </p:custDataLst>
            </p:nvPr>
          </p:nvSpPr>
          <p:spPr>
            <a:xfrm rot="10800000">
              <a:off x="1752601"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3" name="Straight Connector 112"/>
            <p:cNvCxnSpPr/>
            <p:nvPr>
              <p:custDataLst>
                <p:tags r:id="rId54"/>
              </p:custDataLst>
            </p:nvPr>
          </p:nvCxnSpPr>
          <p:spPr>
            <a:xfrm rot="10800000">
              <a:off x="2057400" y="514290"/>
              <a:ext cx="65532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14" name="Arc 113"/>
            <p:cNvSpPr/>
            <p:nvPr>
              <p:custDataLst>
                <p:tags r:id="rId55"/>
              </p:custDataLst>
            </p:nvPr>
          </p:nvSpPr>
          <p:spPr>
            <a:xfrm>
              <a:off x="8305800" y="514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Arc 117"/>
            <p:cNvSpPr/>
            <p:nvPr>
              <p:custDataLst>
                <p:tags r:id="rId56"/>
              </p:custDataLst>
            </p:nvPr>
          </p:nvSpPr>
          <p:spPr>
            <a:xfrm rot="5400000">
              <a:off x="2133601" y="2952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Arc 119"/>
            <p:cNvSpPr/>
            <p:nvPr>
              <p:custDataLst>
                <p:tags r:id="rId57"/>
              </p:custDataLst>
            </p:nvPr>
          </p:nvSpPr>
          <p:spPr>
            <a:xfrm rot="16200000">
              <a:off x="2057400" y="514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Arc 120"/>
            <p:cNvSpPr/>
            <p:nvPr>
              <p:custDataLst>
                <p:tags r:id="rId58"/>
              </p:custDataLst>
            </p:nvPr>
          </p:nvSpPr>
          <p:spPr>
            <a:xfrm rot="10800000">
              <a:off x="2057400" y="2952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Arc 122"/>
            <p:cNvSpPr/>
            <p:nvPr>
              <p:custDataLst>
                <p:tags r:id="rId59"/>
              </p:custDataLst>
            </p:nvPr>
          </p:nvSpPr>
          <p:spPr>
            <a:xfrm rot="10800000" flipV="1">
              <a:off x="1752601" y="3562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Arc 134"/>
            <p:cNvSpPr/>
            <p:nvPr>
              <p:custDataLst>
                <p:tags r:id="rId60"/>
              </p:custDataLst>
            </p:nvPr>
          </p:nvSpPr>
          <p:spPr>
            <a:xfrm rot="16200000" flipV="1">
              <a:off x="3276600" y="12000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8" name="Straight Connector 137"/>
            <p:cNvCxnSpPr/>
            <p:nvPr>
              <p:custDataLst>
                <p:tags r:id="rId61"/>
              </p:custDataLst>
            </p:nvPr>
          </p:nvCxnSpPr>
          <p:spPr>
            <a:xfrm rot="10800000">
              <a:off x="3048000" y="1200090"/>
              <a:ext cx="533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3" name="Arc 142"/>
            <p:cNvSpPr/>
            <p:nvPr>
              <p:custDataLst>
                <p:tags r:id="rId62"/>
              </p:custDataLst>
            </p:nvPr>
          </p:nvSpPr>
          <p:spPr>
            <a:xfrm rot="10800000" flipV="1">
              <a:off x="2743200" y="1123890"/>
              <a:ext cx="609600" cy="609600"/>
            </a:xfrm>
            <a:prstGeom prst="arc">
              <a:avLst/>
            </a:prstGeom>
            <a:ln w="762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4" name="Straight Connector 143"/>
            <p:cNvCxnSpPr/>
            <p:nvPr>
              <p:custDataLst>
                <p:tags r:id="rId63"/>
              </p:custDataLst>
            </p:nvPr>
          </p:nvCxnSpPr>
          <p:spPr>
            <a:xfrm rot="10800000" flipV="1">
              <a:off x="3048000" y="1123888"/>
              <a:ext cx="46482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48" idx="0"/>
            </p:cNvCxnSpPr>
            <p:nvPr>
              <p:custDataLst>
                <p:tags r:id="rId64"/>
              </p:custDataLst>
            </p:nvPr>
          </p:nvCxnSpPr>
          <p:spPr>
            <a:xfrm rot="5400000">
              <a:off x="7886700" y="1466790"/>
              <a:ext cx="762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Line 8"/>
            <p:cNvSpPr>
              <a:spLocks noChangeShapeType="1"/>
            </p:cNvSpPr>
            <p:nvPr>
              <p:custDataLst>
                <p:tags r:id="rId65"/>
              </p:custDataLst>
            </p:nvPr>
          </p:nvSpPr>
          <p:spPr bwMode="auto">
            <a:xfrm>
              <a:off x="685798" y="280029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66"/>
              </p:custDataLst>
            </p:nvPr>
          </p:nvSpPr>
          <p:spPr bwMode="auto">
            <a:xfrm>
              <a:off x="304800" y="35622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67"/>
              </p:custDataLst>
            </p:nvPr>
          </p:nvSpPr>
          <p:spPr bwMode="auto">
            <a:xfrm flipH="1">
              <a:off x="1219200" y="3181290"/>
              <a:ext cx="0" cy="11430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68"/>
              </p:custDataLst>
            </p:nvPr>
          </p:nvSpPr>
          <p:spPr bwMode="auto">
            <a:xfrm>
              <a:off x="685798" y="386708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73" name="Line 49"/>
            <p:cNvSpPr>
              <a:spLocks noChangeShapeType="1"/>
            </p:cNvSpPr>
            <p:nvPr>
              <p:custDataLst>
                <p:tags r:id="rId69"/>
              </p:custDataLst>
            </p:nvPr>
          </p:nvSpPr>
          <p:spPr bwMode="auto">
            <a:xfrm flipH="1" flipV="1">
              <a:off x="1295400" y="2266890"/>
              <a:ext cx="1524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5" name="Rectangle 4"/>
            <p:cNvSpPr>
              <a:spLocks noChangeArrowheads="1"/>
            </p:cNvSpPr>
            <p:nvPr>
              <p:custDataLst>
                <p:tags r:id="rId70"/>
              </p:custDataLst>
            </p:nvPr>
          </p:nvSpPr>
          <p:spPr bwMode="auto">
            <a:xfrm>
              <a:off x="304800" y="1733490"/>
              <a:ext cx="9906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163" name="Oval 17"/>
            <p:cNvSpPr>
              <a:spLocks noChangeArrowheads="1"/>
            </p:cNvSpPr>
            <p:nvPr>
              <p:custDataLst>
                <p:tags r:id="rId71"/>
              </p:custDataLst>
            </p:nvPr>
          </p:nvSpPr>
          <p:spPr bwMode="auto">
            <a:xfrm>
              <a:off x="457200" y="4324290"/>
              <a:ext cx="990600" cy="6858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new</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6" name="Line 49"/>
            <p:cNvSpPr>
              <a:spLocks noChangeShapeType="1"/>
            </p:cNvSpPr>
            <p:nvPr>
              <p:custDataLst>
                <p:tags r:id="rId72"/>
              </p:custDataLst>
            </p:nvPr>
          </p:nvSpPr>
          <p:spPr bwMode="auto">
            <a:xfrm flipH="1" flipV="1">
              <a:off x="1447800" y="226689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5" name="Line 18"/>
            <p:cNvSpPr>
              <a:spLocks noChangeShapeType="1"/>
            </p:cNvSpPr>
            <p:nvPr>
              <p:custDataLst>
                <p:tags r:id="rId73"/>
              </p:custDataLst>
            </p:nvPr>
          </p:nvSpPr>
          <p:spPr bwMode="auto">
            <a:xfrm>
              <a:off x="685800" y="3181290"/>
              <a:ext cx="533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67" name="Line 49"/>
            <p:cNvSpPr>
              <a:spLocks noChangeShapeType="1"/>
            </p:cNvSpPr>
            <p:nvPr>
              <p:custDataLst>
                <p:tags r:id="rId74"/>
              </p:custDataLst>
            </p:nvPr>
          </p:nvSpPr>
          <p:spPr bwMode="auto">
            <a:xfrm flipV="1">
              <a:off x="1447800" y="3790890"/>
              <a:ext cx="609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2249771" name="Line 43"/>
            <p:cNvSpPr>
              <a:spLocks noChangeShapeType="1"/>
            </p:cNvSpPr>
            <p:nvPr>
              <p:custDataLst>
                <p:tags r:id="rId75"/>
              </p:custDataLst>
            </p:nvPr>
          </p:nvSpPr>
          <p:spPr bwMode="auto">
            <a:xfrm>
              <a:off x="3505200" y="2038290"/>
              <a:ext cx="1447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76"/>
              </p:custDataLst>
            </p:nvPr>
          </p:nvSpPr>
          <p:spPr bwMode="auto">
            <a:xfrm>
              <a:off x="3505200" y="2876490"/>
              <a:ext cx="114046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6" name="Line 48"/>
            <p:cNvSpPr>
              <a:spLocks noChangeShapeType="1"/>
            </p:cNvSpPr>
            <p:nvPr>
              <p:custDataLst>
                <p:tags r:id="rId77"/>
              </p:custDataLst>
            </p:nvPr>
          </p:nvSpPr>
          <p:spPr bwMode="auto">
            <a:xfrm flipH="1">
              <a:off x="5562600" y="2419290"/>
              <a:ext cx="2819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8"/>
              </p:custDataLst>
            </p:nvPr>
          </p:nvSpPr>
          <p:spPr bwMode="auto">
            <a:xfrm flipV="1">
              <a:off x="2209800" y="971490"/>
              <a:ext cx="64770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81" name="Line 44"/>
            <p:cNvSpPr>
              <a:spLocks noChangeShapeType="1"/>
            </p:cNvSpPr>
            <p:nvPr>
              <p:custDataLst>
                <p:tags r:id="rId79"/>
              </p:custDataLst>
            </p:nvPr>
          </p:nvSpPr>
          <p:spPr bwMode="auto">
            <a:xfrm>
              <a:off x="4191000" y="3759427"/>
              <a:ext cx="2209800" cy="31463"/>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1" name="Line 49"/>
            <p:cNvSpPr>
              <a:spLocks noChangeShapeType="1"/>
            </p:cNvSpPr>
            <p:nvPr>
              <p:custDataLst>
                <p:tags r:id="rId80"/>
              </p:custDataLst>
            </p:nvPr>
          </p:nvSpPr>
          <p:spPr bwMode="auto">
            <a:xfrm flipV="1">
              <a:off x="7543800" y="3790890"/>
              <a:ext cx="6858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81"/>
              </p:custDataLst>
            </p:nvPr>
          </p:nvSpPr>
          <p:spPr bwMode="auto">
            <a:xfrm flipV="1">
              <a:off x="3352800" y="4343400"/>
              <a:ext cx="1066800" cy="0"/>
            </a:xfrm>
            <a:prstGeom prst="line">
              <a:avLst/>
            </a:prstGeom>
            <a:noFill/>
            <a:ln w="25400" cap="sq">
              <a:solidFill>
                <a:srgbClr val="66FF33"/>
              </a:solidFill>
              <a:round/>
              <a:headEnd type="none" w="med" len="med"/>
              <a:tailEnd type="none" w="med" len="med"/>
            </a:ln>
            <a:effectLst/>
          </p:spPr>
          <p:txBody>
            <a:bodyPr wrap="square" anchor="ctr" anchorCtr="1">
              <a:noAutofit/>
            </a:bodyPr>
            <a:lstStyle/>
            <a:p>
              <a:endParaRPr lang="en-US"/>
            </a:p>
          </p:txBody>
        </p:sp>
        <p:sp>
          <p:nvSpPr>
            <p:cNvPr id="147" name="Text Box 11"/>
            <p:cNvSpPr txBox="1">
              <a:spLocks noChangeArrowheads="1"/>
            </p:cNvSpPr>
            <p:nvPr>
              <p:custDataLst>
                <p:tags r:id="rId82"/>
              </p:custDataLst>
            </p:nvPr>
          </p:nvSpPr>
          <p:spPr bwMode="auto">
            <a:xfrm rot="16200000">
              <a:off x="-609596" y="3409888"/>
              <a:ext cx="4724398" cy="304799"/>
            </a:xfrm>
            <a:prstGeom prst="rect">
              <a:avLst/>
            </a:prstGeom>
            <a:solidFill>
              <a:schemeClr val="bg2">
                <a:lumMod val="65000"/>
                <a:lumOff val="3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49" name="Text Box 11"/>
            <p:cNvSpPr txBox="1">
              <a:spLocks noChangeArrowheads="1"/>
            </p:cNvSpPr>
            <p:nvPr>
              <p:custDataLst>
                <p:tags r:id="rId83"/>
              </p:custDataLst>
            </p:nvPr>
          </p:nvSpPr>
          <p:spPr bwMode="auto">
            <a:xfrm rot="16200000">
              <a:off x="1371600" y="36384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inst</a:t>
              </a:r>
              <a:endParaRPr lang="en-US" dirty="0">
                <a:solidFill>
                  <a:srgbClr val="FFFFFF"/>
                </a:solidFill>
                <a:latin typeface="+mj-lt"/>
              </a:endParaRPr>
            </a:p>
          </p:txBody>
        </p:sp>
        <p:sp>
          <p:nvSpPr>
            <p:cNvPr id="153" name="TextBox 152"/>
            <p:cNvSpPr txBox="1"/>
            <p:nvPr>
              <p:custDataLst>
                <p:tags r:id="rId84"/>
              </p:custDataLst>
            </p:nvPr>
          </p:nvSpPr>
          <p:spPr>
            <a:xfrm>
              <a:off x="1371600" y="5905380"/>
              <a:ext cx="762000" cy="400110"/>
            </a:xfrm>
            <a:prstGeom prst="rect">
              <a:avLst/>
            </a:prstGeom>
            <a:noFill/>
          </p:spPr>
          <p:txBody>
            <a:bodyPr wrap="square" rtlCol="0">
              <a:spAutoFit/>
            </a:bodyPr>
            <a:lstStyle/>
            <a:p>
              <a:pPr algn="ctr"/>
              <a:r>
                <a:rPr lang="en-US" sz="2000" dirty="0" smtClean="0">
                  <a:solidFill>
                    <a:schemeClr val="bg1"/>
                  </a:solidFill>
                </a:rPr>
                <a:t>IF/ID</a:t>
              </a:r>
            </a:p>
          </p:txBody>
        </p:sp>
        <p:sp>
          <p:nvSpPr>
            <p:cNvPr id="154" name="Text Box 11"/>
            <p:cNvSpPr txBox="1">
              <a:spLocks noChangeArrowheads="1"/>
            </p:cNvSpPr>
            <p:nvPr>
              <p:custDataLst>
                <p:tags r:id="rId85"/>
              </p:custDataLst>
            </p:nvPr>
          </p:nvSpPr>
          <p:spPr bwMode="auto">
            <a:xfrm rot="16200000">
              <a:off x="1524001" y="3409889"/>
              <a:ext cx="4724400" cy="304799"/>
            </a:xfrm>
            <a:prstGeom prst="rect">
              <a:avLst/>
            </a:prstGeom>
            <a:solidFill>
              <a:schemeClr val="bg2">
                <a:lumMod val="65000"/>
                <a:lumOff val="3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55" name="TextBox 154"/>
            <p:cNvSpPr txBox="1"/>
            <p:nvPr>
              <p:custDataLst>
                <p:tags r:id="rId86"/>
              </p:custDataLst>
            </p:nvPr>
          </p:nvSpPr>
          <p:spPr>
            <a:xfrm>
              <a:off x="3505200" y="5924490"/>
              <a:ext cx="762000" cy="400110"/>
            </a:xfrm>
            <a:prstGeom prst="rect">
              <a:avLst/>
            </a:prstGeom>
            <a:noFill/>
          </p:spPr>
          <p:txBody>
            <a:bodyPr wrap="square" rtlCol="0">
              <a:spAutoFit/>
            </a:bodyPr>
            <a:lstStyle/>
            <a:p>
              <a:pPr algn="ctr"/>
              <a:r>
                <a:rPr lang="en-US" sz="2000" dirty="0" smtClean="0">
                  <a:solidFill>
                    <a:schemeClr val="bg1"/>
                  </a:solidFill>
                </a:rPr>
                <a:t>ID/EX</a:t>
              </a:r>
            </a:p>
          </p:txBody>
        </p:sp>
        <p:sp>
          <p:nvSpPr>
            <p:cNvPr id="157" name="Text Box 11"/>
            <p:cNvSpPr txBox="1">
              <a:spLocks noChangeArrowheads="1"/>
            </p:cNvSpPr>
            <p:nvPr>
              <p:custDataLst>
                <p:tags r:id="rId87"/>
              </p:custDataLst>
            </p:nvPr>
          </p:nvSpPr>
          <p:spPr bwMode="auto">
            <a:xfrm rot="16200000">
              <a:off x="5562601" y="3409890"/>
              <a:ext cx="4724400" cy="304799"/>
            </a:xfrm>
            <a:prstGeom prst="rect">
              <a:avLst/>
            </a:prstGeom>
            <a:solidFill>
              <a:schemeClr val="bg2">
                <a:lumMod val="65000"/>
                <a:lumOff val="3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58" name="Text Box 11"/>
            <p:cNvSpPr txBox="1">
              <a:spLocks noChangeArrowheads="1"/>
            </p:cNvSpPr>
            <p:nvPr>
              <p:custDataLst>
                <p:tags r:id="rId88"/>
              </p:custDataLst>
            </p:nvPr>
          </p:nvSpPr>
          <p:spPr bwMode="auto">
            <a:xfrm rot="16200000">
              <a:off x="3581401" y="3409889"/>
              <a:ext cx="4724400" cy="304799"/>
            </a:xfrm>
            <a:prstGeom prst="rect">
              <a:avLst/>
            </a:prstGeom>
            <a:solidFill>
              <a:schemeClr val="bg2">
                <a:lumMod val="65000"/>
                <a:lumOff val="3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72" name="Rectangle 19"/>
            <p:cNvSpPr>
              <a:spLocks noChangeArrowheads="1"/>
            </p:cNvSpPr>
            <p:nvPr>
              <p:custDataLst>
                <p:tags r:id="rId89"/>
              </p:custDataLst>
            </p:nvPr>
          </p:nvSpPr>
          <p:spPr bwMode="auto">
            <a:xfrm>
              <a:off x="8382000" y="226689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75" name="TextBox 174"/>
            <p:cNvSpPr txBox="1"/>
            <p:nvPr>
              <p:custDataLst>
                <p:tags r:id="rId90"/>
              </p:custDataLst>
            </p:nvPr>
          </p:nvSpPr>
          <p:spPr>
            <a:xfrm>
              <a:off x="5334000" y="5924490"/>
              <a:ext cx="1219200" cy="400110"/>
            </a:xfrm>
            <a:prstGeom prst="rect">
              <a:avLst/>
            </a:prstGeom>
            <a:noFill/>
          </p:spPr>
          <p:txBody>
            <a:bodyPr wrap="square" rtlCol="0">
              <a:spAutoFit/>
            </a:bodyPr>
            <a:lstStyle/>
            <a:p>
              <a:pPr algn="ctr"/>
              <a:r>
                <a:rPr lang="en-US" sz="2000" dirty="0" smtClean="0">
                  <a:solidFill>
                    <a:schemeClr val="bg1"/>
                  </a:solidFill>
                </a:rPr>
                <a:t>EX/MEM</a:t>
              </a:r>
            </a:p>
          </p:txBody>
        </p:sp>
        <p:sp>
          <p:nvSpPr>
            <p:cNvPr id="179" name="TextBox 178"/>
            <p:cNvSpPr txBox="1"/>
            <p:nvPr>
              <p:custDataLst>
                <p:tags r:id="rId91"/>
              </p:custDataLst>
            </p:nvPr>
          </p:nvSpPr>
          <p:spPr>
            <a:xfrm>
              <a:off x="7315200" y="5924490"/>
              <a:ext cx="1295400" cy="400110"/>
            </a:xfrm>
            <a:prstGeom prst="rect">
              <a:avLst/>
            </a:prstGeom>
            <a:noFill/>
          </p:spPr>
          <p:txBody>
            <a:bodyPr wrap="square" rtlCol="0">
              <a:spAutoFit/>
            </a:bodyPr>
            <a:lstStyle/>
            <a:p>
              <a:pPr algn="ctr"/>
              <a:r>
                <a:rPr lang="en-US" sz="2000" dirty="0" smtClean="0">
                  <a:solidFill>
                    <a:schemeClr val="bg1"/>
                  </a:solidFill>
                </a:rPr>
                <a:t>MEM/WB</a:t>
              </a:r>
            </a:p>
          </p:txBody>
        </p:sp>
        <p:sp>
          <p:nvSpPr>
            <p:cNvPr id="180" name="Text Box 11"/>
            <p:cNvSpPr txBox="1">
              <a:spLocks noChangeArrowheads="1"/>
            </p:cNvSpPr>
            <p:nvPr>
              <p:custDataLst>
                <p:tags r:id="rId92"/>
              </p:custDataLst>
            </p:nvPr>
          </p:nvSpPr>
          <p:spPr bwMode="auto">
            <a:xfrm rot="16200000">
              <a:off x="3505200" y="426720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mj-lt"/>
                </a:rPr>
                <a:t>imm</a:t>
              </a:r>
              <a:endParaRPr lang="en-US" dirty="0">
                <a:solidFill>
                  <a:srgbClr val="FFFFFF"/>
                </a:solidFill>
                <a:latin typeface="+mj-lt"/>
              </a:endParaRPr>
            </a:p>
          </p:txBody>
        </p:sp>
        <p:sp>
          <p:nvSpPr>
            <p:cNvPr id="181" name="Text Box 11"/>
            <p:cNvSpPr txBox="1">
              <a:spLocks noChangeArrowheads="1"/>
            </p:cNvSpPr>
            <p:nvPr>
              <p:custDataLst>
                <p:tags r:id="rId93"/>
              </p:custDataLst>
            </p:nvPr>
          </p:nvSpPr>
          <p:spPr bwMode="auto">
            <a:xfrm rot="16200000">
              <a:off x="3505200" y="27240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B</a:t>
              </a:r>
              <a:endParaRPr lang="en-US" dirty="0">
                <a:solidFill>
                  <a:srgbClr val="FFFFFF"/>
                </a:solidFill>
                <a:latin typeface="+mj-lt"/>
              </a:endParaRPr>
            </a:p>
          </p:txBody>
        </p:sp>
        <p:sp>
          <p:nvSpPr>
            <p:cNvPr id="182" name="Text Box 11"/>
            <p:cNvSpPr txBox="1">
              <a:spLocks noChangeArrowheads="1"/>
            </p:cNvSpPr>
            <p:nvPr>
              <p:custDataLst>
                <p:tags r:id="rId94"/>
              </p:custDataLst>
            </p:nvPr>
          </p:nvSpPr>
          <p:spPr bwMode="auto">
            <a:xfrm rot="16200000">
              <a:off x="3505200" y="18858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A</a:t>
              </a:r>
              <a:endParaRPr lang="en-US" dirty="0">
                <a:solidFill>
                  <a:srgbClr val="FFFFFF"/>
                </a:solidFill>
                <a:latin typeface="+mj-lt"/>
              </a:endParaRPr>
            </a:p>
          </p:txBody>
        </p:sp>
        <p:sp>
          <p:nvSpPr>
            <p:cNvPr id="183" name="Text Box 11"/>
            <p:cNvSpPr txBox="1">
              <a:spLocks noChangeArrowheads="1"/>
            </p:cNvSpPr>
            <p:nvPr>
              <p:custDataLst>
                <p:tags r:id="rId95"/>
              </p:custDataLst>
            </p:nvPr>
          </p:nvSpPr>
          <p:spPr bwMode="auto">
            <a:xfrm rot="16200000">
              <a:off x="3619504" y="5352991"/>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4" name="Line 25"/>
            <p:cNvSpPr>
              <a:spLocks noChangeShapeType="1"/>
            </p:cNvSpPr>
            <p:nvPr>
              <p:custDataLst>
                <p:tags r:id="rId96"/>
              </p:custDataLst>
            </p:nvPr>
          </p:nvSpPr>
          <p:spPr bwMode="auto">
            <a:xfrm flipV="1">
              <a:off x="3505199" y="55434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5" name="Text Box 11"/>
            <p:cNvSpPr txBox="1">
              <a:spLocks noChangeArrowheads="1"/>
            </p:cNvSpPr>
            <p:nvPr>
              <p:custDataLst>
                <p:tags r:id="rId97"/>
              </p:custDataLst>
            </p:nvPr>
          </p:nvSpPr>
          <p:spPr bwMode="auto">
            <a:xfrm rot="16200000">
              <a:off x="5676901" y="5352990"/>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6" name="Line 25"/>
            <p:cNvSpPr>
              <a:spLocks noChangeShapeType="1"/>
            </p:cNvSpPr>
            <p:nvPr>
              <p:custDataLst>
                <p:tags r:id="rId98"/>
              </p:custDataLst>
            </p:nvPr>
          </p:nvSpPr>
          <p:spPr bwMode="auto">
            <a:xfrm flipV="1">
              <a:off x="5562596" y="5543488"/>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7" name="Text Box 11"/>
            <p:cNvSpPr txBox="1">
              <a:spLocks noChangeArrowheads="1"/>
            </p:cNvSpPr>
            <p:nvPr>
              <p:custDataLst>
                <p:tags r:id="rId99"/>
              </p:custDataLst>
            </p:nvPr>
          </p:nvSpPr>
          <p:spPr bwMode="auto">
            <a:xfrm rot="16200000">
              <a:off x="7658101" y="5352990"/>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8" name="Line 25"/>
            <p:cNvSpPr>
              <a:spLocks noChangeShapeType="1"/>
            </p:cNvSpPr>
            <p:nvPr>
              <p:custDataLst>
                <p:tags r:id="rId100"/>
              </p:custDataLst>
            </p:nvPr>
          </p:nvSpPr>
          <p:spPr bwMode="auto">
            <a:xfrm flipV="1">
              <a:off x="7543796" y="5543488"/>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9" name="Text Box 11"/>
            <p:cNvSpPr txBox="1">
              <a:spLocks noChangeArrowheads="1"/>
            </p:cNvSpPr>
            <p:nvPr>
              <p:custDataLst>
                <p:tags r:id="rId101"/>
              </p:custDataLst>
            </p:nvPr>
          </p:nvSpPr>
          <p:spPr bwMode="auto">
            <a:xfrm rot="16200000">
              <a:off x="5562600" y="36384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B</a:t>
              </a:r>
              <a:endParaRPr lang="en-US" dirty="0">
                <a:solidFill>
                  <a:srgbClr val="FFFFFF"/>
                </a:solidFill>
                <a:latin typeface="+mj-lt"/>
              </a:endParaRPr>
            </a:p>
          </p:txBody>
        </p:sp>
        <p:sp>
          <p:nvSpPr>
            <p:cNvPr id="190" name="Text Box 11"/>
            <p:cNvSpPr txBox="1">
              <a:spLocks noChangeArrowheads="1"/>
            </p:cNvSpPr>
            <p:nvPr>
              <p:custDataLst>
                <p:tags r:id="rId102"/>
              </p:custDataLst>
            </p:nvPr>
          </p:nvSpPr>
          <p:spPr bwMode="auto">
            <a:xfrm rot="16200000">
              <a:off x="5562600" y="22668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D</a:t>
              </a:r>
              <a:endParaRPr lang="en-US" dirty="0">
                <a:solidFill>
                  <a:srgbClr val="FFFFFF"/>
                </a:solidFill>
                <a:latin typeface="+mj-lt"/>
              </a:endParaRPr>
            </a:p>
          </p:txBody>
        </p:sp>
        <p:sp>
          <p:nvSpPr>
            <p:cNvPr id="191" name="Text Box 11"/>
            <p:cNvSpPr txBox="1">
              <a:spLocks noChangeArrowheads="1"/>
            </p:cNvSpPr>
            <p:nvPr>
              <p:custDataLst>
                <p:tags r:id="rId103"/>
              </p:custDataLst>
            </p:nvPr>
          </p:nvSpPr>
          <p:spPr bwMode="auto">
            <a:xfrm rot="16200000">
              <a:off x="7543800" y="22668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D</a:t>
              </a:r>
              <a:endParaRPr lang="en-US" dirty="0">
                <a:solidFill>
                  <a:srgbClr val="FFFFFF"/>
                </a:solidFill>
                <a:latin typeface="+mj-lt"/>
              </a:endParaRPr>
            </a:p>
          </p:txBody>
        </p:sp>
        <p:sp>
          <p:nvSpPr>
            <p:cNvPr id="192" name="Text Box 11"/>
            <p:cNvSpPr txBox="1">
              <a:spLocks noChangeArrowheads="1"/>
            </p:cNvSpPr>
            <p:nvPr>
              <p:custDataLst>
                <p:tags r:id="rId104"/>
              </p:custDataLst>
            </p:nvPr>
          </p:nvSpPr>
          <p:spPr bwMode="auto">
            <a:xfrm rot="16200000">
              <a:off x="7543800" y="36384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M</a:t>
              </a:r>
              <a:endParaRPr lang="en-US" dirty="0">
                <a:solidFill>
                  <a:srgbClr val="FFFFFF"/>
                </a:solidFill>
                <a:latin typeface="+mj-lt"/>
              </a:endParaRPr>
            </a:p>
          </p:txBody>
        </p:sp>
        <p:sp>
          <p:nvSpPr>
            <p:cNvPr id="193" name="Line 25"/>
            <p:cNvSpPr>
              <a:spLocks noChangeShapeType="1"/>
            </p:cNvSpPr>
            <p:nvPr>
              <p:custDataLst>
                <p:tags r:id="rId105"/>
              </p:custDataLst>
            </p:nvPr>
          </p:nvSpPr>
          <p:spPr bwMode="auto">
            <a:xfrm flipV="1">
              <a:off x="3505200" y="56958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4" name="Line 25"/>
            <p:cNvSpPr>
              <a:spLocks noChangeShapeType="1"/>
            </p:cNvSpPr>
            <p:nvPr>
              <p:custDataLst>
                <p:tags r:id="rId106"/>
              </p:custDataLst>
            </p:nvPr>
          </p:nvSpPr>
          <p:spPr bwMode="auto">
            <a:xfrm flipV="1">
              <a:off x="3505200" y="53910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5" name="Line 25"/>
            <p:cNvSpPr>
              <a:spLocks noChangeShapeType="1"/>
            </p:cNvSpPr>
            <p:nvPr>
              <p:custDataLst>
                <p:tags r:id="rId107"/>
              </p:custDataLst>
            </p:nvPr>
          </p:nvSpPr>
          <p:spPr bwMode="auto">
            <a:xfrm flipV="1">
              <a:off x="5562599" y="56958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6" name="Line 25"/>
            <p:cNvSpPr>
              <a:spLocks noChangeShapeType="1"/>
            </p:cNvSpPr>
            <p:nvPr>
              <p:custDataLst>
                <p:tags r:id="rId108"/>
              </p:custDataLst>
            </p:nvPr>
          </p:nvSpPr>
          <p:spPr bwMode="auto">
            <a:xfrm flipV="1">
              <a:off x="5562599" y="53910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7" name="Line 25"/>
            <p:cNvSpPr>
              <a:spLocks noChangeShapeType="1"/>
            </p:cNvSpPr>
            <p:nvPr>
              <p:custDataLst>
                <p:tags r:id="rId109"/>
              </p:custDataLst>
            </p:nvPr>
          </p:nvSpPr>
          <p:spPr bwMode="auto">
            <a:xfrm flipV="1">
              <a:off x="7543799" y="5695890"/>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8" name="Line 25"/>
            <p:cNvSpPr>
              <a:spLocks noChangeShapeType="1"/>
            </p:cNvSpPr>
            <p:nvPr>
              <p:custDataLst>
                <p:tags r:id="rId110"/>
              </p:custDataLst>
            </p:nvPr>
          </p:nvSpPr>
          <p:spPr bwMode="auto">
            <a:xfrm flipV="1">
              <a:off x="7543799" y="5391090"/>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62" name="Oval 17"/>
            <p:cNvSpPr>
              <a:spLocks noChangeArrowheads="1"/>
            </p:cNvSpPr>
            <p:nvPr>
              <p:custDataLst>
                <p:tags r:id="rId111"/>
              </p:custDataLst>
            </p:nvPr>
          </p:nvSpPr>
          <p:spPr bwMode="auto">
            <a:xfrm>
              <a:off x="2476500" y="1039467"/>
              <a:ext cx="1066800" cy="7620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80000"/>
                </a:lnSpc>
                <a:buClr>
                  <a:srgbClr val="40458C"/>
                </a:buClr>
                <a:buSzPct val="100000"/>
                <a:buFont typeface="Times New Roman" pitchFamily="18" charset="0"/>
                <a:buNone/>
              </a:pPr>
              <a:r>
                <a:rPr lang="en-US" sz="1400" dirty="0" smtClean="0">
                  <a:solidFill>
                    <a:srgbClr val="FFFFFF"/>
                  </a:solidFill>
                  <a:latin typeface="Calibri"/>
                </a:rPr>
                <a:t>compute</a:t>
              </a:r>
              <a:br>
                <a:rPr lang="en-US" sz="1400" dirty="0" smtClean="0">
                  <a:solidFill>
                    <a:srgbClr val="FFFFFF"/>
                  </a:solidFill>
                  <a:latin typeface="Calibri"/>
                </a:rPr>
              </a:br>
              <a:r>
                <a:rPr lang="en-US" sz="1400" dirty="0" smtClean="0">
                  <a:solidFill>
                    <a:srgbClr val="FFFFFF"/>
                  </a:solidFill>
                  <a:latin typeface="Calibri"/>
                </a:rPr>
                <a:t>jump/branch</a:t>
              </a:r>
              <a:br>
                <a:rPr lang="en-US" sz="1400" dirty="0" smtClean="0">
                  <a:solidFill>
                    <a:srgbClr val="FFFFFF"/>
                  </a:solidFill>
                  <a:latin typeface="Calibri"/>
                </a:rPr>
              </a:br>
              <a:r>
                <a:rPr lang="en-US" sz="1400" dirty="0" smtClean="0">
                  <a:solidFill>
                    <a:srgbClr val="FFFFFF"/>
                  </a:solidFill>
                  <a:latin typeface="Calibri"/>
                </a:rPr>
                <a:t>targets</a:t>
              </a:r>
              <a:endParaRPr lang="en-US" sz="1400" dirty="0">
                <a:solidFill>
                  <a:srgbClr val="FFFFFF"/>
                </a:solidFill>
                <a:latin typeface="Calibri"/>
              </a:endParaRPr>
            </a:p>
          </p:txBody>
        </p:sp>
        <p:grpSp>
          <p:nvGrpSpPr>
            <p:cNvPr id="164" name="Group 163"/>
            <p:cNvGrpSpPr/>
            <p:nvPr>
              <p:custDataLst>
                <p:tags r:id="rId112"/>
              </p:custDataLst>
            </p:nvPr>
          </p:nvGrpSpPr>
          <p:grpSpPr>
            <a:xfrm>
              <a:off x="838200" y="3028890"/>
              <a:ext cx="304800" cy="304800"/>
              <a:chOff x="990600" y="2971800"/>
              <a:chExt cx="304800" cy="304800"/>
            </a:xfrm>
            <a:solidFill>
              <a:schemeClr val="tx1"/>
            </a:solidFill>
          </p:grpSpPr>
          <p:sp>
            <p:nvSpPr>
              <p:cNvPr id="165" name="Freeform 164"/>
              <p:cNvSpPr/>
              <p:nvPr>
                <p:custDataLst>
                  <p:tags r:id="rId130"/>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xt Box 11"/>
              <p:cNvSpPr txBox="1">
                <a:spLocks noChangeArrowheads="1"/>
              </p:cNvSpPr>
              <p:nvPr>
                <p:custDataLst>
                  <p:tags r:id="rId131"/>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71" name="Line 25"/>
            <p:cNvSpPr>
              <a:spLocks noChangeShapeType="1"/>
            </p:cNvSpPr>
            <p:nvPr>
              <p:custDataLst>
                <p:tags r:id="rId113"/>
              </p:custDataLst>
            </p:nvPr>
          </p:nvSpPr>
          <p:spPr bwMode="auto">
            <a:xfrm flipV="1">
              <a:off x="990600" y="501009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73" name="Line 49"/>
            <p:cNvSpPr>
              <a:spLocks noChangeShapeType="1"/>
            </p:cNvSpPr>
            <p:nvPr>
              <p:custDataLst>
                <p:tags r:id="rId114"/>
              </p:custDataLst>
            </p:nvPr>
          </p:nvSpPr>
          <p:spPr bwMode="auto">
            <a:xfrm>
              <a:off x="2057400" y="3790891"/>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cxnSp>
          <p:nvCxnSpPr>
            <p:cNvPr id="174" name="Straight Connector 173"/>
            <p:cNvCxnSpPr/>
            <p:nvPr>
              <p:custDataLst>
                <p:tags r:id="rId115"/>
              </p:custDataLst>
            </p:nvPr>
          </p:nvCxnSpPr>
          <p:spPr>
            <a:xfrm rot="5400000">
              <a:off x="4343400" y="3790890"/>
              <a:ext cx="152400" cy="0"/>
            </a:xfrm>
            <a:prstGeom prst="line">
              <a:avLst/>
            </a:prstGeom>
            <a:ln w="889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78" name="Line 49"/>
            <p:cNvSpPr>
              <a:spLocks noChangeShapeType="1"/>
            </p:cNvSpPr>
            <p:nvPr>
              <p:custDataLst>
                <p:tags r:id="rId116"/>
              </p:custDataLst>
            </p:nvPr>
          </p:nvSpPr>
          <p:spPr bwMode="auto">
            <a:xfrm>
              <a:off x="4419600" y="3333690"/>
              <a:ext cx="22654" cy="990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59" name="Line 44"/>
            <p:cNvSpPr>
              <a:spLocks noChangeShapeType="1"/>
            </p:cNvSpPr>
            <p:nvPr>
              <p:custDataLst>
                <p:tags r:id="rId117"/>
              </p:custDataLst>
            </p:nvPr>
          </p:nvSpPr>
          <p:spPr bwMode="auto">
            <a:xfrm flipV="1">
              <a:off x="2209800" y="4343400"/>
              <a:ext cx="4572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46" name="Line 45"/>
            <p:cNvSpPr>
              <a:spLocks noChangeShapeType="1"/>
            </p:cNvSpPr>
            <p:nvPr>
              <p:custDataLst>
                <p:tags r:id="rId118"/>
              </p:custDataLst>
            </p:nvPr>
          </p:nvSpPr>
          <p:spPr bwMode="auto">
            <a:xfrm flipV="1">
              <a:off x="5486400" y="295269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
          <p:nvSpPr>
            <p:cNvPr id="160" name="Oval 159"/>
            <p:cNvSpPr/>
            <p:nvPr>
              <p:custDataLst>
                <p:tags r:id="rId119"/>
              </p:custDataLst>
            </p:nvPr>
          </p:nvSpPr>
          <p:spPr>
            <a:xfrm>
              <a:off x="4645660" y="4343400"/>
              <a:ext cx="993140" cy="927103"/>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rtlCol="0" anchor="ctr"/>
            <a:lstStyle/>
            <a:p>
              <a:pPr algn="ctr"/>
              <a:r>
                <a:rPr lang="en-US" dirty="0" smtClean="0"/>
                <a:t>forward</a:t>
              </a:r>
              <a:br>
                <a:rPr lang="en-US" dirty="0" smtClean="0"/>
              </a:br>
              <a:r>
                <a:rPr lang="en-US" dirty="0" smtClean="0"/>
                <a:t>unit</a:t>
              </a:r>
              <a:endParaRPr lang="en-US" dirty="0"/>
            </a:p>
          </p:txBody>
        </p:sp>
        <p:sp>
          <p:nvSpPr>
            <p:cNvPr id="161" name="Oval 160"/>
            <p:cNvSpPr/>
            <p:nvPr>
              <p:custDataLst>
                <p:tags r:id="rId120"/>
              </p:custDataLst>
            </p:nvPr>
          </p:nvSpPr>
          <p:spPr>
            <a:xfrm>
              <a:off x="2324099" y="4479351"/>
              <a:ext cx="1066802" cy="914401"/>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rtlCol="0" anchor="ctr"/>
            <a:lstStyle/>
            <a:p>
              <a:pPr algn="ctr"/>
              <a:r>
                <a:rPr lang="en-US" dirty="0" smtClean="0"/>
                <a:t>detect</a:t>
              </a:r>
              <a:br>
                <a:rPr lang="en-US" dirty="0" smtClean="0"/>
              </a:br>
              <a:r>
                <a:rPr lang="en-US" dirty="0" smtClean="0"/>
                <a:t>hazard</a:t>
              </a:r>
              <a:endParaRPr lang="en-US" dirty="0"/>
            </a:p>
          </p:txBody>
        </p:sp>
        <p:sp>
          <p:nvSpPr>
            <p:cNvPr id="217" name="Rectangle 19"/>
            <p:cNvSpPr>
              <a:spLocks noChangeArrowheads="1"/>
            </p:cNvSpPr>
            <p:nvPr>
              <p:custDataLst>
                <p:tags r:id="rId121"/>
              </p:custDataLst>
            </p:nvPr>
          </p:nvSpPr>
          <p:spPr bwMode="auto">
            <a:xfrm>
              <a:off x="4343400" y="23622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218" name="Line 43"/>
            <p:cNvSpPr>
              <a:spLocks noChangeShapeType="1"/>
            </p:cNvSpPr>
            <p:nvPr>
              <p:custDataLst>
                <p:tags r:id="rId122"/>
              </p:custDataLst>
            </p:nvPr>
          </p:nvSpPr>
          <p:spPr bwMode="auto">
            <a:xfrm flipH="1">
              <a:off x="4267200" y="1143000"/>
              <a:ext cx="2133600" cy="0"/>
            </a:xfrm>
            <a:prstGeom prst="line">
              <a:avLst/>
            </a:prstGeom>
            <a:noFill/>
            <a:ln w="5715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220" name="Line 43"/>
            <p:cNvSpPr>
              <a:spLocks noChangeShapeType="1"/>
            </p:cNvSpPr>
            <p:nvPr>
              <p:custDataLst>
                <p:tags r:id="rId123"/>
              </p:custDataLst>
            </p:nvPr>
          </p:nvSpPr>
          <p:spPr bwMode="auto">
            <a:xfrm flipH="1">
              <a:off x="6400800" y="1143000"/>
              <a:ext cx="0" cy="1276288"/>
            </a:xfrm>
            <a:prstGeom prst="line">
              <a:avLst/>
            </a:prstGeom>
            <a:noFill/>
            <a:ln w="5715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221" name="Line 43"/>
            <p:cNvSpPr>
              <a:spLocks noChangeShapeType="1"/>
            </p:cNvSpPr>
            <p:nvPr>
              <p:custDataLst>
                <p:tags r:id="rId124"/>
              </p:custDataLst>
            </p:nvPr>
          </p:nvSpPr>
          <p:spPr bwMode="auto">
            <a:xfrm flipV="1">
              <a:off x="4114800" y="990600"/>
              <a:ext cx="0" cy="1733490"/>
            </a:xfrm>
            <a:prstGeom prst="line">
              <a:avLst/>
            </a:prstGeom>
            <a:noFill/>
            <a:ln w="5715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222" name="Line 43"/>
            <p:cNvSpPr>
              <a:spLocks noChangeShapeType="1"/>
            </p:cNvSpPr>
            <p:nvPr>
              <p:custDataLst>
                <p:tags r:id="rId125"/>
              </p:custDataLst>
            </p:nvPr>
          </p:nvSpPr>
          <p:spPr bwMode="auto">
            <a:xfrm flipH="1" flipV="1">
              <a:off x="4267200" y="1142997"/>
              <a:ext cx="0" cy="1352492"/>
            </a:xfrm>
            <a:prstGeom prst="line">
              <a:avLst/>
            </a:prstGeom>
            <a:noFill/>
            <a:ln w="5715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224" name="Line 43"/>
            <p:cNvSpPr>
              <a:spLocks noChangeShapeType="1"/>
            </p:cNvSpPr>
            <p:nvPr>
              <p:custDataLst>
                <p:tags r:id="rId126"/>
              </p:custDataLst>
            </p:nvPr>
          </p:nvSpPr>
          <p:spPr bwMode="auto">
            <a:xfrm flipV="1">
              <a:off x="4114800" y="2743199"/>
              <a:ext cx="228600" cy="0"/>
            </a:xfrm>
            <a:prstGeom prst="line">
              <a:avLst/>
            </a:prstGeom>
            <a:noFill/>
            <a:ln w="57150" cap="sq">
              <a:solidFill>
                <a:schemeClr val="accent4">
                  <a:lumMod val="60000"/>
                  <a:lumOff val="40000"/>
                </a:schemeClr>
              </a:solidFill>
              <a:prstDash val="solid"/>
              <a:round/>
              <a:headEnd type="none" w="med" len="med"/>
              <a:tailEnd type="none" w="sm" len="sm"/>
            </a:ln>
            <a:effectLst/>
          </p:spPr>
          <p:txBody>
            <a:bodyPr wrap="square" anchor="ctr" anchorCtr="1">
              <a:noAutofit/>
            </a:bodyPr>
            <a:lstStyle/>
            <a:p>
              <a:endParaRPr lang="en-US"/>
            </a:p>
          </p:txBody>
        </p:sp>
        <p:sp>
          <p:nvSpPr>
            <p:cNvPr id="225" name="Line 43"/>
            <p:cNvSpPr>
              <a:spLocks noChangeShapeType="1"/>
            </p:cNvSpPr>
            <p:nvPr>
              <p:custDataLst>
                <p:tags r:id="rId127"/>
              </p:custDataLst>
            </p:nvPr>
          </p:nvSpPr>
          <p:spPr bwMode="auto">
            <a:xfrm flipV="1">
              <a:off x="4114800" y="1904999"/>
              <a:ext cx="304800" cy="0"/>
            </a:xfrm>
            <a:prstGeom prst="line">
              <a:avLst/>
            </a:prstGeom>
            <a:noFill/>
            <a:ln w="57150" cap="sq">
              <a:solidFill>
                <a:schemeClr val="accent4">
                  <a:lumMod val="60000"/>
                  <a:lumOff val="40000"/>
                </a:schemeClr>
              </a:solidFill>
              <a:prstDash val="solid"/>
              <a:round/>
              <a:headEnd type="oval" w="med" len="med"/>
              <a:tailEnd type="none" w="sm" len="sm"/>
            </a:ln>
            <a:effectLst/>
          </p:spPr>
          <p:txBody>
            <a:bodyPr wrap="square" anchor="ctr" anchorCtr="1">
              <a:noAutofit/>
            </a:bodyPr>
            <a:lstStyle/>
            <a:p>
              <a:endParaRPr lang="en-US"/>
            </a:p>
          </p:txBody>
        </p:sp>
        <p:sp>
          <p:nvSpPr>
            <p:cNvPr id="226" name="Line 43"/>
            <p:cNvSpPr>
              <a:spLocks noChangeShapeType="1"/>
            </p:cNvSpPr>
            <p:nvPr>
              <p:custDataLst>
                <p:tags r:id="rId128"/>
              </p:custDataLst>
            </p:nvPr>
          </p:nvSpPr>
          <p:spPr bwMode="auto">
            <a:xfrm flipV="1">
              <a:off x="4267200" y="1676399"/>
              <a:ext cx="175054" cy="1"/>
            </a:xfrm>
            <a:prstGeom prst="line">
              <a:avLst/>
            </a:prstGeom>
            <a:noFill/>
            <a:ln w="57150" cap="sq">
              <a:solidFill>
                <a:schemeClr val="accent4">
                  <a:lumMod val="60000"/>
                  <a:lumOff val="40000"/>
                </a:schemeClr>
              </a:solidFill>
              <a:prstDash val="solid"/>
              <a:round/>
              <a:headEnd type="oval" w="med" len="med"/>
              <a:tailEnd type="none" w="sm" len="sm"/>
            </a:ln>
            <a:effectLst/>
          </p:spPr>
          <p:txBody>
            <a:bodyPr wrap="square" anchor="ctr" anchorCtr="1">
              <a:noAutofit/>
            </a:bodyPr>
            <a:lstStyle/>
            <a:p>
              <a:endParaRPr lang="en-US"/>
            </a:p>
          </p:txBody>
        </p:sp>
        <p:sp>
          <p:nvSpPr>
            <p:cNvPr id="216" name="Rectangle 19"/>
            <p:cNvSpPr>
              <a:spLocks noChangeArrowheads="1"/>
            </p:cNvSpPr>
            <p:nvPr>
              <p:custDataLst>
                <p:tags r:id="rId129"/>
              </p:custDataLst>
            </p:nvPr>
          </p:nvSpPr>
          <p:spPr bwMode="auto">
            <a:xfrm>
              <a:off x="4419600" y="16002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spTree>
    <p:extLst>
      <p:ext uri="{BB962C8B-B14F-4D97-AF65-F5344CB8AC3E}">
        <p14:creationId xmlns:p14="http://schemas.microsoft.com/office/powerpoint/2010/main" val="3213698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286448" y="5244628"/>
            <a:ext cx="2238052" cy="1507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custDataLst>
              <p:tags r:id="rId1"/>
            </p:custDataLst>
          </p:nvPr>
        </p:nvSpPr>
        <p:spPr/>
        <p:txBody>
          <a:bodyPr>
            <a:normAutofit fontScale="90000"/>
          </a:bodyPr>
          <a:lstStyle/>
          <a:p>
            <a:r>
              <a:rPr lang="en-US" dirty="0" smtClean="0"/>
              <a:t>Big Picture: Where are we going?</a:t>
            </a:r>
            <a:endParaRPr lang="en-US" dirty="0"/>
          </a:p>
        </p:txBody>
      </p:sp>
      <p:sp>
        <p:nvSpPr>
          <p:cNvPr id="4" name="Slide Number Placeholder 3"/>
          <p:cNvSpPr>
            <a:spLocks noGrp="1"/>
          </p:cNvSpPr>
          <p:nvPr>
            <p:ph type="sldNum" sz="quarter" idx="4294967295"/>
            <p:custDataLst>
              <p:tags r:id="rId2"/>
            </p:custDataLst>
          </p:nvPr>
        </p:nvSpPr>
        <p:spPr>
          <a:xfrm>
            <a:off x="6781800" y="6400802"/>
            <a:ext cx="2133600" cy="365125"/>
          </a:xfrm>
          <a:prstGeom prst="rect">
            <a:avLst/>
          </a:prstGeom>
        </p:spPr>
        <p:txBody>
          <a:bodyPr/>
          <a:lstStyle/>
          <a:p>
            <a:fld id="{99EB2656-1F71-48FF-8CBF-4CFD95C1BAB2}" type="slidenum">
              <a:rPr lang="en-US" smtClean="0"/>
              <a:pPr/>
              <a:t>5</a:t>
            </a:fld>
            <a:endParaRPr lang="en-US" dirty="0"/>
          </a:p>
        </p:txBody>
      </p:sp>
      <p:sp>
        <p:nvSpPr>
          <p:cNvPr id="7" name="Text Box 2"/>
          <p:cNvSpPr txBox="1">
            <a:spLocks noChangeArrowheads="1"/>
          </p:cNvSpPr>
          <p:nvPr>
            <p:custDataLst>
              <p:tags r:id="rId3"/>
            </p:custDataLst>
          </p:nvPr>
        </p:nvSpPr>
        <p:spPr bwMode="auto">
          <a:xfrm>
            <a:off x="2280960" y="660709"/>
            <a:ext cx="3110400" cy="829527"/>
          </a:xfrm>
          <a:prstGeom prst="rect">
            <a:avLst/>
          </a:prstGeom>
          <a:noFill/>
          <a:ln w="9525">
            <a:solidFill>
              <a:schemeClr val="bg2"/>
            </a:solidFill>
            <a:round/>
            <a:headEnd/>
            <a:tailEnd/>
          </a:ln>
          <a:effectLst/>
        </p:spPr>
        <p:txBody>
          <a:bodyPr lIns="90000" tIns="83808" rIns="90000" bIns="45000"/>
          <a:lstStyle/>
          <a:p>
            <a:pPr>
              <a:lnSpc>
                <a:spcPct val="89000"/>
              </a:lnSpc>
              <a:tabLst>
                <a:tab pos="656582" algn="l"/>
                <a:tab pos="1313162" algn="l"/>
                <a:tab pos="1969745" algn="l"/>
                <a:tab pos="2626327" algn="l"/>
              </a:tabLst>
            </a:pPr>
            <a:r>
              <a:rPr lang="en-US" sz="2500" dirty="0" err="1">
                <a:solidFill>
                  <a:srgbClr val="FFFFFF"/>
                </a:solidFill>
                <a:latin typeface="Consolas" pitchFamily="49" charset="0"/>
              </a:rPr>
              <a:t>int</a:t>
            </a:r>
            <a:r>
              <a:rPr lang="en-US" sz="2500" dirty="0">
                <a:solidFill>
                  <a:srgbClr val="FFFFFF"/>
                </a:solidFill>
                <a:latin typeface="Consolas" pitchFamily="49" charset="0"/>
              </a:rPr>
              <a:t> x = 10;</a:t>
            </a:r>
          </a:p>
          <a:p>
            <a:pPr>
              <a:lnSpc>
                <a:spcPct val="89000"/>
              </a:lnSpc>
              <a:tabLst>
                <a:tab pos="656582" algn="l"/>
                <a:tab pos="1313162" algn="l"/>
                <a:tab pos="1969745" algn="l"/>
                <a:tab pos="2626327" algn="l"/>
              </a:tabLst>
            </a:pPr>
            <a:r>
              <a:rPr lang="en-US" sz="2500" dirty="0">
                <a:solidFill>
                  <a:srgbClr val="FFFFFF"/>
                </a:solidFill>
                <a:latin typeface="Consolas" pitchFamily="49" charset="0"/>
              </a:rPr>
              <a:t>x = 2 * x + </a:t>
            </a:r>
            <a:r>
              <a:rPr lang="en-US" sz="2500" dirty="0" smtClean="0">
                <a:solidFill>
                  <a:srgbClr val="FFFFFF"/>
                </a:solidFill>
                <a:latin typeface="Consolas" pitchFamily="49" charset="0"/>
              </a:rPr>
              <a:t>15;</a:t>
            </a:r>
            <a:endParaRPr lang="en-US" sz="2500" dirty="0">
              <a:solidFill>
                <a:srgbClr val="FFFFFF"/>
              </a:solidFill>
              <a:latin typeface="Consolas" pitchFamily="49" charset="0"/>
            </a:endParaRPr>
          </a:p>
        </p:txBody>
      </p:sp>
      <p:sp>
        <p:nvSpPr>
          <p:cNvPr id="8" name="Text Box 3"/>
          <p:cNvSpPr txBox="1">
            <a:spLocks noChangeArrowheads="1"/>
          </p:cNvSpPr>
          <p:nvPr>
            <p:custDataLst>
              <p:tags r:id="rId4"/>
            </p:custDataLst>
          </p:nvPr>
        </p:nvSpPr>
        <p:spPr bwMode="auto">
          <a:xfrm>
            <a:off x="1134720" y="417255"/>
            <a:ext cx="430560" cy="495412"/>
          </a:xfrm>
          <a:prstGeom prst="rect">
            <a:avLst/>
          </a:prstGeom>
          <a:noFill/>
          <a:ln w="9525">
            <a:noFill/>
            <a:round/>
            <a:headEnd/>
            <a:tailEnd/>
          </a:ln>
          <a:effectLst/>
        </p:spPr>
        <p:txBody>
          <a:bodyPr wrap="none" lIns="90000" tIns="73224" rIns="90000" bIns="45000"/>
          <a:lstStyle/>
          <a:p>
            <a:r>
              <a:rPr lang="en-US" sz="2900" dirty="0">
                <a:solidFill>
                  <a:schemeClr val="accent1"/>
                </a:solidFill>
                <a:latin typeface="Calibri" pitchFamily="34" charset="0"/>
              </a:rPr>
              <a:t>C</a:t>
            </a:r>
          </a:p>
        </p:txBody>
      </p:sp>
      <p:sp>
        <p:nvSpPr>
          <p:cNvPr id="10" name="AutoShape 4"/>
          <p:cNvSpPr>
            <a:spLocks noChangeArrowheads="1"/>
          </p:cNvSpPr>
          <p:nvPr>
            <p:custDataLst>
              <p:tags r:id="rId5"/>
            </p:custDataLst>
          </p:nvPr>
        </p:nvSpPr>
        <p:spPr bwMode="auto">
          <a:xfrm>
            <a:off x="201960" y="976322"/>
            <a:ext cx="2280960" cy="622145"/>
          </a:xfrm>
          <a:prstGeom prst="downArrow">
            <a:avLst>
              <a:gd name="adj1" fmla="val 70028"/>
              <a:gd name="adj2" fmla="val 23611"/>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r>
              <a:rPr lang="en-US" sz="2500" dirty="0">
                <a:solidFill>
                  <a:srgbClr val="FFFFFF"/>
                </a:solidFill>
                <a:latin typeface="Calibri" pitchFamily="34" charset="0"/>
              </a:rPr>
              <a:t>compiler</a:t>
            </a:r>
          </a:p>
        </p:txBody>
      </p:sp>
      <p:sp>
        <p:nvSpPr>
          <p:cNvPr id="11" name="Text Box 5"/>
          <p:cNvSpPr txBox="1">
            <a:spLocks noChangeArrowheads="1"/>
          </p:cNvSpPr>
          <p:nvPr>
            <p:custDataLst>
              <p:tags r:id="rId6"/>
            </p:custDataLst>
          </p:nvPr>
        </p:nvSpPr>
        <p:spPr bwMode="auto">
          <a:xfrm>
            <a:off x="2275560" y="1803709"/>
            <a:ext cx="2982240" cy="1244291"/>
          </a:xfrm>
          <a:prstGeom prst="rect">
            <a:avLst/>
          </a:prstGeom>
          <a:noFill/>
          <a:ln w="9525">
            <a:solidFill>
              <a:schemeClr val="bg2"/>
            </a:solidFill>
            <a:round/>
            <a:headEnd/>
            <a:tailEnd/>
          </a:ln>
          <a:effectLst/>
        </p:spPr>
        <p:txBody>
          <a:bodyPr lIns="90000" tIns="83808" rIns="90000" bIns="45000"/>
          <a:lstStyle/>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rgbClr val="FFFFFF"/>
                </a:solidFill>
                <a:latin typeface="Consolas" pitchFamily="49" charset="0"/>
              </a:rPr>
              <a:t>addi</a:t>
            </a:r>
            <a:r>
              <a:rPr lang="en-US" sz="2500" dirty="0">
                <a:solidFill>
                  <a:srgbClr val="FFFFFF"/>
                </a:solidFill>
                <a:latin typeface="Consolas" pitchFamily="49" charset="0"/>
              </a:rPr>
              <a:t>	r5, r0, </a:t>
            </a:r>
            <a:r>
              <a:rPr lang="en-US" sz="2500" dirty="0" smtClean="0">
                <a:solidFill>
                  <a:srgbClr val="FFFFFF"/>
                </a:solidFill>
                <a:latin typeface="Consolas" pitchFamily="49" charset="0"/>
              </a:rPr>
              <a:t>10</a:t>
            </a:r>
            <a:endParaRPr lang="en-US" sz="2500" dirty="0">
              <a:solidFill>
                <a:srgbClr val="FFFFFF"/>
              </a:solidFill>
              <a:latin typeface="Consolas" pitchFamily="49" charset="0"/>
            </a:endParaRPr>
          </a:p>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rgbClr val="FFFFFF"/>
                </a:solidFill>
                <a:latin typeface="Consolas" pitchFamily="49" charset="0"/>
              </a:rPr>
              <a:t>muli</a:t>
            </a:r>
            <a:r>
              <a:rPr lang="en-US" sz="2500" dirty="0">
                <a:solidFill>
                  <a:srgbClr val="FFFFFF"/>
                </a:solidFill>
                <a:latin typeface="Consolas" pitchFamily="49" charset="0"/>
              </a:rPr>
              <a:t>	r5, r5, </a:t>
            </a:r>
            <a:r>
              <a:rPr lang="en-US" sz="2500" dirty="0" smtClean="0">
                <a:solidFill>
                  <a:srgbClr val="FFFFFF"/>
                </a:solidFill>
                <a:latin typeface="Consolas" pitchFamily="49" charset="0"/>
              </a:rPr>
              <a:t>2</a:t>
            </a:r>
            <a:endParaRPr lang="en-US" sz="2500" dirty="0">
              <a:solidFill>
                <a:srgbClr val="FFFFFF"/>
              </a:solidFill>
              <a:latin typeface="Consolas" pitchFamily="49" charset="0"/>
            </a:endParaRPr>
          </a:p>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rgbClr val="FFFFFF"/>
                </a:solidFill>
                <a:latin typeface="Consolas" pitchFamily="49" charset="0"/>
              </a:rPr>
              <a:t>addi</a:t>
            </a:r>
            <a:r>
              <a:rPr lang="en-US" sz="2500" dirty="0">
                <a:solidFill>
                  <a:srgbClr val="FFFFFF"/>
                </a:solidFill>
                <a:latin typeface="Consolas" pitchFamily="49" charset="0"/>
              </a:rPr>
              <a:t>	r5, r5, </a:t>
            </a:r>
            <a:r>
              <a:rPr lang="en-US" sz="2500" dirty="0" smtClean="0">
                <a:solidFill>
                  <a:srgbClr val="FFFFFF"/>
                </a:solidFill>
                <a:latin typeface="Consolas" pitchFamily="49" charset="0"/>
              </a:rPr>
              <a:t>15</a:t>
            </a:r>
            <a:endParaRPr lang="en-US" sz="2500" dirty="0">
              <a:solidFill>
                <a:srgbClr val="FFFFFF"/>
              </a:solidFill>
              <a:latin typeface="Consolas" pitchFamily="49" charset="0"/>
            </a:endParaRPr>
          </a:p>
        </p:txBody>
      </p:sp>
      <p:sp>
        <p:nvSpPr>
          <p:cNvPr id="12" name="Text Box 6"/>
          <p:cNvSpPr txBox="1">
            <a:spLocks noChangeArrowheads="1"/>
          </p:cNvSpPr>
          <p:nvPr>
            <p:custDataLst>
              <p:tags r:id="rId7"/>
            </p:custDataLst>
          </p:nvPr>
        </p:nvSpPr>
        <p:spPr bwMode="auto">
          <a:xfrm>
            <a:off x="409320" y="1484055"/>
            <a:ext cx="1722240" cy="1322059"/>
          </a:xfrm>
          <a:prstGeom prst="rect">
            <a:avLst/>
          </a:prstGeom>
          <a:noFill/>
          <a:ln w="9525">
            <a:noFill/>
            <a:round/>
            <a:headEnd/>
            <a:tailEnd/>
          </a:ln>
          <a:effectLst/>
        </p:spPr>
        <p:txBody>
          <a:bodyPr wrap="none" lIns="90000" tIns="73224" rIns="90000" bIns="45000"/>
          <a:lstStyle/>
          <a:p>
            <a:pPr algn="ctr">
              <a:tabLst>
                <a:tab pos="656582" algn="l"/>
                <a:tab pos="1313162" algn="l"/>
              </a:tabLst>
            </a:pPr>
            <a:r>
              <a:rPr lang="en-US" sz="2900" dirty="0">
                <a:solidFill>
                  <a:schemeClr val="accent1"/>
                </a:solidFill>
                <a:latin typeface="Calibri" pitchFamily="34" charset="0"/>
              </a:rPr>
              <a:t>MIPS</a:t>
            </a:r>
          </a:p>
          <a:p>
            <a:pPr algn="ctr">
              <a:tabLst>
                <a:tab pos="656582" algn="l"/>
                <a:tab pos="1313162" algn="l"/>
              </a:tabLst>
            </a:pPr>
            <a:r>
              <a:rPr lang="en-US" sz="2900" dirty="0" smtClean="0">
                <a:solidFill>
                  <a:schemeClr val="accent1"/>
                </a:solidFill>
                <a:latin typeface="Calibri" pitchFamily="34" charset="0"/>
              </a:rPr>
              <a:t>assembly</a:t>
            </a:r>
            <a:endParaRPr lang="en-US" sz="2900" dirty="0">
              <a:solidFill>
                <a:schemeClr val="accent1"/>
              </a:solidFill>
              <a:latin typeface="Calibri" pitchFamily="34" charset="0"/>
            </a:endParaRPr>
          </a:p>
        </p:txBody>
      </p:sp>
      <p:sp>
        <p:nvSpPr>
          <p:cNvPr id="14" name="Text Box 7"/>
          <p:cNvSpPr txBox="1">
            <a:spLocks noChangeArrowheads="1"/>
          </p:cNvSpPr>
          <p:nvPr>
            <p:custDataLst>
              <p:tags r:id="rId8"/>
            </p:custDataLst>
          </p:nvPr>
        </p:nvSpPr>
        <p:spPr bwMode="auto">
          <a:xfrm>
            <a:off x="2302200" y="3236655"/>
            <a:ext cx="5885280" cy="1244291"/>
          </a:xfrm>
          <a:prstGeom prst="rect">
            <a:avLst/>
          </a:prstGeom>
          <a:noFill/>
          <a:ln w="9525">
            <a:solidFill>
              <a:schemeClr val="bg2"/>
            </a:solidFill>
            <a:round/>
            <a:headEnd/>
            <a:tailEnd/>
          </a:ln>
          <a:effectLst/>
        </p:spPr>
        <p:txBody>
          <a:bodyPr lIns="90000" tIns="83808" rIns="90000" bIns="45000"/>
          <a:lstStyle/>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rgbClr val="FFFFFF"/>
                </a:solidFill>
                <a:latin typeface="Consolas" pitchFamily="49" charset="0"/>
              </a:rPr>
              <a:t>00100000000001010000000000001010</a:t>
            </a: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rgbClr val="FFFFFF"/>
                </a:solidFill>
                <a:latin typeface="Consolas" pitchFamily="49" charset="0"/>
              </a:rPr>
              <a:t>00000000000001010010100001000000</a:t>
            </a: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smtClean="0">
                <a:solidFill>
                  <a:srgbClr val="FFFFFF"/>
                </a:solidFill>
                <a:latin typeface="Consolas" pitchFamily="49" charset="0"/>
              </a:rPr>
              <a:t>00100000101001010000000000001111</a:t>
            </a:r>
            <a:endParaRPr lang="en-US" sz="2500" dirty="0">
              <a:solidFill>
                <a:srgbClr val="FFFFFF"/>
              </a:solidFill>
              <a:latin typeface="Consolas" pitchFamily="49" charset="0"/>
            </a:endParaRPr>
          </a:p>
        </p:txBody>
      </p:sp>
      <p:sp>
        <p:nvSpPr>
          <p:cNvPr id="15" name="Text Box 8"/>
          <p:cNvSpPr txBox="1">
            <a:spLocks noChangeArrowheads="1"/>
          </p:cNvSpPr>
          <p:nvPr>
            <p:custDataLst>
              <p:tags r:id="rId9"/>
            </p:custDataLst>
          </p:nvPr>
        </p:nvSpPr>
        <p:spPr bwMode="auto">
          <a:xfrm>
            <a:off x="417240" y="3084255"/>
            <a:ext cx="1677600" cy="1322059"/>
          </a:xfrm>
          <a:prstGeom prst="rect">
            <a:avLst/>
          </a:prstGeom>
          <a:noFill/>
          <a:ln w="9525">
            <a:noFill/>
            <a:round/>
            <a:headEnd/>
            <a:tailEnd/>
          </a:ln>
          <a:effectLst/>
        </p:spPr>
        <p:txBody>
          <a:bodyPr wrap="none" lIns="90000" tIns="73224" rIns="90000" bIns="45000"/>
          <a:lstStyle/>
          <a:p>
            <a:pPr algn="ctr">
              <a:tabLst>
                <a:tab pos="656582" algn="l"/>
                <a:tab pos="1313162" algn="l"/>
              </a:tabLst>
            </a:pPr>
            <a:r>
              <a:rPr lang="en-US" sz="2900" dirty="0" smtClean="0">
                <a:solidFill>
                  <a:schemeClr val="accent1"/>
                </a:solidFill>
                <a:latin typeface="Calibri" pitchFamily="34" charset="0"/>
              </a:rPr>
              <a:t>machine</a:t>
            </a:r>
            <a:br>
              <a:rPr lang="en-US" sz="2900" dirty="0" smtClean="0">
                <a:solidFill>
                  <a:schemeClr val="accent1"/>
                </a:solidFill>
                <a:latin typeface="Calibri" pitchFamily="34" charset="0"/>
              </a:rPr>
            </a:br>
            <a:r>
              <a:rPr lang="en-US" sz="2900" dirty="0" smtClean="0">
                <a:solidFill>
                  <a:schemeClr val="accent1"/>
                </a:solidFill>
                <a:latin typeface="Calibri" pitchFamily="34" charset="0"/>
              </a:rPr>
              <a:t>code</a:t>
            </a:r>
            <a:endParaRPr lang="en-US" sz="2900" dirty="0">
              <a:solidFill>
                <a:schemeClr val="accent1"/>
              </a:solidFill>
              <a:latin typeface="Calibri" pitchFamily="34" charset="0"/>
            </a:endParaRPr>
          </a:p>
        </p:txBody>
      </p:sp>
      <p:sp>
        <p:nvSpPr>
          <p:cNvPr id="16" name="AutoShape 9"/>
          <p:cNvSpPr>
            <a:spLocks noChangeArrowheads="1"/>
          </p:cNvSpPr>
          <p:nvPr>
            <p:custDataLst>
              <p:tags r:id="rId10"/>
            </p:custDataLst>
          </p:nvPr>
        </p:nvSpPr>
        <p:spPr bwMode="auto">
          <a:xfrm>
            <a:off x="228600" y="2550855"/>
            <a:ext cx="2280960" cy="622145"/>
          </a:xfrm>
          <a:prstGeom prst="downArrow">
            <a:avLst>
              <a:gd name="adj1" fmla="val 70028"/>
              <a:gd name="adj2" fmla="val 23611"/>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r>
              <a:rPr lang="en-US" sz="2500" dirty="0">
                <a:solidFill>
                  <a:srgbClr val="FFFFFF"/>
                </a:solidFill>
                <a:latin typeface="Calibri" pitchFamily="34" charset="0"/>
              </a:rPr>
              <a:t>assembler</a:t>
            </a:r>
          </a:p>
        </p:txBody>
      </p:sp>
      <p:sp>
        <p:nvSpPr>
          <p:cNvPr id="17" name="Rectangle 16"/>
          <p:cNvSpPr/>
          <p:nvPr>
            <p:custDataLst>
              <p:tags r:id="rId11"/>
            </p:custDataLst>
          </p:nvPr>
        </p:nvSpPr>
        <p:spPr>
          <a:xfrm>
            <a:off x="304800" y="4379655"/>
            <a:ext cx="1905000" cy="2554545"/>
          </a:xfrm>
          <a:prstGeom prst="rect">
            <a:avLst/>
          </a:prstGeom>
        </p:spPr>
        <p:txBody>
          <a:bodyPr wrap="square">
            <a:spAutoFit/>
          </a:bodyPr>
          <a:lstStyle/>
          <a:p>
            <a:pPr algn="ctr"/>
            <a:r>
              <a:rPr lang="en-US" sz="2400" dirty="0" smtClean="0">
                <a:solidFill>
                  <a:schemeClr val="accent1"/>
                </a:solidFill>
              </a:rPr>
              <a:t>CPU</a:t>
            </a:r>
          </a:p>
          <a:p>
            <a:pPr algn="ctr"/>
            <a:endParaRPr lang="en-US" sz="2000" dirty="0" smtClean="0">
              <a:solidFill>
                <a:schemeClr val="accent1"/>
              </a:solidFill>
            </a:endParaRPr>
          </a:p>
          <a:p>
            <a:pPr algn="ctr"/>
            <a:r>
              <a:rPr lang="en-US" sz="2000" dirty="0" smtClean="0">
                <a:solidFill>
                  <a:schemeClr val="accent1"/>
                </a:solidFill>
              </a:rPr>
              <a:t>Circuits</a:t>
            </a:r>
          </a:p>
          <a:p>
            <a:pPr algn="ctr"/>
            <a:endParaRPr lang="en-US" dirty="0" smtClean="0">
              <a:solidFill>
                <a:schemeClr val="accent1"/>
              </a:solidFill>
            </a:endParaRPr>
          </a:p>
          <a:p>
            <a:pPr algn="ctr"/>
            <a:r>
              <a:rPr lang="en-US" dirty="0" smtClean="0">
                <a:solidFill>
                  <a:schemeClr val="accent1"/>
                </a:solidFill>
              </a:rPr>
              <a:t>Gates</a:t>
            </a:r>
          </a:p>
          <a:p>
            <a:pPr algn="ctr"/>
            <a:endParaRPr lang="en-US" sz="1600" dirty="0" smtClean="0">
              <a:solidFill>
                <a:schemeClr val="accent1"/>
              </a:solidFill>
            </a:endParaRPr>
          </a:p>
          <a:p>
            <a:pPr algn="ctr"/>
            <a:r>
              <a:rPr lang="en-US" sz="1600" dirty="0" smtClean="0">
                <a:solidFill>
                  <a:schemeClr val="accent1"/>
                </a:solidFill>
              </a:rPr>
              <a:t>Transistors</a:t>
            </a:r>
          </a:p>
          <a:p>
            <a:pPr algn="ctr"/>
            <a:endParaRPr lang="en-US" sz="1400" dirty="0" smtClean="0">
              <a:solidFill>
                <a:schemeClr val="accent1"/>
              </a:solidFill>
            </a:endParaRPr>
          </a:p>
          <a:p>
            <a:pPr algn="ctr"/>
            <a:r>
              <a:rPr lang="en-US" sz="1400" dirty="0" smtClean="0">
                <a:solidFill>
                  <a:schemeClr val="accent1"/>
                </a:solidFill>
              </a:rPr>
              <a:t>Silicon</a:t>
            </a:r>
          </a:p>
        </p:txBody>
      </p:sp>
      <p:sp>
        <p:nvSpPr>
          <p:cNvPr id="18" name="AutoShape 9"/>
          <p:cNvSpPr>
            <a:spLocks noChangeArrowheads="1"/>
          </p:cNvSpPr>
          <p:nvPr>
            <p:custDataLst>
              <p:tags r:id="rId12"/>
            </p:custDataLst>
          </p:nvPr>
        </p:nvSpPr>
        <p:spPr bwMode="auto">
          <a:xfrm>
            <a:off x="457200" y="4074855"/>
            <a:ext cx="1600200" cy="304800"/>
          </a:xfrm>
          <a:prstGeom prst="downArrow">
            <a:avLst>
              <a:gd name="adj1" fmla="val 70028"/>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19" name="AutoShape 9"/>
          <p:cNvSpPr>
            <a:spLocks noChangeArrowheads="1"/>
          </p:cNvSpPr>
          <p:nvPr>
            <p:custDataLst>
              <p:tags r:id="rId13"/>
            </p:custDataLst>
          </p:nvPr>
        </p:nvSpPr>
        <p:spPr bwMode="auto">
          <a:xfrm>
            <a:off x="609600" y="4795759"/>
            <a:ext cx="1295400" cy="304800"/>
          </a:xfrm>
          <a:prstGeom prst="downArrow">
            <a:avLst>
              <a:gd name="adj1" fmla="val 68442"/>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2" name="AutoShape 9"/>
          <p:cNvSpPr>
            <a:spLocks noChangeArrowheads="1"/>
          </p:cNvSpPr>
          <p:nvPr>
            <p:custDataLst>
              <p:tags r:id="rId14"/>
            </p:custDataLst>
          </p:nvPr>
        </p:nvSpPr>
        <p:spPr bwMode="auto">
          <a:xfrm>
            <a:off x="838200" y="6437055"/>
            <a:ext cx="838200" cy="228600"/>
          </a:xfrm>
          <a:prstGeom prst="downArrow">
            <a:avLst>
              <a:gd name="adj1" fmla="val 43062"/>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3" name="AutoShape 9"/>
          <p:cNvSpPr>
            <a:spLocks noChangeArrowheads="1"/>
          </p:cNvSpPr>
          <p:nvPr>
            <p:custDataLst>
              <p:tags r:id="rId15"/>
            </p:custDataLst>
          </p:nvPr>
        </p:nvSpPr>
        <p:spPr bwMode="auto">
          <a:xfrm>
            <a:off x="685800" y="5407071"/>
            <a:ext cx="1143000" cy="267984"/>
          </a:xfrm>
          <a:prstGeom prst="downArrow">
            <a:avLst>
              <a:gd name="adj1" fmla="val 68442"/>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4" name="AutoShape 9"/>
          <p:cNvSpPr>
            <a:spLocks noChangeArrowheads="1"/>
          </p:cNvSpPr>
          <p:nvPr>
            <p:custDataLst>
              <p:tags r:id="rId16"/>
            </p:custDataLst>
          </p:nvPr>
        </p:nvSpPr>
        <p:spPr bwMode="auto">
          <a:xfrm>
            <a:off x="762000" y="5940471"/>
            <a:ext cx="990600" cy="267984"/>
          </a:xfrm>
          <a:prstGeom prst="downArrow">
            <a:avLst>
              <a:gd name="adj1" fmla="val 62219"/>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0" name="Rectangle 19"/>
          <p:cNvSpPr/>
          <p:nvPr/>
        </p:nvSpPr>
        <p:spPr>
          <a:xfrm>
            <a:off x="2321601" y="3277772"/>
            <a:ext cx="1107399"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429000" y="3276600"/>
            <a:ext cx="914401"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343400" y="3276600"/>
            <a:ext cx="838200"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181600" y="3277772"/>
            <a:ext cx="2819400"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209800" y="2819400"/>
            <a:ext cx="5791200" cy="461665"/>
          </a:xfrm>
          <a:prstGeom prst="rect">
            <a:avLst/>
          </a:prstGeom>
          <a:noFill/>
        </p:spPr>
        <p:txBody>
          <a:bodyPr wrap="square" rtlCol="0">
            <a:spAutoFit/>
          </a:bodyPr>
          <a:lstStyle/>
          <a:p>
            <a:r>
              <a:rPr lang="en-US" sz="2400" dirty="0" smtClean="0">
                <a:solidFill>
                  <a:schemeClr val="accent5">
                    <a:lumMod val="60000"/>
                    <a:lumOff val="40000"/>
                  </a:schemeClr>
                </a:solidFill>
              </a:rPr>
              <a:t>op = </a:t>
            </a:r>
            <a:r>
              <a:rPr lang="en-US" sz="2400" dirty="0" err="1" smtClean="0">
                <a:solidFill>
                  <a:schemeClr val="accent5">
                    <a:lumMod val="60000"/>
                    <a:lumOff val="40000"/>
                  </a:schemeClr>
                </a:solidFill>
              </a:rPr>
              <a:t>addi</a:t>
            </a:r>
            <a:r>
              <a:rPr lang="en-US" sz="2400" dirty="0" smtClean="0">
                <a:solidFill>
                  <a:schemeClr val="accent5">
                    <a:lumMod val="60000"/>
                    <a:lumOff val="40000"/>
                  </a:schemeClr>
                </a:solidFill>
              </a:rPr>
              <a:t>     r0         r5                                    10</a:t>
            </a:r>
            <a:endParaRPr lang="en-US" sz="2400" dirty="0">
              <a:solidFill>
                <a:schemeClr val="accent5">
                  <a:lumMod val="60000"/>
                  <a:lumOff val="40000"/>
                </a:schemeClr>
              </a:solidFill>
            </a:endParaRPr>
          </a:p>
        </p:txBody>
      </p:sp>
      <p:sp>
        <p:nvSpPr>
          <p:cNvPr id="28" name="Rectangle 27"/>
          <p:cNvSpPr/>
          <p:nvPr/>
        </p:nvSpPr>
        <p:spPr>
          <a:xfrm>
            <a:off x="2321601" y="3963572"/>
            <a:ext cx="1107399"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29000" y="3962400"/>
            <a:ext cx="914401"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343400" y="3962400"/>
            <a:ext cx="838200"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181600" y="3963572"/>
            <a:ext cx="2819400"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209799" y="4186535"/>
            <a:ext cx="5997081" cy="461665"/>
          </a:xfrm>
          <a:prstGeom prst="rect">
            <a:avLst/>
          </a:prstGeom>
          <a:noFill/>
        </p:spPr>
        <p:txBody>
          <a:bodyPr wrap="square" rtlCol="0">
            <a:spAutoFit/>
          </a:bodyPr>
          <a:lstStyle/>
          <a:p>
            <a:r>
              <a:rPr lang="en-US" sz="2400" dirty="0" smtClean="0">
                <a:solidFill>
                  <a:schemeClr val="accent5">
                    <a:lumMod val="60000"/>
                    <a:lumOff val="40000"/>
                  </a:schemeClr>
                </a:solidFill>
              </a:rPr>
              <a:t>op = </a:t>
            </a:r>
            <a:r>
              <a:rPr lang="en-US" sz="2400" dirty="0" err="1" smtClean="0">
                <a:solidFill>
                  <a:schemeClr val="accent5">
                    <a:lumMod val="60000"/>
                    <a:lumOff val="40000"/>
                  </a:schemeClr>
                </a:solidFill>
              </a:rPr>
              <a:t>addi</a:t>
            </a:r>
            <a:r>
              <a:rPr lang="en-US" sz="2400" dirty="0" smtClean="0">
                <a:solidFill>
                  <a:schemeClr val="accent5">
                    <a:lumMod val="60000"/>
                    <a:lumOff val="40000"/>
                  </a:schemeClr>
                </a:solidFill>
              </a:rPr>
              <a:t>     r5         </a:t>
            </a:r>
            <a:r>
              <a:rPr lang="en-US" sz="2400" dirty="0" err="1" smtClean="0">
                <a:solidFill>
                  <a:schemeClr val="accent5">
                    <a:lumMod val="60000"/>
                    <a:lumOff val="40000"/>
                  </a:schemeClr>
                </a:solidFill>
              </a:rPr>
              <a:t>r5</a:t>
            </a:r>
            <a:r>
              <a:rPr lang="en-US" sz="2400" dirty="0" smtClean="0">
                <a:solidFill>
                  <a:schemeClr val="accent5">
                    <a:lumMod val="60000"/>
                    <a:lumOff val="40000"/>
                  </a:schemeClr>
                </a:solidFill>
              </a:rPr>
              <a:t>                                    15</a:t>
            </a:r>
            <a:endParaRPr lang="en-US" sz="2400" dirty="0">
              <a:solidFill>
                <a:schemeClr val="accent5">
                  <a:lumMod val="60000"/>
                  <a:lumOff val="40000"/>
                </a:schemeClr>
              </a:solidFill>
            </a:endParaRPr>
          </a:p>
        </p:txBody>
      </p:sp>
      <p:sp>
        <p:nvSpPr>
          <p:cNvPr id="33" name="Rectangle 32"/>
          <p:cNvSpPr/>
          <p:nvPr/>
        </p:nvSpPr>
        <p:spPr>
          <a:xfrm>
            <a:off x="2321601" y="3582572"/>
            <a:ext cx="1107399" cy="3798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429000" y="3581400"/>
            <a:ext cx="914401" cy="38100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343400" y="3581400"/>
            <a:ext cx="838200" cy="38100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934200" y="3582572"/>
            <a:ext cx="1066800" cy="3798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181600" y="3581400"/>
            <a:ext cx="838200" cy="38100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019800" y="3581400"/>
            <a:ext cx="914400" cy="38100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2013609" y="3733800"/>
            <a:ext cx="6368391" cy="1528465"/>
            <a:chOff x="2013609" y="3733800"/>
            <a:chExt cx="6368391" cy="1528465"/>
          </a:xfrm>
        </p:grpSpPr>
        <p:sp>
          <p:nvSpPr>
            <p:cNvPr id="39" name="TextBox 38"/>
            <p:cNvSpPr txBox="1"/>
            <p:nvPr/>
          </p:nvSpPr>
          <p:spPr>
            <a:xfrm>
              <a:off x="2190399" y="4800600"/>
              <a:ext cx="6191601" cy="461665"/>
            </a:xfrm>
            <a:prstGeom prst="rect">
              <a:avLst/>
            </a:prstGeom>
            <a:noFill/>
          </p:spPr>
          <p:txBody>
            <a:bodyPr wrap="square" rtlCol="0">
              <a:spAutoFit/>
            </a:bodyPr>
            <a:lstStyle/>
            <a:p>
              <a:r>
                <a:rPr lang="en-US" sz="2400" dirty="0" smtClean="0">
                  <a:solidFill>
                    <a:schemeClr val="accent5">
                      <a:lumMod val="60000"/>
                      <a:lumOff val="40000"/>
                    </a:schemeClr>
                  </a:solidFill>
                </a:rPr>
                <a:t>op = r-type               r5       </a:t>
              </a:r>
              <a:r>
                <a:rPr lang="en-US" sz="2400" dirty="0" err="1" smtClean="0">
                  <a:solidFill>
                    <a:schemeClr val="accent5">
                      <a:lumMod val="60000"/>
                      <a:lumOff val="40000"/>
                    </a:schemeClr>
                  </a:solidFill>
                </a:rPr>
                <a:t>r5</a:t>
              </a:r>
              <a:r>
                <a:rPr lang="en-US" sz="2400" dirty="0" smtClean="0">
                  <a:solidFill>
                    <a:schemeClr val="accent5">
                      <a:lumMod val="60000"/>
                      <a:lumOff val="40000"/>
                    </a:schemeClr>
                  </a:solidFill>
                </a:rPr>
                <a:t>   </a:t>
              </a:r>
              <a:r>
                <a:rPr lang="en-US" sz="2400" dirty="0" err="1" smtClean="0">
                  <a:solidFill>
                    <a:schemeClr val="accent5">
                      <a:lumMod val="60000"/>
                      <a:lumOff val="40000"/>
                    </a:schemeClr>
                  </a:solidFill>
                </a:rPr>
                <a:t>shamt</a:t>
              </a:r>
              <a:r>
                <a:rPr lang="en-US" sz="2400" dirty="0" smtClean="0">
                  <a:solidFill>
                    <a:schemeClr val="accent5">
                      <a:lumMod val="60000"/>
                      <a:lumOff val="40000"/>
                    </a:schemeClr>
                  </a:solidFill>
                </a:rPr>
                <a:t>=1     </a:t>
              </a:r>
              <a:r>
                <a:rPr lang="en-US" sz="2400" dirty="0" err="1" smtClean="0">
                  <a:solidFill>
                    <a:schemeClr val="accent5">
                      <a:lumMod val="60000"/>
                      <a:lumOff val="40000"/>
                    </a:schemeClr>
                  </a:solidFill>
                </a:rPr>
                <a:t>func</a:t>
              </a:r>
              <a:r>
                <a:rPr lang="en-US" sz="2400" dirty="0" smtClean="0">
                  <a:solidFill>
                    <a:schemeClr val="accent5">
                      <a:lumMod val="60000"/>
                      <a:lumOff val="40000"/>
                    </a:schemeClr>
                  </a:solidFill>
                </a:rPr>
                <a:t>=</a:t>
              </a:r>
              <a:r>
                <a:rPr lang="en-US" sz="2400" dirty="0" err="1" smtClean="0">
                  <a:solidFill>
                    <a:schemeClr val="accent5">
                      <a:lumMod val="60000"/>
                      <a:lumOff val="40000"/>
                    </a:schemeClr>
                  </a:solidFill>
                </a:rPr>
                <a:t>sll</a:t>
              </a:r>
              <a:endParaRPr lang="en-US" sz="2400" dirty="0">
                <a:solidFill>
                  <a:schemeClr val="accent5">
                    <a:lumMod val="60000"/>
                    <a:lumOff val="40000"/>
                  </a:schemeClr>
                </a:solidFill>
              </a:endParaRPr>
            </a:p>
          </p:txBody>
        </p:sp>
        <p:cxnSp>
          <p:nvCxnSpPr>
            <p:cNvPr id="3" name="Straight Arrow Connector 2"/>
            <p:cNvCxnSpPr>
              <a:endCxn id="38" idx="2"/>
            </p:cNvCxnSpPr>
            <p:nvPr/>
          </p:nvCxnSpPr>
          <p:spPr>
            <a:xfrm flipV="1">
              <a:off x="6477000" y="3962400"/>
              <a:ext cx="0" cy="983006"/>
            </a:xfrm>
            <a:prstGeom prst="straightConnector1">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5562600" y="3962400"/>
              <a:ext cx="0" cy="983006"/>
            </a:xfrm>
            <a:prstGeom prst="straightConnector1">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7741920" y="3820160"/>
              <a:ext cx="577182" cy="1127999"/>
            </a:xfrm>
            <a:custGeom>
              <a:avLst/>
              <a:gdLst>
                <a:gd name="connsiteX0" fmla="*/ 0 w 577182"/>
                <a:gd name="connsiteY0" fmla="*/ 1280160 h 1280160"/>
                <a:gd name="connsiteX1" fmla="*/ 568960 w 577182"/>
                <a:gd name="connsiteY1" fmla="*/ 609600 h 1280160"/>
                <a:gd name="connsiteX2" fmla="*/ 284480 w 577182"/>
                <a:gd name="connsiteY2" fmla="*/ 0 h 1280160"/>
              </a:gdLst>
              <a:ahLst/>
              <a:cxnLst>
                <a:cxn ang="0">
                  <a:pos x="connsiteX0" y="connsiteY0"/>
                </a:cxn>
                <a:cxn ang="0">
                  <a:pos x="connsiteX1" y="connsiteY1"/>
                </a:cxn>
                <a:cxn ang="0">
                  <a:pos x="connsiteX2" y="connsiteY2"/>
                </a:cxn>
              </a:cxnLst>
              <a:rect l="l" t="t" r="r" b="b"/>
              <a:pathLst>
                <a:path w="577182" h="1280160">
                  <a:moveTo>
                    <a:pt x="0" y="1280160"/>
                  </a:moveTo>
                  <a:cubicBezTo>
                    <a:pt x="260773" y="1051560"/>
                    <a:pt x="521547" y="822960"/>
                    <a:pt x="568960" y="609600"/>
                  </a:cubicBezTo>
                  <a:cubicBezTo>
                    <a:pt x="616373" y="396240"/>
                    <a:pt x="450426" y="198120"/>
                    <a:pt x="284480" y="0"/>
                  </a:cubicBezTo>
                </a:path>
              </a:pathLst>
            </a:custGeom>
            <a:noFill/>
            <a:ln>
              <a:solidFill>
                <a:schemeClr val="accent5">
                  <a:lumMod val="60000"/>
                  <a:lumOff val="4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flipH="1">
              <a:off x="2013609" y="3733800"/>
              <a:ext cx="577182" cy="1280160"/>
            </a:xfrm>
            <a:custGeom>
              <a:avLst/>
              <a:gdLst>
                <a:gd name="connsiteX0" fmla="*/ 0 w 577182"/>
                <a:gd name="connsiteY0" fmla="*/ 1280160 h 1280160"/>
                <a:gd name="connsiteX1" fmla="*/ 568960 w 577182"/>
                <a:gd name="connsiteY1" fmla="*/ 609600 h 1280160"/>
                <a:gd name="connsiteX2" fmla="*/ 284480 w 577182"/>
                <a:gd name="connsiteY2" fmla="*/ 0 h 1280160"/>
              </a:gdLst>
              <a:ahLst/>
              <a:cxnLst>
                <a:cxn ang="0">
                  <a:pos x="connsiteX0" y="connsiteY0"/>
                </a:cxn>
                <a:cxn ang="0">
                  <a:pos x="connsiteX1" y="connsiteY1"/>
                </a:cxn>
                <a:cxn ang="0">
                  <a:pos x="connsiteX2" y="connsiteY2"/>
                </a:cxn>
              </a:cxnLst>
              <a:rect l="l" t="t" r="r" b="b"/>
              <a:pathLst>
                <a:path w="577182" h="1280160">
                  <a:moveTo>
                    <a:pt x="0" y="1280160"/>
                  </a:moveTo>
                  <a:cubicBezTo>
                    <a:pt x="260773" y="1051560"/>
                    <a:pt x="521547" y="822960"/>
                    <a:pt x="568960" y="609600"/>
                  </a:cubicBezTo>
                  <a:cubicBezTo>
                    <a:pt x="616373" y="396240"/>
                    <a:pt x="450426" y="198120"/>
                    <a:pt x="284480" y="0"/>
                  </a:cubicBezTo>
                </a:path>
              </a:pathLst>
            </a:custGeom>
            <a:noFill/>
            <a:ln>
              <a:solidFill>
                <a:schemeClr val="accent5">
                  <a:lumMod val="60000"/>
                  <a:lumOff val="4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4876800" y="3886200"/>
              <a:ext cx="577182" cy="1145232"/>
            </a:xfrm>
            <a:custGeom>
              <a:avLst/>
              <a:gdLst>
                <a:gd name="connsiteX0" fmla="*/ 0 w 577182"/>
                <a:gd name="connsiteY0" fmla="*/ 1280160 h 1280160"/>
                <a:gd name="connsiteX1" fmla="*/ 568960 w 577182"/>
                <a:gd name="connsiteY1" fmla="*/ 609600 h 1280160"/>
                <a:gd name="connsiteX2" fmla="*/ 284480 w 577182"/>
                <a:gd name="connsiteY2" fmla="*/ 0 h 1280160"/>
              </a:gdLst>
              <a:ahLst/>
              <a:cxnLst>
                <a:cxn ang="0">
                  <a:pos x="connsiteX0" y="connsiteY0"/>
                </a:cxn>
                <a:cxn ang="0">
                  <a:pos x="connsiteX1" y="connsiteY1"/>
                </a:cxn>
                <a:cxn ang="0">
                  <a:pos x="connsiteX2" y="connsiteY2"/>
                </a:cxn>
              </a:cxnLst>
              <a:rect l="l" t="t" r="r" b="b"/>
              <a:pathLst>
                <a:path w="577182" h="1280160">
                  <a:moveTo>
                    <a:pt x="0" y="1280160"/>
                  </a:moveTo>
                  <a:cubicBezTo>
                    <a:pt x="260773" y="1051560"/>
                    <a:pt x="521547" y="822960"/>
                    <a:pt x="568960" y="609600"/>
                  </a:cubicBezTo>
                  <a:cubicBezTo>
                    <a:pt x="616373" y="396240"/>
                    <a:pt x="450426" y="198120"/>
                    <a:pt x="284480" y="0"/>
                  </a:cubicBezTo>
                </a:path>
              </a:pathLst>
            </a:custGeom>
            <a:noFill/>
            <a:ln>
              <a:solidFill>
                <a:schemeClr val="accent5">
                  <a:lumMod val="60000"/>
                  <a:lumOff val="4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p:cNvSpPr txBox="1"/>
          <p:nvPr/>
        </p:nvSpPr>
        <p:spPr>
          <a:xfrm>
            <a:off x="5838618" y="990600"/>
            <a:ext cx="3071675" cy="2015936"/>
          </a:xfrm>
          <a:prstGeom prst="rect">
            <a:avLst/>
          </a:prstGeom>
          <a:noFill/>
        </p:spPr>
        <p:txBody>
          <a:bodyPr wrap="none" rtlCol="0">
            <a:spAutoFit/>
          </a:bodyPr>
          <a:lstStyle/>
          <a:p>
            <a:endParaRPr lang="en-US" sz="2500" dirty="0" smtClean="0">
              <a:solidFill>
                <a:schemeClr val="accent5">
                  <a:lumMod val="60000"/>
                  <a:lumOff val="40000"/>
                </a:schemeClr>
              </a:solidFill>
            </a:endParaRPr>
          </a:p>
          <a:p>
            <a:r>
              <a:rPr lang="en-US" sz="2500" dirty="0">
                <a:solidFill>
                  <a:schemeClr val="accent5">
                    <a:lumMod val="60000"/>
                    <a:lumOff val="40000"/>
                  </a:schemeClr>
                </a:solidFill>
              </a:rPr>
              <a:t>r</a:t>
            </a:r>
            <a:r>
              <a:rPr lang="en-US" sz="2500" dirty="0" smtClean="0">
                <a:solidFill>
                  <a:schemeClr val="accent5">
                    <a:lumMod val="60000"/>
                    <a:lumOff val="40000"/>
                  </a:schemeClr>
                </a:solidFill>
              </a:rPr>
              <a:t>0 = 0</a:t>
            </a:r>
          </a:p>
          <a:p>
            <a:r>
              <a:rPr lang="en-US" sz="2500" dirty="0" smtClean="0">
                <a:solidFill>
                  <a:schemeClr val="accent5">
                    <a:lumMod val="60000"/>
                    <a:lumOff val="40000"/>
                  </a:schemeClr>
                </a:solidFill>
              </a:rPr>
              <a:t>r5 = r0 + 10</a:t>
            </a:r>
          </a:p>
          <a:p>
            <a:r>
              <a:rPr lang="en-US" sz="2500" dirty="0" smtClean="0">
                <a:solidFill>
                  <a:schemeClr val="accent5">
                    <a:lumMod val="60000"/>
                    <a:lumOff val="40000"/>
                  </a:schemeClr>
                </a:solidFill>
              </a:rPr>
              <a:t>r5 = r5&lt;&lt;1 #r5 = r5 * 2</a:t>
            </a:r>
          </a:p>
          <a:p>
            <a:r>
              <a:rPr lang="en-US" sz="2500" dirty="0" smtClean="0">
                <a:solidFill>
                  <a:schemeClr val="accent5">
                    <a:lumMod val="60000"/>
                    <a:lumOff val="40000"/>
                  </a:schemeClr>
                </a:solidFill>
              </a:rPr>
              <a:t>r5 = r15 + 15</a:t>
            </a:r>
            <a:endParaRPr lang="en-US" sz="2500" dirty="0">
              <a:solidFill>
                <a:schemeClr val="accent5">
                  <a:lumMod val="60000"/>
                  <a:lumOff val="40000"/>
                </a:schemeClr>
              </a:solidFill>
            </a:endParaRPr>
          </a:p>
        </p:txBody>
      </p:sp>
      <p:cxnSp>
        <p:nvCxnSpPr>
          <p:cNvPr id="44" name="Straight Arrow Connector 43"/>
          <p:cNvCxnSpPr>
            <a:stCxn id="43" idx="1"/>
          </p:cNvCxnSpPr>
          <p:nvPr/>
        </p:nvCxnSpPr>
        <p:spPr>
          <a:xfrm flipH="1">
            <a:off x="5105400" y="1998568"/>
            <a:ext cx="733218" cy="38473"/>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4876800" y="2422451"/>
            <a:ext cx="1066800" cy="0"/>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5105400" y="2758391"/>
            <a:ext cx="838200" cy="0"/>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3048000" y="5244628"/>
            <a:ext cx="2552700" cy="1421027"/>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p:cNvCxnSpPr/>
          <p:nvPr/>
        </p:nvCxnSpPr>
        <p:spPr>
          <a:xfrm>
            <a:off x="1369080" y="4648200"/>
            <a:ext cx="1678920" cy="1026855"/>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409320" y="1490236"/>
            <a:ext cx="1912281" cy="1682764"/>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Tree>
    <p:extLst>
      <p:ext uri="{BB962C8B-B14F-4D97-AF65-F5344CB8AC3E}">
        <p14:creationId xmlns:p14="http://schemas.microsoft.com/office/powerpoint/2010/main" val="97001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43">
                                            <p:txEl>
                                              <p:pRg st="1" end="1"/>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44"/>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43">
                                            <p:txEl>
                                              <p:pRg st="2" end="2"/>
                                            </p:txEl>
                                          </p:spTgt>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45"/>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43">
                                            <p:txEl>
                                              <p:pRg st="3" end="3"/>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46"/>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43">
                                            <p:txEl>
                                              <p:pRg st="4" end="4"/>
                                            </p:txEl>
                                          </p:spTgt>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10" grpId="0" animBg="1"/>
      <p:bldP spid="11" grpId="0" animBg="1"/>
      <p:bldP spid="12" grpId="0"/>
      <p:bldP spid="14" grpId="0" animBg="1"/>
      <p:bldP spid="15" grpId="0"/>
      <p:bldP spid="16" grpId="0" animBg="1"/>
      <p:bldP spid="17" grpId="0"/>
      <p:bldP spid="18" grpId="0" animBg="1"/>
      <p:bldP spid="19" grpId="0" animBg="1"/>
      <p:bldP spid="22" grpId="0" animBg="1"/>
      <p:bldP spid="23" grpId="0" animBg="1"/>
      <p:bldP spid="24" grpId="0" animBg="1"/>
      <p:bldP spid="20" grpId="0" animBg="1"/>
      <p:bldP spid="21" grpId="0" animBg="1"/>
      <p:bldP spid="25" grpId="0" animBg="1"/>
      <p:bldP spid="26" grpId="0" animBg="1"/>
      <p:bldP spid="27" grpId="0"/>
      <p:bldP spid="28" grpId="0" animBg="1"/>
      <p:bldP spid="29" grpId="0" animBg="1"/>
      <p:bldP spid="30" grpId="0" animBg="1"/>
      <p:bldP spid="31" grpId="0" animBg="1"/>
      <p:bldP spid="32" grpId="0"/>
      <p:bldP spid="33" grpId="0" animBg="1"/>
      <p:bldP spid="34" grpId="0" animBg="1"/>
      <p:bldP spid="35" grpId="0" animBg="1"/>
      <p:bldP spid="36" grpId="0" animBg="1"/>
      <p:bldP spid="37" grpId="0" animBg="1"/>
      <p:bldP spid="38" grpId="0" animBg="1"/>
      <p:bldP spid="2" grpId="0" animBg="1"/>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286448" y="5244628"/>
            <a:ext cx="2238052" cy="1507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custDataLst>
              <p:tags r:id="rId1"/>
            </p:custDataLst>
          </p:nvPr>
        </p:nvSpPr>
        <p:spPr/>
        <p:txBody>
          <a:bodyPr>
            <a:normAutofit fontScale="90000"/>
          </a:bodyPr>
          <a:lstStyle/>
          <a:p>
            <a:r>
              <a:rPr lang="en-US" dirty="0" smtClean="0"/>
              <a:t>Big Picture: Where are we going?</a:t>
            </a:r>
            <a:endParaRPr lang="en-US" dirty="0"/>
          </a:p>
        </p:txBody>
      </p:sp>
      <p:sp>
        <p:nvSpPr>
          <p:cNvPr id="4" name="Slide Number Placeholder 3"/>
          <p:cNvSpPr>
            <a:spLocks noGrp="1"/>
          </p:cNvSpPr>
          <p:nvPr>
            <p:ph type="sldNum" sz="quarter" idx="4294967295"/>
            <p:custDataLst>
              <p:tags r:id="rId2"/>
            </p:custDataLst>
          </p:nvPr>
        </p:nvSpPr>
        <p:spPr>
          <a:xfrm>
            <a:off x="6781800" y="6400802"/>
            <a:ext cx="2133600" cy="365125"/>
          </a:xfrm>
          <a:prstGeom prst="rect">
            <a:avLst/>
          </a:prstGeom>
        </p:spPr>
        <p:txBody>
          <a:bodyPr/>
          <a:lstStyle/>
          <a:p>
            <a:fld id="{99EB2656-1F71-48FF-8CBF-4CFD95C1BAB2}" type="slidenum">
              <a:rPr lang="en-US" smtClean="0"/>
              <a:pPr/>
              <a:t>6</a:t>
            </a:fld>
            <a:endParaRPr lang="en-US" dirty="0"/>
          </a:p>
        </p:txBody>
      </p:sp>
      <p:sp>
        <p:nvSpPr>
          <p:cNvPr id="7" name="Text Box 2"/>
          <p:cNvSpPr txBox="1">
            <a:spLocks noChangeArrowheads="1"/>
          </p:cNvSpPr>
          <p:nvPr>
            <p:custDataLst>
              <p:tags r:id="rId3"/>
            </p:custDataLst>
          </p:nvPr>
        </p:nvSpPr>
        <p:spPr bwMode="auto">
          <a:xfrm>
            <a:off x="2280960" y="660709"/>
            <a:ext cx="3110400" cy="829527"/>
          </a:xfrm>
          <a:prstGeom prst="rect">
            <a:avLst/>
          </a:prstGeom>
          <a:noFill/>
          <a:ln w="9525">
            <a:solidFill>
              <a:schemeClr val="bg2"/>
            </a:solidFill>
            <a:round/>
            <a:headEnd/>
            <a:tailEnd/>
          </a:ln>
          <a:effectLst/>
        </p:spPr>
        <p:txBody>
          <a:bodyPr lIns="90000" tIns="83808" rIns="90000" bIns="45000"/>
          <a:lstStyle/>
          <a:p>
            <a:pPr>
              <a:lnSpc>
                <a:spcPct val="89000"/>
              </a:lnSpc>
              <a:tabLst>
                <a:tab pos="656582" algn="l"/>
                <a:tab pos="1313162" algn="l"/>
                <a:tab pos="1969745" algn="l"/>
                <a:tab pos="2626327" algn="l"/>
              </a:tabLst>
            </a:pPr>
            <a:r>
              <a:rPr lang="en-US" sz="2500" dirty="0" err="1">
                <a:solidFill>
                  <a:srgbClr val="FFFFFF"/>
                </a:solidFill>
                <a:latin typeface="Consolas" pitchFamily="49" charset="0"/>
              </a:rPr>
              <a:t>int</a:t>
            </a:r>
            <a:r>
              <a:rPr lang="en-US" sz="2500" dirty="0">
                <a:solidFill>
                  <a:srgbClr val="FFFFFF"/>
                </a:solidFill>
                <a:latin typeface="Consolas" pitchFamily="49" charset="0"/>
              </a:rPr>
              <a:t> x = 10;</a:t>
            </a:r>
          </a:p>
          <a:p>
            <a:pPr>
              <a:lnSpc>
                <a:spcPct val="89000"/>
              </a:lnSpc>
              <a:tabLst>
                <a:tab pos="656582" algn="l"/>
                <a:tab pos="1313162" algn="l"/>
                <a:tab pos="1969745" algn="l"/>
                <a:tab pos="2626327" algn="l"/>
              </a:tabLst>
            </a:pPr>
            <a:r>
              <a:rPr lang="en-US" sz="2500" dirty="0">
                <a:solidFill>
                  <a:srgbClr val="FFFFFF"/>
                </a:solidFill>
                <a:latin typeface="Consolas" pitchFamily="49" charset="0"/>
              </a:rPr>
              <a:t>x = 2 * x + </a:t>
            </a:r>
            <a:r>
              <a:rPr lang="en-US" sz="2500" dirty="0" smtClean="0">
                <a:solidFill>
                  <a:srgbClr val="FFFFFF"/>
                </a:solidFill>
                <a:latin typeface="Consolas" pitchFamily="49" charset="0"/>
              </a:rPr>
              <a:t>15;</a:t>
            </a:r>
            <a:endParaRPr lang="en-US" sz="2500" dirty="0">
              <a:solidFill>
                <a:srgbClr val="FFFFFF"/>
              </a:solidFill>
              <a:latin typeface="Consolas" pitchFamily="49" charset="0"/>
            </a:endParaRPr>
          </a:p>
        </p:txBody>
      </p:sp>
      <p:sp>
        <p:nvSpPr>
          <p:cNvPr id="8" name="Text Box 3"/>
          <p:cNvSpPr txBox="1">
            <a:spLocks noChangeArrowheads="1"/>
          </p:cNvSpPr>
          <p:nvPr>
            <p:custDataLst>
              <p:tags r:id="rId4"/>
            </p:custDataLst>
          </p:nvPr>
        </p:nvSpPr>
        <p:spPr bwMode="auto">
          <a:xfrm>
            <a:off x="1134720" y="417255"/>
            <a:ext cx="430560" cy="495412"/>
          </a:xfrm>
          <a:prstGeom prst="rect">
            <a:avLst/>
          </a:prstGeom>
          <a:noFill/>
          <a:ln w="9525">
            <a:noFill/>
            <a:round/>
            <a:headEnd/>
            <a:tailEnd/>
          </a:ln>
          <a:effectLst/>
        </p:spPr>
        <p:txBody>
          <a:bodyPr wrap="none" lIns="90000" tIns="73224" rIns="90000" bIns="45000"/>
          <a:lstStyle/>
          <a:p>
            <a:r>
              <a:rPr lang="en-US" sz="2900" dirty="0">
                <a:solidFill>
                  <a:schemeClr val="accent1"/>
                </a:solidFill>
                <a:latin typeface="Calibri" pitchFamily="34" charset="0"/>
              </a:rPr>
              <a:t>C</a:t>
            </a:r>
          </a:p>
        </p:txBody>
      </p:sp>
      <p:sp>
        <p:nvSpPr>
          <p:cNvPr id="10" name="AutoShape 4"/>
          <p:cNvSpPr>
            <a:spLocks noChangeArrowheads="1"/>
          </p:cNvSpPr>
          <p:nvPr>
            <p:custDataLst>
              <p:tags r:id="rId5"/>
            </p:custDataLst>
          </p:nvPr>
        </p:nvSpPr>
        <p:spPr bwMode="auto">
          <a:xfrm>
            <a:off x="201960" y="976322"/>
            <a:ext cx="2280960" cy="622145"/>
          </a:xfrm>
          <a:prstGeom prst="downArrow">
            <a:avLst>
              <a:gd name="adj1" fmla="val 70028"/>
              <a:gd name="adj2" fmla="val 23611"/>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r>
              <a:rPr lang="en-US" sz="2500" dirty="0">
                <a:solidFill>
                  <a:srgbClr val="FFFFFF"/>
                </a:solidFill>
                <a:latin typeface="Calibri" pitchFamily="34" charset="0"/>
              </a:rPr>
              <a:t>compiler</a:t>
            </a:r>
          </a:p>
        </p:txBody>
      </p:sp>
      <p:sp>
        <p:nvSpPr>
          <p:cNvPr id="11" name="Text Box 5"/>
          <p:cNvSpPr txBox="1">
            <a:spLocks noChangeArrowheads="1"/>
          </p:cNvSpPr>
          <p:nvPr>
            <p:custDataLst>
              <p:tags r:id="rId6"/>
            </p:custDataLst>
          </p:nvPr>
        </p:nvSpPr>
        <p:spPr bwMode="auto">
          <a:xfrm>
            <a:off x="2275560" y="1803709"/>
            <a:ext cx="2982240" cy="1244291"/>
          </a:xfrm>
          <a:prstGeom prst="rect">
            <a:avLst/>
          </a:prstGeom>
          <a:noFill/>
          <a:ln w="9525">
            <a:solidFill>
              <a:schemeClr val="bg2"/>
            </a:solidFill>
            <a:round/>
            <a:headEnd/>
            <a:tailEnd/>
          </a:ln>
          <a:effectLst/>
        </p:spPr>
        <p:txBody>
          <a:bodyPr lIns="90000" tIns="83808" rIns="90000" bIns="45000"/>
          <a:lstStyle/>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rgbClr val="FFFFFF"/>
                </a:solidFill>
                <a:latin typeface="Consolas" pitchFamily="49" charset="0"/>
              </a:rPr>
              <a:t>addi</a:t>
            </a:r>
            <a:r>
              <a:rPr lang="en-US" sz="2500" dirty="0">
                <a:solidFill>
                  <a:srgbClr val="FFFFFF"/>
                </a:solidFill>
                <a:latin typeface="Consolas" pitchFamily="49" charset="0"/>
              </a:rPr>
              <a:t>	r5, r0, </a:t>
            </a:r>
            <a:r>
              <a:rPr lang="en-US" sz="2500" dirty="0" smtClean="0">
                <a:solidFill>
                  <a:srgbClr val="FFFFFF"/>
                </a:solidFill>
                <a:latin typeface="Consolas" pitchFamily="49" charset="0"/>
              </a:rPr>
              <a:t>10</a:t>
            </a:r>
            <a:endParaRPr lang="en-US" sz="2500" dirty="0">
              <a:solidFill>
                <a:srgbClr val="FFFFFF"/>
              </a:solidFill>
              <a:latin typeface="Consolas" pitchFamily="49" charset="0"/>
            </a:endParaRPr>
          </a:p>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rgbClr val="FFFFFF"/>
                </a:solidFill>
                <a:latin typeface="Consolas" pitchFamily="49" charset="0"/>
              </a:rPr>
              <a:t>muli</a:t>
            </a:r>
            <a:r>
              <a:rPr lang="en-US" sz="2500" dirty="0">
                <a:solidFill>
                  <a:srgbClr val="FFFFFF"/>
                </a:solidFill>
                <a:latin typeface="Consolas" pitchFamily="49" charset="0"/>
              </a:rPr>
              <a:t>	r5, r5, </a:t>
            </a:r>
            <a:r>
              <a:rPr lang="en-US" sz="2500" dirty="0" smtClean="0">
                <a:solidFill>
                  <a:srgbClr val="FFFFFF"/>
                </a:solidFill>
                <a:latin typeface="Consolas" pitchFamily="49" charset="0"/>
              </a:rPr>
              <a:t>2</a:t>
            </a:r>
            <a:endParaRPr lang="en-US" sz="2500" dirty="0">
              <a:solidFill>
                <a:srgbClr val="FFFFFF"/>
              </a:solidFill>
              <a:latin typeface="Consolas" pitchFamily="49" charset="0"/>
            </a:endParaRPr>
          </a:p>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rgbClr val="FFFFFF"/>
                </a:solidFill>
                <a:latin typeface="Consolas" pitchFamily="49" charset="0"/>
              </a:rPr>
              <a:t>addi</a:t>
            </a:r>
            <a:r>
              <a:rPr lang="en-US" sz="2500" dirty="0">
                <a:solidFill>
                  <a:srgbClr val="FFFFFF"/>
                </a:solidFill>
                <a:latin typeface="Consolas" pitchFamily="49" charset="0"/>
              </a:rPr>
              <a:t>	r5, r5, </a:t>
            </a:r>
            <a:r>
              <a:rPr lang="en-US" sz="2500" dirty="0" smtClean="0">
                <a:solidFill>
                  <a:srgbClr val="FFFFFF"/>
                </a:solidFill>
                <a:latin typeface="Consolas" pitchFamily="49" charset="0"/>
              </a:rPr>
              <a:t>15</a:t>
            </a:r>
            <a:endParaRPr lang="en-US" sz="2500" dirty="0">
              <a:solidFill>
                <a:srgbClr val="FFFFFF"/>
              </a:solidFill>
              <a:latin typeface="Consolas" pitchFamily="49" charset="0"/>
            </a:endParaRPr>
          </a:p>
        </p:txBody>
      </p:sp>
      <p:sp>
        <p:nvSpPr>
          <p:cNvPr id="12" name="Text Box 6"/>
          <p:cNvSpPr txBox="1">
            <a:spLocks noChangeArrowheads="1"/>
          </p:cNvSpPr>
          <p:nvPr>
            <p:custDataLst>
              <p:tags r:id="rId7"/>
            </p:custDataLst>
          </p:nvPr>
        </p:nvSpPr>
        <p:spPr bwMode="auto">
          <a:xfrm>
            <a:off x="409320" y="1484055"/>
            <a:ext cx="1722240" cy="1322059"/>
          </a:xfrm>
          <a:prstGeom prst="rect">
            <a:avLst/>
          </a:prstGeom>
          <a:noFill/>
          <a:ln w="9525">
            <a:noFill/>
            <a:round/>
            <a:headEnd/>
            <a:tailEnd/>
          </a:ln>
          <a:effectLst/>
        </p:spPr>
        <p:txBody>
          <a:bodyPr wrap="none" lIns="90000" tIns="73224" rIns="90000" bIns="45000"/>
          <a:lstStyle/>
          <a:p>
            <a:pPr algn="ctr">
              <a:tabLst>
                <a:tab pos="656582" algn="l"/>
                <a:tab pos="1313162" algn="l"/>
              </a:tabLst>
            </a:pPr>
            <a:r>
              <a:rPr lang="en-US" sz="2900" dirty="0">
                <a:solidFill>
                  <a:schemeClr val="accent1"/>
                </a:solidFill>
                <a:latin typeface="Calibri" pitchFamily="34" charset="0"/>
              </a:rPr>
              <a:t>MIPS</a:t>
            </a:r>
          </a:p>
          <a:p>
            <a:pPr algn="ctr">
              <a:tabLst>
                <a:tab pos="656582" algn="l"/>
                <a:tab pos="1313162" algn="l"/>
              </a:tabLst>
            </a:pPr>
            <a:r>
              <a:rPr lang="en-US" sz="2900" dirty="0" smtClean="0">
                <a:solidFill>
                  <a:schemeClr val="accent1"/>
                </a:solidFill>
                <a:latin typeface="Calibri" pitchFamily="34" charset="0"/>
              </a:rPr>
              <a:t>assembly</a:t>
            </a:r>
            <a:endParaRPr lang="en-US" sz="2900" dirty="0">
              <a:solidFill>
                <a:schemeClr val="accent1"/>
              </a:solidFill>
              <a:latin typeface="Calibri" pitchFamily="34" charset="0"/>
            </a:endParaRPr>
          </a:p>
        </p:txBody>
      </p:sp>
      <p:sp>
        <p:nvSpPr>
          <p:cNvPr id="14" name="Text Box 7"/>
          <p:cNvSpPr txBox="1">
            <a:spLocks noChangeArrowheads="1"/>
          </p:cNvSpPr>
          <p:nvPr>
            <p:custDataLst>
              <p:tags r:id="rId8"/>
            </p:custDataLst>
          </p:nvPr>
        </p:nvSpPr>
        <p:spPr bwMode="auto">
          <a:xfrm>
            <a:off x="2302200" y="3236655"/>
            <a:ext cx="5885280" cy="1244291"/>
          </a:xfrm>
          <a:prstGeom prst="rect">
            <a:avLst/>
          </a:prstGeom>
          <a:noFill/>
          <a:ln w="9525">
            <a:solidFill>
              <a:schemeClr val="bg2"/>
            </a:solidFill>
            <a:round/>
            <a:headEnd/>
            <a:tailEnd/>
          </a:ln>
          <a:effectLst/>
        </p:spPr>
        <p:txBody>
          <a:bodyPr lIns="90000" tIns="83808" rIns="90000" bIns="45000"/>
          <a:lstStyle/>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rgbClr val="FFFFFF"/>
                </a:solidFill>
                <a:latin typeface="Consolas" pitchFamily="49" charset="0"/>
              </a:rPr>
              <a:t>00100000000001010000000000001010</a:t>
            </a: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rgbClr val="FFFFFF"/>
                </a:solidFill>
                <a:latin typeface="Consolas" pitchFamily="49" charset="0"/>
              </a:rPr>
              <a:t>00000000000001010010100001000000</a:t>
            </a: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smtClean="0">
                <a:solidFill>
                  <a:srgbClr val="FFFFFF"/>
                </a:solidFill>
                <a:latin typeface="Consolas" pitchFamily="49" charset="0"/>
              </a:rPr>
              <a:t>00100000101001010000000000001111</a:t>
            </a:r>
            <a:endParaRPr lang="en-US" sz="2500" dirty="0">
              <a:solidFill>
                <a:srgbClr val="FFFFFF"/>
              </a:solidFill>
              <a:latin typeface="Consolas" pitchFamily="49" charset="0"/>
            </a:endParaRPr>
          </a:p>
        </p:txBody>
      </p:sp>
      <p:sp>
        <p:nvSpPr>
          <p:cNvPr id="15" name="Text Box 8"/>
          <p:cNvSpPr txBox="1">
            <a:spLocks noChangeArrowheads="1"/>
          </p:cNvSpPr>
          <p:nvPr>
            <p:custDataLst>
              <p:tags r:id="rId9"/>
            </p:custDataLst>
          </p:nvPr>
        </p:nvSpPr>
        <p:spPr bwMode="auto">
          <a:xfrm>
            <a:off x="417240" y="3084255"/>
            <a:ext cx="1677600" cy="1322059"/>
          </a:xfrm>
          <a:prstGeom prst="rect">
            <a:avLst/>
          </a:prstGeom>
          <a:noFill/>
          <a:ln w="9525">
            <a:noFill/>
            <a:round/>
            <a:headEnd/>
            <a:tailEnd/>
          </a:ln>
          <a:effectLst/>
        </p:spPr>
        <p:txBody>
          <a:bodyPr wrap="none" lIns="90000" tIns="73224" rIns="90000" bIns="45000"/>
          <a:lstStyle/>
          <a:p>
            <a:pPr algn="ctr">
              <a:tabLst>
                <a:tab pos="656582" algn="l"/>
                <a:tab pos="1313162" algn="l"/>
              </a:tabLst>
            </a:pPr>
            <a:r>
              <a:rPr lang="en-US" sz="2900" dirty="0" smtClean="0">
                <a:solidFill>
                  <a:schemeClr val="accent1"/>
                </a:solidFill>
                <a:latin typeface="Calibri" pitchFamily="34" charset="0"/>
              </a:rPr>
              <a:t>machine</a:t>
            </a:r>
            <a:br>
              <a:rPr lang="en-US" sz="2900" dirty="0" smtClean="0">
                <a:solidFill>
                  <a:schemeClr val="accent1"/>
                </a:solidFill>
                <a:latin typeface="Calibri" pitchFamily="34" charset="0"/>
              </a:rPr>
            </a:br>
            <a:r>
              <a:rPr lang="en-US" sz="2900" dirty="0" smtClean="0">
                <a:solidFill>
                  <a:schemeClr val="accent1"/>
                </a:solidFill>
                <a:latin typeface="Calibri" pitchFamily="34" charset="0"/>
              </a:rPr>
              <a:t>code</a:t>
            </a:r>
            <a:endParaRPr lang="en-US" sz="2900" dirty="0">
              <a:solidFill>
                <a:schemeClr val="accent1"/>
              </a:solidFill>
              <a:latin typeface="Calibri" pitchFamily="34" charset="0"/>
            </a:endParaRPr>
          </a:p>
        </p:txBody>
      </p:sp>
      <p:sp>
        <p:nvSpPr>
          <p:cNvPr id="16" name="AutoShape 9"/>
          <p:cNvSpPr>
            <a:spLocks noChangeArrowheads="1"/>
          </p:cNvSpPr>
          <p:nvPr>
            <p:custDataLst>
              <p:tags r:id="rId10"/>
            </p:custDataLst>
          </p:nvPr>
        </p:nvSpPr>
        <p:spPr bwMode="auto">
          <a:xfrm>
            <a:off x="228600" y="2550855"/>
            <a:ext cx="2280960" cy="622145"/>
          </a:xfrm>
          <a:prstGeom prst="downArrow">
            <a:avLst>
              <a:gd name="adj1" fmla="val 70028"/>
              <a:gd name="adj2" fmla="val 23611"/>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r>
              <a:rPr lang="en-US" sz="2500" dirty="0">
                <a:solidFill>
                  <a:srgbClr val="FFFFFF"/>
                </a:solidFill>
                <a:latin typeface="Calibri" pitchFamily="34" charset="0"/>
              </a:rPr>
              <a:t>assembler</a:t>
            </a:r>
          </a:p>
        </p:txBody>
      </p:sp>
      <p:sp>
        <p:nvSpPr>
          <p:cNvPr id="17" name="Rectangle 16"/>
          <p:cNvSpPr/>
          <p:nvPr>
            <p:custDataLst>
              <p:tags r:id="rId11"/>
            </p:custDataLst>
          </p:nvPr>
        </p:nvSpPr>
        <p:spPr>
          <a:xfrm>
            <a:off x="304800" y="4379655"/>
            <a:ext cx="1905000" cy="2554545"/>
          </a:xfrm>
          <a:prstGeom prst="rect">
            <a:avLst/>
          </a:prstGeom>
        </p:spPr>
        <p:txBody>
          <a:bodyPr wrap="square">
            <a:spAutoFit/>
          </a:bodyPr>
          <a:lstStyle/>
          <a:p>
            <a:pPr algn="ctr"/>
            <a:r>
              <a:rPr lang="en-US" sz="2400" dirty="0" smtClean="0">
                <a:solidFill>
                  <a:schemeClr val="accent1"/>
                </a:solidFill>
              </a:rPr>
              <a:t>CPU</a:t>
            </a:r>
          </a:p>
          <a:p>
            <a:pPr algn="ctr"/>
            <a:endParaRPr lang="en-US" sz="2000" dirty="0" smtClean="0">
              <a:solidFill>
                <a:schemeClr val="accent1"/>
              </a:solidFill>
            </a:endParaRPr>
          </a:p>
          <a:p>
            <a:pPr algn="ctr"/>
            <a:r>
              <a:rPr lang="en-US" sz="2000" dirty="0" smtClean="0">
                <a:solidFill>
                  <a:schemeClr val="accent1"/>
                </a:solidFill>
              </a:rPr>
              <a:t>Circuits</a:t>
            </a:r>
          </a:p>
          <a:p>
            <a:pPr algn="ctr"/>
            <a:endParaRPr lang="en-US" dirty="0" smtClean="0">
              <a:solidFill>
                <a:schemeClr val="accent1"/>
              </a:solidFill>
            </a:endParaRPr>
          </a:p>
          <a:p>
            <a:pPr algn="ctr"/>
            <a:r>
              <a:rPr lang="en-US" dirty="0" smtClean="0">
                <a:solidFill>
                  <a:schemeClr val="accent1"/>
                </a:solidFill>
              </a:rPr>
              <a:t>Gates</a:t>
            </a:r>
          </a:p>
          <a:p>
            <a:pPr algn="ctr"/>
            <a:endParaRPr lang="en-US" sz="1600" dirty="0" smtClean="0">
              <a:solidFill>
                <a:schemeClr val="accent1"/>
              </a:solidFill>
            </a:endParaRPr>
          </a:p>
          <a:p>
            <a:pPr algn="ctr"/>
            <a:r>
              <a:rPr lang="en-US" sz="1600" dirty="0" smtClean="0">
                <a:solidFill>
                  <a:schemeClr val="accent1"/>
                </a:solidFill>
              </a:rPr>
              <a:t>Transistors</a:t>
            </a:r>
          </a:p>
          <a:p>
            <a:pPr algn="ctr"/>
            <a:endParaRPr lang="en-US" sz="1400" dirty="0" smtClean="0">
              <a:solidFill>
                <a:schemeClr val="accent1"/>
              </a:solidFill>
            </a:endParaRPr>
          </a:p>
          <a:p>
            <a:pPr algn="ctr"/>
            <a:r>
              <a:rPr lang="en-US" sz="1400" dirty="0" smtClean="0">
                <a:solidFill>
                  <a:schemeClr val="accent1"/>
                </a:solidFill>
              </a:rPr>
              <a:t>Silicon</a:t>
            </a:r>
          </a:p>
        </p:txBody>
      </p:sp>
      <p:sp>
        <p:nvSpPr>
          <p:cNvPr id="18" name="AutoShape 9"/>
          <p:cNvSpPr>
            <a:spLocks noChangeArrowheads="1"/>
          </p:cNvSpPr>
          <p:nvPr>
            <p:custDataLst>
              <p:tags r:id="rId12"/>
            </p:custDataLst>
          </p:nvPr>
        </p:nvSpPr>
        <p:spPr bwMode="auto">
          <a:xfrm>
            <a:off x="457200" y="4074855"/>
            <a:ext cx="1600200" cy="304800"/>
          </a:xfrm>
          <a:prstGeom prst="downArrow">
            <a:avLst>
              <a:gd name="adj1" fmla="val 70028"/>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19" name="AutoShape 9"/>
          <p:cNvSpPr>
            <a:spLocks noChangeArrowheads="1"/>
          </p:cNvSpPr>
          <p:nvPr>
            <p:custDataLst>
              <p:tags r:id="rId13"/>
            </p:custDataLst>
          </p:nvPr>
        </p:nvSpPr>
        <p:spPr bwMode="auto">
          <a:xfrm>
            <a:off x="609600" y="4795759"/>
            <a:ext cx="1295400" cy="304800"/>
          </a:xfrm>
          <a:prstGeom prst="downArrow">
            <a:avLst>
              <a:gd name="adj1" fmla="val 68442"/>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2" name="AutoShape 9"/>
          <p:cNvSpPr>
            <a:spLocks noChangeArrowheads="1"/>
          </p:cNvSpPr>
          <p:nvPr>
            <p:custDataLst>
              <p:tags r:id="rId14"/>
            </p:custDataLst>
          </p:nvPr>
        </p:nvSpPr>
        <p:spPr bwMode="auto">
          <a:xfrm>
            <a:off x="838200" y="6437055"/>
            <a:ext cx="838200" cy="228600"/>
          </a:xfrm>
          <a:prstGeom prst="downArrow">
            <a:avLst>
              <a:gd name="adj1" fmla="val 43062"/>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3" name="AutoShape 9"/>
          <p:cNvSpPr>
            <a:spLocks noChangeArrowheads="1"/>
          </p:cNvSpPr>
          <p:nvPr>
            <p:custDataLst>
              <p:tags r:id="rId15"/>
            </p:custDataLst>
          </p:nvPr>
        </p:nvSpPr>
        <p:spPr bwMode="auto">
          <a:xfrm>
            <a:off x="685800" y="5407071"/>
            <a:ext cx="1143000" cy="267984"/>
          </a:xfrm>
          <a:prstGeom prst="downArrow">
            <a:avLst>
              <a:gd name="adj1" fmla="val 68442"/>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4" name="AutoShape 9"/>
          <p:cNvSpPr>
            <a:spLocks noChangeArrowheads="1"/>
          </p:cNvSpPr>
          <p:nvPr>
            <p:custDataLst>
              <p:tags r:id="rId16"/>
            </p:custDataLst>
          </p:nvPr>
        </p:nvSpPr>
        <p:spPr bwMode="auto">
          <a:xfrm>
            <a:off x="762000" y="5940471"/>
            <a:ext cx="990600" cy="267984"/>
          </a:xfrm>
          <a:prstGeom prst="downArrow">
            <a:avLst>
              <a:gd name="adj1" fmla="val 62219"/>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 name="Rounded Rectangle 1"/>
          <p:cNvSpPr/>
          <p:nvPr/>
        </p:nvSpPr>
        <p:spPr>
          <a:xfrm>
            <a:off x="3048000" y="5244628"/>
            <a:ext cx="2552700" cy="1421027"/>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p:cNvCxnSpPr>
            <a:stCxn id="52" idx="1"/>
          </p:cNvCxnSpPr>
          <p:nvPr/>
        </p:nvCxnSpPr>
        <p:spPr>
          <a:xfrm flipH="1">
            <a:off x="2209800" y="4766102"/>
            <a:ext cx="41910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400800" y="4350603"/>
            <a:ext cx="2459653" cy="830997"/>
          </a:xfrm>
          <a:prstGeom prst="rect">
            <a:avLst/>
          </a:prstGeom>
          <a:noFill/>
          <a:ln>
            <a:solidFill>
              <a:schemeClr val="accent5">
                <a:lumMod val="60000"/>
                <a:lumOff val="40000"/>
              </a:schemeClr>
            </a:solidFill>
          </a:ln>
        </p:spPr>
        <p:txBody>
          <a:bodyPr wrap="square" rtlCol="0">
            <a:spAutoFit/>
          </a:bodyPr>
          <a:lstStyle/>
          <a:p>
            <a:r>
              <a:rPr lang="en-US" sz="2400" dirty="0" smtClean="0"/>
              <a:t>Instruction Set</a:t>
            </a:r>
          </a:p>
          <a:p>
            <a:r>
              <a:rPr lang="en-US" sz="2400" dirty="0" smtClean="0"/>
              <a:t>Architecture (ISA)</a:t>
            </a:r>
            <a:endParaRPr lang="en-US" sz="2400" dirty="0"/>
          </a:p>
        </p:txBody>
      </p:sp>
      <p:cxnSp>
        <p:nvCxnSpPr>
          <p:cNvPr id="60" name="Straight Connector 59"/>
          <p:cNvCxnSpPr>
            <a:stCxn id="61" idx="1"/>
          </p:cNvCxnSpPr>
          <p:nvPr/>
        </p:nvCxnSpPr>
        <p:spPr>
          <a:xfrm flipH="1">
            <a:off x="2209800" y="1634699"/>
            <a:ext cx="487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086600" y="1219200"/>
            <a:ext cx="1773853" cy="830997"/>
          </a:xfrm>
          <a:prstGeom prst="rect">
            <a:avLst/>
          </a:prstGeom>
          <a:noFill/>
          <a:ln>
            <a:solidFill>
              <a:schemeClr val="accent5">
                <a:lumMod val="60000"/>
                <a:lumOff val="40000"/>
              </a:schemeClr>
            </a:solidFill>
          </a:ln>
        </p:spPr>
        <p:txBody>
          <a:bodyPr wrap="square" rtlCol="0">
            <a:spAutoFit/>
          </a:bodyPr>
          <a:lstStyle/>
          <a:p>
            <a:r>
              <a:rPr lang="en-US" sz="2400" dirty="0" smtClean="0"/>
              <a:t>High Level Languages</a:t>
            </a:r>
          </a:p>
        </p:txBody>
      </p:sp>
    </p:spTree>
    <p:extLst>
      <p:ext uri="{BB962C8B-B14F-4D97-AF65-F5344CB8AC3E}">
        <p14:creationId xmlns:p14="http://schemas.microsoft.com/office/powerpoint/2010/main" val="248945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10" grpId="0" animBg="1"/>
      <p:bldP spid="11" grpId="0" animBg="1"/>
      <p:bldP spid="12" grpId="0"/>
      <p:bldP spid="14" grpId="0" animBg="1"/>
      <p:bldP spid="15" grpId="0"/>
      <p:bldP spid="16" grpId="0" animBg="1"/>
      <p:bldP spid="17" grpId="0"/>
      <p:bldP spid="18" grpId="0" animBg="1"/>
      <p:bldP spid="19" grpId="0" animBg="1"/>
      <p:bldP spid="22" grpId="0" animBg="1"/>
      <p:bldP spid="23" grpId="0" animBg="1"/>
      <p:bldP spid="24"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Goals for Today</a:t>
            </a:r>
            <a:endParaRPr lang="en-US" dirty="0"/>
          </a:p>
        </p:txBody>
      </p:sp>
      <p:sp>
        <p:nvSpPr>
          <p:cNvPr id="3" name="Content Placeholder 2"/>
          <p:cNvSpPr>
            <a:spLocks noGrp="1"/>
          </p:cNvSpPr>
          <p:nvPr>
            <p:ph idx="1"/>
          </p:nvPr>
        </p:nvSpPr>
        <p:spPr>
          <a:xfrm>
            <a:off x="0" y="685800"/>
            <a:ext cx="9144000" cy="6019800"/>
          </a:xfrm>
        </p:spPr>
        <p:txBody>
          <a:bodyPr>
            <a:normAutofit/>
          </a:bodyPr>
          <a:lstStyle/>
          <a:p>
            <a:r>
              <a:rPr lang="en-US" dirty="0" smtClean="0"/>
              <a:t>Instruction Set Architectures</a:t>
            </a:r>
          </a:p>
          <a:p>
            <a:pPr marL="573088" lvl="1" indent="-457200">
              <a:buFont typeface="Arial"/>
              <a:buChar char="•"/>
            </a:pPr>
            <a:r>
              <a:rPr lang="en-US" dirty="0" smtClean="0"/>
              <a:t>ISA </a:t>
            </a:r>
            <a:r>
              <a:rPr lang="en-US" dirty="0" smtClean="0"/>
              <a:t>Variations, and CISC</a:t>
            </a:r>
            <a:r>
              <a:rPr lang="en-US" dirty="0"/>
              <a:t> </a:t>
            </a:r>
            <a:r>
              <a:rPr lang="en-US" dirty="0" smtClean="0"/>
              <a:t>vs</a:t>
            </a:r>
            <a:r>
              <a:rPr lang="en-US" dirty="0" smtClean="0"/>
              <a:t> </a:t>
            </a:r>
            <a:r>
              <a:rPr lang="en-US" dirty="0" smtClean="0"/>
              <a:t>RISC</a:t>
            </a:r>
          </a:p>
          <a:p>
            <a:pPr marL="0" indent="0"/>
            <a:endParaRPr lang="en-US" dirty="0" smtClean="0"/>
          </a:p>
          <a:p>
            <a:pPr marL="0" indent="0"/>
            <a:r>
              <a:rPr lang="en-US" dirty="0" smtClean="0"/>
              <a:t>Next Time</a:t>
            </a:r>
          </a:p>
          <a:p>
            <a:pPr marL="573088" lvl="1" indent="-457200">
              <a:buFont typeface="Arial"/>
              <a:buChar char="•"/>
            </a:pPr>
            <a:r>
              <a:rPr lang="en-US" dirty="0" smtClean="0"/>
              <a:t>Program Structure and Calling Conventions</a:t>
            </a:r>
            <a:endParaRPr lang="en-US" dirty="0"/>
          </a:p>
        </p:txBody>
      </p:sp>
    </p:spTree>
    <p:extLst>
      <p:ext uri="{BB962C8B-B14F-4D97-AF65-F5344CB8AC3E}">
        <p14:creationId xmlns:p14="http://schemas.microsoft.com/office/powerpoint/2010/main" val="554465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Is MIPS the only possible instruction set architecture (ISA)?  </a:t>
            </a:r>
          </a:p>
          <a:p>
            <a:r>
              <a:rPr lang="en-US" dirty="0" smtClean="0"/>
              <a:t>What are the alternatives?</a:t>
            </a:r>
            <a:endParaRPr lang="en-US" dirty="0"/>
          </a:p>
        </p:txBody>
      </p:sp>
    </p:spTree>
    <p:extLst>
      <p:ext uri="{BB962C8B-B14F-4D97-AF65-F5344CB8AC3E}">
        <p14:creationId xmlns:p14="http://schemas.microsoft.com/office/powerpoint/2010/main" val="410459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8786" name="Rectangle 2"/>
          <p:cNvSpPr>
            <a:spLocks noGrp="1" noChangeArrowheads="1"/>
          </p:cNvSpPr>
          <p:nvPr>
            <p:ph type="title"/>
            <p:custDataLst>
              <p:tags r:id="rId1"/>
            </p:custDataLst>
          </p:nvPr>
        </p:nvSpPr>
        <p:spPr>
          <a:xfrm>
            <a:off x="0" y="152400"/>
            <a:ext cx="9144000" cy="533400"/>
          </a:xfrm>
        </p:spPr>
        <p:txBody>
          <a:bodyPr>
            <a:noAutofit/>
          </a:bodyPr>
          <a:lstStyle/>
          <a:p>
            <a:r>
              <a:rPr lang="en-US" dirty="0"/>
              <a:t>Instruction Set </a:t>
            </a:r>
            <a:r>
              <a:rPr lang="en-US" dirty="0" smtClean="0"/>
              <a:t>Architecture Variations</a:t>
            </a:r>
            <a:endParaRPr lang="en-US" dirty="0"/>
          </a:p>
        </p:txBody>
      </p:sp>
      <p:sp>
        <p:nvSpPr>
          <p:cNvPr id="2038787" name="Rectangle 3"/>
          <p:cNvSpPr>
            <a:spLocks noGrp="1" noChangeArrowheads="1"/>
          </p:cNvSpPr>
          <p:nvPr>
            <p:ph idx="1"/>
            <p:custDataLst>
              <p:tags r:id="rId2"/>
            </p:custDataLst>
          </p:nvPr>
        </p:nvSpPr>
        <p:spPr/>
        <p:txBody>
          <a:bodyPr>
            <a:noAutofit/>
          </a:bodyPr>
          <a:lstStyle/>
          <a:p>
            <a:r>
              <a:rPr lang="en-US" dirty="0" smtClean="0"/>
              <a:t>ISA defines the permissible </a:t>
            </a:r>
            <a:r>
              <a:rPr lang="en-US" dirty="0" smtClean="0"/>
              <a:t>instructions</a:t>
            </a:r>
            <a:endParaRPr lang="en-US" dirty="0"/>
          </a:p>
        </p:txBody>
      </p:sp>
    </p:spTree>
    <p:extLst>
      <p:ext uri="{BB962C8B-B14F-4D97-AF65-F5344CB8AC3E}">
        <p14:creationId xmlns:p14="http://schemas.microsoft.com/office/powerpoint/2010/main" val="217698116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CP3_INK_TAG" val="base64:AKsBHAOAgAQdAgoKARCVvrQArqaZTYGk0f7Xp+DMAwhIEET//wNFNQUDOAtkGSAyCQCQmwMBN8AeRTMJAJCCAgHbxR5FOAgA/gMAe4XSNBJOwKQ/0wCkPwpUEofhOOE5T+fJPJgIpFY5HYfgaOBpTicptNwKTSJvNoaqoETYw6HgIWBg4eTp4GAugCE2EY2+XE0yN8q1uycuVrRyyaLXOFk4WtGbhsyYOWLZy0ZA"/>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3410">
      <a:dk1>
        <a:srgbClr val="FFFFFF"/>
      </a:dk1>
      <a:lt1>
        <a:sysClr val="window" lastClr="FFFFFF"/>
      </a:lt1>
      <a:dk2>
        <a:srgbClr val="000000"/>
      </a:dk2>
      <a:lt2>
        <a:srgbClr val="D8D8D8"/>
      </a:lt2>
      <a:accent1>
        <a:srgbClr val="FFFF00"/>
      </a:accent1>
      <a:accent2>
        <a:srgbClr val="FF0000"/>
      </a:accent2>
      <a:accent3>
        <a:srgbClr val="7030A0"/>
      </a:accent3>
      <a:accent4>
        <a:srgbClr val="0070C0"/>
      </a:accent4>
      <a:accent5>
        <a:srgbClr val="00B0F0"/>
      </a:accent5>
      <a:accent6>
        <a:srgbClr val="FFC000"/>
      </a:accent6>
      <a:hlink>
        <a:srgbClr val="6565FF"/>
      </a:hlink>
      <a:folHlink>
        <a:srgbClr val="A2A2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4798</TotalTime>
  <Words>3203</Words>
  <Application>Microsoft Office PowerPoint</Application>
  <PresentationFormat>On-screen Show (4:3)</PresentationFormat>
  <Paragraphs>659</Paragraphs>
  <Slides>37</Slides>
  <Notes>24</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RISC, CISC, and ISA Variations</vt:lpstr>
      <vt:lpstr>Administrivia</vt:lpstr>
      <vt:lpstr>Administrivia</vt:lpstr>
      <vt:lpstr>Big Picture: Where are we now?</vt:lpstr>
      <vt:lpstr>Big Picture: Where are we going?</vt:lpstr>
      <vt:lpstr>Big Picture: Where are we going?</vt:lpstr>
      <vt:lpstr>Goals for Today</vt:lpstr>
      <vt:lpstr>Next Goal</vt:lpstr>
      <vt:lpstr>Instruction Set Architecture Variations</vt:lpstr>
      <vt:lpstr>Brief Historical Perspective on ISAs</vt:lpstr>
      <vt:lpstr>Brief Historical Perspective on ISAs</vt:lpstr>
      <vt:lpstr>Brief Historical Perspective on ISAs</vt:lpstr>
      <vt:lpstr>Takeaway</vt:lpstr>
      <vt:lpstr>Takeaway</vt:lpstr>
      <vt:lpstr>Next Goal</vt:lpstr>
      <vt:lpstr>PowerPoint Presentation</vt:lpstr>
      <vt:lpstr>PowerPoint Presentation</vt:lpstr>
      <vt:lpstr>Complex Instruction Set Computers (CISC)</vt:lpstr>
      <vt:lpstr>Takeaway</vt:lpstr>
      <vt:lpstr>Next Goal</vt:lpstr>
      <vt:lpstr>Reduced Instruction Set Computer (RISC)</vt:lpstr>
      <vt:lpstr>Reduced Instruction Set Computer (RISC)</vt:lpstr>
      <vt:lpstr>Reduced Instruction Set Computer (RISC)</vt:lpstr>
      <vt:lpstr>Reduced Instruction Set Computer</vt:lpstr>
      <vt:lpstr>RISC vs CISC</vt:lpstr>
      <vt:lpstr>ARMDroid vs WinTel</vt:lpstr>
      <vt:lpstr>Takeaway</vt:lpstr>
      <vt:lpstr>Next Goal</vt:lpstr>
      <vt:lpstr>MIPS instruction formats</vt:lpstr>
      <vt:lpstr>ARMv7 instruction formats</vt:lpstr>
      <vt:lpstr>ARMv7 Conditional Instructions</vt:lpstr>
      <vt:lpstr>ARMv7 Conditional Instructions</vt:lpstr>
      <vt:lpstr>ARMv7: Other Cool operations</vt:lpstr>
      <vt:lpstr>ARMv7 Instruction Set Architecture</vt:lpstr>
      <vt:lpstr>ARMv8 (64-bit) Instruction Set Architecture</vt:lpstr>
      <vt:lpstr>Instruction Set Architecture Variations</vt:lpstr>
      <vt:lpstr>Next time</vt:lpstr>
    </vt:vector>
  </TitlesOfParts>
  <Company>Cornell University Computing and Information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Hakim Weatherspoon</dc:creator>
  <cp:lastModifiedBy>Hakim Weatherspoon</cp:lastModifiedBy>
  <cp:revision>199</cp:revision>
  <dcterms:created xsi:type="dcterms:W3CDTF">2012-11-28T14:27:55Z</dcterms:created>
  <dcterms:modified xsi:type="dcterms:W3CDTF">2014-03-04T13:27:31Z</dcterms:modified>
</cp:coreProperties>
</file>