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0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62" r:id="rId3"/>
    <p:sldId id="263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7" r:id="rId34"/>
    <p:sldId id="309" r:id="rId35"/>
    <p:sldId id="311" r:id="rId36"/>
    <p:sldId id="316" r:id="rId37"/>
    <p:sldId id="317" r:id="rId38"/>
    <p:sldId id="318" r:id="rId39"/>
    <p:sldId id="319" r:id="rId40"/>
    <p:sldId id="320" r:id="rId41"/>
    <p:sldId id="321" r:id="rId42"/>
    <p:sldId id="324" r:id="rId43"/>
    <p:sldId id="325" r:id="rId44"/>
    <p:sldId id="326" r:id="rId45"/>
    <p:sldId id="327" r:id="rId46"/>
    <p:sldId id="328" r:id="rId47"/>
    <p:sldId id="329" r:id="rId48"/>
    <p:sldId id="331" r:id="rId49"/>
    <p:sldId id="33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786" autoAdjust="0"/>
  </p:normalViewPr>
  <p:slideViewPr>
    <p:cSldViewPr>
      <p:cViewPr varScale="1">
        <p:scale>
          <a:sx n="54" d="100"/>
          <a:sy n="54" d="100"/>
        </p:scale>
        <p:origin x="-15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78720" y="687917"/>
            <a:ext cx="4499075" cy="342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86" tIns="43243" rIns="86486" bIns="43243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3"/>
            <a:ext cx="5485805" cy="41229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Pictures show the Bombe built by Alan Turing to break the enigma machine ciphers.</a:t>
            </a:r>
          </a:p>
          <a:p>
            <a:r>
              <a:rPr lang="en-US" dirty="0" smtClean="0">
                <a:latin typeface="Calibri" pitchFamily="34" charset="0"/>
              </a:rPr>
              <a:t>They were Fixed-Program Computers came before stored-program computers (general purpose)</a:t>
            </a:r>
          </a:p>
          <a:p>
            <a:r>
              <a:rPr lang="en-US" dirty="0" smtClean="0">
                <a:latin typeface="Calibri" pitchFamily="34" charset="0"/>
              </a:rPr>
              <a:t>The former required re-wiring (e.g. ENIAC took 3 weeks to “re-wire”).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0" indent="-228580">
              <a:buAutoNum type="arabicParenR"/>
            </a:pPr>
            <a:r>
              <a:rPr lang="en-US" dirty="0" smtClean="0"/>
              <a:t>Can get logic circuit from truth table</a:t>
            </a:r>
          </a:p>
          <a:p>
            <a:pPr marL="228580" indent="-228580">
              <a:buAutoNum type="arabicParenR"/>
            </a:pPr>
            <a:r>
              <a:rPr lang="en-US" dirty="0" smtClean="0"/>
              <a:t>Minimize</a:t>
            </a:r>
            <a:r>
              <a:rPr lang="en-US" baseline="0" dirty="0" smtClean="0"/>
              <a:t> logic circuit through algebraic reductions or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</a:p>
          <a:p>
            <a:r>
              <a:rPr lang="en-US" dirty="0" smtClean="0"/>
              <a:t>Maybe use picture to go through</a:t>
            </a:r>
          </a:p>
          <a:p>
            <a:endParaRPr lang="en-US" dirty="0" smtClean="0"/>
          </a:p>
          <a:p>
            <a:r>
              <a:rPr lang="en-US" dirty="0" smtClean="0"/>
              <a:t>Complement a+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=1 and a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6099" y="4343704"/>
                <a:ext cx="5485805" cy="4113892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14318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14318"/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1839" y="4560889"/>
                <a:ext cx="5851525" cy="431958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6661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((a+b))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∙ </a:t>
                </a:r>
                <a:r>
                  <a:rPr lang="en-US" sz="3400" i="0" dirty="0">
                    <a:latin typeface="Cambria Math"/>
                    <a:cs typeface="Arial" pitchFamily="34" charset="0"/>
                  </a:rPr>
                  <a:t>b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and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 ∙b))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+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 ̅</a:t>
                </a:r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66612"/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</a:t>
            </a: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aa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ac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a(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a(1 + 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8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Think-Pair-Share: Why does minimization</a:t>
            </a:r>
            <a:r>
              <a:rPr lang="en-US" baseline="0" dirty="0" smtClean="0"/>
              <a:t>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8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98" tIns="45200" rIns="90398" bIns="4520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8720" y="687917"/>
            <a:ext cx="4499075" cy="342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86" tIns="43243" rIns="86486" bIns="43243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3"/>
            <a:ext cx="5485805" cy="41229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Draw circuit</a:t>
            </a:r>
            <a:r>
              <a:rPr lang="en-US" baseline="0" dirty="0" smtClean="0">
                <a:latin typeface="Calibri" pitchFamily="34" charset="0"/>
              </a:rPr>
              <a:t> and go through out=true cases</a:t>
            </a:r>
          </a:p>
          <a:p>
            <a:r>
              <a:rPr lang="en-US" baseline="0" dirty="0" smtClean="0">
                <a:latin typeface="Calibri" pitchFamily="34" charset="0"/>
              </a:rPr>
              <a:t>Have not done cheaply yet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8720" y="687917"/>
            <a:ext cx="4499075" cy="342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86" tIns="43243" rIns="86486" bIns="43243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3"/>
            <a:ext cx="5485805" cy="41229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Show what out equals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8720" y="687917"/>
            <a:ext cx="4499075" cy="342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86" tIns="43243" rIns="86486" bIns="43243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3"/>
            <a:ext cx="5485805" cy="41229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Show what out equals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8" tIns="45200" rIns="90398" bIns="45200"/>
          <a:lstStyle/>
          <a:p>
            <a:r>
              <a:rPr lang="en-US" dirty="0" smtClean="0"/>
              <a:t>What is the truth table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8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that we have shown them can be constructed in silicon.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63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97" tIns="45199" rIns="90397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97" tIns="45199" rIns="90397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</a:t>
            </a:r>
            <a:r>
              <a:rPr lang="en-US" smtClean="0"/>
              <a:t>state what they do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8" tIns="45200" rIns="90398" bIns="4520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98" tIns="45200" rIns="90398" bIns="4520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8" tIns="45200" rIns="90398" bIns="4520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E.g. logic statements:</a:t>
            </a:r>
          </a:p>
          <a:p>
            <a:r>
              <a:rPr lang="en-US" dirty="0" smtClean="0"/>
              <a:t>“Jane will only go to the cinema tonight if a good film is on AND she has enough</a:t>
            </a:r>
            <a:r>
              <a:rPr lang="en-US" baseline="0" dirty="0" smtClean="0"/>
              <a:t> </a:t>
            </a:r>
            <a:r>
              <a:rPr lang="en-US" dirty="0" smtClean="0"/>
              <a:t>money.”</a:t>
            </a:r>
          </a:p>
          <a:p>
            <a:r>
              <a:rPr lang="en-US" dirty="0" smtClean="0"/>
              <a:t>“Stuart will only go to the birthday party on Sunday if Katie OR </a:t>
            </a:r>
            <a:r>
              <a:rPr lang="en-US" dirty="0" err="1" smtClean="0"/>
              <a:t>Sujit</a:t>
            </a:r>
            <a:r>
              <a:rPr lang="en-US" baseline="0" dirty="0" smtClean="0"/>
              <a:t> </a:t>
            </a:r>
            <a:r>
              <a:rPr lang="en-US" dirty="0" smtClean="0"/>
              <a:t>is going too.”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</a:t>
            </a:r>
            <a:r>
              <a:rPr lang="en-US" smtClean="0"/>
              <a:t>state what they do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609600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9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tags" Target="../tags/tag12.xml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notesSlide" Target="../notesSlides/notesSlide22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notesSlide" Target="../notesSlides/notesSlide23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jpeg"/><Relationship Id="rId5" Type="http://schemas.openxmlformats.org/officeDocument/2006/relationships/tags" Target="../tags/tag6.xml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notesSlide" Target="../notesSlides/notesSlide29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9" Type="http://schemas.openxmlformats.org/officeDocument/2006/relationships/tags" Target="../tags/tag117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34" Type="http://schemas.openxmlformats.org/officeDocument/2006/relationships/tags" Target="../tags/tag112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tags" Target="../tags/tag111.xml"/><Relationship Id="rId38" Type="http://schemas.openxmlformats.org/officeDocument/2006/relationships/tags" Target="../tags/tag116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tags" Target="../tags/tag107.xml"/><Relationship Id="rId41" Type="http://schemas.openxmlformats.org/officeDocument/2006/relationships/notesSlide" Target="../notesSlides/notesSlide3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tags" Target="../tags/tag110.xml"/><Relationship Id="rId37" Type="http://schemas.openxmlformats.org/officeDocument/2006/relationships/tags" Target="../tags/tag115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36" Type="http://schemas.openxmlformats.org/officeDocument/2006/relationships/tags" Target="../tags/tag114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tags" Target="../tags/tag109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tags" Target="../tags/tag1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9" Type="http://schemas.openxmlformats.org/officeDocument/2006/relationships/notesSlide" Target="../notesSlides/notesSlide31.xml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34" Type="http://schemas.openxmlformats.org/officeDocument/2006/relationships/tags" Target="../tags/tag151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tags" Target="../tags/tag150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tags" Target="../tags/tag146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37" Type="http://schemas.openxmlformats.org/officeDocument/2006/relationships/tags" Target="../tags/tag154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tags" Target="../tags/tag153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tags" Target="../tags/tag148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Relationship Id="rId35" Type="http://schemas.openxmlformats.org/officeDocument/2006/relationships/tags" Target="../tags/tag1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9" Type="http://schemas.openxmlformats.org/officeDocument/2006/relationships/tags" Target="../tags/tag193.xml"/><Relationship Id="rId3" Type="http://schemas.openxmlformats.org/officeDocument/2006/relationships/tags" Target="../tags/tag157.xml"/><Relationship Id="rId21" Type="http://schemas.openxmlformats.org/officeDocument/2006/relationships/tags" Target="../tags/tag175.xml"/><Relationship Id="rId34" Type="http://schemas.openxmlformats.org/officeDocument/2006/relationships/tags" Target="../tags/tag188.xml"/><Relationship Id="rId42" Type="http://schemas.openxmlformats.org/officeDocument/2006/relationships/tags" Target="../tags/tag196.xml"/><Relationship Id="rId47" Type="http://schemas.openxmlformats.org/officeDocument/2006/relationships/tags" Target="../tags/tag201.xml"/><Relationship Id="rId50" Type="http://schemas.openxmlformats.org/officeDocument/2006/relationships/tags" Target="../tags/tag204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tags" Target="../tags/tag187.xml"/><Relationship Id="rId38" Type="http://schemas.openxmlformats.org/officeDocument/2006/relationships/tags" Target="../tags/tag192.xml"/><Relationship Id="rId46" Type="http://schemas.openxmlformats.org/officeDocument/2006/relationships/tags" Target="../tags/tag200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tags" Target="../tags/tag183.xml"/><Relationship Id="rId41" Type="http://schemas.openxmlformats.org/officeDocument/2006/relationships/tags" Target="../tags/tag195.xml"/><Relationship Id="rId54" Type="http://schemas.openxmlformats.org/officeDocument/2006/relationships/notesSlide" Target="../notesSlides/notesSlide3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tags" Target="../tags/tag186.xml"/><Relationship Id="rId37" Type="http://schemas.openxmlformats.org/officeDocument/2006/relationships/tags" Target="../tags/tag191.xml"/><Relationship Id="rId40" Type="http://schemas.openxmlformats.org/officeDocument/2006/relationships/tags" Target="../tags/tag194.xml"/><Relationship Id="rId45" Type="http://schemas.openxmlformats.org/officeDocument/2006/relationships/tags" Target="../tags/tag199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tags" Target="../tags/tag190.xml"/><Relationship Id="rId49" Type="http://schemas.openxmlformats.org/officeDocument/2006/relationships/tags" Target="../tags/tag203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tags" Target="../tags/tag185.xml"/><Relationship Id="rId44" Type="http://schemas.openxmlformats.org/officeDocument/2006/relationships/tags" Target="../tags/tag198.xml"/><Relationship Id="rId52" Type="http://schemas.openxmlformats.org/officeDocument/2006/relationships/tags" Target="../tags/tag206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43" Type="http://schemas.openxmlformats.org/officeDocument/2006/relationships/tags" Target="../tags/tag197.xml"/><Relationship Id="rId48" Type="http://schemas.openxmlformats.org/officeDocument/2006/relationships/tags" Target="../tags/tag202.xml"/><Relationship Id="rId8" Type="http://schemas.openxmlformats.org/officeDocument/2006/relationships/tags" Target="../tags/tag162.xml"/><Relationship Id="rId51" Type="http://schemas.openxmlformats.org/officeDocument/2006/relationships/tags" Target="../tags/tag20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Gates and Logic:</a:t>
            </a:r>
            <a:br>
              <a:rPr lang="en-US" dirty="0" smtClean="0"/>
            </a:br>
            <a:r>
              <a:rPr lang="en-US" dirty="0" smtClean="0"/>
              <a:t>From switches to Transistors</a:t>
            </a:r>
            <a:r>
              <a:rPr lang="en-US" smtClean="0"/>
              <a:t>,      Logic Gates </a:t>
            </a:r>
            <a:r>
              <a:rPr lang="en-US" dirty="0" smtClean="0"/>
              <a:t>and Logic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543800" cy="2057400"/>
          </a:xfrm>
        </p:spPr>
        <p:txBody>
          <a:bodyPr/>
          <a:lstStyle/>
          <a:p>
            <a:r>
              <a:rPr lang="en-US" b="1" dirty="0" smtClean="0"/>
              <a:t>Prof. Kavita Bala and Prof. Hakim Weatherspoon</a:t>
            </a:r>
          </a:p>
          <a:p>
            <a:r>
              <a:rPr lang="en-US" b="1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528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See: P&amp;H </a:t>
            </a:r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Appendix </a:t>
            </a:r>
            <a:r>
              <a:rPr lang="en-US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B.2 </a:t>
            </a:r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B.3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(Also, </a:t>
            </a:r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see </a:t>
            </a:r>
            <a:r>
              <a:rPr lang="en-US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B.0 </a:t>
            </a:r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152400"/>
            <a:ext cx="4267200" cy="335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5199924" y="685800"/>
            <a:ext cx="3450108" cy="1143000"/>
            <a:chOff x="2142067" y="4800600"/>
            <a:chExt cx="6413441" cy="1905000"/>
          </a:xfrm>
        </p:grpSpPr>
        <p:pic>
          <p:nvPicPr>
            <p:cNvPr id="6" name="Picture 4" descr="https://encrypted-tbn1.gstatic.com/images?q=tbn:ANd9GcQO8muCx1uC30gZ0ADFPBlMYPdcBYcjL9eo8halkXCqGhgAtK8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067" y="4800600"/>
              <a:ext cx="2963333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guide-images.ifixit.net/igi/AkT2Xr5FUlBDUsdx.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800600"/>
              <a:ext cx="2535708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No Wireles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00600"/>
              <a:ext cx="1905000" cy="1905000"/>
            </a:xfrm>
            <a:prstGeom prst="rect">
              <a:avLst/>
            </a:prstGeom>
            <a:solidFill>
              <a:schemeClr val="tx1"/>
            </a:solidFill>
          </p:spPr>
        </p:pic>
      </p:grpSp>
    </p:spTree>
    <p:extLst>
      <p:ext uri="{BB962C8B-B14F-4D97-AF65-F5344CB8AC3E}">
        <p14:creationId xmlns:p14="http://schemas.microsoft.com/office/powerpoint/2010/main" val="3897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4963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OR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chemeClr val="accent2"/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180065"/>
              </p:ext>
            </p:extLst>
          </p:nvPr>
        </p:nvGraphicFramePr>
        <p:xfrm>
          <a:off x="3200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856124"/>
              </p:ext>
            </p:extLst>
          </p:nvPr>
        </p:nvGraphicFramePr>
        <p:xfrm>
          <a:off x="3200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497612"/>
              </p:ext>
            </p:extLst>
          </p:nvPr>
        </p:nvGraphicFramePr>
        <p:xfrm>
          <a:off x="32496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9144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957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4963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OR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761469"/>
              </p:ext>
            </p:extLst>
          </p:nvPr>
        </p:nvGraphicFramePr>
        <p:xfrm>
          <a:off x="3200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410126"/>
              </p:ext>
            </p:extLst>
          </p:nvPr>
        </p:nvGraphicFramePr>
        <p:xfrm>
          <a:off x="3200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427556"/>
              </p:ext>
            </p:extLst>
          </p:nvPr>
        </p:nvGraphicFramePr>
        <p:xfrm>
          <a:off x="32496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9144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aphicFrame>
        <p:nvGraphicFramePr>
          <p:cNvPr id="4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744351"/>
              </p:ext>
            </p:extLst>
          </p:nvPr>
        </p:nvGraphicFramePr>
        <p:xfrm>
          <a:off x="7899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577432"/>
              </p:ext>
            </p:extLst>
          </p:nvPr>
        </p:nvGraphicFramePr>
        <p:xfrm>
          <a:off x="7899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19800" y="1947862"/>
            <a:ext cx="1752602" cy="685800"/>
            <a:chOff x="5791200" y="1947862"/>
            <a:chExt cx="1752602" cy="685800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0" y="3200400"/>
            <a:ext cx="1574800" cy="812800"/>
            <a:chOff x="5867400" y="3200400"/>
            <a:chExt cx="1574800" cy="812800"/>
          </a:xfrm>
        </p:grpSpPr>
        <p:sp>
          <p:nvSpPr>
            <p:cNvPr id="36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76800" y="1828800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NAND:</a:t>
            </a:r>
            <a:endParaRPr lang="en-US" sz="2600" dirty="0"/>
          </a:p>
        </p:txBody>
      </p:sp>
      <p:sp>
        <p:nvSpPr>
          <p:cNvPr id="48" name="TextBox 47"/>
          <p:cNvSpPr txBox="1"/>
          <p:nvPr/>
        </p:nvSpPr>
        <p:spPr>
          <a:xfrm>
            <a:off x="4899609" y="2905035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NOR: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945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From switches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Laws</a:t>
            </a:r>
          </a:p>
          <a:p>
            <a:pPr lvl="1"/>
            <a:r>
              <a:rPr lang="en-US" dirty="0"/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638800"/>
          </a:xfrm>
        </p:spPr>
        <p:txBody>
          <a:bodyPr/>
          <a:lstStyle/>
          <a:p>
            <a:r>
              <a:rPr lang="en-US" dirty="0" smtClean="0"/>
              <a:t>Given a Logic function, create a Logic Circuit that implements the Logic Function…</a:t>
            </a:r>
          </a:p>
          <a:p>
            <a:r>
              <a:rPr lang="en-US" dirty="0" smtClean="0"/>
              <a:t>…and,  </a:t>
            </a:r>
            <a:r>
              <a:rPr lang="en-US" i="1" dirty="0" smtClean="0"/>
              <a:t>with the minimum number of logic gates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ewer gates: A cheaper ($$$) circuit!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52400" y="8382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/>
              <a:t>NOT: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AND: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OR: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XOR:</a:t>
            </a: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8415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6891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9208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972688"/>
              </p:ext>
            </p:extLst>
          </p:nvPr>
        </p:nvGraphicFramePr>
        <p:xfrm>
          <a:off x="33909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821820"/>
              </p:ext>
            </p:extLst>
          </p:nvPr>
        </p:nvGraphicFramePr>
        <p:xfrm>
          <a:off x="33909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312687"/>
              </p:ext>
            </p:extLst>
          </p:nvPr>
        </p:nvGraphicFramePr>
        <p:xfrm>
          <a:off x="34401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07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07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45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145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900" y="10668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66901" y="4800292"/>
            <a:ext cx="1041399" cy="838508"/>
            <a:chOff x="4114800" y="4672288"/>
            <a:chExt cx="1076323" cy="838508"/>
          </a:xfrm>
        </p:grpSpPr>
        <p:sp>
          <p:nvSpPr>
            <p:cNvPr id="32" name="AutoShape 1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76641"/>
              </p:ext>
            </p:extLst>
          </p:nvPr>
        </p:nvGraphicFramePr>
        <p:xfrm>
          <a:off x="3390900" y="4648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663700" y="506095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H="1">
            <a:off x="1663700" y="54102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2908300" y="52324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62100" y="4966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62100" y="5347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58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52400" y="8382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/>
              <a:t>NOT: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AND: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OR: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XOR:</a:t>
            </a: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8415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6891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9208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85913"/>
              </p:ext>
            </p:extLst>
          </p:nvPr>
        </p:nvGraphicFramePr>
        <p:xfrm>
          <a:off x="33909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873698"/>
              </p:ext>
            </p:extLst>
          </p:nvPr>
        </p:nvGraphicFramePr>
        <p:xfrm>
          <a:off x="33909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255590"/>
              </p:ext>
            </p:extLst>
          </p:nvPr>
        </p:nvGraphicFramePr>
        <p:xfrm>
          <a:off x="34401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07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07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45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145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900" y="10668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66901" y="4800292"/>
            <a:ext cx="1041399" cy="838508"/>
            <a:chOff x="4114800" y="4672288"/>
            <a:chExt cx="1076323" cy="838508"/>
          </a:xfrm>
        </p:grpSpPr>
        <p:sp>
          <p:nvSpPr>
            <p:cNvPr id="32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75012"/>
              </p:ext>
            </p:extLst>
          </p:nvPr>
        </p:nvGraphicFramePr>
        <p:xfrm>
          <a:off x="3390900" y="4648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663700" y="506095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H="1">
            <a:off x="1663700" y="54102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2908300" y="52324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62100" y="4966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62100" y="5347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graphicFrame>
        <p:nvGraphicFramePr>
          <p:cNvPr id="3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256123"/>
              </p:ext>
            </p:extLst>
          </p:nvPr>
        </p:nvGraphicFramePr>
        <p:xfrm>
          <a:off x="7899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837450"/>
              </p:ext>
            </p:extLst>
          </p:nvPr>
        </p:nvGraphicFramePr>
        <p:xfrm>
          <a:off x="7899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019800" y="1947862"/>
            <a:ext cx="1752602" cy="685800"/>
            <a:chOff x="5791200" y="1947862"/>
            <a:chExt cx="1752602" cy="685800"/>
          </a:xfrm>
        </p:grpSpPr>
        <p:sp>
          <p:nvSpPr>
            <p:cNvPr id="43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96000" y="3200400"/>
            <a:ext cx="1574800" cy="812800"/>
            <a:chOff x="5867400" y="3200400"/>
            <a:chExt cx="1574800" cy="812800"/>
          </a:xfrm>
        </p:grpSpPr>
        <p:sp>
          <p:nvSpPr>
            <p:cNvPr id="51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876800" y="1828800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NAND:</a:t>
            </a:r>
            <a:endParaRPr lang="en-US" sz="2600" dirty="0"/>
          </a:p>
        </p:txBody>
      </p:sp>
      <p:sp>
        <p:nvSpPr>
          <p:cNvPr id="59" name="TextBox 58"/>
          <p:cNvSpPr txBox="1"/>
          <p:nvPr/>
        </p:nvSpPr>
        <p:spPr>
          <a:xfrm>
            <a:off x="4899609" y="2905035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NOR:</a:t>
            </a:r>
            <a:endParaRPr lang="en-US" sz="2600" dirty="0"/>
          </a:p>
        </p:txBody>
      </p:sp>
      <p:graphicFrame>
        <p:nvGraphicFramePr>
          <p:cNvPr id="6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352417"/>
              </p:ext>
            </p:extLst>
          </p:nvPr>
        </p:nvGraphicFramePr>
        <p:xfrm>
          <a:off x="7899400" y="4648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943600" y="4800292"/>
            <a:ext cx="1803400" cy="838508"/>
            <a:chOff x="5943600" y="4800292"/>
            <a:chExt cx="1803400" cy="838508"/>
          </a:xfrm>
        </p:grpSpPr>
        <p:grpSp>
          <p:nvGrpSpPr>
            <p:cNvPr id="60" name="Group 59"/>
            <p:cNvGrpSpPr/>
            <p:nvPr/>
          </p:nvGrpSpPr>
          <p:grpSpPr>
            <a:xfrm>
              <a:off x="6248401" y="4800292"/>
              <a:ext cx="1041399" cy="838508"/>
              <a:chOff x="4114800" y="4672288"/>
              <a:chExt cx="1076323" cy="838508"/>
            </a:xfrm>
          </p:grpSpPr>
          <p:sp>
            <p:nvSpPr>
              <p:cNvPr id="61" name="AutoShape 1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flipH="1">
                <a:off x="4257674" y="4697997"/>
                <a:ext cx="933449" cy="812799"/>
              </a:xfrm>
              <a:prstGeom prst="moon">
                <a:avLst>
                  <a:gd name="adj" fmla="val 87500"/>
                </a:avLst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4114800" y="4672288"/>
                <a:ext cx="112685" cy="838507"/>
              </a:xfrm>
              <a:custGeom>
                <a:avLst/>
                <a:gdLst>
                  <a:gd name="connsiteX0" fmla="*/ 0 w 135084"/>
                  <a:gd name="connsiteY0" fmla="*/ 0 h 749508"/>
                  <a:gd name="connsiteX1" fmla="*/ 134912 w 135084"/>
                  <a:gd name="connsiteY1" fmla="*/ 419725 h 749508"/>
                  <a:gd name="connsiteX2" fmla="*/ 29981 w 135084"/>
                  <a:gd name="connsiteY2" fmla="*/ 749508 h 7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084" h="749508">
                    <a:moveTo>
                      <a:pt x="0" y="0"/>
                    </a:moveTo>
                    <a:cubicBezTo>
                      <a:pt x="64957" y="147403"/>
                      <a:pt x="129915" y="294807"/>
                      <a:pt x="134912" y="419725"/>
                    </a:cubicBezTo>
                    <a:cubicBezTo>
                      <a:pt x="139909" y="544643"/>
                      <a:pt x="34978" y="647075"/>
                      <a:pt x="29981" y="74950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 flipH="1">
              <a:off x="6045200" y="506095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 flipH="1">
              <a:off x="6045200" y="54102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 flipH="1">
              <a:off x="7467600" y="5219545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43600" y="49661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43600" y="53471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7304378" y="5142512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026785" y="4231957"/>
            <a:ext cx="10647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XNOR: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161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7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NOT: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:r>
                  <a:rPr lang="en-US" sz="2400" dirty="0"/>
                  <a:t>ā</a:t>
                </a:r>
                <a:r>
                  <a:rPr lang="en-US" sz="2400" dirty="0" smtClean="0"/>
                  <a:t>         = !a        = </a:t>
                </a:r>
                <a:r>
                  <a:rPr lang="en-US" sz="2400" dirty="0" smtClean="0">
                    <a:sym typeface="Symbol" pitchFamily="18" charset="2"/>
                  </a:rPr>
                  <a:t>a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∙ b   = a &amp; b  = 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/>
                  <a:t>OR: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+ b  = a | b  = 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</a:t>
                </a: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XOR: 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</a:t>
                </a:r>
                <a:r>
                  <a:rPr lang="en-US" sz="2400" dirty="0" smtClean="0">
                    <a:sym typeface="Symbol"/>
                  </a:rPr>
                  <a:t> </a:t>
                </a:r>
                <a:r>
                  <a:rPr lang="en-US" sz="2400" dirty="0" smtClean="0"/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+ </a:t>
                </a:r>
                <a:r>
                  <a:rPr lang="en-US" sz="2400" dirty="0" err="1" smtClean="0"/>
                  <a:t>āb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Logic Equations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Constants: true = 1, false = 0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Variables: a, b, out, …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Operators (above): AND, OR, NOT, etc.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57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  <a:blipFill rotWithShape="1">
                <a:blip r:embed="rId3"/>
                <a:stretch>
                  <a:fillRect l="-1435" t="-2634" b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5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7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NOT: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:r>
                  <a:rPr lang="en-US" sz="2400" dirty="0"/>
                  <a:t>ā</a:t>
                </a:r>
                <a:r>
                  <a:rPr lang="en-US" sz="2400" dirty="0" smtClean="0"/>
                  <a:t>         = !a        = </a:t>
                </a:r>
                <a:r>
                  <a:rPr lang="en-US" sz="2400" dirty="0" smtClean="0">
                    <a:sym typeface="Symbol" pitchFamily="18" charset="2"/>
                  </a:rPr>
                  <a:t>a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∙ b   = a &amp; b  = 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/>
                  <a:t>OR: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+ b  = a | b  = 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</a:t>
                </a: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XOR: 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</a:t>
                </a:r>
                <a:r>
                  <a:rPr lang="en-US" sz="2400" dirty="0" smtClean="0">
                    <a:sym typeface="Symbol"/>
                  </a:rPr>
                  <a:t> </a:t>
                </a:r>
                <a:r>
                  <a:rPr lang="en-US" sz="2400" dirty="0" smtClean="0"/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+ </a:t>
                </a:r>
                <a:r>
                  <a:rPr lang="en-US" sz="2400" dirty="0" err="1" smtClean="0"/>
                  <a:t>āb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Logic Equations</a:t>
                </a:r>
                <a:endParaRPr lang="en-US" sz="2800" dirty="0"/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Constants: true = 1, false = 0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Variables: a, b, out, …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Operators (above): AND, OR, NOT, etc.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57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  <a:blipFill rotWithShape="1">
                <a:blip r:embed="rId3"/>
                <a:stretch>
                  <a:fillRect l="-1435" t="-2634" b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4229100" y="838200"/>
                <a:ext cx="5219700" cy="601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Calibri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  <a:buClr>
                    <a:schemeClr val="accent5">
                      <a:lumMod val="60000"/>
                      <a:lumOff val="40000"/>
                    </a:schemeClr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∙</m:t>
                        </m:r>
                        <m:r>
                          <a:rPr lang="en-US" sz="2400" b="0" i="0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  = !(a &amp; b)  = </a:t>
                </a:r>
                <a:r>
                  <a:rPr lang="en-US" sz="2400" dirty="0"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ym typeface="Symbol" pitchFamily="18" charset="2"/>
                  </a:rPr>
                  <a:t>(</a:t>
                </a:r>
                <a:r>
                  <a:rPr lang="en-US" sz="2400" dirty="0" smtClean="0"/>
                  <a:t>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b)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NOR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  <a:buClr>
                    <a:schemeClr val="accent5">
                      <a:lumMod val="60000"/>
                      <a:lumOff val="40000"/>
                    </a:schemeClr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= !(a | b)  = </a:t>
                </a:r>
                <a:r>
                  <a:rPr lang="en-US" sz="2400" dirty="0"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ym typeface="Symbol" pitchFamily="18" charset="2"/>
                  </a:rPr>
                  <a:t>(</a:t>
                </a:r>
                <a:r>
                  <a:rPr lang="en-US" sz="2400" dirty="0" smtClean="0"/>
                  <a:t>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b)</a:t>
                </a:r>
                <a:endParaRPr lang="en-US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XNOR: </a:t>
                </a:r>
              </a:p>
              <a:p>
                <a:pPr lvl="1">
                  <a:lnSpc>
                    <a:spcPct val="82000"/>
                  </a:lnSpc>
                  <a:buClr>
                    <a:schemeClr val="accent5">
                      <a:lumMod val="60000"/>
                      <a:lumOff val="40000"/>
                    </a:schemeClr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ym typeface="Symbol"/>
                          </a:rPr>
                          <m:t></m:t>
                        </m:r>
                        <m:r>
                          <a:rPr lang="en-US" sz="2400" b="0" i="0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  <a:sym typeface="Symbol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= </a:t>
                </a:r>
                <a:r>
                  <a:rPr lang="en-US" sz="2400" dirty="0" err="1" smtClean="0"/>
                  <a:t>ab</a:t>
                </a:r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 lvl="1">
                  <a:lnSpc>
                    <a:spcPct val="82000"/>
                  </a:lnSpc>
                  <a:buClr>
                    <a:schemeClr val="bg2"/>
                  </a:buClr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838200"/>
                <a:ext cx="5219700" cy="6019800"/>
              </a:xfrm>
              <a:prstGeom prst="rect">
                <a:avLst/>
              </a:prstGeom>
              <a:blipFill rotWithShape="1">
                <a:blip r:embed="rId4"/>
                <a:stretch>
                  <a:fillRect l="-2453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447800" y="838200"/>
            <a:ext cx="1066800" cy="44958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28800"/>
            <a:ext cx="1066800" cy="33528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609600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ā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ā  =  </a:t>
            </a:r>
          </a:p>
        </p:txBody>
      </p:sp>
    </p:spTree>
    <p:extLst>
      <p:ext uri="{BB962C8B-B14F-4D97-AF65-F5344CB8AC3E}">
        <p14:creationId xmlns:p14="http://schemas.microsoft.com/office/powerpoint/2010/main" val="4317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28600" y="6096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1313" marR="0" lvl="0" indent="-341313" algn="l" defTabSz="914400" rtl="0" eaLnBrk="1" fontAlgn="auto" latinLnBrk="0" hangingPunct="1">
                  <a:lnSpc>
                    <a:spcPct val="82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FFFF66"/>
                  </a:buClr>
                  <a:buSzPct val="8000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Identities useful for manipulating logic equations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5">
                      <a:lumMod val="60000"/>
                      <a:lumOff val="40000"/>
                    </a:schemeClr>
                  </a:buClr>
                  <a:buSzTx/>
                  <a:buFont typeface="Arial" pitchFamily="34" charset="0"/>
                  <a:buChar char="–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For optimization &amp; ease of implementation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a b  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a(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b+c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)  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 Math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c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28600" y="609600"/>
                <a:ext cx="8610600" cy="6248400"/>
              </a:xfrm>
              <a:prstGeom prst="rect">
                <a:avLst/>
              </a:prstGeom>
              <a:blipFill rotWithShape="1">
                <a:blip r:embed="rId6"/>
                <a:stretch>
                  <a:fillRect l="-1487" t="-20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/>
              <a:t>Logic Gates</a:t>
            </a:r>
          </a:p>
          <a:p>
            <a:pPr lvl="1"/>
            <a:r>
              <a:rPr lang="en-US" dirty="0" smtClean="0"/>
              <a:t>From switches</a:t>
            </a:r>
            <a:endParaRPr lang="en-US" dirty="0"/>
          </a:p>
          <a:p>
            <a:pPr lvl="1"/>
            <a:r>
              <a:rPr lang="en-US" dirty="0"/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Laws</a:t>
            </a:r>
          </a:p>
          <a:p>
            <a:pPr lvl="1"/>
            <a:r>
              <a:rPr lang="en-US" dirty="0"/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562600"/>
          </a:xfrm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functions: gates ↔ truth tables ↔ equations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Example: (</a:t>
            </a:r>
            <a:r>
              <a:rPr lang="en-US" dirty="0" err="1" smtClean="0">
                <a:solidFill>
                  <a:srgbClr val="FFFFFF"/>
                </a:solidFill>
              </a:rPr>
              <a:t>a+b</a:t>
            </a:r>
            <a:r>
              <a:rPr lang="en-US" dirty="0" smtClean="0">
                <a:solidFill>
                  <a:srgbClr val="FFFFFF"/>
                </a:solidFill>
              </a:rPr>
              <a:t>)(</a:t>
            </a:r>
            <a:r>
              <a:rPr lang="en-US" dirty="0" err="1" smtClean="0">
                <a:solidFill>
                  <a:srgbClr val="FFFFFF"/>
                </a:solidFill>
              </a:rPr>
              <a:t>a+c</a:t>
            </a:r>
            <a:r>
              <a:rPr lang="en-US" dirty="0" smtClean="0">
                <a:solidFill>
                  <a:srgbClr val="FFFFFF"/>
                </a:solidFill>
              </a:rPr>
              <a:t>) = a + </a:t>
            </a:r>
            <a:r>
              <a:rPr lang="en-US" dirty="0" err="1" smtClean="0">
                <a:solidFill>
                  <a:srgbClr val="FFFFFF"/>
                </a:solidFill>
              </a:rPr>
              <a:t>bc</a:t>
            </a: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9740556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08770230"/>
              </p:ext>
            </p:extLst>
          </p:nvPr>
        </p:nvGraphicFramePr>
        <p:xfrm>
          <a:off x="609600" y="1639885"/>
          <a:ext cx="1538781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1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(two symbols: true and false) is the basis of Logic Design</a:t>
            </a:r>
          </a:p>
          <a:p>
            <a:endParaRPr lang="en-US" dirty="0"/>
          </a:p>
          <a:p>
            <a:r>
              <a:rPr lang="en-US" dirty="0" smtClean="0"/>
              <a:t>More than one Logic Circuit can implement same Logic function.  Use Algebra (Identities) or Truth Tables to show equivalence.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From switches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Truth Tables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Identity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Laws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</p:spPr>
        <p:txBody>
          <a:bodyPr/>
          <a:lstStyle/>
          <a:p>
            <a:r>
              <a:rPr lang="en-US" dirty="0" smtClean="0"/>
              <a:t>How to standardize minimizing logic circuits?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9144000" cy="68580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 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96685830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615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24181650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3771900" y="1226403"/>
            <a:ext cx="521970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Write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minterms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sum of products: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OR of all minterms where out=1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11907709"/>
              </p:ext>
            </p:extLst>
          </p:nvPr>
        </p:nvGraphicFramePr>
        <p:xfrm>
          <a:off x="2339974" y="13788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26670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>
            <a:off x="295275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32004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9"/>
            </p:custDataLst>
          </p:nvPr>
        </p:nvCxnSpPr>
        <p:spPr>
          <a:xfrm>
            <a:off x="266700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>
            <a:off x="295275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1"/>
            </p:custDataLst>
          </p:nvPr>
        </p:nvCxnSpPr>
        <p:spPr>
          <a:xfrm>
            <a:off x="26670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2"/>
            </p:custDataLst>
          </p:nvPr>
        </p:nvCxnSpPr>
        <p:spPr>
          <a:xfrm>
            <a:off x="32004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>
            <a:off x="2667000" y="32076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>
          <a:xfrm>
            <a:off x="295275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>
          <a:xfrm>
            <a:off x="320040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6"/>
            </p:custDataLst>
          </p:nvPr>
        </p:nvCxnSpPr>
        <p:spPr>
          <a:xfrm>
            <a:off x="2952750" y="41220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7"/>
            </p:custDataLst>
          </p:nvPr>
        </p:nvCxnSpPr>
        <p:spPr>
          <a:xfrm>
            <a:off x="3200400" y="458872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20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4787718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3771900" y="1226403"/>
            <a:ext cx="5219700" cy="163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Write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minterms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sum of products: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OR of all minterms where out=1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dirty="0" smtClean="0">
              <a:latin typeface="+mj-lt"/>
            </a:endParaRP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96315614"/>
              </p:ext>
            </p:extLst>
          </p:nvPr>
        </p:nvGraphicFramePr>
        <p:xfrm>
          <a:off x="2339974" y="13788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26670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>
            <a:off x="295275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32004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9"/>
            </p:custDataLst>
          </p:nvPr>
        </p:nvCxnSpPr>
        <p:spPr>
          <a:xfrm>
            <a:off x="266700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>
            <a:off x="295275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1"/>
            </p:custDataLst>
          </p:nvPr>
        </p:nvCxnSpPr>
        <p:spPr>
          <a:xfrm>
            <a:off x="26670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2"/>
            </p:custDataLst>
          </p:nvPr>
        </p:nvCxnSpPr>
        <p:spPr>
          <a:xfrm>
            <a:off x="32004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>
            <a:off x="2667000" y="32076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>
          <a:xfrm>
            <a:off x="295275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>
          <a:xfrm>
            <a:off x="320040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6"/>
            </p:custDataLst>
          </p:nvPr>
        </p:nvCxnSpPr>
        <p:spPr>
          <a:xfrm>
            <a:off x="2952750" y="41220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7"/>
            </p:custDataLst>
          </p:nvPr>
        </p:nvCxnSpPr>
        <p:spPr>
          <a:xfrm>
            <a:off x="3200400" y="458872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675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Karnaugh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284163" lvl="4" indent="-28416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does one find the most efficient equation?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Manipulate algebraically until…?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Use Karnaugh maps (optimize visually)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Use a software optimizer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 large circuits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Decomposition &amp; reuse of building blocks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358" name="Group 1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634970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1359" name="Rectangle 111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c 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1359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blipFill rotWithShape="1">
                <a:blip r:embed="rId3"/>
                <a:stretch>
                  <a:fillRect t="-12571" r="-31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0" y="1676400"/>
            <a:ext cx="6096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43600" y="1676400"/>
            <a:ext cx="8382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0" y="1676400"/>
            <a:ext cx="8382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96200" y="1676400"/>
            <a:ext cx="8382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3667125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A switch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0" y="838200"/>
            <a:ext cx="4184009" cy="1295400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Acts as a </a:t>
            </a:r>
            <a:r>
              <a:rPr lang="en-US" i="1" dirty="0"/>
              <a:t>conductor</a:t>
            </a:r>
            <a:r>
              <a:rPr lang="en-US" dirty="0"/>
              <a:t> or </a:t>
            </a:r>
            <a:r>
              <a:rPr lang="en-US" i="1" dirty="0" smtClean="0"/>
              <a:t>insulator</a:t>
            </a:r>
            <a:endParaRPr lang="en-US" dirty="0"/>
          </a:p>
        </p:txBody>
      </p:sp>
      <p:sp>
        <p:nvSpPr>
          <p:cNvPr id="5130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4419600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chemeClr val="accent5">
              <a:lumMod val="60000"/>
              <a:lumOff val="40000"/>
            </a:schemeClr>
          </a:solidFill>
          <a:ln w="1836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637687" y="2133600"/>
            <a:ext cx="4184009" cy="124460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277" marR="0" lvl="0" indent="-3412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Can be used to build amazing things…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http://static.politifact.com.s3.amazonaws.com/photos%2FLight_switch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9" y="762000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1694591" y="5040313"/>
            <a:ext cx="752475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52475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42471" y="6172200"/>
            <a:ext cx="381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Bombe used to break the German </a:t>
            </a:r>
          </a:p>
          <a:p>
            <a:r>
              <a:rPr lang="en-US" dirty="0" smtClean="0"/>
              <a:t>Enigma machine during World War II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505200" y="3521076"/>
            <a:ext cx="1600200" cy="1127124"/>
            <a:chOff x="3505200" y="3521076"/>
            <a:chExt cx="1600200" cy="112712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3" y="4043362"/>
            <a:ext cx="3714371" cy="199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:\Users\hweather\AppData\Local\Microsoft\Windows\Temporary Internet Files\Content.IE5\568C2J3L\IMG_20111004_15523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6" y="33528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47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31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028547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75" name="Rectangle 55"/>
          <p:cNvSpPr>
            <a:spLocks noChangeArrowheads="1"/>
          </p:cNvSpPr>
          <p:nvPr/>
        </p:nvSpPr>
        <p:spPr bwMode="auto">
          <a:xfrm>
            <a:off x="3810000" y="1143000"/>
            <a:ext cx="47990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Sum of </a:t>
            </a: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minterms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yields</a:t>
            </a:r>
          </a:p>
          <a:p>
            <a:pPr marL="741363" lvl="1" indent="-284163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out =</a:t>
            </a:r>
            <a:endParaRPr lang="en-US" sz="2400" dirty="0">
              <a:solidFill>
                <a:srgbClr val="FFFFFF"/>
              </a:solidFill>
              <a:latin typeface="Tahoma" pitchFamily="34" charset="0"/>
            </a:endParaRPr>
          </a:p>
          <a:p>
            <a:pPr lvl="1">
              <a:lnSpc>
                <a:spcPct val="102000"/>
              </a:lnSpc>
              <a:spcBef>
                <a:spcPts val="700"/>
              </a:spcBef>
              <a:buSzPct val="60000"/>
            </a:pPr>
            <a:endParaRPr lang="en-US" sz="2800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Karnaugh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maps identify which inputs are (</a:t>
            </a: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ir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)relevant to the output</a:t>
            </a:r>
          </a:p>
        </p:txBody>
      </p:sp>
      <p:graphicFrame>
        <p:nvGraphicFramePr>
          <p:cNvPr id="1843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61793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97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398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020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01      11      10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399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4400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4401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4402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39011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20887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5399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</a:t>
                </a:r>
                <a:endParaRPr lang="en-US" sz="2400" dirty="0" smtClean="0">
                  <a:solidFill>
                    <a:srgbClr val="FFFFFF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 smtClean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 smtClean="0">
                    <a:solidFill>
                      <a:srgbClr val="FFFFFF"/>
                    </a:solidFill>
                    <a:latin typeface="Tahoma" pitchFamily="34" charset="0"/>
                  </a:rPr>
                  <a:t>Karnaugh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 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map minimization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Cover all 1’s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Group adjacent blocks of 2</a:t>
                </a:r>
                <a:r>
                  <a:rPr lang="en-US" sz="2400" baseline="30000" dirty="0">
                    <a:solidFill>
                      <a:srgbClr val="FFFFFF"/>
                    </a:solidFill>
                    <a:latin typeface="Tahoma" pitchFamily="34" charset="0"/>
                  </a:rPr>
                  <a:t>n</a:t>
                </a: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 1’s that yield a rectangular shape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Encode the common features of the rectangle</a:t>
                </a:r>
              </a:p>
              <a:p>
                <a:pPr marL="1143000" lvl="2" indent="-228600">
                  <a:lnSpc>
                    <a:spcPct val="102000"/>
                  </a:lnSpc>
                  <a:spcBef>
                    <a:spcPts val="600"/>
                  </a:spcBef>
                  <a:buClr>
                    <a:srgbClr val="6F89F7"/>
                  </a:buClr>
                  <a:buSzPct val="95000"/>
                  <a:buFont typeface="Wingdings" pitchFamily="2" charset="2"/>
                  <a:buChar char=""/>
                </a:pP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out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c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5399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 rotWithShape="1">
                <a:blip r:embed="rId3"/>
                <a:stretch>
                  <a:fillRect t="-3323" r="-3431" b="-261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540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84861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421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22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020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</a:t>
            </a:r>
            <a:r>
              <a:rPr lang="en-US" dirty="0" smtClean="0">
                <a:solidFill>
                  <a:srgbClr val="FFFFFF"/>
                </a:solidFill>
              </a:rPr>
              <a:t>     </a:t>
            </a:r>
            <a:r>
              <a:rPr lang="en-US" dirty="0">
                <a:solidFill>
                  <a:srgbClr val="FFFFFF"/>
                </a:solidFill>
              </a:rPr>
              <a:t>11 </a:t>
            </a:r>
            <a:r>
              <a:rPr lang="en-US" dirty="0" smtClean="0">
                <a:solidFill>
                  <a:srgbClr val="FFFFFF"/>
                </a:solidFill>
              </a:rPr>
              <a:t>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5423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5424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5425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5426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5427" name="AutoShape 83"/>
          <p:cNvSpPr>
            <a:spLocks noChangeArrowheads="1"/>
          </p:cNvSpPr>
          <p:nvPr/>
        </p:nvSpPr>
        <p:spPr bwMode="auto">
          <a:xfrm>
            <a:off x="2819400" y="54864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28" name="AutoShape 84"/>
          <p:cNvSpPr>
            <a:spLocks noChangeArrowheads="1"/>
          </p:cNvSpPr>
          <p:nvPr/>
        </p:nvSpPr>
        <p:spPr bwMode="auto">
          <a:xfrm>
            <a:off x="1285875" y="5972175"/>
            <a:ext cx="923925" cy="4572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40461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27" grpId="0" animBg="1"/>
      <p:bldP spid="1854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Minimization Tricks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423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can overlap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out =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+ </a:t>
                </a: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can span 2, 4, 8 or more cells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6423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blipFill rotWithShape="1">
                <a:blip r:embed="rId3"/>
                <a:stretch>
                  <a:fillRect t="-33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64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21566"/>
              </p:ext>
            </p:extLst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23312"/>
              </p:ext>
            </p:extLst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2438400"/>
            <a:ext cx="4572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91200" y="2438400"/>
            <a:ext cx="7620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53200" y="2438400"/>
            <a:ext cx="7620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81600" y="4974431"/>
            <a:ext cx="4572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38800" y="4898231"/>
            <a:ext cx="7620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5" grpId="0" animBg="1"/>
      <p:bldP spid="186476" grpId="0"/>
      <p:bldP spid="186477" grpId="0"/>
      <p:bldP spid="186478" grpId="0"/>
      <p:bldP spid="186479" grpId="0"/>
      <p:bldP spid="186483" grpId="0"/>
      <p:bldP spid="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Karnaugh Minimization Tricks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</p:spPr>
            <p:txBody>
              <a:bodyPr/>
              <a:lstStyle/>
              <a:p>
                <a:r>
                  <a:rPr lang="en-US" sz="2800" dirty="0" smtClean="0"/>
                  <a:t>The map wraps around</a:t>
                </a:r>
              </a:p>
              <a:p>
                <a:pPr lvl="1"/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out =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  <a:blipFill rotWithShape="1">
                <a:blip r:embed="rId2"/>
                <a:stretch>
                  <a:fillRect l="-2901" t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7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41643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91527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5000" y="2438400"/>
            <a:ext cx="4572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3" grpId="0" animBg="1"/>
      <p:bldP spid="187424" grpId="0"/>
      <p:bldP spid="187425" grpId="0"/>
      <p:bldP spid="187426" grpId="0"/>
      <p:bldP spid="187428" grpId="0"/>
      <p:bldP spid="187429" grpId="0"/>
      <p:bldP spid="187430" grpId="0"/>
      <p:bldP spid="187467" grpId="0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05000"/>
            <a:ext cx="4953000" cy="4953000"/>
          </a:xfrm>
        </p:spPr>
        <p:txBody>
          <a:bodyPr/>
          <a:lstStyle/>
          <a:p>
            <a:r>
              <a:rPr lang="en-US" sz="2800" dirty="0"/>
              <a:t>“Don’t care” values can be interpreted individually in whatever way is convenient</a:t>
            </a:r>
          </a:p>
          <a:p>
            <a:pPr lvl="1"/>
            <a:r>
              <a:rPr lang="en-US" sz="2400" dirty="0"/>
              <a:t>assume all x’s = 1</a:t>
            </a:r>
          </a:p>
          <a:p>
            <a:pPr lvl="1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out = d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400" dirty="0"/>
              <a:t>assume middle x’s = 0</a:t>
            </a:r>
          </a:p>
          <a:p>
            <a:pPr lvl="1"/>
            <a:r>
              <a:rPr lang="en-US" sz="2400" dirty="0"/>
              <a:t>assume 4</a:t>
            </a:r>
            <a:r>
              <a:rPr lang="en-US" sz="2400" baseline="30000" dirty="0"/>
              <a:t>th</a:t>
            </a:r>
            <a:r>
              <a:rPr lang="en-US" sz="2400" dirty="0"/>
              <a:t> column x = 1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 =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Karnaugh Minimization Tricks (3)</a:t>
            </a: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75229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49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graphicFrame>
        <p:nvGraphicFramePr>
          <p:cNvPr id="19050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12439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535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539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40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15000" y="3810000"/>
            <a:ext cx="4572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Multiplexer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962025"/>
            <a:ext cx="5105400" cy="5681663"/>
          </a:xfrm>
        </p:spPr>
        <p:txBody>
          <a:bodyPr/>
          <a:lstStyle/>
          <a:p>
            <a:r>
              <a:rPr lang="en-US" dirty="0"/>
              <a:t>A multiplexer selects between multiple inputs</a:t>
            </a:r>
          </a:p>
          <a:p>
            <a:pPr lvl="1"/>
            <a:r>
              <a:rPr lang="en-US" dirty="0"/>
              <a:t>out = a, if d = 0</a:t>
            </a:r>
          </a:p>
          <a:p>
            <a:pPr lvl="1"/>
            <a:r>
              <a:rPr lang="en-US" dirty="0"/>
              <a:t>out = b, if d = 1</a:t>
            </a:r>
          </a:p>
          <a:p>
            <a:pPr lvl="1"/>
            <a:endParaRPr lang="en-US" dirty="0"/>
          </a:p>
          <a:p>
            <a:r>
              <a:rPr lang="en-US" dirty="0"/>
              <a:t>Build truth table</a:t>
            </a:r>
          </a:p>
          <a:p>
            <a:r>
              <a:rPr lang="en-US" dirty="0"/>
              <a:t>Minimize diagram</a:t>
            </a:r>
          </a:p>
          <a:p>
            <a:r>
              <a:rPr lang="en-US" dirty="0"/>
              <a:t>Derive logic diagram</a:t>
            </a:r>
          </a:p>
        </p:txBody>
      </p:sp>
      <p:grpSp>
        <p:nvGrpSpPr>
          <p:cNvPr id="21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593914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0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144000" cy="5638800"/>
          </a:xfrm>
        </p:spPr>
        <p:txBody>
          <a:bodyPr/>
          <a:lstStyle/>
          <a:p>
            <a:r>
              <a:rPr lang="en-US" dirty="0" smtClean="0"/>
              <a:t>Binary (two symbols: true and false) is the basis of Logic Design</a:t>
            </a:r>
          </a:p>
          <a:p>
            <a:endParaRPr lang="en-US" dirty="0"/>
          </a:p>
          <a:p>
            <a:r>
              <a:rPr lang="en-US" dirty="0" smtClean="0"/>
              <a:t>More than one Logic Circuit can implement same Logic function.  Use Algebra (Identities) or Truth Tables to show equivalence.</a:t>
            </a:r>
          </a:p>
          <a:p>
            <a:endParaRPr lang="en-US" dirty="0"/>
          </a:p>
          <a:p>
            <a:r>
              <a:rPr lang="en-US" dirty="0" smtClean="0"/>
              <a:t>Any logic function can be implemented as “sum of products”.  </a:t>
            </a:r>
            <a:r>
              <a:rPr lang="en-US" dirty="0" err="1" smtClean="0"/>
              <a:t>Karnaugh</a:t>
            </a:r>
            <a:r>
              <a:rPr lang="en-US" dirty="0" smtClean="0"/>
              <a:t> Maps minimize number of gates.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Transistors to Gates 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transistors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Truth Tables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Identity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Laws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From Truth Tables to Circuits (Sum of Products)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Circuit Minimization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Truth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Tables (</a:t>
            </a:r>
            <a:r>
              <a:rPr lang="en-US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Karnaugh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Activity#4 How do we build </a:t>
            </a:r>
            <a:r>
              <a:rPr lang="en-US" i="1" dirty="0" smtClean="0"/>
              <a:t>electronic</a:t>
            </a:r>
            <a:r>
              <a:rPr lang="en-US" dirty="0" smtClean="0"/>
              <a:t> switches?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Transistors: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6:10 minutes (watch from </a:t>
            </a:r>
            <a:r>
              <a:rPr lang="en-US" sz="2800" dirty="0" err="1">
                <a:solidFill>
                  <a:schemeClr val="bg1"/>
                </a:solidFill>
              </a:rPr>
              <a:t>from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41s </a:t>
            </a:r>
            <a:r>
              <a:rPr lang="en-US" sz="2800" dirty="0">
                <a:solidFill>
                  <a:schemeClr val="bg1"/>
                </a:solidFill>
              </a:rPr>
              <a:t>to 7:00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http://</a:t>
            </a:r>
            <a:r>
              <a:rPr lang="en-US" sz="2800" dirty="0" smtClean="0">
                <a:solidFill>
                  <a:schemeClr val="bg1"/>
                </a:solidFill>
              </a:rPr>
              <a:t>www.youtube.com/watch?v=QO5FgM7MLGg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Fill our Transistor Worksheet with info from Video </a:t>
            </a:r>
          </a:p>
        </p:txBody>
      </p:sp>
    </p:spTree>
    <p:extLst>
      <p:ext uri="{BB962C8B-B14F-4D97-AF65-F5344CB8AC3E}">
        <p14:creationId xmlns:p14="http://schemas.microsoft.com/office/powerpoint/2010/main" val="12196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228600" y="1012825"/>
            <a:ext cx="4454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NMOS </a:t>
            </a:r>
            <a:r>
              <a:rPr lang="en-US" sz="2800" dirty="0">
                <a:latin typeface="Helvetica" charset="0"/>
              </a:rPr>
              <a:t>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Connect source to drain when gate = 1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N-channel</a:t>
            </a:r>
            <a:endParaRPr lang="en-US" sz="2800" dirty="0">
              <a:latin typeface="Helvetica" charset="0"/>
            </a:endParaRPr>
          </a:p>
        </p:txBody>
      </p:sp>
      <p:sp>
        <p:nvSpPr>
          <p:cNvPr id="1218582" name="Text Box 22"/>
          <p:cNvSpPr txBox="1">
            <a:spLocks noChangeArrowheads="1"/>
          </p:cNvSpPr>
          <p:nvPr/>
        </p:nvSpPr>
        <p:spPr bwMode="auto">
          <a:xfrm>
            <a:off x="1066800" y="1366661"/>
            <a:ext cx="44916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304800" y="3124200"/>
            <a:ext cx="105028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76200" y="2281061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457200" y="254793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524000" y="16335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524000" y="30051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2192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219200" y="3005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219200" y="2090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0668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3462338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90826" y="1587656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733800" y="1587656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752600" y="2337505"/>
            <a:ext cx="95731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971800" y="2344292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MOS </a:t>
            </a:r>
            <a:r>
              <a:rPr lang="en-US" dirty="0"/>
              <a:t>and P</a:t>
            </a:r>
            <a:r>
              <a:rPr lang="en-US" dirty="0" smtClean="0"/>
              <a:t>MOS </a:t>
            </a:r>
            <a:r>
              <a:rPr lang="en-US" dirty="0"/>
              <a:t>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38737" y="990600"/>
            <a:ext cx="4386263" cy="5465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PMOS Transistor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Connect source to drain when gate = 0</a:t>
            </a:r>
          </a:p>
          <a:p>
            <a:r>
              <a:rPr lang="en-US" sz="2800" dirty="0" smtClean="0"/>
              <a:t>P-channel</a:t>
            </a:r>
            <a:endParaRPr lang="en-US" sz="2800" dirty="0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4964112" y="26035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6259512" y="1689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6259512" y="30607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59547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5954712" y="30607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5954712" y="21463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58023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5572124" y="2528887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0" name="Text Box 20"/>
          <p:cNvSpPr txBox="1">
            <a:spLocks noChangeArrowheads="1"/>
          </p:cNvSpPr>
          <p:nvPr/>
        </p:nvSpPr>
        <p:spPr bwMode="auto">
          <a:xfrm>
            <a:off x="5802312" y="1350962"/>
            <a:ext cx="441146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1" name="Text Box 21"/>
          <p:cNvSpPr txBox="1">
            <a:spLocks noChangeArrowheads="1"/>
          </p:cNvSpPr>
          <p:nvPr/>
        </p:nvSpPr>
        <p:spPr bwMode="auto">
          <a:xfrm>
            <a:off x="5040312" y="3179762"/>
            <a:ext cx="105830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4805362" y="2206625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934074" y="3533775"/>
            <a:ext cx="650875" cy="195262"/>
            <a:chOff x="6996113" y="3538538"/>
            <a:chExt cx="650875" cy="19526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8199437" y="1659093"/>
            <a:ext cx="650875" cy="2069944"/>
            <a:chOff x="7882041" y="1663856"/>
            <a:chExt cx="650875" cy="20699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6980236" y="1659093"/>
            <a:ext cx="650875" cy="2069944"/>
            <a:chOff x="8528283" y="1663856"/>
            <a:chExt cx="650875" cy="20699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6335712" y="2328373"/>
            <a:ext cx="95731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7607818" y="2399854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011238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(AND)</a:t>
            </a:r>
          </a:p>
          <a:p>
            <a:endParaRPr lang="en-US" dirty="0"/>
          </a:p>
        </p:txBody>
      </p:sp>
      <p:grpSp>
        <p:nvGrpSpPr>
          <p:cNvPr id="1212420" name="Group 4"/>
          <p:cNvGrpSpPr>
            <a:grpSpLocks/>
          </p:cNvGrpSpPr>
          <p:nvPr/>
        </p:nvGrpSpPr>
        <p:grpSpPr bwMode="auto">
          <a:xfrm>
            <a:off x="762000" y="2743200"/>
            <a:ext cx="3048000" cy="811213"/>
            <a:chOff x="384" y="1745"/>
            <a:chExt cx="1920" cy="511"/>
          </a:xfrm>
        </p:grpSpPr>
        <p:sp>
          <p:nvSpPr>
            <p:cNvPr id="1212421" name="Line 5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2" name="Oval 6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3" name="Line 7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4" name="Oval 8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5" name="Line 9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26" name="Group 10"/>
          <p:cNvGrpSpPr>
            <a:grpSpLocks/>
          </p:cNvGrpSpPr>
          <p:nvPr/>
        </p:nvGrpSpPr>
        <p:grpSpPr bwMode="auto">
          <a:xfrm>
            <a:off x="762000" y="1600200"/>
            <a:ext cx="3048000" cy="811213"/>
            <a:chOff x="384" y="1745"/>
            <a:chExt cx="1920" cy="511"/>
          </a:xfrm>
        </p:grpSpPr>
        <p:sp>
          <p:nvSpPr>
            <p:cNvPr id="1212427" name="Line 11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8" name="Oval 12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9" name="Line 13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0" name="Oval 14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1" name="Line 15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32" name="Group 16"/>
          <p:cNvGrpSpPr>
            <a:grpSpLocks/>
          </p:cNvGrpSpPr>
          <p:nvPr/>
        </p:nvGrpSpPr>
        <p:grpSpPr bwMode="auto">
          <a:xfrm>
            <a:off x="533400" y="5486400"/>
            <a:ext cx="3048000" cy="811213"/>
            <a:chOff x="384" y="1745"/>
            <a:chExt cx="1920" cy="511"/>
          </a:xfrm>
        </p:grpSpPr>
        <p:sp>
          <p:nvSpPr>
            <p:cNvPr id="1212433" name="Line 17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4" name="Oval 18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5" name="Line 19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6" name="Oval 20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7" name="Line 21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38" name="Group 22"/>
          <p:cNvGrpSpPr>
            <a:grpSpLocks/>
          </p:cNvGrpSpPr>
          <p:nvPr/>
        </p:nvGrpSpPr>
        <p:grpSpPr bwMode="auto">
          <a:xfrm>
            <a:off x="533400" y="4419600"/>
            <a:ext cx="3048000" cy="811213"/>
            <a:chOff x="384" y="1745"/>
            <a:chExt cx="1920" cy="511"/>
          </a:xfrm>
        </p:grpSpPr>
        <p:sp>
          <p:nvSpPr>
            <p:cNvPr id="1212439" name="Line 23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40" name="Oval 24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41" name="Line 25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42" name="Oval 26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43" name="Line 27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2444" name="Line 28"/>
          <p:cNvSpPr>
            <a:spLocks noChangeShapeType="1"/>
          </p:cNvSpPr>
          <p:nvPr/>
        </p:nvSpPr>
        <p:spPr bwMode="auto">
          <a:xfrm flipV="1">
            <a:off x="762000" y="1828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5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 dirty="0"/>
              <a:t>+</a:t>
            </a:r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2" name="Line 36"/>
          <p:cNvSpPr>
            <a:spLocks noChangeShapeType="1"/>
          </p:cNvSpPr>
          <p:nvPr/>
        </p:nvSpPr>
        <p:spPr bwMode="auto">
          <a:xfrm>
            <a:off x="35814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581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5" name="Line 39"/>
          <p:cNvSpPr>
            <a:spLocks noChangeShapeType="1"/>
          </p:cNvSpPr>
          <p:nvPr/>
        </p:nvSpPr>
        <p:spPr bwMode="auto">
          <a:xfrm flipH="1">
            <a:off x="533400" y="53340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 flipH="1" flipV="1">
            <a:off x="533400" y="533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graphicFrame>
        <p:nvGraphicFramePr>
          <p:cNvPr id="4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60177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graphicFrame>
        <p:nvGraphicFramePr>
          <p:cNvPr id="5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706816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378502" y="4551334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939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228600" y="1012825"/>
            <a:ext cx="4454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NMOS </a:t>
            </a:r>
            <a:r>
              <a:rPr lang="en-US" sz="2800" dirty="0">
                <a:latin typeface="Helvetica" charset="0"/>
              </a:rPr>
              <a:t>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Connect source to drain when gate = 1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N-channel</a:t>
            </a:r>
            <a:endParaRPr lang="en-US" sz="2800" dirty="0">
              <a:latin typeface="Helvetica" charset="0"/>
            </a:endParaRPr>
          </a:p>
        </p:txBody>
      </p:sp>
      <p:sp>
        <p:nvSpPr>
          <p:cNvPr id="1218582" name="Text Box 22"/>
          <p:cNvSpPr txBox="1">
            <a:spLocks noChangeArrowheads="1"/>
          </p:cNvSpPr>
          <p:nvPr/>
        </p:nvSpPr>
        <p:spPr bwMode="auto">
          <a:xfrm>
            <a:off x="1066800" y="1366661"/>
            <a:ext cx="44916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304800" y="3124200"/>
            <a:ext cx="105028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76200" y="2281061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457200" y="254793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524000" y="16335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524000" y="30051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2192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219200" y="3005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219200" y="2090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0668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3462338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90826" y="1587656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733800" y="1587656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752600" y="2337505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971800" y="2344292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MOS </a:t>
            </a:r>
            <a:r>
              <a:rPr lang="en-US" dirty="0"/>
              <a:t>and P</a:t>
            </a:r>
            <a:r>
              <a:rPr lang="en-US" dirty="0" smtClean="0"/>
              <a:t>MOS </a:t>
            </a:r>
            <a:r>
              <a:rPr lang="en-US" dirty="0"/>
              <a:t>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38737" y="990600"/>
            <a:ext cx="4386263" cy="5465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PMOS Transistor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Connect source to drain when gate = 0</a:t>
            </a:r>
          </a:p>
          <a:p>
            <a:r>
              <a:rPr lang="en-US" sz="2800" dirty="0" smtClean="0"/>
              <a:t>P-channel</a:t>
            </a:r>
            <a:endParaRPr lang="en-US" sz="2800" dirty="0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4964112" y="26035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6259512" y="1689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6259512" y="30607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59547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5954712" y="30607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5954712" y="21463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58023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5572124" y="2528887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0" name="Text Box 20"/>
          <p:cNvSpPr txBox="1">
            <a:spLocks noChangeArrowheads="1"/>
          </p:cNvSpPr>
          <p:nvPr/>
        </p:nvSpPr>
        <p:spPr bwMode="auto">
          <a:xfrm>
            <a:off x="5802312" y="1350962"/>
            <a:ext cx="441146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1" name="Text Box 21"/>
          <p:cNvSpPr txBox="1">
            <a:spLocks noChangeArrowheads="1"/>
          </p:cNvSpPr>
          <p:nvPr/>
        </p:nvSpPr>
        <p:spPr bwMode="auto">
          <a:xfrm>
            <a:off x="5040312" y="3179762"/>
            <a:ext cx="105830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4805362" y="2206625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934074" y="3533775"/>
            <a:ext cx="650875" cy="195262"/>
            <a:chOff x="6996113" y="3538538"/>
            <a:chExt cx="650875" cy="19526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8199437" y="1659093"/>
            <a:ext cx="650875" cy="2069944"/>
            <a:chOff x="7882041" y="1663856"/>
            <a:chExt cx="650875" cy="20699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6980236" y="1659093"/>
            <a:ext cx="650875" cy="2069944"/>
            <a:chOff x="8528283" y="1663856"/>
            <a:chExt cx="650875" cy="20699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6335712" y="2328373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>
                <a:latin typeface="Arial" charset="0"/>
              </a:rPr>
              <a:t>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7607818" y="2399854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Inverter</a:t>
            </a:r>
          </a:p>
        </p:txBody>
      </p:sp>
      <p:graphicFrame>
        <p:nvGraphicFramePr>
          <p:cNvPr id="1222659" name="Group 3"/>
          <p:cNvGraphicFramePr>
            <a:graphicFrameLocks noGrp="1"/>
          </p:cNvGraphicFramePr>
          <p:nvPr>
            <p:ph idx="1"/>
          </p:nvPr>
        </p:nvGraphicFramePr>
        <p:xfrm>
          <a:off x="762000" y="426720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5410200" y="1381125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Called an inverter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Useful for taking the inverse of an input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2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200" dirty="0">
                <a:latin typeface="Helvetica" charset="0"/>
              </a:rPr>
              <a:t>CMOS: complementary-symmetry metal</a:t>
            </a:r>
            <a:r>
              <a:rPr lang="en-US" sz="1200" b="1" dirty="0">
                <a:latin typeface="Helvetica" charset="0"/>
              </a:rPr>
              <a:t>–oxide–semiconductor</a:t>
            </a:r>
            <a:endParaRPr lang="en-US" sz="1200" dirty="0">
              <a:latin typeface="Helvetica" charset="0"/>
            </a:endParaRPr>
          </a:p>
        </p:txBody>
      </p:sp>
      <p:sp>
        <p:nvSpPr>
          <p:cNvPr id="1222674" name="AutoShape 18"/>
          <p:cNvSpPr>
            <a:spLocks noChangeArrowheads="1"/>
          </p:cNvSpPr>
          <p:nvPr/>
        </p:nvSpPr>
        <p:spPr bwMode="auto">
          <a:xfrm rot="5400000">
            <a:off x="6591300" y="2867025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5" name="Oval 19"/>
          <p:cNvSpPr>
            <a:spLocks noChangeArrowheads="1"/>
          </p:cNvSpPr>
          <p:nvPr/>
        </p:nvSpPr>
        <p:spPr bwMode="auto">
          <a:xfrm>
            <a:off x="7172325" y="3094038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6" name="Line 20"/>
          <p:cNvSpPr>
            <a:spLocks noChangeShapeType="1"/>
          </p:cNvSpPr>
          <p:nvPr/>
        </p:nvSpPr>
        <p:spPr bwMode="auto">
          <a:xfrm flipH="1">
            <a:off x="6105525" y="317023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flipH="1" flipV="1">
            <a:off x="7324725" y="3170238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2678" name="Text Box 22"/>
          <p:cNvSpPr txBox="1">
            <a:spLocks noChangeArrowheads="1"/>
          </p:cNvSpPr>
          <p:nvPr/>
        </p:nvSpPr>
        <p:spPr bwMode="auto">
          <a:xfrm>
            <a:off x="5559425" y="2940050"/>
            <a:ext cx="42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in</a:t>
            </a:r>
          </a:p>
        </p:txBody>
      </p:sp>
      <p:sp>
        <p:nvSpPr>
          <p:cNvPr id="1222679" name="Text Box 23"/>
          <p:cNvSpPr txBox="1">
            <a:spLocks noChangeArrowheads="1"/>
          </p:cNvSpPr>
          <p:nvPr/>
        </p:nvSpPr>
        <p:spPr bwMode="auto">
          <a:xfrm>
            <a:off x="7696200" y="2905125"/>
            <a:ext cx="608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1222680" name="Text Box 24"/>
          <p:cNvSpPr txBox="1">
            <a:spLocks noChangeArrowheads="1"/>
          </p:cNvSpPr>
          <p:nvPr/>
        </p:nvSpPr>
        <p:spPr bwMode="auto">
          <a:xfrm>
            <a:off x="685800" y="5791200"/>
            <a:ext cx="1641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Truth table</a:t>
            </a:r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872209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624663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47255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47256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447256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359163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77575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30029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28144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53845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53845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53845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364530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31168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-76200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71885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>
          <a:xfrm rot="5400000">
            <a:off x="469689" y="2157709"/>
            <a:ext cx="810407" cy="5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18"/>
            </p:custDataLst>
          </p:nvPr>
        </p:nvCxnSpPr>
        <p:spPr>
          <a:xfrm rot="10800000">
            <a:off x="418556" y="2127253"/>
            <a:ext cx="451945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9"/>
            </p:custDataLst>
          </p:nvPr>
        </p:nvCxnSpPr>
        <p:spPr>
          <a:xfrm>
            <a:off x="1624664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81701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24588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34101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341641" y="1321988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46776" y="898954"/>
            <a:ext cx="188124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</a:rPr>
              <a:t>supply</a:t>
            </a:r>
            <a:r>
              <a:rPr lang="en-US" dirty="0" smtClean="0">
                <a:solidFill>
                  <a:srgbClr val="FFFFFF"/>
                </a:solidFill>
              </a:rPr>
              <a:t> (aka logic 1)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15686" y="3248083"/>
            <a:ext cx="184950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(ground is logic 0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7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73" grpId="0"/>
      <p:bldP spid="1222674" grpId="0" animBg="1"/>
      <p:bldP spid="1222675" grpId="0" animBg="1"/>
      <p:bldP spid="1222676" grpId="0" animBg="1"/>
      <p:bldP spid="1222677" grpId="0" animBg="1"/>
      <p:bldP spid="1222678" grpId="0"/>
      <p:bldP spid="1222679" grpId="0"/>
      <p:bldP spid="12226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NAND Gate</a:t>
            </a:r>
          </a:p>
        </p:txBody>
      </p:sp>
      <p:graphicFrame>
        <p:nvGraphicFramePr>
          <p:cNvPr id="12247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648977"/>
              </p:ext>
            </p:extLst>
          </p:nvPr>
        </p:nvGraphicFramePr>
        <p:xfrm>
          <a:off x="304825" y="4067700"/>
          <a:ext cx="1600200" cy="25908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4733" name="Rectangle 29"/>
          <p:cNvSpPr>
            <a:spLocks noChangeArrowheads="1"/>
          </p:cNvSpPr>
          <p:nvPr/>
        </p:nvSpPr>
        <p:spPr bwMode="auto">
          <a:xfrm>
            <a:off x="4495800" y="1017588"/>
            <a:ext cx="41148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Function: NAND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</p:txBody>
      </p:sp>
      <p:sp>
        <p:nvSpPr>
          <p:cNvPr id="1224734" name="AutoShape 30"/>
          <p:cNvSpPr>
            <a:spLocks noChangeArrowheads="1"/>
          </p:cNvSpPr>
          <p:nvPr/>
        </p:nvSpPr>
        <p:spPr bwMode="auto">
          <a:xfrm>
            <a:off x="5486400" y="2160588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4735" name="Line 31"/>
          <p:cNvSpPr>
            <a:spLocks noChangeShapeType="1"/>
          </p:cNvSpPr>
          <p:nvPr/>
        </p:nvSpPr>
        <p:spPr bwMode="auto">
          <a:xfrm flipH="1">
            <a:off x="5181600" y="23129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36" name="Line 32"/>
          <p:cNvSpPr>
            <a:spLocks noChangeShapeType="1"/>
          </p:cNvSpPr>
          <p:nvPr/>
        </p:nvSpPr>
        <p:spPr bwMode="auto">
          <a:xfrm flipH="1">
            <a:off x="5181600" y="26939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37" name="Text Box 33"/>
          <p:cNvSpPr txBox="1">
            <a:spLocks noChangeArrowheads="1"/>
          </p:cNvSpPr>
          <p:nvPr/>
        </p:nvSpPr>
        <p:spPr bwMode="auto">
          <a:xfrm>
            <a:off x="4800600" y="238918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224738" name="Text Box 34"/>
          <p:cNvSpPr txBox="1">
            <a:spLocks noChangeArrowheads="1"/>
          </p:cNvSpPr>
          <p:nvPr/>
        </p:nvSpPr>
        <p:spPr bwMode="auto">
          <a:xfrm>
            <a:off x="4800600" y="200818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224739" name="Oval 35"/>
          <p:cNvSpPr>
            <a:spLocks noChangeArrowheads="1"/>
          </p:cNvSpPr>
          <p:nvPr/>
        </p:nvSpPr>
        <p:spPr bwMode="auto">
          <a:xfrm>
            <a:off x="6324600" y="241617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4740" name="Line 36"/>
          <p:cNvSpPr>
            <a:spLocks noChangeShapeType="1"/>
          </p:cNvSpPr>
          <p:nvPr/>
        </p:nvSpPr>
        <p:spPr bwMode="auto">
          <a:xfrm flipH="1">
            <a:off x="6478587" y="24939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41" name="Text Box 37"/>
          <p:cNvSpPr txBox="1">
            <a:spLocks noChangeArrowheads="1"/>
          </p:cNvSpPr>
          <p:nvPr/>
        </p:nvSpPr>
        <p:spPr bwMode="auto">
          <a:xfrm>
            <a:off x="6858000" y="216058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28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450756" y="3542291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03210" y="3759429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25802" y="332405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25803" y="375942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25803" y="3324051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37710" y="332405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6122" y="2736293"/>
            <a:ext cx="47146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26788" y="1295140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6691" y="2953430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32392" y="2519155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8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32392" y="2953430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32392" y="251915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0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43077" y="2519155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2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261613" y="1293554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84650" y="329373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3262" y="2109188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9200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  <a:latin typeface="+mj-lt"/>
              </a:rPr>
              <a:t>supply</a:t>
            </a:r>
            <a:endParaRPr lang="en-US" baseline="-25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1083" y="245246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7077" y="1728313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47127" y="1511175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0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47127" y="1945450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1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47127" y="151117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2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57812" y="1511175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3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24450" y="169304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50127" y="1444482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21422" y="1956528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6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7113" y="2288315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529366" y="129355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8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39655" y="1726726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9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349705" y="1509588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0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349705" y="194386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1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349705" y="1509587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260390" y="1509588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3" name="Oval 1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27028" y="1691454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2705" y="144289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5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524000" y="1954941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209800" y="2302016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447371" y="1291967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33515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863725" y="3962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06612" y="415766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016125" y="408146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8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698500"/>
          </a:xfrm>
        </p:spPr>
        <p:txBody>
          <a:bodyPr>
            <a:normAutofit fontScale="90000"/>
          </a:bodyPr>
          <a:lstStyle/>
          <a:p>
            <a:r>
              <a:rPr lang="en-US" dirty="0"/>
              <a:t>NOR Gate</a:t>
            </a:r>
          </a:p>
        </p:txBody>
      </p:sp>
      <p:graphicFrame>
        <p:nvGraphicFramePr>
          <p:cNvPr id="1255477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3153832"/>
              </p:ext>
            </p:extLst>
          </p:nvPr>
        </p:nvGraphicFramePr>
        <p:xfrm>
          <a:off x="365775" y="4114800"/>
          <a:ext cx="1371600" cy="2639060"/>
        </p:xfrm>
        <a:graphic>
          <a:graphicData uri="http://schemas.openxmlformats.org/drawingml/2006/table">
            <a:tbl>
              <a:tblPr/>
              <a:tblGrid>
                <a:gridCol w="360363"/>
                <a:gridCol w="325437"/>
                <a:gridCol w="6858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5503" name="Rectangle 79"/>
          <p:cNvSpPr>
            <a:spLocks noChangeArrowheads="1"/>
          </p:cNvSpPr>
          <p:nvPr/>
        </p:nvSpPr>
        <p:spPr bwMode="auto">
          <a:xfrm>
            <a:off x="4800600" y="952864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</p:txBody>
      </p:sp>
      <p:sp>
        <p:nvSpPr>
          <p:cNvPr id="1255504" name="AutoShape 80"/>
          <p:cNvSpPr>
            <a:spLocks noChangeArrowheads="1"/>
          </p:cNvSpPr>
          <p:nvPr/>
        </p:nvSpPr>
        <p:spPr bwMode="auto">
          <a:xfrm flipH="1">
            <a:off x="5432425" y="2159773"/>
            <a:ext cx="1022350" cy="889000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5505" name="Line 81"/>
          <p:cNvSpPr>
            <a:spLocks noChangeShapeType="1"/>
          </p:cNvSpPr>
          <p:nvPr/>
        </p:nvSpPr>
        <p:spPr bwMode="auto">
          <a:xfrm flipH="1">
            <a:off x="5351463" y="242964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6" name="Line 82"/>
          <p:cNvSpPr>
            <a:spLocks noChangeShapeType="1"/>
          </p:cNvSpPr>
          <p:nvPr/>
        </p:nvSpPr>
        <p:spPr bwMode="auto">
          <a:xfrm flipH="1">
            <a:off x="5351463" y="281064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7" name="Text Box 83"/>
          <p:cNvSpPr txBox="1">
            <a:spLocks noChangeArrowheads="1"/>
          </p:cNvSpPr>
          <p:nvPr/>
        </p:nvSpPr>
        <p:spPr bwMode="auto">
          <a:xfrm>
            <a:off x="4970463" y="2505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255508" name="Text Box 84"/>
          <p:cNvSpPr txBox="1">
            <a:spLocks noChangeArrowheads="1"/>
          </p:cNvSpPr>
          <p:nvPr/>
        </p:nvSpPr>
        <p:spPr bwMode="auto">
          <a:xfrm>
            <a:off x="4970463" y="2124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255509" name="Oval 85"/>
          <p:cNvSpPr>
            <a:spLocks noChangeArrowheads="1"/>
          </p:cNvSpPr>
          <p:nvPr/>
        </p:nvSpPr>
        <p:spPr bwMode="auto">
          <a:xfrm>
            <a:off x="6465888" y="253283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5510" name="Line 86"/>
          <p:cNvSpPr>
            <a:spLocks noChangeShapeType="1"/>
          </p:cNvSpPr>
          <p:nvPr/>
        </p:nvSpPr>
        <p:spPr bwMode="auto">
          <a:xfrm flipH="1">
            <a:off x="6619875" y="261062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11" name="Text Box 87"/>
          <p:cNvSpPr txBox="1">
            <a:spLocks noChangeArrowheads="1"/>
          </p:cNvSpPr>
          <p:nvPr/>
        </p:nvSpPr>
        <p:spPr bwMode="auto">
          <a:xfrm>
            <a:off x="6999288" y="227724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63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059448" y="1727665"/>
            <a:ext cx="405804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818335" y="129890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640927" y="1516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640928" y="1514936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640928" y="195031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552835" y="1516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9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071247" y="2538073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341913" y="3745262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821816" y="1937351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647517" y="232093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47517" y="232093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4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47517" y="275521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5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58202" y="232093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6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2424840" y="2500598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515379" y="1283360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9775" y="148462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38512" y="2736275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8400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3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06208" y="226548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752202" y="3546053"/>
            <a:ext cx="310294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5" name="Line 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162252" y="332891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6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162252" y="332891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62252" y="376319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8" name="Line 1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072937" y="332891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65252" y="329600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36547" y="2985565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1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142238" y="2985566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2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144491" y="3764777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3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1554779" y="3548742"/>
            <a:ext cx="320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4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964830" y="3330501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5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1964830" y="333050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1964830" y="376477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7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1875515" y="3330501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8" name="Text Box 3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267830" y="329758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139125" y="2987152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0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824925" y="275631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3" name="Oval 1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V="1">
            <a:off x="2443925" y="169815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875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304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399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067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496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591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0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 (Revisited)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1915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NAND and NOR are universal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Can implement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any</a:t>
            </a:r>
            <a:r>
              <a:rPr lang="en-US" sz="2400" dirty="0"/>
              <a:t> function with NAND or just NOR gates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useful for manufacturing</a:t>
            </a: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23368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21844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24161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8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 (Revisited)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7770813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NAND and NOR are universal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Can implement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any</a:t>
            </a:r>
            <a:r>
              <a:rPr lang="en-US" sz="2400" dirty="0"/>
              <a:t> function with NAND or just NOR gates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useful for </a:t>
            </a:r>
            <a:r>
              <a:rPr lang="en-US" sz="2400" dirty="0" smtClean="0"/>
              <a:t>manufacturing</a:t>
            </a: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23368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21844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24161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876800" y="2016919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4572000" y="21693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4572000" y="25503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294187" y="2245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294187" y="1864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715000" y="227250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5868988" y="235029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5934075" y="2083594"/>
            <a:ext cx="1482725" cy="533400"/>
            <a:chOff x="3654" y="1680"/>
            <a:chExt cx="934" cy="336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5791200" y="3312319"/>
            <a:ext cx="1482725" cy="533400"/>
            <a:chOff x="3654" y="1680"/>
            <a:chExt cx="934" cy="336"/>
          </a:xfrm>
        </p:grpSpPr>
        <p:sp>
          <p:nvSpPr>
            <p:cNvPr id="33" name="AutoShape 35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370387" y="3464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4370387" y="3083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</a:p>
        </p:txBody>
      </p:sp>
      <p:sp>
        <p:nvSpPr>
          <p:cNvPr id="39" name="AutoShape 49"/>
          <p:cNvSpPr>
            <a:spLocks noChangeArrowheads="1"/>
          </p:cNvSpPr>
          <p:nvPr/>
        </p:nvSpPr>
        <p:spPr bwMode="auto">
          <a:xfrm>
            <a:off x="4876800" y="950119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 flipH="1">
            <a:off x="4572000" y="11025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 flipH="1">
            <a:off x="4572000" y="14835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Oval 53"/>
          <p:cNvSpPr>
            <a:spLocks noChangeArrowheads="1"/>
          </p:cNvSpPr>
          <p:nvPr/>
        </p:nvSpPr>
        <p:spPr bwMode="auto">
          <a:xfrm>
            <a:off x="5715000" y="120570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Line 54"/>
          <p:cNvSpPr>
            <a:spLocks noChangeShapeType="1"/>
          </p:cNvSpPr>
          <p:nvPr/>
        </p:nvSpPr>
        <p:spPr bwMode="auto">
          <a:xfrm flipH="1">
            <a:off x="5868988" y="128349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>
            <a:off x="4572000" y="1102519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Line 61"/>
          <p:cNvSpPr>
            <a:spLocks noChangeShapeType="1"/>
          </p:cNvSpPr>
          <p:nvPr/>
        </p:nvSpPr>
        <p:spPr bwMode="auto">
          <a:xfrm flipH="1">
            <a:off x="4419600" y="1254919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 flipH="1">
            <a:off x="4791742" y="3171362"/>
            <a:ext cx="833511" cy="812199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flipH="1">
            <a:off x="4725118" y="3417243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H="1">
            <a:off x="4725118" y="3766234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5644120" y="349957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4294187" y="9144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10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Logic Gates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1038" y="1041400"/>
            <a:ext cx="4422775" cy="5445125"/>
          </a:xfrm>
        </p:spPr>
        <p:txBody>
          <a:bodyPr/>
          <a:lstStyle/>
          <a:p>
            <a:r>
              <a:rPr lang="en-US" sz="2800"/>
              <a:t>One can buy gates separately</a:t>
            </a:r>
          </a:p>
          <a:p>
            <a:pPr lvl="1"/>
            <a:r>
              <a:rPr lang="en-US" sz="2400"/>
              <a:t>ex. 74xxx series of integrated circuits</a:t>
            </a:r>
          </a:p>
          <a:p>
            <a:pPr lvl="1"/>
            <a:r>
              <a:rPr lang="en-US" sz="2400"/>
              <a:t>cost ~$1 per chip, mostly for packaging and testing</a:t>
            </a:r>
          </a:p>
          <a:p>
            <a:endParaRPr lang="en-US" sz="2800"/>
          </a:p>
          <a:p>
            <a:r>
              <a:rPr lang="en-US" sz="2800"/>
              <a:t>Cumbersome, but possible to build devices using gates put together manually</a:t>
            </a:r>
          </a:p>
        </p:txBody>
      </p:sp>
      <p:pic>
        <p:nvPicPr>
          <p:cNvPr id="1300484" name="Picture 4" descr="The image “http://upload.wikimedia.org/wikipedia/commons/thumb/2/26/7400.jpg/180px-74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87488"/>
            <a:ext cx="34591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Then and Now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23183"/>
            <a:ext cx="4984750" cy="2055813"/>
          </a:xfrm>
        </p:spPr>
        <p:txBody>
          <a:bodyPr/>
          <a:lstStyle/>
          <a:p>
            <a:r>
              <a:rPr lang="en-US" sz="2800" dirty="0"/>
              <a:t>The first transistor</a:t>
            </a:r>
          </a:p>
          <a:p>
            <a:pPr lvl="1"/>
            <a:r>
              <a:rPr lang="en-US" sz="2400" dirty="0"/>
              <a:t>on a workbench at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AT</a:t>
            </a:r>
            <a:r>
              <a:rPr lang="en-US" sz="2400" dirty="0"/>
              <a:t>&amp;T Bell Labs in </a:t>
            </a:r>
            <a:r>
              <a:rPr lang="en-US" sz="2400" dirty="0" smtClean="0"/>
              <a:t>1947</a:t>
            </a:r>
          </a:p>
          <a:p>
            <a:pPr lvl="1"/>
            <a:r>
              <a:rPr lang="en-US" sz="2400" dirty="0"/>
              <a:t>Bardeen, Brattain, and Shockley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23183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An Intel </a:t>
            </a:r>
            <a:r>
              <a:rPr lang="en-US" sz="2800" dirty="0" err="1" smtClean="0">
                <a:latin typeface="Helvetica" charset="0"/>
              </a:rPr>
              <a:t>Haswell</a:t>
            </a:r>
            <a:endParaRPr lang="en-US" sz="2800" dirty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1.4 billion transistors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177 square millimeters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Four processing cores</a:t>
            </a:r>
            <a:endParaRPr lang="en-US" dirty="0"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249579"/>
            <a:ext cx="447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http://techguru3d.com/4th-gen-intel-haswell-processors-architecture-and-lineup/</a:t>
            </a:r>
          </a:p>
        </p:txBody>
      </p:sp>
      <p:pic>
        <p:nvPicPr>
          <p:cNvPr id="1026" name="Picture 2" descr="http://techguru3d.com/wp-content/uploads/2013/06/Intel-Haswell-C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03" y="1053504"/>
            <a:ext cx="5112897" cy="31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Picture: Abstraction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638800"/>
          </a:xfrm>
        </p:spPr>
        <p:txBody>
          <a:bodyPr/>
          <a:lstStyle/>
          <a:p>
            <a:r>
              <a:rPr lang="en-US" dirty="0" smtClean="0"/>
              <a:t>Hide complexity through simple abstractions</a:t>
            </a:r>
            <a:endParaRPr lang="en-US" dirty="0"/>
          </a:p>
          <a:p>
            <a:pPr lvl="1"/>
            <a:r>
              <a:rPr lang="en-US" dirty="0" smtClean="0"/>
              <a:t>Simplicity</a:t>
            </a:r>
          </a:p>
          <a:p>
            <a:pPr lvl="2"/>
            <a:r>
              <a:rPr lang="en-US" dirty="0" smtClean="0"/>
              <a:t>Box diagram represents inputs and outputs</a:t>
            </a:r>
          </a:p>
          <a:p>
            <a:pPr lvl="1"/>
            <a:r>
              <a:rPr lang="en-US" dirty="0" smtClean="0"/>
              <a:t>Complexity</a:t>
            </a:r>
          </a:p>
          <a:p>
            <a:pPr lvl="2"/>
            <a:r>
              <a:rPr lang="en-US" dirty="0" smtClean="0"/>
              <a:t>Hides underlying NMOS- and PMOS-transistors and atomic interactions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3429000"/>
            <a:ext cx="3046446" cy="2514600"/>
            <a:chOff x="0" y="3429000"/>
            <a:chExt cx="3046446" cy="2514600"/>
          </a:xfrm>
        </p:grpSpPr>
        <p:sp>
          <p:nvSpPr>
            <p:cNvPr id="2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895073" y="4904541"/>
              <a:ext cx="486954" cy="5511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47527" y="5121679"/>
              <a:ext cx="1224" cy="2171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 type="oval"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4" name="Line 1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470119" y="4686300"/>
              <a:ext cx="1223" cy="43537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470120" y="5121679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6" name="Line 2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470120" y="4686301"/>
              <a:ext cx="177408" cy="110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7" name="Line 2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1382027" y="4686300"/>
              <a:ext cx="1223" cy="43537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8" name="Line 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900439" y="4098543"/>
              <a:ext cx="353592" cy="110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652893" y="3664267"/>
              <a:ext cx="1224" cy="2171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1651008" y="4315680"/>
              <a:ext cx="1885" cy="38468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476709" y="3881405"/>
              <a:ext cx="1224" cy="435379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3" name="Line 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476709" y="4315680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8" name="Line 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1476709" y="3881404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9" name="Line 1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387394" y="3881405"/>
              <a:ext cx="1223" cy="435379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54032" y="4063271"/>
              <a:ext cx="90539" cy="73849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4" name="Line 1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627104" y="5354358"/>
              <a:ext cx="149128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5" name="Line 1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893366" y="3664267"/>
              <a:ext cx="1225022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6" name="Text Box 30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0" y="4334506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in</a:t>
              </a:r>
            </a:p>
          </p:txBody>
        </p:sp>
        <p:sp>
          <p:nvSpPr>
            <p:cNvPr id="67" name="Text Box 3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38308" y="4303485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out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8" name="Text Box 30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1356" y="3589351"/>
              <a:ext cx="667194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Vdd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81255" y="5338817"/>
              <a:ext cx="58338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Vss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cxnSp>
          <p:nvCxnSpPr>
            <p:cNvPr id="70" name="Straight Connector 69"/>
            <p:cNvCxnSpPr/>
            <p:nvPr>
              <p:custDataLst>
                <p:tags r:id="rId50"/>
              </p:custDataLst>
            </p:nvPr>
          </p:nvCxnSpPr>
          <p:spPr>
            <a:xfrm rot="5400000">
              <a:off x="492553" y="4502165"/>
              <a:ext cx="810407" cy="53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>
              <p:custDataLst>
                <p:tags r:id="rId51"/>
              </p:custDataLst>
            </p:nvPr>
          </p:nvCxnSpPr>
          <p:spPr>
            <a:xfrm flipH="1" flipV="1">
              <a:off x="360840" y="4451809"/>
              <a:ext cx="532526" cy="1990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>
              <p:custDataLst>
                <p:tags r:id="rId52"/>
              </p:custDataLst>
            </p:nvPr>
          </p:nvCxnSpPr>
          <p:spPr>
            <a:xfrm>
              <a:off x="1647528" y="4471709"/>
              <a:ext cx="94171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49233" y="3429000"/>
              <a:ext cx="2049586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6172200"/>
            <a:ext cx="2897921" cy="533399"/>
            <a:chOff x="0" y="6172200"/>
            <a:chExt cx="2897921" cy="533399"/>
          </a:xfrm>
        </p:grpSpPr>
        <p:sp>
          <p:nvSpPr>
            <p:cNvPr id="75" name="Line 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1849572" y="6457981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" name="AutoShape 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5400000">
              <a:off x="1121853" y="6134100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7" name="Oval 1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01291" y="6359525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1075" y="6435726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9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0" y="6190342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in</a:t>
              </a:r>
            </a:p>
          </p:txBody>
        </p:sp>
        <p:sp>
          <p:nvSpPr>
            <p:cNvPr id="80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89783" y="6190342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out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07689" y="5714073"/>
            <a:ext cx="2567868" cy="1183852"/>
            <a:chOff x="3907689" y="5714073"/>
            <a:chExt cx="2567868" cy="1183852"/>
          </a:xfrm>
        </p:grpSpPr>
        <p:sp>
          <p:nvSpPr>
            <p:cNvPr id="63" name="TextBox 62"/>
            <p:cNvSpPr txBox="1"/>
            <p:nvPr/>
          </p:nvSpPr>
          <p:spPr bwMode="auto">
            <a:xfrm>
              <a:off x="5867400" y="6056075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25272" y="5943599"/>
              <a:ext cx="1062161" cy="7912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Line 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200631" y="5967201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Line 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239188" y="6321474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197348" y="6685869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3934922" y="5714073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3907689" y="60198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3962400" y="64008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8" name="Line 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597469" y="6319044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76600" y="3276600"/>
            <a:ext cx="5942878" cy="2514600"/>
            <a:chOff x="3276600" y="3276600"/>
            <a:chExt cx="5942878" cy="2514600"/>
          </a:xfrm>
        </p:grpSpPr>
        <p:sp>
          <p:nvSpPr>
            <p:cNvPr id="30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47274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6882832" y="4421188"/>
              <a:ext cx="666107" cy="187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5977"/>
              <a:ext cx="666108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415713" y="4597063"/>
              <a:ext cx="603251" cy="793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11894" y="3276600"/>
              <a:ext cx="4986395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3291027" y="3617675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3276600" y="52178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3276600" y="43796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8611321" y="4419600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6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Most modern devices are made from billions of on /off switches called transistors</a:t>
            </a:r>
          </a:p>
          <a:p>
            <a:pPr lvl="1"/>
            <a:r>
              <a:rPr lang="en-US" dirty="0" smtClean="0"/>
              <a:t>We will build a processor in this course!</a:t>
            </a:r>
          </a:p>
          <a:p>
            <a:pPr lvl="1"/>
            <a:r>
              <a:rPr lang="en-US" dirty="0" smtClean="0"/>
              <a:t>Transistors made from semiconductor materials:</a:t>
            </a:r>
          </a:p>
          <a:p>
            <a:pPr lvl="2"/>
            <a:r>
              <a:rPr lang="en-US" dirty="0" smtClean="0"/>
              <a:t>MOSFET – Metal Oxide Semiconductor Field Effect Transistor</a:t>
            </a:r>
          </a:p>
          <a:p>
            <a:pPr lvl="2"/>
            <a:r>
              <a:rPr lang="en-US" dirty="0" smtClean="0"/>
              <a:t>NMOS, PMOS – Negative MOS and Positive MOS</a:t>
            </a:r>
          </a:p>
          <a:p>
            <a:pPr lvl="2"/>
            <a:r>
              <a:rPr lang="en-US" dirty="0" smtClean="0"/>
              <a:t>CMOS – complementary MOS made from PMOS and NMOS transistors</a:t>
            </a:r>
            <a:endParaRPr lang="en-US" dirty="0"/>
          </a:p>
          <a:p>
            <a:pPr lvl="1"/>
            <a:r>
              <a:rPr lang="en-US" dirty="0" smtClean="0"/>
              <a:t>Transistors used to make logic gates and logic circuits</a:t>
            </a:r>
            <a:endParaRPr lang="en-US" dirty="0"/>
          </a:p>
          <a:p>
            <a:r>
              <a:rPr lang="en-US" dirty="0" smtClean="0"/>
              <a:t>We can now implement any logic circuit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do it efficiently, using </a:t>
            </a:r>
            <a:r>
              <a:rPr lang="en-US" dirty="0" err="1"/>
              <a:t>Karnaugh</a:t>
            </a:r>
            <a:r>
              <a:rPr lang="en-US" dirty="0"/>
              <a:t> maps to find the minimal terms required</a:t>
            </a:r>
          </a:p>
          <a:p>
            <a:pPr lvl="1"/>
            <a:r>
              <a:rPr lang="en-US" dirty="0"/>
              <a:t>Can use either NAND or NOR gates to implement the logic circuit</a:t>
            </a:r>
          </a:p>
          <a:p>
            <a:pPr lvl="1"/>
            <a:r>
              <a:rPr lang="en-US" dirty="0"/>
              <a:t>Can use P- and N-transistors to implement NAND or NOR gates</a:t>
            </a:r>
          </a:p>
        </p:txBody>
      </p:sp>
    </p:spTree>
    <p:extLst>
      <p:ext uri="{BB962C8B-B14F-4D97-AF65-F5344CB8AC3E}">
        <p14:creationId xmlns:p14="http://schemas.microsoft.com/office/powerpoint/2010/main" val="34290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011238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(AND)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690813"/>
            <a:ext cx="0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747540" y="6105525"/>
            <a:ext cx="5958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 flipV="1">
            <a:off x="3747540" y="5507779"/>
            <a:ext cx="0" cy="597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017348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423346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11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011238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(AND)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690813"/>
            <a:ext cx="0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747540" y="6105525"/>
            <a:ext cx="5958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 flipV="1">
            <a:off x="3747540" y="5507779"/>
            <a:ext cx="0" cy="597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547408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563370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77200" y="243840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= OFF</a:t>
            </a:r>
          </a:p>
          <a:p>
            <a:r>
              <a:rPr lang="en-US" dirty="0" smtClean="0"/>
              <a:t>1 = 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77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799" y="4525962"/>
            <a:ext cx="4648201" cy="21034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Did you know?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George Boole </a:t>
            </a:r>
            <a:r>
              <a:rPr lang="en-US" sz="2400" dirty="0"/>
              <a:t>Inventor of the idea of logic gates. He was born in Lincoln, England and he was the son of a shoemaker in a low class family. 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pic>
        <p:nvPicPr>
          <p:cNvPr id="33" name="Picture 32"/>
          <p:cNvPicPr/>
          <p:nvPr/>
        </p:nvPicPr>
        <p:blipFill>
          <a:blip r:embed="rId3"/>
          <a:srcRect t="1176"/>
          <a:stretch>
            <a:fillRect/>
          </a:stretch>
        </p:blipFill>
        <p:spPr bwMode="auto">
          <a:xfrm>
            <a:off x="5791200" y="6858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5029200" y="3348335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George Boole,(1815-1864)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90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(two symbols: true and false) is the basis of Logic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4963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OR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chemeClr val="accent2"/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229471"/>
              </p:ext>
            </p:extLst>
          </p:nvPr>
        </p:nvGraphicFramePr>
        <p:xfrm>
          <a:off x="3200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883155"/>
              </p:ext>
            </p:extLst>
          </p:nvPr>
        </p:nvGraphicFramePr>
        <p:xfrm>
          <a:off x="3200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27823"/>
              </p:ext>
            </p:extLst>
          </p:nvPr>
        </p:nvGraphicFramePr>
        <p:xfrm>
          <a:off x="32496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9144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7033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Words>3364</Words>
  <Application>Microsoft Office PowerPoint</Application>
  <PresentationFormat>On-screen Show (4:3)</PresentationFormat>
  <Paragraphs>1514</Paragraphs>
  <Slides>49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Gates and Logic: From switches to Transistors,      Logic Gates and Logic Circuits</vt:lpstr>
      <vt:lpstr>Goals for Today</vt:lpstr>
      <vt:lpstr>A switch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Takeaway</vt:lpstr>
      <vt:lpstr>Building Functions: Logic Gates</vt:lpstr>
      <vt:lpstr>Building Functions: Logic Gates</vt:lpstr>
      <vt:lpstr>Building Functions: Logic Gates</vt:lpstr>
      <vt:lpstr>Goals for Today</vt:lpstr>
      <vt:lpstr>Next Goal</vt:lpstr>
      <vt:lpstr>Logic Gates</vt:lpstr>
      <vt:lpstr>Logic Gates</vt:lpstr>
      <vt:lpstr>Logic Equations</vt:lpstr>
      <vt:lpstr>Logic Equations</vt:lpstr>
      <vt:lpstr>Identities</vt:lpstr>
      <vt:lpstr>Identities</vt:lpstr>
      <vt:lpstr>Logic Manipulation</vt:lpstr>
      <vt:lpstr>Takeaway</vt:lpstr>
      <vt:lpstr>PowerPoint Presentation</vt:lpstr>
      <vt:lpstr>Goals for Today</vt:lpstr>
      <vt:lpstr>Next Goal</vt:lpstr>
      <vt:lpstr>Logic Minimization</vt:lpstr>
      <vt:lpstr>Logic Minimization</vt:lpstr>
      <vt:lpstr>Logic Minimization</vt:lpstr>
      <vt:lpstr>Karnaugh Maps</vt:lpstr>
      <vt:lpstr>Minimization with Karnaugh maps (1)</vt:lpstr>
      <vt:lpstr>Minimization with Karnaugh maps (2)</vt:lpstr>
      <vt:lpstr>Minimization with Karnaugh maps (2)</vt:lpstr>
      <vt:lpstr>Karnaugh Minimization Tricks (1)</vt:lpstr>
      <vt:lpstr>Karnaugh Minimization Tricks (2)</vt:lpstr>
      <vt:lpstr>Karnaugh Minimization Tricks (3)</vt:lpstr>
      <vt:lpstr>Multiplexer</vt:lpstr>
      <vt:lpstr>Takeaway</vt:lpstr>
      <vt:lpstr>Goals for Today</vt:lpstr>
      <vt:lpstr>Activity#4 How do we build electronic switches?</vt:lpstr>
      <vt:lpstr>NMOS and PMOS Transistors</vt:lpstr>
      <vt:lpstr>NMOS and PMOS Transistors</vt:lpstr>
      <vt:lpstr>Inverter</vt:lpstr>
      <vt:lpstr>NAND Gate</vt:lpstr>
      <vt:lpstr>NOR Gate</vt:lpstr>
      <vt:lpstr>Building Functions (Revisited)</vt:lpstr>
      <vt:lpstr>Building Functions (Revisited)</vt:lpstr>
      <vt:lpstr>Logic Gates</vt:lpstr>
      <vt:lpstr>Then and Now</vt:lpstr>
      <vt:lpstr>Big Picture: Abstraction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180</cp:revision>
  <dcterms:created xsi:type="dcterms:W3CDTF">2012-11-28T14:27:55Z</dcterms:created>
  <dcterms:modified xsi:type="dcterms:W3CDTF">2014-01-28T21:27:39Z</dcterms:modified>
</cp:coreProperties>
</file>