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1"/>
  </p:notesMasterIdLst>
  <p:handoutMasterIdLst>
    <p:handoutMasterId r:id="rId32"/>
  </p:handoutMasterIdLst>
  <p:sldIdLst>
    <p:sldId id="325" r:id="rId2"/>
    <p:sldId id="364" r:id="rId3"/>
    <p:sldId id="327" r:id="rId4"/>
    <p:sldId id="342" r:id="rId5"/>
    <p:sldId id="328" r:id="rId6"/>
    <p:sldId id="357" r:id="rId7"/>
    <p:sldId id="347" r:id="rId8"/>
    <p:sldId id="348" r:id="rId9"/>
    <p:sldId id="329" r:id="rId10"/>
    <p:sldId id="349" r:id="rId11"/>
    <p:sldId id="330" r:id="rId12"/>
    <p:sldId id="331" r:id="rId13"/>
    <p:sldId id="332" r:id="rId14"/>
    <p:sldId id="333" r:id="rId15"/>
    <p:sldId id="334" r:id="rId16"/>
    <p:sldId id="335" r:id="rId17"/>
    <p:sldId id="337" r:id="rId18"/>
    <p:sldId id="346" r:id="rId19"/>
    <p:sldId id="338" r:id="rId20"/>
    <p:sldId id="339" r:id="rId21"/>
    <p:sldId id="360" r:id="rId22"/>
    <p:sldId id="361" r:id="rId23"/>
    <p:sldId id="362" r:id="rId24"/>
    <p:sldId id="363" r:id="rId25"/>
    <p:sldId id="344" r:id="rId26"/>
    <p:sldId id="350" r:id="rId27"/>
    <p:sldId id="356" r:id="rId28"/>
    <p:sldId id="359" r:id="rId29"/>
    <p:sldId id="358" r:id="rId30"/>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552">
          <p15:clr>
            <a:srgbClr val="A4A3A4"/>
          </p15:clr>
        </p15:guide>
        <p15:guide id="2"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CA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0"/>
    <p:restoredTop sz="94316" autoAdjust="0"/>
  </p:normalViewPr>
  <p:slideViewPr>
    <p:cSldViewPr>
      <p:cViewPr>
        <p:scale>
          <a:sx n="100" d="100"/>
          <a:sy n="100" d="100"/>
        </p:scale>
        <p:origin x="920" y="144"/>
      </p:cViewPr>
      <p:guideLst>
        <p:guide orient="horz" pos="3552"/>
        <p:guide pos="13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F2D9135-2111-4F55-9086-7BA8D930CBD0}" type="datetimeFigureOut">
              <a:rPr lang="en-US"/>
              <a:pPr>
                <a:defRPr/>
              </a:pPr>
              <a:t>4/16/18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95F9F88B-20E3-4DCF-9B9D-0BA167D084AF}" type="slidenum">
              <a:rPr lang="en-US"/>
              <a:pPr>
                <a:defRPr/>
              </a:pPr>
              <a:t>‹#›</a:t>
            </a:fld>
            <a:endParaRPr lang="en-US"/>
          </a:p>
        </p:txBody>
      </p:sp>
    </p:spTree>
    <p:extLst>
      <p:ext uri="{BB962C8B-B14F-4D97-AF65-F5344CB8AC3E}">
        <p14:creationId xmlns:p14="http://schemas.microsoft.com/office/powerpoint/2010/main" val="60472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B8D577-9FD3-48D6-B978-5231E26B6A5E}" type="datetimeFigureOut">
              <a:rPr lang="en-US"/>
              <a:pPr>
                <a:defRPr/>
              </a:pPr>
              <a:t>4/16/18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95AFA65-F997-42B6-9C12-7D4FF87D1D8A}" type="slidenum">
              <a:rPr lang="en-US"/>
              <a:pPr>
                <a:defRPr/>
              </a:pPr>
              <a:t>‹#›</a:t>
            </a:fld>
            <a:endParaRPr lang="en-US"/>
          </a:p>
        </p:txBody>
      </p:sp>
    </p:spTree>
    <p:extLst>
      <p:ext uri="{BB962C8B-B14F-4D97-AF65-F5344CB8AC3E}">
        <p14:creationId xmlns:p14="http://schemas.microsoft.com/office/powerpoint/2010/main" val="64458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values are equal then</a:t>
            </a:r>
            <a:r>
              <a:rPr lang="mr-IN" dirty="0" smtClean="0"/>
              <a:t>…</a:t>
            </a:r>
            <a:endParaRPr lang="en-US" dirty="0" smtClean="0"/>
          </a:p>
          <a:p>
            <a:r>
              <a:rPr lang="en-US" dirty="0" smtClean="0"/>
              <a:t>If</a:t>
            </a:r>
            <a:r>
              <a:rPr lang="en-US" baseline="0" dirty="0" smtClean="0"/>
              <a:t> hashes are equal then</a:t>
            </a:r>
            <a:r>
              <a:rPr lang="mr-IN" baseline="0" dirty="0" smtClean="0"/>
              <a:t>…</a:t>
            </a:r>
            <a:endParaRPr lang="en-US" dirty="0" smtClean="0"/>
          </a:p>
          <a:p>
            <a:endParaRPr lang="en-US" dirty="0" smtClean="0"/>
          </a:p>
          <a:p>
            <a:r>
              <a:rPr lang="en-US" dirty="0" smtClean="0"/>
              <a:t>For non-integer,</a:t>
            </a:r>
            <a:r>
              <a:rPr lang="en-US" baseline="0" dirty="0" smtClean="0"/>
              <a:t> encode as </a:t>
            </a:r>
            <a:r>
              <a:rPr lang="en-US" baseline="0" dirty="0" err="1" smtClean="0"/>
              <a:t>int</a:t>
            </a:r>
            <a:r>
              <a:rPr lang="en-US" baseline="0" dirty="0" smtClean="0"/>
              <a:t> (e.g., </a:t>
            </a:r>
            <a:r>
              <a:rPr lang="en-US" baseline="0" dirty="0" err="1" smtClean="0"/>
              <a:t>ascii</a:t>
            </a:r>
            <a:r>
              <a:rPr lang="en-US" baseline="0" dirty="0" smtClean="0"/>
              <a:t>)</a:t>
            </a:r>
          </a:p>
          <a:p>
            <a:r>
              <a:rPr lang="en-US" baseline="0" dirty="0" smtClean="0"/>
              <a:t>sum_{</a:t>
            </a:r>
            <a:r>
              <a:rPr lang="en-US" baseline="0" dirty="0" err="1" smtClean="0"/>
              <a:t>i</a:t>
            </a:r>
            <a:r>
              <a:rPr lang="en-US" baseline="0" dirty="0" smtClean="0"/>
              <a:t>=0}^{n-1} s[</a:t>
            </a:r>
            <a:r>
              <a:rPr lang="en-US" baseline="0" dirty="0" err="1" smtClean="0"/>
              <a:t>i</a:t>
            </a:r>
            <a:r>
              <a:rPr lang="en-US" baseline="0" dirty="0" smtClean="0"/>
              <a:t>]* 31^{n-1-i}</a:t>
            </a:r>
          </a:p>
          <a:p>
            <a:endParaRPr lang="en-US" baseline="0" dirty="0" smtClean="0"/>
          </a:p>
          <a:p>
            <a:r>
              <a:rPr lang="en-US" baseline="0" dirty="0" smtClean="0"/>
              <a:t>Finding good hash functions is hard. SHA-3 2006-2015.</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2213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211619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71633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76091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69181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also called Map, associative</a:t>
            </a:r>
            <a:r>
              <a:rPr lang="en-US" baseline="0" dirty="0" smtClean="0"/>
              <a:t> array</a:t>
            </a:r>
          </a:p>
          <a:p>
            <a:endParaRPr lang="en-US" baseline="0" dirty="0" smtClean="0"/>
          </a:p>
          <a:p>
            <a:r>
              <a:rPr lang="en-US" baseline="0" dirty="0" smtClean="0"/>
              <a:t>used to implement database indexes, caches, </a:t>
            </a:r>
          </a:p>
          <a:p>
            <a:endParaRPr lang="en-US" baseline="0" dirty="0" smtClean="0"/>
          </a:p>
          <a:p>
            <a:r>
              <a:rPr lang="en-US" baseline="0" dirty="0" smtClean="0"/>
              <a:t>Possible implementations: </a:t>
            </a:r>
          </a:p>
          <a:p>
            <a:pPr marL="171450" indent="-171450">
              <a:buFontTx/>
              <a:buChar char="-"/>
            </a:pPr>
            <a:r>
              <a:rPr lang="en-US" baseline="0" dirty="0" smtClean="0"/>
              <a:t>Array: put O(1) if space,	update O(n)		get O(n)		remove O(n)</a:t>
            </a:r>
          </a:p>
          <a:p>
            <a:pPr marL="171450" indent="-171450">
              <a:buFontTx/>
              <a:buChar char="-"/>
            </a:pPr>
            <a:r>
              <a:rPr lang="en-US" baseline="0" dirty="0" err="1" smtClean="0"/>
              <a:t>LinkedList</a:t>
            </a:r>
            <a:r>
              <a:rPr lang="en-US" baseline="0" dirty="0" smtClean="0"/>
              <a:t>: put O(1) 		update O(n)		get O(n)		remove O(n)</a:t>
            </a:r>
          </a:p>
          <a:p>
            <a:pPr marL="171450" indent="-171450">
              <a:buFontTx/>
              <a:buChar char="-"/>
            </a:pPr>
            <a:r>
              <a:rPr lang="en-US" baseline="0" dirty="0" smtClean="0"/>
              <a:t>Tree: put O(1)/O(log n)/O(n)	update O(log n)/O(n)	get O(log n)/O(n)	remove O(log n)/O(n)</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22772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add/update/lookup/delete</a:t>
            </a:r>
          </a:p>
          <a:p>
            <a:endParaRPr lang="en-US" dirty="0" smtClean="0"/>
          </a:p>
          <a:p>
            <a:r>
              <a:rPr lang="en-US" dirty="0" err="1" smtClean="0"/>
              <a:t>analyse</a:t>
            </a:r>
            <a:r>
              <a:rPr lang="en-US" baseline="0" dirty="0" smtClean="0"/>
              <a:t> running time (naïve version)</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162265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values are equal then</a:t>
            </a:r>
            <a:r>
              <a:rPr lang="mr-IN" dirty="0" smtClean="0"/>
              <a:t>…</a:t>
            </a:r>
            <a:endParaRPr lang="en-US" dirty="0" smtClean="0"/>
          </a:p>
          <a:p>
            <a:r>
              <a:rPr lang="en-US" dirty="0" smtClean="0"/>
              <a:t>If</a:t>
            </a:r>
            <a:r>
              <a:rPr lang="en-US" baseline="0" dirty="0" smtClean="0"/>
              <a:t> hashes are equal then</a:t>
            </a:r>
            <a:r>
              <a:rPr lang="mr-IN" baseline="0" dirty="0" smtClean="0"/>
              <a:t>…</a:t>
            </a:r>
            <a:endParaRPr lang="en-US" dirty="0" smtClean="0"/>
          </a:p>
          <a:p>
            <a:endParaRPr lang="en-US" dirty="0" smtClean="0"/>
          </a:p>
          <a:p>
            <a:r>
              <a:rPr lang="en-US" dirty="0" smtClean="0"/>
              <a:t>For non-integer,</a:t>
            </a:r>
            <a:r>
              <a:rPr lang="en-US" baseline="0" dirty="0" smtClean="0"/>
              <a:t> encode as </a:t>
            </a:r>
            <a:r>
              <a:rPr lang="en-US" baseline="0" dirty="0" err="1" smtClean="0"/>
              <a:t>int</a:t>
            </a:r>
            <a:r>
              <a:rPr lang="en-US" baseline="0" dirty="0" smtClean="0"/>
              <a:t> (e.g., </a:t>
            </a:r>
            <a:r>
              <a:rPr lang="en-US" baseline="0" dirty="0" err="1" smtClean="0"/>
              <a:t>ascii</a:t>
            </a:r>
            <a:r>
              <a:rPr lang="en-US" baseline="0" dirty="0" smtClean="0"/>
              <a:t>)</a:t>
            </a:r>
          </a:p>
          <a:p>
            <a:r>
              <a:rPr lang="en-US" baseline="0" dirty="0" smtClean="0"/>
              <a:t>sum_{</a:t>
            </a:r>
            <a:r>
              <a:rPr lang="en-US" baseline="0" dirty="0" err="1" smtClean="0"/>
              <a:t>i</a:t>
            </a:r>
            <a:r>
              <a:rPr lang="en-US" baseline="0" dirty="0" smtClean="0"/>
              <a:t>=0}^{n-1} s[</a:t>
            </a:r>
            <a:r>
              <a:rPr lang="en-US" baseline="0" dirty="0" err="1" smtClean="0"/>
              <a:t>i</a:t>
            </a:r>
            <a:r>
              <a:rPr lang="en-US" baseline="0" dirty="0" smtClean="0"/>
              <a:t>]* 31^{n-1-i}</a:t>
            </a:r>
          </a:p>
          <a:p>
            <a:endParaRPr lang="en-US" baseline="0" dirty="0" smtClean="0"/>
          </a:p>
          <a:p>
            <a:r>
              <a:rPr lang="en-US" baseline="0" dirty="0" smtClean="0"/>
              <a:t>Finding good hash functions is hard. SHA-3 2006-2015.</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70681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add/update/lookup/delete</a:t>
            </a:r>
          </a:p>
          <a:p>
            <a:endParaRPr lang="en-US" dirty="0" smtClean="0"/>
          </a:p>
          <a:p>
            <a:r>
              <a:rPr lang="en-US" dirty="0" err="1" smtClean="0"/>
              <a:t>analyse</a:t>
            </a:r>
            <a:r>
              <a:rPr lang="en-US" baseline="0" dirty="0" smtClean="0"/>
              <a:t> running time (naïve version)</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11</a:t>
            </a:fld>
            <a:endParaRPr lang="en-US"/>
          </a:p>
        </p:txBody>
      </p:sp>
    </p:spTree>
    <p:extLst>
      <p:ext uri="{BB962C8B-B14F-4D97-AF65-F5344CB8AC3E}">
        <p14:creationId xmlns:p14="http://schemas.microsoft.com/office/powerpoint/2010/main" val="205398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through</a:t>
            </a:r>
            <a:r>
              <a:rPr lang="en-US" baseline="0" dirty="0" smtClean="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44813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lookup (search until null)</a:t>
            </a:r>
          </a:p>
          <a:p>
            <a:endParaRPr lang="en-US" baseline="0" dirty="0" smtClean="0"/>
          </a:p>
          <a:p>
            <a:pPr lvl="0">
              <a:spcBef>
                <a:spcPts val="0"/>
              </a:spcBef>
              <a:buNone/>
            </a:pPr>
            <a:r>
              <a:rPr lang="en-US" dirty="0" smtClean="0"/>
              <a:t>Compute time for lookup/insert: </a:t>
            </a:r>
            <a:r>
              <a:rPr lang="en" dirty="0" smtClean="0"/>
              <a:t>The higher the load factor, the larger number of probes that is expected to find the value</a:t>
            </a:r>
            <a:endParaRPr lang="en-US" dirty="0" smtClean="0"/>
          </a:p>
          <a:p>
            <a:pPr lvl="0">
              <a:spcBef>
                <a:spcPts val="0"/>
              </a:spcBef>
              <a:buNone/>
            </a:pPr>
            <a:endParaRPr lang="en-US" dirty="0" smtClean="0"/>
          </a:p>
          <a:p>
            <a:pPr lvl="0">
              <a:spcBef>
                <a:spcPts val="0"/>
              </a:spcBef>
              <a:buNone/>
            </a:pPr>
            <a:r>
              <a:rPr lang="en-US" dirty="0" smtClean="0"/>
              <a:t>1+ \sum </a:t>
            </a:r>
            <a:r>
              <a:rPr lang="en-US" dirty="0" err="1" smtClean="0"/>
              <a:t>Pr</a:t>
            </a:r>
            <a:r>
              <a:rPr lang="en-US" dirty="0" smtClean="0"/>
              <a:t>[at</a:t>
            </a:r>
            <a:r>
              <a:rPr lang="en-US" baseline="0" dirty="0" smtClean="0"/>
              <a:t> least </a:t>
            </a:r>
            <a:r>
              <a:rPr lang="en-US" baseline="0" dirty="0" err="1" smtClean="0"/>
              <a:t>i</a:t>
            </a:r>
            <a:r>
              <a:rPr lang="en-US" baseline="0" dirty="0" smtClean="0"/>
              <a:t> occupied]</a:t>
            </a:r>
          </a:p>
          <a:p>
            <a:pPr lvl="0">
              <a:spcBef>
                <a:spcPts val="0"/>
              </a:spcBef>
              <a:buNone/>
            </a:pPr>
            <a:endParaRPr lang="en-US" baseline="0" dirty="0" smtClean="0"/>
          </a:p>
          <a:p>
            <a:pPr lvl="0">
              <a:spcBef>
                <a:spcPts val="0"/>
              </a:spcBef>
              <a:buNone/>
            </a:pPr>
            <a:r>
              <a:rPr lang="en-US" baseline="0" dirty="0" smtClean="0"/>
              <a:t>1 + \lambda +\lambda^2+</a:t>
            </a:r>
            <a:r>
              <a:rPr lang="mr-IN" baseline="0" dirty="0" smtClean="0"/>
              <a:t>…</a:t>
            </a:r>
            <a:r>
              <a:rPr lang="en-US" baseline="0" dirty="0" smtClean="0"/>
              <a:t> = 1/(1-\lambda)</a:t>
            </a:r>
          </a:p>
          <a:p>
            <a:pPr lvl="0">
              <a:spcBef>
                <a:spcPts val="0"/>
              </a:spcBef>
              <a:buNone/>
            </a:pPr>
            <a:endParaRPr lang="en-US" baseline="0" dirty="0" smtClean="0"/>
          </a:p>
          <a:p>
            <a:pPr lvl="0">
              <a:spcBef>
                <a:spcPts val="0"/>
              </a:spcBef>
              <a:buNone/>
            </a:pPr>
            <a:r>
              <a:rPr lang="en-US" baseline="0" dirty="0" smtClean="0"/>
              <a:t>discuss how to delete (dummy elements)</a:t>
            </a:r>
            <a:endParaRPr lang="en"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211955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1200" dirty="0" smtClean="0"/>
              <a:t>discuss caching vs. clustering</a:t>
            </a:r>
          </a:p>
          <a:p>
            <a:pPr lvl="0" rtl="0">
              <a:spcBef>
                <a:spcPts val="0"/>
              </a:spcBef>
              <a:buNone/>
            </a:pPr>
            <a:endParaRPr lang="en-US" sz="1200" dirty="0" smtClean="0"/>
          </a:p>
          <a:p>
            <a:pPr lvl="0" rtl="0">
              <a:spcBef>
                <a:spcPts val="0"/>
              </a:spcBef>
              <a:buNone/>
            </a:pPr>
            <a:r>
              <a:rPr lang="en" sz="1200" dirty="0" smtClean="0"/>
              <a:t>clustering is more problematic with linear probing. Quadratic probing attempts to solve this</a:t>
            </a:r>
          </a:p>
          <a:p>
            <a:pPr lvl="0" rtl="0">
              <a:spcBef>
                <a:spcPts val="0"/>
              </a:spcBef>
              <a:buNone/>
            </a:pPr>
            <a:endParaRPr lang="en" sz="1200" dirty="0" smtClean="0"/>
          </a:p>
          <a:p>
            <a:pPr lvl="0" rtl="0">
              <a:spcBef>
                <a:spcPts val="0"/>
              </a:spcBef>
              <a:buNone/>
            </a:pPr>
            <a:r>
              <a:rPr lang="en" sz="1200" dirty="0" smtClean="0"/>
              <a:t>Reason why clustering is particularly bad: With chaining, if lots of keys hash to the same index it will decrease performance. But keys can hash to nearby indices without affecting each other. With probing, if two keys hash to indices </a:t>
            </a:r>
            <a:r>
              <a:rPr lang="en" sz="1200" b="1" i="1" dirty="0" smtClean="0"/>
              <a:t>nearby</a:t>
            </a:r>
            <a:r>
              <a:rPr lang="en" sz="1200" dirty="0" smtClean="0"/>
              <a:t> in the probe sequence, it will affect the performance of both.</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27525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78571"/>
              <a:buFont typeface="Arial"/>
              <a:buNone/>
            </a:pPr>
            <a:r>
              <a:rPr lang="en" sz="1200" dirty="0" smtClean="0">
                <a:solidFill>
                  <a:schemeClr val="dk1"/>
                </a:solidFill>
              </a:rPr>
              <a:t>When array becomes too full:</a:t>
            </a:r>
          </a:p>
          <a:p>
            <a:pPr marL="457200" lvl="0" indent="-317500" rtl="0">
              <a:spcBef>
                <a:spcPts val="0"/>
              </a:spcBef>
              <a:buClr>
                <a:schemeClr val="dk1"/>
              </a:buClr>
              <a:buSzPct val="100000"/>
              <a:buChar char="●"/>
            </a:pPr>
            <a:r>
              <a:rPr lang="en" sz="1200" dirty="0" smtClean="0">
                <a:solidFill>
                  <a:schemeClr val="dk1"/>
                </a:solidFill>
              </a:rPr>
              <a:t>with open addressing it becomes impossible to insert</a:t>
            </a:r>
          </a:p>
          <a:p>
            <a:pPr marL="457200" lvl="0" indent="-317500" rtl="0">
              <a:spcBef>
                <a:spcPts val="0"/>
              </a:spcBef>
              <a:buClr>
                <a:schemeClr val="dk1"/>
              </a:buClr>
              <a:buSzPct val="100000"/>
              <a:buChar char="●"/>
            </a:pPr>
            <a:r>
              <a:rPr lang="en" sz="1200" dirty="0" smtClean="0">
                <a:solidFill>
                  <a:schemeClr val="dk1"/>
                </a:solidFill>
              </a:rPr>
              <a:t>with chaining, still possible but the operations slow down</a:t>
            </a:r>
          </a:p>
          <a:p>
            <a:pPr lvl="0" rtl="0">
              <a:spcBef>
                <a:spcPts val="0"/>
              </a:spcBef>
              <a:buNone/>
            </a:pPr>
            <a:endParaRPr lang="en" sz="1200" dirty="0" smtClean="0">
              <a:solidFill>
                <a:schemeClr val="dk1"/>
              </a:solidFill>
            </a:endParaRPr>
          </a:p>
          <a:p>
            <a:pPr lvl="0" rtl="0">
              <a:spcBef>
                <a:spcPts val="0"/>
              </a:spcBef>
              <a:buClr>
                <a:schemeClr val="dk1"/>
              </a:buClr>
              <a:buSzPct val="78571"/>
              <a:buFont typeface="Arial"/>
              <a:buNone/>
            </a:pPr>
            <a:r>
              <a:rPr lang="en" sz="1200" dirty="0" smtClean="0">
                <a:solidFill>
                  <a:schemeClr val="dk1"/>
                </a:solidFill>
              </a:rPr>
              <a:t>Solution: same concept as </a:t>
            </a:r>
            <a:r>
              <a:rPr lang="en" sz="1200" dirty="0" err="1" smtClean="0">
                <a:solidFill>
                  <a:schemeClr val="dk1"/>
                </a:solidFill>
              </a:rPr>
              <a:t>ArrayLists</a:t>
            </a:r>
            <a:r>
              <a:rPr lang="en" sz="1200" dirty="0" smtClean="0">
                <a:solidFill>
                  <a:schemeClr val="dk1"/>
                </a:solidFill>
              </a:rPr>
              <a:t>:</a:t>
            </a:r>
          </a:p>
          <a:p>
            <a:pPr marL="457200" lvl="0" indent="-228600" rtl="0">
              <a:spcBef>
                <a:spcPts val="0"/>
              </a:spcBef>
              <a:buClr>
                <a:schemeClr val="dk1"/>
              </a:buClr>
              <a:buChar char="●"/>
            </a:pPr>
            <a:r>
              <a:rPr lang="en" sz="1200" dirty="0" smtClean="0">
                <a:solidFill>
                  <a:schemeClr val="dk1"/>
                </a:solidFill>
              </a:rPr>
              <a:t>when it gets too full, copy to a larger array</a:t>
            </a:r>
          </a:p>
          <a:p>
            <a:pPr marL="457200" lvl="0" indent="-228600" rtl="0">
              <a:spcBef>
                <a:spcPts val="0"/>
              </a:spcBef>
              <a:buClr>
                <a:schemeClr val="dk1"/>
              </a:buClr>
              <a:buChar char="●"/>
            </a:pPr>
            <a:r>
              <a:rPr lang="en" sz="1200" dirty="0" smtClean="0">
                <a:solidFill>
                  <a:schemeClr val="dk1"/>
                </a:solidFill>
              </a:rPr>
              <a:t>sometimes decrease size if too small, but remove is a much less common operation and it is likely that it will have to grow again soon anyway</a:t>
            </a:r>
          </a:p>
          <a:p>
            <a:pPr marL="457200" lvl="0" indent="-228600" rtl="0">
              <a:spcBef>
                <a:spcPts val="0"/>
              </a:spcBef>
              <a:buClr>
                <a:schemeClr val="dk1"/>
              </a:buClr>
              <a:buChar char="●"/>
            </a:pPr>
            <a:r>
              <a:rPr lang="en" sz="1200" dirty="0" smtClean="0">
                <a:solidFill>
                  <a:schemeClr val="dk1"/>
                </a:solidFill>
              </a:rPr>
              <a:t>typically double the size of the array</a:t>
            </a:r>
          </a:p>
          <a:p>
            <a:endParaRPr lang="en-US" dirty="0"/>
          </a:p>
        </p:txBody>
      </p:sp>
      <p:sp>
        <p:nvSpPr>
          <p:cNvPr id="4" name="Slide Number Placeholder 3"/>
          <p:cNvSpPr>
            <a:spLocks noGrp="1"/>
          </p:cNvSpPr>
          <p:nvPr>
            <p:ph type="sldNum" sz="quarter" idx="10"/>
          </p:nvPr>
        </p:nvSpPr>
        <p:spPr/>
        <p:txBody>
          <a:bodyPr/>
          <a:lstStyle/>
          <a:p>
            <a:pPr>
              <a:defRPr/>
            </a:pPr>
            <a:fld id="{C95AFA65-F997-42B6-9C12-7D4FF87D1D8A}" type="slidenum">
              <a:rPr lang="en-US" smtClean="0"/>
              <a:pPr>
                <a:defRPr/>
              </a:pPr>
              <a:t>18</a:t>
            </a:fld>
            <a:endParaRPr lang="en-US"/>
          </a:p>
        </p:txBody>
      </p:sp>
    </p:spTree>
    <p:extLst>
      <p:ext uri="{BB962C8B-B14F-4D97-AF65-F5344CB8AC3E}">
        <p14:creationId xmlns:p14="http://schemas.microsoft.com/office/powerpoint/2010/main" val="28838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dirty="0" smtClean="0">
              <a:solidFill>
                <a:schemeClr val="dk1"/>
              </a:solidFill>
            </a:endParaRPr>
          </a:p>
          <a:p>
            <a:pPr lvl="0" rtl="0">
              <a:spcBef>
                <a:spcPts val="0"/>
              </a:spcBef>
              <a:buNone/>
            </a:pPr>
            <a:r>
              <a:rPr lang="en" sz="1200" dirty="0" smtClean="0">
                <a:solidFill>
                  <a:schemeClr val="dk1"/>
                </a:solidFill>
              </a:rPr>
              <a:t>Example for why you cannot just copy blindly to larger array: Object e has </a:t>
            </a:r>
            <a:r>
              <a:rPr lang="en" sz="1200" dirty="0" err="1" smtClean="0">
                <a:solidFill>
                  <a:schemeClr val="dk1"/>
                </a:solidFill>
              </a:rPr>
              <a:t>hashcode</a:t>
            </a:r>
            <a:r>
              <a:rPr lang="en" sz="1200" dirty="0" smtClean="0">
                <a:solidFill>
                  <a:schemeClr val="dk1"/>
                </a:solidFill>
              </a:rPr>
              <a:t> 5. In a table of length 4 this hashes to 1 due to </a:t>
            </a:r>
            <a:r>
              <a:rPr lang="en" sz="1200" dirty="0" err="1" smtClean="0">
                <a:solidFill>
                  <a:schemeClr val="dk1"/>
                </a:solidFill>
              </a:rPr>
              <a:t>modding</a:t>
            </a:r>
            <a:r>
              <a:rPr lang="en" sz="1200" dirty="0" smtClean="0">
                <a:solidFill>
                  <a:schemeClr val="dk1"/>
                </a:solidFill>
              </a:rPr>
              <a:t>. When doubled to length 8, this hashes to 5</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138985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152394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10/20/2009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6A8D91C-2D8E-426A-B1FC-9948B96C1BF3}" type="slidenum">
              <a:rPr lang="en-US"/>
              <a:pPr>
                <a:defRPr/>
              </a:pPr>
              <a:t>‹#›</a:t>
            </a:fld>
            <a:endParaRPr lang="en-US" dirty="0"/>
          </a:p>
        </p:txBody>
      </p:sp>
    </p:spTree>
    <p:extLst>
      <p:ext uri="{BB962C8B-B14F-4D97-AF65-F5344CB8AC3E}">
        <p14:creationId xmlns:p14="http://schemas.microsoft.com/office/powerpoint/2010/main" val="3289780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768917-8B8E-42C2-BDE3-38D81296270B}" type="slidenum">
              <a:rPr lang="en-US"/>
              <a:pPr>
                <a:defRPr/>
              </a:pPr>
              <a:t>‹#›</a:t>
            </a:fld>
            <a:endParaRPr lang="en-US" dirty="0"/>
          </a:p>
        </p:txBody>
      </p:sp>
    </p:spTree>
    <p:extLst>
      <p:ext uri="{BB962C8B-B14F-4D97-AF65-F5344CB8AC3E}">
        <p14:creationId xmlns:p14="http://schemas.microsoft.com/office/powerpoint/2010/main" val="39701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10/20/2009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AA4A0E6-1200-411F-93A6-8E70DA23B2E2}" type="slidenum">
              <a:rPr lang="en-US"/>
              <a:pPr>
                <a:defRPr/>
              </a:pPr>
              <a:t>‹#›</a:t>
            </a:fld>
            <a:endParaRPr lang="en-US" dirty="0"/>
          </a:p>
        </p:txBody>
      </p:sp>
    </p:spTree>
    <p:extLst>
      <p:ext uri="{BB962C8B-B14F-4D97-AF65-F5344CB8AC3E}">
        <p14:creationId xmlns:p14="http://schemas.microsoft.com/office/powerpoint/2010/main" val="2367187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368C94-F10D-4FE3-9244-F21A09968782}" type="slidenum">
              <a:rPr lang="en-US"/>
              <a:pPr>
                <a:defRPr/>
              </a:pPr>
              <a:t>‹#›</a:t>
            </a:fld>
            <a:endParaRPr lang="en-US" dirty="0"/>
          </a:p>
        </p:txBody>
      </p:sp>
    </p:spTree>
    <p:extLst>
      <p:ext uri="{BB962C8B-B14F-4D97-AF65-F5344CB8AC3E}">
        <p14:creationId xmlns:p14="http://schemas.microsoft.com/office/powerpoint/2010/main" val="389620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10/20/2009</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1C3A305-BAF1-4E4C-98F8-3816292B6BF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8506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t>10/20/2009</a:t>
            </a:r>
          </a:p>
        </p:txBody>
      </p:sp>
      <p:sp>
        <p:nvSpPr>
          <p:cNvPr id="6" name="Slide Number Placeholder 9"/>
          <p:cNvSpPr>
            <a:spLocks noGrp="1"/>
          </p:cNvSpPr>
          <p:nvPr>
            <p:ph type="sldNum" sz="quarter" idx="11"/>
          </p:nvPr>
        </p:nvSpPr>
        <p:spPr/>
        <p:txBody>
          <a:bodyPr rtlCol="0"/>
          <a:lstStyle>
            <a:lvl1pPr>
              <a:defRPr/>
            </a:lvl1pPr>
          </a:lstStyle>
          <a:p>
            <a:pPr>
              <a:defRPr/>
            </a:pPr>
            <a:fld id="{4F1681EA-561D-43A3-ABE9-0A51E29EF3E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71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t>10/20/2009</a:t>
            </a:r>
          </a:p>
        </p:txBody>
      </p:sp>
      <p:sp>
        <p:nvSpPr>
          <p:cNvPr id="8" name="Slide Number Placeholder 11"/>
          <p:cNvSpPr>
            <a:spLocks noGrp="1"/>
          </p:cNvSpPr>
          <p:nvPr>
            <p:ph type="sldNum" sz="quarter" idx="11"/>
          </p:nvPr>
        </p:nvSpPr>
        <p:spPr/>
        <p:txBody>
          <a:bodyPr rtlCol="0"/>
          <a:lstStyle>
            <a:lvl1pPr>
              <a:defRPr/>
            </a:lvl1pPr>
          </a:lstStyle>
          <a:p>
            <a:pPr>
              <a:defRPr/>
            </a:pPr>
            <a:fld id="{6E254BD5-3FE5-4C4E-AF0E-74EE63B2DF4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403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0A59F-0B18-423F-A6F2-5852E47C3441}" type="slidenum">
              <a:rPr lang="en-US"/>
              <a:pPr>
                <a:defRPr/>
              </a:pPr>
              <a:t>‹#›</a:t>
            </a:fld>
            <a:endParaRPr lang="en-US" dirty="0"/>
          </a:p>
        </p:txBody>
      </p:sp>
    </p:spTree>
    <p:extLst>
      <p:ext uri="{BB962C8B-B14F-4D97-AF65-F5344CB8AC3E}">
        <p14:creationId xmlns:p14="http://schemas.microsoft.com/office/powerpoint/2010/main" val="319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10/20/2009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273A41-0B89-41E7-BCFF-711FF0CB90DA}" type="slidenum">
              <a:rPr lang="en-US"/>
              <a:pPr>
                <a:defRPr/>
              </a:pPr>
              <a:t>‹#›</a:t>
            </a:fld>
            <a:endParaRPr lang="en-US" dirty="0"/>
          </a:p>
        </p:txBody>
      </p:sp>
    </p:spTree>
    <p:extLst>
      <p:ext uri="{BB962C8B-B14F-4D97-AF65-F5344CB8AC3E}">
        <p14:creationId xmlns:p14="http://schemas.microsoft.com/office/powerpoint/2010/main" val="10728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946D8E-231D-40EA-8A89-BEA9EE75B800}" type="slidenum">
              <a:rPr lang="en-US"/>
              <a:pPr>
                <a:defRPr/>
              </a:pPr>
              <a:t>‹#›</a:t>
            </a:fld>
            <a:endParaRPr lang="en-US" dirty="0"/>
          </a:p>
        </p:txBody>
      </p:sp>
    </p:spTree>
    <p:extLst>
      <p:ext uri="{BB962C8B-B14F-4D97-AF65-F5344CB8AC3E}">
        <p14:creationId xmlns:p14="http://schemas.microsoft.com/office/powerpoint/2010/main" val="1439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t>10/20/2009</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F5633D5-481F-4511-87D4-BA62B086C50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7522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10/20/2009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F1C7CDF-EC74-4153-8F18-FD2598589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34" r:id="rId6"/>
    <p:sldLayoutId id="2147483741" r:id="rId7"/>
    <p:sldLayoutId id="2147483735" r:id="rId8"/>
    <p:sldLayoutId id="2147483742" r:id="rId9"/>
    <p:sldLayoutId id="2147483736" r:id="rId10"/>
    <p:sldLayoutId id="214748374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37227" y="6107112"/>
            <a:ext cx="1295400" cy="609600"/>
          </a:xfrm>
        </p:spPr>
        <p:txBody>
          <a:bodyPr>
            <a:normAutofit fontScale="62500" lnSpcReduction="20000"/>
          </a:bodyPr>
          <a:lstStyle/>
          <a:p>
            <a:pPr algn="r"/>
            <a:r>
              <a:rPr lang="en-US" dirty="0" smtClean="0">
                <a:solidFill>
                  <a:srgbClr val="002060"/>
                </a:solidFill>
              </a:rPr>
              <a:t>CS2110</a:t>
            </a:r>
          </a:p>
          <a:p>
            <a:pPr algn="r"/>
            <a:r>
              <a:rPr lang="en-US" dirty="0" smtClean="0">
                <a:solidFill>
                  <a:srgbClr val="002060"/>
                </a:solidFill>
              </a:rPr>
              <a:t>Spring 2018</a:t>
            </a:r>
          </a:p>
        </p:txBody>
      </p:sp>
      <p:sp>
        <p:nvSpPr>
          <p:cNvPr id="2" name="Title 1"/>
          <p:cNvSpPr>
            <a:spLocks noGrp="1"/>
          </p:cNvSpPr>
          <p:nvPr>
            <p:ph type="title"/>
          </p:nvPr>
        </p:nvSpPr>
        <p:spPr>
          <a:xfrm>
            <a:off x="2438400" y="6096000"/>
            <a:ext cx="7848600" cy="631825"/>
          </a:xfrm>
        </p:spPr>
        <p:txBody>
          <a:bodyPr>
            <a:normAutofit fontScale="90000"/>
          </a:bodyPr>
          <a:lstStyle/>
          <a:p>
            <a:r>
              <a:rPr lang="en-US" sz="4000" dirty="0" smtClean="0">
                <a:solidFill>
                  <a:srgbClr val="002060"/>
                </a:solidFill>
              </a:rPr>
              <a:t>Hashing</a:t>
            </a:r>
            <a:endParaRPr lang="en-US" sz="4000" dirty="0">
              <a:solidFill>
                <a:srgbClr val="002060"/>
              </a:solidFill>
            </a:endParaRP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6" name="Content Placeholder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0101"/>
          <a:stretch/>
        </p:blipFill>
        <p:spPr bwMode="auto">
          <a:xfrm>
            <a:off x="0" y="0"/>
            <a:ext cx="9144000" cy="5969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553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Hash Set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4F1681EA-561D-43A3-ABE9-0A51E29EF3E8}" type="slidenum">
              <a:rPr lang="en-US" smtClean="0"/>
              <a:pPr>
                <a:defRPr/>
              </a:pPr>
              <a:t>10</a:t>
            </a:fld>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750049635"/>
              </p:ext>
            </p:extLst>
          </p:nvPr>
        </p:nvGraphicFramePr>
        <p:xfrm>
          <a:off x="1285192" y="2286000"/>
          <a:ext cx="6715807" cy="2931160"/>
        </p:xfrm>
        <a:graphic>
          <a:graphicData uri="http://schemas.openxmlformats.org/drawingml/2006/table">
            <a:tbl>
              <a:tblPr firstRow="1" bandRow="1">
                <a:tableStyleId>{5C22544A-7EE6-4342-B048-85BDC9FD1C3A}</a:tableStyleId>
              </a:tblPr>
              <a:tblGrid>
                <a:gridCol w="2166147"/>
                <a:gridCol w="1434170"/>
                <a:gridCol w="1557745"/>
                <a:gridCol w="1557745"/>
              </a:tblGrid>
              <a:tr h="370840">
                <a:tc>
                  <a:txBody>
                    <a:bodyPr/>
                    <a:lstStyle/>
                    <a:p>
                      <a:r>
                        <a:rPr lang="en-US" dirty="0" smtClean="0"/>
                        <a:t>Data Structure</a:t>
                      </a:r>
                      <a:endParaRPr lang="en-US" dirty="0"/>
                    </a:p>
                  </a:txBody>
                  <a:tcPr/>
                </a:tc>
                <a:tc>
                  <a:txBody>
                    <a:bodyPr/>
                    <a:lstStyle/>
                    <a:p>
                      <a:r>
                        <a:rPr lang="en-US" dirty="0" smtClean="0"/>
                        <a:t>add(</a:t>
                      </a:r>
                      <a:r>
                        <a:rPr lang="en-US" dirty="0" err="1" smtClean="0"/>
                        <a:t>val</a:t>
                      </a:r>
                      <a:r>
                        <a:rPr lang="en-US" dirty="0" smtClean="0"/>
                        <a:t> x)</a:t>
                      </a:r>
                      <a:endParaRPr lang="en-US" dirty="0"/>
                    </a:p>
                  </a:txBody>
                  <a:tcPr/>
                </a:tc>
                <a:tc>
                  <a:txBody>
                    <a:bodyPr/>
                    <a:lstStyle/>
                    <a:p>
                      <a:r>
                        <a:rPr lang="en-US" dirty="0" smtClean="0"/>
                        <a:t>lookup(</a:t>
                      </a:r>
                      <a:r>
                        <a:rPr lang="en-US" dirty="0" err="1" smtClean="0"/>
                        <a:t>int</a:t>
                      </a:r>
                      <a:r>
                        <a:rPr lang="en-US" dirty="0" smtClean="0"/>
                        <a:t> </a:t>
                      </a:r>
                      <a:r>
                        <a:rPr lang="en-US" dirty="0" err="1" smtClean="0"/>
                        <a:t>i</a:t>
                      </a:r>
                      <a:r>
                        <a:rPr lang="en-US" dirty="0" smtClean="0"/>
                        <a:t>)</a:t>
                      </a:r>
                      <a:endParaRPr lang="en-US" dirty="0"/>
                    </a:p>
                  </a:txBody>
                  <a:tcPr/>
                </a:tc>
                <a:tc>
                  <a:txBody>
                    <a:bodyPr/>
                    <a:lstStyle/>
                    <a:p>
                      <a:r>
                        <a:rPr lang="en-US" dirty="0" smtClean="0"/>
                        <a:t>find(</a:t>
                      </a:r>
                      <a:r>
                        <a:rPr lang="en-US" dirty="0" err="1" smtClean="0"/>
                        <a:t>val</a:t>
                      </a:r>
                      <a:r>
                        <a:rPr lang="en-US" dirty="0" smtClean="0"/>
                        <a:t> x)</a:t>
                      </a:r>
                      <a:endParaRPr lang="en-US" dirty="0"/>
                    </a:p>
                  </a:txBody>
                  <a:tcPr/>
                </a:tc>
              </a:tr>
              <a:tr h="370840">
                <a:tc>
                  <a:txBody>
                    <a:bodyPr/>
                    <a:lstStyle/>
                    <a:p>
                      <a:r>
                        <a:rPr lang="en-US" dirty="0" err="1" smtClean="0"/>
                        <a:t>ArrayList</a:t>
                      </a:r>
                      <a:endParaRPr lang="en-US" dirty="0" smtClean="0"/>
                    </a:p>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err="1" smtClean="0"/>
                        <a:t>LinkedList</a:t>
                      </a:r>
                      <a:endParaRPr lang="en-US" dirty="0" smtClean="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err="1" smtClean="0"/>
                        <a:t>TreeSet</a:t>
                      </a:r>
                      <a:endParaRPr lang="en-US" dirty="0" smtClean="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err="1" smtClean="0"/>
                        <a:t>HashSet</a:t>
                      </a:r>
                      <a:endParaRPr lang="en-US" dirty="0" smtClean="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9" name="Group 8"/>
          <p:cNvGrpSpPr/>
          <p:nvPr/>
        </p:nvGrpSpPr>
        <p:grpSpPr>
          <a:xfrm>
            <a:off x="2236736" y="2851757"/>
            <a:ext cx="1087239" cy="277838"/>
            <a:chOff x="838201" y="4800599"/>
            <a:chExt cx="1087239" cy="277838"/>
          </a:xfrm>
        </p:grpSpPr>
        <p:sp>
          <p:nvSpPr>
            <p:cNvPr id="10" name="Rectangle 9"/>
            <p:cNvSpPr/>
            <p:nvPr/>
          </p:nvSpPr>
          <p:spPr>
            <a:xfrm>
              <a:off x="838201" y="4800600"/>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2</a:t>
              </a:r>
              <a:endParaRPr lang="en-US" sz="2000" dirty="0"/>
            </a:p>
          </p:txBody>
        </p:sp>
        <p:sp>
          <p:nvSpPr>
            <p:cNvPr id="11" name="Rectangle 10"/>
            <p:cNvSpPr/>
            <p:nvPr/>
          </p:nvSpPr>
          <p:spPr>
            <a:xfrm>
              <a:off x="1111350" y="4800599"/>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1</a:t>
              </a:r>
              <a:endParaRPr lang="en-US" sz="2000" dirty="0"/>
            </a:p>
          </p:txBody>
        </p:sp>
        <p:sp>
          <p:nvSpPr>
            <p:cNvPr id="12" name="Rectangle 11"/>
            <p:cNvSpPr/>
            <p:nvPr/>
          </p:nvSpPr>
          <p:spPr>
            <a:xfrm>
              <a:off x="1384498" y="4800599"/>
              <a:ext cx="270471"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3</a:t>
              </a:r>
              <a:endParaRPr lang="en-US" sz="2000" dirty="0"/>
            </a:p>
          </p:txBody>
        </p:sp>
        <p:sp>
          <p:nvSpPr>
            <p:cNvPr id="13" name="Rectangle 12"/>
            <p:cNvSpPr/>
            <p:nvPr/>
          </p:nvSpPr>
          <p:spPr>
            <a:xfrm>
              <a:off x="1657646" y="4800599"/>
              <a:ext cx="267794"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0</a:t>
              </a:r>
              <a:endParaRPr lang="en-US" sz="2000" dirty="0"/>
            </a:p>
          </p:txBody>
        </p:sp>
      </p:grpSp>
      <p:grpSp>
        <p:nvGrpSpPr>
          <p:cNvPr id="14" name="Group 13"/>
          <p:cNvGrpSpPr/>
          <p:nvPr/>
        </p:nvGrpSpPr>
        <p:grpSpPr>
          <a:xfrm>
            <a:off x="1434545" y="3600682"/>
            <a:ext cx="1904999" cy="285518"/>
            <a:chOff x="838201" y="4092663"/>
            <a:chExt cx="1904999" cy="285518"/>
          </a:xfrm>
        </p:grpSpPr>
        <p:grpSp>
          <p:nvGrpSpPr>
            <p:cNvPr id="15" name="Group 46"/>
            <p:cNvGrpSpPr>
              <a:grpSpLocks/>
            </p:cNvGrpSpPr>
            <p:nvPr/>
          </p:nvGrpSpPr>
          <p:grpSpPr bwMode="auto">
            <a:xfrm>
              <a:off x="838201" y="4092663"/>
              <a:ext cx="1904999" cy="285518"/>
              <a:chOff x="1600200" y="1447795"/>
              <a:chExt cx="4325051" cy="645093"/>
            </a:xfrm>
          </p:grpSpPr>
          <p:grpSp>
            <p:nvGrpSpPr>
              <p:cNvPr id="18" name="Group 17"/>
              <p:cNvGrpSpPr>
                <a:grpSpLocks/>
              </p:cNvGrpSpPr>
              <p:nvPr/>
            </p:nvGrpSpPr>
            <p:grpSpPr bwMode="auto">
              <a:xfrm>
                <a:off x="1600200" y="1447795"/>
                <a:ext cx="632604" cy="609605"/>
                <a:chOff x="1600200" y="1752595"/>
                <a:chExt cx="632604" cy="609605"/>
              </a:xfrm>
            </p:grpSpPr>
            <p:sp>
              <p:nvSpPr>
                <p:cNvPr id="29" name="Oval 54"/>
                <p:cNvSpPr>
                  <a:spLocks/>
                </p:cNvSpPr>
                <p:nvPr/>
              </p:nvSpPr>
              <p:spPr bwMode="auto">
                <a:xfrm>
                  <a:off x="1600200" y="1752600"/>
                  <a:ext cx="632604" cy="609600"/>
                </a:xfrm>
                <a:prstGeom prst="ellipse">
                  <a:avLst/>
                </a:prstGeom>
                <a:solidFill>
                  <a:schemeClr val="bg1"/>
                </a:solid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30" name="Rectangle 59"/>
                <p:cNvSpPr>
                  <a:spLocks/>
                </p:cNvSpPr>
                <p:nvPr/>
              </p:nvSpPr>
              <p:spPr bwMode="auto">
                <a:xfrm>
                  <a:off x="1687936" y="1752595"/>
                  <a:ext cx="209673" cy="276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2</a:t>
                  </a:r>
                </a:p>
              </p:txBody>
            </p:sp>
          </p:grpSp>
          <p:grpSp>
            <p:nvGrpSpPr>
              <p:cNvPr id="19" name="Group 20"/>
              <p:cNvGrpSpPr>
                <a:grpSpLocks/>
              </p:cNvGrpSpPr>
              <p:nvPr/>
            </p:nvGrpSpPr>
            <p:grpSpPr bwMode="auto">
              <a:xfrm>
                <a:off x="2837203" y="1447795"/>
                <a:ext cx="632604" cy="645093"/>
                <a:chOff x="1313203" y="1752595"/>
                <a:chExt cx="632604" cy="645093"/>
              </a:xfrm>
            </p:grpSpPr>
            <p:sp>
              <p:nvSpPr>
                <p:cNvPr id="27" name="Oval 54"/>
                <p:cNvSpPr>
                  <a:spLocks/>
                </p:cNvSpPr>
                <p:nvPr/>
              </p:nvSpPr>
              <p:spPr bwMode="auto">
                <a:xfrm>
                  <a:off x="1313203" y="1788088"/>
                  <a:ext cx="632604" cy="609600"/>
                </a:xfrm>
                <a:prstGeom prst="ellipse">
                  <a:avLst/>
                </a:prstGeom>
                <a:solidFill>
                  <a:schemeClr val="bg1"/>
                </a:solid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8" name="Rectangle 59"/>
                <p:cNvSpPr>
                  <a:spLocks/>
                </p:cNvSpPr>
                <p:nvPr/>
              </p:nvSpPr>
              <p:spPr bwMode="auto">
                <a:xfrm>
                  <a:off x="1423545" y="1752595"/>
                  <a:ext cx="209673" cy="2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a:solidFill>
                        <a:schemeClr val="tx1"/>
                      </a:solidFill>
                      <a:latin typeface="Arial" charset="0"/>
                      <a:sym typeface="Arial" charset="0"/>
                    </a:rPr>
                    <a:t>1</a:t>
                  </a:r>
                </a:p>
              </p:txBody>
            </p:sp>
          </p:grpSp>
          <p:grpSp>
            <p:nvGrpSpPr>
              <p:cNvPr id="20" name="Group 23"/>
              <p:cNvGrpSpPr>
                <a:grpSpLocks/>
              </p:cNvGrpSpPr>
              <p:nvPr/>
            </p:nvGrpSpPr>
            <p:grpSpPr bwMode="auto">
              <a:xfrm>
                <a:off x="4081632" y="1447795"/>
                <a:ext cx="632604" cy="625845"/>
                <a:chOff x="1033632" y="1752595"/>
                <a:chExt cx="632604" cy="625845"/>
              </a:xfrm>
            </p:grpSpPr>
            <p:sp>
              <p:nvSpPr>
                <p:cNvPr id="25" name="Oval 54"/>
                <p:cNvSpPr>
                  <a:spLocks/>
                </p:cNvSpPr>
                <p:nvPr/>
              </p:nvSpPr>
              <p:spPr bwMode="auto">
                <a:xfrm>
                  <a:off x="1033632" y="1752600"/>
                  <a:ext cx="632604" cy="609600"/>
                </a:xfrm>
                <a:prstGeom prst="ellipse">
                  <a:avLst/>
                </a:prstGeom>
                <a:solidFill>
                  <a:schemeClr val="bg1"/>
                </a:solid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6" name="Rectangle 59"/>
                <p:cNvSpPr>
                  <a:spLocks/>
                </p:cNvSpPr>
                <p:nvPr/>
              </p:nvSpPr>
              <p:spPr bwMode="auto">
                <a:xfrm>
                  <a:off x="1147230" y="1752595"/>
                  <a:ext cx="476033" cy="625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3</a:t>
                  </a:r>
                </a:p>
              </p:txBody>
            </p:sp>
          </p:grpSp>
          <p:grpSp>
            <p:nvGrpSpPr>
              <p:cNvPr id="21" name="Group 26"/>
              <p:cNvGrpSpPr>
                <a:grpSpLocks/>
              </p:cNvGrpSpPr>
              <p:nvPr/>
            </p:nvGrpSpPr>
            <p:grpSpPr bwMode="auto">
              <a:xfrm>
                <a:off x="5292647" y="1459294"/>
                <a:ext cx="632604" cy="609605"/>
                <a:chOff x="572995" y="1752595"/>
                <a:chExt cx="632604" cy="609605"/>
              </a:xfrm>
            </p:grpSpPr>
            <p:sp>
              <p:nvSpPr>
                <p:cNvPr id="23" name="Oval 54"/>
                <p:cNvSpPr>
                  <a:spLocks/>
                </p:cNvSpPr>
                <p:nvPr/>
              </p:nvSpPr>
              <p:spPr bwMode="auto">
                <a:xfrm>
                  <a:off x="572995" y="1752600"/>
                  <a:ext cx="632604" cy="609600"/>
                </a:xfrm>
                <a:prstGeom prst="ellipse">
                  <a:avLst/>
                </a:prstGeom>
                <a:solidFill>
                  <a:schemeClr val="bg1"/>
                </a:solid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4" name="Rectangle 59"/>
                <p:cNvSpPr>
                  <a:spLocks/>
                </p:cNvSpPr>
                <p:nvPr/>
              </p:nvSpPr>
              <p:spPr bwMode="auto">
                <a:xfrm>
                  <a:off x="660731" y="1752595"/>
                  <a:ext cx="209673" cy="2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0</a:t>
                  </a:r>
                </a:p>
              </p:txBody>
            </p:sp>
          </p:grpSp>
          <p:cxnSp>
            <p:nvCxnSpPr>
              <p:cNvPr id="22" name="Straight Arrow Connector 21"/>
              <p:cNvCxnSpPr/>
              <p:nvPr/>
            </p:nvCxnSpPr>
            <p:spPr>
              <a:xfrm flipV="1">
                <a:off x="2232809" y="1752598"/>
                <a:ext cx="607689" cy="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bwMode="auto">
            <a:xfrm flipV="1">
              <a:off x="1663133" y="4229760"/>
              <a:ext cx="267661"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V="1">
              <a:off x="2204127" y="4236442"/>
              <a:ext cx="267661"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TextBox 30"/>
              <p:cNvSpPr txBox="1"/>
              <p:nvPr/>
            </p:nvSpPr>
            <p:spPr>
              <a:xfrm>
                <a:off x="3770397" y="2764334"/>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770397" y="2764334"/>
                <a:ext cx="730906" cy="369332"/>
              </a:xfrm>
              <a:prstGeom prst="rect">
                <a:avLst/>
              </a:prstGeom>
              <a:blipFill rotWithShape="0">
                <a:blip r:embed="rId2"/>
                <a:stretch>
                  <a:fillRect l="-9244" r="-14286"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51280" y="2764334"/>
                <a:ext cx="719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351280" y="2764334"/>
                <a:ext cx="719236" cy="369332"/>
              </a:xfrm>
              <a:prstGeom prst="rect">
                <a:avLst/>
              </a:prstGeom>
              <a:blipFill rotWithShape="0">
                <a:blip r:embed="rId3"/>
                <a:stretch>
                  <a:fillRect l="-9322" r="-14407"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361893" y="3400116"/>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361893" y="3400116"/>
                <a:ext cx="730906" cy="369332"/>
              </a:xfrm>
              <a:prstGeom prst="rect">
                <a:avLst/>
              </a:prstGeom>
              <a:blipFill rotWithShape="0">
                <a:blip r:embed="rId4"/>
                <a:stretch>
                  <a:fillRect l="-9244" r="-14286"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76232" y="3381963"/>
                <a:ext cx="719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776232" y="3381963"/>
                <a:ext cx="719236" cy="369332"/>
              </a:xfrm>
              <a:prstGeom prst="rect">
                <a:avLst/>
              </a:prstGeom>
              <a:blipFill rotWithShape="0">
                <a:blip r:embed="rId5"/>
                <a:stretch>
                  <a:fillRect l="-8475" r="-15254"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23671" y="2760263"/>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823671" y="2760263"/>
                <a:ext cx="730906" cy="369332"/>
              </a:xfrm>
              <a:prstGeom prst="rect">
                <a:avLst/>
              </a:prstGeom>
              <a:blipFill rotWithShape="0">
                <a:blip r:embed="rId4"/>
                <a:stretch>
                  <a:fillRect l="-8333" r="-14167"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20629" y="3405031"/>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6820629" y="3405031"/>
                <a:ext cx="730906" cy="369332"/>
              </a:xfrm>
              <a:prstGeom prst="rect">
                <a:avLst/>
              </a:prstGeom>
              <a:blipFill rotWithShape="0">
                <a:blip r:embed="rId4"/>
                <a:stretch>
                  <a:fillRect l="-9167" r="-13333" b="-38333"/>
                </a:stretch>
              </a:blipFill>
            </p:spPr>
            <p:txBody>
              <a:bodyPr/>
              <a:lstStyle/>
              <a:p>
                <a:r>
                  <a:rPr lang="en-US">
                    <a:noFill/>
                  </a:rPr>
                  <a:t> </a:t>
                </a:r>
              </a:p>
            </p:txBody>
          </p:sp>
        </mc:Fallback>
      </mc:AlternateContent>
      <p:grpSp>
        <p:nvGrpSpPr>
          <p:cNvPr id="64" name="Group 63"/>
          <p:cNvGrpSpPr/>
          <p:nvPr/>
        </p:nvGrpSpPr>
        <p:grpSpPr>
          <a:xfrm>
            <a:off x="2247900" y="3978275"/>
            <a:ext cx="1167194" cy="568325"/>
            <a:chOff x="1743059" y="5381857"/>
            <a:chExt cx="1167194" cy="568325"/>
          </a:xfrm>
        </p:grpSpPr>
        <p:sp>
          <p:nvSpPr>
            <p:cNvPr id="65" name="Oval 4"/>
            <p:cNvSpPr>
              <a:spLocks/>
            </p:cNvSpPr>
            <p:nvPr/>
          </p:nvSpPr>
          <p:spPr bwMode="auto">
            <a:xfrm>
              <a:off x="1743059" y="5645382"/>
              <a:ext cx="309563" cy="304800"/>
            </a:xfrm>
            <a:prstGeom prst="ellipse">
              <a:avLst/>
            </a:prstGeom>
            <a:solidFill>
              <a:srgbClr val="FF0000"/>
            </a:solidFill>
            <a:ln>
              <a:headEnd/>
              <a:tailEnd/>
            </a:ln>
            <a:extLst>
              <a:ext uri="{909E8E84-426E-40dd-AFC4-6F175D3DCCD1}">
                <a14:hiddenFill xmlns="" xmlns:a14="http://schemas.microsoft.com/office/drawing/2010/main">
                  <a:solidFill>
                    <a:srgbClr val="FFFFFF"/>
                  </a:solidFill>
                </a14:hiddenFill>
              </a:ext>
            </a:extLst>
          </p:spPr>
          <p:style>
            <a:lnRef idx="2">
              <a:schemeClr val="dk1">
                <a:shade val="50000"/>
              </a:schemeClr>
            </a:lnRef>
            <a:fillRef idx="1">
              <a:schemeClr val="dk1"/>
            </a:fillRef>
            <a:effectRef idx="0">
              <a:schemeClr val="dk1"/>
            </a:effectRef>
            <a:fontRef idx="minor">
              <a:schemeClr val="lt1"/>
            </a:fontRef>
          </p:style>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66" name="Oval 4"/>
            <p:cNvSpPr>
              <a:spLocks/>
            </p:cNvSpPr>
            <p:nvPr/>
          </p:nvSpPr>
          <p:spPr bwMode="auto">
            <a:xfrm>
              <a:off x="2576878" y="5645322"/>
              <a:ext cx="309563" cy="304800"/>
            </a:xfrm>
            <a:prstGeom prst="ellipse">
              <a:avLst/>
            </a:prstGeom>
            <a:solidFill>
              <a:srgbClr val="FF0000"/>
            </a:solidFill>
            <a:ln>
              <a:headEnd/>
              <a:tailEnd/>
            </a:ln>
            <a:extLst>
              <a:ext uri="{909E8E84-426E-40dd-AFC4-6F175D3DCCD1}">
                <a14:hiddenFill xmlns="" xmlns:a14="http://schemas.microsoft.com/office/drawing/2010/main">
                  <a:solidFill>
                    <a:srgbClr val="FFFFFF"/>
                  </a:solidFill>
                </a14:hiddenFill>
              </a:ext>
            </a:extLst>
          </p:spPr>
          <p:style>
            <a:lnRef idx="2">
              <a:schemeClr val="dk1">
                <a:shade val="50000"/>
              </a:schemeClr>
            </a:lnRef>
            <a:fillRef idx="1">
              <a:schemeClr val="dk1"/>
            </a:fillRef>
            <a:effectRef idx="0">
              <a:schemeClr val="dk1"/>
            </a:effectRef>
            <a:fontRef idx="minor">
              <a:schemeClr val="lt1"/>
            </a:fontRef>
          </p:style>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grpSp>
          <p:nvGrpSpPr>
            <p:cNvPr id="67" name="Group 3"/>
            <p:cNvGrpSpPr>
              <a:grpSpLocks/>
            </p:cNvGrpSpPr>
            <p:nvPr/>
          </p:nvGrpSpPr>
          <p:grpSpPr bwMode="auto">
            <a:xfrm>
              <a:off x="1808528" y="5381857"/>
              <a:ext cx="1101725" cy="561975"/>
              <a:chOff x="80" y="433"/>
              <a:chExt cx="694" cy="354"/>
            </a:xfrm>
          </p:grpSpPr>
          <p:sp>
            <p:nvSpPr>
              <p:cNvPr id="68" name="Oval 4"/>
              <p:cNvSpPr>
                <a:spLocks/>
              </p:cNvSpPr>
              <p:nvPr/>
            </p:nvSpPr>
            <p:spPr bwMode="auto">
              <a:xfrm>
                <a:off x="285" y="433"/>
                <a:ext cx="195" cy="192"/>
              </a:xfrm>
              <a:prstGeom prst="ellipse">
                <a:avLst/>
              </a:prstGeom>
              <a:ln>
                <a:headEnd/>
                <a:tailEnd/>
              </a:ln>
              <a:extLst>
                <a:ext uri="{909E8E84-426E-40dd-AFC4-6F175D3DCCD1}">
                  <a14:hiddenFill xmlns="" xmlns:a14="http://schemas.microsoft.com/office/drawing/2010/main">
                    <a:solidFill>
                      <a:srgbClr val="FFFFFF"/>
                    </a:solidFill>
                  </a14:hiddenFill>
                </a:ext>
              </a:extLst>
            </p:spPr>
            <p:style>
              <a:lnRef idx="2">
                <a:schemeClr val="dk1">
                  <a:shade val="50000"/>
                </a:schemeClr>
              </a:lnRef>
              <a:fillRef idx="1">
                <a:schemeClr val="dk1"/>
              </a:fillRef>
              <a:effectRef idx="0">
                <a:schemeClr val="dk1"/>
              </a:effectRef>
              <a:fontRef idx="minor">
                <a:schemeClr val="lt1"/>
              </a:fontRef>
            </p:style>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69" name="Rectangle 7"/>
              <p:cNvSpPr>
                <a:spLocks/>
              </p:cNvSpPr>
              <p:nvPr/>
            </p:nvSpPr>
            <p:spPr bwMode="auto">
              <a:xfrm>
                <a:off x="324" y="441"/>
                <a:ext cx="13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bg1"/>
                    </a:solidFill>
                    <a:latin typeface="Arial" charset="0"/>
                    <a:sym typeface="Arial" charset="0"/>
                  </a:rPr>
                  <a:t>2</a:t>
                </a:r>
              </a:p>
            </p:txBody>
          </p:sp>
          <p:sp>
            <p:nvSpPr>
              <p:cNvPr id="70" name="Rectangle 8"/>
              <p:cNvSpPr>
                <a:spLocks/>
              </p:cNvSpPr>
              <p:nvPr/>
            </p:nvSpPr>
            <p:spPr bwMode="auto">
              <a:xfrm>
                <a:off x="80" y="613"/>
                <a:ext cx="13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bg1"/>
                    </a:solidFill>
                    <a:latin typeface="Arial" charset="0"/>
                    <a:sym typeface="Arial" charset="0"/>
                  </a:rPr>
                  <a:t>1</a:t>
                </a:r>
              </a:p>
            </p:txBody>
          </p:sp>
          <p:sp>
            <p:nvSpPr>
              <p:cNvPr id="71" name="Rectangle 9"/>
              <p:cNvSpPr>
                <a:spLocks/>
              </p:cNvSpPr>
              <p:nvPr/>
            </p:nvSpPr>
            <p:spPr bwMode="auto">
              <a:xfrm>
                <a:off x="598" y="606"/>
                <a:ext cx="176"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bg1"/>
                    </a:solidFill>
                    <a:latin typeface="Arial" charset="0"/>
                    <a:sym typeface="Arial" charset="0"/>
                  </a:rPr>
                  <a:t>3</a:t>
                </a:r>
              </a:p>
            </p:txBody>
          </p:sp>
          <p:sp>
            <p:nvSpPr>
              <p:cNvPr id="72" name="Line 10"/>
              <p:cNvSpPr>
                <a:spLocks noChangeShapeType="1"/>
              </p:cNvSpPr>
              <p:nvPr/>
            </p:nvSpPr>
            <p:spPr bwMode="auto">
              <a:xfrm flipH="1">
                <a:off x="218" y="597"/>
                <a:ext cx="100" cy="68"/>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3" name="Line 11"/>
              <p:cNvSpPr>
                <a:spLocks noChangeShapeType="1"/>
              </p:cNvSpPr>
              <p:nvPr/>
            </p:nvSpPr>
            <p:spPr bwMode="auto">
              <a:xfrm>
                <a:off x="456" y="597"/>
                <a:ext cx="117" cy="68"/>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mc:AlternateContent xmlns:mc="http://schemas.openxmlformats.org/markup-compatibility/2006" xmlns:a14="http://schemas.microsoft.com/office/drawing/2010/main">
        <mc:Choice Requires="a14">
          <p:sp>
            <p:nvSpPr>
              <p:cNvPr id="74" name="TextBox 73"/>
              <p:cNvSpPr txBox="1"/>
              <p:nvPr/>
            </p:nvSpPr>
            <p:spPr>
              <a:xfrm>
                <a:off x="3623227" y="4056384"/>
                <a:ext cx="11813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𝑛</m:t>
                          </m:r>
                        </m:e>
                      </m:func>
                      <m:r>
                        <a:rPr lang="en-US" b="0" i="1" smtClean="0">
                          <a:latin typeface="Cambria Math" charset="0"/>
                        </a:rPr>
                        <m:t>)</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3623227" y="4056384"/>
                <a:ext cx="1181349" cy="369332"/>
              </a:xfrm>
              <a:prstGeom prst="rect">
                <a:avLst/>
              </a:prstGeom>
              <a:blipFill rotWithShape="0">
                <a:blip r:embed="rId6"/>
                <a:stretch>
                  <a:fillRect l="-5155" r="-8763"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595407" y="4056384"/>
                <a:ext cx="11813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𝑛</m:t>
                          </m:r>
                        </m:e>
                      </m:func>
                      <m:r>
                        <a:rPr lang="en-US" b="0" i="1" smtClean="0">
                          <a:latin typeface="Cambria Math" charset="0"/>
                        </a:rPr>
                        <m:t>)</m:t>
                      </m:r>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6595407" y="4056384"/>
                <a:ext cx="1181349" cy="369332"/>
              </a:xfrm>
              <a:prstGeom prst="rect">
                <a:avLst/>
              </a:prstGeom>
              <a:blipFill rotWithShape="0">
                <a:blip r:embed="rId6"/>
                <a:stretch>
                  <a:fillRect l="-5670" r="-8247"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768218" y="4698898"/>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3768218" y="4698898"/>
                <a:ext cx="727250" cy="369332"/>
              </a:xfrm>
              <a:prstGeom prst="rect">
                <a:avLst/>
              </a:prstGeom>
              <a:blipFill rotWithShape="0">
                <a:blip r:embed="rId7"/>
                <a:stretch>
                  <a:fillRect l="-8403" r="-15126"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6820297" y="4698898"/>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6820297" y="4698898"/>
                <a:ext cx="727250" cy="369332"/>
              </a:xfrm>
              <a:prstGeom prst="rect">
                <a:avLst/>
              </a:prstGeom>
              <a:blipFill rotWithShape="0">
                <a:blip r:embed="rId7"/>
                <a:stretch>
                  <a:fillRect l="-9244" r="-14286" b="-38333"/>
                </a:stretch>
              </a:blipFill>
            </p:spPr>
            <p:txBody>
              <a:bodyPr/>
              <a:lstStyle/>
              <a:p>
                <a:r>
                  <a:rPr lang="en-US">
                    <a:noFill/>
                  </a:rPr>
                  <a:t> </a:t>
                </a:r>
              </a:p>
            </p:txBody>
          </p:sp>
        </mc:Fallback>
      </mc:AlternateContent>
      <p:grpSp>
        <p:nvGrpSpPr>
          <p:cNvPr id="85" name="Group 84"/>
          <p:cNvGrpSpPr/>
          <p:nvPr/>
        </p:nvGrpSpPr>
        <p:grpSpPr>
          <a:xfrm>
            <a:off x="2231363" y="4553585"/>
            <a:ext cx="1138216" cy="519424"/>
            <a:chOff x="2231363" y="4553585"/>
            <a:chExt cx="1138216" cy="519424"/>
          </a:xfrm>
        </p:grpSpPr>
        <p:grpSp>
          <p:nvGrpSpPr>
            <p:cNvPr id="79" name="Group 78"/>
            <p:cNvGrpSpPr/>
            <p:nvPr/>
          </p:nvGrpSpPr>
          <p:grpSpPr>
            <a:xfrm>
              <a:off x="2266346" y="4795171"/>
              <a:ext cx="1087239" cy="277838"/>
              <a:chOff x="838201" y="4800599"/>
              <a:chExt cx="1087239" cy="277838"/>
            </a:xfrm>
          </p:grpSpPr>
          <p:sp>
            <p:nvSpPr>
              <p:cNvPr id="80" name="Rectangle 79"/>
              <p:cNvSpPr/>
              <p:nvPr/>
            </p:nvSpPr>
            <p:spPr>
              <a:xfrm>
                <a:off x="838201" y="4800600"/>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3</a:t>
                </a:r>
              </a:p>
            </p:txBody>
          </p:sp>
          <p:sp>
            <p:nvSpPr>
              <p:cNvPr id="81" name="Rectangle 80"/>
              <p:cNvSpPr/>
              <p:nvPr/>
            </p:nvSpPr>
            <p:spPr>
              <a:xfrm>
                <a:off x="1111350" y="4800599"/>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p>
            </p:txBody>
          </p:sp>
          <p:sp>
            <p:nvSpPr>
              <p:cNvPr id="82" name="Rectangle 81"/>
              <p:cNvSpPr/>
              <p:nvPr/>
            </p:nvSpPr>
            <p:spPr>
              <a:xfrm>
                <a:off x="1384498" y="4800599"/>
                <a:ext cx="270471"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1</a:t>
                </a:r>
                <a:endParaRPr lang="en-US" sz="2000" dirty="0"/>
              </a:p>
            </p:txBody>
          </p:sp>
          <p:sp>
            <p:nvSpPr>
              <p:cNvPr id="83" name="Rectangle 82"/>
              <p:cNvSpPr/>
              <p:nvPr/>
            </p:nvSpPr>
            <p:spPr>
              <a:xfrm>
                <a:off x="1657646" y="4800599"/>
                <a:ext cx="267794"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2</a:t>
                </a:r>
                <a:endParaRPr lang="en-US" sz="2000" dirty="0"/>
              </a:p>
            </p:txBody>
          </p:sp>
        </p:grpSp>
        <p:sp>
          <p:nvSpPr>
            <p:cNvPr id="84" name="Rectangle 83"/>
            <p:cNvSpPr/>
            <p:nvPr/>
          </p:nvSpPr>
          <p:spPr>
            <a:xfrm>
              <a:off x="2231363" y="4553585"/>
              <a:ext cx="1138216" cy="276999"/>
            </a:xfrm>
            <a:prstGeom prst="rect">
              <a:avLst/>
            </a:prstGeom>
          </p:spPr>
          <p:txBody>
            <a:bodyPr wrap="square">
              <a:spAutoFit/>
            </a:bodyPr>
            <a:lstStyle/>
            <a:p>
              <a:r>
                <a:rPr lang="en-US" sz="1200" smtClean="0"/>
                <a:t> 0     1    2    3</a:t>
              </a:r>
              <a:endParaRPr lang="en-US" sz="1200" dirty="0"/>
            </a:p>
          </p:txBody>
        </p:sp>
      </p:grpSp>
      <p:grpSp>
        <p:nvGrpSpPr>
          <p:cNvPr id="90" name="Group 89"/>
          <p:cNvGrpSpPr/>
          <p:nvPr/>
        </p:nvGrpSpPr>
        <p:grpSpPr>
          <a:xfrm>
            <a:off x="3724985" y="5068231"/>
            <a:ext cx="2159181" cy="1071647"/>
            <a:chOff x="3724985" y="5068231"/>
            <a:chExt cx="2159181" cy="1071647"/>
          </a:xfrm>
        </p:grpSpPr>
        <mc:AlternateContent xmlns:mc="http://schemas.openxmlformats.org/markup-compatibility/2006" xmlns:a14="http://schemas.microsoft.com/office/drawing/2010/main">
          <mc:Choice Requires="a14">
            <p:sp>
              <p:nvSpPr>
                <p:cNvPr id="86" name="TextBox 85"/>
                <p:cNvSpPr txBox="1"/>
                <p:nvPr/>
              </p:nvSpPr>
              <p:spPr>
                <a:xfrm>
                  <a:off x="3724985" y="5431992"/>
                  <a:ext cx="215918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Expected time</a:t>
                  </a:r>
                </a:p>
                <a:p>
                  <a:r>
                    <a:rPr lang="en-US" sz="2000" dirty="0" smtClean="0"/>
                    <a:t>Worst-case: </a:t>
                  </a:r>
                  <a14:m>
                    <m:oMath xmlns:m="http://schemas.openxmlformats.org/officeDocument/2006/math">
                      <m:r>
                        <a:rPr lang="en-US" sz="2000" i="1" dirty="0" smtClean="0">
                          <a:latin typeface="Cambria Math" charset="0"/>
                        </a:rPr>
                        <m:t>𝑂</m:t>
                      </m:r>
                      <m:r>
                        <a:rPr lang="en-US" sz="2000" i="1" dirty="0" smtClean="0">
                          <a:latin typeface="Cambria Math" charset="0"/>
                        </a:rPr>
                        <m:t>(</m:t>
                      </m:r>
                      <m:r>
                        <a:rPr lang="en-US" sz="2000" i="1" dirty="0" smtClean="0">
                          <a:latin typeface="Cambria Math" charset="0"/>
                        </a:rPr>
                        <m:t>𝑛</m:t>
                      </m:r>
                      <m:r>
                        <a:rPr lang="en-US" sz="2000" i="1" dirty="0" smtClean="0">
                          <a:latin typeface="Cambria Math" charset="0"/>
                        </a:rPr>
                        <m:t>)</m:t>
                      </m:r>
                    </m:oMath>
                  </a14:m>
                  <a:endParaRPr lang="en-US" sz="2000" dirty="0"/>
                </a:p>
              </p:txBody>
            </p:sp>
          </mc:Choice>
          <mc:Fallback xmlns="">
            <p:sp>
              <p:nvSpPr>
                <p:cNvPr id="86" name="TextBox 85"/>
                <p:cNvSpPr txBox="1">
                  <a:spLocks noRot="1" noChangeAspect="1" noMove="1" noResize="1" noEditPoints="1" noAdjustHandles="1" noChangeArrowheads="1" noChangeShapeType="1" noTextEdit="1"/>
                </p:cNvSpPr>
                <p:nvPr/>
              </p:nvSpPr>
              <p:spPr>
                <a:xfrm>
                  <a:off x="3724985" y="5431992"/>
                  <a:ext cx="2159181" cy="707886"/>
                </a:xfrm>
                <a:prstGeom prst="rect">
                  <a:avLst/>
                </a:prstGeom>
                <a:blipFill rotWithShape="0">
                  <a:blip r:embed="rId8"/>
                  <a:stretch>
                    <a:fillRect/>
                  </a:stretch>
                </a:blipFill>
              </p:spPr>
              <p:txBody>
                <a:bodyPr/>
                <a:lstStyle/>
                <a:p>
                  <a:r>
                    <a:rPr lang="en-US">
                      <a:noFill/>
                    </a:rPr>
                    <a:t> </a:t>
                  </a:r>
                </a:p>
              </p:txBody>
            </p:sp>
          </mc:Fallback>
        </mc:AlternateContent>
        <p:cxnSp>
          <p:nvCxnSpPr>
            <p:cNvPr id="88" name="Straight Arrow Connector 87"/>
            <p:cNvCxnSpPr/>
            <p:nvPr/>
          </p:nvCxnSpPr>
          <p:spPr>
            <a:xfrm flipV="1">
              <a:off x="4131843" y="5068231"/>
              <a:ext cx="0" cy="36376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17708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0"/>
          <p:cNvSpPr txBox="1"/>
          <p:nvPr/>
        </p:nvSpPr>
        <p:spPr>
          <a:xfrm>
            <a:off x="457200" y="1702987"/>
            <a:ext cx="6515700" cy="817199"/>
          </a:xfrm>
          <a:prstGeom prst="rect">
            <a:avLst/>
          </a:prstGeom>
          <a:noFill/>
          <a:ln>
            <a:noFill/>
          </a:ln>
        </p:spPr>
        <p:txBody>
          <a:bodyPr lIns="91425" tIns="91425" rIns="91425" bIns="91425" anchor="t" anchorCtr="0">
            <a:noAutofit/>
          </a:bodyPr>
          <a:lstStyle/>
          <a:p>
            <a:pPr lvl="0" rtl="0">
              <a:spcBef>
                <a:spcPts val="0"/>
              </a:spcBef>
              <a:buNone/>
            </a:pPr>
            <a:r>
              <a:rPr lang="en" sz="2000"/>
              <a:t>Idea: finding an element in an array takes constant time when you know which index it is stored in</a:t>
            </a:r>
          </a:p>
        </p:txBody>
      </p:sp>
      <p:sp>
        <p:nvSpPr>
          <p:cNvPr id="2" name="Title 1"/>
          <p:cNvSpPr>
            <a:spLocks noGrp="1"/>
          </p:cNvSpPr>
          <p:nvPr>
            <p:ph type="title"/>
          </p:nvPr>
        </p:nvSpPr>
        <p:spPr/>
        <p:txBody>
          <a:bodyPr/>
          <a:lstStyle/>
          <a:p>
            <a:r>
              <a:rPr lang="en-US" dirty="0" smtClean="0"/>
              <a:t>Hash Tables</a:t>
            </a:r>
            <a:endParaRPr lang="en-US" dirty="0"/>
          </a:p>
        </p:txBody>
      </p:sp>
      <p:sp>
        <p:nvSpPr>
          <p:cNvPr id="5" name="Shape 118"/>
          <p:cNvSpPr/>
          <p:nvPr/>
        </p:nvSpPr>
        <p:spPr>
          <a:xfrm>
            <a:off x="3427187" y="2838312"/>
            <a:ext cx="2010900"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smtClean="0">
                <a:latin typeface="Courier New"/>
                <a:ea typeface="Courier New"/>
                <a:cs typeface="Courier New"/>
                <a:sym typeface="Courier New"/>
              </a:rPr>
              <a:t>H</a:t>
            </a:r>
            <a:r>
              <a:rPr lang="en" sz="2000" b="1" dirty="0" smtClean="0">
                <a:latin typeface="Courier New"/>
                <a:ea typeface="Courier New"/>
                <a:cs typeface="Courier New"/>
                <a:sym typeface="Courier New"/>
              </a:rPr>
              <a:t>ash </a:t>
            </a:r>
            <a:r>
              <a:rPr lang="en-US" sz="2000" b="1" dirty="0">
                <a:latin typeface="Courier New"/>
                <a:ea typeface="Courier New"/>
                <a:cs typeface="Courier New"/>
                <a:sym typeface="Courier New"/>
              </a:rPr>
              <a:t>h</a:t>
            </a:r>
            <a:r>
              <a:rPr lang="en" sz="2000" b="1" dirty="0" smtClean="0">
                <a:latin typeface="Courier New"/>
                <a:ea typeface="Courier New"/>
                <a:cs typeface="Courier New"/>
                <a:sym typeface="Courier New"/>
              </a:rPr>
              <a:t>unction</a:t>
            </a:r>
            <a:endParaRPr lang="en" sz="2000" b="1" dirty="0">
              <a:latin typeface="Courier New"/>
              <a:ea typeface="Courier New"/>
              <a:cs typeface="Courier New"/>
              <a:sym typeface="Courier New"/>
            </a:endParaRPr>
          </a:p>
        </p:txBody>
      </p:sp>
      <p:sp>
        <p:nvSpPr>
          <p:cNvPr id="6" name="Shape 119"/>
          <p:cNvSpPr/>
          <p:nvPr/>
        </p:nvSpPr>
        <p:spPr>
          <a:xfrm>
            <a:off x="229475" y="2927773"/>
            <a:ext cx="2801200"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smtClean="0">
                <a:latin typeface="Courier New"/>
                <a:ea typeface="Courier New"/>
                <a:cs typeface="Courier New"/>
                <a:sym typeface="Courier New"/>
              </a:rPr>
              <a:t>CA</a:t>
            </a:r>
            <a:endParaRPr lang="en" sz="2000" b="1" dirty="0">
              <a:latin typeface="Courier New"/>
              <a:ea typeface="Courier New"/>
              <a:cs typeface="Courier New"/>
              <a:sym typeface="Courier New"/>
            </a:endParaRPr>
          </a:p>
        </p:txBody>
      </p:sp>
      <p:cxnSp>
        <p:nvCxnSpPr>
          <p:cNvPr id="7" name="Shape 120"/>
          <p:cNvCxnSpPr/>
          <p:nvPr/>
        </p:nvCxnSpPr>
        <p:spPr>
          <a:xfrm>
            <a:off x="3030675" y="3222924"/>
            <a:ext cx="396600" cy="0"/>
          </a:xfrm>
          <a:prstGeom prst="straightConnector1">
            <a:avLst/>
          </a:prstGeom>
          <a:noFill/>
          <a:ln w="19050" cap="flat" cmpd="sng">
            <a:solidFill>
              <a:schemeClr val="dk2"/>
            </a:solidFill>
            <a:prstDash val="solid"/>
            <a:round/>
            <a:headEnd type="none" w="lg" len="lg"/>
            <a:tailEnd type="triangle" w="lg" len="lg"/>
          </a:ln>
        </p:spPr>
      </p:cxnSp>
      <p:sp>
        <p:nvSpPr>
          <p:cNvPr id="8" name="Shape 122"/>
          <p:cNvSpPr/>
          <p:nvPr/>
        </p:nvSpPr>
        <p:spPr>
          <a:xfrm>
            <a:off x="7591624" y="2989084"/>
            <a:ext cx="7245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a:solidFill>
                  <a:srgbClr val="FF0000"/>
                </a:solidFill>
                <a:latin typeface="Courier New"/>
                <a:ea typeface="Courier New"/>
                <a:cs typeface="Courier New"/>
                <a:sym typeface="Courier New"/>
              </a:rPr>
              <a:t>5</a:t>
            </a:r>
          </a:p>
        </p:txBody>
      </p:sp>
      <p:cxnSp>
        <p:nvCxnSpPr>
          <p:cNvPr id="9" name="Shape 123"/>
          <p:cNvCxnSpPr/>
          <p:nvPr/>
        </p:nvCxnSpPr>
        <p:spPr>
          <a:xfrm>
            <a:off x="8577023" y="4300468"/>
            <a:ext cx="0" cy="224399"/>
          </a:xfrm>
          <a:prstGeom prst="straightConnector1">
            <a:avLst/>
          </a:prstGeom>
          <a:noFill/>
          <a:ln w="19050" cap="flat" cmpd="sng">
            <a:solidFill>
              <a:schemeClr val="dk2"/>
            </a:solidFill>
            <a:prstDash val="solid"/>
            <a:round/>
            <a:headEnd type="none" w="lg" len="lg"/>
            <a:tailEnd type="triangle" w="lg" len="lg"/>
          </a:ln>
        </p:spPr>
      </p:cxnSp>
      <p:sp>
        <p:nvSpPr>
          <p:cNvPr id="10" name="Shape 124"/>
          <p:cNvSpPr/>
          <p:nvPr/>
        </p:nvSpPr>
        <p:spPr>
          <a:xfrm>
            <a:off x="8316124" y="3283614"/>
            <a:ext cx="260899" cy="1200933"/>
          </a:xfrm>
          <a:custGeom>
            <a:avLst/>
            <a:gdLst/>
            <a:ahLst/>
            <a:cxnLst/>
            <a:rect l="0" t="0" r="0" b="0"/>
            <a:pathLst>
              <a:path w="37174" h="44545" extrusionOk="0">
                <a:moveTo>
                  <a:pt x="0" y="0"/>
                </a:moveTo>
                <a:cubicBezTo>
                  <a:pt x="2670" y="961"/>
                  <a:pt x="11216" y="2883"/>
                  <a:pt x="16023" y="5768"/>
                </a:cubicBezTo>
                <a:cubicBezTo>
                  <a:pt x="20830" y="8652"/>
                  <a:pt x="25690" y="13245"/>
                  <a:pt x="28842" y="17305"/>
                </a:cubicBezTo>
                <a:cubicBezTo>
                  <a:pt x="31993" y="21364"/>
                  <a:pt x="33541" y="25584"/>
                  <a:pt x="34930" y="30124"/>
                </a:cubicBezTo>
                <a:cubicBezTo>
                  <a:pt x="36318" y="34664"/>
                  <a:pt x="36800" y="42141"/>
                  <a:pt x="37174" y="44545"/>
                </a:cubicBezTo>
              </a:path>
            </a:pathLst>
          </a:custGeom>
          <a:noFill/>
          <a:ln w="19050" cap="flat" cmpd="sng">
            <a:solidFill>
              <a:schemeClr val="dk2"/>
            </a:solidFill>
            <a:prstDash val="solid"/>
            <a:round/>
            <a:headEnd type="none" w="lg" len="lg"/>
            <a:tailEnd type="none" w="lg" len="lg"/>
          </a:ln>
        </p:spPr>
      </p:sp>
      <p:grpSp>
        <p:nvGrpSpPr>
          <p:cNvPr id="11" name="Shape 125"/>
          <p:cNvGrpSpPr/>
          <p:nvPr/>
        </p:nvGrpSpPr>
        <p:grpSpPr>
          <a:xfrm>
            <a:off x="2008725" y="4260148"/>
            <a:ext cx="6830475" cy="997652"/>
            <a:chOff x="1116750" y="3633048"/>
            <a:chExt cx="6830475" cy="997652"/>
          </a:xfrm>
        </p:grpSpPr>
        <p:sp>
          <p:nvSpPr>
            <p:cNvPr id="12" name="Shape 126"/>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3" name="Shape 127"/>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4" name="Shape 128"/>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5" name="Shape 129"/>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2000" b="1">
                <a:latin typeface="Courier New"/>
                <a:ea typeface="Courier New"/>
                <a:cs typeface="Courier New"/>
                <a:sym typeface="Courier New"/>
              </a:endParaRPr>
            </a:p>
          </p:txBody>
        </p:sp>
        <p:sp>
          <p:nvSpPr>
            <p:cNvPr id="16" name="Shape 130"/>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7" name="Shape 131"/>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ourier New"/>
                  <a:ea typeface="Courier New"/>
                  <a:cs typeface="Courier New"/>
                  <a:sym typeface="Courier New"/>
                </a:rPr>
                <a:t>C</a:t>
              </a:r>
              <a:r>
                <a:rPr lang="en" sz="2000" b="1" dirty="0" smtClean="0">
                  <a:latin typeface="Courier New"/>
                  <a:ea typeface="Courier New"/>
                  <a:cs typeface="Courier New"/>
                  <a:sym typeface="Courier New"/>
                </a:rPr>
                <a:t>A</a:t>
              </a:r>
              <a:endParaRPr lang="en" sz="2000" b="1" dirty="0">
                <a:latin typeface="Courier New"/>
                <a:ea typeface="Courier New"/>
                <a:cs typeface="Courier New"/>
                <a:sym typeface="Courier New"/>
              </a:endParaRPr>
            </a:p>
          </p:txBody>
        </p:sp>
        <p:sp>
          <p:nvSpPr>
            <p:cNvPr id="18" name="Shape 132"/>
            <p:cNvSpPr/>
            <p:nvPr/>
          </p:nvSpPr>
          <p:spPr>
            <a:xfrm>
              <a:off x="11167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0</a:t>
              </a:r>
            </a:p>
          </p:txBody>
        </p:sp>
        <p:sp>
          <p:nvSpPr>
            <p:cNvPr id="19" name="Shape 133"/>
            <p:cNvSpPr/>
            <p:nvPr/>
          </p:nvSpPr>
          <p:spPr>
            <a:xfrm>
              <a:off x="22543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1</a:t>
              </a:r>
            </a:p>
          </p:txBody>
        </p:sp>
        <p:sp>
          <p:nvSpPr>
            <p:cNvPr id="20" name="Shape 134"/>
            <p:cNvSpPr/>
            <p:nvPr/>
          </p:nvSpPr>
          <p:spPr>
            <a:xfrm>
              <a:off x="33919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2</a:t>
              </a:r>
            </a:p>
          </p:txBody>
        </p:sp>
        <p:sp>
          <p:nvSpPr>
            <p:cNvPr id="21" name="Shape 135"/>
            <p:cNvSpPr/>
            <p:nvPr/>
          </p:nvSpPr>
          <p:spPr>
            <a:xfrm>
              <a:off x="45295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3</a:t>
              </a:r>
            </a:p>
          </p:txBody>
        </p:sp>
        <p:sp>
          <p:nvSpPr>
            <p:cNvPr id="22" name="Shape 136"/>
            <p:cNvSpPr/>
            <p:nvPr/>
          </p:nvSpPr>
          <p:spPr>
            <a:xfrm>
              <a:off x="56671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4</a:t>
              </a:r>
            </a:p>
          </p:txBody>
        </p:sp>
        <p:sp>
          <p:nvSpPr>
            <p:cNvPr id="23" name="Shape 137"/>
            <p:cNvSpPr/>
            <p:nvPr/>
          </p:nvSpPr>
          <p:spPr>
            <a:xfrm>
              <a:off x="68047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solidFill>
                    <a:srgbClr val="FF0000"/>
                  </a:solidFill>
                  <a:latin typeface="Courier New"/>
                  <a:ea typeface="Courier New"/>
                  <a:cs typeface="Courier New"/>
                  <a:sym typeface="Courier New"/>
                </a:rPr>
                <a:t>5</a:t>
              </a:r>
            </a:p>
          </p:txBody>
        </p:sp>
      </p:grpSp>
      <p:sp>
        <p:nvSpPr>
          <p:cNvPr id="24" name="Shape 138"/>
          <p:cNvSpPr txBox="1"/>
          <p:nvPr/>
        </p:nvSpPr>
        <p:spPr>
          <a:xfrm>
            <a:off x="7086601" y="2050786"/>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add</a:t>
            </a:r>
            <a:r>
              <a:rPr lang="en" sz="2000" b="1" dirty="0" smtClean="0">
                <a:solidFill>
                  <a:srgbClr val="1155CC"/>
                </a:solidFill>
                <a:latin typeface="Courier New"/>
                <a:ea typeface="Courier New"/>
                <a:cs typeface="Courier New"/>
                <a:sym typeface="Courier New"/>
              </a:rPr>
              <a:t>(“</a:t>
            </a:r>
            <a:r>
              <a:rPr lang="en-US" sz="2000" b="1" dirty="0" smtClean="0">
                <a:solidFill>
                  <a:srgbClr val="1155CC"/>
                </a:solidFill>
                <a:latin typeface="Courier New"/>
                <a:ea typeface="Courier New"/>
                <a:cs typeface="Courier New"/>
                <a:sym typeface="Courier New"/>
              </a:rPr>
              <a:t>C</a:t>
            </a:r>
            <a:r>
              <a:rPr lang="en" sz="2000" b="1" dirty="0" smtClean="0">
                <a:solidFill>
                  <a:srgbClr val="1155CC"/>
                </a:solidFill>
                <a:latin typeface="Courier New"/>
                <a:ea typeface="Courier New"/>
                <a:cs typeface="Courier New"/>
                <a:sym typeface="Courier New"/>
              </a:rPr>
              <a:t>A</a:t>
            </a:r>
            <a:r>
              <a:rPr lang="en" sz="2000" b="1" dirty="0">
                <a:solidFill>
                  <a:srgbClr val="1155CC"/>
                </a:solidFill>
                <a:latin typeface="Courier New"/>
                <a:ea typeface="Courier New"/>
                <a:cs typeface="Courier New"/>
                <a:sym typeface="Courier New"/>
              </a:rPr>
              <a:t>”)</a:t>
            </a:r>
          </a:p>
        </p:txBody>
      </p:sp>
      <p:sp>
        <p:nvSpPr>
          <p:cNvPr id="25" name="Shape 139"/>
          <p:cNvSpPr txBox="1"/>
          <p:nvPr/>
        </p:nvSpPr>
        <p:spPr>
          <a:xfrm>
            <a:off x="1443275" y="4665100"/>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a:solidFill>
                  <a:srgbClr val="1155CC"/>
                </a:solidFill>
                <a:latin typeface="Courier New"/>
                <a:ea typeface="Courier New"/>
                <a:cs typeface="Courier New"/>
                <a:sym typeface="Courier New"/>
              </a:rPr>
              <a:t>b</a:t>
            </a:r>
          </a:p>
        </p:txBody>
      </p:sp>
      <p:cxnSp>
        <p:nvCxnSpPr>
          <p:cNvPr id="27" name="Shape 151"/>
          <p:cNvCxnSpPr/>
          <p:nvPr/>
        </p:nvCxnSpPr>
        <p:spPr>
          <a:xfrm>
            <a:off x="5438087" y="3222912"/>
            <a:ext cx="327969" cy="13"/>
          </a:xfrm>
          <a:prstGeom prst="straightConnector1">
            <a:avLst/>
          </a:prstGeom>
          <a:noFill/>
          <a:ln w="19050" cap="flat" cmpd="sng">
            <a:solidFill>
              <a:schemeClr val="dk2"/>
            </a:solidFill>
            <a:prstDash val="solid"/>
            <a:round/>
            <a:headEnd type="none" w="lg" len="lg"/>
            <a:tailEnd type="triangle" w="lg" len="lg"/>
          </a:ln>
        </p:spPr>
      </p:cxnSp>
      <p:sp>
        <p:nvSpPr>
          <p:cNvPr id="28" name="Shape 94"/>
          <p:cNvSpPr/>
          <p:nvPr/>
        </p:nvSpPr>
        <p:spPr>
          <a:xfrm>
            <a:off x="5766056" y="2838325"/>
            <a:ext cx="1443487"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ourier New"/>
                <a:ea typeface="Courier New"/>
                <a:cs typeface="Courier New"/>
                <a:sym typeface="Courier New"/>
              </a:rPr>
              <a:t>m</a:t>
            </a:r>
            <a:r>
              <a:rPr lang="en-US" sz="2000" b="1" dirty="0" smtClean="0">
                <a:latin typeface="Courier New"/>
                <a:ea typeface="Courier New"/>
                <a:cs typeface="Courier New"/>
                <a:sym typeface="Courier New"/>
              </a:rPr>
              <a:t>od 6</a:t>
            </a:r>
            <a:endParaRPr lang="en" sz="2000" b="1" dirty="0">
              <a:latin typeface="Courier New"/>
              <a:ea typeface="Courier New"/>
              <a:cs typeface="Courier New"/>
              <a:sym typeface="Courier New"/>
            </a:endParaRPr>
          </a:p>
        </p:txBody>
      </p:sp>
      <p:cxnSp>
        <p:nvCxnSpPr>
          <p:cNvPr id="29" name="Shape 151"/>
          <p:cNvCxnSpPr/>
          <p:nvPr/>
        </p:nvCxnSpPr>
        <p:spPr>
          <a:xfrm flipV="1">
            <a:off x="7209543" y="3213334"/>
            <a:ext cx="382081" cy="9591"/>
          </a:xfrm>
          <a:prstGeom prst="straightConnector1">
            <a:avLst/>
          </a:prstGeom>
          <a:noFill/>
          <a:ln w="19050" cap="flat" cmpd="sng">
            <a:solidFill>
              <a:schemeClr val="dk2"/>
            </a:solidFill>
            <a:prstDash val="solid"/>
            <a:round/>
            <a:headEnd type="none" w="lg" len="lg"/>
            <a:tailEnd type="triangle" w="lg" len="lg"/>
          </a:ln>
        </p:spPr>
      </p:cxnSp>
      <p:sp>
        <p:nvSpPr>
          <p:cNvPr id="30" name="Shape 131"/>
          <p:cNvSpPr txBox="1"/>
          <p:nvPr/>
        </p:nvSpPr>
        <p:spPr>
          <a:xfrm>
            <a:off x="5438087" y="4540899"/>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smtClean="0">
                <a:latin typeface="Courier New"/>
                <a:ea typeface="Courier New"/>
                <a:cs typeface="Courier New"/>
                <a:sym typeface="Courier New"/>
              </a:rPr>
              <a:t>NY</a:t>
            </a:r>
            <a:endParaRPr lang="en" sz="2000" b="1" dirty="0">
              <a:latin typeface="Courier New"/>
              <a:ea typeface="Courier New"/>
              <a:cs typeface="Courier New"/>
              <a:sym typeface="Courier New"/>
            </a:endParaRPr>
          </a:p>
        </p:txBody>
      </p:sp>
      <p:sp>
        <p:nvSpPr>
          <p:cNvPr id="31" name="Shape 131"/>
          <p:cNvSpPr txBox="1"/>
          <p:nvPr/>
        </p:nvSpPr>
        <p:spPr>
          <a:xfrm>
            <a:off x="2019444" y="4540531"/>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ourier New"/>
                <a:ea typeface="Courier New"/>
                <a:cs typeface="Courier New"/>
                <a:sym typeface="Courier New"/>
              </a:rPr>
              <a:t>M</a:t>
            </a:r>
            <a:r>
              <a:rPr lang="en" sz="2000" b="1" dirty="0" smtClean="0">
                <a:latin typeface="Courier New"/>
                <a:ea typeface="Courier New"/>
                <a:cs typeface="Courier New"/>
                <a:sym typeface="Courier New"/>
              </a:rPr>
              <a:t>A</a:t>
            </a:r>
            <a:endParaRPr lang="en" sz="2000" b="1" dirty="0">
              <a:latin typeface="Courier New"/>
              <a:ea typeface="Courier New"/>
              <a:cs typeface="Courier New"/>
              <a:sym typeface="Courier New"/>
            </a:endParaRPr>
          </a:p>
        </p:txBody>
      </p:sp>
    </p:spTree>
    <p:extLst>
      <p:ext uri="{BB962C8B-B14F-4D97-AF65-F5344CB8AC3E}">
        <p14:creationId xmlns:p14="http://schemas.microsoft.com/office/powerpoint/2010/main" val="611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goes wrong?</a:t>
            </a:r>
            <a:endParaRPr lang="en-US" dirty="0"/>
          </a:p>
        </p:txBody>
      </p:sp>
      <p:sp>
        <p:nvSpPr>
          <p:cNvPr id="3" name="Shape 245"/>
          <p:cNvSpPr/>
          <p:nvPr/>
        </p:nvSpPr>
        <p:spPr>
          <a:xfrm>
            <a:off x="2770252" y="3393187"/>
            <a:ext cx="2217338"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err="1">
                <a:latin typeface="Courier New"/>
                <a:ea typeface="Courier New"/>
                <a:cs typeface="Courier New"/>
                <a:sym typeface="Courier New"/>
              </a:rPr>
              <a:t>hashIndex</a:t>
            </a:r>
            <a:endParaRPr lang="en" sz="2000" b="1" dirty="0">
              <a:latin typeface="Courier New"/>
              <a:ea typeface="Courier New"/>
              <a:cs typeface="Courier New"/>
              <a:sym typeface="Courier New"/>
            </a:endParaRPr>
          </a:p>
        </p:txBody>
      </p:sp>
      <p:sp>
        <p:nvSpPr>
          <p:cNvPr id="4" name="Shape 246"/>
          <p:cNvSpPr/>
          <p:nvPr/>
        </p:nvSpPr>
        <p:spPr>
          <a:xfrm>
            <a:off x="3342102" y="2714975"/>
            <a:ext cx="7245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latin typeface="Courier New"/>
                <a:ea typeface="Courier New"/>
                <a:cs typeface="Courier New"/>
                <a:sym typeface="Courier New"/>
              </a:rPr>
              <a:t>k</a:t>
            </a:r>
            <a:r>
              <a:rPr lang="en" sz="2000" b="1" dirty="0" smtClean="0">
                <a:latin typeface="Courier New"/>
                <a:ea typeface="Courier New"/>
                <a:cs typeface="Courier New"/>
                <a:sym typeface="Courier New"/>
              </a:rPr>
              <a:t>1</a:t>
            </a:r>
            <a:endParaRPr lang="en" sz="2000" b="1" dirty="0">
              <a:latin typeface="Courier New"/>
              <a:ea typeface="Courier New"/>
              <a:cs typeface="Courier New"/>
              <a:sym typeface="Courier New"/>
            </a:endParaRPr>
          </a:p>
        </p:txBody>
      </p:sp>
      <p:cxnSp>
        <p:nvCxnSpPr>
          <p:cNvPr id="5" name="Shape 247"/>
          <p:cNvCxnSpPr/>
          <p:nvPr/>
        </p:nvCxnSpPr>
        <p:spPr>
          <a:xfrm>
            <a:off x="3704353" y="3163474"/>
            <a:ext cx="174569" cy="229713"/>
          </a:xfrm>
          <a:prstGeom prst="straightConnector1">
            <a:avLst/>
          </a:prstGeom>
          <a:noFill/>
          <a:ln w="19050" cap="flat" cmpd="sng">
            <a:solidFill>
              <a:schemeClr val="dk2"/>
            </a:solidFill>
            <a:prstDash val="solid"/>
            <a:round/>
            <a:headEnd type="none" w="lg" len="lg"/>
            <a:tailEnd type="triangle" w="lg" len="lg"/>
          </a:ln>
        </p:spPr>
      </p:cxnSp>
      <p:cxnSp>
        <p:nvCxnSpPr>
          <p:cNvPr id="6" name="Shape 248"/>
          <p:cNvCxnSpPr/>
          <p:nvPr/>
        </p:nvCxnSpPr>
        <p:spPr>
          <a:xfrm>
            <a:off x="4662868" y="4049738"/>
            <a:ext cx="238706" cy="676916"/>
          </a:xfrm>
          <a:prstGeom prst="straightConnector1">
            <a:avLst/>
          </a:prstGeom>
          <a:noFill/>
          <a:ln w="19050" cap="flat" cmpd="sng">
            <a:solidFill>
              <a:schemeClr val="dk2"/>
            </a:solidFill>
            <a:prstDash val="solid"/>
            <a:round/>
            <a:headEnd type="none" w="lg" len="lg"/>
            <a:tailEnd type="triangle" w="lg" len="lg"/>
          </a:ln>
        </p:spPr>
      </p:cxnSp>
      <p:sp>
        <p:nvSpPr>
          <p:cNvPr id="7" name="Shape 250"/>
          <p:cNvSpPr/>
          <p:nvPr/>
        </p:nvSpPr>
        <p:spPr>
          <a:xfrm>
            <a:off x="5240864" y="3393187"/>
            <a:ext cx="2306744"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latin typeface="Courier New"/>
                <a:ea typeface="Courier New"/>
                <a:cs typeface="Courier New"/>
                <a:sym typeface="Courier New"/>
              </a:rPr>
              <a:t>h</a:t>
            </a:r>
            <a:r>
              <a:rPr lang="en" sz="2000" b="1" dirty="0">
                <a:latin typeface="Courier New"/>
                <a:ea typeface="Courier New"/>
                <a:cs typeface="Courier New"/>
                <a:sym typeface="Courier New"/>
              </a:rPr>
              <a:t>ash</a:t>
            </a:r>
            <a:r>
              <a:rPr lang="en-US" sz="2000" b="1" dirty="0">
                <a:latin typeface="Courier New"/>
                <a:ea typeface="Courier New"/>
                <a:cs typeface="Courier New"/>
                <a:sym typeface="Courier New"/>
              </a:rPr>
              <a:t>Index</a:t>
            </a:r>
            <a:endParaRPr lang="en" sz="2000" b="1" dirty="0">
              <a:latin typeface="Courier New"/>
              <a:ea typeface="Courier New"/>
              <a:cs typeface="Courier New"/>
              <a:sym typeface="Courier New"/>
            </a:endParaRPr>
          </a:p>
        </p:txBody>
      </p:sp>
      <p:sp>
        <p:nvSpPr>
          <p:cNvPr id="8" name="Shape 251"/>
          <p:cNvSpPr/>
          <p:nvPr/>
        </p:nvSpPr>
        <p:spPr>
          <a:xfrm>
            <a:off x="6065227" y="2667000"/>
            <a:ext cx="7245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latin typeface="Courier New"/>
                <a:ea typeface="Courier New"/>
                <a:cs typeface="Courier New"/>
                <a:sym typeface="Courier New"/>
              </a:rPr>
              <a:t>k</a:t>
            </a:r>
            <a:r>
              <a:rPr lang="en" sz="2000" b="1" dirty="0" smtClean="0">
                <a:latin typeface="Courier New"/>
                <a:ea typeface="Courier New"/>
                <a:cs typeface="Courier New"/>
                <a:sym typeface="Courier New"/>
              </a:rPr>
              <a:t>2</a:t>
            </a:r>
            <a:endParaRPr lang="en" sz="2000" b="1" dirty="0">
              <a:latin typeface="Courier New"/>
              <a:ea typeface="Courier New"/>
              <a:cs typeface="Courier New"/>
              <a:sym typeface="Courier New"/>
            </a:endParaRPr>
          </a:p>
        </p:txBody>
      </p:sp>
      <p:cxnSp>
        <p:nvCxnSpPr>
          <p:cNvPr id="9" name="Shape 252"/>
          <p:cNvCxnSpPr/>
          <p:nvPr/>
        </p:nvCxnSpPr>
        <p:spPr>
          <a:xfrm flipH="1">
            <a:off x="6394237" y="3115498"/>
            <a:ext cx="33241" cy="277688"/>
          </a:xfrm>
          <a:prstGeom prst="straightConnector1">
            <a:avLst/>
          </a:prstGeom>
          <a:noFill/>
          <a:ln w="19050" cap="flat" cmpd="sng">
            <a:solidFill>
              <a:schemeClr val="dk2"/>
            </a:solidFill>
            <a:prstDash val="solid"/>
            <a:round/>
            <a:headEnd type="none" w="lg" len="lg"/>
            <a:tailEnd type="triangle" w="lg" len="lg"/>
          </a:ln>
        </p:spPr>
      </p:cxnSp>
      <p:cxnSp>
        <p:nvCxnSpPr>
          <p:cNvPr id="10" name="Shape 253"/>
          <p:cNvCxnSpPr/>
          <p:nvPr/>
        </p:nvCxnSpPr>
        <p:spPr>
          <a:xfrm flipH="1">
            <a:off x="4901575" y="4049738"/>
            <a:ext cx="677105" cy="676916"/>
          </a:xfrm>
          <a:prstGeom prst="straightConnector1">
            <a:avLst/>
          </a:prstGeom>
          <a:noFill/>
          <a:ln w="19050" cap="flat" cmpd="sng">
            <a:solidFill>
              <a:schemeClr val="dk2"/>
            </a:solidFill>
            <a:prstDash val="solid"/>
            <a:round/>
            <a:headEnd type="none" w="lg" len="lg"/>
            <a:tailEnd type="triangle" w="lg" len="lg"/>
          </a:ln>
        </p:spPr>
      </p:cxnSp>
      <p:grpSp>
        <p:nvGrpSpPr>
          <p:cNvPr id="11" name="Shape 254"/>
          <p:cNvGrpSpPr/>
          <p:nvPr/>
        </p:nvGrpSpPr>
        <p:grpSpPr>
          <a:xfrm>
            <a:off x="914400" y="4447512"/>
            <a:ext cx="6831174" cy="645143"/>
            <a:chOff x="1116051" y="3985557"/>
            <a:chExt cx="6831174" cy="645143"/>
          </a:xfrm>
        </p:grpSpPr>
        <p:sp>
          <p:nvSpPr>
            <p:cNvPr id="12" name="Shape 255"/>
            <p:cNvSpPr txBox="1"/>
            <p:nvPr/>
          </p:nvSpPr>
          <p:spPr>
            <a:xfrm>
              <a:off x="11216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3" name="Shape 256"/>
            <p:cNvSpPr txBox="1"/>
            <p:nvPr/>
          </p:nvSpPr>
          <p:spPr>
            <a:xfrm>
              <a:off x="22592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4" name="Shape 257"/>
            <p:cNvSpPr txBox="1"/>
            <p:nvPr/>
          </p:nvSpPr>
          <p:spPr>
            <a:xfrm>
              <a:off x="33968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5" name="Shape 249"/>
            <p:cNvSpPr txBox="1"/>
            <p:nvPr/>
          </p:nvSpPr>
          <p:spPr>
            <a:xfrm>
              <a:off x="45344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6" name="Shape 258"/>
            <p:cNvSpPr txBox="1"/>
            <p:nvPr/>
          </p:nvSpPr>
          <p:spPr>
            <a:xfrm>
              <a:off x="56720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7" name="Shape 259"/>
            <p:cNvSpPr txBox="1"/>
            <p:nvPr/>
          </p:nvSpPr>
          <p:spPr>
            <a:xfrm>
              <a:off x="68096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8" name="Shape 260"/>
            <p:cNvSpPr/>
            <p:nvPr/>
          </p:nvSpPr>
          <p:spPr>
            <a:xfrm>
              <a:off x="1116051" y="3985557"/>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9" name="Shape 261"/>
            <p:cNvSpPr/>
            <p:nvPr/>
          </p:nvSpPr>
          <p:spPr>
            <a:xfrm>
              <a:off x="2253651" y="3985557"/>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20" name="Shape 262"/>
            <p:cNvSpPr/>
            <p:nvPr/>
          </p:nvSpPr>
          <p:spPr>
            <a:xfrm>
              <a:off x="3391251" y="3985557"/>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21" name="Shape 263"/>
            <p:cNvSpPr/>
            <p:nvPr/>
          </p:nvSpPr>
          <p:spPr>
            <a:xfrm>
              <a:off x="4528851" y="3985557"/>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22" name="Shape 264"/>
            <p:cNvSpPr/>
            <p:nvPr/>
          </p:nvSpPr>
          <p:spPr>
            <a:xfrm>
              <a:off x="5666451" y="3985557"/>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23" name="Shape 265"/>
            <p:cNvSpPr/>
            <p:nvPr/>
          </p:nvSpPr>
          <p:spPr>
            <a:xfrm>
              <a:off x="6804051" y="3985557"/>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Tree>
    <p:extLst>
      <p:ext uri="{BB962C8B-B14F-4D97-AF65-F5344CB8AC3E}">
        <p14:creationId xmlns:p14="http://schemas.microsoft.com/office/powerpoint/2010/main" val="597346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Can we have perfect hash functions?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Perfect hash functions</a:t>
            </a:r>
            <a:r>
              <a:rPr lang="en-US" dirty="0"/>
              <a:t> </a:t>
            </a:r>
            <a:r>
              <a:rPr lang="en-US" dirty="0" smtClean="0"/>
              <a:t>m</a:t>
            </a:r>
            <a:r>
              <a:rPr lang="en" dirty="0" err="1" smtClean="0"/>
              <a:t>ap</a:t>
            </a:r>
            <a:r>
              <a:rPr lang="en" dirty="0" smtClean="0"/>
              <a:t> </a:t>
            </a:r>
            <a:r>
              <a:rPr lang="en" dirty="0"/>
              <a:t>each value to a different index in the hash table</a:t>
            </a:r>
          </a:p>
          <a:p>
            <a:endParaRPr lang="en" dirty="0"/>
          </a:p>
          <a:p>
            <a:r>
              <a:rPr lang="en" dirty="0"/>
              <a:t>Impossible in practice</a:t>
            </a:r>
          </a:p>
          <a:p>
            <a:pPr marL="457200" indent="-355600">
              <a:buSzPct val="100000"/>
              <a:buChar char="●"/>
            </a:pPr>
            <a:r>
              <a:rPr lang="en" dirty="0"/>
              <a:t>don’t know size of the array</a:t>
            </a:r>
          </a:p>
          <a:p>
            <a:pPr marL="457200" indent="-355600">
              <a:buSzPct val="100000"/>
              <a:buChar char="●"/>
            </a:pPr>
            <a:r>
              <a:rPr lang="en" dirty="0"/>
              <a:t>Number of possible values far far exceeds the array </a:t>
            </a:r>
            <a:r>
              <a:rPr lang="en" dirty="0" smtClean="0"/>
              <a:t>size</a:t>
            </a:r>
            <a:endParaRPr lang="en-US" dirty="0" smtClean="0"/>
          </a:p>
          <a:p>
            <a:pPr marL="457200" indent="-355600">
              <a:buSzPct val="100000"/>
              <a:buFont typeface="Arial" pitchFamily="34" charset="0"/>
              <a:buChar char="●"/>
            </a:pPr>
            <a:r>
              <a:rPr lang="en" dirty="0"/>
              <a:t>no point in a perfect hash function if it takes too much time to compute</a:t>
            </a:r>
          </a:p>
          <a:p>
            <a:endParaRPr lang="en-US" dirty="0"/>
          </a:p>
        </p:txBody>
      </p:sp>
    </p:spTree>
    <p:extLst>
      <p:ext uri="{BB962C8B-B14F-4D97-AF65-F5344CB8AC3E}">
        <p14:creationId xmlns:p14="http://schemas.microsoft.com/office/powerpoint/2010/main" val="11284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Resolution</a:t>
            </a:r>
            <a:endParaRPr lang="en-US" dirty="0"/>
          </a:p>
        </p:txBody>
      </p:sp>
      <p:sp>
        <p:nvSpPr>
          <p:cNvPr id="3" name="Content Placeholder 2"/>
          <p:cNvSpPr>
            <a:spLocks noGrp="1"/>
          </p:cNvSpPr>
          <p:nvPr>
            <p:ph idx="1"/>
          </p:nvPr>
        </p:nvSpPr>
        <p:spPr/>
        <p:txBody>
          <a:bodyPr/>
          <a:lstStyle/>
          <a:p>
            <a:endParaRPr lang="en-US"/>
          </a:p>
        </p:txBody>
      </p:sp>
      <p:sp>
        <p:nvSpPr>
          <p:cNvPr id="4" name="Shape 277"/>
          <p:cNvSpPr/>
          <p:nvPr/>
        </p:nvSpPr>
        <p:spPr>
          <a:xfrm>
            <a:off x="5636050" y="4829874"/>
            <a:ext cx="487200" cy="528300"/>
          </a:xfrm>
          <a:prstGeom prst="curvedRightArrow">
            <a:avLst>
              <a:gd name="adj1" fmla="val 25000"/>
              <a:gd name="adj2" fmla="val 57426"/>
              <a:gd name="adj3" fmla="val 25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 name="Shape 278"/>
          <p:cNvSpPr/>
          <p:nvPr/>
        </p:nvSpPr>
        <p:spPr>
          <a:xfrm>
            <a:off x="5636051" y="4498608"/>
            <a:ext cx="556199" cy="528300"/>
          </a:xfrm>
          <a:prstGeom prst="curvedRightArrow">
            <a:avLst>
              <a:gd name="adj1" fmla="val 25000"/>
              <a:gd name="adj2" fmla="val 50000"/>
              <a:gd name="adj3" fmla="val 25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 name="Shape 280"/>
          <p:cNvSpPr txBox="1"/>
          <p:nvPr/>
        </p:nvSpPr>
        <p:spPr>
          <a:xfrm>
            <a:off x="624900" y="2158075"/>
            <a:ext cx="6866100" cy="423300"/>
          </a:xfrm>
          <a:prstGeom prst="rect">
            <a:avLst/>
          </a:prstGeom>
          <a:noFill/>
          <a:ln>
            <a:noFill/>
          </a:ln>
        </p:spPr>
        <p:txBody>
          <a:bodyPr lIns="91425" tIns="91425" rIns="91425" bIns="91425" anchor="t" anchorCtr="0">
            <a:noAutofit/>
          </a:bodyPr>
          <a:lstStyle/>
          <a:p>
            <a:r>
              <a:rPr lang="en" sz="2200"/>
              <a:t>Two ways of handling collisions:</a:t>
            </a:r>
          </a:p>
          <a:p>
            <a:endParaRPr sz="2200"/>
          </a:p>
          <a:p>
            <a:pPr marL="457200" indent="-368300">
              <a:buSzPct val="100000"/>
              <a:buAutoNum type="arabicPeriod"/>
            </a:pPr>
            <a:r>
              <a:rPr lang="en" sz="2200"/>
              <a:t>Chaining                                 2.  Open Addressing</a:t>
            </a:r>
          </a:p>
          <a:p>
            <a:endParaRPr sz="2200"/>
          </a:p>
        </p:txBody>
      </p:sp>
      <p:sp>
        <p:nvSpPr>
          <p:cNvPr id="7" name="Shape 282"/>
          <p:cNvSpPr/>
          <p:nvPr/>
        </p:nvSpPr>
        <p:spPr>
          <a:xfrm>
            <a:off x="662125" y="3701576"/>
            <a:ext cx="3894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283"/>
          <p:cNvSpPr/>
          <p:nvPr/>
        </p:nvSpPr>
        <p:spPr>
          <a:xfrm>
            <a:off x="662125" y="4032933"/>
            <a:ext cx="3894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284"/>
          <p:cNvSpPr/>
          <p:nvPr/>
        </p:nvSpPr>
        <p:spPr>
          <a:xfrm>
            <a:off x="662125" y="4364228"/>
            <a:ext cx="3894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0" name="Shape 285"/>
          <p:cNvSpPr/>
          <p:nvPr/>
        </p:nvSpPr>
        <p:spPr>
          <a:xfrm>
            <a:off x="662125" y="5026881"/>
            <a:ext cx="3894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1" name="Shape 286"/>
          <p:cNvSpPr/>
          <p:nvPr/>
        </p:nvSpPr>
        <p:spPr>
          <a:xfrm>
            <a:off x="1496112" y="3701576"/>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cxnSp>
        <p:nvCxnSpPr>
          <p:cNvPr id="12" name="Shape 287"/>
          <p:cNvCxnSpPr/>
          <p:nvPr/>
        </p:nvCxnSpPr>
        <p:spPr>
          <a:xfrm>
            <a:off x="1051525" y="3867174"/>
            <a:ext cx="444600" cy="0"/>
          </a:xfrm>
          <a:prstGeom prst="straightConnector1">
            <a:avLst/>
          </a:prstGeom>
          <a:noFill/>
          <a:ln w="19050" cap="flat" cmpd="sng">
            <a:solidFill>
              <a:schemeClr val="dk2"/>
            </a:solidFill>
            <a:prstDash val="solid"/>
            <a:round/>
            <a:headEnd type="none" w="lg" len="lg"/>
            <a:tailEnd type="triangle" w="lg" len="lg"/>
          </a:ln>
        </p:spPr>
      </p:cxnSp>
      <p:sp>
        <p:nvSpPr>
          <p:cNvPr id="13" name="Shape 288"/>
          <p:cNvSpPr/>
          <p:nvPr/>
        </p:nvSpPr>
        <p:spPr>
          <a:xfrm>
            <a:off x="662125" y="4695523"/>
            <a:ext cx="3894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4" name="Shape 289"/>
          <p:cNvSpPr/>
          <p:nvPr/>
        </p:nvSpPr>
        <p:spPr>
          <a:xfrm>
            <a:off x="1496112" y="4364228"/>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sp>
        <p:nvSpPr>
          <p:cNvPr id="15" name="Shape 290"/>
          <p:cNvSpPr/>
          <p:nvPr/>
        </p:nvSpPr>
        <p:spPr>
          <a:xfrm>
            <a:off x="2453319" y="4364228"/>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sp>
        <p:nvSpPr>
          <p:cNvPr id="16" name="Shape 291"/>
          <p:cNvSpPr/>
          <p:nvPr/>
        </p:nvSpPr>
        <p:spPr>
          <a:xfrm>
            <a:off x="3410526" y="4364228"/>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cxnSp>
        <p:nvCxnSpPr>
          <p:cNvPr id="17" name="Shape 292"/>
          <p:cNvCxnSpPr/>
          <p:nvPr/>
        </p:nvCxnSpPr>
        <p:spPr>
          <a:xfrm>
            <a:off x="1051603" y="4529875"/>
            <a:ext cx="444600" cy="0"/>
          </a:xfrm>
          <a:prstGeom prst="straightConnector1">
            <a:avLst/>
          </a:prstGeom>
          <a:noFill/>
          <a:ln w="19050" cap="flat" cmpd="sng">
            <a:solidFill>
              <a:schemeClr val="dk2"/>
            </a:solidFill>
            <a:prstDash val="solid"/>
            <a:round/>
            <a:headEnd type="none" w="lg" len="lg"/>
            <a:tailEnd type="triangle" w="lg" len="lg"/>
          </a:ln>
        </p:spPr>
      </p:cxnSp>
      <p:cxnSp>
        <p:nvCxnSpPr>
          <p:cNvPr id="18" name="Shape 293"/>
          <p:cNvCxnSpPr/>
          <p:nvPr/>
        </p:nvCxnSpPr>
        <p:spPr>
          <a:xfrm>
            <a:off x="2008812" y="4529827"/>
            <a:ext cx="444600" cy="0"/>
          </a:xfrm>
          <a:prstGeom prst="straightConnector1">
            <a:avLst/>
          </a:prstGeom>
          <a:noFill/>
          <a:ln w="19050" cap="flat" cmpd="sng">
            <a:solidFill>
              <a:schemeClr val="dk2"/>
            </a:solidFill>
            <a:prstDash val="solid"/>
            <a:round/>
            <a:headEnd type="none" w="lg" len="lg"/>
            <a:tailEnd type="triangle" w="lg" len="lg"/>
          </a:ln>
        </p:spPr>
      </p:cxnSp>
      <p:cxnSp>
        <p:nvCxnSpPr>
          <p:cNvPr id="19" name="Shape 294"/>
          <p:cNvCxnSpPr/>
          <p:nvPr/>
        </p:nvCxnSpPr>
        <p:spPr>
          <a:xfrm>
            <a:off x="2966019" y="4529827"/>
            <a:ext cx="444600" cy="0"/>
          </a:xfrm>
          <a:prstGeom prst="straightConnector1">
            <a:avLst/>
          </a:prstGeom>
          <a:noFill/>
          <a:ln w="19050" cap="flat" cmpd="sng">
            <a:solidFill>
              <a:schemeClr val="dk2"/>
            </a:solidFill>
            <a:prstDash val="solid"/>
            <a:round/>
            <a:headEnd type="none" w="lg" len="lg"/>
            <a:tailEnd type="triangle" w="lg" len="lg"/>
          </a:ln>
        </p:spPr>
      </p:cxnSp>
      <p:sp>
        <p:nvSpPr>
          <p:cNvPr id="20" name="Shape 295"/>
          <p:cNvSpPr/>
          <p:nvPr/>
        </p:nvSpPr>
        <p:spPr>
          <a:xfrm>
            <a:off x="6192317" y="3701576"/>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 name="Shape 296"/>
          <p:cNvSpPr/>
          <p:nvPr/>
        </p:nvSpPr>
        <p:spPr>
          <a:xfrm>
            <a:off x="6192317" y="4032904"/>
            <a:ext cx="4872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 name="Shape 297"/>
          <p:cNvSpPr/>
          <p:nvPr/>
        </p:nvSpPr>
        <p:spPr>
          <a:xfrm>
            <a:off x="6192317" y="4364169"/>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3" name="Shape 298"/>
          <p:cNvSpPr/>
          <p:nvPr/>
        </p:nvSpPr>
        <p:spPr>
          <a:xfrm>
            <a:off x="6192317" y="5026763"/>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4" name="Shape 299"/>
          <p:cNvSpPr/>
          <p:nvPr/>
        </p:nvSpPr>
        <p:spPr>
          <a:xfrm>
            <a:off x="6192317" y="4695435"/>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Tree>
    <p:extLst>
      <p:ext uri="{BB962C8B-B14F-4D97-AF65-F5344CB8AC3E}">
        <p14:creationId xmlns:p14="http://schemas.microsoft.com/office/powerpoint/2010/main" val="351484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Chaining</a:t>
            </a:r>
            <a:endParaRPr lang="en-US" dirty="0"/>
          </a:p>
        </p:txBody>
      </p:sp>
      <p:sp>
        <p:nvSpPr>
          <p:cNvPr id="4" name="Shape 311"/>
          <p:cNvSpPr/>
          <p:nvPr/>
        </p:nvSpPr>
        <p:spPr>
          <a:xfrm>
            <a:off x="2801261" y="2218613"/>
            <a:ext cx="2339249"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err="1">
                <a:latin typeface="Courier New"/>
                <a:ea typeface="Courier New"/>
                <a:cs typeface="Courier New"/>
                <a:sym typeface="Courier New"/>
              </a:rPr>
              <a:t>hashIndex</a:t>
            </a:r>
            <a:endParaRPr lang="en" sz="2000" b="1" dirty="0">
              <a:latin typeface="Courier New"/>
              <a:ea typeface="Courier New"/>
              <a:cs typeface="Courier New"/>
              <a:sym typeface="Courier New"/>
            </a:endParaRPr>
          </a:p>
        </p:txBody>
      </p:sp>
      <p:cxnSp>
        <p:nvCxnSpPr>
          <p:cNvPr id="6" name="Shape 313"/>
          <p:cNvCxnSpPr/>
          <p:nvPr/>
        </p:nvCxnSpPr>
        <p:spPr>
          <a:xfrm flipV="1">
            <a:off x="2514600" y="2603213"/>
            <a:ext cx="294653" cy="13"/>
          </a:xfrm>
          <a:prstGeom prst="straightConnector1">
            <a:avLst/>
          </a:prstGeom>
          <a:noFill/>
          <a:ln w="19050" cap="flat" cmpd="sng">
            <a:solidFill>
              <a:schemeClr val="dk2"/>
            </a:solidFill>
            <a:prstDash val="solid"/>
            <a:round/>
            <a:headEnd type="none" w="lg" len="lg"/>
            <a:tailEnd type="triangle" w="lg" len="lg"/>
          </a:ln>
        </p:spPr>
      </p:cxnSp>
      <p:cxnSp>
        <p:nvCxnSpPr>
          <p:cNvPr id="7" name="Shape 314"/>
          <p:cNvCxnSpPr/>
          <p:nvPr/>
        </p:nvCxnSpPr>
        <p:spPr>
          <a:xfrm>
            <a:off x="5140509" y="2603213"/>
            <a:ext cx="312116" cy="7163"/>
          </a:xfrm>
          <a:prstGeom prst="straightConnector1">
            <a:avLst/>
          </a:prstGeom>
          <a:noFill/>
          <a:ln w="19050" cap="flat" cmpd="sng">
            <a:solidFill>
              <a:schemeClr val="dk2"/>
            </a:solidFill>
            <a:prstDash val="solid"/>
            <a:round/>
            <a:headEnd type="none" w="lg" len="lg"/>
            <a:tailEnd type="triangle" w="lg" len="lg"/>
          </a:ln>
        </p:spPr>
      </p:cxnSp>
      <p:sp>
        <p:nvSpPr>
          <p:cNvPr id="8" name="Shape 315"/>
          <p:cNvSpPr/>
          <p:nvPr/>
        </p:nvSpPr>
        <p:spPr>
          <a:xfrm>
            <a:off x="5452625" y="2386126"/>
            <a:ext cx="7245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3</a:t>
            </a:r>
          </a:p>
        </p:txBody>
      </p:sp>
      <p:sp>
        <p:nvSpPr>
          <p:cNvPr id="9" name="Shape 316"/>
          <p:cNvSpPr/>
          <p:nvPr/>
        </p:nvSpPr>
        <p:spPr>
          <a:xfrm>
            <a:off x="5220275" y="2603226"/>
            <a:ext cx="1484150" cy="702639"/>
          </a:xfrm>
          <a:custGeom>
            <a:avLst/>
            <a:gdLst/>
            <a:ahLst/>
            <a:cxnLst/>
            <a:rect l="0" t="0" r="0" b="0"/>
            <a:pathLst>
              <a:path w="59366" h="38777" extrusionOk="0">
                <a:moveTo>
                  <a:pt x="38457" y="0"/>
                </a:moveTo>
                <a:cubicBezTo>
                  <a:pt x="40913" y="534"/>
                  <a:pt x="49726" y="1334"/>
                  <a:pt x="53198" y="3204"/>
                </a:cubicBezTo>
                <a:cubicBezTo>
                  <a:pt x="56669" y="5073"/>
                  <a:pt x="59020" y="8118"/>
                  <a:pt x="59287" y="11216"/>
                </a:cubicBezTo>
                <a:cubicBezTo>
                  <a:pt x="59554" y="14314"/>
                  <a:pt x="59393" y="19174"/>
                  <a:pt x="54800" y="21792"/>
                </a:cubicBezTo>
                <a:cubicBezTo>
                  <a:pt x="50206" y="24409"/>
                  <a:pt x="40165" y="25477"/>
                  <a:pt x="31727" y="26920"/>
                </a:cubicBezTo>
                <a:cubicBezTo>
                  <a:pt x="23288" y="28362"/>
                  <a:pt x="9454" y="28468"/>
                  <a:pt x="4167" y="30445"/>
                </a:cubicBezTo>
                <a:cubicBezTo>
                  <a:pt x="-1120" y="32421"/>
                  <a:pt x="694" y="37388"/>
                  <a:pt x="0" y="38777"/>
                </a:cubicBezTo>
              </a:path>
            </a:pathLst>
          </a:custGeom>
          <a:noFill/>
          <a:ln w="19050" cap="flat" cmpd="sng">
            <a:solidFill>
              <a:schemeClr val="dk2"/>
            </a:solidFill>
            <a:prstDash val="solid"/>
            <a:round/>
            <a:headEnd type="none" w="lg" len="lg"/>
            <a:tailEnd type="none" w="lg" len="lg"/>
          </a:ln>
        </p:spPr>
      </p:sp>
      <p:cxnSp>
        <p:nvCxnSpPr>
          <p:cNvPr id="10" name="Shape 317"/>
          <p:cNvCxnSpPr/>
          <p:nvPr/>
        </p:nvCxnSpPr>
        <p:spPr>
          <a:xfrm>
            <a:off x="5220275" y="3305876"/>
            <a:ext cx="0" cy="233225"/>
          </a:xfrm>
          <a:prstGeom prst="straightConnector1">
            <a:avLst/>
          </a:prstGeom>
          <a:noFill/>
          <a:ln w="19050" cap="flat" cmpd="sng">
            <a:solidFill>
              <a:schemeClr val="dk2"/>
            </a:solidFill>
            <a:prstDash val="solid"/>
            <a:round/>
            <a:headEnd type="none" w="lg" len="lg"/>
            <a:tailEnd type="triangle" w="lg" len="lg"/>
          </a:ln>
        </p:spPr>
      </p:cxnSp>
      <p:sp>
        <p:nvSpPr>
          <p:cNvPr id="11" name="Shape 318"/>
          <p:cNvSpPr/>
          <p:nvPr/>
        </p:nvSpPr>
        <p:spPr>
          <a:xfrm>
            <a:off x="3714050" y="4296475"/>
            <a:ext cx="16263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a:solidFill>
                  <a:srgbClr val="FF0000"/>
                </a:solidFill>
                <a:latin typeface="Courier New"/>
                <a:ea typeface="Courier New"/>
                <a:cs typeface="Courier New"/>
                <a:sym typeface="Courier New"/>
              </a:rPr>
              <a:t>NY</a:t>
            </a:r>
          </a:p>
        </p:txBody>
      </p:sp>
      <p:sp>
        <p:nvSpPr>
          <p:cNvPr id="12" name="Shape 319"/>
          <p:cNvSpPr/>
          <p:nvPr/>
        </p:nvSpPr>
        <p:spPr>
          <a:xfrm>
            <a:off x="7441500" y="4402800"/>
            <a:ext cx="16263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VA</a:t>
            </a:r>
          </a:p>
        </p:txBody>
      </p:sp>
      <p:grpSp>
        <p:nvGrpSpPr>
          <p:cNvPr id="13" name="Shape 320"/>
          <p:cNvGrpSpPr/>
          <p:nvPr/>
        </p:nvGrpSpPr>
        <p:grpSpPr>
          <a:xfrm>
            <a:off x="1342650" y="3349835"/>
            <a:ext cx="6825600" cy="614880"/>
            <a:chOff x="1121625" y="4015820"/>
            <a:chExt cx="6825600" cy="614880"/>
          </a:xfrm>
        </p:grpSpPr>
        <p:sp>
          <p:nvSpPr>
            <p:cNvPr id="14" name="Shape 321"/>
            <p:cNvSpPr txBox="1"/>
            <p:nvPr/>
          </p:nvSpPr>
          <p:spPr>
            <a:xfrm>
              <a:off x="11216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5" name="Shape 322"/>
            <p:cNvSpPr txBox="1"/>
            <p:nvPr/>
          </p:nvSpPr>
          <p:spPr>
            <a:xfrm>
              <a:off x="22592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6" name="Shape 323"/>
            <p:cNvSpPr txBox="1"/>
            <p:nvPr/>
          </p:nvSpPr>
          <p:spPr>
            <a:xfrm>
              <a:off x="33968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7" name="Shape 324"/>
            <p:cNvSpPr txBox="1"/>
            <p:nvPr/>
          </p:nvSpPr>
          <p:spPr>
            <a:xfrm>
              <a:off x="45344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8" name="Shape 325"/>
            <p:cNvSpPr txBox="1"/>
            <p:nvPr/>
          </p:nvSpPr>
          <p:spPr>
            <a:xfrm>
              <a:off x="56720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9" name="Shape 326"/>
            <p:cNvSpPr txBox="1"/>
            <p:nvPr/>
          </p:nvSpPr>
          <p:spPr>
            <a:xfrm>
              <a:off x="6809625" y="4264700"/>
              <a:ext cx="1137600" cy="366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20" name="Shape 327"/>
            <p:cNvSpPr/>
            <p:nvPr/>
          </p:nvSpPr>
          <p:spPr>
            <a:xfrm>
              <a:off x="1121625" y="401582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21" name="Shape 328"/>
            <p:cNvSpPr/>
            <p:nvPr/>
          </p:nvSpPr>
          <p:spPr>
            <a:xfrm>
              <a:off x="2259225" y="401582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22" name="Shape 329"/>
            <p:cNvSpPr/>
            <p:nvPr/>
          </p:nvSpPr>
          <p:spPr>
            <a:xfrm>
              <a:off x="3396825" y="401582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23" name="Shape 330"/>
            <p:cNvSpPr/>
            <p:nvPr/>
          </p:nvSpPr>
          <p:spPr>
            <a:xfrm>
              <a:off x="4534425" y="401582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24" name="Shape 331"/>
            <p:cNvSpPr/>
            <p:nvPr/>
          </p:nvSpPr>
          <p:spPr>
            <a:xfrm>
              <a:off x="5672025" y="401582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25" name="Shape 332"/>
            <p:cNvSpPr/>
            <p:nvPr/>
          </p:nvSpPr>
          <p:spPr>
            <a:xfrm>
              <a:off x="6809625" y="401582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cxnSp>
        <p:nvCxnSpPr>
          <p:cNvPr id="26" name="Shape 333"/>
          <p:cNvCxnSpPr/>
          <p:nvPr/>
        </p:nvCxnSpPr>
        <p:spPr>
          <a:xfrm>
            <a:off x="7559550" y="3732900"/>
            <a:ext cx="695100" cy="669900"/>
          </a:xfrm>
          <a:prstGeom prst="straightConnector1">
            <a:avLst/>
          </a:prstGeom>
          <a:noFill/>
          <a:ln w="19050" cap="flat" cmpd="sng">
            <a:solidFill>
              <a:schemeClr val="dk2"/>
            </a:solidFill>
            <a:prstDash val="solid"/>
            <a:round/>
            <a:headEnd type="none" w="lg" len="lg"/>
            <a:tailEnd type="triangle" w="lg" len="lg"/>
          </a:ln>
        </p:spPr>
      </p:cxnSp>
      <p:cxnSp>
        <p:nvCxnSpPr>
          <p:cNvPr id="27" name="Shape 334"/>
          <p:cNvCxnSpPr/>
          <p:nvPr/>
        </p:nvCxnSpPr>
        <p:spPr>
          <a:xfrm flipH="1">
            <a:off x="4527200" y="3684775"/>
            <a:ext cx="789300" cy="611700"/>
          </a:xfrm>
          <a:prstGeom prst="straightConnector1">
            <a:avLst/>
          </a:prstGeom>
          <a:noFill/>
          <a:ln w="19050" cap="flat" cmpd="sng">
            <a:solidFill>
              <a:schemeClr val="dk2"/>
            </a:solidFill>
            <a:prstDash val="solid"/>
            <a:round/>
            <a:headEnd type="none" w="lg" len="lg"/>
            <a:tailEnd type="triangle" w="lg" len="lg"/>
          </a:ln>
        </p:spPr>
      </p:cxnSp>
      <p:sp>
        <p:nvSpPr>
          <p:cNvPr id="29" name="Shape 312"/>
          <p:cNvSpPr/>
          <p:nvPr/>
        </p:nvSpPr>
        <p:spPr>
          <a:xfrm>
            <a:off x="-3689" y="2149575"/>
            <a:ext cx="2572600" cy="9215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smtClean="0">
                <a:solidFill>
                  <a:srgbClr val="FF0000"/>
                </a:solidFill>
                <a:latin typeface="Courier New"/>
                <a:ea typeface="Courier New"/>
                <a:cs typeface="Courier New"/>
                <a:sym typeface="Courier New"/>
              </a:rPr>
              <a:t>New York</a:t>
            </a:r>
            <a:endParaRPr lang="en" sz="2000" b="1" dirty="0">
              <a:solidFill>
                <a:srgbClr val="FF0000"/>
              </a:solidFill>
              <a:latin typeface="Courier New"/>
              <a:ea typeface="Courier New"/>
              <a:cs typeface="Courier New"/>
              <a:sym typeface="Courier New"/>
            </a:endParaRPr>
          </a:p>
        </p:txBody>
      </p:sp>
      <p:sp>
        <p:nvSpPr>
          <p:cNvPr id="30" name="Shape 312"/>
          <p:cNvSpPr/>
          <p:nvPr/>
        </p:nvSpPr>
        <p:spPr>
          <a:xfrm>
            <a:off x="-7978" y="2141972"/>
            <a:ext cx="2572600" cy="929202"/>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smtClean="0">
                <a:solidFill>
                  <a:srgbClr val="FF0000"/>
                </a:solidFill>
                <a:latin typeface="Courier New"/>
                <a:ea typeface="Courier New"/>
                <a:cs typeface="Courier New"/>
                <a:sym typeface="Courier New"/>
              </a:rPr>
              <a:t>CA</a:t>
            </a:r>
            <a:endParaRPr lang="en" sz="2000" b="1" dirty="0">
              <a:solidFill>
                <a:srgbClr val="FF0000"/>
              </a:solidFill>
              <a:latin typeface="Courier New"/>
              <a:ea typeface="Courier New"/>
              <a:cs typeface="Courier New"/>
              <a:sym typeface="Courier New"/>
            </a:endParaRPr>
          </a:p>
        </p:txBody>
      </p:sp>
      <p:cxnSp>
        <p:nvCxnSpPr>
          <p:cNvPr id="31" name="Shape 348"/>
          <p:cNvCxnSpPr/>
          <p:nvPr/>
        </p:nvCxnSpPr>
        <p:spPr>
          <a:xfrm>
            <a:off x="4539574" y="4997099"/>
            <a:ext cx="0" cy="213900"/>
          </a:xfrm>
          <a:prstGeom prst="straightConnector1">
            <a:avLst/>
          </a:prstGeom>
          <a:noFill/>
          <a:ln w="19050" cap="flat" cmpd="sng">
            <a:solidFill>
              <a:schemeClr val="dk2"/>
            </a:solidFill>
            <a:prstDash val="solid"/>
            <a:round/>
            <a:headEnd type="none" w="lg" len="lg"/>
            <a:tailEnd type="triangle" w="lg" len="lg"/>
          </a:ln>
        </p:spPr>
      </p:cxnSp>
      <p:sp>
        <p:nvSpPr>
          <p:cNvPr id="32" name="Shape 350"/>
          <p:cNvSpPr/>
          <p:nvPr/>
        </p:nvSpPr>
        <p:spPr>
          <a:xfrm>
            <a:off x="3726424" y="5210899"/>
            <a:ext cx="16263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a:solidFill>
                  <a:srgbClr val="FF0000"/>
                </a:solidFill>
                <a:latin typeface="Courier New"/>
                <a:ea typeface="Courier New"/>
                <a:cs typeface="Courier New"/>
                <a:sym typeface="Courier New"/>
              </a:rPr>
              <a:t>CA</a:t>
            </a:r>
          </a:p>
        </p:txBody>
      </p:sp>
      <p:sp>
        <p:nvSpPr>
          <p:cNvPr id="33" name="Shape 367"/>
          <p:cNvSpPr txBox="1"/>
          <p:nvPr/>
        </p:nvSpPr>
        <p:spPr>
          <a:xfrm>
            <a:off x="1524000" y="4855649"/>
            <a:ext cx="1749899" cy="857400"/>
          </a:xfrm>
          <a:prstGeom prst="rect">
            <a:avLst/>
          </a:prstGeom>
          <a:noFill/>
          <a:ln>
            <a:noFill/>
          </a:ln>
        </p:spPr>
        <p:txBody>
          <a:bodyPr lIns="91425" tIns="91425" rIns="91425" bIns="91425" anchor="t" anchorCtr="0">
            <a:noAutofit/>
          </a:bodyPr>
          <a:lstStyle/>
          <a:p>
            <a:r>
              <a:rPr lang="en" sz="2000" b="1"/>
              <a:t>bucket</a:t>
            </a:r>
            <a:r>
              <a:rPr lang="en" sz="2000"/>
              <a:t>/chain</a:t>
            </a:r>
          </a:p>
          <a:p>
            <a:r>
              <a:rPr lang="en" sz="2000"/>
              <a:t>(linked list)</a:t>
            </a:r>
          </a:p>
        </p:txBody>
      </p:sp>
      <p:sp>
        <p:nvSpPr>
          <p:cNvPr id="34" name="Shape 368"/>
          <p:cNvSpPr/>
          <p:nvPr/>
        </p:nvSpPr>
        <p:spPr>
          <a:xfrm>
            <a:off x="3201774" y="4343400"/>
            <a:ext cx="396600" cy="1521299"/>
          </a:xfrm>
          <a:prstGeom prst="leftBrace">
            <a:avLst>
              <a:gd name="adj1" fmla="val 8333"/>
              <a:gd name="adj2" fmla="val 50000"/>
            </a:avLst>
          </a:prstGeom>
          <a:noFill/>
          <a:ln w="19050" cap="flat" cmpd="sng">
            <a:solidFill>
              <a:srgbClr val="5B595A"/>
            </a:solidFill>
            <a:prstDash val="solid"/>
            <a:round/>
            <a:headEnd type="none" w="med" len="med"/>
            <a:tailEnd type="none" w="med" len="med"/>
          </a:ln>
        </p:spPr>
        <p:txBody>
          <a:bodyPr lIns="91425" tIns="91425" rIns="91425" bIns="91425" anchor="ctr" anchorCtr="0">
            <a:noAutofit/>
          </a:bodyPr>
          <a:lstStyle/>
          <a:p>
            <a:endParaRPr/>
          </a:p>
        </p:txBody>
      </p:sp>
      <p:grpSp>
        <p:nvGrpSpPr>
          <p:cNvPr id="5" name="Group 4"/>
          <p:cNvGrpSpPr/>
          <p:nvPr/>
        </p:nvGrpSpPr>
        <p:grpSpPr>
          <a:xfrm>
            <a:off x="6629400" y="609600"/>
            <a:ext cx="2133600" cy="1447800"/>
            <a:chOff x="5181601" y="609600"/>
            <a:chExt cx="2133600" cy="1447800"/>
          </a:xfrm>
        </p:grpSpPr>
        <p:sp>
          <p:nvSpPr>
            <p:cNvPr id="3" name="Rectangle 2"/>
            <p:cNvSpPr/>
            <p:nvPr/>
          </p:nvSpPr>
          <p:spPr>
            <a:xfrm>
              <a:off x="5181601" y="609600"/>
              <a:ext cx="2133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smtClean="0">
                  <a:solidFill>
                    <a:srgbClr val="1155CC"/>
                  </a:solidFill>
                  <a:latin typeface="Courier New"/>
                  <a:ea typeface="Courier New"/>
                  <a:cs typeface="Courier New"/>
                  <a:sym typeface="Courier New"/>
                </a:rPr>
                <a:t>add(“NY</a:t>
              </a:r>
              <a:r>
                <a:rPr lang="en" sz="2000" b="1" dirty="0">
                  <a:solidFill>
                    <a:srgbClr val="1155CC"/>
                  </a:solidFill>
                  <a:latin typeface="Courier New"/>
                  <a:ea typeface="Courier New"/>
                  <a:cs typeface="Courier New"/>
                  <a:sym typeface="Courier New"/>
                </a:rPr>
                <a:t>”)</a:t>
              </a:r>
            </a:p>
          </p:txBody>
        </p:sp>
        <p:sp>
          <p:nvSpPr>
            <p:cNvPr id="35" name="Shape 335"/>
            <p:cNvSpPr txBox="1"/>
            <p:nvPr/>
          </p:nvSpPr>
          <p:spPr>
            <a:xfrm>
              <a:off x="5291575" y="1107225"/>
              <a:ext cx="2023625" cy="448316"/>
            </a:xfrm>
            <a:prstGeom prst="rect">
              <a:avLst/>
            </a:prstGeom>
            <a:noFill/>
            <a:ln>
              <a:noFill/>
            </a:ln>
          </p:spPr>
          <p:txBody>
            <a:bodyPr lIns="91425" tIns="91425" rIns="91425" bIns="91425" anchor="t" anchorCtr="0">
              <a:noAutofit/>
            </a:bodyPr>
            <a:lstStyle/>
            <a:p>
              <a:r>
                <a:rPr lang="en" sz="2000" b="1" dirty="0" smtClean="0">
                  <a:solidFill>
                    <a:srgbClr val="1155CC"/>
                  </a:solidFill>
                  <a:latin typeface="Courier New"/>
                  <a:ea typeface="Courier New"/>
                  <a:cs typeface="Courier New"/>
                  <a:sym typeface="Courier New"/>
                </a:rPr>
                <a:t>add(“</a:t>
              </a:r>
              <a:r>
                <a:rPr lang="en-US" sz="2000" b="1" dirty="0" smtClean="0">
                  <a:solidFill>
                    <a:srgbClr val="1155CC"/>
                  </a:solidFill>
                  <a:latin typeface="Courier New"/>
                  <a:ea typeface="Courier New"/>
                  <a:cs typeface="Courier New"/>
                  <a:sym typeface="Courier New"/>
                </a:rPr>
                <a:t>CA</a:t>
              </a:r>
              <a:r>
                <a:rPr lang="en" sz="2000" b="1" dirty="0" smtClean="0">
                  <a:solidFill>
                    <a:srgbClr val="1155CC"/>
                  </a:solidFill>
                  <a:latin typeface="Courier New"/>
                  <a:ea typeface="Courier New"/>
                  <a:cs typeface="Courier New"/>
                  <a:sym typeface="Courier New"/>
                </a:rPr>
                <a:t>”)</a:t>
              </a:r>
              <a:endParaRPr lang="en" sz="2000" b="1" dirty="0">
                <a:solidFill>
                  <a:srgbClr val="1155CC"/>
                </a:solidFill>
                <a:latin typeface="Courier New"/>
                <a:ea typeface="Courier New"/>
                <a:cs typeface="Courier New"/>
                <a:sym typeface="Courier New"/>
              </a:endParaRPr>
            </a:p>
          </p:txBody>
        </p:sp>
        <p:sp>
          <p:nvSpPr>
            <p:cNvPr id="36" name="Shape 335"/>
            <p:cNvSpPr txBox="1"/>
            <p:nvPr/>
          </p:nvSpPr>
          <p:spPr>
            <a:xfrm>
              <a:off x="5291575" y="1524460"/>
              <a:ext cx="2023625" cy="448316"/>
            </a:xfrm>
            <a:prstGeom prst="rect">
              <a:avLst/>
            </a:prstGeom>
            <a:noFill/>
            <a:ln>
              <a:noFill/>
            </a:ln>
          </p:spPr>
          <p:txBody>
            <a:bodyPr lIns="91425" tIns="91425" rIns="91425" bIns="91425" anchor="t" anchorCtr="0">
              <a:noAutofit/>
            </a:bodyPr>
            <a:lstStyle/>
            <a:p>
              <a:r>
                <a:rPr lang="en-US" sz="2000" b="1" dirty="0" smtClean="0">
                  <a:solidFill>
                    <a:srgbClr val="1155CC"/>
                  </a:solidFill>
                  <a:latin typeface="Courier New"/>
                  <a:ea typeface="Courier New"/>
                  <a:cs typeface="Courier New"/>
                  <a:sym typeface="Courier New"/>
                </a:rPr>
                <a:t>lookup("CA")</a:t>
              </a:r>
              <a:endParaRPr lang="en" sz="2000" b="1" dirty="0">
                <a:solidFill>
                  <a:srgbClr val="1155CC"/>
                </a:solidFill>
                <a:latin typeface="Courier New"/>
                <a:ea typeface="Courier New"/>
                <a:cs typeface="Courier New"/>
                <a:sym typeface="Courier New"/>
              </a:endParaRPr>
            </a:p>
          </p:txBody>
        </p:sp>
      </p:grpSp>
    </p:spTree>
    <p:extLst>
      <p:ext uri="{BB962C8B-B14F-4D97-AF65-F5344CB8AC3E}">
        <p14:creationId xmlns:p14="http://schemas.microsoft.com/office/powerpoint/2010/main" val="18257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Addressing</a:t>
            </a:r>
            <a:endParaRPr lang="en-US" dirty="0"/>
          </a:p>
        </p:txBody>
      </p:sp>
      <p:sp>
        <p:nvSpPr>
          <p:cNvPr id="4" name="Shape 437"/>
          <p:cNvSpPr/>
          <p:nvPr/>
        </p:nvSpPr>
        <p:spPr>
          <a:xfrm>
            <a:off x="3036242" y="3084388"/>
            <a:ext cx="2309262"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err="1">
                <a:latin typeface="Courier New"/>
                <a:ea typeface="Courier New"/>
                <a:cs typeface="Courier New"/>
                <a:sym typeface="Courier New"/>
              </a:rPr>
              <a:t>hashIndex</a:t>
            </a:r>
            <a:endParaRPr lang="en" sz="2000" b="1" dirty="0">
              <a:latin typeface="Courier New"/>
              <a:ea typeface="Courier New"/>
              <a:cs typeface="Courier New"/>
              <a:sym typeface="Courier New"/>
            </a:endParaRPr>
          </a:p>
        </p:txBody>
      </p:sp>
      <p:sp>
        <p:nvSpPr>
          <p:cNvPr id="5" name="Shape 438"/>
          <p:cNvSpPr/>
          <p:nvPr/>
        </p:nvSpPr>
        <p:spPr>
          <a:xfrm>
            <a:off x="1344304" y="3244751"/>
            <a:ext cx="14376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a:solidFill>
                  <a:srgbClr val="FF0000"/>
                </a:solidFill>
                <a:latin typeface="Courier New"/>
                <a:ea typeface="Courier New"/>
                <a:cs typeface="Courier New"/>
                <a:sym typeface="Courier New"/>
              </a:rPr>
              <a:t>CA</a:t>
            </a:r>
          </a:p>
        </p:txBody>
      </p:sp>
      <p:cxnSp>
        <p:nvCxnSpPr>
          <p:cNvPr id="6" name="Shape 439"/>
          <p:cNvCxnSpPr/>
          <p:nvPr/>
        </p:nvCxnSpPr>
        <p:spPr>
          <a:xfrm flipV="1">
            <a:off x="2781904" y="3468988"/>
            <a:ext cx="254338" cy="13"/>
          </a:xfrm>
          <a:prstGeom prst="straightConnector1">
            <a:avLst/>
          </a:prstGeom>
          <a:noFill/>
          <a:ln w="19050" cap="flat" cmpd="sng">
            <a:solidFill>
              <a:schemeClr val="dk2"/>
            </a:solidFill>
            <a:prstDash val="solid"/>
            <a:round/>
            <a:headEnd type="none" w="lg" len="lg"/>
            <a:tailEnd type="triangle" w="lg" len="lg"/>
          </a:ln>
        </p:spPr>
      </p:cxnSp>
      <p:cxnSp>
        <p:nvCxnSpPr>
          <p:cNvPr id="7" name="Shape 440"/>
          <p:cNvCxnSpPr/>
          <p:nvPr/>
        </p:nvCxnSpPr>
        <p:spPr>
          <a:xfrm>
            <a:off x="5345504" y="3468988"/>
            <a:ext cx="240350" cy="7163"/>
          </a:xfrm>
          <a:prstGeom prst="straightConnector1">
            <a:avLst/>
          </a:prstGeom>
          <a:noFill/>
          <a:ln w="19050" cap="flat" cmpd="sng">
            <a:solidFill>
              <a:schemeClr val="dk2"/>
            </a:solidFill>
            <a:prstDash val="solid"/>
            <a:round/>
            <a:headEnd type="none" w="lg" len="lg"/>
            <a:tailEnd type="triangle" w="lg" len="lg"/>
          </a:ln>
        </p:spPr>
      </p:cxnSp>
      <p:sp>
        <p:nvSpPr>
          <p:cNvPr id="8" name="Shape 441"/>
          <p:cNvSpPr/>
          <p:nvPr/>
        </p:nvSpPr>
        <p:spPr>
          <a:xfrm>
            <a:off x="5585854" y="3251901"/>
            <a:ext cx="7245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2000" b="1">
                <a:solidFill>
                  <a:srgbClr val="FF0000"/>
                </a:solidFill>
                <a:latin typeface="Courier New"/>
                <a:ea typeface="Courier New"/>
                <a:cs typeface="Courier New"/>
                <a:sym typeface="Courier New"/>
              </a:rPr>
              <a:t>3</a:t>
            </a:r>
          </a:p>
        </p:txBody>
      </p:sp>
      <p:cxnSp>
        <p:nvCxnSpPr>
          <p:cNvPr id="9" name="Shape 442"/>
          <p:cNvCxnSpPr/>
          <p:nvPr/>
        </p:nvCxnSpPr>
        <p:spPr>
          <a:xfrm>
            <a:off x="5345504" y="4550476"/>
            <a:ext cx="0" cy="224399"/>
          </a:xfrm>
          <a:prstGeom prst="straightConnector1">
            <a:avLst/>
          </a:prstGeom>
          <a:noFill/>
          <a:ln w="19050" cap="flat" cmpd="sng">
            <a:solidFill>
              <a:schemeClr val="dk2"/>
            </a:solidFill>
            <a:prstDash val="solid"/>
            <a:round/>
            <a:headEnd type="none" w="lg" len="lg"/>
            <a:tailEnd type="triangle" w="lg" len="lg"/>
          </a:ln>
        </p:spPr>
      </p:cxnSp>
      <p:grpSp>
        <p:nvGrpSpPr>
          <p:cNvPr id="10" name="Shape 443"/>
          <p:cNvGrpSpPr/>
          <p:nvPr/>
        </p:nvGrpSpPr>
        <p:grpSpPr>
          <a:xfrm>
            <a:off x="1251629" y="4472379"/>
            <a:ext cx="6881601" cy="1031496"/>
            <a:chOff x="1065624" y="3599204"/>
            <a:chExt cx="6881601" cy="1031496"/>
          </a:xfrm>
        </p:grpSpPr>
        <p:sp>
          <p:nvSpPr>
            <p:cNvPr id="11" name="Shape 444"/>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2" name="Shape 445"/>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3" name="Shape 446"/>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4" name="Shape 447"/>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NY</a:t>
              </a:r>
            </a:p>
          </p:txBody>
        </p:sp>
        <p:sp>
          <p:nvSpPr>
            <p:cNvPr id="15" name="Shape 448"/>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solidFill>
                    <a:srgbClr val="FF0000"/>
                  </a:solidFill>
                  <a:latin typeface="Courier New"/>
                  <a:ea typeface="Courier New"/>
                  <a:cs typeface="Courier New"/>
                  <a:sym typeface="Courier New"/>
                </a:rPr>
                <a:t>CA</a:t>
              </a:r>
            </a:p>
          </p:txBody>
        </p:sp>
        <p:sp>
          <p:nvSpPr>
            <p:cNvPr id="16" name="Shape 449"/>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VA</a:t>
              </a:r>
            </a:p>
          </p:txBody>
        </p:sp>
        <p:sp>
          <p:nvSpPr>
            <p:cNvPr id="17" name="Shape 450"/>
            <p:cNvSpPr/>
            <p:nvPr/>
          </p:nvSpPr>
          <p:spPr>
            <a:xfrm>
              <a:off x="1065624" y="3599204"/>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8" name="Shape 451"/>
            <p:cNvSpPr/>
            <p:nvPr/>
          </p:nvSpPr>
          <p:spPr>
            <a:xfrm>
              <a:off x="2203224" y="3599204"/>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9" name="Shape 452"/>
            <p:cNvSpPr/>
            <p:nvPr/>
          </p:nvSpPr>
          <p:spPr>
            <a:xfrm>
              <a:off x="3340824" y="3599204"/>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20" name="Shape 453"/>
            <p:cNvSpPr/>
            <p:nvPr/>
          </p:nvSpPr>
          <p:spPr>
            <a:xfrm>
              <a:off x="4478424" y="3599204"/>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21" name="Shape 454"/>
            <p:cNvSpPr/>
            <p:nvPr/>
          </p:nvSpPr>
          <p:spPr>
            <a:xfrm>
              <a:off x="5616024" y="3599204"/>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22" name="Shape 455"/>
            <p:cNvSpPr/>
            <p:nvPr/>
          </p:nvSpPr>
          <p:spPr>
            <a:xfrm>
              <a:off x="6753624" y="3599204"/>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
        <p:nvSpPr>
          <p:cNvPr id="23" name="Shape 456"/>
          <p:cNvSpPr/>
          <p:nvPr/>
        </p:nvSpPr>
        <p:spPr>
          <a:xfrm>
            <a:off x="5345505" y="3477076"/>
            <a:ext cx="1492275" cy="1073403"/>
          </a:xfrm>
          <a:custGeom>
            <a:avLst/>
            <a:gdLst/>
            <a:ahLst/>
            <a:cxnLst/>
            <a:rect l="0" t="0" r="0" b="0"/>
            <a:pathLst>
              <a:path w="59691" h="48070" extrusionOk="0">
                <a:moveTo>
                  <a:pt x="38777" y="0"/>
                </a:moveTo>
                <a:cubicBezTo>
                  <a:pt x="41233" y="534"/>
                  <a:pt x="50046" y="1334"/>
                  <a:pt x="53518" y="3204"/>
                </a:cubicBezTo>
                <a:cubicBezTo>
                  <a:pt x="56989" y="5073"/>
                  <a:pt x="59340" y="8118"/>
                  <a:pt x="59607" y="11216"/>
                </a:cubicBezTo>
                <a:cubicBezTo>
                  <a:pt x="59874" y="14314"/>
                  <a:pt x="59766" y="18854"/>
                  <a:pt x="55120" y="21792"/>
                </a:cubicBezTo>
                <a:cubicBezTo>
                  <a:pt x="50473" y="24729"/>
                  <a:pt x="40111" y="26385"/>
                  <a:pt x="31726" y="28842"/>
                </a:cubicBezTo>
                <a:cubicBezTo>
                  <a:pt x="23340" y="31298"/>
                  <a:pt x="10094" y="33328"/>
                  <a:pt x="4807" y="36533"/>
                </a:cubicBezTo>
                <a:cubicBezTo>
                  <a:pt x="-480" y="39737"/>
                  <a:pt x="801" y="46147"/>
                  <a:pt x="0" y="48070"/>
                </a:cubicBezTo>
              </a:path>
            </a:pathLst>
          </a:custGeom>
          <a:noFill/>
          <a:ln w="19050" cap="flat" cmpd="sng">
            <a:solidFill>
              <a:schemeClr val="dk2"/>
            </a:solidFill>
            <a:prstDash val="solid"/>
            <a:round/>
            <a:headEnd type="none" w="lg" len="lg"/>
            <a:tailEnd type="none" w="lg" len="lg"/>
          </a:ln>
        </p:spPr>
      </p:sp>
      <p:sp>
        <p:nvSpPr>
          <p:cNvPr id="24" name="Shape 457"/>
          <p:cNvSpPr txBox="1"/>
          <p:nvPr/>
        </p:nvSpPr>
        <p:spPr>
          <a:xfrm>
            <a:off x="1344305" y="2226987"/>
            <a:ext cx="4619873" cy="857400"/>
          </a:xfrm>
          <a:prstGeom prst="rect">
            <a:avLst/>
          </a:prstGeom>
          <a:noFill/>
          <a:ln>
            <a:noFill/>
          </a:ln>
        </p:spPr>
        <p:txBody>
          <a:bodyPr lIns="91425" tIns="91425" rIns="91425" bIns="91425" anchor="t" anchorCtr="0">
            <a:noAutofit/>
          </a:bodyPr>
          <a:lstStyle/>
          <a:p>
            <a:r>
              <a:rPr lang="en" sz="2000" b="1" i="1" dirty="0">
                <a:solidFill>
                  <a:schemeClr val="dk1"/>
                </a:solidFill>
              </a:rPr>
              <a:t>probing: </a:t>
            </a:r>
            <a:r>
              <a:rPr lang="en" sz="2000" dirty="0"/>
              <a:t>Find another available space</a:t>
            </a:r>
          </a:p>
        </p:txBody>
      </p:sp>
      <p:cxnSp>
        <p:nvCxnSpPr>
          <p:cNvPr id="25" name="Shape 458"/>
          <p:cNvCxnSpPr/>
          <p:nvPr/>
        </p:nvCxnSpPr>
        <p:spPr>
          <a:xfrm>
            <a:off x="5483405" y="4661026"/>
            <a:ext cx="929399" cy="3299"/>
          </a:xfrm>
          <a:prstGeom prst="straightConnector1">
            <a:avLst/>
          </a:prstGeom>
          <a:noFill/>
          <a:ln w="38100" cap="flat" cmpd="sng">
            <a:solidFill>
              <a:srgbClr val="FF0000"/>
            </a:solidFill>
            <a:prstDash val="solid"/>
            <a:round/>
            <a:headEnd type="none" w="lg" len="lg"/>
            <a:tailEnd type="triangle" w="lg" len="lg"/>
          </a:ln>
        </p:spPr>
      </p:cxnSp>
      <p:sp>
        <p:nvSpPr>
          <p:cNvPr id="26" name="Shape 459"/>
          <p:cNvSpPr txBox="1"/>
          <p:nvPr/>
        </p:nvSpPr>
        <p:spPr>
          <a:xfrm>
            <a:off x="7452062" y="2310313"/>
            <a:ext cx="1691938" cy="480599"/>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add(“CA”)</a:t>
            </a:r>
          </a:p>
        </p:txBody>
      </p:sp>
      <p:grpSp>
        <p:nvGrpSpPr>
          <p:cNvPr id="27" name="Shape 472"/>
          <p:cNvGrpSpPr/>
          <p:nvPr/>
        </p:nvGrpSpPr>
        <p:grpSpPr>
          <a:xfrm>
            <a:off x="1295400" y="4505955"/>
            <a:ext cx="6825600" cy="997920"/>
            <a:chOff x="1121625" y="3632780"/>
            <a:chExt cx="6825600" cy="997920"/>
          </a:xfrm>
        </p:grpSpPr>
        <p:sp>
          <p:nvSpPr>
            <p:cNvPr id="2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solidFill>
                    <a:srgbClr val="FF0000"/>
                  </a:solidFill>
                  <a:latin typeface="Courier New"/>
                  <a:ea typeface="Courier New"/>
                  <a:cs typeface="Courier New"/>
                  <a:sym typeface="Courier New"/>
                </a:rPr>
                <a:t>MA</a:t>
              </a:r>
            </a:p>
          </p:txBody>
        </p:sp>
        <p:sp>
          <p:nvSpPr>
            <p:cNvPr id="2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3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3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NY</a:t>
              </a:r>
            </a:p>
          </p:txBody>
        </p:sp>
        <p:sp>
          <p:nvSpPr>
            <p:cNvPr id="3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CA</a:t>
              </a:r>
            </a:p>
          </p:txBody>
        </p:sp>
        <p:sp>
          <p:nvSpPr>
            <p:cNvPr id="3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 sz="2000" b="1">
                  <a:latin typeface="Courier New"/>
                  <a:ea typeface="Courier New"/>
                  <a:cs typeface="Courier New"/>
                  <a:sym typeface="Courier New"/>
                </a:rPr>
                <a:t>VA</a:t>
              </a:r>
            </a:p>
          </p:txBody>
        </p:sp>
        <p:sp>
          <p:nvSpPr>
            <p:cNvPr id="3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3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3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3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3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3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Tree>
    <p:extLst>
      <p:ext uri="{BB962C8B-B14F-4D97-AF65-F5344CB8AC3E}">
        <p14:creationId xmlns:p14="http://schemas.microsoft.com/office/powerpoint/2010/main" val="6625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probing strategies</a:t>
            </a:r>
            <a:endParaRPr lang="en-US" dirty="0"/>
          </a:p>
        </p:txBody>
      </p:sp>
      <p:sp>
        <p:nvSpPr>
          <p:cNvPr id="4" name="Shape 624"/>
          <p:cNvSpPr txBox="1"/>
          <p:nvPr/>
        </p:nvSpPr>
        <p:spPr>
          <a:xfrm>
            <a:off x="457200" y="2731500"/>
            <a:ext cx="2304300" cy="1395000"/>
          </a:xfrm>
          <a:prstGeom prst="rect">
            <a:avLst/>
          </a:prstGeom>
          <a:noFill/>
          <a:ln>
            <a:noFill/>
          </a:ln>
        </p:spPr>
        <p:txBody>
          <a:bodyPr lIns="91425" tIns="91425" rIns="91425" bIns="91425" anchor="t" anchorCtr="0">
            <a:noAutofit/>
          </a:bodyPr>
          <a:lstStyle/>
          <a:p>
            <a:r>
              <a:rPr lang="en" sz="2000" b="1" i="1"/>
              <a:t>linear probing</a:t>
            </a:r>
            <a:r>
              <a:rPr lang="en" sz="2000" b="1"/>
              <a:t>:</a:t>
            </a:r>
          </a:p>
          <a:p>
            <a:r>
              <a:rPr lang="en" sz="2000"/>
              <a:t>search the array in order:</a:t>
            </a:r>
          </a:p>
          <a:p>
            <a:r>
              <a:rPr lang="en" sz="2000" b="1"/>
              <a:t>i</a:t>
            </a:r>
            <a:r>
              <a:rPr lang="en" sz="2000"/>
              <a:t>, </a:t>
            </a:r>
            <a:r>
              <a:rPr lang="en" sz="2000" b="1"/>
              <a:t>i+1</a:t>
            </a:r>
            <a:r>
              <a:rPr lang="en" sz="2000"/>
              <a:t>, </a:t>
            </a:r>
            <a:r>
              <a:rPr lang="en" sz="2000" b="1"/>
              <a:t>i+2</a:t>
            </a:r>
            <a:r>
              <a:rPr lang="en" sz="2000"/>
              <a:t>, </a:t>
            </a:r>
            <a:r>
              <a:rPr lang="en" sz="2000" b="1"/>
              <a:t>i+3</a:t>
            </a:r>
            <a:r>
              <a:rPr lang="en" sz="2000"/>
              <a:t> . . .</a:t>
            </a:r>
          </a:p>
          <a:p>
            <a:endParaRPr sz="2000"/>
          </a:p>
          <a:p>
            <a:endParaRPr sz="2000"/>
          </a:p>
        </p:txBody>
      </p:sp>
      <p:sp>
        <p:nvSpPr>
          <p:cNvPr id="5" name="Shape 625"/>
          <p:cNvSpPr txBox="1"/>
          <p:nvPr/>
        </p:nvSpPr>
        <p:spPr>
          <a:xfrm>
            <a:off x="457200" y="2157575"/>
            <a:ext cx="7690800" cy="504600"/>
          </a:xfrm>
          <a:prstGeom prst="rect">
            <a:avLst/>
          </a:prstGeom>
          <a:noFill/>
          <a:ln>
            <a:noFill/>
          </a:ln>
        </p:spPr>
        <p:txBody>
          <a:bodyPr lIns="91425" tIns="91425" rIns="91425" bIns="91425" anchor="t" anchorCtr="0">
            <a:noAutofit/>
          </a:bodyPr>
          <a:lstStyle/>
          <a:p>
            <a:r>
              <a:rPr lang="en" sz="2000"/>
              <a:t>When a collision occurs, how do we search for an empty space?</a:t>
            </a:r>
          </a:p>
          <a:p>
            <a:endParaRPr sz="2000"/>
          </a:p>
        </p:txBody>
      </p:sp>
      <p:sp>
        <p:nvSpPr>
          <p:cNvPr id="6" name="Shape 626"/>
          <p:cNvSpPr txBox="1"/>
          <p:nvPr/>
        </p:nvSpPr>
        <p:spPr>
          <a:xfrm>
            <a:off x="2761501" y="2731500"/>
            <a:ext cx="2578499" cy="1395000"/>
          </a:xfrm>
          <a:prstGeom prst="rect">
            <a:avLst/>
          </a:prstGeom>
          <a:noFill/>
          <a:ln>
            <a:noFill/>
          </a:ln>
        </p:spPr>
        <p:txBody>
          <a:bodyPr lIns="91425" tIns="91425" rIns="91425" bIns="91425" anchor="t" anchorCtr="0">
            <a:noAutofit/>
          </a:bodyPr>
          <a:lstStyle/>
          <a:p>
            <a:r>
              <a:rPr lang="en" sz="2000" b="1" i="1"/>
              <a:t>quadratic probing</a:t>
            </a:r>
            <a:r>
              <a:rPr lang="en" sz="2000" b="1"/>
              <a:t>:</a:t>
            </a:r>
            <a:r>
              <a:rPr lang="en" sz="2000"/>
              <a:t> search the array in nonlinear sequence:</a:t>
            </a:r>
          </a:p>
          <a:p>
            <a:r>
              <a:rPr lang="en" sz="2000" b="1"/>
              <a:t>i</a:t>
            </a:r>
            <a:r>
              <a:rPr lang="en" sz="2000"/>
              <a:t>, </a:t>
            </a:r>
            <a:r>
              <a:rPr lang="en" sz="2000" b="1"/>
              <a:t>i+1</a:t>
            </a:r>
            <a:r>
              <a:rPr lang="en" sz="2000" b="1" baseline="30000"/>
              <a:t>2</a:t>
            </a:r>
            <a:r>
              <a:rPr lang="en" sz="2000"/>
              <a:t>, </a:t>
            </a:r>
            <a:r>
              <a:rPr lang="en" sz="2000" b="1"/>
              <a:t>i+2</a:t>
            </a:r>
            <a:r>
              <a:rPr lang="en" sz="2000" b="1" baseline="30000"/>
              <a:t>2</a:t>
            </a:r>
            <a:r>
              <a:rPr lang="en" sz="2000"/>
              <a:t>, </a:t>
            </a:r>
            <a:r>
              <a:rPr lang="en" sz="2000" b="1"/>
              <a:t>i+3</a:t>
            </a:r>
            <a:r>
              <a:rPr lang="en" sz="2000" b="1" baseline="30000"/>
              <a:t>2</a:t>
            </a:r>
            <a:r>
              <a:rPr lang="en" sz="2000"/>
              <a:t> . . .</a:t>
            </a:r>
          </a:p>
        </p:txBody>
      </p:sp>
      <p:sp>
        <p:nvSpPr>
          <p:cNvPr id="7" name="Shape 627"/>
          <p:cNvSpPr txBox="1"/>
          <p:nvPr/>
        </p:nvSpPr>
        <p:spPr>
          <a:xfrm>
            <a:off x="5551750" y="2731501"/>
            <a:ext cx="3125100" cy="1588199"/>
          </a:xfrm>
          <a:prstGeom prst="rect">
            <a:avLst/>
          </a:prstGeom>
          <a:noFill/>
          <a:ln>
            <a:noFill/>
          </a:ln>
        </p:spPr>
        <p:txBody>
          <a:bodyPr lIns="91425" tIns="91425" rIns="91425" bIns="91425" anchor="t" anchorCtr="0">
            <a:noAutofit/>
          </a:bodyPr>
          <a:lstStyle/>
          <a:p>
            <a:pPr>
              <a:buClr>
                <a:schemeClr val="dk1"/>
              </a:buClr>
              <a:buSzPct val="55000"/>
            </a:pPr>
            <a:r>
              <a:rPr lang="en" sz="2000" b="1" i="1">
                <a:solidFill>
                  <a:schemeClr val="dk1"/>
                </a:solidFill>
              </a:rPr>
              <a:t>clustering</a:t>
            </a:r>
            <a:r>
              <a:rPr lang="en" sz="2000" b="1">
                <a:solidFill>
                  <a:schemeClr val="dk1"/>
                </a:solidFill>
              </a:rPr>
              <a:t>:</a:t>
            </a:r>
          </a:p>
          <a:p>
            <a:pPr>
              <a:buClr>
                <a:schemeClr val="dk1"/>
              </a:buClr>
              <a:buSzPct val="55000"/>
            </a:pPr>
            <a:r>
              <a:rPr lang="en" sz="2000">
                <a:solidFill>
                  <a:schemeClr val="dk1"/>
                </a:solidFill>
              </a:rPr>
              <a:t>problem where nearby hashes have very similar probe sequence so we get more collisions</a:t>
            </a:r>
          </a:p>
          <a:p>
            <a:endParaRPr/>
          </a:p>
        </p:txBody>
      </p:sp>
      <p:sp>
        <p:nvSpPr>
          <p:cNvPr id="8" name="Shape 628"/>
          <p:cNvSpPr/>
          <p:nvPr/>
        </p:nvSpPr>
        <p:spPr>
          <a:xfrm rot="-5400000">
            <a:off x="582162"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629"/>
          <p:cNvSpPr/>
          <p:nvPr/>
        </p:nvSpPr>
        <p:spPr>
          <a:xfrm rot="-5400000">
            <a:off x="94668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 name="Shape 630"/>
          <p:cNvSpPr/>
          <p:nvPr/>
        </p:nvSpPr>
        <p:spPr>
          <a:xfrm rot="-5400000">
            <a:off x="1311147"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1" name="Shape 631"/>
          <p:cNvSpPr/>
          <p:nvPr/>
        </p:nvSpPr>
        <p:spPr>
          <a:xfrm rot="-5400000">
            <a:off x="2040131"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2" name="Shape 632"/>
          <p:cNvSpPr/>
          <p:nvPr/>
        </p:nvSpPr>
        <p:spPr>
          <a:xfrm rot="-5400000">
            <a:off x="1675605"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3" name="Shape 633"/>
          <p:cNvSpPr/>
          <p:nvPr/>
        </p:nvSpPr>
        <p:spPr>
          <a:xfrm rot="-5400000">
            <a:off x="240464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4" name="Shape 634"/>
          <p:cNvSpPr/>
          <p:nvPr/>
        </p:nvSpPr>
        <p:spPr>
          <a:xfrm rot="-5400000">
            <a:off x="2769176" y="5015541"/>
            <a:ext cx="325200" cy="364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 name="Shape 635"/>
          <p:cNvSpPr/>
          <p:nvPr/>
        </p:nvSpPr>
        <p:spPr>
          <a:xfrm rot="-5400000">
            <a:off x="3133634"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6" name="Shape 636"/>
          <p:cNvSpPr/>
          <p:nvPr/>
        </p:nvSpPr>
        <p:spPr>
          <a:xfrm rot="-5400000">
            <a:off x="386261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7" name="Shape 637"/>
          <p:cNvSpPr/>
          <p:nvPr/>
        </p:nvSpPr>
        <p:spPr>
          <a:xfrm rot="-5400000">
            <a:off x="3498092"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8" name="Shape 638"/>
          <p:cNvSpPr/>
          <p:nvPr/>
        </p:nvSpPr>
        <p:spPr>
          <a:xfrm rot="-5400000">
            <a:off x="4227137"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639"/>
          <p:cNvSpPr/>
          <p:nvPr/>
        </p:nvSpPr>
        <p:spPr>
          <a:xfrm rot="-5400000">
            <a:off x="4591664"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640"/>
          <p:cNvSpPr/>
          <p:nvPr/>
        </p:nvSpPr>
        <p:spPr>
          <a:xfrm rot="-5400000">
            <a:off x="4956121"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1" name="Shape 641"/>
          <p:cNvSpPr/>
          <p:nvPr/>
        </p:nvSpPr>
        <p:spPr>
          <a:xfrm rot="-5400000">
            <a:off x="5685106"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2" name="Shape 642"/>
          <p:cNvSpPr/>
          <p:nvPr/>
        </p:nvSpPr>
        <p:spPr>
          <a:xfrm rot="-5400000">
            <a:off x="5320580"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3" name="Shape 643"/>
          <p:cNvSpPr/>
          <p:nvPr/>
        </p:nvSpPr>
        <p:spPr>
          <a:xfrm rot="-5400000">
            <a:off x="313368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 name="Shape 644"/>
          <p:cNvSpPr/>
          <p:nvPr/>
        </p:nvSpPr>
        <p:spPr>
          <a:xfrm rot="-5400000">
            <a:off x="3498215"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 name="Shape 645"/>
          <p:cNvSpPr/>
          <p:nvPr/>
        </p:nvSpPr>
        <p:spPr>
          <a:xfrm rot="-5400000">
            <a:off x="3862673"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6" name="Shape 646"/>
          <p:cNvSpPr/>
          <p:nvPr/>
        </p:nvSpPr>
        <p:spPr>
          <a:xfrm rot="-5400000">
            <a:off x="4591658"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7" name="Shape 647"/>
          <p:cNvSpPr/>
          <p:nvPr/>
        </p:nvSpPr>
        <p:spPr>
          <a:xfrm rot="-5400000">
            <a:off x="4227131"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8" name="Shape 648"/>
          <p:cNvSpPr/>
          <p:nvPr/>
        </p:nvSpPr>
        <p:spPr>
          <a:xfrm rot="-5400000">
            <a:off x="4956176"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9" name="Shape 649"/>
          <p:cNvSpPr/>
          <p:nvPr/>
        </p:nvSpPr>
        <p:spPr>
          <a:xfrm rot="-5400000">
            <a:off x="5320703"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0" name="Shape 650"/>
          <p:cNvSpPr/>
          <p:nvPr/>
        </p:nvSpPr>
        <p:spPr>
          <a:xfrm rot="-5400000">
            <a:off x="5685160"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1" name="Shape 651"/>
          <p:cNvSpPr/>
          <p:nvPr/>
        </p:nvSpPr>
        <p:spPr>
          <a:xfrm rot="-5400000">
            <a:off x="6414145"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2" name="Shape 652"/>
          <p:cNvSpPr/>
          <p:nvPr/>
        </p:nvSpPr>
        <p:spPr>
          <a:xfrm rot="-5400000">
            <a:off x="604961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3" name="Shape 653"/>
          <p:cNvSpPr/>
          <p:nvPr/>
        </p:nvSpPr>
        <p:spPr>
          <a:xfrm rot="-5400000">
            <a:off x="6778664"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4" name="Shape 654"/>
          <p:cNvSpPr/>
          <p:nvPr/>
        </p:nvSpPr>
        <p:spPr>
          <a:xfrm rot="-5400000">
            <a:off x="7143190"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5" name="Shape 655"/>
          <p:cNvSpPr/>
          <p:nvPr/>
        </p:nvSpPr>
        <p:spPr>
          <a:xfrm rot="-5400000">
            <a:off x="7507648"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6" name="Shape 656"/>
          <p:cNvSpPr/>
          <p:nvPr/>
        </p:nvSpPr>
        <p:spPr>
          <a:xfrm rot="-5400000">
            <a:off x="8236632"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7" name="Shape 657"/>
          <p:cNvSpPr/>
          <p:nvPr/>
        </p:nvSpPr>
        <p:spPr>
          <a:xfrm rot="-5400000">
            <a:off x="7872106"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8" name="Shape 658"/>
          <p:cNvSpPr/>
          <p:nvPr/>
        </p:nvSpPr>
        <p:spPr>
          <a:xfrm rot="7987829">
            <a:off x="708883" y="5441451"/>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39" name="Shape 659"/>
          <p:cNvSpPr/>
          <p:nvPr/>
        </p:nvSpPr>
        <p:spPr>
          <a:xfrm rot="7987829">
            <a:off x="6176333" y="5441447"/>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0" name="Shape 660"/>
          <p:cNvSpPr/>
          <p:nvPr/>
        </p:nvSpPr>
        <p:spPr>
          <a:xfrm rot="7987829">
            <a:off x="3260331" y="5441443"/>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1" name="Shape 661"/>
          <p:cNvSpPr/>
          <p:nvPr/>
        </p:nvSpPr>
        <p:spPr>
          <a:xfrm rot="7987829">
            <a:off x="2895882" y="5441467"/>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2" name="Shape 662"/>
          <p:cNvSpPr/>
          <p:nvPr/>
        </p:nvSpPr>
        <p:spPr>
          <a:xfrm rot="7987829">
            <a:off x="4353836" y="5441467"/>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3" name="Shape 663"/>
          <p:cNvSpPr/>
          <p:nvPr/>
        </p:nvSpPr>
        <p:spPr>
          <a:xfrm rot="7987829">
            <a:off x="4005785" y="4882728"/>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4" name="Shape 664"/>
          <p:cNvSpPr/>
          <p:nvPr/>
        </p:nvSpPr>
        <p:spPr>
          <a:xfrm rot="7987829">
            <a:off x="3624807" y="4882724"/>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5" name="Shape 665"/>
          <p:cNvSpPr/>
          <p:nvPr/>
        </p:nvSpPr>
        <p:spPr>
          <a:xfrm rot="7987829">
            <a:off x="3260331" y="4882720"/>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6" name="Shape 666"/>
          <p:cNvSpPr/>
          <p:nvPr/>
        </p:nvSpPr>
        <p:spPr>
          <a:xfrm rot="7987829">
            <a:off x="2895882" y="4882744"/>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7" name="Shape 667"/>
          <p:cNvSpPr/>
          <p:nvPr/>
        </p:nvSpPr>
        <p:spPr>
          <a:xfrm rot="7987829">
            <a:off x="4356036" y="4882785"/>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994917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Load Factor</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0000000-1234-1234-1234-123412341234}" type="slidenum">
              <a:rPr lang="en" smtClean="0"/>
              <a:pPr/>
              <a:t>18</a:t>
            </a:fld>
            <a:endParaRPr lang="en"/>
          </a:p>
        </p:txBody>
      </p:sp>
      <p:pic>
        <p:nvPicPr>
          <p:cNvPr id="8" name="Shape 714"/>
          <p:cNvPicPr preferRelativeResize="0"/>
          <p:nvPr/>
        </p:nvPicPr>
        <p:blipFill>
          <a:blip r:embed="rId3">
            <a:alphaModFix/>
          </a:blip>
          <a:stretch>
            <a:fillRect/>
          </a:stretch>
        </p:blipFill>
        <p:spPr>
          <a:xfrm>
            <a:off x="3144879" y="1755762"/>
            <a:ext cx="4932321" cy="1564325"/>
          </a:xfrm>
          <a:prstGeom prst="rect">
            <a:avLst/>
          </a:prstGeom>
          <a:noFill/>
          <a:ln>
            <a:noFill/>
          </a:ln>
        </p:spPr>
      </p:pic>
      <p:sp>
        <p:nvSpPr>
          <p:cNvPr id="9" name="Shape 715"/>
          <p:cNvSpPr txBox="1"/>
          <p:nvPr/>
        </p:nvSpPr>
        <p:spPr>
          <a:xfrm>
            <a:off x="618102" y="1676400"/>
            <a:ext cx="1987799" cy="472199"/>
          </a:xfrm>
          <a:prstGeom prst="rect">
            <a:avLst/>
          </a:prstGeom>
          <a:noFill/>
          <a:ln>
            <a:noFill/>
          </a:ln>
        </p:spPr>
        <p:txBody>
          <a:bodyPr lIns="91425" tIns="91425" rIns="91425" bIns="91425" anchor="t" anchorCtr="0">
            <a:noAutofit/>
          </a:bodyPr>
          <a:lstStyle/>
          <a:p>
            <a:r>
              <a:rPr lang="en" sz="2400" b="1" i="1" dirty="0"/>
              <a:t>Load factor</a:t>
            </a:r>
          </a:p>
          <a:p>
            <a:endParaRPr sz="2400" dirty="0"/>
          </a:p>
        </p:txBody>
      </p:sp>
      <p:cxnSp>
        <p:nvCxnSpPr>
          <p:cNvPr id="10" name="Shape 716"/>
          <p:cNvCxnSpPr/>
          <p:nvPr/>
        </p:nvCxnSpPr>
        <p:spPr>
          <a:xfrm>
            <a:off x="1886452" y="2198200"/>
            <a:ext cx="1258499" cy="265199"/>
          </a:xfrm>
          <a:prstGeom prst="straightConnector1">
            <a:avLst/>
          </a:prstGeom>
          <a:noFill/>
          <a:ln w="19050" cap="flat" cmpd="sng">
            <a:solidFill>
              <a:schemeClr val="dk2"/>
            </a:solidFill>
            <a:prstDash val="solid"/>
            <a:round/>
            <a:headEnd type="none" w="lg" len="lg"/>
            <a:tailEnd type="triangle" w="lg" len="lg"/>
          </a:ln>
        </p:spPr>
      </p:cxnSp>
      <p:grpSp>
        <p:nvGrpSpPr>
          <p:cNvPr id="22" name="Group 21"/>
          <p:cNvGrpSpPr/>
          <p:nvPr/>
        </p:nvGrpSpPr>
        <p:grpSpPr>
          <a:xfrm>
            <a:off x="914400" y="5257800"/>
            <a:ext cx="6406249" cy="1373413"/>
            <a:chOff x="914400" y="5257800"/>
            <a:chExt cx="6406249" cy="1373413"/>
          </a:xfrm>
        </p:grpSpPr>
        <p:cxnSp>
          <p:nvCxnSpPr>
            <p:cNvPr id="12" name="Shape 718"/>
            <p:cNvCxnSpPr/>
            <p:nvPr/>
          </p:nvCxnSpPr>
          <p:spPr>
            <a:xfrm rot="10800000" flipH="1">
              <a:off x="1855550" y="6117287"/>
              <a:ext cx="5465099" cy="22800"/>
            </a:xfrm>
            <a:prstGeom prst="straightConnector1">
              <a:avLst/>
            </a:prstGeom>
            <a:noFill/>
            <a:ln w="38100" cap="flat" cmpd="sng">
              <a:solidFill>
                <a:srgbClr val="FF0000"/>
              </a:solidFill>
              <a:prstDash val="solid"/>
              <a:round/>
              <a:headEnd type="oval" w="lg" len="lg"/>
              <a:tailEnd type="triangle" w="lg" len="lg"/>
            </a:ln>
          </p:spPr>
        </p:cxnSp>
        <p:sp>
          <p:nvSpPr>
            <p:cNvPr id="13" name="Shape 719"/>
            <p:cNvSpPr txBox="1"/>
            <p:nvPr/>
          </p:nvSpPr>
          <p:spPr>
            <a:xfrm>
              <a:off x="1767150" y="5555749"/>
              <a:ext cx="357599" cy="444300"/>
            </a:xfrm>
            <a:prstGeom prst="rect">
              <a:avLst/>
            </a:prstGeom>
            <a:noFill/>
            <a:ln>
              <a:noFill/>
            </a:ln>
          </p:spPr>
          <p:txBody>
            <a:bodyPr lIns="91425" tIns="91425" rIns="91425" bIns="91425" anchor="t" anchorCtr="0">
              <a:noAutofit/>
            </a:bodyPr>
            <a:lstStyle/>
            <a:p>
              <a:r>
                <a:rPr lang="en" b="1"/>
                <a:t>0</a:t>
              </a:r>
            </a:p>
          </p:txBody>
        </p:sp>
        <p:sp>
          <p:nvSpPr>
            <p:cNvPr id="14" name="Shape 720"/>
            <p:cNvSpPr txBox="1"/>
            <p:nvPr/>
          </p:nvSpPr>
          <p:spPr>
            <a:xfrm>
              <a:off x="5840960" y="5576612"/>
              <a:ext cx="357599" cy="444300"/>
            </a:xfrm>
            <a:prstGeom prst="rect">
              <a:avLst/>
            </a:prstGeom>
            <a:noFill/>
            <a:ln>
              <a:noFill/>
            </a:ln>
          </p:spPr>
          <p:txBody>
            <a:bodyPr lIns="91425" tIns="91425" rIns="91425" bIns="91425" anchor="t" anchorCtr="0">
              <a:noAutofit/>
            </a:bodyPr>
            <a:lstStyle/>
            <a:p>
              <a:r>
                <a:rPr lang="en" b="1"/>
                <a:t>1</a:t>
              </a:r>
            </a:p>
          </p:txBody>
        </p:sp>
        <p:sp>
          <p:nvSpPr>
            <p:cNvPr id="15" name="Shape 721"/>
            <p:cNvSpPr txBox="1"/>
            <p:nvPr/>
          </p:nvSpPr>
          <p:spPr>
            <a:xfrm>
              <a:off x="914400" y="6212113"/>
              <a:ext cx="2257499" cy="366000"/>
            </a:xfrm>
            <a:prstGeom prst="rect">
              <a:avLst/>
            </a:prstGeom>
            <a:noFill/>
            <a:ln>
              <a:noFill/>
            </a:ln>
          </p:spPr>
          <p:txBody>
            <a:bodyPr lIns="91425" tIns="91425" rIns="91425" bIns="91425" anchor="t" anchorCtr="0">
              <a:noAutofit/>
            </a:bodyPr>
            <a:lstStyle/>
            <a:p>
              <a:r>
                <a:rPr lang="en" sz="2000"/>
                <a:t>waste of memory</a:t>
              </a:r>
            </a:p>
          </p:txBody>
        </p:sp>
        <p:sp>
          <p:nvSpPr>
            <p:cNvPr id="16" name="Shape 722"/>
            <p:cNvSpPr txBox="1"/>
            <p:nvPr/>
          </p:nvSpPr>
          <p:spPr>
            <a:xfrm>
              <a:off x="5497899" y="6159014"/>
              <a:ext cx="1326600" cy="472199"/>
            </a:xfrm>
            <a:prstGeom prst="rect">
              <a:avLst/>
            </a:prstGeom>
            <a:noFill/>
            <a:ln>
              <a:noFill/>
            </a:ln>
          </p:spPr>
          <p:txBody>
            <a:bodyPr lIns="91425" tIns="91425" rIns="91425" bIns="91425" anchor="t" anchorCtr="0">
              <a:noAutofit/>
            </a:bodyPr>
            <a:lstStyle/>
            <a:p>
              <a:r>
                <a:rPr lang="en" sz="2000"/>
                <a:t>too slow</a:t>
              </a:r>
            </a:p>
          </p:txBody>
        </p:sp>
        <p:sp>
          <p:nvSpPr>
            <p:cNvPr id="17" name="Shape 723"/>
            <p:cNvSpPr/>
            <p:nvPr/>
          </p:nvSpPr>
          <p:spPr>
            <a:xfrm rot="5400000">
              <a:off x="4346024" y="5258103"/>
              <a:ext cx="307199" cy="1224900"/>
            </a:xfrm>
            <a:prstGeom prst="leftBrace">
              <a:avLst>
                <a:gd name="adj1" fmla="val 8333"/>
                <a:gd name="adj2" fmla="val 48775"/>
              </a:avLst>
            </a:prstGeom>
            <a:noFill/>
            <a:ln w="19050" cap="flat" cmpd="sng">
              <a:solidFill>
                <a:srgbClr val="5B595A"/>
              </a:solidFill>
              <a:prstDash val="solid"/>
              <a:round/>
              <a:headEnd type="none" w="med" len="med"/>
              <a:tailEnd type="none" w="med" len="med"/>
            </a:ln>
          </p:spPr>
          <p:txBody>
            <a:bodyPr lIns="91425" tIns="91425" rIns="91425" bIns="91425" anchor="ctr" anchorCtr="0">
              <a:noAutofit/>
            </a:bodyPr>
            <a:lstStyle/>
            <a:p>
              <a:endParaRPr/>
            </a:p>
          </p:txBody>
        </p:sp>
        <p:sp>
          <p:nvSpPr>
            <p:cNvPr id="18" name="Shape 724"/>
            <p:cNvSpPr txBox="1"/>
            <p:nvPr/>
          </p:nvSpPr>
          <p:spPr>
            <a:xfrm>
              <a:off x="3740625" y="5257800"/>
              <a:ext cx="1517999" cy="366000"/>
            </a:xfrm>
            <a:prstGeom prst="rect">
              <a:avLst/>
            </a:prstGeom>
            <a:noFill/>
            <a:ln>
              <a:noFill/>
            </a:ln>
          </p:spPr>
          <p:txBody>
            <a:bodyPr lIns="91425" tIns="91425" rIns="91425" bIns="91425" anchor="t" anchorCtr="0">
              <a:noAutofit/>
            </a:bodyPr>
            <a:lstStyle/>
            <a:p>
              <a:pPr algn="ctr"/>
              <a:r>
                <a:rPr lang="en" sz="2000"/>
                <a:t>best range</a:t>
              </a:r>
            </a:p>
          </p:txBody>
        </p:sp>
        <p:cxnSp>
          <p:nvCxnSpPr>
            <p:cNvPr id="19" name="Shape 725"/>
            <p:cNvCxnSpPr/>
            <p:nvPr/>
          </p:nvCxnSpPr>
          <p:spPr>
            <a:xfrm>
              <a:off x="3878324" y="6128688"/>
              <a:ext cx="1242600" cy="0"/>
            </a:xfrm>
            <a:prstGeom prst="straightConnector1">
              <a:avLst/>
            </a:prstGeom>
            <a:noFill/>
            <a:ln w="114300" cap="flat" cmpd="sng">
              <a:solidFill>
                <a:srgbClr val="00DF00"/>
              </a:solidFill>
              <a:prstDash val="solid"/>
              <a:round/>
              <a:headEnd type="none" w="lg" len="lg"/>
              <a:tailEnd type="none" w="lg" len="lg"/>
            </a:ln>
          </p:spPr>
        </p:cxnSp>
      </p:grpSp>
      <p:sp>
        <p:nvSpPr>
          <p:cNvPr id="20" name="Shape 688"/>
          <p:cNvSpPr txBox="1"/>
          <p:nvPr/>
        </p:nvSpPr>
        <p:spPr>
          <a:xfrm>
            <a:off x="654600" y="3386903"/>
            <a:ext cx="7194000" cy="778499"/>
          </a:xfrm>
          <a:prstGeom prst="rect">
            <a:avLst/>
          </a:prstGeom>
          <a:noFill/>
          <a:ln>
            <a:noFill/>
          </a:ln>
        </p:spPr>
        <p:txBody>
          <a:bodyPr lIns="91425" tIns="91425" rIns="91425" bIns="91425" anchor="t" anchorCtr="0">
            <a:noAutofit/>
          </a:bodyPr>
          <a:lstStyle/>
          <a:p>
            <a:r>
              <a:rPr lang="en" sz="2400" dirty="0"/>
              <a:t>What happens </a:t>
            </a:r>
            <a:r>
              <a:rPr lang="en-US" sz="2400" dirty="0"/>
              <a:t>when</a:t>
            </a:r>
            <a:r>
              <a:rPr lang="en" sz="2400" dirty="0"/>
              <a:t> the array becomes too full?</a:t>
            </a:r>
          </a:p>
          <a:p>
            <a:r>
              <a:rPr lang="en" sz="2400" dirty="0"/>
              <a:t>i.e. load factor gets a lot bigger than ½?</a:t>
            </a:r>
          </a:p>
          <a:p>
            <a:endParaRPr sz="2000" dirty="0"/>
          </a:p>
        </p:txBody>
      </p:sp>
      <p:sp>
        <p:nvSpPr>
          <p:cNvPr id="21" name="Shape 689"/>
          <p:cNvSpPr txBox="1"/>
          <p:nvPr/>
        </p:nvSpPr>
        <p:spPr>
          <a:xfrm>
            <a:off x="1774200" y="4279852"/>
            <a:ext cx="5541000" cy="1130348"/>
          </a:xfrm>
          <a:prstGeom prst="rect">
            <a:avLst/>
          </a:prstGeom>
          <a:noFill/>
          <a:ln>
            <a:noFill/>
          </a:ln>
        </p:spPr>
        <p:txBody>
          <a:bodyPr lIns="91425" tIns="91425" rIns="91425" bIns="91425" anchor="t" anchorCtr="0">
            <a:noAutofit/>
          </a:bodyPr>
          <a:lstStyle/>
          <a:p>
            <a:r>
              <a:rPr lang="en" sz="2000" dirty="0"/>
              <a:t>                  </a:t>
            </a:r>
            <a:r>
              <a:rPr lang="en-US" sz="2400" b="1" dirty="0">
                <a:solidFill>
                  <a:srgbClr val="FF0000"/>
                </a:solidFill>
              </a:rPr>
              <a:t>no longer expected</a:t>
            </a:r>
            <a:br>
              <a:rPr lang="en-US" sz="2400" b="1" dirty="0">
                <a:solidFill>
                  <a:srgbClr val="FF0000"/>
                </a:solidFill>
              </a:rPr>
            </a:br>
            <a:r>
              <a:rPr lang="en-US" sz="2400" b="1" dirty="0">
                <a:solidFill>
                  <a:srgbClr val="FF0000"/>
                </a:solidFill>
              </a:rPr>
              <a:t>           constant time</a:t>
            </a:r>
            <a:r>
              <a:rPr lang="en" sz="2400" b="1" dirty="0">
                <a:solidFill>
                  <a:srgbClr val="FF0000"/>
                </a:solidFill>
              </a:rPr>
              <a:t> operations</a:t>
            </a:r>
          </a:p>
          <a:p>
            <a:endParaRPr sz="2000" dirty="0"/>
          </a:p>
        </p:txBody>
      </p:sp>
    </p:spTree>
    <p:extLst>
      <p:ext uri="{BB962C8B-B14F-4D97-AF65-F5344CB8AC3E}">
        <p14:creationId xmlns:p14="http://schemas.microsoft.com/office/powerpoint/2010/main" val="1632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a:t>
            </a:r>
            <a:endParaRPr lang="en-US" dirty="0"/>
          </a:p>
        </p:txBody>
      </p:sp>
      <p:sp>
        <p:nvSpPr>
          <p:cNvPr id="3" name="Content Placeholder 2"/>
          <p:cNvSpPr>
            <a:spLocks noGrp="1"/>
          </p:cNvSpPr>
          <p:nvPr>
            <p:ph sz="quarter" idx="1"/>
          </p:nvPr>
        </p:nvSpPr>
        <p:spPr>
          <a:xfrm>
            <a:off x="609600" y="2848025"/>
            <a:ext cx="3886200" cy="3313542"/>
          </a:xfrm>
        </p:spPr>
        <p:txBody>
          <a:bodyPr/>
          <a:lstStyle/>
          <a:p>
            <a:r>
              <a:rPr lang="en-US" dirty="0"/>
              <a:t>double the size. </a:t>
            </a:r>
          </a:p>
          <a:p>
            <a:r>
              <a:rPr lang="en-US" dirty="0" smtClean="0"/>
              <a:t>reinsert </a:t>
            </a:r>
            <a:r>
              <a:rPr lang="en-US" dirty="0"/>
              <a:t>/ rehash all elements to </a:t>
            </a:r>
            <a:r>
              <a:rPr lang="en-US" dirty="0" smtClean="0"/>
              <a:t>new array</a:t>
            </a:r>
            <a:endParaRPr lang="en-US" dirty="0"/>
          </a:p>
          <a:p>
            <a:r>
              <a:rPr lang="en-US" dirty="0" smtClean="0"/>
              <a:t>Why </a:t>
            </a:r>
            <a:r>
              <a:rPr lang="en-US" dirty="0"/>
              <a:t>not simply copy into first half?</a:t>
            </a:r>
          </a:p>
          <a:p>
            <a:endParaRPr lang="en-US" dirty="0"/>
          </a:p>
        </p:txBody>
      </p:sp>
      <p:sp>
        <p:nvSpPr>
          <p:cNvPr id="4" name="Shape 688"/>
          <p:cNvSpPr txBox="1"/>
          <p:nvPr/>
        </p:nvSpPr>
        <p:spPr>
          <a:xfrm>
            <a:off x="346200" y="2069526"/>
            <a:ext cx="7194000" cy="778499"/>
          </a:xfrm>
          <a:prstGeom prst="rect">
            <a:avLst/>
          </a:prstGeom>
          <a:noFill/>
          <a:ln>
            <a:noFill/>
          </a:ln>
        </p:spPr>
        <p:txBody>
          <a:bodyPr lIns="91425" tIns="91425" rIns="91425" bIns="91425" anchor="t" anchorCtr="0">
            <a:noAutofit/>
          </a:bodyPr>
          <a:lstStyle/>
          <a:p>
            <a:r>
              <a:rPr lang="en-US" sz="2400" dirty="0" smtClean="0"/>
              <a:t>Solution: </a:t>
            </a:r>
            <a:r>
              <a:rPr lang="en-US" sz="2400" b="1" i="1" dirty="0" smtClean="0"/>
              <a:t>Dynamic resizing</a:t>
            </a:r>
            <a:endParaRPr lang="en" sz="2400" b="1" i="1" dirty="0"/>
          </a:p>
          <a:p>
            <a:endParaRPr sz="2000" dirty="0"/>
          </a:p>
        </p:txBody>
      </p:sp>
      <p:sp>
        <p:nvSpPr>
          <p:cNvPr id="6" name="Shape 690"/>
          <p:cNvSpPr/>
          <p:nvPr/>
        </p:nvSpPr>
        <p:spPr>
          <a:xfrm>
            <a:off x="6618251" y="3447150"/>
            <a:ext cx="353699" cy="1327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 name="Shape 691"/>
          <p:cNvSpPr/>
          <p:nvPr/>
        </p:nvSpPr>
        <p:spPr>
          <a:xfrm>
            <a:off x="8203201" y="270237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692"/>
          <p:cNvSpPr/>
          <p:nvPr/>
        </p:nvSpPr>
        <p:spPr>
          <a:xfrm>
            <a:off x="8203201" y="4030025"/>
            <a:ext cx="353699" cy="13272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693"/>
          <p:cNvSpPr/>
          <p:nvPr/>
        </p:nvSpPr>
        <p:spPr>
          <a:xfrm>
            <a:off x="7311575" y="3833225"/>
            <a:ext cx="552000" cy="536700"/>
          </a:xfrm>
          <a:prstGeom prst="rightArrow">
            <a:avLst>
              <a:gd name="adj1" fmla="val 50000"/>
              <a:gd name="adj2" fmla="val 50000"/>
            </a:avLst>
          </a:prstGeom>
          <a:solidFill>
            <a:srgbClr val="C9DAF8"/>
          </a:solidFill>
          <a:ln w="19050" cap="flat" cmpd="sng">
            <a:solidFill>
              <a:srgbClr val="1155CC"/>
            </a:solidFill>
            <a:prstDash val="solid"/>
            <a:round/>
            <a:headEnd type="none" w="med" len="med"/>
            <a:tailEnd type="none" w="med" len="med"/>
          </a:ln>
        </p:spPr>
        <p:txBody>
          <a:bodyPr lIns="91425" tIns="91425" rIns="91425" bIns="91425" anchor="ctr" anchorCtr="0">
            <a:noAutofit/>
          </a:bodyPr>
          <a:lstStyle/>
          <a:p>
            <a:endParaRPr/>
          </a:p>
        </p:txBody>
      </p:sp>
      <p:sp>
        <p:nvSpPr>
          <p:cNvPr id="10" name="Shape 694"/>
          <p:cNvSpPr/>
          <p:nvPr/>
        </p:nvSpPr>
        <p:spPr>
          <a:xfrm>
            <a:off x="8203201" y="2967925"/>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 name="Shape 695"/>
          <p:cNvSpPr/>
          <p:nvPr/>
        </p:nvSpPr>
        <p:spPr>
          <a:xfrm>
            <a:off x="8203201" y="323342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2" name="Shape 696"/>
          <p:cNvSpPr/>
          <p:nvPr/>
        </p:nvSpPr>
        <p:spPr>
          <a:xfrm>
            <a:off x="8203201" y="349892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3" name="Shape 697"/>
          <p:cNvSpPr/>
          <p:nvPr/>
        </p:nvSpPr>
        <p:spPr>
          <a:xfrm>
            <a:off x="8203201" y="3764475"/>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4" name="Shape 698"/>
          <p:cNvSpPr/>
          <p:nvPr/>
        </p:nvSpPr>
        <p:spPr>
          <a:xfrm>
            <a:off x="6618251" y="342880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 name="Shape 699"/>
          <p:cNvSpPr/>
          <p:nvPr/>
        </p:nvSpPr>
        <p:spPr>
          <a:xfrm>
            <a:off x="6618251" y="369430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 name="Shape 700"/>
          <p:cNvSpPr/>
          <p:nvPr/>
        </p:nvSpPr>
        <p:spPr>
          <a:xfrm>
            <a:off x="6618251" y="396577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 name="Shape 701"/>
          <p:cNvSpPr/>
          <p:nvPr/>
        </p:nvSpPr>
        <p:spPr>
          <a:xfrm>
            <a:off x="6618251" y="42372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8" name="Shape 702"/>
          <p:cNvSpPr/>
          <p:nvPr/>
        </p:nvSpPr>
        <p:spPr>
          <a:xfrm>
            <a:off x="6618251" y="450872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703"/>
          <p:cNvSpPr/>
          <p:nvPr/>
        </p:nvSpPr>
        <p:spPr>
          <a:xfrm>
            <a:off x="8203201" y="403002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0" name="Shape 704"/>
          <p:cNvSpPr/>
          <p:nvPr/>
        </p:nvSpPr>
        <p:spPr>
          <a:xfrm>
            <a:off x="8203201" y="4295575"/>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1" name="Shape 705"/>
          <p:cNvSpPr/>
          <p:nvPr/>
        </p:nvSpPr>
        <p:spPr>
          <a:xfrm>
            <a:off x="8203201" y="4561125"/>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2" name="Shape 706"/>
          <p:cNvSpPr/>
          <p:nvPr/>
        </p:nvSpPr>
        <p:spPr>
          <a:xfrm>
            <a:off x="8203201" y="482667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3" name="Shape 707"/>
          <p:cNvSpPr/>
          <p:nvPr/>
        </p:nvSpPr>
        <p:spPr>
          <a:xfrm>
            <a:off x="8203201" y="5092225"/>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Tree>
    <p:extLst>
      <p:ext uri="{BB962C8B-B14F-4D97-AF65-F5344CB8AC3E}">
        <p14:creationId xmlns:p14="http://schemas.microsoft.com/office/powerpoint/2010/main" val="12606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sz="quarter" idx="1"/>
          </p:nvPr>
        </p:nvSpPr>
        <p:spPr/>
        <p:txBody>
          <a:bodyPr/>
          <a:lstStyle/>
          <a:p>
            <a:r>
              <a:rPr lang="en-US" dirty="0" smtClean="0"/>
              <a:t>Submit Prelim 2 conflicts by tomorrow night</a:t>
            </a:r>
          </a:p>
          <a:p>
            <a:r>
              <a:rPr lang="en-US" dirty="0" smtClean="0"/>
              <a:t>A7 Due FRIDAY</a:t>
            </a:r>
          </a:p>
          <a:p>
            <a:r>
              <a:rPr lang="en-US" dirty="0" smtClean="0"/>
              <a:t>A8 will be released on Thursday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a:t>
            </a:fld>
            <a:endParaRPr lang="en-US" dirty="0"/>
          </a:p>
        </p:txBody>
      </p:sp>
    </p:spTree>
    <p:extLst>
      <p:ext uri="{BB962C8B-B14F-4D97-AF65-F5344CB8AC3E}">
        <p14:creationId xmlns:p14="http://schemas.microsoft.com/office/powerpoint/2010/main" val="1707802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a:t>
            </a:r>
            <a:endParaRPr lang="en-US" dirty="0"/>
          </a:p>
        </p:txBody>
      </p:sp>
      <p:graphicFrame>
        <p:nvGraphicFramePr>
          <p:cNvPr id="4" name="Content Placeholder 3"/>
          <p:cNvGraphicFramePr>
            <a:graphicFrameLocks noGrp="1"/>
          </p:cNvGraphicFramePr>
          <p:nvPr>
            <p:ph idx="1"/>
            <p:extLst/>
          </p:nvPr>
        </p:nvGraphicFramePr>
        <p:xfrm>
          <a:off x="2209800" y="2667000"/>
          <a:ext cx="4190998" cy="914400"/>
        </p:xfrm>
        <a:graphic>
          <a:graphicData uri="http://schemas.openxmlformats.org/drawingml/2006/table">
            <a:tbl>
              <a:tblPr/>
              <a:tblGrid>
                <a:gridCol w="1676399"/>
                <a:gridCol w="457200"/>
                <a:gridCol w="457200"/>
                <a:gridCol w="533400"/>
                <a:gridCol w="533400"/>
                <a:gridCol w="533399"/>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a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d</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e</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9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11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smtClean="0">
                          <a:effectLst/>
                          <a:latin typeface="+mn-lt"/>
                        </a:rPr>
                        <a:t>19</a:t>
                      </a:r>
                      <a:endParaRPr lang="cs-CZ"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smtClean="0"/>
              <a:t>Insert the following elements (</a:t>
            </a:r>
            <a:r>
              <a:rPr lang="en-US" sz="2400" smtClean="0"/>
              <a:t>in order) into </a:t>
            </a:r>
            <a:r>
              <a:rPr lang="en-US" sz="2400" dirty="0" smtClean="0"/>
              <a:t>an array of size 6:</a:t>
            </a:r>
            <a:endParaRPr lang="en-US" sz="2400" dirty="0"/>
          </a:p>
        </p:txBody>
      </p:sp>
      <p:grpSp>
        <p:nvGrpSpPr>
          <p:cNvPr id="7" name="Shape 472"/>
          <p:cNvGrpSpPr/>
          <p:nvPr/>
        </p:nvGrpSpPr>
        <p:grpSpPr>
          <a:xfrm>
            <a:off x="1276548" y="3962400"/>
            <a:ext cx="6825600" cy="997920"/>
            <a:chOff x="1121625" y="3632780"/>
            <a:chExt cx="68256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1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grpSp>
        <p:nvGrpSpPr>
          <p:cNvPr id="26" name="Group 25"/>
          <p:cNvGrpSpPr/>
          <p:nvPr/>
        </p:nvGrpSpPr>
        <p:grpSpPr>
          <a:xfrm>
            <a:off x="1464348" y="4673175"/>
            <a:ext cx="762000" cy="1206235"/>
            <a:chOff x="1464348" y="4673175"/>
            <a:chExt cx="762000" cy="1206235"/>
          </a:xfrm>
        </p:grpSpPr>
        <p:cxnSp>
          <p:nvCxnSpPr>
            <p:cNvPr id="22"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23"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smtClean="0">
                  <a:solidFill>
                    <a:srgbClr val="FF0000"/>
                  </a:solidFill>
                  <a:latin typeface="Courier New"/>
                  <a:ea typeface="Courier New"/>
                  <a:cs typeface="Courier New"/>
                  <a:sym typeface="Courier New"/>
                </a:rPr>
                <a:t>a</a:t>
              </a:r>
              <a:endParaRPr lang="en" sz="2000" b="1" dirty="0">
                <a:solidFill>
                  <a:srgbClr val="FF0000"/>
                </a:solidFill>
                <a:latin typeface="Courier New"/>
                <a:ea typeface="Courier New"/>
                <a:cs typeface="Courier New"/>
                <a:sym typeface="Courier New"/>
              </a:endParaRPr>
            </a:p>
          </p:txBody>
        </p:sp>
      </p:grpSp>
      <p:grpSp>
        <p:nvGrpSpPr>
          <p:cNvPr id="27" name="Group 26"/>
          <p:cNvGrpSpPr/>
          <p:nvPr/>
        </p:nvGrpSpPr>
        <p:grpSpPr>
          <a:xfrm>
            <a:off x="4877148" y="4673175"/>
            <a:ext cx="762000" cy="1206235"/>
            <a:chOff x="1464348" y="4673175"/>
            <a:chExt cx="762000" cy="1206235"/>
          </a:xfrm>
        </p:grpSpPr>
        <p:cxnSp>
          <p:nvCxnSpPr>
            <p:cNvPr id="28"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29"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b</a:t>
              </a:r>
              <a:endParaRPr lang="en" sz="2000" b="1" dirty="0">
                <a:solidFill>
                  <a:srgbClr val="FF0000"/>
                </a:solidFill>
                <a:latin typeface="Courier New"/>
                <a:ea typeface="Courier New"/>
                <a:cs typeface="Courier New"/>
                <a:sym typeface="Courier New"/>
              </a:endParaRPr>
            </a:p>
          </p:txBody>
        </p:sp>
      </p:grpSp>
      <p:grpSp>
        <p:nvGrpSpPr>
          <p:cNvPr id="30" name="Group 29"/>
          <p:cNvGrpSpPr/>
          <p:nvPr/>
        </p:nvGrpSpPr>
        <p:grpSpPr>
          <a:xfrm>
            <a:off x="7152348" y="4673175"/>
            <a:ext cx="762000" cy="1206235"/>
            <a:chOff x="1464348" y="4673175"/>
            <a:chExt cx="762000" cy="1206235"/>
          </a:xfrm>
        </p:grpSpPr>
        <p:cxnSp>
          <p:nvCxnSpPr>
            <p:cNvPr id="31"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32"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c</a:t>
              </a:r>
              <a:endParaRPr lang="en" sz="2000" b="1" dirty="0">
                <a:solidFill>
                  <a:srgbClr val="FF0000"/>
                </a:solidFill>
                <a:latin typeface="Courier New"/>
                <a:ea typeface="Courier New"/>
                <a:cs typeface="Courier New"/>
                <a:sym typeface="Courier New"/>
              </a:endParaRPr>
            </a:p>
          </p:txBody>
        </p:sp>
      </p:grpSp>
      <p:grpSp>
        <p:nvGrpSpPr>
          <p:cNvPr id="33" name="Group 32"/>
          <p:cNvGrpSpPr/>
          <p:nvPr/>
        </p:nvGrpSpPr>
        <p:grpSpPr>
          <a:xfrm>
            <a:off x="7152348" y="5761072"/>
            <a:ext cx="762000" cy="1087897"/>
            <a:chOff x="1464348" y="4791513"/>
            <a:chExt cx="762000" cy="1087897"/>
          </a:xfrm>
        </p:grpSpPr>
        <p:cxnSp>
          <p:nvCxnSpPr>
            <p:cNvPr id="34" name="Shape 348"/>
            <p:cNvCxnSpPr/>
            <p:nvPr/>
          </p:nvCxnSpPr>
          <p:spPr>
            <a:xfrm>
              <a:off x="1845348" y="4791513"/>
              <a:ext cx="350" cy="385297"/>
            </a:xfrm>
            <a:prstGeom prst="straightConnector1">
              <a:avLst/>
            </a:prstGeom>
            <a:noFill/>
            <a:ln w="19050" cap="flat" cmpd="sng">
              <a:solidFill>
                <a:schemeClr val="dk2"/>
              </a:solidFill>
              <a:prstDash val="solid"/>
              <a:round/>
              <a:headEnd type="none" w="lg" len="lg"/>
              <a:tailEnd type="triangle" w="lg" len="lg"/>
            </a:ln>
          </p:spPr>
        </p:cxnSp>
        <p:sp>
          <p:nvSpPr>
            <p:cNvPr id="35"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smtClean="0">
                  <a:solidFill>
                    <a:srgbClr val="FF0000"/>
                  </a:solidFill>
                  <a:latin typeface="Courier New"/>
                  <a:ea typeface="Courier New"/>
                  <a:cs typeface="Courier New"/>
                  <a:sym typeface="Courier New"/>
                </a:rPr>
                <a:t>d</a:t>
              </a:r>
              <a:endParaRPr lang="en" sz="2000" b="1" dirty="0">
                <a:solidFill>
                  <a:srgbClr val="FF0000"/>
                </a:solidFill>
                <a:latin typeface="Courier New"/>
                <a:ea typeface="Courier New"/>
                <a:cs typeface="Courier New"/>
                <a:sym typeface="Courier New"/>
              </a:endParaRPr>
            </a:p>
          </p:txBody>
        </p:sp>
      </p:grpSp>
      <p:grpSp>
        <p:nvGrpSpPr>
          <p:cNvPr id="37" name="Group 36"/>
          <p:cNvGrpSpPr/>
          <p:nvPr/>
        </p:nvGrpSpPr>
        <p:grpSpPr>
          <a:xfrm>
            <a:off x="2601948" y="4673175"/>
            <a:ext cx="762000" cy="1206235"/>
            <a:chOff x="1464348" y="4673175"/>
            <a:chExt cx="762000" cy="1206235"/>
          </a:xfrm>
        </p:grpSpPr>
        <p:cxnSp>
          <p:nvCxnSpPr>
            <p:cNvPr id="38"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39"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smtClean="0">
                  <a:solidFill>
                    <a:srgbClr val="FF0000"/>
                  </a:solidFill>
                  <a:latin typeface="Courier New"/>
                  <a:ea typeface="Courier New"/>
                  <a:cs typeface="Courier New"/>
                  <a:sym typeface="Courier New"/>
                </a:rPr>
                <a:t>e</a:t>
              </a:r>
              <a:endParaRPr lang="en" sz="2000" b="1" dirty="0">
                <a:solidFill>
                  <a:srgbClr val="FF0000"/>
                </a:solidFill>
                <a:latin typeface="Courier New"/>
                <a:ea typeface="Courier New"/>
                <a:cs typeface="Courier New"/>
                <a:sym typeface="Courier New"/>
              </a:endParaRPr>
            </a:p>
          </p:txBody>
        </p:sp>
      </p:grpSp>
    </p:spTree>
    <p:extLst>
      <p:ext uri="{BB962C8B-B14F-4D97-AF65-F5344CB8AC3E}">
        <p14:creationId xmlns:p14="http://schemas.microsoft.com/office/powerpoint/2010/main" val="11729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a:t>
            </a:r>
            <a:endParaRPr lang="en-US" dirty="0"/>
          </a:p>
        </p:txBody>
      </p:sp>
      <p:graphicFrame>
        <p:nvGraphicFramePr>
          <p:cNvPr id="4" name="Content Placeholder 3"/>
          <p:cNvGraphicFramePr>
            <a:graphicFrameLocks noGrp="1"/>
          </p:cNvGraphicFramePr>
          <p:nvPr>
            <p:ph idx="1"/>
            <p:extLst/>
          </p:nvPr>
        </p:nvGraphicFramePr>
        <p:xfrm>
          <a:off x="2209800" y="2667000"/>
          <a:ext cx="4190998" cy="914400"/>
        </p:xfrm>
        <a:graphic>
          <a:graphicData uri="http://schemas.openxmlformats.org/drawingml/2006/table">
            <a:tbl>
              <a:tblPr/>
              <a:tblGrid>
                <a:gridCol w="1676399"/>
                <a:gridCol w="457200"/>
                <a:gridCol w="457200"/>
                <a:gridCol w="533400"/>
                <a:gridCol w="533400"/>
                <a:gridCol w="533399"/>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a </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d</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e</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9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11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smtClean="0">
                          <a:effectLst/>
                          <a:latin typeface="+mn-lt"/>
                        </a:rPr>
                        <a:t>19</a:t>
                      </a:r>
                      <a:endParaRPr lang="cs-CZ"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smtClean="0"/>
              <a:t>Insert the following elements (</a:t>
            </a:r>
            <a:r>
              <a:rPr lang="en-US" sz="2400" smtClean="0"/>
              <a:t>in order) into </a:t>
            </a:r>
            <a:r>
              <a:rPr lang="en-US" sz="2400" dirty="0" smtClean="0"/>
              <a:t>an array of size 6:</a:t>
            </a:r>
            <a:endParaRPr lang="en-US" sz="2400" dirty="0"/>
          </a:p>
        </p:txBody>
      </p:sp>
      <p:grpSp>
        <p:nvGrpSpPr>
          <p:cNvPr id="7" name="Shape 472"/>
          <p:cNvGrpSpPr/>
          <p:nvPr/>
        </p:nvGrpSpPr>
        <p:grpSpPr>
          <a:xfrm>
            <a:off x="1276548" y="3962400"/>
            <a:ext cx="6825600" cy="997920"/>
            <a:chOff x="1121625" y="3632780"/>
            <a:chExt cx="68256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1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
        <p:nvSpPr>
          <p:cNvPr id="3" name="TextBox 2"/>
          <p:cNvSpPr txBox="1"/>
          <p:nvPr/>
        </p:nvSpPr>
        <p:spPr>
          <a:xfrm>
            <a:off x="1591054" y="4267200"/>
            <a:ext cx="508588" cy="584775"/>
          </a:xfrm>
          <a:prstGeom prst="rect">
            <a:avLst/>
          </a:prstGeom>
          <a:noFill/>
        </p:spPr>
        <p:txBody>
          <a:bodyPr wrap="square" rtlCol="0">
            <a:spAutoFit/>
          </a:bodyPr>
          <a:lstStyle/>
          <a:p>
            <a:pPr algn="ctr"/>
            <a:r>
              <a:rPr lang="en-US" sz="3200" dirty="0" smtClean="0">
                <a:latin typeface="+mn-lt"/>
              </a:rPr>
              <a:t>a</a:t>
            </a:r>
            <a:endParaRPr lang="en-US" sz="3200" dirty="0">
              <a:latin typeface="+mn-lt"/>
            </a:endParaRPr>
          </a:p>
        </p:txBody>
      </p:sp>
      <p:sp>
        <p:nvSpPr>
          <p:cNvPr id="36" name="TextBox 35"/>
          <p:cNvSpPr txBox="1"/>
          <p:nvPr/>
        </p:nvSpPr>
        <p:spPr>
          <a:xfrm>
            <a:off x="5003854" y="4267200"/>
            <a:ext cx="508588" cy="584775"/>
          </a:xfrm>
          <a:prstGeom prst="rect">
            <a:avLst/>
          </a:prstGeom>
          <a:noFill/>
        </p:spPr>
        <p:txBody>
          <a:bodyPr wrap="square" rtlCol="0">
            <a:spAutoFit/>
          </a:bodyPr>
          <a:lstStyle/>
          <a:p>
            <a:pPr algn="ctr"/>
            <a:r>
              <a:rPr lang="en-US" sz="3200" dirty="0" smtClean="0">
                <a:latin typeface="+mn-lt"/>
              </a:rPr>
              <a:t>b</a:t>
            </a:r>
            <a:endParaRPr lang="en-US" sz="3200" dirty="0">
              <a:latin typeface="+mn-lt"/>
            </a:endParaRPr>
          </a:p>
        </p:txBody>
      </p:sp>
      <p:sp>
        <p:nvSpPr>
          <p:cNvPr id="40" name="TextBox 39"/>
          <p:cNvSpPr txBox="1"/>
          <p:nvPr/>
        </p:nvSpPr>
        <p:spPr>
          <a:xfrm>
            <a:off x="7279054" y="4267199"/>
            <a:ext cx="508588" cy="584775"/>
          </a:xfrm>
          <a:prstGeom prst="rect">
            <a:avLst/>
          </a:prstGeom>
          <a:noFill/>
        </p:spPr>
        <p:txBody>
          <a:bodyPr wrap="square" rtlCol="0">
            <a:spAutoFit/>
          </a:bodyPr>
          <a:lstStyle/>
          <a:p>
            <a:pPr algn="ctr"/>
            <a:r>
              <a:rPr lang="en-US" sz="3200" dirty="0" smtClean="0">
                <a:latin typeface="+mn-lt"/>
              </a:rPr>
              <a:t>c</a:t>
            </a:r>
            <a:endParaRPr lang="en-US" sz="3200" dirty="0">
              <a:latin typeface="+mn-lt"/>
            </a:endParaRPr>
          </a:p>
        </p:txBody>
      </p:sp>
      <p:sp>
        <p:nvSpPr>
          <p:cNvPr id="41" name="TextBox 40"/>
          <p:cNvSpPr txBox="1"/>
          <p:nvPr/>
        </p:nvSpPr>
        <p:spPr>
          <a:xfrm>
            <a:off x="2728654" y="4303432"/>
            <a:ext cx="508588" cy="584775"/>
          </a:xfrm>
          <a:prstGeom prst="rect">
            <a:avLst/>
          </a:prstGeom>
          <a:noFill/>
        </p:spPr>
        <p:txBody>
          <a:bodyPr wrap="square" rtlCol="0">
            <a:spAutoFit/>
          </a:bodyPr>
          <a:lstStyle/>
          <a:p>
            <a:pPr algn="ctr"/>
            <a:r>
              <a:rPr lang="en-US" sz="3200" dirty="0" smtClean="0">
                <a:latin typeface="+mn-lt"/>
              </a:rPr>
              <a:t>d</a:t>
            </a:r>
            <a:endParaRPr lang="en-US" sz="3200" dirty="0">
              <a:latin typeface="+mn-lt"/>
            </a:endParaRPr>
          </a:p>
        </p:txBody>
      </p:sp>
      <p:sp>
        <p:nvSpPr>
          <p:cNvPr id="42" name="TextBox 41"/>
          <p:cNvSpPr txBox="1"/>
          <p:nvPr/>
        </p:nvSpPr>
        <p:spPr>
          <a:xfrm>
            <a:off x="3866254" y="4267199"/>
            <a:ext cx="508588" cy="584775"/>
          </a:xfrm>
          <a:prstGeom prst="rect">
            <a:avLst/>
          </a:prstGeom>
          <a:noFill/>
        </p:spPr>
        <p:txBody>
          <a:bodyPr wrap="square" rtlCol="0">
            <a:spAutoFit/>
          </a:bodyPr>
          <a:lstStyle/>
          <a:p>
            <a:pPr algn="ctr"/>
            <a:r>
              <a:rPr lang="en-US" sz="3200" dirty="0" smtClean="0">
                <a:latin typeface="+mn-lt"/>
              </a:rPr>
              <a:t>e</a:t>
            </a:r>
            <a:endParaRPr lang="en-US" sz="3200" dirty="0">
              <a:latin typeface="+mn-lt"/>
            </a:endParaRPr>
          </a:p>
        </p:txBody>
      </p:sp>
      <p:sp>
        <p:nvSpPr>
          <p:cNvPr id="23" name="TextBox 22"/>
          <p:cNvSpPr txBox="1"/>
          <p:nvPr/>
        </p:nvSpPr>
        <p:spPr>
          <a:xfrm>
            <a:off x="533400" y="5706334"/>
            <a:ext cx="5408853" cy="461665"/>
          </a:xfrm>
          <a:prstGeom prst="rect">
            <a:avLst/>
          </a:prstGeom>
          <a:noFill/>
        </p:spPr>
        <p:txBody>
          <a:bodyPr wrap="none" rtlCol="0">
            <a:spAutoFit/>
          </a:bodyPr>
          <a:lstStyle/>
          <a:p>
            <a:r>
              <a:rPr lang="en-US" sz="2400" dirty="0" smtClean="0"/>
              <a:t>Note: Using linear probing, no resizing</a:t>
            </a:r>
            <a:endParaRPr lang="en-US" sz="2400" dirty="0"/>
          </a:p>
        </p:txBody>
      </p:sp>
    </p:spTree>
    <p:extLst>
      <p:ext uri="{BB962C8B-B14F-4D97-AF65-F5344CB8AC3E}">
        <p14:creationId xmlns:p14="http://schemas.microsoft.com/office/powerpoint/2010/main" val="12134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graphicFrame>
        <p:nvGraphicFramePr>
          <p:cNvPr id="4" name="Content Placeholder 3"/>
          <p:cNvGraphicFramePr>
            <a:graphicFrameLocks noGrp="1"/>
          </p:cNvGraphicFramePr>
          <p:nvPr>
            <p:ph idx="1"/>
            <p:extLst/>
          </p:nvPr>
        </p:nvGraphicFramePr>
        <p:xfrm>
          <a:off x="2209800" y="2667000"/>
          <a:ext cx="4190998" cy="914400"/>
        </p:xfrm>
        <a:graphic>
          <a:graphicData uri="http://schemas.openxmlformats.org/drawingml/2006/table">
            <a:tbl>
              <a:tblPr/>
              <a:tblGrid>
                <a:gridCol w="1676399"/>
                <a:gridCol w="457200"/>
                <a:gridCol w="457200"/>
                <a:gridCol w="533400"/>
                <a:gridCol w="533400"/>
                <a:gridCol w="533399"/>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a </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d</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e</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9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11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smtClean="0">
                          <a:effectLst/>
                          <a:latin typeface="+mn-lt"/>
                        </a:rPr>
                        <a:t>19</a:t>
                      </a:r>
                      <a:endParaRPr lang="cs-CZ"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smtClean="0"/>
              <a:t>Insert the following elements (</a:t>
            </a:r>
            <a:r>
              <a:rPr lang="en-US" sz="2400" smtClean="0"/>
              <a:t>in order) into </a:t>
            </a:r>
            <a:r>
              <a:rPr lang="en-US" sz="2400" dirty="0" smtClean="0"/>
              <a:t>an array of size 6:</a:t>
            </a:r>
            <a:endParaRPr lang="en-US" sz="2400" dirty="0"/>
          </a:p>
        </p:txBody>
      </p:sp>
      <p:grpSp>
        <p:nvGrpSpPr>
          <p:cNvPr id="7" name="Shape 472"/>
          <p:cNvGrpSpPr/>
          <p:nvPr/>
        </p:nvGrpSpPr>
        <p:grpSpPr>
          <a:xfrm>
            <a:off x="1276548" y="3962400"/>
            <a:ext cx="6825600" cy="997920"/>
            <a:chOff x="1121625" y="3632780"/>
            <a:chExt cx="68256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1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
        <p:nvSpPr>
          <p:cNvPr id="6" name="Rectangle 5"/>
          <p:cNvSpPr/>
          <p:nvPr/>
        </p:nvSpPr>
        <p:spPr>
          <a:xfrm>
            <a:off x="1276548" y="5410200"/>
            <a:ext cx="6825600" cy="1200329"/>
          </a:xfrm>
          <a:prstGeom prst="rect">
            <a:avLst/>
          </a:prstGeom>
        </p:spPr>
        <p:txBody>
          <a:bodyPr wrap="square">
            <a:spAutoFit/>
          </a:bodyPr>
          <a:lstStyle/>
          <a:p>
            <a:r>
              <a:rPr lang="en-US" dirty="0"/>
              <a:t>What is the final state of the hash table if you use open addressing with </a:t>
            </a:r>
            <a:r>
              <a:rPr lang="en-US" dirty="0" smtClean="0"/>
              <a:t>quadratic probing (assume no resizing)?</a:t>
            </a:r>
            <a:endParaRPr lang="en-US" dirty="0"/>
          </a:p>
        </p:txBody>
      </p:sp>
    </p:spTree>
    <p:extLst>
      <p:ext uri="{BB962C8B-B14F-4D97-AF65-F5344CB8AC3E}">
        <p14:creationId xmlns:p14="http://schemas.microsoft.com/office/powerpoint/2010/main" val="3012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a:t>
            </a:r>
            <a:endParaRPr lang="en-US" dirty="0"/>
          </a:p>
        </p:txBody>
      </p:sp>
      <p:graphicFrame>
        <p:nvGraphicFramePr>
          <p:cNvPr id="4" name="Content Placeholder 3"/>
          <p:cNvGraphicFramePr>
            <a:graphicFrameLocks noGrp="1"/>
          </p:cNvGraphicFramePr>
          <p:nvPr>
            <p:ph idx="1"/>
            <p:extLst/>
          </p:nvPr>
        </p:nvGraphicFramePr>
        <p:xfrm>
          <a:off x="2209800" y="2667000"/>
          <a:ext cx="4190998" cy="914400"/>
        </p:xfrm>
        <a:graphic>
          <a:graphicData uri="http://schemas.openxmlformats.org/drawingml/2006/table">
            <a:tbl>
              <a:tblPr/>
              <a:tblGrid>
                <a:gridCol w="1676399"/>
                <a:gridCol w="457200"/>
                <a:gridCol w="457200"/>
                <a:gridCol w="533400"/>
                <a:gridCol w="533400"/>
                <a:gridCol w="533399"/>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a </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d</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e</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9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11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smtClean="0">
                          <a:effectLst/>
                          <a:latin typeface="+mn-lt"/>
                        </a:rPr>
                        <a:t>19</a:t>
                      </a:r>
                      <a:endParaRPr lang="cs-CZ"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smtClean="0"/>
              <a:t>Insert the following elements (</a:t>
            </a:r>
            <a:r>
              <a:rPr lang="en-US" sz="2400" smtClean="0"/>
              <a:t>in order) into </a:t>
            </a:r>
            <a:r>
              <a:rPr lang="en-US" sz="2400" dirty="0" smtClean="0"/>
              <a:t>an array of size 6:</a:t>
            </a:r>
            <a:endParaRPr lang="en-US" sz="2400" dirty="0"/>
          </a:p>
        </p:txBody>
      </p:sp>
      <p:grpSp>
        <p:nvGrpSpPr>
          <p:cNvPr id="7" name="Shape 472"/>
          <p:cNvGrpSpPr/>
          <p:nvPr/>
        </p:nvGrpSpPr>
        <p:grpSpPr>
          <a:xfrm>
            <a:off x="1276548" y="3962400"/>
            <a:ext cx="6825600" cy="997920"/>
            <a:chOff x="1121625" y="3632780"/>
            <a:chExt cx="68256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1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
        <p:nvSpPr>
          <p:cNvPr id="3" name="TextBox 2"/>
          <p:cNvSpPr txBox="1"/>
          <p:nvPr/>
        </p:nvSpPr>
        <p:spPr>
          <a:xfrm>
            <a:off x="1591054" y="4267200"/>
            <a:ext cx="508588" cy="584775"/>
          </a:xfrm>
          <a:prstGeom prst="rect">
            <a:avLst/>
          </a:prstGeom>
          <a:noFill/>
        </p:spPr>
        <p:txBody>
          <a:bodyPr wrap="square" rtlCol="0">
            <a:spAutoFit/>
          </a:bodyPr>
          <a:lstStyle/>
          <a:p>
            <a:pPr algn="ctr"/>
            <a:r>
              <a:rPr lang="en-US" sz="3200" dirty="0" smtClean="0">
                <a:latin typeface="+mn-lt"/>
              </a:rPr>
              <a:t>a</a:t>
            </a:r>
            <a:endParaRPr lang="en-US" sz="3200" dirty="0">
              <a:latin typeface="+mn-lt"/>
            </a:endParaRPr>
          </a:p>
        </p:txBody>
      </p:sp>
      <p:sp>
        <p:nvSpPr>
          <p:cNvPr id="36" name="TextBox 35"/>
          <p:cNvSpPr txBox="1"/>
          <p:nvPr/>
        </p:nvSpPr>
        <p:spPr>
          <a:xfrm>
            <a:off x="5003854" y="4267200"/>
            <a:ext cx="508588" cy="584775"/>
          </a:xfrm>
          <a:prstGeom prst="rect">
            <a:avLst/>
          </a:prstGeom>
          <a:noFill/>
        </p:spPr>
        <p:txBody>
          <a:bodyPr wrap="square" rtlCol="0">
            <a:spAutoFit/>
          </a:bodyPr>
          <a:lstStyle/>
          <a:p>
            <a:pPr algn="ctr"/>
            <a:r>
              <a:rPr lang="en-US" sz="3200" dirty="0" smtClean="0">
                <a:latin typeface="+mn-lt"/>
              </a:rPr>
              <a:t>b</a:t>
            </a:r>
            <a:endParaRPr lang="en-US" sz="3200" dirty="0">
              <a:latin typeface="+mn-lt"/>
            </a:endParaRPr>
          </a:p>
        </p:txBody>
      </p:sp>
      <p:sp>
        <p:nvSpPr>
          <p:cNvPr id="40" name="TextBox 39"/>
          <p:cNvSpPr txBox="1"/>
          <p:nvPr/>
        </p:nvSpPr>
        <p:spPr>
          <a:xfrm>
            <a:off x="7279054" y="4267199"/>
            <a:ext cx="508588" cy="584775"/>
          </a:xfrm>
          <a:prstGeom prst="rect">
            <a:avLst/>
          </a:prstGeom>
          <a:noFill/>
        </p:spPr>
        <p:txBody>
          <a:bodyPr wrap="square" rtlCol="0">
            <a:spAutoFit/>
          </a:bodyPr>
          <a:lstStyle/>
          <a:p>
            <a:pPr algn="ctr"/>
            <a:r>
              <a:rPr lang="en-US" sz="3200" dirty="0" smtClean="0">
                <a:latin typeface="+mn-lt"/>
              </a:rPr>
              <a:t>c</a:t>
            </a:r>
            <a:endParaRPr lang="en-US" sz="3200" dirty="0">
              <a:latin typeface="+mn-lt"/>
            </a:endParaRPr>
          </a:p>
        </p:txBody>
      </p:sp>
      <p:sp>
        <p:nvSpPr>
          <p:cNvPr id="41" name="TextBox 40"/>
          <p:cNvSpPr txBox="1"/>
          <p:nvPr/>
        </p:nvSpPr>
        <p:spPr>
          <a:xfrm>
            <a:off x="3866254" y="4267199"/>
            <a:ext cx="508588" cy="584775"/>
          </a:xfrm>
          <a:prstGeom prst="rect">
            <a:avLst/>
          </a:prstGeom>
          <a:noFill/>
        </p:spPr>
        <p:txBody>
          <a:bodyPr wrap="square" rtlCol="0">
            <a:spAutoFit/>
          </a:bodyPr>
          <a:lstStyle/>
          <a:p>
            <a:pPr algn="ctr"/>
            <a:r>
              <a:rPr lang="en-US" sz="3200" dirty="0" smtClean="0">
                <a:latin typeface="+mn-lt"/>
              </a:rPr>
              <a:t>d</a:t>
            </a:r>
            <a:endParaRPr lang="en-US" sz="3200" dirty="0">
              <a:latin typeface="+mn-lt"/>
            </a:endParaRPr>
          </a:p>
        </p:txBody>
      </p:sp>
      <p:sp>
        <p:nvSpPr>
          <p:cNvPr id="42" name="TextBox 41"/>
          <p:cNvSpPr txBox="1"/>
          <p:nvPr/>
        </p:nvSpPr>
        <p:spPr>
          <a:xfrm>
            <a:off x="2728654" y="4267199"/>
            <a:ext cx="508588" cy="584775"/>
          </a:xfrm>
          <a:prstGeom prst="rect">
            <a:avLst/>
          </a:prstGeom>
          <a:noFill/>
        </p:spPr>
        <p:txBody>
          <a:bodyPr wrap="square" rtlCol="0">
            <a:spAutoFit/>
          </a:bodyPr>
          <a:lstStyle/>
          <a:p>
            <a:pPr algn="ctr"/>
            <a:r>
              <a:rPr lang="en-US" sz="3200" dirty="0" smtClean="0">
                <a:latin typeface="+mn-lt"/>
              </a:rPr>
              <a:t>e</a:t>
            </a:r>
            <a:endParaRPr lang="en-US" sz="3200" dirty="0">
              <a:latin typeface="+mn-lt"/>
            </a:endParaRPr>
          </a:p>
        </p:txBody>
      </p:sp>
      <p:sp>
        <p:nvSpPr>
          <p:cNvPr id="23" name="TextBox 22"/>
          <p:cNvSpPr txBox="1"/>
          <p:nvPr/>
        </p:nvSpPr>
        <p:spPr>
          <a:xfrm>
            <a:off x="533400" y="5706334"/>
            <a:ext cx="5921814" cy="461665"/>
          </a:xfrm>
          <a:prstGeom prst="rect">
            <a:avLst/>
          </a:prstGeom>
          <a:noFill/>
        </p:spPr>
        <p:txBody>
          <a:bodyPr wrap="none" rtlCol="0">
            <a:spAutoFit/>
          </a:bodyPr>
          <a:lstStyle/>
          <a:p>
            <a:r>
              <a:rPr lang="en-US" sz="2400" dirty="0" smtClean="0"/>
              <a:t>Note: </a:t>
            </a:r>
            <a:r>
              <a:rPr lang="en-US" sz="2400" smtClean="0"/>
              <a:t>Using quadratic </a:t>
            </a:r>
            <a:r>
              <a:rPr lang="en-US" sz="2400" dirty="0" smtClean="0"/>
              <a:t>probing, no resizing</a:t>
            </a:r>
            <a:endParaRPr lang="en-US" sz="2400" dirty="0"/>
          </a:p>
        </p:txBody>
      </p:sp>
    </p:spTree>
    <p:extLst>
      <p:ext uri="{BB962C8B-B14F-4D97-AF65-F5344CB8AC3E}">
        <p14:creationId xmlns:p14="http://schemas.microsoft.com/office/powerpoint/2010/main" val="6638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a:t>
            </a:r>
            <a:endParaRPr lang="en-US" dirty="0"/>
          </a:p>
        </p:txBody>
      </p:sp>
      <p:graphicFrame>
        <p:nvGraphicFramePr>
          <p:cNvPr id="4" name="Content Placeholder 3"/>
          <p:cNvGraphicFramePr>
            <a:graphicFrameLocks noGrp="1"/>
          </p:cNvGraphicFramePr>
          <p:nvPr>
            <p:ph idx="1"/>
            <p:extLst/>
          </p:nvPr>
        </p:nvGraphicFramePr>
        <p:xfrm>
          <a:off x="2209800" y="2667000"/>
          <a:ext cx="4190998" cy="914400"/>
        </p:xfrm>
        <a:graphic>
          <a:graphicData uri="http://schemas.openxmlformats.org/drawingml/2006/table">
            <a:tbl>
              <a:tblPr/>
              <a:tblGrid>
                <a:gridCol w="1676399"/>
                <a:gridCol w="457200"/>
                <a:gridCol w="457200"/>
                <a:gridCol w="533400"/>
                <a:gridCol w="533400"/>
                <a:gridCol w="533399"/>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a </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d</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smtClean="0">
                          <a:effectLst/>
                          <a:latin typeface="+mn-lt"/>
                        </a:rPr>
                        <a:t>e</a:t>
                      </a:r>
                      <a:endParaRPr lang="en-US"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9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11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smtClean="0">
                          <a:effectLst/>
                          <a:latin typeface="+mn-lt"/>
                        </a:rPr>
                        <a:t>19</a:t>
                      </a:r>
                      <a:endParaRPr lang="cs-CZ" sz="2400" dirty="0">
                        <a:effectLst/>
                        <a:latin typeface="+mn-lt"/>
                      </a:endParaRP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smtClean="0"/>
              <a:t>Insert the following elements (</a:t>
            </a:r>
            <a:r>
              <a:rPr lang="en-US" sz="2400" smtClean="0"/>
              <a:t>in order) into </a:t>
            </a:r>
            <a:r>
              <a:rPr lang="en-US" sz="2400" dirty="0" smtClean="0"/>
              <a:t>an array of size 6:</a:t>
            </a:r>
            <a:endParaRPr lang="en-US" sz="2400" dirty="0"/>
          </a:p>
        </p:txBody>
      </p:sp>
      <p:grpSp>
        <p:nvGrpSpPr>
          <p:cNvPr id="7" name="Shape 472"/>
          <p:cNvGrpSpPr/>
          <p:nvPr/>
        </p:nvGrpSpPr>
        <p:grpSpPr>
          <a:xfrm>
            <a:off x="1276548" y="3992303"/>
            <a:ext cx="6825600" cy="997920"/>
            <a:chOff x="1121625" y="3632780"/>
            <a:chExt cx="68256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1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sp>
        <p:nvSpPr>
          <p:cNvPr id="3" name="TextBox 2"/>
          <p:cNvSpPr txBox="1"/>
          <p:nvPr/>
        </p:nvSpPr>
        <p:spPr>
          <a:xfrm>
            <a:off x="1591054" y="4297103"/>
            <a:ext cx="508588" cy="584775"/>
          </a:xfrm>
          <a:prstGeom prst="rect">
            <a:avLst/>
          </a:prstGeom>
          <a:noFill/>
        </p:spPr>
        <p:txBody>
          <a:bodyPr wrap="square" rtlCol="0">
            <a:spAutoFit/>
          </a:bodyPr>
          <a:lstStyle/>
          <a:p>
            <a:pPr algn="ctr"/>
            <a:r>
              <a:rPr lang="en-US" sz="3200" dirty="0" smtClean="0">
                <a:latin typeface="+mn-lt"/>
              </a:rPr>
              <a:t>a</a:t>
            </a:r>
            <a:endParaRPr lang="en-US" sz="3200" dirty="0">
              <a:latin typeface="+mn-lt"/>
            </a:endParaRPr>
          </a:p>
        </p:txBody>
      </p:sp>
      <p:sp>
        <p:nvSpPr>
          <p:cNvPr id="36" name="TextBox 35"/>
          <p:cNvSpPr txBox="1"/>
          <p:nvPr/>
        </p:nvSpPr>
        <p:spPr>
          <a:xfrm>
            <a:off x="5003854" y="4297103"/>
            <a:ext cx="508588" cy="584775"/>
          </a:xfrm>
          <a:prstGeom prst="rect">
            <a:avLst/>
          </a:prstGeom>
          <a:noFill/>
        </p:spPr>
        <p:txBody>
          <a:bodyPr wrap="square" rtlCol="0">
            <a:spAutoFit/>
          </a:bodyPr>
          <a:lstStyle/>
          <a:p>
            <a:pPr algn="ctr"/>
            <a:r>
              <a:rPr lang="en-US" sz="3200" dirty="0" smtClean="0">
                <a:latin typeface="+mn-lt"/>
              </a:rPr>
              <a:t>b</a:t>
            </a:r>
            <a:endParaRPr lang="en-US" sz="3200" dirty="0">
              <a:latin typeface="+mn-lt"/>
            </a:endParaRPr>
          </a:p>
        </p:txBody>
      </p:sp>
      <p:sp>
        <p:nvSpPr>
          <p:cNvPr id="40" name="TextBox 39"/>
          <p:cNvSpPr txBox="1"/>
          <p:nvPr/>
        </p:nvSpPr>
        <p:spPr>
          <a:xfrm>
            <a:off x="7279054" y="4297102"/>
            <a:ext cx="508588" cy="584775"/>
          </a:xfrm>
          <a:prstGeom prst="rect">
            <a:avLst/>
          </a:prstGeom>
          <a:noFill/>
        </p:spPr>
        <p:txBody>
          <a:bodyPr wrap="square" rtlCol="0">
            <a:spAutoFit/>
          </a:bodyPr>
          <a:lstStyle/>
          <a:p>
            <a:pPr algn="ctr"/>
            <a:r>
              <a:rPr lang="en-US" sz="3200" dirty="0" smtClean="0">
                <a:latin typeface="+mn-lt"/>
              </a:rPr>
              <a:t>c</a:t>
            </a:r>
            <a:endParaRPr lang="en-US" sz="3200" dirty="0">
              <a:latin typeface="+mn-lt"/>
            </a:endParaRPr>
          </a:p>
        </p:txBody>
      </p:sp>
      <p:grpSp>
        <p:nvGrpSpPr>
          <p:cNvPr id="6" name="Group 5"/>
          <p:cNvGrpSpPr/>
          <p:nvPr/>
        </p:nvGrpSpPr>
        <p:grpSpPr>
          <a:xfrm>
            <a:off x="228600" y="3992303"/>
            <a:ext cx="8686800" cy="1004342"/>
            <a:chOff x="304800" y="4960319"/>
            <a:chExt cx="8686800" cy="1004342"/>
          </a:xfrm>
        </p:grpSpPr>
        <p:grpSp>
          <p:nvGrpSpPr>
            <p:cNvPr id="23" name="Shape 472"/>
            <p:cNvGrpSpPr/>
            <p:nvPr/>
          </p:nvGrpSpPr>
          <p:grpSpPr>
            <a:xfrm>
              <a:off x="304800" y="4966741"/>
              <a:ext cx="4343400" cy="997920"/>
              <a:chOff x="1121625" y="3632780"/>
              <a:chExt cx="6825600" cy="997920"/>
            </a:xfrm>
          </p:grpSpPr>
          <p:sp>
            <p:nvSpPr>
              <p:cNvPr id="24"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25"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26"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27"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28"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29"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30"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31"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32"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33"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34"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35"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grpSp>
          <p:nvGrpSpPr>
            <p:cNvPr id="37" name="Shape 472"/>
            <p:cNvGrpSpPr/>
            <p:nvPr/>
          </p:nvGrpSpPr>
          <p:grpSpPr>
            <a:xfrm>
              <a:off x="4648200" y="4960319"/>
              <a:ext cx="4343400" cy="1004341"/>
              <a:chOff x="1121625" y="3632780"/>
              <a:chExt cx="6825600" cy="997920"/>
            </a:xfrm>
          </p:grpSpPr>
          <p:sp>
            <p:nvSpPr>
              <p:cNvPr id="3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3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43"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44"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45"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46"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47"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US" sz="2000" dirty="0">
                    <a:latin typeface="Courier New"/>
                    <a:ea typeface="Courier New"/>
                    <a:cs typeface="Courier New"/>
                    <a:sym typeface="Courier New"/>
                  </a:rPr>
                  <a:t>6</a:t>
                </a:r>
                <a:endParaRPr lang="en" sz="2000" dirty="0">
                  <a:latin typeface="Courier New"/>
                  <a:ea typeface="Courier New"/>
                  <a:cs typeface="Courier New"/>
                  <a:sym typeface="Courier New"/>
                </a:endParaRPr>
              </a:p>
            </p:txBody>
          </p:sp>
          <p:sp>
            <p:nvSpPr>
              <p:cNvPr id="48"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US" sz="2000" dirty="0">
                    <a:latin typeface="Courier New"/>
                    <a:ea typeface="Courier New"/>
                    <a:cs typeface="Courier New"/>
                    <a:sym typeface="Courier New"/>
                  </a:rPr>
                  <a:t>7</a:t>
                </a:r>
                <a:endParaRPr lang="en" sz="2000" dirty="0">
                  <a:latin typeface="Courier New"/>
                  <a:ea typeface="Courier New"/>
                  <a:cs typeface="Courier New"/>
                  <a:sym typeface="Courier New"/>
                </a:endParaRPr>
              </a:p>
            </p:txBody>
          </p:sp>
          <p:sp>
            <p:nvSpPr>
              <p:cNvPr id="49"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US" sz="2000" dirty="0">
                    <a:latin typeface="Courier New"/>
                    <a:ea typeface="Courier New"/>
                    <a:cs typeface="Courier New"/>
                    <a:sym typeface="Courier New"/>
                  </a:rPr>
                  <a:t>8</a:t>
                </a:r>
                <a:endParaRPr lang="en" sz="2000" dirty="0">
                  <a:latin typeface="Courier New"/>
                  <a:ea typeface="Courier New"/>
                  <a:cs typeface="Courier New"/>
                  <a:sym typeface="Courier New"/>
                </a:endParaRPr>
              </a:p>
            </p:txBody>
          </p:sp>
          <p:sp>
            <p:nvSpPr>
              <p:cNvPr id="50"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US" sz="2000" dirty="0">
                    <a:latin typeface="Courier New"/>
                    <a:ea typeface="Courier New"/>
                    <a:cs typeface="Courier New"/>
                    <a:sym typeface="Courier New"/>
                  </a:rPr>
                  <a:t>9</a:t>
                </a:r>
                <a:endParaRPr lang="en" sz="2000" dirty="0">
                  <a:latin typeface="Courier New"/>
                  <a:ea typeface="Courier New"/>
                  <a:cs typeface="Courier New"/>
                  <a:sym typeface="Courier New"/>
                </a:endParaRPr>
              </a:p>
            </p:txBody>
          </p:sp>
          <p:sp>
            <p:nvSpPr>
              <p:cNvPr id="51"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US" sz="2000" dirty="0" smtClean="0">
                    <a:latin typeface="Courier New"/>
                    <a:ea typeface="Courier New"/>
                    <a:cs typeface="Courier New"/>
                    <a:sym typeface="Courier New"/>
                  </a:rPr>
                  <a:t>10</a:t>
                </a:r>
                <a:endParaRPr lang="en" sz="2000" dirty="0">
                  <a:latin typeface="Courier New"/>
                  <a:ea typeface="Courier New"/>
                  <a:cs typeface="Courier New"/>
                  <a:sym typeface="Courier New"/>
                </a:endParaRPr>
              </a:p>
            </p:txBody>
          </p:sp>
          <p:sp>
            <p:nvSpPr>
              <p:cNvPr id="52"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US" sz="2000" dirty="0" smtClean="0">
                    <a:latin typeface="Courier New"/>
                    <a:ea typeface="Courier New"/>
                    <a:cs typeface="Courier New"/>
                    <a:sym typeface="Courier New"/>
                  </a:rPr>
                  <a:t>11</a:t>
                </a:r>
                <a:endParaRPr lang="en" sz="2000" dirty="0">
                  <a:latin typeface="Courier New"/>
                  <a:ea typeface="Courier New"/>
                  <a:cs typeface="Courier New"/>
                  <a:sym typeface="Courier New"/>
                </a:endParaRPr>
              </a:p>
            </p:txBody>
          </p:sp>
        </p:grpSp>
      </p:grpSp>
      <p:sp>
        <p:nvSpPr>
          <p:cNvPr id="53" name="TextBox 52"/>
          <p:cNvSpPr txBox="1"/>
          <p:nvPr/>
        </p:nvSpPr>
        <p:spPr>
          <a:xfrm>
            <a:off x="336256" y="4288353"/>
            <a:ext cx="508588" cy="584775"/>
          </a:xfrm>
          <a:prstGeom prst="rect">
            <a:avLst/>
          </a:prstGeom>
          <a:noFill/>
        </p:spPr>
        <p:txBody>
          <a:bodyPr wrap="square" rtlCol="0">
            <a:spAutoFit/>
          </a:bodyPr>
          <a:lstStyle/>
          <a:p>
            <a:pPr algn="ctr"/>
            <a:r>
              <a:rPr lang="en-US" sz="3200" dirty="0" smtClean="0">
                <a:latin typeface="+mn-lt"/>
              </a:rPr>
              <a:t>a</a:t>
            </a:r>
            <a:endParaRPr lang="en-US" sz="3200" dirty="0">
              <a:latin typeface="+mn-lt"/>
            </a:endParaRPr>
          </a:p>
        </p:txBody>
      </p:sp>
      <p:sp>
        <p:nvSpPr>
          <p:cNvPr id="54" name="TextBox 53"/>
          <p:cNvSpPr txBox="1"/>
          <p:nvPr/>
        </p:nvSpPr>
        <p:spPr>
          <a:xfrm>
            <a:off x="6851356" y="4288353"/>
            <a:ext cx="508588" cy="584775"/>
          </a:xfrm>
          <a:prstGeom prst="rect">
            <a:avLst/>
          </a:prstGeom>
          <a:noFill/>
        </p:spPr>
        <p:txBody>
          <a:bodyPr wrap="square" rtlCol="0">
            <a:spAutoFit/>
          </a:bodyPr>
          <a:lstStyle/>
          <a:p>
            <a:pPr algn="ctr"/>
            <a:r>
              <a:rPr lang="en-US" sz="3200" dirty="0">
                <a:latin typeface="+mn-lt"/>
              </a:rPr>
              <a:t>b</a:t>
            </a:r>
          </a:p>
        </p:txBody>
      </p:sp>
      <p:sp>
        <p:nvSpPr>
          <p:cNvPr id="55" name="TextBox 54"/>
          <p:cNvSpPr txBox="1"/>
          <p:nvPr/>
        </p:nvSpPr>
        <p:spPr>
          <a:xfrm>
            <a:off x="3955756" y="4286022"/>
            <a:ext cx="508588" cy="584775"/>
          </a:xfrm>
          <a:prstGeom prst="rect">
            <a:avLst/>
          </a:prstGeom>
          <a:noFill/>
        </p:spPr>
        <p:txBody>
          <a:bodyPr wrap="square" rtlCol="0">
            <a:spAutoFit/>
          </a:bodyPr>
          <a:lstStyle/>
          <a:p>
            <a:pPr algn="ctr"/>
            <a:r>
              <a:rPr lang="en-US" sz="3200" dirty="0">
                <a:latin typeface="+mn-lt"/>
              </a:rPr>
              <a:t>c</a:t>
            </a:r>
          </a:p>
        </p:txBody>
      </p:sp>
      <p:sp>
        <p:nvSpPr>
          <p:cNvPr id="56" name="TextBox 55"/>
          <p:cNvSpPr txBox="1"/>
          <p:nvPr/>
        </p:nvSpPr>
        <p:spPr>
          <a:xfrm>
            <a:off x="8303004" y="4286022"/>
            <a:ext cx="508588" cy="584775"/>
          </a:xfrm>
          <a:prstGeom prst="rect">
            <a:avLst/>
          </a:prstGeom>
          <a:noFill/>
        </p:spPr>
        <p:txBody>
          <a:bodyPr wrap="square" rtlCol="0">
            <a:spAutoFit/>
          </a:bodyPr>
          <a:lstStyle/>
          <a:p>
            <a:pPr algn="ctr"/>
            <a:r>
              <a:rPr lang="en-US" sz="3200" dirty="0">
                <a:latin typeface="+mn-lt"/>
              </a:rPr>
              <a:t>d</a:t>
            </a:r>
          </a:p>
        </p:txBody>
      </p:sp>
      <p:sp>
        <p:nvSpPr>
          <p:cNvPr id="57" name="TextBox 56"/>
          <p:cNvSpPr txBox="1"/>
          <p:nvPr/>
        </p:nvSpPr>
        <p:spPr>
          <a:xfrm>
            <a:off x="5407404" y="4286021"/>
            <a:ext cx="508588" cy="584775"/>
          </a:xfrm>
          <a:prstGeom prst="rect">
            <a:avLst/>
          </a:prstGeom>
          <a:noFill/>
        </p:spPr>
        <p:txBody>
          <a:bodyPr wrap="square" rtlCol="0">
            <a:spAutoFit/>
          </a:bodyPr>
          <a:lstStyle/>
          <a:p>
            <a:pPr algn="ctr"/>
            <a:r>
              <a:rPr lang="en-US" sz="3200" dirty="0">
                <a:latin typeface="+mn-lt"/>
              </a:rPr>
              <a:t>e</a:t>
            </a:r>
          </a:p>
        </p:txBody>
      </p:sp>
      <p:sp>
        <p:nvSpPr>
          <p:cNvPr id="58" name="TextBox 57"/>
          <p:cNvSpPr txBox="1"/>
          <p:nvPr/>
        </p:nvSpPr>
        <p:spPr>
          <a:xfrm>
            <a:off x="533400" y="5706334"/>
            <a:ext cx="7263527" cy="461665"/>
          </a:xfrm>
          <a:prstGeom prst="rect">
            <a:avLst/>
          </a:prstGeom>
          <a:noFill/>
        </p:spPr>
        <p:txBody>
          <a:bodyPr wrap="none" rtlCol="0">
            <a:spAutoFit/>
          </a:bodyPr>
          <a:lstStyle/>
          <a:p>
            <a:r>
              <a:rPr lang="en-US" sz="2400" dirty="0" smtClean="0"/>
              <a:t>Note: Using quadratic probing, resizing if load &gt; ½ </a:t>
            </a:r>
            <a:endParaRPr lang="en-US" sz="2400" dirty="0"/>
          </a:p>
        </p:txBody>
      </p:sp>
    </p:spTree>
    <p:extLst>
      <p:ext uri="{BB962C8B-B14F-4D97-AF65-F5344CB8AC3E}">
        <p14:creationId xmlns:p14="http://schemas.microsoft.com/office/powerpoint/2010/main" val="3497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6" grpId="0"/>
      <p:bldP spid="36" grpId="1"/>
      <p:bldP spid="40" grpId="0"/>
      <p:bldP spid="40" grpId="1"/>
      <p:bldP spid="53" grpId="0"/>
      <p:bldP spid="54"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Resolution Summary</a:t>
            </a:r>
            <a:endParaRPr lang="en-US" dirty="0"/>
          </a:p>
        </p:txBody>
      </p:sp>
      <p:sp>
        <p:nvSpPr>
          <p:cNvPr id="6" name="Content Placeholder 5"/>
          <p:cNvSpPr>
            <a:spLocks noGrp="1"/>
          </p:cNvSpPr>
          <p:nvPr>
            <p:ph sz="quarter" idx="2"/>
          </p:nvPr>
        </p:nvSpPr>
        <p:spPr/>
        <p:txBody>
          <a:bodyPr/>
          <a:lstStyle/>
          <a:p>
            <a:r>
              <a:rPr lang="en-US" dirty="0"/>
              <a:t>store entries in separate chains (linked lists)</a:t>
            </a:r>
          </a:p>
          <a:p>
            <a:r>
              <a:rPr lang="en-US" dirty="0"/>
              <a:t>can have higher load factor/degrades gracefully as load factor increases</a:t>
            </a:r>
          </a:p>
          <a:p>
            <a:endParaRPr lang="en-US" dirty="0"/>
          </a:p>
        </p:txBody>
      </p:sp>
      <p:sp>
        <p:nvSpPr>
          <p:cNvPr id="8" name="Content Placeholder 7"/>
          <p:cNvSpPr>
            <a:spLocks noGrp="1"/>
          </p:cNvSpPr>
          <p:nvPr>
            <p:ph sz="quarter" idx="4"/>
          </p:nvPr>
        </p:nvSpPr>
        <p:spPr>
          <a:xfrm>
            <a:off x="4800600" y="2438400"/>
            <a:ext cx="3962400" cy="3581400"/>
          </a:xfrm>
        </p:spPr>
        <p:txBody>
          <a:bodyPr/>
          <a:lstStyle/>
          <a:p>
            <a:r>
              <a:rPr lang="en-US" dirty="0"/>
              <a:t>store all entries in table</a:t>
            </a:r>
          </a:p>
          <a:p>
            <a:r>
              <a:rPr lang="en-US" dirty="0"/>
              <a:t>use linear or quadratic probing to place items</a:t>
            </a:r>
          </a:p>
          <a:p>
            <a:r>
              <a:rPr lang="en-US" dirty="0"/>
              <a:t>uses less memory</a:t>
            </a:r>
          </a:p>
          <a:p>
            <a:r>
              <a:rPr lang="en-US" dirty="0"/>
              <a:t>clustering can be a problem — need to be more careful with choice of hash function</a:t>
            </a:r>
          </a:p>
          <a:p>
            <a:endParaRPr lang="en-US" dirty="0"/>
          </a:p>
        </p:txBody>
      </p:sp>
      <p:sp>
        <p:nvSpPr>
          <p:cNvPr id="5" name="Text Placeholder 4"/>
          <p:cNvSpPr>
            <a:spLocks noGrp="1"/>
          </p:cNvSpPr>
          <p:nvPr>
            <p:ph type="body" sz="quarter" idx="1"/>
          </p:nvPr>
        </p:nvSpPr>
        <p:spPr/>
        <p:txBody>
          <a:bodyPr/>
          <a:lstStyle/>
          <a:p>
            <a:r>
              <a:rPr lang="en-US" dirty="0" smtClean="0"/>
              <a:t>Chaining</a:t>
            </a:r>
            <a:endParaRPr lang="en-US" dirty="0"/>
          </a:p>
        </p:txBody>
      </p:sp>
      <p:sp>
        <p:nvSpPr>
          <p:cNvPr id="7" name="Text Placeholder 6"/>
          <p:cNvSpPr>
            <a:spLocks noGrp="1"/>
          </p:cNvSpPr>
          <p:nvPr>
            <p:ph type="body" sz="quarter" idx="3"/>
          </p:nvPr>
        </p:nvSpPr>
        <p:spPr/>
        <p:txBody>
          <a:bodyPr/>
          <a:lstStyle/>
          <a:p>
            <a:r>
              <a:rPr lang="en-US" dirty="0" smtClean="0"/>
              <a:t>Open Addressing</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a:defRPr/>
            </a:pPr>
            <a:fld id="{C8368C94-F10D-4FE3-9244-F21A09968782}" type="slidenum">
              <a:rPr lang="en-US" smtClean="0"/>
              <a:pPr>
                <a:defRPr/>
              </a:pPr>
              <a:t>25</a:t>
            </a:fld>
            <a:endParaRPr lang="en-US" dirty="0"/>
          </a:p>
        </p:txBody>
      </p:sp>
    </p:spTree>
    <p:extLst>
      <p:ext uri="{BB962C8B-B14F-4D97-AF65-F5344CB8AC3E}">
        <p14:creationId xmlns:p14="http://schemas.microsoft.com/office/powerpoint/2010/main" val="872812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1834896"/>
            <a:ext cx="4419600" cy="41087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Application: Hash Map</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2514600"/>
            <a:ext cx="3759798" cy="2730500"/>
          </a:xfrm>
        </p:spPr>
      </p:pic>
      <p:sp>
        <p:nvSpPr>
          <p:cNvPr id="4" name="Content Placeholder 3"/>
          <p:cNvSpPr>
            <a:spLocks noGrp="1"/>
          </p:cNvSpPr>
          <p:nvPr>
            <p:ph sz="half" idx="2"/>
          </p:nvPr>
        </p:nvSpPr>
        <p:spPr>
          <a:xfrm>
            <a:off x="4343400" y="1834896"/>
            <a:ext cx="4572000" cy="3880104"/>
          </a:xfrm>
        </p:spPr>
        <p:txBody>
          <a:bodyPr>
            <a:normAutofit fontScale="92500" lnSpcReduction="10000"/>
          </a:bodyPr>
          <a:lstStyle/>
          <a:p>
            <a:pPr marL="0" indent="0">
              <a:buNone/>
            </a:pPr>
            <a:r>
              <a:rPr lang="en-US" sz="2000" dirty="0" smtClean="0">
                <a:latin typeface="Consolas" charset="0"/>
                <a:ea typeface="Consolas" charset="0"/>
                <a:cs typeface="Consolas" charset="0"/>
              </a:rPr>
              <a:t>Map&lt;K,V&gt;{</a:t>
            </a:r>
          </a:p>
          <a:p>
            <a:pPr marL="0" indent="0">
              <a:buNone/>
            </a:pPr>
            <a:endParaRPr lang="en-US" sz="2000" dirty="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    void put(K key, V value);</a:t>
            </a:r>
          </a:p>
          <a:p>
            <a:pPr marL="0" indent="0">
              <a:buNone/>
            </a:pPr>
            <a:endParaRPr lang="en-US" sz="2000" dirty="0" smtClean="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    void update(K key, V value);</a:t>
            </a:r>
          </a:p>
          <a:p>
            <a:pPr marL="0" indent="0">
              <a:buNone/>
            </a:pPr>
            <a:endParaRPr lang="en-US" sz="2000" dirty="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    V get(K key);</a:t>
            </a:r>
          </a:p>
          <a:p>
            <a:pPr marL="0" indent="0">
              <a:buNone/>
            </a:pPr>
            <a:endParaRPr lang="en-US" sz="2000" dirty="0" smtClean="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    V remove(K key);</a:t>
            </a:r>
          </a:p>
          <a:p>
            <a:pPr marL="0" indent="0">
              <a:buNone/>
            </a:pPr>
            <a:endParaRPr lang="en-US" sz="2000" dirty="0" smtClean="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Tree>
    <p:extLst>
      <p:ext uri="{BB962C8B-B14F-4D97-AF65-F5344CB8AC3E}">
        <p14:creationId xmlns:p14="http://schemas.microsoft.com/office/powerpoint/2010/main" val="1995702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Hash Map</a:t>
            </a:r>
            <a:endParaRPr lang="en-US" dirty="0"/>
          </a:p>
        </p:txBody>
      </p:sp>
      <p:sp>
        <p:nvSpPr>
          <p:cNvPr id="5" name="Shape 118"/>
          <p:cNvSpPr/>
          <p:nvPr/>
        </p:nvSpPr>
        <p:spPr>
          <a:xfrm>
            <a:off x="3427187" y="2838312"/>
            <a:ext cx="2010900"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smtClean="0">
                <a:latin typeface="Courier New"/>
                <a:ea typeface="Courier New"/>
                <a:cs typeface="Courier New"/>
                <a:sym typeface="Courier New"/>
              </a:rPr>
              <a:t>H</a:t>
            </a:r>
            <a:r>
              <a:rPr lang="en" sz="2000" b="1" dirty="0" smtClean="0">
                <a:latin typeface="Courier New"/>
                <a:ea typeface="Courier New"/>
                <a:cs typeface="Courier New"/>
                <a:sym typeface="Courier New"/>
              </a:rPr>
              <a:t>ash </a:t>
            </a:r>
            <a:r>
              <a:rPr lang="en-US" sz="2000" b="1" dirty="0">
                <a:latin typeface="Courier New"/>
                <a:ea typeface="Courier New"/>
                <a:cs typeface="Courier New"/>
                <a:sym typeface="Courier New"/>
              </a:rPr>
              <a:t>h</a:t>
            </a:r>
            <a:r>
              <a:rPr lang="en" sz="2000" b="1" dirty="0" smtClean="0">
                <a:latin typeface="Courier New"/>
                <a:ea typeface="Courier New"/>
                <a:cs typeface="Courier New"/>
                <a:sym typeface="Courier New"/>
              </a:rPr>
              <a:t>unction</a:t>
            </a:r>
            <a:endParaRPr lang="en" sz="2000" b="1" dirty="0">
              <a:latin typeface="Courier New"/>
              <a:ea typeface="Courier New"/>
              <a:cs typeface="Courier New"/>
              <a:sym typeface="Courier New"/>
            </a:endParaRPr>
          </a:p>
        </p:txBody>
      </p:sp>
      <p:sp>
        <p:nvSpPr>
          <p:cNvPr id="6" name="Shape 119"/>
          <p:cNvSpPr/>
          <p:nvPr/>
        </p:nvSpPr>
        <p:spPr>
          <a:xfrm>
            <a:off x="229475" y="2927773"/>
            <a:ext cx="2801200"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smtClean="0">
                <a:latin typeface="Courier New"/>
                <a:ea typeface="Courier New"/>
                <a:cs typeface="Courier New"/>
                <a:sym typeface="Courier New"/>
              </a:rPr>
              <a:t>California</a:t>
            </a:r>
            <a:endParaRPr lang="en" sz="2000" b="1" dirty="0">
              <a:latin typeface="Courier New"/>
              <a:ea typeface="Courier New"/>
              <a:cs typeface="Courier New"/>
              <a:sym typeface="Courier New"/>
            </a:endParaRPr>
          </a:p>
        </p:txBody>
      </p:sp>
      <p:cxnSp>
        <p:nvCxnSpPr>
          <p:cNvPr id="7" name="Shape 120"/>
          <p:cNvCxnSpPr/>
          <p:nvPr/>
        </p:nvCxnSpPr>
        <p:spPr>
          <a:xfrm>
            <a:off x="3030675" y="3222924"/>
            <a:ext cx="396600" cy="0"/>
          </a:xfrm>
          <a:prstGeom prst="straightConnector1">
            <a:avLst/>
          </a:prstGeom>
          <a:noFill/>
          <a:ln w="19050" cap="flat" cmpd="sng">
            <a:solidFill>
              <a:schemeClr val="dk2"/>
            </a:solidFill>
            <a:prstDash val="solid"/>
            <a:round/>
            <a:headEnd type="none" w="lg" len="lg"/>
            <a:tailEnd type="triangle" w="lg" len="lg"/>
          </a:ln>
        </p:spPr>
      </p:cxnSp>
      <p:sp>
        <p:nvSpPr>
          <p:cNvPr id="8" name="Shape 122"/>
          <p:cNvSpPr/>
          <p:nvPr/>
        </p:nvSpPr>
        <p:spPr>
          <a:xfrm>
            <a:off x="7591624" y="2989084"/>
            <a:ext cx="724500" cy="4484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a:solidFill>
                  <a:srgbClr val="FF0000"/>
                </a:solidFill>
                <a:latin typeface="Courier New"/>
                <a:ea typeface="Courier New"/>
                <a:cs typeface="Courier New"/>
                <a:sym typeface="Courier New"/>
              </a:rPr>
              <a:t>5</a:t>
            </a:r>
          </a:p>
        </p:txBody>
      </p:sp>
      <p:cxnSp>
        <p:nvCxnSpPr>
          <p:cNvPr id="9" name="Shape 123"/>
          <p:cNvCxnSpPr/>
          <p:nvPr/>
        </p:nvCxnSpPr>
        <p:spPr>
          <a:xfrm>
            <a:off x="8577023" y="4300468"/>
            <a:ext cx="0" cy="224399"/>
          </a:xfrm>
          <a:prstGeom prst="straightConnector1">
            <a:avLst/>
          </a:prstGeom>
          <a:noFill/>
          <a:ln w="19050" cap="flat" cmpd="sng">
            <a:solidFill>
              <a:schemeClr val="dk2"/>
            </a:solidFill>
            <a:prstDash val="solid"/>
            <a:round/>
            <a:headEnd type="none" w="lg" len="lg"/>
            <a:tailEnd type="triangle" w="lg" len="lg"/>
          </a:ln>
        </p:spPr>
      </p:cxnSp>
      <p:sp>
        <p:nvSpPr>
          <p:cNvPr id="10" name="Shape 124"/>
          <p:cNvSpPr/>
          <p:nvPr/>
        </p:nvSpPr>
        <p:spPr>
          <a:xfrm>
            <a:off x="8316124" y="3283614"/>
            <a:ext cx="260899" cy="1200933"/>
          </a:xfrm>
          <a:custGeom>
            <a:avLst/>
            <a:gdLst/>
            <a:ahLst/>
            <a:cxnLst/>
            <a:rect l="0" t="0" r="0" b="0"/>
            <a:pathLst>
              <a:path w="37174" h="44545" extrusionOk="0">
                <a:moveTo>
                  <a:pt x="0" y="0"/>
                </a:moveTo>
                <a:cubicBezTo>
                  <a:pt x="2670" y="961"/>
                  <a:pt x="11216" y="2883"/>
                  <a:pt x="16023" y="5768"/>
                </a:cubicBezTo>
                <a:cubicBezTo>
                  <a:pt x="20830" y="8652"/>
                  <a:pt x="25690" y="13245"/>
                  <a:pt x="28842" y="17305"/>
                </a:cubicBezTo>
                <a:cubicBezTo>
                  <a:pt x="31993" y="21364"/>
                  <a:pt x="33541" y="25584"/>
                  <a:pt x="34930" y="30124"/>
                </a:cubicBezTo>
                <a:cubicBezTo>
                  <a:pt x="36318" y="34664"/>
                  <a:pt x="36800" y="42141"/>
                  <a:pt x="37174" y="44545"/>
                </a:cubicBezTo>
              </a:path>
            </a:pathLst>
          </a:custGeom>
          <a:noFill/>
          <a:ln w="19050" cap="flat" cmpd="sng">
            <a:solidFill>
              <a:schemeClr val="dk2"/>
            </a:solidFill>
            <a:prstDash val="solid"/>
            <a:round/>
            <a:headEnd type="none" w="lg" len="lg"/>
            <a:tailEnd type="none" w="lg" len="lg"/>
          </a:ln>
        </p:spPr>
      </p:sp>
      <p:grpSp>
        <p:nvGrpSpPr>
          <p:cNvPr id="11" name="Shape 125"/>
          <p:cNvGrpSpPr/>
          <p:nvPr/>
        </p:nvGrpSpPr>
        <p:grpSpPr>
          <a:xfrm>
            <a:off x="2008725" y="4260148"/>
            <a:ext cx="6830475" cy="997652"/>
            <a:chOff x="1116750" y="3633048"/>
            <a:chExt cx="6830475" cy="997652"/>
          </a:xfrm>
        </p:grpSpPr>
        <p:sp>
          <p:nvSpPr>
            <p:cNvPr id="12" name="Shape 126"/>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3" name="Shape 127"/>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4" name="Shape 128"/>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5" name="Shape 129"/>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2000" b="1">
                <a:latin typeface="Courier New"/>
                <a:ea typeface="Courier New"/>
                <a:cs typeface="Courier New"/>
                <a:sym typeface="Courier New"/>
              </a:endParaRPr>
            </a:p>
          </p:txBody>
        </p:sp>
        <p:sp>
          <p:nvSpPr>
            <p:cNvPr id="16" name="Shape 130"/>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000" b="1">
                <a:latin typeface="Courier New"/>
                <a:ea typeface="Courier New"/>
                <a:cs typeface="Courier New"/>
                <a:sym typeface="Courier New"/>
              </a:endParaRPr>
            </a:p>
          </p:txBody>
        </p:sp>
        <p:sp>
          <p:nvSpPr>
            <p:cNvPr id="17" name="Shape 131"/>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ourier New"/>
                  <a:ea typeface="Courier New"/>
                  <a:cs typeface="Courier New"/>
                  <a:sym typeface="Courier New"/>
                </a:rPr>
                <a:t>C</a:t>
              </a:r>
              <a:r>
                <a:rPr lang="en" sz="2000" b="1" dirty="0" smtClean="0">
                  <a:latin typeface="Courier New"/>
                  <a:ea typeface="Courier New"/>
                  <a:cs typeface="Courier New"/>
                  <a:sym typeface="Courier New"/>
                </a:rPr>
                <a:t>A</a:t>
              </a:r>
              <a:endParaRPr lang="en" sz="2000" b="1" dirty="0">
                <a:latin typeface="Courier New"/>
                <a:ea typeface="Courier New"/>
                <a:cs typeface="Courier New"/>
                <a:sym typeface="Courier New"/>
              </a:endParaRPr>
            </a:p>
          </p:txBody>
        </p:sp>
        <p:sp>
          <p:nvSpPr>
            <p:cNvPr id="18" name="Shape 132"/>
            <p:cNvSpPr/>
            <p:nvPr/>
          </p:nvSpPr>
          <p:spPr>
            <a:xfrm>
              <a:off x="11167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0</a:t>
              </a:r>
            </a:p>
          </p:txBody>
        </p:sp>
        <p:sp>
          <p:nvSpPr>
            <p:cNvPr id="19" name="Shape 133"/>
            <p:cNvSpPr/>
            <p:nvPr/>
          </p:nvSpPr>
          <p:spPr>
            <a:xfrm>
              <a:off x="22543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1</a:t>
              </a:r>
            </a:p>
          </p:txBody>
        </p:sp>
        <p:sp>
          <p:nvSpPr>
            <p:cNvPr id="20" name="Shape 134"/>
            <p:cNvSpPr/>
            <p:nvPr/>
          </p:nvSpPr>
          <p:spPr>
            <a:xfrm>
              <a:off x="33919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2</a:t>
              </a:r>
            </a:p>
          </p:txBody>
        </p:sp>
        <p:sp>
          <p:nvSpPr>
            <p:cNvPr id="21" name="Shape 135"/>
            <p:cNvSpPr/>
            <p:nvPr/>
          </p:nvSpPr>
          <p:spPr>
            <a:xfrm>
              <a:off x="45295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3</a:t>
              </a:r>
            </a:p>
          </p:txBody>
        </p:sp>
        <p:sp>
          <p:nvSpPr>
            <p:cNvPr id="22" name="Shape 136"/>
            <p:cNvSpPr/>
            <p:nvPr/>
          </p:nvSpPr>
          <p:spPr>
            <a:xfrm>
              <a:off x="56671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latin typeface="Courier New"/>
                  <a:ea typeface="Courier New"/>
                  <a:cs typeface="Courier New"/>
                  <a:sym typeface="Courier New"/>
                </a:rPr>
                <a:t>4</a:t>
              </a:r>
            </a:p>
          </p:txBody>
        </p:sp>
        <p:sp>
          <p:nvSpPr>
            <p:cNvPr id="23" name="Shape 137"/>
            <p:cNvSpPr/>
            <p:nvPr/>
          </p:nvSpPr>
          <p:spPr>
            <a:xfrm>
              <a:off x="6804750" y="3633048"/>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a:solidFill>
                    <a:srgbClr val="FF0000"/>
                  </a:solidFill>
                  <a:latin typeface="Courier New"/>
                  <a:ea typeface="Courier New"/>
                  <a:cs typeface="Courier New"/>
                  <a:sym typeface="Courier New"/>
                </a:rPr>
                <a:t>5</a:t>
              </a:r>
            </a:p>
          </p:txBody>
        </p:sp>
      </p:grpSp>
      <p:sp>
        <p:nvSpPr>
          <p:cNvPr id="24" name="Shape 138"/>
          <p:cNvSpPr txBox="1"/>
          <p:nvPr/>
        </p:nvSpPr>
        <p:spPr>
          <a:xfrm>
            <a:off x="5638800" y="2050786"/>
            <a:ext cx="3590042" cy="763930"/>
          </a:xfrm>
          <a:prstGeom prst="rect">
            <a:avLst/>
          </a:prstGeom>
          <a:noFill/>
          <a:ln>
            <a:noFill/>
          </a:ln>
        </p:spPr>
        <p:txBody>
          <a:bodyPr lIns="91425" tIns="91425" rIns="91425" bIns="91425" anchor="t" anchorCtr="0">
            <a:noAutofit/>
          </a:bodyPr>
          <a:lstStyle/>
          <a:p>
            <a:pPr lvl="0" rtl="0">
              <a:spcBef>
                <a:spcPts val="0"/>
              </a:spcBef>
              <a:buNone/>
            </a:pPr>
            <a:r>
              <a:rPr lang="en-US" sz="2000" b="1" dirty="0" smtClean="0">
                <a:solidFill>
                  <a:srgbClr val="1155CC"/>
                </a:solidFill>
                <a:latin typeface="Courier New"/>
                <a:ea typeface="Courier New"/>
                <a:cs typeface="Courier New"/>
                <a:sym typeface="Courier New"/>
              </a:rPr>
              <a:t>put</a:t>
            </a:r>
            <a:r>
              <a:rPr lang="en" sz="2000" b="1" dirty="0" smtClean="0">
                <a:solidFill>
                  <a:srgbClr val="1155CC"/>
                </a:solidFill>
                <a:latin typeface="Courier New"/>
                <a:ea typeface="Courier New"/>
                <a:cs typeface="Courier New"/>
                <a:sym typeface="Courier New"/>
              </a:rPr>
              <a:t>(</a:t>
            </a:r>
            <a:r>
              <a:rPr lang="en-US" sz="2000" b="1" dirty="0" smtClean="0">
                <a:solidFill>
                  <a:srgbClr val="1155CC"/>
                </a:solidFill>
                <a:latin typeface="Courier New"/>
                <a:ea typeface="Courier New"/>
                <a:cs typeface="Courier New"/>
                <a:sym typeface="Courier New"/>
              </a:rPr>
              <a:t>"California",</a:t>
            </a:r>
            <a:r>
              <a:rPr lang="en" sz="2000" b="1" dirty="0" smtClean="0">
                <a:solidFill>
                  <a:srgbClr val="1155CC"/>
                </a:solidFill>
                <a:latin typeface="Courier New"/>
                <a:ea typeface="Courier New"/>
                <a:cs typeface="Courier New"/>
                <a:sym typeface="Courier New"/>
              </a:rPr>
              <a:t>“</a:t>
            </a:r>
            <a:r>
              <a:rPr lang="en-US" sz="2000" b="1" dirty="0" smtClean="0">
                <a:solidFill>
                  <a:srgbClr val="1155CC"/>
                </a:solidFill>
                <a:latin typeface="Courier New"/>
                <a:ea typeface="Courier New"/>
                <a:cs typeface="Courier New"/>
                <a:sym typeface="Courier New"/>
              </a:rPr>
              <a:t>C</a:t>
            </a:r>
            <a:r>
              <a:rPr lang="en" sz="2000" b="1" dirty="0" smtClean="0">
                <a:solidFill>
                  <a:srgbClr val="1155CC"/>
                </a:solidFill>
                <a:latin typeface="Courier New"/>
                <a:ea typeface="Courier New"/>
                <a:cs typeface="Courier New"/>
                <a:sym typeface="Courier New"/>
              </a:rPr>
              <a:t>A”)</a:t>
            </a:r>
            <a:endParaRPr lang="en-US" sz="2000" b="1" dirty="0" smtClean="0">
              <a:solidFill>
                <a:srgbClr val="1155CC"/>
              </a:solidFill>
              <a:latin typeface="Courier New"/>
              <a:ea typeface="Courier New"/>
              <a:cs typeface="Courier New"/>
              <a:sym typeface="Courier New"/>
            </a:endParaRPr>
          </a:p>
          <a:p>
            <a:pPr>
              <a:spcBef>
                <a:spcPts val="0"/>
              </a:spcBef>
            </a:pPr>
            <a:r>
              <a:rPr lang="en-US" sz="2000" b="1" dirty="0" smtClean="0">
                <a:solidFill>
                  <a:srgbClr val="1155CC"/>
                </a:solidFill>
                <a:latin typeface="Courier New"/>
                <a:ea typeface="Courier New"/>
                <a:cs typeface="Courier New"/>
                <a:sym typeface="Courier New"/>
              </a:rPr>
              <a:t>get</a:t>
            </a:r>
            <a:r>
              <a:rPr lang="en" sz="2000" b="1" dirty="0" smtClean="0">
                <a:solidFill>
                  <a:srgbClr val="1155CC"/>
                </a:solidFill>
                <a:latin typeface="Courier New"/>
                <a:ea typeface="Courier New"/>
                <a:cs typeface="Courier New"/>
                <a:sym typeface="Courier New"/>
              </a:rPr>
              <a:t>(</a:t>
            </a:r>
            <a:r>
              <a:rPr lang="en-US" sz="2000" b="1" dirty="0">
                <a:solidFill>
                  <a:srgbClr val="1155CC"/>
                </a:solidFill>
                <a:latin typeface="Courier New"/>
                <a:ea typeface="Courier New"/>
                <a:cs typeface="Courier New"/>
                <a:sym typeface="Courier New"/>
              </a:rPr>
              <a:t>"California</a:t>
            </a:r>
            <a:r>
              <a:rPr lang="en-US" sz="2000" b="1" dirty="0" smtClean="0">
                <a:solidFill>
                  <a:srgbClr val="1155CC"/>
                </a:solidFill>
                <a:latin typeface="Courier New"/>
                <a:ea typeface="Courier New"/>
                <a:cs typeface="Courier New"/>
                <a:sym typeface="Courier New"/>
              </a:rPr>
              <a:t>"</a:t>
            </a:r>
            <a:r>
              <a:rPr lang="en" sz="2000" b="1" dirty="0" smtClean="0">
                <a:solidFill>
                  <a:srgbClr val="1155CC"/>
                </a:solidFill>
                <a:latin typeface="Courier New"/>
                <a:ea typeface="Courier New"/>
                <a:cs typeface="Courier New"/>
                <a:sym typeface="Courier New"/>
              </a:rPr>
              <a:t>)</a:t>
            </a:r>
            <a:endParaRPr lang="en" sz="2000" b="1" dirty="0">
              <a:solidFill>
                <a:srgbClr val="1155CC"/>
              </a:solidFill>
              <a:latin typeface="Courier New"/>
              <a:ea typeface="Courier New"/>
              <a:cs typeface="Courier New"/>
              <a:sym typeface="Courier New"/>
            </a:endParaRPr>
          </a:p>
          <a:p>
            <a:pPr lvl="0" rtl="0">
              <a:spcBef>
                <a:spcPts val="0"/>
              </a:spcBef>
              <a:buNone/>
            </a:pPr>
            <a:endParaRPr lang="en" sz="2000" b="1" dirty="0">
              <a:solidFill>
                <a:srgbClr val="1155CC"/>
              </a:solidFill>
              <a:latin typeface="Courier New"/>
              <a:ea typeface="Courier New"/>
              <a:cs typeface="Courier New"/>
              <a:sym typeface="Courier New"/>
            </a:endParaRPr>
          </a:p>
        </p:txBody>
      </p:sp>
      <p:sp>
        <p:nvSpPr>
          <p:cNvPr id="25" name="Shape 139"/>
          <p:cNvSpPr txBox="1"/>
          <p:nvPr/>
        </p:nvSpPr>
        <p:spPr>
          <a:xfrm>
            <a:off x="1443275" y="4665100"/>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a:solidFill>
                  <a:srgbClr val="1155CC"/>
                </a:solidFill>
                <a:latin typeface="Courier New"/>
                <a:ea typeface="Courier New"/>
                <a:cs typeface="Courier New"/>
                <a:sym typeface="Courier New"/>
              </a:rPr>
              <a:t>b</a:t>
            </a:r>
          </a:p>
        </p:txBody>
      </p:sp>
      <p:sp>
        <p:nvSpPr>
          <p:cNvPr id="26" name="Shape 140"/>
          <p:cNvSpPr txBox="1"/>
          <p:nvPr/>
        </p:nvSpPr>
        <p:spPr>
          <a:xfrm>
            <a:off x="457200" y="1702987"/>
            <a:ext cx="6515700" cy="817199"/>
          </a:xfrm>
          <a:prstGeom prst="rect">
            <a:avLst/>
          </a:prstGeom>
          <a:noFill/>
          <a:ln>
            <a:noFill/>
          </a:ln>
        </p:spPr>
        <p:txBody>
          <a:bodyPr lIns="91425" tIns="91425" rIns="91425" bIns="91425" anchor="t" anchorCtr="0">
            <a:noAutofit/>
          </a:bodyPr>
          <a:lstStyle/>
          <a:p>
            <a:pPr lvl="0" rtl="0">
              <a:spcBef>
                <a:spcPts val="0"/>
              </a:spcBef>
              <a:buNone/>
            </a:pPr>
            <a:r>
              <a:rPr lang="en" sz="2000" dirty="0"/>
              <a:t>Idea: finding an element in an array takes constant time when you know which index it is stored in</a:t>
            </a:r>
          </a:p>
        </p:txBody>
      </p:sp>
      <p:cxnSp>
        <p:nvCxnSpPr>
          <p:cNvPr id="27" name="Shape 151"/>
          <p:cNvCxnSpPr/>
          <p:nvPr/>
        </p:nvCxnSpPr>
        <p:spPr>
          <a:xfrm>
            <a:off x="5438087" y="3222912"/>
            <a:ext cx="327969" cy="13"/>
          </a:xfrm>
          <a:prstGeom prst="straightConnector1">
            <a:avLst/>
          </a:prstGeom>
          <a:noFill/>
          <a:ln w="19050" cap="flat" cmpd="sng">
            <a:solidFill>
              <a:schemeClr val="dk2"/>
            </a:solidFill>
            <a:prstDash val="solid"/>
            <a:round/>
            <a:headEnd type="none" w="lg" len="lg"/>
            <a:tailEnd type="triangle" w="lg" len="lg"/>
          </a:ln>
        </p:spPr>
      </p:cxnSp>
      <p:sp>
        <p:nvSpPr>
          <p:cNvPr id="28" name="Shape 94"/>
          <p:cNvSpPr/>
          <p:nvPr/>
        </p:nvSpPr>
        <p:spPr>
          <a:xfrm>
            <a:off x="5766056" y="2838325"/>
            <a:ext cx="1443487" cy="769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ourier New"/>
                <a:ea typeface="Courier New"/>
                <a:cs typeface="Courier New"/>
                <a:sym typeface="Courier New"/>
              </a:rPr>
              <a:t>m</a:t>
            </a:r>
            <a:r>
              <a:rPr lang="en-US" sz="2000" b="1" dirty="0" smtClean="0">
                <a:latin typeface="Courier New"/>
                <a:ea typeface="Courier New"/>
                <a:cs typeface="Courier New"/>
                <a:sym typeface="Courier New"/>
              </a:rPr>
              <a:t>od 6</a:t>
            </a:r>
            <a:endParaRPr lang="en" sz="2000" b="1" dirty="0">
              <a:latin typeface="Courier New"/>
              <a:ea typeface="Courier New"/>
              <a:cs typeface="Courier New"/>
              <a:sym typeface="Courier New"/>
            </a:endParaRPr>
          </a:p>
        </p:txBody>
      </p:sp>
      <p:cxnSp>
        <p:nvCxnSpPr>
          <p:cNvPr id="29" name="Shape 151"/>
          <p:cNvCxnSpPr/>
          <p:nvPr/>
        </p:nvCxnSpPr>
        <p:spPr>
          <a:xfrm flipV="1">
            <a:off x="7209543" y="3213334"/>
            <a:ext cx="382081" cy="9591"/>
          </a:xfrm>
          <a:prstGeom prst="straightConnector1">
            <a:avLst/>
          </a:prstGeom>
          <a:noFill/>
          <a:ln w="19050" cap="flat" cmpd="sng">
            <a:solidFill>
              <a:schemeClr val="dk2"/>
            </a:solidFill>
            <a:prstDash val="solid"/>
            <a:round/>
            <a:headEnd type="none" w="lg" len="lg"/>
            <a:tailEnd type="triangle" w="lg" len="lg"/>
          </a:ln>
        </p:spPr>
      </p:cxnSp>
      <p:sp>
        <p:nvSpPr>
          <p:cNvPr id="30" name="Shape 131"/>
          <p:cNvSpPr txBox="1"/>
          <p:nvPr/>
        </p:nvSpPr>
        <p:spPr>
          <a:xfrm>
            <a:off x="5438087" y="4540899"/>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smtClean="0">
                <a:latin typeface="Courier New"/>
                <a:ea typeface="Courier New"/>
                <a:cs typeface="Courier New"/>
                <a:sym typeface="Courier New"/>
              </a:rPr>
              <a:t>NY</a:t>
            </a:r>
            <a:endParaRPr lang="en" sz="2000" b="1" dirty="0">
              <a:latin typeface="Courier New"/>
              <a:ea typeface="Courier New"/>
              <a:cs typeface="Courier New"/>
              <a:sym typeface="Courier New"/>
            </a:endParaRPr>
          </a:p>
        </p:txBody>
      </p:sp>
      <p:sp>
        <p:nvSpPr>
          <p:cNvPr id="31" name="Shape 131"/>
          <p:cNvSpPr txBox="1"/>
          <p:nvPr/>
        </p:nvSpPr>
        <p:spPr>
          <a:xfrm>
            <a:off x="2019444" y="4540531"/>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ourier New"/>
                <a:ea typeface="Courier New"/>
                <a:cs typeface="Courier New"/>
                <a:sym typeface="Courier New"/>
              </a:rPr>
              <a:t>M</a:t>
            </a:r>
            <a:r>
              <a:rPr lang="en" sz="2000" b="1" dirty="0" smtClean="0">
                <a:latin typeface="Courier New"/>
                <a:ea typeface="Courier New"/>
                <a:cs typeface="Courier New"/>
                <a:sym typeface="Courier New"/>
              </a:rPr>
              <a:t>A</a:t>
            </a:r>
            <a:endParaRPr lang="en" sz="2000" b="1" dirty="0">
              <a:latin typeface="Courier New"/>
              <a:ea typeface="Courier New"/>
              <a:cs typeface="Courier New"/>
              <a:sym typeface="Courier New"/>
            </a:endParaRPr>
          </a:p>
        </p:txBody>
      </p:sp>
    </p:spTree>
    <p:extLst>
      <p:ext uri="{BB962C8B-B14F-4D97-AF65-F5344CB8AC3E}">
        <p14:creationId xmlns:p14="http://schemas.microsoft.com/office/powerpoint/2010/main" val="2824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HashMap</a:t>
            </a:r>
            <a:r>
              <a:rPr lang="en-US" dirty="0" smtClean="0"/>
              <a:t> in Java</a:t>
            </a:r>
            <a:endParaRPr lang="en-US" dirty="0"/>
          </a:p>
        </p:txBody>
      </p:sp>
      <p:sp>
        <p:nvSpPr>
          <p:cNvPr id="4" name="Content Placeholder 3"/>
          <p:cNvSpPr>
            <a:spLocks noGrp="1"/>
          </p:cNvSpPr>
          <p:nvPr>
            <p:ph sz="quarter" idx="1"/>
          </p:nvPr>
        </p:nvSpPr>
        <p:spPr/>
        <p:txBody>
          <a:bodyPr/>
          <a:lstStyle/>
          <a:p>
            <a:r>
              <a:rPr lang="en-US" dirty="0" smtClean="0"/>
              <a:t>Computes hash using </a:t>
            </a:r>
            <a:r>
              <a:rPr lang="en-US" dirty="0" err="1" smtClean="0"/>
              <a:t>key.hashCode</a:t>
            </a:r>
            <a:r>
              <a:rPr lang="en-US" dirty="0" smtClean="0"/>
              <a:t>()</a:t>
            </a:r>
          </a:p>
          <a:p>
            <a:pPr lvl="1"/>
            <a:r>
              <a:rPr lang="en-US" dirty="0" smtClean="0"/>
              <a:t>No duplicate keys</a:t>
            </a:r>
          </a:p>
          <a:p>
            <a:r>
              <a:rPr lang="en-US" dirty="0" smtClean="0"/>
              <a:t>Uses chaining to handle collisions</a:t>
            </a:r>
          </a:p>
          <a:p>
            <a:r>
              <a:rPr lang="en-US" dirty="0" smtClean="0"/>
              <a:t>Default load factor is .75</a:t>
            </a:r>
          </a:p>
          <a:p>
            <a:r>
              <a:rPr lang="en-US" dirty="0" smtClean="0"/>
              <a:t>Java 8 attempts to mitigate worst-case performance by switching to a BST-based chaining!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BDD0A59F-0B18-423F-A6F2-5852E47C3441}" type="slidenum">
              <a:rPr lang="en-US" smtClean="0"/>
              <a:pPr>
                <a:defRPr/>
              </a:pPr>
              <a:t>28</a:t>
            </a:fld>
            <a:endParaRPr lang="en-US" dirty="0"/>
          </a:p>
        </p:txBody>
      </p:sp>
    </p:spTree>
    <p:extLst>
      <p:ext uri="{BB962C8B-B14F-4D97-AF65-F5344CB8AC3E}">
        <p14:creationId xmlns:p14="http://schemas.microsoft.com/office/powerpoint/2010/main" val="450031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Maps in the Real World</a:t>
            </a:r>
            <a:endParaRPr lang="en-US" dirty="0"/>
          </a:p>
        </p:txBody>
      </p:sp>
      <p:sp>
        <p:nvSpPr>
          <p:cNvPr id="4" name="Content Placeholder 3"/>
          <p:cNvSpPr>
            <a:spLocks noGrp="1"/>
          </p:cNvSpPr>
          <p:nvPr>
            <p:ph sz="quarter" idx="1"/>
          </p:nvPr>
        </p:nvSpPr>
        <p:spPr>
          <a:xfrm>
            <a:off x="612648" y="1600200"/>
            <a:ext cx="8302752" cy="4495800"/>
          </a:xfrm>
        </p:spPr>
        <p:txBody>
          <a:bodyPr/>
          <a:lstStyle/>
          <a:p>
            <a:r>
              <a:rPr lang="en-US" dirty="0" smtClean="0"/>
              <a:t>Network switches</a:t>
            </a:r>
          </a:p>
          <a:p>
            <a:r>
              <a:rPr lang="en-US" dirty="0" smtClean="0"/>
              <a:t>Distributed storage</a:t>
            </a:r>
          </a:p>
          <a:p>
            <a:r>
              <a:rPr lang="en-US" dirty="0" smtClean="0"/>
              <a:t>Database indexing</a:t>
            </a:r>
          </a:p>
          <a:p>
            <a:r>
              <a:rPr lang="en-US" dirty="0" smtClean="0"/>
              <a:t>Index lookup (e.g., Dijkstra's</a:t>
            </a:r>
            <a:r>
              <a:rPr lang="en-US" dirty="0"/>
              <a:t> </a:t>
            </a:r>
            <a:r>
              <a:rPr lang="en-US" dirty="0" smtClean="0"/>
              <a:t>shortest-path algorithm)</a:t>
            </a:r>
          </a:p>
          <a:p>
            <a:r>
              <a:rPr lang="en-US" dirty="0" smtClean="0"/>
              <a:t>Useful in lots of applications</a:t>
            </a:r>
            <a:r>
              <a:rPr lang="mr-IN"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BDD0A59F-0B18-423F-A6F2-5852E47C3441}" type="slidenum">
              <a:rPr lang="en-US" smtClean="0"/>
              <a:pPr>
                <a:defRPr/>
              </a:pPr>
              <a:t>29</a:t>
            </a:fld>
            <a:endParaRPr lang="en-US" dirty="0"/>
          </a:p>
        </p:txBody>
      </p:sp>
    </p:spTree>
    <p:extLst>
      <p:ext uri="{BB962C8B-B14F-4D97-AF65-F5344CB8AC3E}">
        <p14:creationId xmlns:p14="http://schemas.microsoft.com/office/powerpoint/2010/main" val="52410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2286000"/>
            <a:ext cx="786499" cy="563658"/>
          </a:xfrm>
        </p:spPr>
      </p:pic>
      <p:sp>
        <p:nvSpPr>
          <p:cNvPr id="4" name="Content Placeholder 3"/>
          <p:cNvSpPr>
            <a:spLocks noGrp="1"/>
          </p:cNvSpPr>
          <p:nvPr>
            <p:ph sz="half" idx="2"/>
          </p:nvPr>
        </p:nvSpPr>
        <p:spPr>
          <a:xfrm>
            <a:off x="4648200" y="2286000"/>
            <a:ext cx="4267200" cy="1755648"/>
          </a:xfrm>
        </p:spPr>
        <p:txBody>
          <a:bodyPr/>
          <a:lstStyle/>
          <a:p>
            <a:r>
              <a:rPr lang="en-US" dirty="0" smtClean="0"/>
              <a:t>Requirements:</a:t>
            </a:r>
          </a:p>
          <a:p>
            <a:pPr marL="731520" lvl="1" indent="-457200">
              <a:buFont typeface="+mj-lt"/>
              <a:buAutoNum type="arabicParenR"/>
            </a:pPr>
            <a:r>
              <a:rPr lang="en-US" dirty="0" smtClean="0"/>
              <a:t>deterministic</a:t>
            </a:r>
          </a:p>
          <a:p>
            <a:pPr marL="731520" lvl="1" indent="-457200">
              <a:buFont typeface="+mj-lt"/>
              <a:buAutoNum type="arabicParenR"/>
            </a:pPr>
            <a:r>
              <a:rPr lang="en-US" dirty="0" smtClean="0"/>
              <a:t>return a number in [0..n]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899" y="2205874"/>
            <a:ext cx="678554" cy="6524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18" y="2880977"/>
            <a:ext cx="598918" cy="598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120" y="3386253"/>
            <a:ext cx="675754" cy="72854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3419" y="2903624"/>
            <a:ext cx="810181" cy="553624"/>
          </a:xfrm>
          <a:prstGeom prst="rect">
            <a:avLst/>
          </a:prstGeom>
        </p:spPr>
      </p:pic>
      <p:sp>
        <p:nvSpPr>
          <p:cNvPr id="16" name="Right Arrow 15"/>
          <p:cNvSpPr/>
          <p:nvPr/>
        </p:nvSpPr>
        <p:spPr>
          <a:xfrm>
            <a:off x="2438400" y="2849658"/>
            <a:ext cx="762000" cy="63023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a:off x="3780688" y="2336996"/>
            <a:ext cx="356188" cy="461665"/>
          </a:xfrm>
          <a:prstGeom prst="rect">
            <a:avLst/>
          </a:prstGeom>
          <a:noFill/>
        </p:spPr>
        <p:txBody>
          <a:bodyPr wrap="none" rtlCol="0">
            <a:spAutoFit/>
          </a:bodyPr>
          <a:lstStyle/>
          <a:p>
            <a:r>
              <a:rPr lang="en-US" sz="2400" dirty="0" smtClean="0"/>
              <a:t>0</a:t>
            </a:r>
            <a:endParaRPr lang="en-US" sz="2400" dirty="0"/>
          </a:p>
        </p:txBody>
      </p:sp>
      <p:sp>
        <p:nvSpPr>
          <p:cNvPr id="18" name="TextBox 17"/>
          <p:cNvSpPr txBox="1"/>
          <p:nvPr/>
        </p:nvSpPr>
        <p:spPr>
          <a:xfrm>
            <a:off x="3284159" y="2433536"/>
            <a:ext cx="356188" cy="461665"/>
          </a:xfrm>
          <a:prstGeom prst="rect">
            <a:avLst/>
          </a:prstGeom>
          <a:noFill/>
        </p:spPr>
        <p:txBody>
          <a:bodyPr wrap="none" rtlCol="0">
            <a:spAutoFit/>
          </a:bodyPr>
          <a:lstStyle/>
          <a:p>
            <a:r>
              <a:rPr lang="en-US" sz="2400" dirty="0" smtClean="0"/>
              <a:t>1</a:t>
            </a:r>
            <a:endParaRPr lang="en-US" sz="2400" dirty="0"/>
          </a:p>
        </p:txBody>
      </p:sp>
      <p:sp>
        <p:nvSpPr>
          <p:cNvPr id="19" name="TextBox 18"/>
          <p:cNvSpPr txBox="1"/>
          <p:nvPr/>
        </p:nvSpPr>
        <p:spPr>
          <a:xfrm>
            <a:off x="3602594" y="3429000"/>
            <a:ext cx="356188" cy="461665"/>
          </a:xfrm>
          <a:prstGeom prst="rect">
            <a:avLst/>
          </a:prstGeom>
          <a:noFill/>
        </p:spPr>
        <p:txBody>
          <a:bodyPr wrap="none" rtlCol="0">
            <a:spAutoFit/>
          </a:bodyPr>
          <a:lstStyle/>
          <a:p>
            <a:r>
              <a:rPr lang="en-US" sz="2400" dirty="0"/>
              <a:t>3</a:t>
            </a:r>
          </a:p>
        </p:txBody>
      </p:sp>
      <p:sp>
        <p:nvSpPr>
          <p:cNvPr id="20" name="TextBox 19"/>
          <p:cNvSpPr txBox="1"/>
          <p:nvPr/>
        </p:nvSpPr>
        <p:spPr>
          <a:xfrm>
            <a:off x="3499163" y="2967335"/>
            <a:ext cx="356188" cy="461665"/>
          </a:xfrm>
          <a:prstGeom prst="rect">
            <a:avLst/>
          </a:prstGeom>
          <a:noFill/>
        </p:spPr>
        <p:txBody>
          <a:bodyPr wrap="none" rtlCol="0">
            <a:spAutoFit/>
          </a:bodyPr>
          <a:lstStyle/>
          <a:p>
            <a:r>
              <a:rPr lang="en-US" sz="2400" dirty="0" smtClean="0"/>
              <a:t>4</a:t>
            </a:r>
            <a:endParaRPr lang="en-US" sz="2400" dirty="0"/>
          </a:p>
        </p:txBody>
      </p:sp>
      <p:sp>
        <p:nvSpPr>
          <p:cNvPr id="21" name="TextBox 20"/>
          <p:cNvSpPr txBox="1"/>
          <p:nvPr/>
        </p:nvSpPr>
        <p:spPr>
          <a:xfrm>
            <a:off x="3962400" y="2819400"/>
            <a:ext cx="356188" cy="461665"/>
          </a:xfrm>
          <a:prstGeom prst="rect">
            <a:avLst/>
          </a:prstGeom>
          <a:noFill/>
        </p:spPr>
        <p:txBody>
          <a:bodyPr wrap="none" rtlCol="0">
            <a:spAutoFit/>
          </a:bodyPr>
          <a:lstStyle/>
          <a:p>
            <a:r>
              <a:rPr lang="en-US" sz="2400" dirty="0" smtClean="0"/>
              <a:t>1</a:t>
            </a:r>
            <a:endParaRPr lang="en-US" sz="2400" dirty="0"/>
          </a:p>
        </p:txBody>
      </p:sp>
      <p:sp>
        <p:nvSpPr>
          <p:cNvPr id="25" name="Content Placeholder 3"/>
          <p:cNvSpPr txBox="1">
            <a:spLocks/>
          </p:cNvSpPr>
          <p:nvPr/>
        </p:nvSpPr>
        <p:spPr bwMode="auto">
          <a:xfrm>
            <a:off x="4648200" y="3806952"/>
            <a:ext cx="4267200" cy="175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Properties of a good hash:</a:t>
            </a:r>
          </a:p>
          <a:p>
            <a:pPr marL="731520" lvl="1" indent="-457200">
              <a:buFont typeface="+mj-lt"/>
              <a:buAutoNum type="arabicParenR"/>
            </a:pPr>
            <a:r>
              <a:rPr lang="en-US" dirty="0"/>
              <a:t>fast</a:t>
            </a:r>
          </a:p>
          <a:p>
            <a:pPr marL="731520" lvl="1" indent="-457200">
              <a:buFont typeface="+mj-lt"/>
              <a:buAutoNum type="arabicParenR"/>
            </a:pPr>
            <a:r>
              <a:rPr lang="en-US" dirty="0"/>
              <a:t>collision-resistant</a:t>
            </a:r>
          </a:p>
          <a:p>
            <a:pPr marL="731520" lvl="1" indent="-457200">
              <a:buFont typeface="+mj-lt"/>
              <a:buAutoNum type="arabicParenR"/>
            </a:pPr>
            <a:r>
              <a:rPr lang="en-US" dirty="0"/>
              <a:t>evenly distributed</a:t>
            </a:r>
          </a:p>
          <a:p>
            <a:pPr marL="731520" lvl="1" indent="-457200">
              <a:buFont typeface="+mj-lt"/>
              <a:buAutoNum type="arabicParenR"/>
            </a:pPr>
            <a:r>
              <a:rPr lang="en-US" dirty="0"/>
              <a:t>hard to invert</a:t>
            </a:r>
          </a:p>
        </p:txBody>
      </p:sp>
    </p:spTree>
    <p:extLst>
      <p:ext uri="{BB962C8B-B14F-4D97-AF65-F5344CB8AC3E}">
        <p14:creationId xmlns:p14="http://schemas.microsoft.com/office/powerpoint/2010/main" val="193525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2286000"/>
            <a:ext cx="786499" cy="563658"/>
          </a:xfrm>
        </p:spPr>
      </p:pic>
      <p:sp>
        <p:nvSpPr>
          <p:cNvPr id="4" name="Content Placeholder 3"/>
          <p:cNvSpPr>
            <a:spLocks noGrp="1"/>
          </p:cNvSpPr>
          <p:nvPr>
            <p:ph sz="half" idx="2"/>
          </p:nvPr>
        </p:nvSpPr>
        <p:spPr>
          <a:xfrm>
            <a:off x="4648200" y="2286000"/>
            <a:ext cx="4267200" cy="1755648"/>
          </a:xfrm>
        </p:spPr>
        <p:txBody>
          <a:bodyPr/>
          <a:lstStyle/>
          <a:p>
            <a:r>
              <a:rPr lang="en-US" smtClean="0"/>
              <a:t>Requirements:</a:t>
            </a:r>
            <a:endParaRPr lang="en-US" dirty="0" smtClean="0"/>
          </a:p>
          <a:p>
            <a:pPr marL="731520" lvl="1" indent="-457200">
              <a:buFont typeface="+mj-lt"/>
              <a:buAutoNum type="arabicParenR"/>
            </a:pPr>
            <a:r>
              <a:rPr lang="en-US" dirty="0" smtClean="0"/>
              <a:t>deterministic</a:t>
            </a:r>
          </a:p>
          <a:p>
            <a:pPr marL="731520" lvl="1" indent="-457200">
              <a:buFont typeface="+mj-lt"/>
              <a:buAutoNum type="arabicParenR"/>
            </a:pPr>
            <a:r>
              <a:rPr lang="en-US" dirty="0" smtClean="0"/>
              <a:t>return a number in [0..n]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899" y="2205874"/>
            <a:ext cx="678554" cy="6524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18" y="2880977"/>
            <a:ext cx="598918" cy="598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120" y="3386253"/>
            <a:ext cx="675754" cy="72854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3419" y="2903624"/>
            <a:ext cx="810181" cy="553624"/>
          </a:xfrm>
          <a:prstGeom prst="rect">
            <a:avLst/>
          </a:prstGeom>
        </p:spPr>
      </p:pic>
      <p:sp>
        <p:nvSpPr>
          <p:cNvPr id="16" name="Right Arrow 15"/>
          <p:cNvSpPr/>
          <p:nvPr/>
        </p:nvSpPr>
        <p:spPr>
          <a:xfrm>
            <a:off x="2438400" y="2849658"/>
            <a:ext cx="762000" cy="63023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a:off x="3780688" y="2336996"/>
            <a:ext cx="356188" cy="461665"/>
          </a:xfrm>
          <a:prstGeom prst="rect">
            <a:avLst/>
          </a:prstGeom>
          <a:noFill/>
        </p:spPr>
        <p:txBody>
          <a:bodyPr wrap="none" rtlCol="0">
            <a:spAutoFit/>
          </a:bodyPr>
          <a:lstStyle/>
          <a:p>
            <a:r>
              <a:rPr lang="en-US" sz="2400" dirty="0" smtClean="0"/>
              <a:t>0</a:t>
            </a:r>
            <a:endParaRPr lang="en-US" sz="2400" dirty="0"/>
          </a:p>
        </p:txBody>
      </p:sp>
      <p:sp>
        <p:nvSpPr>
          <p:cNvPr id="18" name="TextBox 17"/>
          <p:cNvSpPr txBox="1"/>
          <p:nvPr/>
        </p:nvSpPr>
        <p:spPr>
          <a:xfrm>
            <a:off x="3284159" y="2433536"/>
            <a:ext cx="356188" cy="461665"/>
          </a:xfrm>
          <a:prstGeom prst="rect">
            <a:avLst/>
          </a:prstGeom>
          <a:noFill/>
        </p:spPr>
        <p:txBody>
          <a:bodyPr wrap="none" rtlCol="0">
            <a:spAutoFit/>
          </a:bodyPr>
          <a:lstStyle/>
          <a:p>
            <a:r>
              <a:rPr lang="en-US" sz="2400" dirty="0" smtClean="0"/>
              <a:t>1</a:t>
            </a:r>
            <a:endParaRPr lang="en-US" sz="2400" dirty="0"/>
          </a:p>
        </p:txBody>
      </p:sp>
      <p:sp>
        <p:nvSpPr>
          <p:cNvPr id="19" name="TextBox 18"/>
          <p:cNvSpPr txBox="1"/>
          <p:nvPr/>
        </p:nvSpPr>
        <p:spPr>
          <a:xfrm>
            <a:off x="3602594" y="3429000"/>
            <a:ext cx="356188" cy="461665"/>
          </a:xfrm>
          <a:prstGeom prst="rect">
            <a:avLst/>
          </a:prstGeom>
          <a:noFill/>
        </p:spPr>
        <p:txBody>
          <a:bodyPr wrap="none" rtlCol="0">
            <a:spAutoFit/>
          </a:bodyPr>
          <a:lstStyle/>
          <a:p>
            <a:r>
              <a:rPr lang="en-US" sz="2400" dirty="0"/>
              <a:t>3</a:t>
            </a:r>
          </a:p>
        </p:txBody>
      </p:sp>
      <p:sp>
        <p:nvSpPr>
          <p:cNvPr id="20" name="TextBox 19"/>
          <p:cNvSpPr txBox="1"/>
          <p:nvPr/>
        </p:nvSpPr>
        <p:spPr>
          <a:xfrm>
            <a:off x="3499163" y="2967335"/>
            <a:ext cx="356188" cy="461665"/>
          </a:xfrm>
          <a:prstGeom prst="rect">
            <a:avLst/>
          </a:prstGeom>
          <a:noFill/>
        </p:spPr>
        <p:txBody>
          <a:bodyPr wrap="none" rtlCol="0">
            <a:spAutoFit/>
          </a:bodyPr>
          <a:lstStyle/>
          <a:p>
            <a:r>
              <a:rPr lang="en-US" sz="2400" dirty="0" smtClean="0"/>
              <a:t>4</a:t>
            </a:r>
            <a:endParaRPr lang="en-US" sz="2400" dirty="0"/>
          </a:p>
        </p:txBody>
      </p:sp>
      <p:sp>
        <p:nvSpPr>
          <p:cNvPr id="21" name="TextBox 20"/>
          <p:cNvSpPr txBox="1"/>
          <p:nvPr/>
        </p:nvSpPr>
        <p:spPr>
          <a:xfrm>
            <a:off x="3962400" y="2819400"/>
            <a:ext cx="356188" cy="461665"/>
          </a:xfrm>
          <a:prstGeom prst="rect">
            <a:avLst/>
          </a:prstGeom>
          <a:noFill/>
        </p:spPr>
        <p:txBody>
          <a:bodyPr wrap="none" rtlCol="0">
            <a:spAutoFit/>
          </a:bodyPr>
          <a:lstStyle/>
          <a:p>
            <a:r>
              <a:rPr lang="en-US" sz="2400" dirty="0" smtClean="0"/>
              <a:t>1</a:t>
            </a:r>
            <a:endParaRPr lang="en-US" sz="2400" dirty="0"/>
          </a:p>
        </p:txBody>
      </p:sp>
      <p:sp>
        <p:nvSpPr>
          <p:cNvPr id="24" name="TextBox 23"/>
          <p:cNvSpPr txBox="1"/>
          <p:nvPr/>
        </p:nvSpPr>
        <p:spPr>
          <a:xfrm>
            <a:off x="1326562" y="4250035"/>
            <a:ext cx="7066661"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Which of the following functions f: Object -&gt; </a:t>
            </a:r>
            <a:r>
              <a:rPr lang="en-US" dirty="0" err="1" smtClean="0"/>
              <a:t>int</a:t>
            </a:r>
            <a:r>
              <a:rPr lang="en-US" dirty="0" smtClean="0"/>
              <a:t> are hash functions:</a:t>
            </a:r>
          </a:p>
          <a:p>
            <a:pPr marL="800100" lvl="1" indent="-342900">
              <a:buAutoNum type="alphaLcParenR"/>
            </a:pPr>
            <a:r>
              <a:rPr lang="en-US" dirty="0" smtClean="0"/>
              <a:t>f(x) = x</a:t>
            </a:r>
          </a:p>
          <a:p>
            <a:pPr marL="800100" lvl="1" indent="-342900">
              <a:buAutoNum type="alphaLcParenR"/>
            </a:pPr>
            <a:r>
              <a:rPr lang="en-US" dirty="0" smtClean="0"/>
              <a:t>f(x) = </a:t>
            </a:r>
            <a:r>
              <a:rPr lang="en-US" dirty="0" err="1" smtClean="0"/>
              <a:t>x.hashCode</a:t>
            </a:r>
            <a:r>
              <a:rPr lang="en-US" dirty="0" smtClean="0"/>
              <a:t>() </a:t>
            </a:r>
          </a:p>
          <a:p>
            <a:pPr marL="800100" lvl="1" indent="-342900">
              <a:buAutoNum type="alphaLcParenR"/>
            </a:pPr>
            <a:r>
              <a:rPr lang="en-US" dirty="0" smtClean="0"/>
              <a:t>f(x) = &amp;x</a:t>
            </a:r>
          </a:p>
          <a:p>
            <a:pPr marL="800100" lvl="1" indent="-342900">
              <a:buAutoNum type="alphaLcParenR"/>
            </a:pPr>
            <a:r>
              <a:rPr lang="en-US" dirty="0" smtClean="0"/>
              <a:t>f(x) = 0</a:t>
            </a:r>
          </a:p>
        </p:txBody>
      </p:sp>
    </p:spTree>
    <p:extLst>
      <p:ext uri="{BB962C8B-B14F-4D97-AF65-F5344CB8AC3E}">
        <p14:creationId xmlns:p14="http://schemas.microsoft.com/office/powerpoint/2010/main" val="12078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229600" cy="990600"/>
          </a:xfrm>
        </p:spPr>
        <p:txBody>
          <a:bodyPr/>
          <a:lstStyle/>
          <a:p>
            <a:r>
              <a:rPr lang="en-US" dirty="0" smtClean="0"/>
              <a:t>Example: SHA-256</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747" y="1600200"/>
            <a:ext cx="6208506" cy="4876800"/>
          </a:xfrm>
        </p:spPr>
      </p:pic>
    </p:spTree>
    <p:extLst>
      <p:ext uri="{BB962C8B-B14F-4D97-AF65-F5344CB8AC3E}">
        <p14:creationId xmlns:p14="http://schemas.microsoft.com/office/powerpoint/2010/main" val="583149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hashCode</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Method defined in </a:t>
                </a:r>
                <a:r>
                  <a:rPr lang="en-US" dirty="0" err="1" smtClean="0"/>
                  <a:t>java.lang.Object</a:t>
                </a:r>
                <a:endParaRPr lang="en-US" dirty="0" smtClean="0"/>
              </a:p>
              <a:p>
                <a:r>
                  <a:rPr lang="en-US" dirty="0" smtClean="0"/>
                  <a:t>Default implementation: uses memory address of object</a:t>
                </a:r>
              </a:p>
              <a:p>
                <a:pPr lvl="1"/>
                <a:r>
                  <a:rPr lang="en-US" dirty="0" smtClean="0"/>
                  <a:t>If you override equals, you must override </a:t>
                </a:r>
                <a:r>
                  <a:rPr lang="en-US" dirty="0" err="1" smtClean="0"/>
                  <a:t>hashCode</a:t>
                </a:r>
                <a:r>
                  <a:rPr lang="en-US" dirty="0" smtClean="0"/>
                  <a:t>!!!</a:t>
                </a:r>
              </a:p>
              <a:p>
                <a:r>
                  <a:rPr lang="en-US" dirty="0" smtClean="0"/>
                  <a:t>String overrides </a:t>
                </a:r>
                <a:r>
                  <a:rPr lang="en-US" dirty="0" err="1" smtClean="0"/>
                  <a:t>hashCode</a:t>
                </a:r>
                <a:r>
                  <a:rPr lang="en-US" dirty="0" smtClean="0"/>
                  <a:t>: </a:t>
                </a:r>
              </a:p>
              <a:p>
                <a:pPr marL="0" indent="0">
                  <a:buNone/>
                </a:pPr>
                <a14:m>
                  <m:oMathPara xmlns:m="http://schemas.openxmlformats.org/officeDocument/2006/math">
                    <m:oMathParaPr>
                      <m:jc m:val="centerGroup"/>
                    </m:oMathParaPr>
                    <m:oMath xmlns:m="http://schemas.openxmlformats.org/officeDocument/2006/math">
                      <m:r>
                        <m:rPr>
                          <m:sty m:val="p"/>
                        </m:rPr>
                        <a:rPr lang="en-US" sz="2200" i="0" dirty="0" smtClean="0">
                          <a:latin typeface="Cambria Math" charset="0"/>
                        </a:rPr>
                        <m:t>s</m:t>
                      </m:r>
                      <m:r>
                        <a:rPr lang="en-US" sz="2200" i="0" dirty="0" smtClean="0">
                          <a:latin typeface="Cambria Math" charset="0"/>
                        </a:rPr>
                        <m:t>.</m:t>
                      </m:r>
                      <m:r>
                        <m:rPr>
                          <m:sty m:val="p"/>
                        </m:rPr>
                        <a:rPr lang="en-US" sz="2200" i="0" dirty="0" smtClean="0">
                          <a:latin typeface="Cambria Math" charset="0"/>
                        </a:rPr>
                        <m:t>hashCode</m:t>
                      </m:r>
                      <m:r>
                        <a:rPr lang="en-US" sz="2200" i="0" dirty="0" smtClean="0">
                          <a:latin typeface="Cambria Math" charset="0"/>
                        </a:rPr>
                        <m:t>() </m:t>
                      </m:r>
                      <m:r>
                        <a:rPr lang="en-US" sz="2200" i="1" dirty="0" smtClean="0">
                          <a:latin typeface="Cambria Math" charset="0"/>
                        </a:rPr>
                        <m:t>:= </m:t>
                      </m:r>
                      <m:r>
                        <a:rPr lang="mr-IN" sz="2200" i="1" dirty="0" err="1" smtClean="0">
                          <a:latin typeface="Cambria Math" charset="0"/>
                        </a:rPr>
                        <m:t>𝑠</m:t>
                      </m:r>
                      <m:r>
                        <a:rPr lang="mr-IN" sz="2200" i="1" dirty="0" smtClean="0">
                          <a:latin typeface="Cambria Math" charset="0"/>
                        </a:rPr>
                        <m:t>[0</m:t>
                      </m:r>
                      <m:r>
                        <a:rPr lang="mr-IN" sz="2200" i="1" dirty="0">
                          <a:latin typeface="Cambria Math" charset="0"/>
                        </a:rPr>
                        <m:t>]∗</m:t>
                      </m:r>
                      <m:sSup>
                        <m:sSupPr>
                          <m:ctrlPr>
                            <a:rPr lang="en-US" sz="2200" b="0" i="1" dirty="0" smtClean="0">
                              <a:latin typeface="Cambria Math" charset="0"/>
                            </a:rPr>
                          </m:ctrlPr>
                        </m:sSupPr>
                        <m:e>
                          <m:r>
                            <a:rPr lang="mr-IN" sz="2200" i="1" dirty="0">
                              <a:latin typeface="Cambria Math" charset="0"/>
                            </a:rPr>
                            <m:t>31</m:t>
                          </m:r>
                        </m:e>
                        <m:sup>
                          <m:r>
                            <a:rPr lang="en-US" sz="2200" b="0" i="1" dirty="0" smtClean="0">
                              <a:latin typeface="Cambria Math" charset="0"/>
                            </a:rPr>
                            <m:t>𝑛</m:t>
                          </m:r>
                          <m:r>
                            <a:rPr lang="en-US" sz="2200" b="0" i="1" dirty="0" smtClean="0">
                              <a:latin typeface="Cambria Math" charset="0"/>
                            </a:rPr>
                            <m:t>−1</m:t>
                          </m:r>
                        </m:sup>
                      </m:sSup>
                      <m:r>
                        <a:rPr lang="mr-IN" sz="2200" i="1" dirty="0">
                          <a:latin typeface="Cambria Math" charset="0"/>
                        </a:rPr>
                        <m:t> + </m:t>
                      </m:r>
                      <m:r>
                        <a:rPr lang="mr-IN" sz="2200" i="1" dirty="0" err="1">
                          <a:latin typeface="Cambria Math" charset="0"/>
                        </a:rPr>
                        <m:t>𝑠</m:t>
                      </m:r>
                      <m:r>
                        <a:rPr lang="mr-IN" sz="2200" i="1" dirty="0">
                          <a:latin typeface="Cambria Math" charset="0"/>
                        </a:rPr>
                        <m:t>[1]∗</m:t>
                      </m:r>
                      <m:sSup>
                        <m:sSupPr>
                          <m:ctrlPr>
                            <a:rPr lang="en-US" sz="2200" b="0" i="1" dirty="0" smtClean="0">
                              <a:latin typeface="Cambria Math" charset="0"/>
                            </a:rPr>
                          </m:ctrlPr>
                        </m:sSupPr>
                        <m:e>
                          <m:r>
                            <a:rPr lang="mr-IN" sz="2200" i="1" dirty="0">
                              <a:latin typeface="Cambria Math" charset="0"/>
                            </a:rPr>
                            <m:t>31</m:t>
                          </m:r>
                        </m:e>
                        <m:sup>
                          <m:r>
                            <a:rPr lang="en-US" sz="2200" b="0" i="1" dirty="0" smtClean="0">
                              <a:latin typeface="Cambria Math" charset="0"/>
                            </a:rPr>
                            <m:t>𝑛</m:t>
                          </m:r>
                          <m:r>
                            <a:rPr lang="en-US" sz="2200" b="0" i="1" dirty="0" smtClean="0">
                              <a:latin typeface="Cambria Math" charset="0"/>
                            </a:rPr>
                            <m:t>−2</m:t>
                          </m:r>
                        </m:sup>
                      </m:sSup>
                      <m:r>
                        <a:rPr lang="mr-IN" sz="2200" i="1" dirty="0">
                          <a:latin typeface="Cambria Math" charset="0"/>
                        </a:rPr>
                        <m:t> + … + </m:t>
                      </m:r>
                      <m:r>
                        <a:rPr lang="mr-IN" sz="2200" i="1" dirty="0" err="1">
                          <a:latin typeface="Cambria Math" charset="0"/>
                        </a:rPr>
                        <m:t>𝑠</m:t>
                      </m:r>
                      <m:r>
                        <a:rPr lang="mr-IN" sz="2200" i="1" dirty="0">
                          <a:latin typeface="Cambria Math" charset="0"/>
                        </a:rPr>
                        <m:t>[</m:t>
                      </m:r>
                      <m:r>
                        <a:rPr lang="mr-IN" sz="2200" i="1" dirty="0">
                          <a:latin typeface="Cambria Math" charset="0"/>
                        </a:rPr>
                        <m:t>𝑛</m:t>
                      </m:r>
                      <m:r>
                        <a:rPr lang="mr-IN" sz="2200" i="1" dirty="0">
                          <a:latin typeface="Cambria Math" charset="0"/>
                        </a:rPr>
                        <m:t>−1]</m:t>
                      </m:r>
                    </m:oMath>
                  </m:oMathPara>
                </a14:m>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449" t="-13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6</a:t>
            </a:fld>
            <a:endParaRPr lang="en-US" dirty="0"/>
          </a:p>
        </p:txBody>
      </p:sp>
    </p:spTree>
    <p:extLst>
      <p:ext uri="{BB962C8B-B14F-4D97-AF65-F5344CB8AC3E}">
        <p14:creationId xmlns:p14="http://schemas.microsoft.com/office/powerpoint/2010/main" val="35757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Error Detection</a:t>
            </a:r>
            <a:endParaRPr lang="en-US" dirty="0"/>
          </a:p>
        </p:txBody>
      </p:sp>
      <p:sp>
        <p:nvSpPr>
          <p:cNvPr id="3" name="Content Placeholder 2"/>
          <p:cNvSpPr>
            <a:spLocks noGrp="1"/>
          </p:cNvSpPr>
          <p:nvPr>
            <p:ph sz="quarter" idx="1"/>
          </p:nvPr>
        </p:nvSpPr>
        <p:spPr>
          <a:xfrm>
            <a:off x="612648" y="2514600"/>
            <a:ext cx="8153400" cy="3581400"/>
          </a:xfrm>
        </p:spPr>
        <p:txBody>
          <a:bodyPr/>
          <a:lstStyle/>
          <a:p>
            <a:r>
              <a:rPr lang="en-US" dirty="0" smtClean="0"/>
              <a:t>Hash functions are used for error detection</a:t>
            </a:r>
          </a:p>
          <a:p>
            <a:r>
              <a:rPr lang="en-US" dirty="0" smtClean="0"/>
              <a:t>E.g., hash of uploaded file should be the same as hash of original file (if different, file was corrupted)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7</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31808" cy="560832"/>
          </a:xfrm>
          <a:prstGeom prst="rect">
            <a:avLst/>
          </a:prstGeom>
        </p:spPr>
      </p:pic>
    </p:spTree>
    <p:extLst>
      <p:ext uri="{BB962C8B-B14F-4D97-AF65-F5344CB8AC3E}">
        <p14:creationId xmlns:p14="http://schemas.microsoft.com/office/powerpoint/2010/main" val="13945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Integrity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9023" y="2283206"/>
            <a:ext cx="3664377" cy="3050794"/>
          </a:xfrm>
        </p:spPr>
      </p:pic>
      <p:sp>
        <p:nvSpPr>
          <p:cNvPr id="6" name="Content Placeholder 5"/>
          <p:cNvSpPr>
            <a:spLocks noGrp="1"/>
          </p:cNvSpPr>
          <p:nvPr>
            <p:ph sz="quarter" idx="2"/>
          </p:nvPr>
        </p:nvSpPr>
        <p:spPr>
          <a:xfrm>
            <a:off x="4844900" y="2057400"/>
            <a:ext cx="4070499" cy="4104166"/>
          </a:xfrm>
        </p:spPr>
        <p:txBody>
          <a:bodyPr/>
          <a:lstStyle/>
          <a:p>
            <a:r>
              <a:rPr lang="en-US" dirty="0" smtClean="0"/>
              <a:t>Hash functions are used to "sign" messages</a:t>
            </a:r>
          </a:p>
          <a:p>
            <a:r>
              <a:rPr lang="en-US" dirty="0" smtClean="0"/>
              <a:t>Provides integrity guarantees in presence of an active adversary</a:t>
            </a:r>
          </a:p>
          <a:p>
            <a:r>
              <a:rPr lang="en-US" dirty="0" smtClean="0"/>
              <a:t>Principals share some secret </a:t>
            </a:r>
            <a:r>
              <a:rPr lang="en-US" dirty="0" err="1" smtClean="0"/>
              <a:t>sk</a:t>
            </a:r>
            <a:endParaRPr lang="en-US" dirty="0" smtClean="0"/>
          </a:p>
          <a:p>
            <a:r>
              <a:rPr lang="en-US" dirty="0" smtClean="0"/>
              <a:t>Send (m, h(</a:t>
            </a:r>
            <a:r>
              <a:rPr lang="en-US" dirty="0" err="1" smtClean="0"/>
              <a:t>m,sk</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800600"/>
            <a:ext cx="1823590" cy="533400"/>
          </a:xfrm>
          <a:prstGeom prst="rect">
            <a:avLst/>
          </a:prstGeom>
        </p:spPr>
      </p:pic>
    </p:spTree>
    <p:extLst>
      <p:ext uri="{BB962C8B-B14F-4D97-AF65-F5344CB8AC3E}">
        <p14:creationId xmlns:p14="http://schemas.microsoft.com/office/powerpoint/2010/main" val="20304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0" y="1589567"/>
            <a:ext cx="4572000" cy="4572000"/>
          </a:xfrm>
        </p:spPr>
        <p:txBody>
          <a:bodyPr/>
          <a:lstStyle/>
          <a:p>
            <a:r>
              <a:rPr lang="en-US" dirty="0" smtClean="0"/>
              <a:t>Hash functions are used to store passwords</a:t>
            </a:r>
          </a:p>
          <a:p>
            <a:r>
              <a:rPr lang="en-US" dirty="0" smtClean="0"/>
              <a:t>Could store plaintext passwords</a:t>
            </a:r>
          </a:p>
          <a:p>
            <a:pPr lvl="1"/>
            <a:r>
              <a:rPr lang="en-US" dirty="0" smtClean="0"/>
              <a:t>Problem: Password files get stolen</a:t>
            </a:r>
          </a:p>
          <a:p>
            <a:r>
              <a:rPr lang="en-US" dirty="0" smtClean="0"/>
              <a:t>Could store          </a:t>
            </a:r>
            <a:r>
              <a:rPr lang="en-US" sz="2800" dirty="0" smtClean="0"/>
              <a:t>(username, h(password))</a:t>
            </a:r>
          </a:p>
          <a:p>
            <a:pPr lvl="1"/>
            <a:r>
              <a:rPr lang="en-US" dirty="0" smtClean="0"/>
              <a:t>Problem: password reuse</a:t>
            </a:r>
          </a:p>
          <a:p>
            <a:r>
              <a:rPr lang="en-US" dirty="0" smtClean="0"/>
              <a:t>Instead, store                 </a:t>
            </a:r>
            <a:r>
              <a:rPr lang="en-US" sz="2800" dirty="0" smtClean="0"/>
              <a:t>(username, s, h(password, s))</a:t>
            </a:r>
            <a:endParaRPr lang="en-US" sz="2800" dirty="0"/>
          </a:p>
        </p:txBody>
      </p:sp>
      <p:sp>
        <p:nvSpPr>
          <p:cNvPr id="2" name="Title 1"/>
          <p:cNvSpPr>
            <a:spLocks noGrp="1"/>
          </p:cNvSpPr>
          <p:nvPr>
            <p:ph type="title"/>
          </p:nvPr>
        </p:nvSpPr>
        <p:spPr/>
        <p:txBody>
          <a:bodyPr/>
          <a:lstStyle/>
          <a:p>
            <a:r>
              <a:rPr lang="en-US" dirty="0" smtClean="0"/>
              <a:t>Application: Password Storage</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7267"/>
            <a:ext cx="3276600" cy="3276600"/>
          </a:xfrm>
          <a:prstGeom prst="rect">
            <a:avLst/>
          </a:prstGeom>
        </p:spPr>
      </p:pic>
    </p:spTree>
    <p:extLst>
      <p:ext uri="{BB962C8B-B14F-4D97-AF65-F5344CB8AC3E}">
        <p14:creationId xmlns:p14="http://schemas.microsoft.com/office/powerpoint/2010/main" val="20216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14357</TotalTime>
  <Pages>0</Pages>
  <Words>1599</Words>
  <Characters>0</Characters>
  <Application>Microsoft Macintosh PowerPoint</Application>
  <PresentationFormat>On-screen Show (4:3)</PresentationFormat>
  <Lines>0</Lines>
  <Paragraphs>466</Paragraphs>
  <Slides>29</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Calibri</vt:lpstr>
      <vt:lpstr>Cambria Math</vt:lpstr>
      <vt:lpstr>Consolas</vt:lpstr>
      <vt:lpstr>Courier New</vt:lpstr>
      <vt:lpstr>Mangal</vt:lpstr>
      <vt:lpstr>Times New Roman</vt:lpstr>
      <vt:lpstr>Tw Cen MT</vt:lpstr>
      <vt:lpstr>Wingdings</vt:lpstr>
      <vt:lpstr>Wingdings 2</vt:lpstr>
      <vt:lpstr>ヒラギノ明朝 ProN W3</vt:lpstr>
      <vt:lpstr>ヒラギノ角ゴ ProN W3</vt:lpstr>
      <vt:lpstr>Arial</vt:lpstr>
      <vt:lpstr>Median</vt:lpstr>
      <vt:lpstr>Hashing</vt:lpstr>
      <vt:lpstr>Announcements</vt:lpstr>
      <vt:lpstr>Hash Functions</vt:lpstr>
      <vt:lpstr>Hash Functions</vt:lpstr>
      <vt:lpstr>Example: SHA-256</vt:lpstr>
      <vt:lpstr>Example: hashCode()</vt:lpstr>
      <vt:lpstr>Application: Error Detection</vt:lpstr>
      <vt:lpstr>Application: Integrity</vt:lpstr>
      <vt:lpstr>Application: Password Storage</vt:lpstr>
      <vt:lpstr>Application: Hash Set</vt:lpstr>
      <vt:lpstr>Hash Tables</vt:lpstr>
      <vt:lpstr>So what goes wrong?</vt:lpstr>
      <vt:lpstr>Can we have perfect hash functions?</vt:lpstr>
      <vt:lpstr>Collision Resolution</vt:lpstr>
      <vt:lpstr>Chaining</vt:lpstr>
      <vt:lpstr>Open Addressing</vt:lpstr>
      <vt:lpstr>Different probing strategies</vt:lpstr>
      <vt:lpstr>Load Factor</vt:lpstr>
      <vt:lpstr>Resizing</vt:lpstr>
      <vt:lpstr>Let's try it</vt:lpstr>
      <vt:lpstr>Let's try it</vt:lpstr>
      <vt:lpstr>Poll</vt:lpstr>
      <vt:lpstr>Let's try it</vt:lpstr>
      <vt:lpstr>Let's try it</vt:lpstr>
      <vt:lpstr>Collision Resolution Summary</vt:lpstr>
      <vt:lpstr>Application: Hash Map</vt:lpstr>
      <vt:lpstr>Application: Hash Map</vt:lpstr>
      <vt:lpstr>HashMap in Java</vt:lpstr>
      <vt:lpstr>Hash Maps in the Real World</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eleanor@cs.cornell.edu</cp:lastModifiedBy>
  <cp:revision>294</cp:revision>
  <cp:lastPrinted>2018-04-17T17:12:53Z</cp:lastPrinted>
  <dcterms:modified xsi:type="dcterms:W3CDTF">2018-04-17T17:13:21Z</dcterms:modified>
</cp:coreProperties>
</file>