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5" r:id="rId10"/>
    <p:sldId id="320" r:id="rId11"/>
    <p:sldId id="321" r:id="rId12"/>
    <p:sldId id="322" r:id="rId13"/>
    <p:sldId id="324" r:id="rId14"/>
    <p:sldId id="326" r:id="rId15"/>
    <p:sldId id="32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C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03"/>
    <p:restoredTop sz="94224" autoAdjust="0"/>
  </p:normalViewPr>
  <p:slideViewPr>
    <p:cSldViewPr>
      <p:cViewPr>
        <p:scale>
          <a:sx n="94" d="100"/>
          <a:sy n="94" d="100"/>
        </p:scale>
        <p:origin x="416" y="-8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1: show implementations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ListGraph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MatrixGraph</a:t>
            </a:r>
            <a:r>
              <a:rPr lang="en-US" baseline="0" dirty="0" smtClean="0"/>
              <a:t> in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2: after walk through + order, code</a:t>
            </a:r>
            <a:r>
              <a:rPr lang="en-US" baseline="0" dirty="0" smtClean="0"/>
              <a:t> this 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 3: before this slide, copy-paste </a:t>
            </a:r>
            <a:r>
              <a:rPr lang="en-US" smtClean="0"/>
              <a:t>code DFSIterative into</a:t>
            </a:r>
            <a:r>
              <a:rPr lang="en-US" baseline="0" smtClean="0"/>
              <a:t> BFS and change to queue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Other factors: completeness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courses/cs2110/2017sp/online/shortestPath/shortestPath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38" t="1" r="-6019" b="1"/>
          <a:stretch/>
        </p:blipFill>
        <p:spPr>
          <a:xfrm>
            <a:off x="0" y="-1"/>
            <a:ext cx="9708108" cy="596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581400"/>
            <a:ext cx="6477000" cy="1828800"/>
          </a:xfrm>
        </p:spPr>
        <p:txBody>
          <a:bodyPr/>
          <a:lstStyle/>
          <a:p>
            <a:r>
              <a:rPr lang="en-US" dirty="0" smtClean="0"/>
              <a:t>Graph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Lecture 17</a:t>
            </a:r>
          </a:p>
          <a:p>
            <a:r>
              <a:rPr lang="en-US" dirty="0" smtClean="0"/>
              <a:t>CS 2110 </a:t>
            </a:r>
            <a:r>
              <a:rPr lang="en-US" dirty="0" smtClean="0"/>
              <a:t>Spring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8D91C-2D8E-426A-B1FC-9948B96C1B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924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Node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9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visited;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List&lt;Node&gt; neighbors;</a:t>
            </a:r>
          </a:p>
          <a:p>
            <a:pPr marL="0" indent="0">
              <a:buNone/>
            </a:pPr>
            <a:endParaRPr lang="en-US" sz="19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</a:t>
            </a: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Visit all nodes reachable on unvisited paths </a:t>
            </a: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from this </a:t>
            </a: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node</a:t>
            </a: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this node is unvisited. */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public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visited= true; 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for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(Node n: neighbors)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      if (!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n.visited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n.dfs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endParaRPr lang="en-US" sz="19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7446" y="1619072"/>
            <a:ext cx="266305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Each vertex of the graph is an object of type Node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448" y="3821605"/>
            <a:ext cx="266305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need for a parameter. The object is the node.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9600" y="4343400"/>
            <a:ext cx="180784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Iteratively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2514600"/>
            <a:ext cx="5391080" cy="3614159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u)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Stack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s= (u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Not Java!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)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s.pop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 	</a:t>
            </a:r>
            <a:endParaRPr lang="en-US" sz="2000" dirty="0" smtClean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if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not visited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edge (u, v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}</a:t>
            </a:r>
            <a:endParaRPr lang="en-US" sz="20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  <a:endParaRPr lang="en-US" sz="20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045496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 is not empty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49701" y="2838811"/>
            <a:ext cx="3918099" cy="2176082"/>
            <a:chOff x="4844901" y="1710118"/>
            <a:chExt cx="3918099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20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48401" y="609310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Stack: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50160" y="30569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34200" y="5858761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34200" y="55437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933586" y="6176523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34200" y="55437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430921" y="29061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839663" y="28489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571041" y="416031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5194940" y="40280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5809330" y="4648579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</a:t>
            </a:r>
            <a:r>
              <a:rPr lang="en-US" dirty="0"/>
              <a:t>V</a:t>
            </a:r>
            <a:r>
              <a:rPr lang="en-US" sz="2400" dirty="0" smtClean="0"/>
              <a:t>isit all vertices that are reachable along unvisited paths from the current node.</a:t>
            </a:r>
          </a:p>
        </p:txBody>
      </p:sp>
    </p:spTree>
    <p:extLst>
      <p:ext uri="{BB962C8B-B14F-4D97-AF65-F5344CB8AC3E}">
        <p14:creationId xmlns:p14="http://schemas.microsoft.com/office/powerpoint/2010/main" val="3711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00200" y="1601533"/>
            <a:ext cx="6934200" cy="4189667"/>
          </a:xfrm>
          <a:prstGeom prst="ellipse">
            <a:avLst/>
          </a:prstGeom>
          <a:solidFill>
            <a:srgbClr val="D9C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451046"/>
            <a:ext cx="4854213" cy="258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1" y="2819400"/>
            <a:ext cx="2053048" cy="1118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" y="1601337"/>
            <a:ext cx="5076267" cy="5256663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 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(u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Not </a:t>
            </a: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Java!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q is not empty )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not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, v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):</a:t>
            </a:r>
            <a:endParaRPr lang="en-US" sz="20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Iteratively process the graph in "layers" moving further away from the source node.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915013"/>
            <a:ext cx="3918099" cy="2571387"/>
            <a:chOff x="4844901" y="1710120"/>
            <a:chExt cx="3918099" cy="2571387"/>
          </a:xfrm>
        </p:grpSpPr>
        <p:grpSp>
          <p:nvGrpSpPr>
            <p:cNvPr id="7" name="Group 6"/>
            <p:cNvGrpSpPr/>
            <p:nvPr/>
          </p:nvGrpSpPr>
          <p:grpSpPr>
            <a:xfrm>
              <a:off x="4844901" y="1710120"/>
              <a:ext cx="3918099" cy="2114188"/>
              <a:chOff x="1003766" y="4332870"/>
              <a:chExt cx="4226062" cy="2308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0985" y="5643117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26815" y="6201854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8" name="Straight Arrow Connector 17"/>
              <p:cNvCxnSpPr>
                <a:stCxn id="18" idx="4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6"/>
                <a:endCxn id="2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7"/>
              </p:cNvCxnSpPr>
              <p:nvPr/>
            </p:nvCxnSpPr>
            <p:spPr>
              <a:xfrm flipH="1">
                <a:off x="2753107" y="4660371"/>
                <a:ext cx="1217659" cy="1043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38" idx="6"/>
              </p:cNvCxnSpPr>
              <p:nvPr/>
            </p:nvCxnSpPr>
            <p:spPr>
              <a:xfrm flipH="1">
                <a:off x="2829613" y="5303242"/>
                <a:ext cx="1986164" cy="561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7" idx="0"/>
              </p:cNvCxnSpPr>
              <p:nvPr/>
            </p:nvCxnSpPr>
            <p:spPr>
              <a:xfrm flipH="1">
                <a:off x="4646740" y="5446825"/>
                <a:ext cx="302487" cy="755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endCxn id="38" idx="2"/>
            </p:cNvCxnSpPr>
            <p:nvPr/>
          </p:nvCxnSpPr>
          <p:spPr>
            <a:xfrm>
              <a:off x="5271680" y="3108923"/>
              <a:ext cx="880640" cy="4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378301" y="3903749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0" name="Straight Arrow Connector 9"/>
            <p:cNvCxnSpPr>
              <a:stCxn id="12" idx="4"/>
              <a:endCxn id="9" idx="1"/>
            </p:cNvCxnSpPr>
            <p:nvPr/>
          </p:nvCxnSpPr>
          <p:spPr>
            <a:xfrm>
              <a:off x="5064984" y="3259095"/>
              <a:ext cx="369329" cy="69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190926" y="6241058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82588" y="616122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Queue: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2059" y="31331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08600" y="6242104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6259" y="6238252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189059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986474" y="6236339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1647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054694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27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462820" y="29823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871562" y="29251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489019" y="412775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226839" y="41042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729847" y="511844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cxnSp>
        <p:nvCxnSpPr>
          <p:cNvPr id="350" name="Straight Arrow Connector 349"/>
          <p:cNvCxnSpPr>
            <a:stCxn id="28" idx="5"/>
            <a:endCxn id="38" idx="1"/>
          </p:cNvCxnSpPr>
          <p:nvPr/>
        </p:nvCxnSpPr>
        <p:spPr>
          <a:xfrm>
            <a:off x="5510996" y="3458044"/>
            <a:ext cx="1034460" cy="72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3" idx="4"/>
          </p:cNvCxnSpPr>
          <p:nvPr/>
        </p:nvCxnSpPr>
        <p:spPr>
          <a:xfrm>
            <a:off x="6647419" y="3378608"/>
            <a:ext cx="29048" cy="70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1" grpId="0" animBg="1"/>
      <p:bldP spid="26" grpId="0" animBg="1"/>
      <p:bldP spid="26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BFS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" y="1601337"/>
            <a:ext cx="5076267" cy="5256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Precondition: u is unvisited. 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fs(int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 q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(u);</a:t>
            </a:r>
            <a: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Not Java!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q.remove()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Iteratively process the graph in "layers" moving further away from the source node.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9600" y="4419600"/>
                <a:ext cx="4572000" cy="23083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that are reachable along unvisited paths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 smtClean="0"/>
                  <a:t> edges: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Worst-case running time?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Worst-case space?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19600"/>
                <a:ext cx="4572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FS Quiz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 smtClean="0"/>
              <a:t>In what order would a BFS visit the vertices of this graph? Break ties by visiting the lower-numbered vertex first.</a:t>
            </a:r>
          </a:p>
          <a:p>
            <a:pPr lvl="1"/>
            <a:r>
              <a:rPr lang="en-US" dirty="0" smtClean="0"/>
              <a:t>1, 2, 3, 4, 5, 6, 7, 8</a:t>
            </a:r>
          </a:p>
          <a:p>
            <a:pPr lvl="1"/>
            <a:r>
              <a:rPr lang="en-US" dirty="0" smtClean="0"/>
              <a:t>1, 2, 3, 4, 5, 6, 6, 7, 7, 8</a:t>
            </a:r>
          </a:p>
          <a:p>
            <a:pPr lvl="1"/>
            <a:r>
              <a:rPr lang="en-US" dirty="0"/>
              <a:t>1, 2, 5, 3, 6, 4, 7, 8</a:t>
            </a:r>
          </a:p>
          <a:p>
            <a:pPr lvl="1"/>
            <a:r>
              <a:rPr lang="en-US" dirty="0" smtClean="0"/>
              <a:t>1, 2, 5, 6, 3, 7, 4, 8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1828800"/>
            <a:ext cx="3016220" cy="1843539"/>
            <a:chOff x="3929177" y="1633988"/>
            <a:chExt cx="3016220" cy="1843539"/>
          </a:xfrm>
        </p:grpSpPr>
        <p:grpSp>
          <p:nvGrpSpPr>
            <p:cNvPr id="10" name="Group 9"/>
            <p:cNvGrpSpPr/>
            <p:nvPr/>
          </p:nvGrpSpPr>
          <p:grpSpPr>
            <a:xfrm>
              <a:off x="3929177" y="1633988"/>
              <a:ext cx="2689757" cy="1843539"/>
              <a:chOff x="16066" y="4249731"/>
              <a:chExt cx="2901173" cy="201326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47799" y="4249731"/>
                <a:ext cx="415664" cy="415663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65377" y="5836036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7237" y="5029201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66" y="5836805"/>
                <a:ext cx="412535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51449" y="5065824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45485" y="5017709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15396" y="5823150"/>
                <a:ext cx="439850" cy="4398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8" idx="5"/>
                <a:endCxn id="15" idx="1"/>
              </p:cNvCxnSpPr>
              <p:nvPr/>
            </p:nvCxnSpPr>
            <p:spPr>
              <a:xfrm>
                <a:off x="1808653" y="5423026"/>
                <a:ext cx="217251" cy="4735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9" idx="1"/>
              </p:cNvCxnSpPr>
              <p:nvPr/>
            </p:nvCxnSpPr>
            <p:spPr>
              <a:xfrm>
                <a:off x="1802591" y="4604522"/>
                <a:ext cx="606018" cy="4763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6" idx="7"/>
              </p:cNvCxnSpPr>
              <p:nvPr/>
            </p:nvCxnSpPr>
            <p:spPr>
              <a:xfrm flipH="1">
                <a:off x="805343" y="4604522"/>
                <a:ext cx="703329" cy="486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3"/>
                <a:endCxn id="17" idx="0"/>
              </p:cNvCxnSpPr>
              <p:nvPr/>
            </p:nvCxnSpPr>
            <p:spPr>
              <a:xfrm flipH="1">
                <a:off x="222334" y="5387307"/>
                <a:ext cx="286345" cy="4494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4" idx="4"/>
                <a:endCxn id="18" idx="0"/>
              </p:cNvCxnSpPr>
              <p:nvPr/>
            </p:nvCxnSpPr>
            <p:spPr>
              <a:xfrm>
                <a:off x="1655632" y="4665394"/>
                <a:ext cx="5063" cy="400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20" idx="7"/>
              </p:cNvCxnSpPr>
              <p:nvPr/>
            </p:nvCxnSpPr>
            <p:spPr>
              <a:xfrm flipH="1">
                <a:off x="1290832" y="5423027"/>
                <a:ext cx="221903" cy="464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5"/>
                <a:endCxn id="12" idx="1"/>
              </p:cNvCxnSpPr>
              <p:nvPr/>
            </p:nvCxnSpPr>
            <p:spPr>
              <a:xfrm>
                <a:off x="2713400" y="5385624"/>
                <a:ext cx="203839" cy="4979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15" idx="7"/>
              </p:cNvCxnSpPr>
              <p:nvPr/>
            </p:nvCxnSpPr>
            <p:spPr>
              <a:xfrm flipH="1">
                <a:off x="2318156" y="5385624"/>
                <a:ext cx="90452" cy="5109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562923" y="3074760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>
              <a:stCxn id="16" idx="5"/>
              <a:endCxn id="20" idx="1"/>
            </p:cNvCxnSpPr>
            <p:nvPr/>
          </p:nvCxnSpPr>
          <p:spPr>
            <a:xfrm>
              <a:off x="4660938" y="2675661"/>
              <a:ext cx="161753" cy="458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5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Search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Visits: 1, 2, 3, 5, 7, 8</a:t>
                </a:r>
                <a:endParaRPr lang="en-US" dirty="0"/>
              </a:p>
              <a:p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3"/>
                <a:stretch>
                  <a:fillRect l="-784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Visits: 1, 2, 5, 7, 3, 8</a:t>
                </a:r>
              </a:p>
              <a:p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4"/>
                <a:stretch>
                  <a:fillRect l="-942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71800" y="4191000"/>
            <a:ext cx="3918099" cy="2176082"/>
            <a:chOff x="4844901" y="1710118"/>
            <a:chExt cx="3918099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20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66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"/>
            </a:pPr>
            <a:r>
              <a:rPr lang="en-US" sz="2800" dirty="0" smtClean="0"/>
              <a:t>A5 due tonight</a:t>
            </a:r>
          </a:p>
          <a:p>
            <a:pPr>
              <a:buFont typeface="Wingdings" charset="2"/>
              <a:buChar char=""/>
            </a:pPr>
            <a:r>
              <a:rPr lang="en-US" sz="2800" dirty="0" smtClean="0"/>
              <a:t>A6 is out, remember to get started early</a:t>
            </a:r>
          </a:p>
          <a:p>
            <a:pPr>
              <a:buFont typeface="Wingdings" charset="2"/>
              <a:buChar char=""/>
            </a:pPr>
            <a:r>
              <a:rPr lang="en-US" sz="2800" dirty="0" smtClean="0"/>
              <a:t>For</a:t>
            </a:r>
            <a:r>
              <a:rPr lang="en-US" sz="2800" dirty="0"/>
              <a:t> the next  lecture, you </a:t>
            </a:r>
            <a:r>
              <a:rPr lang="en-US" sz="2800" b="1" dirty="0"/>
              <a:t>MUST</a:t>
            </a:r>
            <a:r>
              <a:rPr lang="en-US" sz="2800" dirty="0"/>
              <a:t> watch the tutorial on the shortest path algorithm beforehand:</a:t>
            </a:r>
            <a:br>
              <a:rPr lang="en-US" sz="2800" dirty="0"/>
            </a:br>
            <a:r>
              <a:rPr lang="en-US" sz="2800" dirty="0"/>
              <a:t>    </a:t>
            </a:r>
            <a:r>
              <a:rPr lang="en-US" sz="2800" dirty="0">
                <a:hlinkClick r:id="rId2"/>
              </a:rPr>
              <a:t>http://www.cs.cornell.edu/courses/cs2110/2017fa/online/shortestPath/shortestPath.html</a:t>
            </a:r>
            <a:endParaRPr lang="en-US" sz="2800" dirty="0"/>
          </a:p>
          <a:p>
            <a:pPr>
              <a:buFont typeface="Wingdings" charset="2"/>
              <a:buChar char=""/>
            </a:pPr>
            <a:r>
              <a:rPr lang="en-US" sz="2800" dirty="0" smtClean="0"/>
              <a:t>The class on 4/10 </a:t>
            </a:r>
            <a:r>
              <a:rPr lang="en-US" sz="2800" b="1" dirty="0"/>
              <a:t>will assume</a:t>
            </a:r>
            <a:r>
              <a:rPr lang="en-US" sz="2800" dirty="0"/>
              <a:t> that you understand it. Watch the tutorial once or twice and execute the algorithm on a small graph</a:t>
            </a:r>
            <a:r>
              <a:rPr lang="en-US" sz="2800" dirty="0" smtClean="0"/>
              <a:t>.</a:t>
            </a:r>
          </a:p>
          <a:p>
            <a:pPr>
              <a:buFont typeface="Wingdings" charset="2"/>
              <a:buChar char=""/>
            </a:pPr>
            <a:r>
              <a:rPr lang="en-US" sz="2800" dirty="0" smtClean="0"/>
              <a:t>Complete Quiz 4 by 4/9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431"/>
          <a:stretch/>
        </p:blipFill>
        <p:spPr>
          <a:xfrm>
            <a:off x="0" y="1521279"/>
            <a:ext cx="9144000" cy="55131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4464" y="1447800"/>
            <a:ext cx="9168464" cy="5591836"/>
            <a:chOff x="-38042" y="1143690"/>
            <a:chExt cx="9132140" cy="5533227"/>
          </a:xfrm>
        </p:grpSpPr>
        <p:sp>
          <p:nvSpPr>
            <p:cNvPr id="10" name="Oval 9"/>
            <p:cNvSpPr/>
            <p:nvPr/>
          </p:nvSpPr>
          <p:spPr>
            <a:xfrm>
              <a:off x="6612673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12673" y="333976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02858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80556" y="470578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002858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12673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7620" y="609554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22488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28064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02512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37879" y="366314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93275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17434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11862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12382" y="605436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64420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10523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99372" y="185035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1862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2905" y="188974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6882" y="328185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01753" y="468906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12904" y="607523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68069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036420" y="165007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980556" y="114369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027019" y="193885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endCxn id="14" idx="0"/>
            </p:cNvCxnSpPr>
            <p:nvPr/>
          </p:nvCxnSpPr>
          <p:spPr>
            <a:xfrm flipH="1">
              <a:off x="8131097" y="2213926"/>
              <a:ext cx="24161" cy="1108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6" idx="0"/>
            </p:cNvCxnSpPr>
            <p:nvPr/>
          </p:nvCxnSpPr>
          <p:spPr>
            <a:xfrm>
              <a:off x="8108796" y="4996813"/>
              <a:ext cx="22301" cy="1111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5" idx="0"/>
            </p:cNvCxnSpPr>
            <p:nvPr/>
          </p:nvCxnSpPr>
          <p:spPr>
            <a:xfrm flipH="1">
              <a:off x="8108795" y="3599530"/>
              <a:ext cx="18584" cy="11062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5" idx="2"/>
              <a:endCxn id="12" idx="6"/>
            </p:cNvCxnSpPr>
            <p:nvPr/>
          </p:nvCxnSpPr>
          <p:spPr>
            <a:xfrm flipH="1">
              <a:off x="6869151" y="483402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3" idx="4"/>
              <a:endCxn id="12" idx="0"/>
            </p:cNvCxnSpPr>
            <p:nvPr/>
          </p:nvCxnSpPr>
          <p:spPr>
            <a:xfrm>
              <a:off x="6740912" y="3596241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69150" y="3456134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3" idx="0"/>
            </p:cNvCxnSpPr>
            <p:nvPr/>
          </p:nvCxnSpPr>
          <p:spPr>
            <a:xfrm>
              <a:off x="6709317" y="2157375"/>
              <a:ext cx="31595" cy="1182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3" idx="0"/>
            </p:cNvCxnSpPr>
            <p:nvPr/>
          </p:nvCxnSpPr>
          <p:spPr>
            <a:xfrm flipH="1">
              <a:off x="3921514" y="2131926"/>
              <a:ext cx="18587" cy="11569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8" idx="0"/>
            </p:cNvCxnSpPr>
            <p:nvPr/>
          </p:nvCxnSpPr>
          <p:spPr>
            <a:xfrm>
              <a:off x="2530405" y="2106837"/>
              <a:ext cx="8357" cy="12154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2" idx="0"/>
            </p:cNvCxnSpPr>
            <p:nvPr/>
          </p:nvCxnSpPr>
          <p:spPr>
            <a:xfrm flipH="1">
              <a:off x="1115121" y="2146224"/>
              <a:ext cx="32998" cy="1135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490117" y="343968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89303" y="3436010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8" idx="2"/>
            </p:cNvCxnSpPr>
            <p:nvPr/>
          </p:nvCxnSpPr>
          <p:spPr>
            <a:xfrm flipH="1" flipV="1">
              <a:off x="1241505" y="3426463"/>
              <a:ext cx="1169018" cy="2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1" idx="2"/>
            </p:cNvCxnSpPr>
            <p:nvPr/>
          </p:nvCxnSpPr>
          <p:spPr>
            <a:xfrm flipH="1">
              <a:off x="4034888" y="3417104"/>
              <a:ext cx="267624" cy="152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2"/>
              <a:endCxn id="21" idx="6"/>
            </p:cNvCxnSpPr>
            <p:nvPr/>
          </p:nvCxnSpPr>
          <p:spPr>
            <a:xfrm flipH="1" flipV="1">
              <a:off x="4558990" y="3417104"/>
              <a:ext cx="669074" cy="334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3"/>
              <a:endCxn id="22" idx="7"/>
            </p:cNvCxnSpPr>
            <p:nvPr/>
          </p:nvCxnSpPr>
          <p:spPr>
            <a:xfrm flipH="1">
              <a:off x="4056797" y="3507783"/>
              <a:ext cx="283275" cy="1929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50727" y="3578798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27" idx="0"/>
            </p:cNvCxnSpPr>
            <p:nvPr/>
          </p:nvCxnSpPr>
          <p:spPr>
            <a:xfrm>
              <a:off x="2534583" y="3578080"/>
              <a:ext cx="58076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15121" y="3538334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48119" y="4932955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26" idx="0"/>
            </p:cNvCxnSpPr>
            <p:nvPr/>
          </p:nvCxnSpPr>
          <p:spPr>
            <a:xfrm flipH="1">
              <a:off x="2540621" y="4945538"/>
              <a:ext cx="36713" cy="11088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25" idx="0"/>
            </p:cNvCxnSpPr>
            <p:nvPr/>
          </p:nvCxnSpPr>
          <p:spPr>
            <a:xfrm flipH="1">
              <a:off x="3940101" y="4963698"/>
              <a:ext cx="5118" cy="11449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8" idx="0"/>
            </p:cNvCxnSpPr>
            <p:nvPr/>
          </p:nvCxnSpPr>
          <p:spPr>
            <a:xfrm flipH="1">
              <a:off x="5335859" y="4972889"/>
              <a:ext cx="23003" cy="11226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7" idx="2"/>
            </p:cNvCxnSpPr>
            <p:nvPr/>
          </p:nvCxnSpPr>
          <p:spPr>
            <a:xfrm flipH="1" flipV="1">
              <a:off x="5456665" y="6232405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5" idx="2"/>
            </p:cNvCxnSpPr>
            <p:nvPr/>
          </p:nvCxnSpPr>
          <p:spPr>
            <a:xfrm flipH="1" flipV="1">
              <a:off x="2672583" y="6198723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</p:cNvCxnSpPr>
            <p:nvPr/>
          </p:nvCxnSpPr>
          <p:spPr>
            <a:xfrm flipH="1">
              <a:off x="1267529" y="6182608"/>
              <a:ext cx="1144853" cy="12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072056" y="622787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857999" y="624608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9" idx="2"/>
            </p:cNvCxnSpPr>
            <p:nvPr/>
          </p:nvCxnSpPr>
          <p:spPr>
            <a:xfrm flipH="1">
              <a:off x="1259161" y="1978598"/>
              <a:ext cx="1140211" cy="27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0" idx="2"/>
            </p:cNvCxnSpPr>
            <p:nvPr/>
          </p:nvCxnSpPr>
          <p:spPr>
            <a:xfrm flipH="1" flipV="1">
              <a:off x="2638201" y="2003606"/>
              <a:ext cx="1173661" cy="25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5" idx="2"/>
            </p:cNvCxnSpPr>
            <p:nvPr/>
          </p:nvCxnSpPr>
          <p:spPr>
            <a:xfrm flipH="1" flipV="1">
              <a:off x="4069280" y="2016163"/>
              <a:ext cx="2498789" cy="12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5" idx="7"/>
              <a:endCxn id="36" idx="2"/>
            </p:cNvCxnSpPr>
            <p:nvPr/>
          </p:nvCxnSpPr>
          <p:spPr>
            <a:xfrm flipV="1">
              <a:off x="6786987" y="1778313"/>
              <a:ext cx="249433" cy="1601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37" idx="2"/>
            </p:cNvCxnSpPr>
            <p:nvPr/>
          </p:nvCxnSpPr>
          <p:spPr>
            <a:xfrm flipV="1">
              <a:off x="7272064" y="1271929"/>
              <a:ext cx="708492" cy="4457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38" idx="0"/>
            </p:cNvCxnSpPr>
            <p:nvPr/>
          </p:nvCxnSpPr>
          <p:spPr>
            <a:xfrm>
              <a:off x="8123630" y="1410323"/>
              <a:ext cx="31628" cy="528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477106" y="4858126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693024" y="4824444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092497" y="4853599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29600" y="4817298"/>
              <a:ext cx="864497" cy="25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251902" y="3439686"/>
              <a:ext cx="834285" cy="81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286285" y="2050350"/>
              <a:ext cx="756636" cy="13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261195" y="6246088"/>
              <a:ext cx="832903" cy="152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23721" y="1193691"/>
              <a:ext cx="24398" cy="70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29" idx="0"/>
            </p:cNvCxnSpPr>
            <p:nvPr/>
          </p:nvCxnSpPr>
          <p:spPr>
            <a:xfrm flipH="1">
              <a:off x="2527611" y="1167867"/>
              <a:ext cx="6972" cy="682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945750" y="1161767"/>
              <a:ext cx="20368" cy="69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722182" y="1168609"/>
              <a:ext cx="1" cy="7096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148119" y="6360975"/>
              <a:ext cx="0" cy="2956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531327" y="6340108"/>
              <a:ext cx="3256" cy="3368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930808" y="6381286"/>
              <a:ext cx="29736" cy="284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335859" y="6344297"/>
              <a:ext cx="1173" cy="3128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709317" y="6358786"/>
              <a:ext cx="31224" cy="307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8108795" y="6365171"/>
              <a:ext cx="27650" cy="301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-31769" y="2022649"/>
              <a:ext cx="1041886" cy="3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-27218" y="3403194"/>
              <a:ext cx="1015497" cy="18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-38042" y="4802798"/>
              <a:ext cx="1048159" cy="17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-27218" y="6195295"/>
              <a:ext cx="1024789" cy="32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27" idx="7"/>
            </p:cNvCxnSpPr>
            <p:nvPr/>
          </p:nvCxnSpPr>
          <p:spPr>
            <a:xfrm flipH="1">
              <a:off x="2683338" y="3865513"/>
              <a:ext cx="1164614" cy="871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7" idx="3"/>
              <a:endCxn id="34" idx="7"/>
            </p:cNvCxnSpPr>
            <p:nvPr/>
          </p:nvCxnSpPr>
          <p:spPr>
            <a:xfrm flipH="1">
              <a:off x="1231822" y="4918412"/>
              <a:ext cx="1270158" cy="11943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36" idx="5"/>
              <a:endCxn id="38" idx="2"/>
            </p:cNvCxnSpPr>
            <p:nvPr/>
          </p:nvCxnSpPr>
          <p:spPr>
            <a:xfrm>
              <a:off x="7255338" y="1868992"/>
              <a:ext cx="771681" cy="198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23" idx="4"/>
              <a:endCxn id="22" idx="0"/>
            </p:cNvCxnSpPr>
            <p:nvPr/>
          </p:nvCxnSpPr>
          <p:spPr>
            <a:xfrm>
              <a:off x="3921514" y="3545343"/>
              <a:ext cx="44604" cy="1178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32" idx="3"/>
            </p:cNvCxnSpPr>
            <p:nvPr/>
          </p:nvCxnSpPr>
          <p:spPr>
            <a:xfrm flipH="1">
              <a:off x="637756" y="6294154"/>
              <a:ext cx="412708" cy="369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8205043" y="1167867"/>
              <a:ext cx="78454" cy="374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24" idx="0"/>
            </p:cNvCxnSpPr>
            <p:nvPr/>
          </p:nvCxnSpPr>
          <p:spPr>
            <a:xfrm flipH="1">
              <a:off x="3945673" y="3913288"/>
              <a:ext cx="14871" cy="786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Content Placeholder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0842" y="4282627"/>
              <a:ext cx="1079426" cy="107942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68" y="2577483"/>
              <a:ext cx="1611317" cy="1611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6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Rectangle 52"/>
          <p:cNvSpPr>
            <a:spLocks/>
          </p:cNvSpPr>
          <p:nvPr/>
        </p:nvSpPr>
        <p:spPr bwMode="auto">
          <a:xfrm>
            <a:off x="5324279" y="4653105"/>
            <a:ext cx="2654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0   1   0   1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0   0   1   0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0   0   0   0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0   1   1   0</a:t>
            </a:r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1619252" y="4146600"/>
            <a:ext cx="2527328" cy="2157413"/>
            <a:chOff x="1" y="0"/>
            <a:chExt cx="1591" cy="1359"/>
          </a:xfrm>
        </p:grpSpPr>
        <p:sp>
          <p:nvSpPr>
            <p:cNvPr id="52262" name="Rectangle 2"/>
            <p:cNvSpPr>
              <a:spLocks/>
            </p:cNvSpPr>
            <p:nvPr/>
          </p:nvSpPr>
          <p:spPr bwMode="auto">
            <a:xfrm>
              <a:off x="649" y="1127"/>
              <a:ext cx="299" cy="232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3" name="Oval 3"/>
            <p:cNvSpPr>
              <a:spLocks/>
            </p:cNvSpPr>
            <p:nvPr/>
          </p:nvSpPr>
          <p:spPr bwMode="auto">
            <a:xfrm>
              <a:off x="824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4" name="Rectangle 4"/>
            <p:cNvSpPr>
              <a:spLocks/>
            </p:cNvSpPr>
            <p:nvPr/>
          </p:nvSpPr>
          <p:spPr bwMode="auto">
            <a:xfrm>
              <a:off x="1285" y="1127"/>
              <a:ext cx="307" cy="232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5" name="Line 5"/>
            <p:cNvSpPr>
              <a:spLocks noChangeShapeType="1"/>
            </p:cNvSpPr>
            <p:nvPr/>
          </p:nvSpPr>
          <p:spPr bwMode="auto">
            <a:xfrm>
              <a:off x="886" y="1222"/>
              <a:ext cx="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6" name="Rectangle 6"/>
            <p:cNvSpPr>
              <a:spLocks/>
            </p:cNvSpPr>
            <p:nvPr/>
          </p:nvSpPr>
          <p:spPr bwMode="auto">
            <a:xfrm>
              <a:off x="633" y="14"/>
              <a:ext cx="315" cy="233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7" name="Rectangle 7"/>
            <p:cNvSpPr>
              <a:spLocks/>
            </p:cNvSpPr>
            <p:nvPr/>
          </p:nvSpPr>
          <p:spPr bwMode="auto">
            <a:xfrm>
              <a:off x="1268" y="14"/>
              <a:ext cx="324" cy="233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8" name="Line 8"/>
            <p:cNvSpPr>
              <a:spLocks noChangeShapeType="1"/>
            </p:cNvSpPr>
            <p:nvPr/>
          </p:nvSpPr>
          <p:spPr bwMode="auto">
            <a:xfrm>
              <a:off x="879" y="96"/>
              <a:ext cx="38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9" name="Rectangle 9"/>
            <p:cNvSpPr>
              <a:spLocks/>
            </p:cNvSpPr>
            <p:nvPr/>
          </p:nvSpPr>
          <p:spPr bwMode="auto">
            <a:xfrm>
              <a:off x="623" y="377"/>
              <a:ext cx="325" cy="220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0" name="Rectangle 10"/>
            <p:cNvSpPr>
              <a:spLocks/>
            </p:cNvSpPr>
            <p:nvPr/>
          </p:nvSpPr>
          <p:spPr bwMode="auto">
            <a:xfrm>
              <a:off x="671" y="1093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1" name="Rectangle 11"/>
            <p:cNvSpPr>
              <a:spLocks/>
            </p:cNvSpPr>
            <p:nvPr/>
          </p:nvSpPr>
          <p:spPr bwMode="auto">
            <a:xfrm>
              <a:off x="1305" y="111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72" name="Rectangle 12"/>
            <p:cNvSpPr>
              <a:spLocks/>
            </p:cNvSpPr>
            <p:nvPr/>
          </p:nvSpPr>
          <p:spPr bwMode="auto">
            <a:xfrm>
              <a:off x="658" y="0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3" name="Rectangle 13"/>
            <p:cNvSpPr>
              <a:spLocks/>
            </p:cNvSpPr>
            <p:nvPr/>
          </p:nvSpPr>
          <p:spPr bwMode="auto">
            <a:xfrm>
              <a:off x="1277" y="1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74" name="Rectangle 14"/>
            <p:cNvSpPr>
              <a:spLocks/>
            </p:cNvSpPr>
            <p:nvPr/>
          </p:nvSpPr>
          <p:spPr bwMode="auto">
            <a:xfrm>
              <a:off x="675" y="36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15" name="Rectangle 15"/>
            <p:cNvSpPr>
              <a:spLocks/>
            </p:cNvSpPr>
            <p:nvPr/>
          </p:nvSpPr>
          <p:spPr bwMode="auto">
            <a:xfrm>
              <a:off x="2" y="10"/>
              <a:ext cx="389" cy="21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276" name="Rectangle 16"/>
            <p:cNvSpPr>
              <a:spLocks/>
            </p:cNvSpPr>
            <p:nvPr/>
          </p:nvSpPr>
          <p:spPr bwMode="auto">
            <a:xfrm flipH="1">
              <a:off x="2" y="14"/>
              <a:ext cx="2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36918" name="Rectangle 18"/>
            <p:cNvSpPr>
              <a:spLocks/>
            </p:cNvSpPr>
            <p:nvPr/>
          </p:nvSpPr>
          <p:spPr bwMode="auto">
            <a:xfrm>
              <a:off x="1" y="373"/>
              <a:ext cx="361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8" name="Rectangle 19"/>
            <p:cNvSpPr>
              <a:spLocks/>
            </p:cNvSpPr>
            <p:nvPr/>
          </p:nvSpPr>
          <p:spPr bwMode="auto">
            <a:xfrm>
              <a:off x="11" y="36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36920" name="Rectangle 20"/>
            <p:cNvSpPr>
              <a:spLocks/>
            </p:cNvSpPr>
            <p:nvPr/>
          </p:nvSpPr>
          <p:spPr bwMode="auto">
            <a:xfrm>
              <a:off x="2" y="756"/>
              <a:ext cx="389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280" name="Rectangle 21"/>
            <p:cNvSpPr>
              <a:spLocks/>
            </p:cNvSpPr>
            <p:nvPr/>
          </p:nvSpPr>
          <p:spPr bwMode="auto">
            <a:xfrm>
              <a:off x="12" y="747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22" name="Rectangle 22"/>
            <p:cNvSpPr>
              <a:spLocks/>
            </p:cNvSpPr>
            <p:nvPr/>
          </p:nvSpPr>
          <p:spPr bwMode="auto">
            <a:xfrm>
              <a:off x="2" y="1123"/>
              <a:ext cx="389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2" name="Rectangle 23"/>
            <p:cNvSpPr>
              <a:spLocks/>
            </p:cNvSpPr>
            <p:nvPr/>
          </p:nvSpPr>
          <p:spPr bwMode="auto">
            <a:xfrm>
              <a:off x="12" y="111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83" name="Oval 26"/>
            <p:cNvSpPr>
              <a:spLocks/>
            </p:cNvSpPr>
            <p:nvPr/>
          </p:nvSpPr>
          <p:spPr bwMode="auto">
            <a:xfrm>
              <a:off x="306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4" name="Line 27"/>
            <p:cNvSpPr>
              <a:spLocks noChangeShapeType="1"/>
            </p:cNvSpPr>
            <p:nvPr/>
          </p:nvSpPr>
          <p:spPr bwMode="auto">
            <a:xfrm>
              <a:off x="362" y="1210"/>
              <a:ext cx="2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5" name="Line 28"/>
            <p:cNvSpPr>
              <a:spLocks noChangeShapeType="1"/>
            </p:cNvSpPr>
            <p:nvPr/>
          </p:nvSpPr>
          <p:spPr bwMode="auto">
            <a:xfrm>
              <a:off x="345" y="96"/>
              <a:ext cx="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6" name="Oval 29"/>
            <p:cNvSpPr>
              <a:spLocks/>
            </p:cNvSpPr>
            <p:nvPr/>
          </p:nvSpPr>
          <p:spPr bwMode="auto">
            <a:xfrm>
              <a:off x="823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7" name="Line 30"/>
            <p:cNvSpPr>
              <a:spLocks noChangeShapeType="1"/>
            </p:cNvSpPr>
            <p:nvPr/>
          </p:nvSpPr>
          <p:spPr bwMode="auto">
            <a:xfrm>
              <a:off x="340" y="460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8" name="Oval 34"/>
            <p:cNvSpPr>
              <a:spLocks/>
            </p:cNvSpPr>
            <p:nvPr/>
          </p:nvSpPr>
          <p:spPr bwMode="auto">
            <a:xfrm>
              <a:off x="289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9" name="Oval 35"/>
            <p:cNvSpPr>
              <a:spLocks/>
            </p:cNvSpPr>
            <p:nvPr/>
          </p:nvSpPr>
          <p:spPr bwMode="auto">
            <a:xfrm>
              <a:off x="284" y="43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2245" name="Rectangle 53"/>
          <p:cNvSpPr>
            <a:spLocks/>
          </p:cNvSpPr>
          <p:nvPr/>
        </p:nvSpPr>
        <p:spPr bwMode="auto">
          <a:xfrm>
            <a:off x="4973372" y="3963822"/>
            <a:ext cx="3610506" cy="283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</p:txBody>
      </p:sp>
      <p:sp>
        <p:nvSpPr>
          <p:cNvPr id="52246" name="Rectangle 55"/>
          <p:cNvSpPr>
            <a:spLocks/>
          </p:cNvSpPr>
          <p:nvPr/>
        </p:nvSpPr>
        <p:spPr bwMode="auto">
          <a:xfrm>
            <a:off x="1904382" y="3534478"/>
            <a:ext cx="180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List</a:t>
            </a:r>
          </a:p>
        </p:txBody>
      </p:sp>
      <p:sp>
        <p:nvSpPr>
          <p:cNvPr id="52247" name="Rectangle 56"/>
          <p:cNvSpPr>
            <a:spLocks/>
          </p:cNvSpPr>
          <p:nvPr/>
        </p:nvSpPr>
        <p:spPr bwMode="auto">
          <a:xfrm>
            <a:off x="5214484" y="3534478"/>
            <a:ext cx="221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Matrix</a:t>
            </a:r>
          </a:p>
        </p:txBody>
      </p:sp>
      <p:grpSp>
        <p:nvGrpSpPr>
          <p:cNvPr id="52248" name="Group 71"/>
          <p:cNvGrpSpPr>
            <a:grpSpLocks/>
          </p:cNvGrpSpPr>
          <p:nvPr/>
        </p:nvGrpSpPr>
        <p:grpSpPr bwMode="auto">
          <a:xfrm>
            <a:off x="3581400" y="1665988"/>
            <a:ext cx="2167978" cy="1763012"/>
            <a:chOff x="3694151" y="1815052"/>
            <a:chExt cx="1615489" cy="1272561"/>
          </a:xfrm>
        </p:grpSpPr>
        <p:sp>
          <p:nvSpPr>
            <p:cNvPr id="52249" name="Oval 57"/>
            <p:cNvSpPr>
              <a:spLocks/>
            </p:cNvSpPr>
            <p:nvPr/>
          </p:nvSpPr>
          <p:spPr bwMode="auto">
            <a:xfrm>
              <a:off x="3948113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0" name="Oval 58"/>
            <p:cNvSpPr>
              <a:spLocks/>
            </p:cNvSpPr>
            <p:nvPr/>
          </p:nvSpPr>
          <p:spPr bwMode="auto">
            <a:xfrm>
              <a:off x="4935538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1" name="Oval 59"/>
            <p:cNvSpPr>
              <a:spLocks/>
            </p:cNvSpPr>
            <p:nvPr/>
          </p:nvSpPr>
          <p:spPr bwMode="auto">
            <a:xfrm>
              <a:off x="3949700" y="28194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2" name="Oval 60"/>
            <p:cNvSpPr>
              <a:spLocks/>
            </p:cNvSpPr>
            <p:nvPr/>
          </p:nvSpPr>
          <p:spPr bwMode="auto">
            <a:xfrm>
              <a:off x="4935538" y="28209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3" name="AutoShape 61"/>
            <p:cNvSpPr>
              <a:spLocks/>
            </p:cNvSpPr>
            <p:nvPr/>
          </p:nvSpPr>
          <p:spPr bwMode="auto">
            <a:xfrm rot="10800000" flipH="1">
              <a:off x="4025900" y="2112963"/>
              <a:ext cx="909638" cy="71913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4" name="Line 62"/>
            <p:cNvSpPr>
              <a:spLocks noChangeShapeType="1"/>
            </p:cNvSpPr>
            <p:nvPr/>
          </p:nvSpPr>
          <p:spPr bwMode="auto">
            <a:xfrm>
              <a:off x="4037013" y="2068513"/>
              <a:ext cx="898525" cy="15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63"/>
            <p:cNvSpPr>
              <a:spLocks noChangeShapeType="1"/>
            </p:cNvSpPr>
            <p:nvPr/>
          </p:nvSpPr>
          <p:spPr bwMode="auto">
            <a:xfrm>
              <a:off x="3992563" y="2112963"/>
              <a:ext cx="1587" cy="7064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4"/>
            <p:cNvSpPr>
              <a:spLocks noChangeShapeType="1"/>
            </p:cNvSpPr>
            <p:nvPr/>
          </p:nvSpPr>
          <p:spPr bwMode="auto">
            <a:xfrm>
              <a:off x="4038600" y="2863850"/>
              <a:ext cx="896938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5"/>
            <p:cNvSpPr>
              <a:spLocks noChangeShapeType="1"/>
            </p:cNvSpPr>
            <p:nvPr/>
          </p:nvSpPr>
          <p:spPr bwMode="auto">
            <a:xfrm>
              <a:off x="4979988" y="2112963"/>
              <a:ext cx="1587" cy="7080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Rectangle 66"/>
            <p:cNvSpPr>
              <a:spLocks/>
            </p:cNvSpPr>
            <p:nvPr/>
          </p:nvSpPr>
          <p:spPr bwMode="auto">
            <a:xfrm>
              <a:off x="3727296" y="1815052"/>
              <a:ext cx="95347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52259" name="Rectangle 67"/>
            <p:cNvSpPr>
              <a:spLocks/>
            </p:cNvSpPr>
            <p:nvPr/>
          </p:nvSpPr>
          <p:spPr bwMode="auto">
            <a:xfrm>
              <a:off x="5095558" y="1816249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60" name="Rectangle 68"/>
            <p:cNvSpPr>
              <a:spLocks/>
            </p:cNvSpPr>
            <p:nvPr/>
          </p:nvSpPr>
          <p:spPr bwMode="auto">
            <a:xfrm>
              <a:off x="5095557" y="2730574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61" name="Rectangle 69"/>
            <p:cNvSpPr>
              <a:spLocks/>
            </p:cNvSpPr>
            <p:nvPr/>
          </p:nvSpPr>
          <p:spPr bwMode="auto">
            <a:xfrm>
              <a:off x="3694151" y="2732162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288470" y="4654542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24279" y="5119755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24279" y="5528661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24279" y="6025056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24279" y="6465072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310008" y="4653105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18446" y="4681976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833664" y="46413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51369" y="46660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820189" y="46413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Arial" charset="0"/>
              </a:rPr>
              <a:t>epth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-first search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Arial" charset="0"/>
              </a:rPr>
              <a:t>readth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-first search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Arial" charset="0"/>
              </a:rPr>
              <a:t>panning trees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Arial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alibri" charset="0"/>
                <a:sym typeface="Arial" charset="0"/>
              </a:rPr>
              <a:t>Algorithms based on properties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alibri" charset="0"/>
                <a:sym typeface="Arial" charset="0"/>
              </a:rPr>
              <a:t>Minimum spanning trees</a:t>
            </a:r>
            <a:endParaRPr lang="en-US" sz="2400" dirty="0">
              <a:solidFill>
                <a:srgbClr val="FF6600"/>
              </a:solidFill>
              <a:latin typeface="Calibri" charset="0"/>
              <a:sym typeface="Arial" charset="0"/>
            </a:endParaRP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Kruskal's algorithm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3505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want to "visit" each node that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354" y="4191000"/>
            <a:ext cx="3586623" cy="230832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many paths to some nodes.</a:t>
            </a:r>
          </a:p>
          <a:p>
            <a:endParaRPr lang="en-US" sz="2400" dirty="0"/>
          </a:p>
          <a:p>
            <a:r>
              <a:rPr lang="en-US" sz="2400" dirty="0" smtClean="0"/>
              <a:t>How do we visit all nodes efficiently, without doing extra work?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844901" y="1710118"/>
            <a:ext cx="3918099" cy="2176082"/>
            <a:chOff x="4844901" y="1710118"/>
            <a:chExt cx="3918099" cy="2176082"/>
          </a:xfrm>
        </p:grpSpPr>
        <p:grpSp>
          <p:nvGrpSpPr>
            <p:cNvPr id="5" name="Group 4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3" name="Straight Arrow Connector 12"/>
              <p:cNvCxnSpPr>
                <a:stCxn id="7" idx="4"/>
                <a:endCxn id="8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7" idx="5"/>
                <a:endCxn id="10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6"/>
                <a:endCxn id="9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4"/>
                <a:endCxn id="10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1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3"/>
                <a:endCxn id="10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2" idx="2"/>
                <a:endCxn id="10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>
              <a:endCxn id="9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47" name="Straight Arrow Connector 46"/>
            <p:cNvCxnSpPr>
              <a:endCxn id="44" idx="1"/>
            </p:cNvCxnSpPr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44901" y="4307658"/>
            <a:ext cx="3918099" cy="2153670"/>
            <a:chOff x="4844901" y="4307658"/>
            <a:chExt cx="3918099" cy="215367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901" y="4307658"/>
              <a:ext cx="3918099" cy="1947482"/>
              <a:chOff x="1003766" y="4332870"/>
              <a:chExt cx="4226062" cy="21267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003766" y="4572001"/>
                <a:ext cx="415664" cy="415663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45075" y="5759663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31" name="Straight Arrow Connector 30"/>
              <p:cNvCxnSpPr>
                <a:stCxn id="28" idx="4"/>
                <a:endCxn id="29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5"/>
                <a:endCxn id="31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8" idx="6"/>
                <a:endCxn id="3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4"/>
                <a:endCxn id="31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0" idx="6"/>
                <a:endCxn id="3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3"/>
                <a:endCxn id="31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3" idx="2"/>
                <a:endCxn id="31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3" idx="3"/>
                <a:endCxn id="34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5252113" y="5684051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466833" y="6083570"/>
              <a:ext cx="382474" cy="3777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33482" y="5835857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2590799"/>
            <a:ext cx="4648200" cy="4267201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public static void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u) {</a:t>
            </a: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visit(u);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u,v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if(!visited[v]):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Recursively visit all vertices that </a:t>
            </a:r>
            <a:r>
              <a:rPr lang="en-US" sz="2400" smtClean="0"/>
              <a:t>are reachable along unvisited paths.</a:t>
            </a:r>
            <a:endParaRPr lang="en-US" sz="2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149701" y="3386518"/>
            <a:ext cx="3918099" cy="2176082"/>
            <a:chOff x="4844901" y="1710118"/>
            <a:chExt cx="3918099" cy="2176082"/>
          </a:xfrm>
        </p:grpSpPr>
        <p:grpSp>
          <p:nvGrpSpPr>
            <p:cNvPr id="12" name="Group 11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3" name="Straight Arrow Connector 22"/>
              <p:cNvCxnSpPr>
                <a:stCxn id="16" idx="4"/>
                <a:endCxn id="17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5"/>
                <a:endCxn id="19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4"/>
                <a:endCxn id="19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0" idx="3"/>
                <a:endCxn id="19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1" idx="2"/>
                <a:endCxn id="19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1" idx="3"/>
                <a:endCxn id="22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endCxn id="18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5149701" y="3603852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16388" y="3469716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7839663" y="340040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581591" y="470802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167067" y="456674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5795189" y="519786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9701" y="5794382"/>
            <a:ext cx="363160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dfs</a:t>
            </a:r>
            <a:r>
              <a:rPr lang="en-US" dirty="0" smtClean="0"/>
              <a:t>(1) visits the nodes in this order: 1, 2, 3, 5, 7, 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80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2590799"/>
            <a:ext cx="4648200" cy="4267201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public static void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u) {</a:t>
            </a: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visit(u);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u,v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if(!visited(v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Recursively visit all vertices that </a:t>
            </a:r>
            <a:r>
              <a:rPr lang="en-US" sz="2400" smtClean="0"/>
              <a:t>are reachable along unvisited paths.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19600" y="4397276"/>
                <a:ext cx="4572000" cy="23083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that are reachable along unvisited paths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 smtClean="0"/>
                  <a:t> edges: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Worst-case running time?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Worst-case space?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97276"/>
                <a:ext cx="4572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Quiz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 smtClean="0"/>
              <a:t>In what order would a DFS visit the vertices of this graph? Break ties by visiting the lower-numbered vertex first.</a:t>
            </a:r>
          </a:p>
          <a:p>
            <a:pPr lvl="1"/>
            <a:r>
              <a:rPr lang="en-US" dirty="0" smtClean="0"/>
              <a:t>1, 2, 3, 4, 5, 6, 7, 8</a:t>
            </a:r>
          </a:p>
          <a:p>
            <a:pPr lvl="1"/>
            <a:r>
              <a:rPr lang="en-US" dirty="0" smtClean="0"/>
              <a:t>1, 2, 5, 6, 3, 6, 7, 4, 7, 8</a:t>
            </a:r>
          </a:p>
          <a:p>
            <a:pPr lvl="1"/>
            <a:r>
              <a:rPr lang="en-US" dirty="0"/>
              <a:t>1, 2, 5, 3, 6, 4, 7, 8</a:t>
            </a:r>
          </a:p>
          <a:p>
            <a:pPr lvl="1"/>
            <a:r>
              <a:rPr lang="en-US" dirty="0" smtClean="0"/>
              <a:t>1, 2, 5, 6, 3, 7, 4, 8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1828800"/>
            <a:ext cx="3016220" cy="1843539"/>
            <a:chOff x="3929177" y="1633988"/>
            <a:chExt cx="3016220" cy="1843539"/>
          </a:xfrm>
        </p:grpSpPr>
        <p:grpSp>
          <p:nvGrpSpPr>
            <p:cNvPr id="10" name="Group 9"/>
            <p:cNvGrpSpPr/>
            <p:nvPr/>
          </p:nvGrpSpPr>
          <p:grpSpPr>
            <a:xfrm>
              <a:off x="3929177" y="1633988"/>
              <a:ext cx="2689757" cy="1843539"/>
              <a:chOff x="16066" y="4249731"/>
              <a:chExt cx="2901173" cy="201326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47799" y="4249731"/>
                <a:ext cx="415664" cy="415663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65377" y="5836036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7237" y="5029201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66" y="5836805"/>
                <a:ext cx="412535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51449" y="5065824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45485" y="5017709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15396" y="5823150"/>
                <a:ext cx="439850" cy="4398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8" idx="5"/>
                <a:endCxn id="15" idx="1"/>
              </p:cNvCxnSpPr>
              <p:nvPr/>
            </p:nvCxnSpPr>
            <p:spPr>
              <a:xfrm>
                <a:off x="1808653" y="5423026"/>
                <a:ext cx="217251" cy="4735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9" idx="1"/>
              </p:cNvCxnSpPr>
              <p:nvPr/>
            </p:nvCxnSpPr>
            <p:spPr>
              <a:xfrm>
                <a:off x="1802591" y="4604522"/>
                <a:ext cx="606018" cy="4763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6" idx="7"/>
              </p:cNvCxnSpPr>
              <p:nvPr/>
            </p:nvCxnSpPr>
            <p:spPr>
              <a:xfrm flipH="1">
                <a:off x="805343" y="4604522"/>
                <a:ext cx="703329" cy="486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3"/>
                <a:endCxn id="17" idx="0"/>
              </p:cNvCxnSpPr>
              <p:nvPr/>
            </p:nvCxnSpPr>
            <p:spPr>
              <a:xfrm flipH="1">
                <a:off x="222334" y="5387307"/>
                <a:ext cx="286345" cy="4494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4" idx="4"/>
                <a:endCxn id="18" idx="0"/>
              </p:cNvCxnSpPr>
              <p:nvPr/>
            </p:nvCxnSpPr>
            <p:spPr>
              <a:xfrm>
                <a:off x="1655632" y="4665394"/>
                <a:ext cx="5063" cy="400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20" idx="7"/>
              </p:cNvCxnSpPr>
              <p:nvPr/>
            </p:nvCxnSpPr>
            <p:spPr>
              <a:xfrm flipH="1">
                <a:off x="1290832" y="5423027"/>
                <a:ext cx="221903" cy="464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5"/>
                <a:endCxn id="12" idx="1"/>
              </p:cNvCxnSpPr>
              <p:nvPr/>
            </p:nvCxnSpPr>
            <p:spPr>
              <a:xfrm>
                <a:off x="2713400" y="5385624"/>
                <a:ext cx="203839" cy="4979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15" idx="7"/>
              </p:cNvCxnSpPr>
              <p:nvPr/>
            </p:nvCxnSpPr>
            <p:spPr>
              <a:xfrm flipH="1">
                <a:off x="2318156" y="5385624"/>
                <a:ext cx="90452" cy="5109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562923" y="3074760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>
              <a:stCxn id="16" idx="5"/>
              <a:endCxn id="20" idx="1"/>
            </p:cNvCxnSpPr>
            <p:nvPr/>
          </p:nvCxnSpPr>
          <p:spPr>
            <a:xfrm>
              <a:off x="4660938" y="2675661"/>
              <a:ext cx="161753" cy="458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12791</TotalTime>
  <Pages>0</Pages>
  <Words>791</Words>
  <Characters>0</Characters>
  <Application>Microsoft Macintosh PowerPoint</Application>
  <PresentationFormat>On-screen Show (4:3)</PresentationFormat>
  <Lines>0</Lines>
  <Paragraphs>292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Cambria Math</vt:lpstr>
      <vt:lpstr>Courier New</vt:lpstr>
      <vt:lpstr>Tw Cen MT</vt:lpstr>
      <vt:lpstr>Wingdings</vt:lpstr>
      <vt:lpstr>Wingdings 2</vt:lpstr>
      <vt:lpstr>ヒラギノ角ゴ ProN W3</vt:lpstr>
      <vt:lpstr>Arial</vt:lpstr>
      <vt:lpstr>Median</vt:lpstr>
      <vt:lpstr>Graph Search</vt:lpstr>
      <vt:lpstr>Announcements</vt:lpstr>
      <vt:lpstr>Graphs</vt:lpstr>
      <vt:lpstr>Representing Graphs</vt:lpstr>
      <vt:lpstr>Graph Algorithms</vt:lpstr>
      <vt:lpstr>Search on Graphs</vt:lpstr>
      <vt:lpstr>Depth-First Search</vt:lpstr>
      <vt:lpstr>Depth-First Search</vt:lpstr>
      <vt:lpstr>DFS Quiz</vt:lpstr>
      <vt:lpstr>Depth-First Search in Java</vt:lpstr>
      <vt:lpstr>Depth-First Search Iteratively</vt:lpstr>
      <vt:lpstr>Breadth-First Search</vt:lpstr>
      <vt:lpstr>Analyzing BFS</vt:lpstr>
      <vt:lpstr>BFS Quiz</vt:lpstr>
      <vt:lpstr>Comparing Search Algorithms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eleanor@cs.cornell.edu</cp:lastModifiedBy>
  <cp:revision>275</cp:revision>
  <cp:lastPrinted>2018-03-29T15:40:41Z</cp:lastPrinted>
  <dcterms:modified xsi:type="dcterms:W3CDTF">2018-03-29T15:40:59Z</dcterms:modified>
</cp:coreProperties>
</file>