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0"/>
  </p:notesMasterIdLst>
  <p:handoutMasterIdLst>
    <p:handoutMasterId r:id="rId51"/>
  </p:handoutMasterIdLst>
  <p:sldIdLst>
    <p:sldId id="309" r:id="rId2"/>
    <p:sldId id="312" r:id="rId3"/>
    <p:sldId id="314" r:id="rId4"/>
    <p:sldId id="316" r:id="rId5"/>
    <p:sldId id="317" r:id="rId6"/>
    <p:sldId id="257" r:id="rId7"/>
    <p:sldId id="304" r:id="rId8"/>
    <p:sldId id="306" r:id="rId9"/>
    <p:sldId id="307" r:id="rId10"/>
    <p:sldId id="259" r:id="rId11"/>
    <p:sldId id="261" r:id="rId12"/>
    <p:sldId id="265" r:id="rId13"/>
    <p:sldId id="267" r:id="rId14"/>
    <p:sldId id="268" r:id="rId15"/>
    <p:sldId id="269" r:id="rId16"/>
    <p:sldId id="305" r:id="rId17"/>
    <p:sldId id="270" r:id="rId18"/>
    <p:sldId id="271" r:id="rId19"/>
    <p:sldId id="308"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6" r:id="rId36"/>
    <p:sldId id="295" r:id="rId37"/>
    <p:sldId id="318" r:id="rId38"/>
    <p:sldId id="319" r:id="rId39"/>
    <p:sldId id="320" r:id="rId40"/>
    <p:sldId id="321" r:id="rId41"/>
    <p:sldId id="297" r:id="rId42"/>
    <p:sldId id="299" r:id="rId43"/>
    <p:sldId id="300" r:id="rId44"/>
    <p:sldId id="310" r:id="rId45"/>
    <p:sldId id="311" r:id="rId46"/>
    <p:sldId id="301" r:id="rId47"/>
    <p:sldId id="302" r:id="rId48"/>
    <p:sldId id="303" r:id="rId49"/>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552">
          <p15:clr>
            <a:srgbClr val="A4A3A4"/>
          </p15:clr>
        </p15:guide>
        <p15:guide id="2" pos="1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7"/>
    <p:restoredTop sz="90670" autoAdjust="0"/>
  </p:normalViewPr>
  <p:slideViewPr>
    <p:cSldViewPr>
      <p:cViewPr varScale="1">
        <p:scale>
          <a:sx n="119" d="100"/>
          <a:sy n="119" d="100"/>
        </p:scale>
        <p:origin x="192" y="480"/>
      </p:cViewPr>
      <p:guideLst>
        <p:guide orient="horz" pos="3552"/>
        <p:guide pos="13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Work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Sheet1!$C$1:$C$19</c:f>
              <c:strCach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strCache>
            </c:strRef>
          </c:cat>
          <c:val>
            <c:numRef>
              <c:f>Sheet1!$D$1:$D$19</c:f>
              <c:numCache>
                <c:formatCode>General</c:formatCode>
                <c:ptCount val="19"/>
                <c:pt idx="0">
                  <c:v>0</c:v>
                </c:pt>
                <c:pt idx="1">
                  <c:v>0</c:v>
                </c:pt>
                <c:pt idx="2">
                  <c:v>4</c:v>
                </c:pt>
                <c:pt idx="3">
                  <c:v>10</c:v>
                </c:pt>
                <c:pt idx="4">
                  <c:v>24</c:v>
                </c:pt>
                <c:pt idx="5">
                  <c:v>50</c:v>
                </c:pt>
                <c:pt idx="6">
                  <c:v>92</c:v>
                </c:pt>
                <c:pt idx="7">
                  <c:v>91</c:v>
                </c:pt>
                <c:pt idx="8">
                  <c:v>82</c:v>
                </c:pt>
                <c:pt idx="9">
                  <c:v>46</c:v>
                </c:pt>
                <c:pt idx="10">
                  <c:v>25</c:v>
                </c:pt>
                <c:pt idx="11">
                  <c:v>29</c:v>
                </c:pt>
                <c:pt idx="12">
                  <c:v>4</c:v>
                </c:pt>
                <c:pt idx="13">
                  <c:v>20</c:v>
                </c:pt>
                <c:pt idx="14">
                  <c:v>2</c:v>
                </c:pt>
                <c:pt idx="15">
                  <c:v>1</c:v>
                </c:pt>
                <c:pt idx="16">
                  <c:v>13</c:v>
                </c:pt>
                <c:pt idx="17">
                  <c:v>2</c:v>
                </c:pt>
                <c:pt idx="18">
                  <c:v>4</c:v>
                </c:pt>
              </c:numCache>
            </c:numRef>
          </c:val>
          <c:extLst>
            <c:ext xmlns:c16="http://schemas.microsoft.com/office/drawing/2014/chart" uri="{C3380CC4-5D6E-409C-BE32-E72D297353CC}">
              <c16:uniqueId val="{00000000-505E-3F49-8BFF-417A956AB377}"/>
            </c:ext>
          </c:extLst>
        </c:ser>
        <c:dLbls>
          <c:showLegendKey val="0"/>
          <c:showVal val="0"/>
          <c:showCatName val="0"/>
          <c:showSerName val="0"/>
          <c:showPercent val="0"/>
          <c:showBubbleSize val="0"/>
        </c:dLbls>
        <c:gapWidth val="36"/>
        <c:overlap val="-27"/>
        <c:axId val="-979961344"/>
        <c:axId val="-917414784"/>
      </c:barChart>
      <c:catAx>
        <c:axId val="-97996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7414784"/>
        <c:crosses val="autoZero"/>
        <c:auto val="1"/>
        <c:lblAlgn val="ctr"/>
        <c:lblOffset val="100"/>
        <c:noMultiLvlLbl val="0"/>
      </c:catAx>
      <c:valAx>
        <c:axId val="-91741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96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2F2D9135-2111-4F55-9086-7BA8D930CBD0}" type="datetimeFigureOut">
              <a:rPr lang="en-US"/>
              <a:pPr>
                <a:defRPr/>
              </a:pPr>
              <a:t>7/19/18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95F9F88B-20E3-4DCF-9B9D-0BA167D084AF}" type="slidenum">
              <a:rPr lang="en-US"/>
              <a:pPr>
                <a:defRPr/>
              </a:pPr>
              <a:t>‹#›</a:t>
            </a:fld>
            <a:endParaRPr lang="en-US"/>
          </a:p>
        </p:txBody>
      </p:sp>
    </p:spTree>
    <p:extLst>
      <p:ext uri="{BB962C8B-B14F-4D97-AF65-F5344CB8AC3E}">
        <p14:creationId xmlns:p14="http://schemas.microsoft.com/office/powerpoint/2010/main" val="60472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98B8D577-9FD3-48D6-B978-5231E26B6A5E}" type="datetimeFigureOut">
              <a:rPr lang="en-US"/>
              <a:pPr>
                <a:defRPr/>
              </a:pPr>
              <a:t>7/19/18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C95AFA65-F997-42B6-9C12-7D4FF87D1D8A}" type="slidenum">
              <a:rPr lang="en-US"/>
              <a:pPr>
                <a:defRPr/>
              </a:pPr>
              <a:t>‹#›</a:t>
            </a:fld>
            <a:endParaRPr lang="en-US"/>
          </a:p>
        </p:txBody>
      </p:sp>
    </p:spTree>
    <p:extLst>
      <p:ext uri="{BB962C8B-B14F-4D97-AF65-F5344CB8AC3E}">
        <p14:creationId xmlns:p14="http://schemas.microsoft.com/office/powerpoint/2010/main" val="64458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dirty="0"/>
              <a:t>It was very time-consuming. Recursion is especially hard to think about.</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endParaRPr lang="en-US" dirty="0"/>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dirty="0"/>
              <a:t>We really enjoyed this assignment. Although it was more challenging than previous ones, we definitely improved our recursion and algorithm-writing skills.</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endParaRPr lang="en-US" dirty="0"/>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dirty="0"/>
              <a:t>I've probably watched those 2 videos more than any other video.</a:t>
            </a:r>
          </a:p>
          <a:p>
            <a:pPr marL="171450" indent="-171450">
              <a:buFont typeface="Arial" charset="0"/>
              <a:buChar char="•"/>
            </a:pPr>
            <a:endParaRPr lang="en-US" dirty="0"/>
          </a:p>
          <a:p>
            <a:pPr marL="171450" indent="-171450">
              <a:buFont typeface="Arial" charset="0"/>
              <a:buChar char="•"/>
            </a:pPr>
            <a:r>
              <a:rPr lang="en-US" dirty="0"/>
              <a:t>Equals and </a:t>
            </a:r>
            <a:r>
              <a:rPr lang="en-US" dirty="0" err="1"/>
              <a:t>getSharedAncestor</a:t>
            </a:r>
            <a:r>
              <a:rPr lang="en-US" dirty="0"/>
              <a:t> gave me the most trouble out of all the methods.</a:t>
            </a:r>
          </a:p>
        </p:txBody>
      </p:sp>
      <p:sp>
        <p:nvSpPr>
          <p:cNvPr id="4" name="Slide Number Placeholder 3"/>
          <p:cNvSpPr>
            <a:spLocks noGrp="1"/>
          </p:cNvSpPr>
          <p:nvPr>
            <p:ph type="sldNum" sz="quarter" idx="10"/>
          </p:nvPr>
        </p:nvSpPr>
        <p:spPr/>
        <p:txBody>
          <a:bodyPr/>
          <a:lstStyle/>
          <a:p>
            <a:pPr>
              <a:defRPr/>
            </a:pPr>
            <a:fld id="{C95AFA65-F997-42B6-9C12-7D4FF87D1D8A}" type="slidenum">
              <a:rPr lang="en-US" smtClean="0"/>
              <a:pPr>
                <a:defRPr/>
              </a:pPr>
              <a:t>3</a:t>
            </a:fld>
            <a:endParaRPr lang="en-US"/>
          </a:p>
        </p:txBody>
      </p:sp>
    </p:spTree>
    <p:extLst>
      <p:ext uri="{BB962C8B-B14F-4D97-AF65-F5344CB8AC3E}">
        <p14:creationId xmlns:p14="http://schemas.microsoft.com/office/powerpoint/2010/main" val="111465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2270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1549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011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9844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255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0204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46582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6314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23</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7521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24</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77102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74022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25</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82250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26</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918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27</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231834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28</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20542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29</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7686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30</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6052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31</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97024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23900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63760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3131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52282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9733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77888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make this a piazza</a:t>
            </a:r>
            <a:r>
              <a:rPr lang="en-US" baseline="0" dirty="0"/>
              <a:t> poll</a:t>
            </a:r>
            <a:endParaRPr lang="en-US" dirty="0"/>
          </a:p>
        </p:txBody>
      </p:sp>
      <p:sp>
        <p:nvSpPr>
          <p:cNvPr id="4" name="Slide Number Placeholder 3"/>
          <p:cNvSpPr>
            <a:spLocks noGrp="1"/>
          </p:cNvSpPr>
          <p:nvPr>
            <p:ph type="sldNum" sz="quarter" idx="10"/>
          </p:nvPr>
        </p:nvSpPr>
        <p:spPr/>
        <p:txBody>
          <a:bodyPr/>
          <a:lstStyle/>
          <a:p>
            <a:pPr>
              <a:defRPr/>
            </a:pPr>
            <a:fld id="{C95AFA65-F997-42B6-9C12-7D4FF87D1D8A}" type="slidenum">
              <a:rPr lang="en-US" smtClean="0"/>
              <a:pPr>
                <a:defRPr/>
              </a:pPr>
              <a:t>44</a:t>
            </a:fld>
            <a:endParaRPr lang="en-US"/>
          </a:p>
        </p:txBody>
      </p:sp>
    </p:spTree>
    <p:extLst>
      <p:ext uri="{BB962C8B-B14F-4D97-AF65-F5344CB8AC3E}">
        <p14:creationId xmlns:p14="http://schemas.microsoft.com/office/powerpoint/2010/main" val="5445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46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3047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15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6760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09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16141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10/20/2009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6A8D91C-2D8E-426A-B1FC-9948B96C1BF3}" type="slidenum">
              <a:rPr lang="en-US"/>
              <a:pPr>
                <a:defRPr/>
              </a:pPr>
              <a:t>‹#›</a:t>
            </a:fld>
            <a:endParaRPr lang="en-US" dirty="0"/>
          </a:p>
        </p:txBody>
      </p:sp>
    </p:spTree>
    <p:extLst>
      <p:ext uri="{BB962C8B-B14F-4D97-AF65-F5344CB8AC3E}">
        <p14:creationId xmlns:p14="http://schemas.microsoft.com/office/powerpoint/2010/main" val="32897804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7768917-8B8E-42C2-BDE3-38D81296270B}" type="slidenum">
              <a:rPr lang="en-US"/>
              <a:pPr>
                <a:defRPr/>
              </a:pPr>
              <a:t>‹#›</a:t>
            </a:fld>
            <a:endParaRPr lang="en-US" dirty="0"/>
          </a:p>
        </p:txBody>
      </p:sp>
    </p:spTree>
    <p:extLst>
      <p:ext uri="{BB962C8B-B14F-4D97-AF65-F5344CB8AC3E}">
        <p14:creationId xmlns:p14="http://schemas.microsoft.com/office/powerpoint/2010/main" val="39701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t>10/20/2009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AA4A0E6-1200-411F-93A6-8E70DA23B2E2}" type="slidenum">
              <a:rPr lang="en-US"/>
              <a:pPr>
                <a:defRPr/>
              </a:pPr>
              <a:t>‹#›</a:t>
            </a:fld>
            <a:endParaRPr lang="en-US" dirty="0"/>
          </a:p>
        </p:txBody>
      </p:sp>
    </p:spTree>
    <p:extLst>
      <p:ext uri="{BB962C8B-B14F-4D97-AF65-F5344CB8AC3E}">
        <p14:creationId xmlns:p14="http://schemas.microsoft.com/office/powerpoint/2010/main" val="23671878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368C94-F10D-4FE3-9244-F21A09968782}" type="slidenum">
              <a:rPr lang="en-US"/>
              <a:pPr>
                <a:defRPr/>
              </a:pPr>
              <a:t>‹#›</a:t>
            </a:fld>
            <a:endParaRPr lang="en-US" dirty="0"/>
          </a:p>
        </p:txBody>
      </p:sp>
    </p:spTree>
    <p:extLst>
      <p:ext uri="{BB962C8B-B14F-4D97-AF65-F5344CB8AC3E}">
        <p14:creationId xmlns:p14="http://schemas.microsoft.com/office/powerpoint/2010/main" val="389620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en-US"/>
              <a:t>10/20/2009</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1C3A305-BAF1-4E4C-98F8-3816292B6BF7}"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785066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en-US"/>
              <a:t>10/20/2009</a:t>
            </a:r>
          </a:p>
        </p:txBody>
      </p:sp>
      <p:sp>
        <p:nvSpPr>
          <p:cNvPr id="6" name="Slide Number Placeholder 9"/>
          <p:cNvSpPr>
            <a:spLocks noGrp="1"/>
          </p:cNvSpPr>
          <p:nvPr>
            <p:ph type="sldNum" sz="quarter" idx="11"/>
          </p:nvPr>
        </p:nvSpPr>
        <p:spPr/>
        <p:txBody>
          <a:bodyPr rtlCol="0"/>
          <a:lstStyle>
            <a:lvl1pPr>
              <a:defRPr/>
            </a:lvl1pPr>
          </a:lstStyle>
          <a:p>
            <a:pPr>
              <a:defRPr/>
            </a:pPr>
            <a:fld id="{4F1681EA-561D-43A3-ABE9-0A51E29EF3E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1714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t>10/20/2009</a:t>
            </a:r>
          </a:p>
        </p:txBody>
      </p:sp>
      <p:sp>
        <p:nvSpPr>
          <p:cNvPr id="8" name="Slide Number Placeholder 11"/>
          <p:cNvSpPr>
            <a:spLocks noGrp="1"/>
          </p:cNvSpPr>
          <p:nvPr>
            <p:ph type="sldNum" sz="quarter" idx="11"/>
          </p:nvPr>
        </p:nvSpPr>
        <p:spPr/>
        <p:txBody>
          <a:bodyPr rtlCol="0"/>
          <a:lstStyle>
            <a:lvl1pPr>
              <a:defRPr/>
            </a:lvl1pPr>
          </a:lstStyle>
          <a:p>
            <a:pPr>
              <a:defRPr/>
            </a:pPr>
            <a:fld id="{6E254BD5-3FE5-4C4E-AF0E-74EE63B2DF49}"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24036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DD0A59F-0B18-423F-A6F2-5852E47C3441}" type="slidenum">
              <a:rPr lang="en-US"/>
              <a:pPr>
                <a:defRPr/>
              </a:pPr>
              <a:t>‹#›</a:t>
            </a:fld>
            <a:endParaRPr lang="en-US" dirty="0"/>
          </a:p>
        </p:txBody>
      </p:sp>
    </p:spTree>
    <p:extLst>
      <p:ext uri="{BB962C8B-B14F-4D97-AF65-F5344CB8AC3E}">
        <p14:creationId xmlns:p14="http://schemas.microsoft.com/office/powerpoint/2010/main" val="319243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10/20/2009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2273A41-0B89-41E7-BCFF-711FF0CB90DA}" type="slidenum">
              <a:rPr lang="en-US"/>
              <a:pPr>
                <a:defRPr/>
              </a:pPr>
              <a:t>‹#›</a:t>
            </a:fld>
            <a:endParaRPr lang="en-US" dirty="0"/>
          </a:p>
        </p:txBody>
      </p:sp>
    </p:spTree>
    <p:extLst>
      <p:ext uri="{BB962C8B-B14F-4D97-AF65-F5344CB8AC3E}">
        <p14:creationId xmlns:p14="http://schemas.microsoft.com/office/powerpoint/2010/main" val="10728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E946D8E-231D-40EA-8A89-BEA9EE75B800}" type="slidenum">
              <a:rPr lang="en-US"/>
              <a:pPr>
                <a:defRPr/>
              </a:pPr>
              <a:t>‹#›</a:t>
            </a:fld>
            <a:endParaRPr lang="en-US" dirty="0"/>
          </a:p>
        </p:txBody>
      </p:sp>
    </p:spTree>
    <p:extLst>
      <p:ext uri="{BB962C8B-B14F-4D97-AF65-F5344CB8AC3E}">
        <p14:creationId xmlns:p14="http://schemas.microsoft.com/office/powerpoint/2010/main" val="14399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t>10/20/2009</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F5633D5-481F-4511-87D4-BA62B086C503}"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7275226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a:t>10/20/2009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F1C7CDF-EC74-4153-8F18-FD2598589D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40" r:id="rId5"/>
    <p:sldLayoutId id="2147483734" r:id="rId6"/>
    <p:sldLayoutId id="2147483741" r:id="rId7"/>
    <p:sldLayoutId id="2147483735" r:id="rId8"/>
    <p:sldLayoutId id="2147483742" r:id="rId9"/>
    <p:sldLayoutId id="2147483736" r:id="rId10"/>
    <p:sldLayoutId id="2147483743"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6049964"/>
            <a:chOff x="1" y="-1"/>
            <a:chExt cx="9143999" cy="604996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73" y="-1"/>
              <a:ext cx="8694227" cy="6049963"/>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96409"/>
            <a:stretch/>
          </p:blipFill>
          <p:spPr>
            <a:xfrm>
              <a:off x="1" y="0"/>
              <a:ext cx="761999" cy="6049963"/>
            </a:xfrm>
            <a:prstGeom prst="rect">
              <a:avLst/>
            </a:prstGeom>
          </p:spPr>
        </p:pic>
      </p:grpSp>
      <p:sp>
        <p:nvSpPr>
          <p:cNvPr id="2049" name="Rectangle 1"/>
          <p:cNvSpPr>
            <a:spLocks noGrp="1" noChangeArrowheads="1"/>
          </p:cNvSpPr>
          <p:nvPr>
            <p:ph type="subTitle" idx="1"/>
          </p:nvPr>
        </p:nvSpPr>
        <p:spPr>
          <a:xfrm>
            <a:off x="2362200" y="6049962"/>
            <a:ext cx="6705600" cy="719327"/>
          </a:xfrm>
        </p:spPr>
        <p:txBody>
          <a:bodyPr>
            <a:normAutofit fontScale="85000" lnSpcReduction="20000"/>
          </a:bodyPr>
          <a:lstStyle/>
          <a:p>
            <a:pPr>
              <a:defRPr/>
            </a:pPr>
            <a:r>
              <a:rPr lang="en-US" dirty="0"/>
              <a:t>Lecture 17</a:t>
            </a:r>
          </a:p>
          <a:p>
            <a:pPr>
              <a:defRPr/>
            </a:pPr>
            <a:r>
              <a:rPr lang="en-US" dirty="0"/>
              <a:t>CS2110 Spring 2018</a:t>
            </a:r>
          </a:p>
        </p:txBody>
      </p:sp>
      <p:sp>
        <p:nvSpPr>
          <p:cNvPr id="2" name="Rectangle 3"/>
          <p:cNvSpPr>
            <a:spLocks/>
          </p:cNvSpPr>
          <p:nvPr/>
        </p:nvSpPr>
        <p:spPr bwMode="auto">
          <a:xfrm>
            <a:off x="5272088" y="1536700"/>
            <a:ext cx="3581400"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nchor="ctr"/>
          <a:lstStyle/>
          <a:p>
            <a:pPr marL="39688" algn="ctr"/>
            <a:endParaRPr lang="fr-FR" sz="3600">
              <a:solidFill>
                <a:srgbClr val="FF3300"/>
              </a:solidFill>
              <a:cs typeface="Arial" charset="0"/>
            </a:endParaRPr>
          </a:p>
        </p:txBody>
      </p:sp>
      <p:sp>
        <p:nvSpPr>
          <p:cNvPr id="7" name="TextBox 6"/>
          <p:cNvSpPr txBox="1"/>
          <p:nvPr/>
        </p:nvSpPr>
        <p:spPr>
          <a:xfrm flipH="1">
            <a:off x="0" y="6049962"/>
            <a:ext cx="2286000" cy="7193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100" dirty="0">
                <a:solidFill>
                  <a:schemeClr val="tx1"/>
                </a:solidFill>
              </a:rPr>
              <a:t>GRAPHS </a:t>
            </a:r>
          </a:p>
        </p:txBody>
      </p:sp>
      <p:grpSp>
        <p:nvGrpSpPr>
          <p:cNvPr id="5" name="Group 4"/>
          <p:cNvGrpSpPr/>
          <p:nvPr/>
        </p:nvGrpSpPr>
        <p:grpSpPr>
          <a:xfrm>
            <a:off x="3138062" y="1066800"/>
            <a:ext cx="4412548" cy="4552097"/>
            <a:chOff x="3138062" y="1066800"/>
            <a:chExt cx="4412548" cy="4552097"/>
          </a:xfrm>
        </p:grpSpPr>
        <p:sp>
          <p:nvSpPr>
            <p:cNvPr id="14" name="Oval 13"/>
            <p:cNvSpPr/>
            <p:nvPr/>
          </p:nvSpPr>
          <p:spPr>
            <a:xfrm>
              <a:off x="3671315" y="277495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Oval 14"/>
            <p:cNvSpPr/>
            <p:nvPr/>
          </p:nvSpPr>
          <p:spPr>
            <a:xfrm>
              <a:off x="4828603" y="106680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Oval 15"/>
            <p:cNvSpPr/>
            <p:nvPr/>
          </p:nvSpPr>
          <p:spPr>
            <a:xfrm>
              <a:off x="6882812" y="3107898"/>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Oval 16"/>
            <p:cNvSpPr/>
            <p:nvPr/>
          </p:nvSpPr>
          <p:spPr>
            <a:xfrm>
              <a:off x="3522065" y="495300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Freeform 11"/>
            <p:cNvSpPr/>
            <p:nvPr/>
          </p:nvSpPr>
          <p:spPr>
            <a:xfrm>
              <a:off x="3735900" y="1542197"/>
              <a:ext cx="1081760" cy="1337481"/>
            </a:xfrm>
            <a:custGeom>
              <a:avLst/>
              <a:gdLst>
                <a:gd name="connsiteX0" fmla="*/ 85473 w 1081760"/>
                <a:gd name="connsiteY0" fmla="*/ 1337481 h 1337481"/>
                <a:gd name="connsiteX1" fmla="*/ 99121 w 1081760"/>
                <a:gd name="connsiteY1" fmla="*/ 887104 h 1337481"/>
                <a:gd name="connsiteX2" fmla="*/ 1081760 w 1081760"/>
                <a:gd name="connsiteY2" fmla="*/ 0 h 1337481"/>
              </a:gdLst>
              <a:ahLst/>
              <a:cxnLst>
                <a:cxn ang="0">
                  <a:pos x="connsiteX0" y="connsiteY0"/>
                </a:cxn>
                <a:cxn ang="0">
                  <a:pos x="connsiteX1" y="connsiteY1"/>
                </a:cxn>
                <a:cxn ang="0">
                  <a:pos x="connsiteX2" y="connsiteY2"/>
                </a:cxn>
              </a:cxnLst>
              <a:rect l="l" t="t" r="r" b="b"/>
              <a:pathLst>
                <a:path w="1081760" h="1337481">
                  <a:moveTo>
                    <a:pt x="85473" y="1337481"/>
                  </a:moveTo>
                  <a:cubicBezTo>
                    <a:pt x="9273" y="1223749"/>
                    <a:pt x="-66927" y="1110017"/>
                    <a:pt x="99121" y="887104"/>
                  </a:cubicBezTo>
                  <a:cubicBezTo>
                    <a:pt x="265169" y="664191"/>
                    <a:pt x="897515" y="90985"/>
                    <a:pt x="1081760"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312693" y="1760561"/>
              <a:ext cx="805217" cy="1228299"/>
            </a:xfrm>
            <a:custGeom>
              <a:avLst/>
              <a:gdLst>
                <a:gd name="connsiteX0" fmla="*/ 0 w 805217"/>
                <a:gd name="connsiteY0" fmla="*/ 1228299 h 1228299"/>
                <a:gd name="connsiteX1" fmla="*/ 641444 w 805217"/>
                <a:gd name="connsiteY1" fmla="*/ 928048 h 1228299"/>
                <a:gd name="connsiteX2" fmla="*/ 805217 w 805217"/>
                <a:gd name="connsiteY2" fmla="*/ 0 h 1228299"/>
              </a:gdLst>
              <a:ahLst/>
              <a:cxnLst>
                <a:cxn ang="0">
                  <a:pos x="connsiteX0" y="connsiteY0"/>
                </a:cxn>
                <a:cxn ang="0">
                  <a:pos x="connsiteX1" y="connsiteY1"/>
                </a:cxn>
                <a:cxn ang="0">
                  <a:pos x="connsiteX2" y="connsiteY2"/>
                </a:cxn>
              </a:cxnLst>
              <a:rect l="l" t="t" r="r" b="b"/>
              <a:pathLst>
                <a:path w="805217" h="1228299">
                  <a:moveTo>
                    <a:pt x="0" y="1228299"/>
                  </a:moveTo>
                  <a:cubicBezTo>
                    <a:pt x="253620" y="1180532"/>
                    <a:pt x="507241" y="1132765"/>
                    <a:pt x="641444" y="928048"/>
                  </a:cubicBezTo>
                  <a:cubicBezTo>
                    <a:pt x="775647" y="723331"/>
                    <a:pt x="805217" y="0"/>
                    <a:pt x="805217"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418161" y="1596788"/>
              <a:ext cx="1501254" cy="1733266"/>
            </a:xfrm>
            <a:custGeom>
              <a:avLst/>
              <a:gdLst>
                <a:gd name="connsiteX0" fmla="*/ 0 w 1501254"/>
                <a:gd name="connsiteY0" fmla="*/ 0 h 1733266"/>
                <a:gd name="connsiteX1" fmla="*/ 846161 w 1501254"/>
                <a:gd name="connsiteY1" fmla="*/ 1091821 h 1733266"/>
                <a:gd name="connsiteX2" fmla="*/ 1501254 w 1501254"/>
                <a:gd name="connsiteY2" fmla="*/ 1733266 h 1733266"/>
              </a:gdLst>
              <a:ahLst/>
              <a:cxnLst>
                <a:cxn ang="0">
                  <a:pos x="connsiteX0" y="connsiteY0"/>
                </a:cxn>
                <a:cxn ang="0">
                  <a:pos x="connsiteX1" y="connsiteY1"/>
                </a:cxn>
                <a:cxn ang="0">
                  <a:pos x="connsiteX2" y="connsiteY2"/>
                </a:cxn>
              </a:cxnLst>
              <a:rect l="l" t="t" r="r" b="b"/>
              <a:pathLst>
                <a:path w="1501254" h="1733266">
                  <a:moveTo>
                    <a:pt x="0" y="0"/>
                  </a:moveTo>
                  <a:cubicBezTo>
                    <a:pt x="297976" y="401471"/>
                    <a:pt x="595952" y="802943"/>
                    <a:pt x="846161" y="1091821"/>
                  </a:cubicBezTo>
                  <a:cubicBezTo>
                    <a:pt x="1096370" y="1380699"/>
                    <a:pt x="1501254" y="1733266"/>
                    <a:pt x="1501254" y="1733266"/>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312693" y="3207224"/>
              <a:ext cx="2565779" cy="136477"/>
            </a:xfrm>
            <a:custGeom>
              <a:avLst/>
              <a:gdLst>
                <a:gd name="connsiteX0" fmla="*/ 2565779 w 2565779"/>
                <a:gd name="connsiteY0" fmla="*/ 136477 h 136477"/>
                <a:gd name="connsiteX1" fmla="*/ 1815152 w 2565779"/>
                <a:gd name="connsiteY1" fmla="*/ 27295 h 136477"/>
                <a:gd name="connsiteX2" fmla="*/ 0 w 2565779"/>
                <a:gd name="connsiteY2" fmla="*/ 0 h 136477"/>
              </a:gdLst>
              <a:ahLst/>
              <a:cxnLst>
                <a:cxn ang="0">
                  <a:pos x="connsiteX0" y="connsiteY0"/>
                </a:cxn>
                <a:cxn ang="0">
                  <a:pos x="connsiteX1" y="connsiteY1"/>
                </a:cxn>
                <a:cxn ang="0">
                  <a:pos x="connsiteX2" y="connsiteY2"/>
                </a:cxn>
              </a:cxnLst>
              <a:rect l="l" t="t" r="r" b="b"/>
              <a:pathLst>
                <a:path w="2565779" h="136477">
                  <a:moveTo>
                    <a:pt x="2565779" y="136477"/>
                  </a:moveTo>
                  <a:cubicBezTo>
                    <a:pt x="2404280" y="93259"/>
                    <a:pt x="2242782" y="50041"/>
                    <a:pt x="1815152" y="27295"/>
                  </a:cubicBezTo>
                  <a:cubicBezTo>
                    <a:pt x="1387522" y="4549"/>
                    <a:pt x="0" y="0"/>
                    <a:pt x="0"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138062" y="3234519"/>
              <a:ext cx="519538" cy="1869744"/>
            </a:xfrm>
            <a:custGeom>
              <a:avLst/>
              <a:gdLst>
                <a:gd name="connsiteX0" fmla="*/ 519538 w 519538"/>
                <a:gd name="connsiteY0" fmla="*/ 0 h 1869744"/>
                <a:gd name="connsiteX1" fmla="*/ 923 w 519538"/>
                <a:gd name="connsiteY1" fmla="*/ 477672 h 1869744"/>
                <a:gd name="connsiteX2" fmla="*/ 383060 w 519538"/>
                <a:gd name="connsiteY2" fmla="*/ 1869744 h 1869744"/>
              </a:gdLst>
              <a:ahLst/>
              <a:cxnLst>
                <a:cxn ang="0">
                  <a:pos x="connsiteX0" y="connsiteY0"/>
                </a:cxn>
                <a:cxn ang="0">
                  <a:pos x="connsiteX1" y="connsiteY1"/>
                </a:cxn>
                <a:cxn ang="0">
                  <a:pos x="connsiteX2" y="connsiteY2"/>
                </a:cxn>
              </a:cxnLst>
              <a:rect l="l" t="t" r="r" b="b"/>
              <a:pathLst>
                <a:path w="519538" h="1869744">
                  <a:moveTo>
                    <a:pt x="519538" y="0"/>
                  </a:moveTo>
                  <a:cubicBezTo>
                    <a:pt x="271603" y="83024"/>
                    <a:pt x="23669" y="166048"/>
                    <a:pt x="923" y="477672"/>
                  </a:cubicBezTo>
                  <a:cubicBezTo>
                    <a:pt x="-21823" y="789296"/>
                    <a:pt x="383060" y="1869744"/>
                    <a:pt x="383060" y="1869744"/>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862316" y="3439236"/>
              <a:ext cx="169877" cy="1514901"/>
            </a:xfrm>
            <a:custGeom>
              <a:avLst/>
              <a:gdLst>
                <a:gd name="connsiteX0" fmla="*/ 163774 w 169877"/>
                <a:gd name="connsiteY0" fmla="*/ 0 h 1514901"/>
                <a:gd name="connsiteX1" fmla="*/ 150126 w 169877"/>
                <a:gd name="connsiteY1" fmla="*/ 341194 h 1514901"/>
                <a:gd name="connsiteX2" fmla="*/ 0 w 169877"/>
                <a:gd name="connsiteY2" fmla="*/ 1514901 h 1514901"/>
              </a:gdLst>
              <a:ahLst/>
              <a:cxnLst>
                <a:cxn ang="0">
                  <a:pos x="connsiteX0" y="connsiteY0"/>
                </a:cxn>
                <a:cxn ang="0">
                  <a:pos x="connsiteX1" y="connsiteY1"/>
                </a:cxn>
                <a:cxn ang="0">
                  <a:pos x="connsiteX2" y="connsiteY2"/>
                </a:cxn>
              </a:cxnLst>
              <a:rect l="l" t="t" r="r" b="b"/>
              <a:pathLst>
                <a:path w="169877" h="1514901">
                  <a:moveTo>
                    <a:pt x="163774" y="0"/>
                  </a:moveTo>
                  <a:cubicBezTo>
                    <a:pt x="170598" y="44355"/>
                    <a:pt x="177422" y="88711"/>
                    <a:pt x="150126" y="341194"/>
                  </a:cubicBezTo>
                  <a:cubicBezTo>
                    <a:pt x="122830" y="593677"/>
                    <a:pt x="0" y="1514901"/>
                    <a:pt x="0" y="1514901"/>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189863" y="3739487"/>
              <a:ext cx="2852382" cy="1610435"/>
            </a:xfrm>
            <a:custGeom>
              <a:avLst/>
              <a:gdLst>
                <a:gd name="connsiteX0" fmla="*/ 2852382 w 2852382"/>
                <a:gd name="connsiteY0" fmla="*/ 0 h 1610435"/>
                <a:gd name="connsiteX1" fmla="*/ 2238233 w 2852382"/>
                <a:gd name="connsiteY1" fmla="*/ 1160059 h 1610435"/>
                <a:gd name="connsiteX2" fmla="*/ 0 w 2852382"/>
                <a:gd name="connsiteY2" fmla="*/ 1610435 h 1610435"/>
              </a:gdLst>
              <a:ahLst/>
              <a:cxnLst>
                <a:cxn ang="0">
                  <a:pos x="connsiteX0" y="connsiteY0"/>
                </a:cxn>
                <a:cxn ang="0">
                  <a:pos x="connsiteX1" y="connsiteY1"/>
                </a:cxn>
                <a:cxn ang="0">
                  <a:pos x="connsiteX2" y="connsiteY2"/>
                </a:cxn>
              </a:cxnLst>
              <a:rect l="l" t="t" r="r" b="b"/>
              <a:pathLst>
                <a:path w="2852382" h="1610435">
                  <a:moveTo>
                    <a:pt x="2852382" y="0"/>
                  </a:moveTo>
                  <a:cubicBezTo>
                    <a:pt x="2783006" y="445826"/>
                    <a:pt x="2713630" y="891653"/>
                    <a:pt x="2238233" y="1160059"/>
                  </a:cubicBezTo>
                  <a:cubicBezTo>
                    <a:pt x="1762836" y="1428465"/>
                    <a:pt x="0" y="1610435"/>
                    <a:pt x="0" y="1610435"/>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7650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ders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4628678"/>
          </a:xfrm>
          <a:prstGeom prst="rect">
            <a:avLst/>
          </a:prstGeom>
        </p:spPr>
      </p:pic>
      <p:sp>
        <p:nvSpPr>
          <p:cNvPr id="4" name="Title 3"/>
          <p:cNvSpPr>
            <a:spLocks noGrp="1"/>
          </p:cNvSpPr>
          <p:nvPr>
            <p:ph type="title"/>
          </p:nvPr>
        </p:nvSpPr>
        <p:spPr/>
        <p:txBody>
          <a:bodyPr/>
          <a:lstStyle/>
          <a:p>
            <a:r>
              <a:rPr lang="en-US" dirty="0"/>
              <a:t>This is a graph</a:t>
            </a:r>
          </a:p>
        </p:txBody>
      </p:sp>
      <p:pic>
        <p:nvPicPr>
          <p:cNvPr id="5" name="Picture 4" descr="cab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396" y="9099"/>
            <a:ext cx="2213604" cy="2112526"/>
          </a:xfrm>
          <a:prstGeom prst="rect">
            <a:avLst/>
          </a:prstGeom>
        </p:spPr>
      </p:pic>
    </p:spTree>
    <p:extLst>
      <p:ext uri="{BB962C8B-B14F-4D97-AF65-F5344CB8AC3E}">
        <p14:creationId xmlns:p14="http://schemas.microsoft.com/office/powerpoint/2010/main" val="107661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ckVoltai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593823"/>
            <a:ext cx="6717828" cy="5035577"/>
          </a:xfrm>
          <a:prstGeom prst="rect">
            <a:avLst/>
          </a:prstGeom>
        </p:spPr>
      </p:pic>
      <p:sp>
        <p:nvSpPr>
          <p:cNvPr id="4" name="Title 3"/>
          <p:cNvSpPr>
            <a:spLocks noGrp="1"/>
          </p:cNvSpPr>
          <p:nvPr>
            <p:ph type="title"/>
          </p:nvPr>
        </p:nvSpPr>
        <p:spPr/>
        <p:txBody>
          <a:bodyPr/>
          <a:lstStyle/>
          <a:p>
            <a:r>
              <a:rPr lang="en-US" dirty="0"/>
              <a:t>A Social Network Graph</a:t>
            </a:r>
          </a:p>
        </p:txBody>
      </p:sp>
    </p:spTree>
    <p:extLst>
      <p:ext uri="{BB962C8B-B14F-4D97-AF65-F5344CB8AC3E}">
        <p14:creationId xmlns:p14="http://schemas.microsoft.com/office/powerpoint/2010/main" val="102505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r>
              <a:rPr lang="en-US" sz="3600" dirty="0">
                <a:solidFill>
                  <a:srgbClr val="800000"/>
                </a:solidFill>
                <a:latin typeface="Calibri" charset="0"/>
              </a:rPr>
              <a:t>Viewing the map of states as a graph</a:t>
            </a:r>
          </a:p>
        </p:txBody>
      </p:sp>
      <p:sp>
        <p:nvSpPr>
          <p:cNvPr id="11" name="Rectangle 10"/>
          <p:cNvSpPr/>
          <p:nvPr/>
        </p:nvSpPr>
        <p:spPr>
          <a:xfrm>
            <a:off x="4501818" y="4329686"/>
            <a:ext cx="4572000" cy="276225"/>
          </a:xfrm>
          <a:prstGeom prst="rect">
            <a:avLst/>
          </a:prstGeom>
        </p:spPr>
        <p:txBody>
          <a:bodyPr>
            <a:spAutoFit/>
          </a:bodyPr>
          <a:lstStyle/>
          <a:p>
            <a:pPr algn="ctr">
              <a:defRPr/>
            </a:pPr>
            <a:r>
              <a:rPr lang="en-US" sz="1200" dirty="0">
                <a:solidFill>
                  <a:schemeClr val="tx1"/>
                </a:solidFill>
                <a:latin typeface="+mj-lt"/>
              </a:rPr>
              <a:t>http://</a:t>
            </a:r>
            <a:r>
              <a:rPr lang="en-US" sz="1200" dirty="0" err="1">
                <a:solidFill>
                  <a:schemeClr val="tx1"/>
                </a:solidFill>
                <a:latin typeface="+mj-lt"/>
              </a:rPr>
              <a:t>www.cs.cmu.edu</a:t>
            </a:r>
            <a:r>
              <a:rPr lang="en-US" sz="1200" dirty="0">
                <a:solidFill>
                  <a:schemeClr val="tx1"/>
                </a:solidFill>
                <a:latin typeface="+mj-lt"/>
              </a:rPr>
              <a:t>/~</a:t>
            </a:r>
            <a:r>
              <a:rPr lang="en-US" sz="1200" dirty="0" err="1">
                <a:solidFill>
                  <a:schemeClr val="tx1"/>
                </a:solidFill>
                <a:latin typeface="+mj-lt"/>
              </a:rPr>
              <a:t>bryant</a:t>
            </a:r>
            <a:r>
              <a:rPr lang="en-US" sz="1200" dirty="0">
                <a:solidFill>
                  <a:schemeClr val="tx1"/>
                </a:solidFill>
                <a:latin typeface="+mj-lt"/>
              </a:rPr>
              <a:t>/</a:t>
            </a:r>
            <a:r>
              <a:rPr lang="en-US" sz="1200" dirty="0" err="1">
                <a:solidFill>
                  <a:schemeClr val="tx1"/>
                </a:solidFill>
                <a:latin typeface="+mj-lt"/>
              </a:rPr>
              <a:t>boolean</a:t>
            </a:r>
            <a:r>
              <a:rPr lang="en-US" sz="1200" dirty="0">
                <a:solidFill>
                  <a:schemeClr val="tx1"/>
                </a:solidFill>
                <a:latin typeface="+mj-lt"/>
              </a:rPr>
              <a:t>/</a:t>
            </a:r>
            <a:r>
              <a:rPr lang="en-US" sz="1200" dirty="0" err="1">
                <a:solidFill>
                  <a:schemeClr val="tx1"/>
                </a:solidFill>
                <a:latin typeface="+mj-lt"/>
              </a:rPr>
              <a:t>maps.html</a:t>
            </a:r>
            <a:endParaRPr lang="en-US" sz="1200" dirty="0">
              <a:solidFill>
                <a:schemeClr val="tx1"/>
              </a:solidFill>
              <a:latin typeface="+mj-lt"/>
            </a:endParaRPr>
          </a:p>
        </p:txBody>
      </p:sp>
      <p:pic>
        <p:nvPicPr>
          <p:cNvPr id="2" name="Picture 1" descr="us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617" y="1527533"/>
            <a:ext cx="4455497" cy="2801288"/>
          </a:xfrm>
          <a:prstGeom prst="rect">
            <a:avLst/>
          </a:prstGeom>
        </p:spPr>
      </p:pic>
      <p:pic>
        <p:nvPicPr>
          <p:cNvPr id="3" name="Picture 2" descr="us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45063"/>
            <a:ext cx="4574531" cy="2874537"/>
          </a:xfrm>
          <a:prstGeom prst="rect">
            <a:avLst/>
          </a:prstGeom>
        </p:spPr>
      </p:pic>
      <p:sp>
        <p:nvSpPr>
          <p:cNvPr id="4" name="TextBox 3"/>
          <p:cNvSpPr txBox="1"/>
          <p:nvPr/>
        </p:nvSpPr>
        <p:spPr>
          <a:xfrm>
            <a:off x="626052" y="4788406"/>
            <a:ext cx="7836159" cy="1569660"/>
          </a:xfrm>
          <a:prstGeom prst="rect">
            <a:avLst/>
          </a:prstGeom>
          <a:noFill/>
        </p:spPr>
        <p:txBody>
          <a:bodyPr wrap="square" rtlCol="0">
            <a:spAutoFit/>
          </a:bodyPr>
          <a:lstStyle/>
          <a:p>
            <a:r>
              <a:rPr lang="en-US" sz="2400" dirty="0">
                <a:latin typeface="Times New Roman"/>
                <a:cs typeface="Times New Roman"/>
              </a:rPr>
              <a:t>Each state is a point on the graph, and neighboring states are connected by an edge.</a:t>
            </a:r>
          </a:p>
          <a:p>
            <a:endParaRPr lang="en-US" sz="2400" dirty="0">
              <a:latin typeface="Times New Roman"/>
              <a:cs typeface="Times New Roman"/>
            </a:endParaRPr>
          </a:p>
          <a:p>
            <a:r>
              <a:rPr lang="en-US" sz="2400" dirty="0">
                <a:latin typeface="Times New Roman"/>
                <a:cs typeface="Times New Roman"/>
              </a:rPr>
              <a:t>Do the same thing for a map of the world showing countries</a:t>
            </a:r>
          </a:p>
        </p:txBody>
      </p:sp>
    </p:spTree>
    <p:extLst>
      <p:ext uri="{BB962C8B-B14F-4D97-AF65-F5344CB8AC3E}">
        <p14:creationId xmlns:p14="http://schemas.microsoft.com/office/powerpoint/2010/main" val="138098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12"/>
            <a:ext cx="8229600" cy="1143000"/>
          </a:xfrm>
        </p:spPr>
        <p:txBody>
          <a:bodyPr/>
          <a:lstStyle/>
          <a:p>
            <a:r>
              <a:rPr lang="en-US" dirty="0"/>
              <a:t>A circuit graph (flip-flop)</a:t>
            </a:r>
          </a:p>
        </p:txBody>
      </p:sp>
      <p:pic>
        <p:nvPicPr>
          <p:cNvPr id="5" name="Picture 4"/>
          <p:cNvPicPr>
            <a:picLocks noChangeAspect="1"/>
          </p:cNvPicPr>
          <p:nvPr/>
        </p:nvPicPr>
        <p:blipFill>
          <a:blip r:embed="rId3"/>
          <a:stretch>
            <a:fillRect/>
          </a:stretch>
        </p:blipFill>
        <p:spPr>
          <a:xfrm>
            <a:off x="1397000" y="1564946"/>
            <a:ext cx="6350000" cy="4635500"/>
          </a:xfrm>
          <a:prstGeom prst="rect">
            <a:avLst/>
          </a:prstGeom>
        </p:spPr>
      </p:pic>
    </p:spTree>
    <p:extLst>
      <p:ext uri="{BB962C8B-B14F-4D97-AF65-F5344CB8AC3E}">
        <p14:creationId xmlns:p14="http://schemas.microsoft.com/office/powerpoint/2010/main" val="16674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l4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655353"/>
          </a:xfrm>
          <a:prstGeom prst="rect">
            <a:avLst/>
          </a:prstGeom>
        </p:spPr>
      </p:pic>
      <p:sp>
        <p:nvSpPr>
          <p:cNvPr id="2" name="Title 1"/>
          <p:cNvSpPr>
            <a:spLocks noGrp="1"/>
          </p:cNvSpPr>
          <p:nvPr>
            <p:ph type="title"/>
          </p:nvPr>
        </p:nvSpPr>
        <p:spPr>
          <a:xfrm>
            <a:off x="457200" y="14612"/>
            <a:ext cx="8229600" cy="1143000"/>
          </a:xfrm>
        </p:spPr>
        <p:txBody>
          <a:bodyPr>
            <a:normAutofit/>
          </a:bodyPr>
          <a:lstStyle/>
          <a:p>
            <a:r>
              <a:rPr lang="en-US" sz="3600" b="1" dirty="0">
                <a:solidFill>
                  <a:srgbClr val="800000"/>
                </a:solidFill>
              </a:rPr>
              <a:t>A circuit graph (Intel 4004)</a:t>
            </a:r>
          </a:p>
        </p:txBody>
      </p:sp>
    </p:spTree>
    <p:extLst>
      <p:ext uri="{BB962C8B-B14F-4D97-AF65-F5344CB8AC3E}">
        <p14:creationId xmlns:p14="http://schemas.microsoft.com/office/powerpoint/2010/main" val="119669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031" y="1658198"/>
            <a:ext cx="3934969" cy="4848859"/>
          </a:xfrm>
          <a:prstGeom prst="rect">
            <a:avLst/>
          </a:prstGeom>
        </p:spPr>
      </p:pic>
      <p:sp>
        <p:nvSpPr>
          <p:cNvPr id="2" name="Title 1"/>
          <p:cNvSpPr>
            <a:spLocks noGrp="1"/>
          </p:cNvSpPr>
          <p:nvPr>
            <p:ph type="title"/>
          </p:nvPr>
        </p:nvSpPr>
        <p:spPr>
          <a:xfrm>
            <a:off x="457200" y="274638"/>
            <a:ext cx="8229600" cy="677920"/>
          </a:xfrm>
        </p:spPr>
        <p:txBody>
          <a:bodyPr>
            <a:normAutofit/>
          </a:bodyPr>
          <a:lstStyle/>
          <a:p>
            <a:r>
              <a:rPr lang="en-US" sz="3600" dirty="0">
                <a:solidFill>
                  <a:srgbClr val="800000"/>
                </a:solidFill>
              </a:rPr>
              <a:t>This is not a graph, this is a cat</a:t>
            </a:r>
          </a:p>
        </p:txBody>
      </p:sp>
    </p:spTree>
    <p:extLst>
      <p:ext uri="{BB962C8B-B14F-4D97-AF65-F5344CB8AC3E}">
        <p14:creationId xmlns:p14="http://schemas.microsoft.com/office/powerpoint/2010/main" val="34376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696682"/>
            <a:ext cx="5410200" cy="4803794"/>
          </a:xfrm>
          <a:prstGeom prst="rect">
            <a:avLst/>
          </a:prstGeom>
        </p:spPr>
      </p:pic>
      <p:sp>
        <p:nvSpPr>
          <p:cNvPr id="5" name="TextBox 4"/>
          <p:cNvSpPr txBox="1"/>
          <p:nvPr/>
        </p:nvSpPr>
        <p:spPr>
          <a:xfrm>
            <a:off x="3280088" y="6500477"/>
            <a:ext cx="5800159" cy="307777"/>
          </a:xfrm>
          <a:prstGeom prst="rect">
            <a:avLst/>
          </a:prstGeom>
          <a:noFill/>
        </p:spPr>
        <p:txBody>
          <a:bodyPr wrap="square" rtlCol="0">
            <a:spAutoFit/>
          </a:bodyPr>
          <a:lstStyle/>
          <a:p>
            <a:pPr algn="r"/>
            <a:r>
              <a:rPr lang="en-US" sz="1400" dirty="0">
                <a:solidFill>
                  <a:schemeClr val="bg1">
                    <a:lumMod val="65000"/>
                  </a:schemeClr>
                </a:solidFill>
              </a:rPr>
              <a:t>V.J. Wedeen and L.L. Wald, Martinos Center for Biomedical Imaging at MGH</a:t>
            </a:r>
          </a:p>
        </p:txBody>
      </p:sp>
      <p:sp>
        <p:nvSpPr>
          <p:cNvPr id="3" name="Title 2"/>
          <p:cNvSpPr>
            <a:spLocks noGrp="1"/>
          </p:cNvSpPr>
          <p:nvPr>
            <p:ph type="title"/>
          </p:nvPr>
        </p:nvSpPr>
        <p:spPr/>
        <p:txBody>
          <a:bodyPr/>
          <a:lstStyle/>
          <a:p>
            <a:r>
              <a:rPr lang="en-US" dirty="0"/>
              <a:t>This is a graph</a:t>
            </a:r>
          </a:p>
        </p:txBody>
      </p:sp>
    </p:spTree>
    <p:extLst>
      <p:ext uri="{BB962C8B-B14F-4D97-AF65-F5344CB8AC3E}">
        <p14:creationId xmlns:p14="http://schemas.microsoft.com/office/powerpoint/2010/main" val="137180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800000"/>
                </a:solidFill>
              </a:rPr>
              <a:t>This is a graph(ical model) that </a:t>
            </a:r>
            <a:br>
              <a:rPr lang="en-US" sz="3600" dirty="0">
                <a:solidFill>
                  <a:srgbClr val="800000"/>
                </a:solidFill>
              </a:rPr>
            </a:br>
            <a:r>
              <a:rPr lang="en-US" sz="3600" dirty="0">
                <a:solidFill>
                  <a:srgbClr val="800000"/>
                </a:solidFill>
              </a:rPr>
              <a:t>has learned to recognize cats</a:t>
            </a:r>
          </a:p>
        </p:txBody>
      </p:sp>
      <p:pic>
        <p:nvPicPr>
          <p:cNvPr id="3" name="Picture 2" descr="graph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33" y="1495684"/>
            <a:ext cx="7936229" cy="4776783"/>
          </a:xfrm>
          <a:prstGeom prst="rect">
            <a:avLst/>
          </a:prstGeom>
        </p:spPr>
      </p:pic>
    </p:spTree>
    <p:extLst>
      <p:ext uri="{BB962C8B-B14F-4D97-AF65-F5344CB8AC3E}">
        <p14:creationId xmlns:p14="http://schemas.microsoft.com/office/powerpoint/2010/main" val="93760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Graphs</a:t>
            </a:r>
          </a:p>
        </p:txBody>
      </p:sp>
      <p:grpSp>
        <p:nvGrpSpPr>
          <p:cNvPr id="148" name="Group 147"/>
          <p:cNvGrpSpPr/>
          <p:nvPr/>
        </p:nvGrpSpPr>
        <p:grpSpPr>
          <a:xfrm>
            <a:off x="575481" y="4096961"/>
            <a:ext cx="1236100" cy="2352025"/>
            <a:chOff x="1468438" y="4121150"/>
            <a:chExt cx="800100" cy="1522413"/>
          </a:xfrm>
        </p:grpSpPr>
        <p:grpSp>
          <p:nvGrpSpPr>
            <p:cNvPr id="29" name="Group 18"/>
            <p:cNvGrpSpPr>
              <a:grpSpLocks/>
            </p:cNvGrpSpPr>
            <p:nvPr/>
          </p:nvGrpSpPr>
          <p:grpSpPr bwMode="auto">
            <a:xfrm>
              <a:off x="1468438" y="4259263"/>
              <a:ext cx="88900" cy="1235075"/>
              <a:chOff x="0" y="0"/>
              <a:chExt cx="56" cy="778"/>
            </a:xfrm>
          </p:grpSpPr>
          <p:sp>
            <p:nvSpPr>
              <p:cNvPr id="30" name="Oval 19"/>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1" name="Oval 20"/>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2" name="Oval 21"/>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3" name="Oval 22"/>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4" name="Oval 23"/>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35" name="Group 24"/>
            <p:cNvGrpSpPr>
              <a:grpSpLocks/>
            </p:cNvGrpSpPr>
            <p:nvPr/>
          </p:nvGrpSpPr>
          <p:grpSpPr bwMode="auto">
            <a:xfrm>
              <a:off x="2179638" y="4121150"/>
              <a:ext cx="88900" cy="1522413"/>
              <a:chOff x="0" y="0"/>
              <a:chExt cx="56" cy="959"/>
            </a:xfrm>
          </p:grpSpPr>
          <p:sp>
            <p:nvSpPr>
              <p:cNvPr id="36" name="Oval 25"/>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7" name="Oval 26"/>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8" name="Oval 27"/>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9" name="Oval 28"/>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0" name="Oval 29"/>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30"/>
              <p:cNvSpPr>
                <a:spLocks/>
              </p:cNvSpPr>
              <p:nvPr/>
            </p:nvSpPr>
            <p:spPr bwMode="auto">
              <a:xfrm>
                <a:off x="0" y="903"/>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42" name="AutoShape 31"/>
            <p:cNvSpPr>
              <a:spLocks/>
            </p:cNvSpPr>
            <p:nvPr/>
          </p:nvSpPr>
          <p:spPr bwMode="auto">
            <a:xfrm rot="10800000" flipH="1">
              <a:off x="1557338" y="416560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3" name="AutoShape 32"/>
            <p:cNvSpPr>
              <a:spLocks/>
            </p:cNvSpPr>
            <p:nvPr/>
          </p:nvSpPr>
          <p:spPr bwMode="auto">
            <a:xfrm>
              <a:off x="1557338" y="4303713"/>
              <a:ext cx="622300" cy="1476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4" name="AutoShape 33"/>
            <p:cNvSpPr>
              <a:spLocks/>
            </p:cNvSpPr>
            <p:nvPr/>
          </p:nvSpPr>
          <p:spPr bwMode="auto">
            <a:xfrm>
              <a:off x="1557338" y="4303713"/>
              <a:ext cx="635000" cy="4032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5" name="AutoShape 34"/>
            <p:cNvSpPr>
              <a:spLocks/>
            </p:cNvSpPr>
            <p:nvPr/>
          </p:nvSpPr>
          <p:spPr bwMode="auto">
            <a:xfrm rot="10800000" flipH="1">
              <a:off x="1557338" y="445135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6" name="AutoShape 35"/>
            <p:cNvSpPr>
              <a:spLocks/>
            </p:cNvSpPr>
            <p:nvPr/>
          </p:nvSpPr>
          <p:spPr bwMode="auto">
            <a:xfrm>
              <a:off x="1557338" y="4589463"/>
              <a:ext cx="635000" cy="6905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7" name="AutoShape 36"/>
            <p:cNvSpPr>
              <a:spLocks/>
            </p:cNvSpPr>
            <p:nvPr/>
          </p:nvSpPr>
          <p:spPr bwMode="auto">
            <a:xfrm rot="10800000" flipH="1">
              <a:off x="1557338" y="4483100"/>
              <a:ext cx="635000" cy="9667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8" name="AutoShape 37"/>
            <p:cNvSpPr>
              <a:spLocks/>
            </p:cNvSpPr>
            <p:nvPr/>
          </p:nvSpPr>
          <p:spPr bwMode="auto">
            <a:xfrm>
              <a:off x="1557338" y="4876800"/>
              <a:ext cx="622300" cy="1476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9" name="AutoShape 38"/>
            <p:cNvSpPr>
              <a:spLocks/>
            </p:cNvSpPr>
            <p:nvPr/>
          </p:nvSpPr>
          <p:spPr bwMode="auto">
            <a:xfrm>
              <a:off x="1557338" y="5162550"/>
              <a:ext cx="6223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 name="AutoShape 39"/>
            <p:cNvSpPr>
              <a:spLocks/>
            </p:cNvSpPr>
            <p:nvPr/>
          </p:nvSpPr>
          <p:spPr bwMode="auto">
            <a:xfrm rot="10800000" flipH="1">
              <a:off x="1557338" y="4770438"/>
              <a:ext cx="635000" cy="3921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 name="AutoShape 40"/>
            <p:cNvSpPr>
              <a:spLocks/>
            </p:cNvSpPr>
            <p:nvPr/>
          </p:nvSpPr>
          <p:spPr bwMode="auto">
            <a:xfrm rot="10800000" flipH="1">
              <a:off x="1557338" y="5311775"/>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 name="AutoShape 41"/>
            <p:cNvSpPr>
              <a:spLocks/>
            </p:cNvSpPr>
            <p:nvPr/>
          </p:nvSpPr>
          <p:spPr bwMode="auto">
            <a:xfrm>
              <a:off x="1544638" y="4908550"/>
              <a:ext cx="647700" cy="658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grpSp>
        <p:nvGrpSpPr>
          <p:cNvPr id="147" name="Group 146"/>
          <p:cNvGrpSpPr/>
          <p:nvPr/>
        </p:nvGrpSpPr>
        <p:grpSpPr>
          <a:xfrm>
            <a:off x="2384677" y="4435418"/>
            <a:ext cx="2764058" cy="1569651"/>
            <a:chOff x="3292475" y="4343400"/>
            <a:chExt cx="1789113" cy="1016000"/>
          </a:xfrm>
        </p:grpSpPr>
        <p:sp>
          <p:nvSpPr>
            <p:cNvPr id="3" name="Line 118"/>
            <p:cNvSpPr>
              <a:spLocks noChangeShapeType="1"/>
            </p:cNvSpPr>
            <p:nvPr/>
          </p:nvSpPr>
          <p:spPr bwMode="auto">
            <a:xfrm>
              <a:off x="3336925"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 name="Line 121"/>
            <p:cNvSpPr>
              <a:spLocks noChangeShapeType="1"/>
            </p:cNvSpPr>
            <p:nvPr/>
          </p:nvSpPr>
          <p:spPr bwMode="auto">
            <a:xfrm>
              <a:off x="5037138" y="4432300"/>
              <a:ext cx="1587"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 name="Line 114"/>
            <p:cNvSpPr>
              <a:spLocks noChangeShapeType="1"/>
            </p:cNvSpPr>
            <p:nvPr/>
          </p:nvSpPr>
          <p:spPr bwMode="auto">
            <a:xfrm>
              <a:off x="3381375" y="4387850"/>
              <a:ext cx="1611313"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15"/>
            <p:cNvSpPr>
              <a:spLocks noChangeShapeType="1"/>
            </p:cNvSpPr>
            <p:nvPr/>
          </p:nvSpPr>
          <p:spPr bwMode="auto">
            <a:xfrm>
              <a:off x="3381375" y="4695825"/>
              <a:ext cx="1611313"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Line 116"/>
            <p:cNvSpPr>
              <a:spLocks noChangeShapeType="1"/>
            </p:cNvSpPr>
            <p:nvPr/>
          </p:nvSpPr>
          <p:spPr bwMode="auto">
            <a:xfrm>
              <a:off x="3381375" y="5005388"/>
              <a:ext cx="1611313" cy="158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117"/>
            <p:cNvSpPr>
              <a:spLocks noChangeShapeType="1"/>
            </p:cNvSpPr>
            <p:nvPr/>
          </p:nvSpPr>
          <p:spPr bwMode="auto">
            <a:xfrm>
              <a:off x="3381375" y="5314950"/>
              <a:ext cx="1611313"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119"/>
            <p:cNvSpPr>
              <a:spLocks noChangeShapeType="1"/>
            </p:cNvSpPr>
            <p:nvPr/>
          </p:nvSpPr>
          <p:spPr bwMode="auto">
            <a:xfrm>
              <a:off x="3676650"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120"/>
            <p:cNvSpPr>
              <a:spLocks noChangeShapeType="1"/>
            </p:cNvSpPr>
            <p:nvPr/>
          </p:nvSpPr>
          <p:spPr bwMode="auto">
            <a:xfrm>
              <a:off x="4016375"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22"/>
            <p:cNvSpPr>
              <a:spLocks noChangeShapeType="1"/>
            </p:cNvSpPr>
            <p:nvPr/>
          </p:nvSpPr>
          <p:spPr bwMode="auto">
            <a:xfrm>
              <a:off x="4356100"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123"/>
            <p:cNvSpPr>
              <a:spLocks noChangeShapeType="1"/>
            </p:cNvSpPr>
            <p:nvPr/>
          </p:nvSpPr>
          <p:spPr bwMode="auto">
            <a:xfrm>
              <a:off x="4695825"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97" name="Group 86"/>
            <p:cNvGrpSpPr>
              <a:grpSpLocks/>
            </p:cNvGrpSpPr>
            <p:nvPr/>
          </p:nvGrpSpPr>
          <p:grpSpPr bwMode="auto">
            <a:xfrm>
              <a:off x="3292475" y="4343400"/>
              <a:ext cx="1789113" cy="88900"/>
              <a:chOff x="0" y="0"/>
              <a:chExt cx="1127" cy="56"/>
            </a:xfrm>
          </p:grpSpPr>
          <p:sp>
            <p:nvSpPr>
              <p:cNvPr id="98" name="Oval 87"/>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99" name="Oval 88"/>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0" name="Oval 89"/>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1" name="Oval 90"/>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2" name="Oval 91"/>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3" name="Oval 92"/>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04" name="Group 93"/>
            <p:cNvGrpSpPr>
              <a:grpSpLocks/>
            </p:cNvGrpSpPr>
            <p:nvPr/>
          </p:nvGrpSpPr>
          <p:grpSpPr bwMode="auto">
            <a:xfrm>
              <a:off x="3292475" y="4651375"/>
              <a:ext cx="1789113" cy="88900"/>
              <a:chOff x="0" y="0"/>
              <a:chExt cx="1127" cy="56"/>
            </a:xfrm>
          </p:grpSpPr>
          <p:sp>
            <p:nvSpPr>
              <p:cNvPr id="105" name="Oval 9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6" name="Oval 95"/>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7" name="Oval 96"/>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8" name="Oval 97"/>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9" name="Oval 98"/>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0" name="Oval 99"/>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1" name="Group 100"/>
            <p:cNvGrpSpPr>
              <a:grpSpLocks/>
            </p:cNvGrpSpPr>
            <p:nvPr/>
          </p:nvGrpSpPr>
          <p:grpSpPr bwMode="auto">
            <a:xfrm>
              <a:off x="3292475" y="4960938"/>
              <a:ext cx="1789113" cy="88900"/>
              <a:chOff x="0" y="0"/>
              <a:chExt cx="1127" cy="56"/>
            </a:xfrm>
          </p:grpSpPr>
          <p:sp>
            <p:nvSpPr>
              <p:cNvPr id="112" name="Oval 101"/>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3" name="Oval 102"/>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4" name="Oval 103"/>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5" name="Oval 104"/>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6" name="Oval 105"/>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7" name="Oval 106"/>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8" name="Group 107"/>
            <p:cNvGrpSpPr>
              <a:grpSpLocks/>
            </p:cNvGrpSpPr>
            <p:nvPr/>
          </p:nvGrpSpPr>
          <p:grpSpPr bwMode="auto">
            <a:xfrm>
              <a:off x="3292475" y="5270500"/>
              <a:ext cx="1789113" cy="88900"/>
              <a:chOff x="0" y="0"/>
              <a:chExt cx="1127" cy="56"/>
            </a:xfrm>
          </p:grpSpPr>
          <p:sp>
            <p:nvSpPr>
              <p:cNvPr id="119" name="Oval 108"/>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0" name="Oval 109"/>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1" name="Oval 110"/>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2" name="Oval 111"/>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3" name="Oval 112"/>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4" name="Oval 113"/>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grpSp>
        <p:nvGrpSpPr>
          <p:cNvPr id="143" name="Group 142"/>
          <p:cNvGrpSpPr/>
          <p:nvPr/>
        </p:nvGrpSpPr>
        <p:grpSpPr>
          <a:xfrm>
            <a:off x="692674" y="1740392"/>
            <a:ext cx="2820468" cy="1773215"/>
            <a:chOff x="1282700" y="1912938"/>
            <a:chExt cx="1825625" cy="1147762"/>
          </a:xfrm>
        </p:grpSpPr>
        <p:sp>
          <p:nvSpPr>
            <p:cNvPr id="13" name="Oval 2"/>
            <p:cNvSpPr>
              <a:spLocks/>
            </p:cNvSpPr>
            <p:nvPr/>
          </p:nvSpPr>
          <p:spPr bwMode="auto">
            <a:xfrm>
              <a:off x="1350963" y="19129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4" name="Oval 3"/>
            <p:cNvSpPr>
              <a:spLocks/>
            </p:cNvSpPr>
            <p:nvPr/>
          </p:nvSpPr>
          <p:spPr bwMode="auto">
            <a:xfrm>
              <a:off x="1282700" y="2708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5" name="Oval 4"/>
            <p:cNvSpPr>
              <a:spLocks/>
            </p:cNvSpPr>
            <p:nvPr/>
          </p:nvSpPr>
          <p:spPr bwMode="auto">
            <a:xfrm>
              <a:off x="2130425" y="2327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6" name="Oval 5"/>
            <p:cNvSpPr>
              <a:spLocks/>
            </p:cNvSpPr>
            <p:nvPr/>
          </p:nvSpPr>
          <p:spPr bwMode="auto">
            <a:xfrm>
              <a:off x="2740025" y="20907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7" name="Oval 6"/>
            <p:cNvSpPr>
              <a:spLocks/>
            </p:cNvSpPr>
            <p:nvPr/>
          </p:nvSpPr>
          <p:spPr bwMode="auto">
            <a:xfrm>
              <a:off x="2224088" y="29718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8" name="Oval 7"/>
            <p:cNvSpPr>
              <a:spLocks/>
            </p:cNvSpPr>
            <p:nvPr/>
          </p:nvSpPr>
          <p:spPr bwMode="auto">
            <a:xfrm>
              <a:off x="3019425" y="28273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9" name="AutoShape 8"/>
            <p:cNvSpPr>
              <a:spLocks/>
            </p:cNvSpPr>
            <p:nvPr/>
          </p:nvSpPr>
          <p:spPr bwMode="auto">
            <a:xfrm>
              <a:off x="1439863" y="1957388"/>
              <a:ext cx="690562" cy="4143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0" name="AutoShape 9"/>
            <p:cNvSpPr>
              <a:spLocks/>
            </p:cNvSpPr>
            <p:nvPr/>
          </p:nvSpPr>
          <p:spPr bwMode="auto">
            <a:xfrm rot="10800000" flipH="1">
              <a:off x="1327150" y="2001838"/>
              <a:ext cx="68263" cy="706437"/>
            </a:xfrm>
            <a:custGeom>
              <a:avLst/>
              <a:gdLst>
                <a:gd name="T0" fmla="*/ 0 w 21600"/>
                <a:gd name="T1" fmla="*/ 0 h 21600"/>
                <a:gd name="T2" fmla="*/ 2146690782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1" name="AutoShape 10"/>
            <p:cNvSpPr>
              <a:spLocks/>
            </p:cNvSpPr>
            <p:nvPr/>
          </p:nvSpPr>
          <p:spPr bwMode="auto">
            <a:xfrm>
              <a:off x="1427163" y="1989138"/>
              <a:ext cx="809625" cy="9953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2" name="AutoShape 11"/>
            <p:cNvSpPr>
              <a:spLocks/>
            </p:cNvSpPr>
            <p:nvPr/>
          </p:nvSpPr>
          <p:spPr bwMode="auto">
            <a:xfrm rot="10800000" flipH="1">
              <a:off x="2219325" y="2166938"/>
              <a:ext cx="533400" cy="2047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3" name="AutoShape 12"/>
            <p:cNvSpPr>
              <a:spLocks/>
            </p:cNvSpPr>
            <p:nvPr/>
          </p:nvSpPr>
          <p:spPr bwMode="auto">
            <a:xfrm>
              <a:off x="2816225" y="2166938"/>
              <a:ext cx="24765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4" name="AutoShape 13"/>
            <p:cNvSpPr>
              <a:spLocks/>
            </p:cNvSpPr>
            <p:nvPr/>
          </p:nvSpPr>
          <p:spPr bwMode="auto">
            <a:xfrm flipH="1">
              <a:off x="2300288" y="2179638"/>
              <a:ext cx="484187" cy="8048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5" name="AutoShape 14"/>
            <p:cNvSpPr>
              <a:spLocks/>
            </p:cNvSpPr>
            <p:nvPr/>
          </p:nvSpPr>
          <p:spPr bwMode="auto">
            <a:xfrm rot="10800000" flipH="1">
              <a:off x="2312988" y="2871788"/>
              <a:ext cx="706437" cy="144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6" name="AutoShape 15"/>
            <p:cNvSpPr>
              <a:spLocks/>
            </p:cNvSpPr>
            <p:nvPr/>
          </p:nvSpPr>
          <p:spPr bwMode="auto">
            <a:xfrm>
              <a:off x="1427163" y="1925638"/>
              <a:ext cx="1325562" cy="1778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 name="AutoShape 16"/>
            <p:cNvSpPr>
              <a:spLocks/>
            </p:cNvSpPr>
            <p:nvPr/>
          </p:nvSpPr>
          <p:spPr bwMode="auto">
            <a:xfrm>
              <a:off x="1371600" y="2752725"/>
              <a:ext cx="852488" cy="2635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8" name="AutoShape 17"/>
            <p:cNvSpPr>
              <a:spLocks/>
            </p:cNvSpPr>
            <p:nvPr/>
          </p:nvSpPr>
          <p:spPr bwMode="auto">
            <a:xfrm rot="10800000" flipH="1">
              <a:off x="1358900" y="2403475"/>
              <a:ext cx="784225" cy="3175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5" name="AutoShape 124"/>
            <p:cNvSpPr>
              <a:spLocks/>
            </p:cNvSpPr>
            <p:nvPr/>
          </p:nvSpPr>
          <p:spPr bwMode="auto">
            <a:xfrm>
              <a:off x="2206625" y="2403475"/>
              <a:ext cx="8255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grpSp>
        <p:nvGrpSpPr>
          <p:cNvPr id="144" name="Group 143"/>
          <p:cNvGrpSpPr/>
          <p:nvPr/>
        </p:nvGrpSpPr>
        <p:grpSpPr>
          <a:xfrm>
            <a:off x="3943369" y="1641361"/>
            <a:ext cx="2656125" cy="2089598"/>
            <a:chOff x="4279900" y="2212975"/>
            <a:chExt cx="1719250" cy="1352550"/>
          </a:xfrm>
        </p:grpSpPr>
        <p:sp>
          <p:nvSpPr>
            <p:cNvPr id="53"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4"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5"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6"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7"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8"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9"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0"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1"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3"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6"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7"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9"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6" name="Rectangle 125"/>
            <p:cNvSpPr>
              <a:spLocks/>
            </p:cNvSpPr>
            <p:nvPr/>
          </p:nvSpPr>
          <p:spPr bwMode="auto">
            <a:xfrm>
              <a:off x="5338750" y="3276662"/>
              <a:ext cx="6604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gn="ctr">
                <a:spcBef>
                  <a:spcPts val="1400"/>
                </a:spcBef>
              </a:pPr>
              <a:r>
                <a:rPr lang="en-US" dirty="0">
                  <a:solidFill>
                    <a:schemeClr val="accent6">
                      <a:lumMod val="75000"/>
                    </a:schemeClr>
                  </a:solidFill>
                  <a:latin typeface="Arial" charset="0"/>
                  <a:cs typeface="Arial" charset="0"/>
                  <a:sym typeface="Arial" charset="0"/>
                </a:rPr>
                <a:t>K</a:t>
              </a:r>
              <a:r>
                <a:rPr lang="en-US" baseline="-25000" dirty="0">
                  <a:solidFill>
                    <a:schemeClr val="accent6">
                      <a:lumMod val="75000"/>
                    </a:schemeClr>
                  </a:solidFill>
                  <a:latin typeface="Arial" charset="0"/>
                  <a:cs typeface="Arial" charset="0"/>
                  <a:sym typeface="Arial" charset="0"/>
                </a:rPr>
                <a:t>5</a:t>
              </a:r>
            </a:p>
          </p:txBody>
        </p:sp>
      </p:grpSp>
      <p:grpSp>
        <p:nvGrpSpPr>
          <p:cNvPr id="145" name="Group 144"/>
          <p:cNvGrpSpPr/>
          <p:nvPr/>
        </p:nvGrpSpPr>
        <p:grpSpPr>
          <a:xfrm>
            <a:off x="6847571" y="2119628"/>
            <a:ext cx="1690956" cy="1886317"/>
            <a:chOff x="7024688" y="2555875"/>
            <a:chExt cx="812800" cy="906705"/>
          </a:xfrm>
        </p:grpSpPr>
        <p:grpSp>
          <p:nvGrpSpPr>
            <p:cNvPr id="80" name="Group 69"/>
            <p:cNvGrpSpPr>
              <a:grpSpLocks/>
            </p:cNvGrpSpPr>
            <p:nvPr/>
          </p:nvGrpSpPr>
          <p:grpSpPr bwMode="auto">
            <a:xfrm>
              <a:off x="7083425" y="2555875"/>
              <a:ext cx="88900" cy="661988"/>
              <a:chOff x="0" y="0"/>
              <a:chExt cx="56" cy="417"/>
            </a:xfrm>
          </p:grpSpPr>
          <p:sp>
            <p:nvSpPr>
              <p:cNvPr id="81" name="Oval 70"/>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2" name="Oval 71"/>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3" name="Oval 72"/>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84" name="Group 73"/>
            <p:cNvGrpSpPr>
              <a:grpSpLocks/>
            </p:cNvGrpSpPr>
            <p:nvPr/>
          </p:nvGrpSpPr>
          <p:grpSpPr bwMode="auto">
            <a:xfrm>
              <a:off x="7642225" y="2557463"/>
              <a:ext cx="88900" cy="661987"/>
              <a:chOff x="0" y="0"/>
              <a:chExt cx="56" cy="417"/>
            </a:xfrm>
          </p:grpSpPr>
          <p:sp>
            <p:nvSpPr>
              <p:cNvPr id="85" name="Oval 7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6" name="Oval 75"/>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7" name="Oval 76"/>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88" name="Line 77"/>
            <p:cNvSpPr>
              <a:spLocks noChangeShapeType="1"/>
            </p:cNvSpPr>
            <p:nvPr/>
          </p:nvSpPr>
          <p:spPr bwMode="auto">
            <a:xfrm>
              <a:off x="7172325" y="2600325"/>
              <a:ext cx="469900"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9" name="Line 78"/>
            <p:cNvSpPr>
              <a:spLocks noChangeShapeType="1"/>
            </p:cNvSpPr>
            <p:nvPr/>
          </p:nvSpPr>
          <p:spPr bwMode="auto">
            <a:xfrm>
              <a:off x="7172325" y="2886075"/>
              <a:ext cx="469900"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 name="Line 79"/>
            <p:cNvSpPr>
              <a:spLocks noChangeShapeType="1"/>
            </p:cNvSpPr>
            <p:nvPr/>
          </p:nvSpPr>
          <p:spPr bwMode="auto">
            <a:xfrm>
              <a:off x="7172325" y="3173413"/>
              <a:ext cx="469900" cy="158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 name="AutoShape 80"/>
            <p:cNvSpPr>
              <a:spLocks/>
            </p:cNvSpPr>
            <p:nvPr/>
          </p:nvSpPr>
          <p:spPr bwMode="auto">
            <a:xfrm>
              <a:off x="7159625" y="2632075"/>
              <a:ext cx="495300" cy="2238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2" name="AutoShape 81"/>
            <p:cNvSpPr>
              <a:spLocks/>
            </p:cNvSpPr>
            <p:nvPr/>
          </p:nvSpPr>
          <p:spPr bwMode="auto">
            <a:xfrm>
              <a:off x="7159625" y="2917825"/>
              <a:ext cx="495300" cy="225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3" name="AutoShape 82"/>
            <p:cNvSpPr>
              <a:spLocks/>
            </p:cNvSpPr>
            <p:nvPr/>
          </p:nvSpPr>
          <p:spPr bwMode="auto">
            <a:xfrm>
              <a:off x="7159625" y="2632075"/>
              <a:ext cx="527050" cy="4984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4" name="AutoShape 83"/>
            <p:cNvSpPr>
              <a:spLocks/>
            </p:cNvSpPr>
            <p:nvPr/>
          </p:nvSpPr>
          <p:spPr bwMode="auto">
            <a:xfrm rot="10800000" flipH="1">
              <a:off x="7159625" y="2919413"/>
              <a:ext cx="495300" cy="2222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5" name="AutoShape 84"/>
            <p:cNvSpPr>
              <a:spLocks/>
            </p:cNvSpPr>
            <p:nvPr/>
          </p:nvSpPr>
          <p:spPr bwMode="auto">
            <a:xfrm rot="10800000" flipH="1">
              <a:off x="7159625" y="2633663"/>
              <a:ext cx="495300" cy="2206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96" name="AutoShape 85"/>
            <p:cNvSpPr>
              <a:spLocks/>
            </p:cNvSpPr>
            <p:nvPr/>
          </p:nvSpPr>
          <p:spPr bwMode="auto">
            <a:xfrm rot="10800000" flipH="1">
              <a:off x="7127875" y="2646363"/>
              <a:ext cx="558800" cy="482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7" name="Rectangle 126"/>
            <p:cNvSpPr>
              <a:spLocks/>
            </p:cNvSpPr>
            <p:nvPr/>
          </p:nvSpPr>
          <p:spPr bwMode="auto">
            <a:xfrm>
              <a:off x="7024688" y="3290888"/>
              <a:ext cx="812800" cy="17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gn="ctr">
                <a:spcBef>
                  <a:spcPts val="1400"/>
                </a:spcBef>
              </a:pPr>
              <a:r>
                <a:rPr lang="en-US" dirty="0">
                  <a:solidFill>
                    <a:srgbClr val="E46C0A"/>
                  </a:solidFill>
                  <a:latin typeface="Arial" charset="0"/>
                  <a:cs typeface="Arial" charset="0"/>
                  <a:sym typeface="Arial" charset="0"/>
                </a:rPr>
                <a:t>K</a:t>
              </a:r>
              <a:r>
                <a:rPr lang="en-US" baseline="-25000" dirty="0">
                  <a:solidFill>
                    <a:srgbClr val="E46C0A"/>
                  </a:solidFill>
                  <a:latin typeface="Arial" charset="0"/>
                  <a:cs typeface="Arial" charset="0"/>
                  <a:sym typeface="Arial" charset="0"/>
                </a:rPr>
                <a:t>3,3</a:t>
              </a:r>
            </a:p>
          </p:txBody>
        </p:sp>
      </p:grpSp>
      <p:sp>
        <p:nvSpPr>
          <p:cNvPr id="64" name="Oval 53"/>
          <p:cNvSpPr>
            <a:spLocks/>
          </p:cNvSpPr>
          <p:nvPr/>
        </p:nvSpPr>
        <p:spPr bwMode="auto">
          <a:xfrm>
            <a:off x="5718571" y="4894912"/>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5" name="Oval 54"/>
          <p:cNvSpPr>
            <a:spLocks/>
          </p:cNvSpPr>
          <p:nvPr/>
        </p:nvSpPr>
        <p:spPr bwMode="auto">
          <a:xfrm>
            <a:off x="6312095" y="450740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6" name="Oval 55"/>
          <p:cNvSpPr>
            <a:spLocks/>
          </p:cNvSpPr>
          <p:nvPr/>
        </p:nvSpPr>
        <p:spPr bwMode="auto">
          <a:xfrm>
            <a:off x="5718571" y="5564465"/>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7" name="Oval 56"/>
          <p:cNvSpPr>
            <a:spLocks/>
          </p:cNvSpPr>
          <p:nvPr/>
        </p:nvSpPr>
        <p:spPr bwMode="auto">
          <a:xfrm>
            <a:off x="6312095" y="5942163"/>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8" name="Oval 57"/>
          <p:cNvSpPr>
            <a:spLocks/>
          </p:cNvSpPr>
          <p:nvPr/>
        </p:nvSpPr>
        <p:spPr bwMode="auto">
          <a:xfrm>
            <a:off x="6844306" y="490717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9" name="Oval 58"/>
          <p:cNvSpPr>
            <a:spLocks/>
          </p:cNvSpPr>
          <p:nvPr/>
        </p:nvSpPr>
        <p:spPr bwMode="auto">
          <a:xfrm>
            <a:off x="6844306" y="5576729"/>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0" name="AutoShape 59"/>
          <p:cNvSpPr>
            <a:spLocks/>
          </p:cNvSpPr>
          <p:nvPr/>
        </p:nvSpPr>
        <p:spPr bwMode="auto">
          <a:xfrm rot="10800000" flipH="1">
            <a:off x="5836295" y="4625128"/>
            <a:ext cx="495421" cy="28940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1" name="AutoShape 60"/>
          <p:cNvSpPr>
            <a:spLocks/>
          </p:cNvSpPr>
          <p:nvPr/>
        </p:nvSpPr>
        <p:spPr bwMode="auto">
          <a:xfrm rot="10800000" flipH="1">
            <a:off x="6429819" y="5694453"/>
            <a:ext cx="434107" cy="26733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2" name="AutoShape 61"/>
          <p:cNvSpPr>
            <a:spLocks/>
          </p:cNvSpPr>
          <p:nvPr/>
        </p:nvSpPr>
        <p:spPr bwMode="auto">
          <a:xfrm>
            <a:off x="6429819" y="4625128"/>
            <a:ext cx="434107" cy="30166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3" name="Line 62"/>
          <p:cNvSpPr>
            <a:spLocks noChangeShapeType="1"/>
          </p:cNvSpPr>
          <p:nvPr/>
        </p:nvSpPr>
        <p:spPr bwMode="auto">
          <a:xfrm rot="10800000" flipH="1">
            <a:off x="6912978" y="5044518"/>
            <a:ext cx="2452" cy="532211"/>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63"/>
          <p:cNvSpPr>
            <a:spLocks noChangeShapeType="1"/>
          </p:cNvSpPr>
          <p:nvPr/>
        </p:nvSpPr>
        <p:spPr bwMode="auto">
          <a:xfrm rot="10800000" flipH="1">
            <a:off x="5787243" y="5032256"/>
            <a:ext cx="2453" cy="53220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 name="AutoShape 64"/>
          <p:cNvSpPr>
            <a:spLocks/>
          </p:cNvSpPr>
          <p:nvPr/>
        </p:nvSpPr>
        <p:spPr bwMode="auto">
          <a:xfrm rot="10800000">
            <a:off x="5836295" y="5682189"/>
            <a:ext cx="495421" cy="27959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840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rgbClr val="800000"/>
                </a:solidFill>
              </a:rPr>
              <a:t>Undirect</a:t>
            </a:r>
            <a:r>
              <a:rPr lang="en-US" sz="3600" dirty="0">
                <a:solidFill>
                  <a:srgbClr val="800000"/>
                </a:solidFill>
              </a:rPr>
              <a:t> graphs</a:t>
            </a:r>
          </a:p>
        </p:txBody>
      </p:sp>
      <p:sp>
        <p:nvSpPr>
          <p:cNvPr id="3" name="Content Placeholder 2"/>
          <p:cNvSpPr>
            <a:spLocks noGrp="1"/>
          </p:cNvSpPr>
          <p:nvPr>
            <p:ph idx="1"/>
          </p:nvPr>
        </p:nvSpPr>
        <p:spPr>
          <a:xfrm>
            <a:off x="377198" y="1550195"/>
            <a:ext cx="6402989" cy="4970279"/>
          </a:xfrm>
        </p:spPr>
        <p:txBody>
          <a:bodyPr>
            <a:normAutofit fontScale="92500" lnSpcReduction="20000"/>
          </a:bodyPr>
          <a:lstStyle/>
          <a:p>
            <a:pPr>
              <a:lnSpc>
                <a:spcPct val="120000"/>
              </a:lnSpc>
              <a:defRPr/>
            </a:pPr>
            <a:r>
              <a:rPr lang="en-US" sz="2800" dirty="0">
                <a:latin typeface="Calibri" charset="0"/>
              </a:rPr>
              <a:t>A </a:t>
            </a:r>
            <a:r>
              <a:rPr lang="en-US" sz="2800" dirty="0">
                <a:solidFill>
                  <a:srgbClr val="0000FF"/>
                </a:solidFill>
                <a:latin typeface="Calibri" charset="0"/>
              </a:rPr>
              <a:t>undirected graph</a:t>
            </a:r>
            <a:r>
              <a:rPr lang="en-US" sz="2800" dirty="0">
                <a:latin typeface="Calibri" charset="0"/>
              </a:rPr>
              <a:t> is a pair </a:t>
            </a:r>
            <a:r>
              <a:rPr lang="en-US" sz="2800" dirty="0">
                <a:latin typeface="Times New Roman"/>
                <a:cs typeface="Times New Roman"/>
              </a:rPr>
              <a:t>(</a:t>
            </a:r>
            <a:r>
              <a:rPr lang="en-US" sz="2800" i="1" dirty="0">
                <a:latin typeface="Times New Roman"/>
                <a:cs typeface="Times New Roman"/>
              </a:rPr>
              <a:t>V</a:t>
            </a:r>
            <a:r>
              <a:rPr lang="en-US" sz="2800" dirty="0">
                <a:latin typeface="Times New Roman"/>
                <a:cs typeface="Times New Roman"/>
              </a:rPr>
              <a:t>, </a:t>
            </a:r>
            <a:r>
              <a:rPr lang="en-US" sz="2800" i="1" dirty="0">
                <a:latin typeface="Times New Roman"/>
                <a:cs typeface="Times New Roman"/>
              </a:rPr>
              <a:t>E</a:t>
            </a:r>
            <a:r>
              <a:rPr lang="en-US" sz="2800" dirty="0">
                <a:latin typeface="Times New Roman"/>
                <a:cs typeface="Times New Roman"/>
              </a:rPr>
              <a:t>)</a:t>
            </a:r>
            <a:r>
              <a:rPr lang="en-US" sz="2800" dirty="0">
                <a:latin typeface="Calibri" charset="0"/>
              </a:rPr>
              <a:t> where</a:t>
            </a:r>
          </a:p>
          <a:p>
            <a:pPr marL="728663" lvl="1">
              <a:lnSpc>
                <a:spcPct val="120000"/>
              </a:lnSpc>
              <a:defRPr/>
            </a:pPr>
            <a:r>
              <a:rPr lang="en-US" sz="2600" i="1" dirty="0">
                <a:latin typeface="Times New Roman"/>
                <a:cs typeface="Times New Roman"/>
              </a:rPr>
              <a:t>V</a:t>
            </a:r>
            <a:r>
              <a:rPr lang="en-US" sz="2600" dirty="0">
                <a:latin typeface="Calibri" charset="0"/>
              </a:rPr>
              <a:t> is a (finite) set</a:t>
            </a:r>
          </a:p>
          <a:p>
            <a:pPr marL="728663" lvl="1">
              <a:lnSpc>
                <a:spcPct val="120000"/>
              </a:lnSpc>
              <a:defRPr/>
            </a:pPr>
            <a:r>
              <a:rPr lang="en-US" sz="2600" i="1" dirty="0">
                <a:latin typeface="Times New Roman"/>
                <a:cs typeface="Times New Roman"/>
              </a:rPr>
              <a:t>E</a:t>
            </a:r>
            <a:r>
              <a:rPr lang="en-US" sz="2600" dirty="0">
                <a:latin typeface="Calibri" charset="0"/>
              </a:rPr>
              <a:t> is a set of pairs </a:t>
            </a:r>
            <a:r>
              <a:rPr lang="en-US" sz="2600" dirty="0">
                <a:latin typeface="Times New Roman"/>
                <a:cs typeface="Times New Roman"/>
              </a:rPr>
              <a:t>(</a:t>
            </a:r>
            <a:r>
              <a:rPr lang="en-US" sz="2600" i="1" dirty="0">
                <a:latin typeface="Times New Roman"/>
                <a:cs typeface="Times New Roman"/>
              </a:rPr>
              <a:t>u</a:t>
            </a:r>
            <a:r>
              <a:rPr lang="en-US" sz="2600" dirty="0">
                <a:latin typeface="Times New Roman"/>
                <a:cs typeface="Times New Roman"/>
              </a:rPr>
              <a:t>, </a:t>
            </a:r>
            <a:r>
              <a:rPr lang="en-US" sz="2600" i="1" dirty="0">
                <a:latin typeface="Times New Roman"/>
                <a:cs typeface="Times New Roman"/>
              </a:rPr>
              <a:t>v</a:t>
            </a:r>
            <a:r>
              <a:rPr lang="en-US" sz="2600" dirty="0">
                <a:latin typeface="Times New Roman"/>
                <a:cs typeface="Times New Roman"/>
              </a:rPr>
              <a:t>)</a:t>
            </a:r>
            <a:r>
              <a:rPr lang="en-US" sz="2600" dirty="0">
                <a:latin typeface="Calibri" charset="0"/>
              </a:rPr>
              <a:t> where </a:t>
            </a:r>
            <a:r>
              <a:rPr lang="en-US" sz="2600" i="1" dirty="0">
                <a:latin typeface="Times New Roman"/>
                <a:cs typeface="Times New Roman"/>
              </a:rPr>
              <a:t>u</a:t>
            </a:r>
            <a:r>
              <a:rPr lang="en-US" sz="2600" dirty="0">
                <a:latin typeface="Times New Roman"/>
                <a:cs typeface="Times New Roman"/>
              </a:rPr>
              <a:t>,</a:t>
            </a:r>
            <a:r>
              <a:rPr lang="en-US" sz="2600" i="1" dirty="0">
                <a:latin typeface="Times New Roman"/>
                <a:cs typeface="Times New Roman"/>
              </a:rPr>
              <a:t>v</a:t>
            </a:r>
            <a:r>
              <a:rPr lang="en-US" sz="2600" dirty="0">
                <a:latin typeface="Times New Roman"/>
                <a:cs typeface="Times New Roman"/>
              </a:rPr>
              <a:t> </a:t>
            </a:r>
            <a:r>
              <a:rPr lang="en-US" sz="2600" dirty="0">
                <a:latin typeface="Times New Roman"/>
                <a:cs typeface="Times New Roman"/>
                <a:sym typeface="Symbol" charset="0"/>
              </a:rPr>
              <a:t> </a:t>
            </a:r>
            <a:r>
              <a:rPr lang="en-US" sz="2600" i="1" dirty="0">
                <a:latin typeface="Times New Roman"/>
                <a:cs typeface="Times New Roman"/>
              </a:rPr>
              <a:t>V</a:t>
            </a:r>
          </a:p>
          <a:p>
            <a:pPr marL="1128713" lvl="2">
              <a:lnSpc>
                <a:spcPct val="120000"/>
              </a:lnSpc>
              <a:defRPr/>
            </a:pPr>
            <a:r>
              <a:rPr lang="en-US" sz="2600" dirty="0">
                <a:latin typeface="Calibri" charset="0"/>
              </a:rPr>
              <a:t>Often require </a:t>
            </a:r>
            <a:r>
              <a:rPr lang="en-US" sz="2600" i="1" dirty="0">
                <a:latin typeface="Times New Roman"/>
                <a:cs typeface="Times New Roman"/>
              </a:rPr>
              <a:t>u</a:t>
            </a:r>
            <a:r>
              <a:rPr lang="en-US" sz="2600" dirty="0">
                <a:latin typeface="Times New Roman"/>
                <a:cs typeface="Times New Roman"/>
              </a:rPr>
              <a:t> ≠ </a:t>
            </a:r>
            <a:r>
              <a:rPr lang="en-US" sz="2600" i="1" dirty="0">
                <a:latin typeface="Times New Roman"/>
                <a:cs typeface="Times New Roman"/>
              </a:rPr>
              <a:t>v </a:t>
            </a:r>
            <a:r>
              <a:rPr lang="en-US" sz="2600" dirty="0">
                <a:latin typeface="Calibri" charset="0"/>
              </a:rPr>
              <a:t>(i.e. no self-loops)</a:t>
            </a:r>
          </a:p>
          <a:p>
            <a:pPr>
              <a:lnSpc>
                <a:spcPct val="120000"/>
              </a:lnSpc>
              <a:defRPr/>
            </a:pPr>
            <a:endParaRPr lang="en-US" sz="3000" dirty="0">
              <a:latin typeface="Calibri" charset="0"/>
            </a:endParaRPr>
          </a:p>
          <a:p>
            <a:pPr>
              <a:lnSpc>
                <a:spcPct val="120000"/>
              </a:lnSpc>
              <a:defRPr/>
            </a:pPr>
            <a:r>
              <a:rPr lang="en-US" sz="2800" dirty="0">
                <a:latin typeface="Calibri" charset="0"/>
              </a:rPr>
              <a:t>Element of </a:t>
            </a:r>
            <a:r>
              <a:rPr lang="en-US" sz="2800" i="1" dirty="0">
                <a:latin typeface="Times New Roman"/>
                <a:cs typeface="Times New Roman"/>
              </a:rPr>
              <a:t>V</a:t>
            </a:r>
            <a:r>
              <a:rPr lang="en-US" sz="2800" dirty="0">
                <a:latin typeface="Calibri" charset="0"/>
              </a:rPr>
              <a:t> is called a </a:t>
            </a:r>
            <a:r>
              <a:rPr lang="en-US" sz="2800" dirty="0">
                <a:solidFill>
                  <a:srgbClr val="0000FF"/>
                </a:solidFill>
                <a:latin typeface="Calibri" charset="0"/>
              </a:rPr>
              <a:t>vertex</a:t>
            </a:r>
            <a:r>
              <a:rPr lang="en-US" sz="2800" dirty="0">
                <a:latin typeface="Calibri" charset="0"/>
              </a:rPr>
              <a:t> or </a:t>
            </a:r>
            <a:r>
              <a:rPr lang="en-US" sz="2800" dirty="0">
                <a:solidFill>
                  <a:srgbClr val="0000FF"/>
                </a:solidFill>
                <a:latin typeface="Calibri" charset="0"/>
              </a:rPr>
              <a:t>node</a:t>
            </a:r>
          </a:p>
          <a:p>
            <a:pPr>
              <a:lnSpc>
                <a:spcPct val="120000"/>
              </a:lnSpc>
              <a:defRPr/>
            </a:pPr>
            <a:r>
              <a:rPr lang="en-US" sz="2800" dirty="0">
                <a:latin typeface="Calibri" charset="0"/>
              </a:rPr>
              <a:t>Element of </a:t>
            </a:r>
            <a:r>
              <a:rPr lang="en-US" sz="2800" i="1" dirty="0">
                <a:latin typeface="Times New Roman"/>
                <a:cs typeface="Times New Roman"/>
              </a:rPr>
              <a:t>E</a:t>
            </a:r>
            <a:r>
              <a:rPr lang="en-US" sz="2800" dirty="0">
                <a:latin typeface="Calibri" charset="0"/>
              </a:rPr>
              <a:t> is called an </a:t>
            </a:r>
            <a:r>
              <a:rPr lang="en-US" sz="2800" dirty="0">
                <a:solidFill>
                  <a:srgbClr val="0000FF"/>
                </a:solidFill>
                <a:latin typeface="Calibri" charset="0"/>
              </a:rPr>
              <a:t>edge</a:t>
            </a:r>
            <a:r>
              <a:rPr lang="en-US" sz="2800" dirty="0">
                <a:latin typeface="Calibri" charset="0"/>
              </a:rPr>
              <a:t> or </a:t>
            </a:r>
            <a:r>
              <a:rPr lang="en-US" sz="2800" dirty="0">
                <a:solidFill>
                  <a:srgbClr val="0000FF"/>
                </a:solidFill>
                <a:latin typeface="Calibri" charset="0"/>
              </a:rPr>
              <a:t>arc</a:t>
            </a:r>
          </a:p>
          <a:p>
            <a:pPr>
              <a:lnSpc>
                <a:spcPct val="120000"/>
              </a:lnSpc>
              <a:defRPr/>
            </a:pPr>
            <a:endParaRPr lang="en-US" sz="2800" dirty="0">
              <a:latin typeface="Calibri" charset="0"/>
            </a:endParaRPr>
          </a:p>
          <a:p>
            <a:pPr>
              <a:lnSpc>
                <a:spcPct val="120000"/>
              </a:lnSpc>
              <a:defRPr/>
            </a:pPr>
            <a:r>
              <a:rPr lang="en-US" sz="2800" dirty="0">
                <a:solidFill>
                  <a:srgbClr val="0000FF"/>
                </a:solidFill>
                <a:latin typeface="Times New Roman"/>
                <a:cs typeface="Times New Roman"/>
              </a:rPr>
              <a:t>|</a:t>
            </a:r>
            <a:r>
              <a:rPr lang="en-US" sz="2800" i="1" dirty="0">
                <a:solidFill>
                  <a:srgbClr val="0000FF"/>
                </a:solidFill>
                <a:latin typeface="Times New Roman"/>
                <a:cs typeface="Times New Roman"/>
              </a:rPr>
              <a:t>V</a:t>
            </a:r>
            <a:r>
              <a:rPr lang="en-US" sz="2800" dirty="0">
                <a:solidFill>
                  <a:srgbClr val="0000FF"/>
                </a:solidFill>
                <a:latin typeface="Times New Roman"/>
                <a:cs typeface="Times New Roman"/>
              </a:rPr>
              <a:t>|</a:t>
            </a:r>
            <a:r>
              <a:rPr lang="en-US" sz="2800" dirty="0">
                <a:latin typeface="Calibri" charset="0"/>
              </a:rPr>
              <a:t> = size of </a:t>
            </a:r>
            <a:r>
              <a:rPr lang="en-US" sz="2800" i="1" dirty="0">
                <a:latin typeface="Times New Roman"/>
                <a:cs typeface="Times New Roman"/>
              </a:rPr>
              <a:t>V</a:t>
            </a:r>
            <a:r>
              <a:rPr lang="en-US" sz="2800" dirty="0">
                <a:latin typeface="Calibri" charset="0"/>
              </a:rPr>
              <a:t>, often denoted by </a:t>
            </a:r>
            <a:r>
              <a:rPr lang="en-US" sz="2800" i="1" dirty="0">
                <a:solidFill>
                  <a:srgbClr val="E46C0A"/>
                </a:solidFill>
                <a:latin typeface="Times New Roman"/>
                <a:cs typeface="Times New Roman"/>
              </a:rPr>
              <a:t>n</a:t>
            </a:r>
          </a:p>
          <a:p>
            <a:pPr>
              <a:lnSpc>
                <a:spcPct val="120000"/>
              </a:lnSpc>
              <a:defRPr/>
            </a:pPr>
            <a:r>
              <a:rPr lang="en-US" sz="2800" dirty="0">
                <a:solidFill>
                  <a:srgbClr val="0000FF"/>
                </a:solidFill>
                <a:latin typeface="Times New Roman"/>
                <a:cs typeface="Times New Roman"/>
              </a:rPr>
              <a:t>|</a:t>
            </a:r>
            <a:r>
              <a:rPr lang="en-US" sz="2800" i="1" dirty="0">
                <a:solidFill>
                  <a:srgbClr val="0000FF"/>
                </a:solidFill>
                <a:latin typeface="Times New Roman"/>
                <a:cs typeface="Times New Roman"/>
              </a:rPr>
              <a:t>E</a:t>
            </a:r>
            <a:r>
              <a:rPr lang="en-US" sz="2800" dirty="0">
                <a:solidFill>
                  <a:srgbClr val="0000FF"/>
                </a:solidFill>
                <a:latin typeface="Times New Roman"/>
                <a:cs typeface="Times New Roman"/>
              </a:rPr>
              <a:t>|</a:t>
            </a:r>
            <a:r>
              <a:rPr lang="en-US" sz="2800" dirty="0">
                <a:latin typeface="Calibri" charset="0"/>
              </a:rPr>
              <a:t> = size of </a:t>
            </a:r>
            <a:r>
              <a:rPr lang="en-US" sz="2800" i="1" dirty="0">
                <a:latin typeface="Times New Roman"/>
                <a:cs typeface="Times New Roman"/>
              </a:rPr>
              <a:t>E</a:t>
            </a:r>
            <a:r>
              <a:rPr lang="en-US" sz="2800" dirty="0">
                <a:latin typeface="Calibri" charset="0"/>
              </a:rPr>
              <a:t>, often denoted by </a:t>
            </a:r>
            <a:r>
              <a:rPr lang="en-US" sz="2800" i="1" dirty="0">
                <a:solidFill>
                  <a:srgbClr val="E46C0A"/>
                </a:solidFill>
                <a:latin typeface="Times New Roman"/>
                <a:cs typeface="Times New Roman"/>
              </a:rPr>
              <a:t>m</a:t>
            </a:r>
            <a:endParaRPr lang="en-US" sz="2800" dirty="0">
              <a:solidFill>
                <a:srgbClr val="E46C0A"/>
              </a:solidFill>
              <a:latin typeface="Calibri" charset="0"/>
            </a:endParaRPr>
          </a:p>
          <a:p>
            <a:pPr>
              <a:lnSpc>
                <a:spcPct val="120000"/>
              </a:lnSpc>
            </a:pPr>
            <a:endParaRPr lang="en-US" dirty="0"/>
          </a:p>
        </p:txBody>
      </p:sp>
      <p:grpSp>
        <p:nvGrpSpPr>
          <p:cNvPr id="4" name="Group 3"/>
          <p:cNvGrpSpPr/>
          <p:nvPr/>
        </p:nvGrpSpPr>
        <p:grpSpPr>
          <a:xfrm>
            <a:off x="6629400" y="1600200"/>
            <a:ext cx="2240834" cy="2742559"/>
            <a:chOff x="6629400" y="1770121"/>
            <a:chExt cx="2240834" cy="2742559"/>
          </a:xfrm>
        </p:grpSpPr>
        <p:sp>
          <p:nvSpPr>
            <p:cNvPr id="22" name="Oval 21"/>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3" name="Oval 22"/>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4" name="Oval 23"/>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5" name="Oval 24"/>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26" name="Oval 25"/>
            <p:cNvSpPr/>
            <p:nvPr/>
          </p:nvSpPr>
          <p:spPr>
            <a:xfrm>
              <a:off x="6629400" y="3844497"/>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8" name="Straight Arrow Connector 27"/>
            <p:cNvCxnSpPr>
              <a:stCxn id="23" idx="7"/>
              <a:endCxn id="22" idx="3"/>
            </p:cNvCxnSpPr>
            <p:nvPr/>
          </p:nvCxnSpPr>
          <p:spPr>
            <a:xfrm flipV="1">
              <a:off x="7521721" y="2256660"/>
              <a:ext cx="221955" cy="619401"/>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5"/>
              <a:endCxn id="24" idx="0"/>
            </p:cNvCxnSpPr>
            <p:nvPr/>
          </p:nvCxnSpPr>
          <p:spPr>
            <a:xfrm>
              <a:off x="8146738" y="2256660"/>
              <a:ext cx="438488" cy="535924"/>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3" idx="6"/>
              <a:endCxn id="24" idx="1"/>
            </p:cNvCxnSpPr>
            <p:nvPr/>
          </p:nvCxnSpPr>
          <p:spPr>
            <a:xfrm flipV="1">
              <a:off x="7605198" y="2876061"/>
              <a:ext cx="778497" cy="201531"/>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6172200" y="4495800"/>
            <a:ext cx="2687015" cy="2123658"/>
          </a:xfrm>
          <a:prstGeom prst="rect">
            <a:avLst/>
          </a:prstGeom>
          <a:noFill/>
          <a:ln>
            <a:solidFill>
              <a:srgbClr val="800000"/>
            </a:solidFill>
          </a:ln>
        </p:spPr>
        <p:txBody>
          <a:bodyPr wrap="square" rtlCol="0">
            <a:spAutoFit/>
          </a:bodyPr>
          <a:lstStyle/>
          <a:p>
            <a:r>
              <a:rPr lang="en-US" sz="2200" b="1" i="1" dirty="0">
                <a:solidFill>
                  <a:srgbClr val="0000FF"/>
                </a:solidFill>
                <a:latin typeface="Times New Roman"/>
                <a:cs typeface="Times New Roman"/>
              </a:rPr>
              <a:t>V</a:t>
            </a:r>
            <a:r>
              <a:rPr lang="en-US" sz="2200" dirty="0">
                <a:solidFill>
                  <a:srgbClr val="0000FF"/>
                </a:solidFill>
                <a:latin typeface="Times New Roman"/>
                <a:cs typeface="Times New Roman"/>
              </a:rPr>
              <a:t> </a:t>
            </a:r>
            <a:r>
              <a:rPr lang="en-US" sz="2200" dirty="0">
                <a:latin typeface="Times New Roman"/>
                <a:cs typeface="Times New Roman"/>
              </a:rPr>
              <a:t>=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 </a:t>
            </a:r>
            <a:r>
              <a:rPr lang="en-US" sz="2200" i="1" dirty="0">
                <a:latin typeface="Times New Roman"/>
                <a:cs typeface="Times New Roman"/>
              </a:rPr>
              <a:t>E</a:t>
            </a:r>
            <a:r>
              <a:rPr lang="en-US" sz="2200" dirty="0">
                <a:latin typeface="Times New Roman"/>
                <a:cs typeface="Times New Roman"/>
              </a:rPr>
              <a:t>}</a:t>
            </a:r>
          </a:p>
          <a:p>
            <a:r>
              <a:rPr lang="en-US" sz="2200" b="1" i="1" dirty="0">
                <a:solidFill>
                  <a:srgbClr val="0000FF"/>
                </a:solidFill>
                <a:latin typeface="Times New Roman"/>
                <a:cs typeface="Times New Roman"/>
              </a:rPr>
              <a:t>E</a:t>
            </a:r>
            <a:r>
              <a:rPr lang="en-US" sz="2200" dirty="0">
                <a:latin typeface="Times New Roman"/>
                <a:cs typeface="Times New Roman"/>
              </a:rPr>
              <a:t> =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br>
              <a:rPr lang="en-US" sz="2200" dirty="0">
                <a:latin typeface="Times New Roman"/>
                <a:cs typeface="Times New Roman"/>
              </a:rPr>
            </a:b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a:t>
            </a:r>
          </a:p>
          <a:p>
            <a:endParaRPr lang="en-US" sz="2200" dirty="0">
              <a:latin typeface="Times New Roman"/>
              <a:cs typeface="Times New Roman"/>
            </a:endParaRPr>
          </a:p>
          <a:p>
            <a:r>
              <a:rPr lang="en-US" sz="2200" b="1" dirty="0">
                <a:solidFill>
                  <a:srgbClr val="0000FF"/>
                </a:solidFill>
                <a:latin typeface="Times New Roman"/>
                <a:cs typeface="Times New Roman"/>
              </a:rPr>
              <a:t>|</a:t>
            </a:r>
            <a:r>
              <a:rPr lang="en-US" sz="2200" b="1" i="1" dirty="0">
                <a:solidFill>
                  <a:srgbClr val="0000FF"/>
                </a:solidFill>
                <a:latin typeface="Times New Roman"/>
                <a:cs typeface="Times New Roman"/>
              </a:rPr>
              <a:t>V</a:t>
            </a:r>
            <a:r>
              <a:rPr lang="en-US" sz="2200" b="1" dirty="0">
                <a:solidFill>
                  <a:srgbClr val="0000FF"/>
                </a:solidFill>
                <a:latin typeface="Times New Roman"/>
                <a:cs typeface="Times New Roman"/>
              </a:rPr>
              <a:t>|</a:t>
            </a:r>
            <a:r>
              <a:rPr lang="en-US" sz="2200" dirty="0">
                <a:latin typeface="Times New Roman"/>
                <a:cs typeface="Times New Roman"/>
              </a:rPr>
              <a:t> = 5</a:t>
            </a:r>
          </a:p>
          <a:p>
            <a:r>
              <a:rPr lang="en-US" sz="2200" b="1" dirty="0">
                <a:solidFill>
                  <a:srgbClr val="0000FF"/>
                </a:solidFill>
                <a:latin typeface="Times New Roman"/>
                <a:cs typeface="Times New Roman"/>
              </a:rPr>
              <a:t>|</a:t>
            </a:r>
            <a:r>
              <a:rPr lang="en-US" sz="2200" b="1" i="1" dirty="0">
                <a:solidFill>
                  <a:srgbClr val="0000FF"/>
                </a:solidFill>
                <a:latin typeface="Times New Roman"/>
                <a:cs typeface="Times New Roman"/>
              </a:rPr>
              <a:t>E</a:t>
            </a:r>
            <a:r>
              <a:rPr lang="en-US" sz="2200" b="1" dirty="0">
                <a:solidFill>
                  <a:srgbClr val="0000FF"/>
                </a:solidFill>
                <a:latin typeface="Times New Roman"/>
                <a:cs typeface="Times New Roman"/>
              </a:rPr>
              <a:t>|</a:t>
            </a:r>
            <a:r>
              <a:rPr lang="en-US" sz="2200" dirty="0">
                <a:latin typeface="Times New Roman"/>
                <a:cs typeface="Times New Roman"/>
              </a:rPr>
              <a:t> = 4</a:t>
            </a:r>
          </a:p>
        </p:txBody>
      </p:sp>
      <p:cxnSp>
        <p:nvCxnSpPr>
          <p:cNvPr id="16" name="Straight Arrow Connector 15"/>
          <p:cNvCxnSpPr>
            <a:stCxn id="25" idx="7"/>
          </p:cNvCxnSpPr>
          <p:nvPr/>
        </p:nvCxnSpPr>
        <p:spPr>
          <a:xfrm flipV="1">
            <a:off x="8146738" y="3192679"/>
            <a:ext cx="338472" cy="663541"/>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sz="quarter" idx="1"/>
          </p:nvPr>
        </p:nvSpPr>
        <p:spPr/>
        <p:txBody>
          <a:bodyPr/>
          <a:lstStyle/>
          <a:p>
            <a:r>
              <a:rPr lang="en-US" dirty="0"/>
              <a:t>A6 released today. GUIs. Due after Spring Break. </a:t>
            </a:r>
          </a:p>
          <a:p>
            <a:r>
              <a:rPr lang="en-US" dirty="0"/>
              <a:t>A5 due Thursday. </a:t>
            </a:r>
          </a:p>
          <a:p>
            <a:r>
              <a:rPr lang="en-US" dirty="0"/>
              <a:t>A4 grades released</a:t>
            </a:r>
          </a:p>
        </p:txBody>
      </p:sp>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2</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393279825"/>
              </p:ext>
            </p:extLst>
          </p:nvPr>
        </p:nvGraphicFramePr>
        <p:xfrm>
          <a:off x="990600" y="3352800"/>
          <a:ext cx="6858000" cy="3235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444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Directed graphs</a:t>
            </a:r>
          </a:p>
        </p:txBody>
      </p:sp>
      <p:sp>
        <p:nvSpPr>
          <p:cNvPr id="3" name="Content Placeholder 2"/>
          <p:cNvSpPr>
            <a:spLocks noGrp="1"/>
          </p:cNvSpPr>
          <p:nvPr>
            <p:ph idx="1"/>
          </p:nvPr>
        </p:nvSpPr>
        <p:spPr>
          <a:xfrm>
            <a:off x="377199" y="1550195"/>
            <a:ext cx="5656524" cy="5307805"/>
          </a:xfrm>
        </p:spPr>
        <p:txBody>
          <a:bodyPr>
            <a:normAutofit fontScale="92500" lnSpcReduction="20000"/>
          </a:bodyPr>
          <a:lstStyle/>
          <a:p>
            <a:pPr>
              <a:lnSpc>
                <a:spcPct val="120000"/>
              </a:lnSpc>
              <a:defRPr/>
            </a:pPr>
            <a:r>
              <a:rPr lang="en-US" sz="2800" dirty="0">
                <a:latin typeface="Calibri" charset="0"/>
              </a:rPr>
              <a:t>A </a:t>
            </a:r>
            <a:r>
              <a:rPr lang="en-US" sz="2800" dirty="0">
                <a:solidFill>
                  <a:srgbClr val="0000FF"/>
                </a:solidFill>
                <a:latin typeface="Calibri" charset="0"/>
              </a:rPr>
              <a:t>directed graph</a:t>
            </a:r>
            <a:r>
              <a:rPr lang="en-US" sz="2800" dirty="0">
                <a:latin typeface="Calibri" charset="0"/>
              </a:rPr>
              <a:t> (</a:t>
            </a:r>
            <a:r>
              <a:rPr lang="en-US" sz="2800" dirty="0">
                <a:solidFill>
                  <a:srgbClr val="0000FF"/>
                </a:solidFill>
                <a:latin typeface="Calibri" charset="0"/>
              </a:rPr>
              <a:t>digraph</a:t>
            </a:r>
            <a:r>
              <a:rPr lang="en-US" sz="2800" dirty="0">
                <a:latin typeface="Calibri" charset="0"/>
              </a:rPr>
              <a:t>) is a lot like an undirected graph </a:t>
            </a:r>
          </a:p>
          <a:p>
            <a:pPr lvl="1">
              <a:lnSpc>
                <a:spcPct val="120000"/>
              </a:lnSpc>
              <a:defRPr/>
            </a:pPr>
            <a:r>
              <a:rPr lang="en-US" sz="2300" i="1" dirty="0">
                <a:latin typeface="Times New Roman"/>
                <a:cs typeface="Times New Roman"/>
              </a:rPr>
              <a:t>V</a:t>
            </a:r>
            <a:r>
              <a:rPr lang="en-US" sz="2300" dirty="0">
                <a:latin typeface="Calibri" charset="0"/>
              </a:rPr>
              <a:t> is a (finite) set</a:t>
            </a:r>
          </a:p>
          <a:p>
            <a:pPr lvl="1">
              <a:lnSpc>
                <a:spcPct val="120000"/>
              </a:lnSpc>
              <a:defRPr/>
            </a:pPr>
            <a:r>
              <a:rPr lang="en-US" sz="2600" i="1" dirty="0">
                <a:latin typeface="Times New Roman"/>
                <a:cs typeface="Times New Roman"/>
              </a:rPr>
              <a:t>E</a:t>
            </a:r>
            <a:r>
              <a:rPr lang="en-US" sz="2600" dirty="0">
                <a:latin typeface="Calibri" charset="0"/>
              </a:rPr>
              <a:t> is a set of </a:t>
            </a:r>
            <a:r>
              <a:rPr lang="en-US" sz="2600" b="1" i="1" dirty="0">
                <a:latin typeface="Calibri" charset="0"/>
              </a:rPr>
              <a:t>ordered</a:t>
            </a:r>
            <a:r>
              <a:rPr lang="en-US" sz="2600" dirty="0">
                <a:latin typeface="Calibri" charset="0"/>
              </a:rPr>
              <a:t> pairs </a:t>
            </a:r>
            <a:r>
              <a:rPr lang="en-US" sz="2600" dirty="0">
                <a:latin typeface="Times New Roman"/>
                <a:cs typeface="Times New Roman"/>
              </a:rPr>
              <a:t>(</a:t>
            </a:r>
            <a:r>
              <a:rPr lang="en-US" sz="2600" i="1" dirty="0">
                <a:latin typeface="Times New Roman"/>
                <a:cs typeface="Times New Roman"/>
              </a:rPr>
              <a:t>u</a:t>
            </a:r>
            <a:r>
              <a:rPr lang="en-US" sz="2600" dirty="0">
                <a:latin typeface="Times New Roman"/>
                <a:cs typeface="Times New Roman"/>
              </a:rPr>
              <a:t>, </a:t>
            </a:r>
            <a:r>
              <a:rPr lang="en-US" sz="2600" i="1" dirty="0">
                <a:latin typeface="Times New Roman"/>
                <a:cs typeface="Times New Roman"/>
              </a:rPr>
              <a:t>v</a:t>
            </a:r>
            <a:r>
              <a:rPr lang="en-US" sz="2600" dirty="0">
                <a:latin typeface="Times New Roman"/>
                <a:cs typeface="Times New Roman"/>
              </a:rPr>
              <a:t>)</a:t>
            </a:r>
            <a:r>
              <a:rPr lang="en-US" sz="2600" dirty="0">
                <a:latin typeface="Calibri" charset="0"/>
              </a:rPr>
              <a:t> where </a:t>
            </a:r>
            <a:r>
              <a:rPr lang="en-US" sz="2600" i="1" dirty="0">
                <a:latin typeface="Times New Roman"/>
                <a:cs typeface="Times New Roman"/>
              </a:rPr>
              <a:t>u</a:t>
            </a:r>
            <a:r>
              <a:rPr lang="en-US" sz="2600" dirty="0">
                <a:latin typeface="Times New Roman"/>
                <a:cs typeface="Times New Roman"/>
              </a:rPr>
              <a:t>,</a:t>
            </a:r>
            <a:r>
              <a:rPr lang="en-US" sz="2600" i="1" dirty="0">
                <a:latin typeface="Times New Roman"/>
                <a:cs typeface="Times New Roman"/>
              </a:rPr>
              <a:t>v</a:t>
            </a:r>
            <a:r>
              <a:rPr lang="en-US" sz="2600" dirty="0">
                <a:latin typeface="Times New Roman"/>
                <a:cs typeface="Times New Roman"/>
              </a:rPr>
              <a:t> </a:t>
            </a:r>
            <a:r>
              <a:rPr lang="en-US" sz="2600" dirty="0">
                <a:latin typeface="Times New Roman"/>
                <a:cs typeface="Times New Roman"/>
                <a:sym typeface="Symbol" charset="0"/>
              </a:rPr>
              <a:t> </a:t>
            </a:r>
            <a:r>
              <a:rPr lang="en-US" sz="2600" i="1" dirty="0">
                <a:latin typeface="Times New Roman"/>
                <a:cs typeface="Times New Roman"/>
              </a:rPr>
              <a:t>V</a:t>
            </a:r>
            <a:endParaRPr lang="en-US" sz="3000" dirty="0">
              <a:latin typeface="Calibri" charset="0"/>
            </a:endParaRPr>
          </a:p>
          <a:p>
            <a:pPr marL="328613">
              <a:lnSpc>
                <a:spcPct val="120000"/>
              </a:lnSpc>
              <a:defRPr/>
            </a:pPr>
            <a:r>
              <a:rPr lang="en-US" dirty="0">
                <a:latin typeface="Calibri" charset="0"/>
              </a:rPr>
              <a:t>Every undirected graph can be easily converted to an equivalent directed graph via a simple transformation:</a:t>
            </a:r>
          </a:p>
          <a:p>
            <a:pPr marL="728663" lvl="1">
              <a:lnSpc>
                <a:spcPct val="120000"/>
              </a:lnSpc>
              <a:defRPr/>
            </a:pPr>
            <a:r>
              <a:rPr lang="en-US" dirty="0">
                <a:latin typeface="Calibri" charset="0"/>
              </a:rPr>
              <a:t>Replace every undirected edge with two directed edges in opposite directions</a:t>
            </a:r>
          </a:p>
          <a:p>
            <a:pPr marL="328613">
              <a:lnSpc>
                <a:spcPct val="120000"/>
              </a:lnSpc>
              <a:defRPr/>
            </a:pPr>
            <a:r>
              <a:rPr lang="en-US" dirty="0">
                <a:latin typeface="Calibri" charset="0"/>
              </a:rPr>
              <a:t>… but not vice versa</a:t>
            </a:r>
          </a:p>
          <a:p>
            <a:pPr>
              <a:lnSpc>
                <a:spcPct val="120000"/>
              </a:lnSpc>
            </a:pPr>
            <a:endParaRPr lang="en-US" dirty="0"/>
          </a:p>
        </p:txBody>
      </p:sp>
      <p:grpSp>
        <p:nvGrpSpPr>
          <p:cNvPr id="4" name="Group 3"/>
          <p:cNvGrpSpPr/>
          <p:nvPr/>
        </p:nvGrpSpPr>
        <p:grpSpPr>
          <a:xfrm>
            <a:off x="6629400" y="1600200"/>
            <a:ext cx="2240834" cy="2742559"/>
            <a:chOff x="6629400" y="1770121"/>
            <a:chExt cx="2240834" cy="2742559"/>
          </a:xfrm>
        </p:grpSpPr>
        <p:sp>
          <p:nvSpPr>
            <p:cNvPr id="22" name="Oval 21"/>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3" name="Oval 22"/>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4" name="Oval 23"/>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5" name="Oval 24"/>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26" name="Oval 25"/>
            <p:cNvSpPr/>
            <p:nvPr/>
          </p:nvSpPr>
          <p:spPr>
            <a:xfrm>
              <a:off x="6629400" y="3844497"/>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8" name="Straight Arrow Connector 27"/>
            <p:cNvCxnSpPr>
              <a:stCxn id="23" idx="7"/>
              <a:endCxn id="22"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5"/>
              <a:endCxn id="24" idx="0"/>
            </p:cNvCxnSpPr>
            <p:nvPr/>
          </p:nvCxnSpPr>
          <p:spPr>
            <a:xfrm>
              <a:off x="8146738" y="2256660"/>
              <a:ext cx="438488" cy="535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3" idx="6"/>
              <a:endCxn id="24" idx="1"/>
            </p:cNvCxnSpPr>
            <p:nvPr/>
          </p:nvCxnSpPr>
          <p:spPr>
            <a:xfrm flipV="1">
              <a:off x="7605198" y="2876061"/>
              <a:ext cx="778497" cy="201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24" idx="2"/>
              <a:endCxn id="25" idx="1"/>
            </p:cNvCxnSpPr>
            <p:nvPr/>
          </p:nvCxnSpPr>
          <p:spPr>
            <a:xfrm rot="10800000" flipV="1">
              <a:off x="7743676" y="3077591"/>
              <a:ext cx="556542" cy="948549"/>
            </a:xfrm>
            <a:prstGeom prst="curvedConnector2">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24" idx="5"/>
              <a:endCxn id="25" idx="6"/>
            </p:cNvCxnSpPr>
            <p:nvPr/>
          </p:nvCxnSpPr>
          <p:spPr>
            <a:xfrm rot="5400000">
              <a:off x="8034212" y="3475126"/>
              <a:ext cx="948549" cy="55654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6172200" y="4495800"/>
            <a:ext cx="2687015" cy="2123658"/>
          </a:xfrm>
          <a:prstGeom prst="rect">
            <a:avLst/>
          </a:prstGeom>
          <a:noFill/>
          <a:ln>
            <a:solidFill>
              <a:srgbClr val="800000"/>
            </a:solidFill>
          </a:ln>
        </p:spPr>
        <p:txBody>
          <a:bodyPr wrap="square" rtlCol="0">
            <a:spAutoFit/>
          </a:bodyPr>
          <a:lstStyle/>
          <a:p>
            <a:r>
              <a:rPr lang="en-US" sz="2200" b="1" i="1" dirty="0">
                <a:solidFill>
                  <a:srgbClr val="0000FF"/>
                </a:solidFill>
                <a:latin typeface="Times New Roman"/>
                <a:cs typeface="Times New Roman"/>
              </a:rPr>
              <a:t>V</a:t>
            </a:r>
            <a:r>
              <a:rPr lang="en-US" sz="2200" dirty="0">
                <a:solidFill>
                  <a:srgbClr val="0000FF"/>
                </a:solidFill>
                <a:latin typeface="Times New Roman"/>
                <a:cs typeface="Times New Roman"/>
              </a:rPr>
              <a:t> </a:t>
            </a:r>
            <a:r>
              <a:rPr lang="en-US" sz="2200" dirty="0">
                <a:latin typeface="Times New Roman"/>
                <a:cs typeface="Times New Roman"/>
              </a:rPr>
              <a:t>=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 </a:t>
            </a:r>
            <a:r>
              <a:rPr lang="en-US" sz="2200" i="1" dirty="0">
                <a:latin typeface="Times New Roman"/>
                <a:cs typeface="Times New Roman"/>
              </a:rPr>
              <a:t>E</a:t>
            </a:r>
            <a:r>
              <a:rPr lang="en-US" sz="2200" dirty="0">
                <a:latin typeface="Times New Roman"/>
                <a:cs typeface="Times New Roman"/>
              </a:rPr>
              <a:t>}</a:t>
            </a:r>
          </a:p>
          <a:p>
            <a:r>
              <a:rPr lang="en-US" sz="2200" b="1" i="1" dirty="0">
                <a:solidFill>
                  <a:srgbClr val="0000FF"/>
                </a:solidFill>
                <a:latin typeface="Times New Roman"/>
                <a:cs typeface="Times New Roman"/>
              </a:rPr>
              <a:t>E</a:t>
            </a:r>
            <a:r>
              <a:rPr lang="en-US" sz="2200" dirty="0">
                <a:latin typeface="Times New Roman"/>
                <a:cs typeface="Times New Roman"/>
              </a:rPr>
              <a:t> = {(</a:t>
            </a:r>
            <a:r>
              <a:rPr lang="en-US" sz="2200" i="1" dirty="0">
                <a:latin typeface="Times New Roman"/>
                <a:cs typeface="Times New Roman"/>
              </a:rPr>
              <a:t>A</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A</a:t>
            </a:r>
            <a:r>
              <a:rPr lang="en-US" sz="2200" dirty="0">
                <a:latin typeface="Times New Roman"/>
                <a:cs typeface="Times New Roman"/>
              </a:rPr>
              <a:t>), </a:t>
            </a:r>
            <a:br>
              <a:rPr lang="en-US" sz="2200" dirty="0">
                <a:latin typeface="Times New Roman"/>
                <a:cs typeface="Times New Roman"/>
              </a:rPr>
            </a:br>
            <a:r>
              <a:rPr lang="en-US" sz="2200" dirty="0">
                <a:latin typeface="Times New Roman"/>
                <a:cs typeface="Times New Roman"/>
              </a:rPr>
              <a:t>         (</a:t>
            </a:r>
            <a:r>
              <a:rPr lang="en-US" sz="2200" i="1" dirty="0">
                <a:latin typeface="Times New Roman"/>
                <a:cs typeface="Times New Roman"/>
              </a:rPr>
              <a:t>B</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a:t>
            </a:r>
          </a:p>
          <a:p>
            <a:r>
              <a:rPr lang="en-US" sz="2200" dirty="0">
                <a:latin typeface="Times New Roman"/>
                <a:cs typeface="Times New Roman"/>
              </a:rPr>
              <a:t>         (</a:t>
            </a:r>
            <a:r>
              <a:rPr lang="en-US" sz="2200" i="1" dirty="0">
                <a:latin typeface="Times New Roman"/>
                <a:cs typeface="Times New Roman"/>
              </a:rPr>
              <a:t>D</a:t>
            </a:r>
            <a:r>
              <a:rPr lang="en-US" sz="2200" dirty="0">
                <a:latin typeface="Times New Roman"/>
                <a:cs typeface="Times New Roman"/>
              </a:rPr>
              <a:t>, </a:t>
            </a:r>
            <a:r>
              <a:rPr lang="en-US" sz="2200" i="1" dirty="0">
                <a:latin typeface="Times New Roman"/>
                <a:cs typeface="Times New Roman"/>
              </a:rPr>
              <a:t>C</a:t>
            </a:r>
            <a:r>
              <a:rPr lang="en-US" sz="2200" dirty="0">
                <a:latin typeface="Times New Roman"/>
                <a:cs typeface="Times New Roman"/>
              </a:rPr>
              <a:t>)}</a:t>
            </a:r>
          </a:p>
          <a:p>
            <a:r>
              <a:rPr lang="en-US" sz="2200" b="1" dirty="0">
                <a:solidFill>
                  <a:srgbClr val="0000FF"/>
                </a:solidFill>
                <a:latin typeface="Times New Roman"/>
                <a:cs typeface="Times New Roman"/>
              </a:rPr>
              <a:t>|</a:t>
            </a:r>
            <a:r>
              <a:rPr lang="en-US" sz="2200" b="1" i="1" dirty="0">
                <a:solidFill>
                  <a:srgbClr val="0000FF"/>
                </a:solidFill>
                <a:latin typeface="Times New Roman"/>
                <a:cs typeface="Times New Roman"/>
              </a:rPr>
              <a:t>V</a:t>
            </a:r>
            <a:r>
              <a:rPr lang="en-US" sz="2200" b="1" dirty="0">
                <a:solidFill>
                  <a:srgbClr val="0000FF"/>
                </a:solidFill>
                <a:latin typeface="Times New Roman"/>
                <a:cs typeface="Times New Roman"/>
              </a:rPr>
              <a:t>|</a:t>
            </a:r>
            <a:r>
              <a:rPr lang="en-US" sz="2200" dirty="0">
                <a:latin typeface="Times New Roman"/>
                <a:cs typeface="Times New Roman"/>
              </a:rPr>
              <a:t> = 5</a:t>
            </a:r>
          </a:p>
          <a:p>
            <a:r>
              <a:rPr lang="en-US" sz="2200" b="1" dirty="0">
                <a:solidFill>
                  <a:srgbClr val="0000FF"/>
                </a:solidFill>
                <a:latin typeface="Times New Roman"/>
                <a:cs typeface="Times New Roman"/>
              </a:rPr>
              <a:t>|</a:t>
            </a:r>
            <a:r>
              <a:rPr lang="en-US" sz="2200" b="1" i="1" dirty="0">
                <a:solidFill>
                  <a:srgbClr val="0000FF"/>
                </a:solidFill>
                <a:latin typeface="Times New Roman"/>
                <a:cs typeface="Times New Roman"/>
              </a:rPr>
              <a:t>E</a:t>
            </a:r>
            <a:r>
              <a:rPr lang="en-US" sz="2200" b="1" dirty="0">
                <a:solidFill>
                  <a:srgbClr val="0000FF"/>
                </a:solidFill>
                <a:latin typeface="Times New Roman"/>
                <a:cs typeface="Times New Roman"/>
              </a:rPr>
              <a:t>|</a:t>
            </a:r>
            <a:r>
              <a:rPr lang="en-US" sz="2200" dirty="0">
                <a:latin typeface="Times New Roman"/>
                <a:cs typeface="Times New Roman"/>
              </a:rPr>
              <a:t> = 5</a:t>
            </a:r>
          </a:p>
        </p:txBody>
      </p:sp>
    </p:spTree>
    <p:extLst>
      <p:ext uri="{BB962C8B-B14F-4D97-AF65-F5344CB8AC3E}">
        <p14:creationId xmlns:p14="http://schemas.microsoft.com/office/powerpoint/2010/main" val="592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Graph terminology</a:t>
            </a:r>
          </a:p>
        </p:txBody>
      </p:sp>
      <p:sp>
        <p:nvSpPr>
          <p:cNvPr id="3" name="Content Placeholder 2"/>
          <p:cNvSpPr>
            <a:spLocks noGrp="1"/>
          </p:cNvSpPr>
          <p:nvPr>
            <p:ph idx="1"/>
          </p:nvPr>
        </p:nvSpPr>
        <p:spPr>
          <a:xfrm>
            <a:off x="457200" y="1600200"/>
            <a:ext cx="6462989" cy="5050285"/>
          </a:xfrm>
        </p:spPr>
        <p:txBody>
          <a:bodyPr>
            <a:normAutofit fontScale="85000" lnSpcReduction="20000"/>
          </a:bodyPr>
          <a:lstStyle/>
          <a:p>
            <a:pPr>
              <a:defRPr/>
            </a:pPr>
            <a:r>
              <a:rPr lang="en-US" dirty="0"/>
              <a:t>Vertices </a:t>
            </a:r>
            <a:r>
              <a:rPr lang="en-US" i="1" dirty="0">
                <a:latin typeface="Times New Roman"/>
                <a:cs typeface="Times New Roman"/>
              </a:rPr>
              <a:t>u</a:t>
            </a:r>
            <a:r>
              <a:rPr lang="en-US" dirty="0"/>
              <a:t> and </a:t>
            </a:r>
            <a:r>
              <a:rPr lang="en-US" i="1" dirty="0">
                <a:latin typeface="Times New Roman"/>
                <a:cs typeface="Times New Roman"/>
              </a:rPr>
              <a:t>v</a:t>
            </a:r>
            <a:r>
              <a:rPr lang="en-US" dirty="0"/>
              <a:t> are called</a:t>
            </a:r>
          </a:p>
          <a:p>
            <a:pPr lvl="1">
              <a:defRPr/>
            </a:pPr>
            <a:r>
              <a:rPr lang="en-US" dirty="0"/>
              <a:t>the </a:t>
            </a:r>
            <a:r>
              <a:rPr lang="en-US" dirty="0">
                <a:solidFill>
                  <a:srgbClr val="0000FF"/>
                </a:solidFill>
              </a:rPr>
              <a:t>source</a:t>
            </a:r>
            <a:r>
              <a:rPr lang="en-US" dirty="0"/>
              <a:t> and </a:t>
            </a:r>
            <a:r>
              <a:rPr lang="en-US" dirty="0">
                <a:solidFill>
                  <a:srgbClr val="0000FF"/>
                </a:solidFill>
              </a:rPr>
              <a:t>sink</a:t>
            </a:r>
            <a:r>
              <a:rPr lang="en-US" dirty="0"/>
              <a:t> of the directed edge </a:t>
            </a:r>
            <a:r>
              <a:rPr lang="en-US" dirty="0">
                <a:latin typeface="Times New Roman"/>
                <a:cs typeface="Times New Roman"/>
              </a:rPr>
              <a:t>(</a:t>
            </a:r>
            <a:r>
              <a:rPr lang="en-US" i="1" dirty="0">
                <a:latin typeface="Times New Roman"/>
                <a:cs typeface="Times New Roman"/>
              </a:rPr>
              <a:t>u</a:t>
            </a:r>
            <a:r>
              <a:rPr lang="en-US" dirty="0">
                <a:latin typeface="Times New Roman"/>
                <a:cs typeface="Times New Roman"/>
              </a:rPr>
              <a:t>, </a:t>
            </a:r>
            <a:r>
              <a:rPr lang="en-US" i="1" dirty="0">
                <a:latin typeface="Times New Roman"/>
                <a:cs typeface="Times New Roman"/>
              </a:rPr>
              <a:t>v</a:t>
            </a:r>
            <a:r>
              <a:rPr lang="en-US" dirty="0">
                <a:latin typeface="Times New Roman"/>
                <a:cs typeface="Times New Roman"/>
              </a:rPr>
              <a:t>)</a:t>
            </a:r>
            <a:r>
              <a:rPr lang="en-US" dirty="0"/>
              <a:t>, respectively</a:t>
            </a:r>
          </a:p>
          <a:p>
            <a:pPr lvl="1">
              <a:defRPr/>
            </a:pPr>
            <a:r>
              <a:rPr lang="en-US" dirty="0"/>
              <a:t>the </a:t>
            </a:r>
            <a:r>
              <a:rPr lang="en-US" dirty="0">
                <a:solidFill>
                  <a:srgbClr val="0000FF"/>
                </a:solidFill>
              </a:rPr>
              <a:t>endpoints</a:t>
            </a:r>
            <a:r>
              <a:rPr lang="en-US" dirty="0"/>
              <a:t> of </a:t>
            </a:r>
            <a:r>
              <a:rPr lang="en-US" dirty="0">
                <a:latin typeface="Times New Roman"/>
                <a:cs typeface="Times New Roman"/>
              </a:rPr>
              <a:t>(</a:t>
            </a:r>
            <a:r>
              <a:rPr lang="en-US" i="1" dirty="0">
                <a:latin typeface="Times New Roman"/>
                <a:cs typeface="Times New Roman"/>
              </a:rPr>
              <a:t>u</a:t>
            </a:r>
            <a:r>
              <a:rPr lang="en-US" dirty="0">
                <a:latin typeface="Times New Roman"/>
                <a:cs typeface="Times New Roman"/>
              </a:rPr>
              <a:t>, </a:t>
            </a:r>
            <a:r>
              <a:rPr lang="en-US" i="1" dirty="0">
                <a:latin typeface="Times New Roman"/>
                <a:cs typeface="Times New Roman"/>
              </a:rPr>
              <a:t>v</a:t>
            </a:r>
            <a:r>
              <a:rPr lang="en-US" dirty="0">
                <a:latin typeface="Times New Roman"/>
                <a:cs typeface="Times New Roman"/>
              </a:rPr>
              <a:t>)</a:t>
            </a:r>
            <a:r>
              <a:rPr lang="en-US" dirty="0">
                <a:latin typeface="Calibri (Body)"/>
                <a:cs typeface="Calibri (Body)"/>
              </a:rPr>
              <a:t> or </a:t>
            </a:r>
            <a:r>
              <a:rPr lang="en-US" dirty="0">
                <a:latin typeface="Times New Roman"/>
                <a:cs typeface="Times New Roman"/>
              </a:rPr>
              <a:t>{</a:t>
            </a:r>
            <a:r>
              <a:rPr lang="en-US" i="1" dirty="0">
                <a:latin typeface="Times New Roman"/>
                <a:cs typeface="Times New Roman"/>
              </a:rPr>
              <a:t>u</a:t>
            </a:r>
            <a:r>
              <a:rPr lang="en-US" dirty="0">
                <a:latin typeface="Times New Roman"/>
                <a:cs typeface="Times New Roman"/>
              </a:rPr>
              <a:t>, </a:t>
            </a:r>
            <a:r>
              <a:rPr lang="en-US" i="1" dirty="0">
                <a:latin typeface="Times New Roman"/>
                <a:cs typeface="Times New Roman"/>
              </a:rPr>
              <a:t>v</a:t>
            </a:r>
            <a:r>
              <a:rPr lang="en-US" dirty="0">
                <a:latin typeface="Times New Roman"/>
                <a:cs typeface="Times New Roman"/>
              </a:rPr>
              <a:t>}</a:t>
            </a:r>
            <a:endParaRPr lang="en-US" dirty="0"/>
          </a:p>
          <a:p>
            <a:pPr>
              <a:defRPr/>
            </a:pPr>
            <a:r>
              <a:rPr lang="en-US" dirty="0"/>
              <a:t>Two vertices are </a:t>
            </a:r>
            <a:r>
              <a:rPr lang="en-US" dirty="0">
                <a:solidFill>
                  <a:srgbClr val="0000FF"/>
                </a:solidFill>
              </a:rPr>
              <a:t>adjacent</a:t>
            </a:r>
            <a:r>
              <a:rPr lang="en-US" dirty="0"/>
              <a:t> if they are connected by an edge</a:t>
            </a:r>
          </a:p>
          <a:p>
            <a:pPr>
              <a:defRPr/>
            </a:pPr>
            <a:r>
              <a:rPr lang="en-US" dirty="0"/>
              <a:t>The </a:t>
            </a:r>
            <a:r>
              <a:rPr lang="en-US" dirty="0">
                <a:solidFill>
                  <a:srgbClr val="0000FF"/>
                </a:solidFill>
              </a:rPr>
              <a:t>outdegree</a:t>
            </a:r>
            <a:r>
              <a:rPr lang="en-US" dirty="0"/>
              <a:t> of a vertex </a:t>
            </a:r>
            <a:r>
              <a:rPr lang="en-US" i="1" dirty="0">
                <a:latin typeface="Times New Roman"/>
                <a:cs typeface="Times New Roman"/>
              </a:rPr>
              <a:t>u</a:t>
            </a:r>
            <a:r>
              <a:rPr lang="en-US" dirty="0"/>
              <a:t> in a directed graph is the number of edges for which </a:t>
            </a:r>
            <a:r>
              <a:rPr lang="en-US" i="1" dirty="0">
                <a:latin typeface="Times New Roman"/>
                <a:cs typeface="Times New Roman"/>
              </a:rPr>
              <a:t>u</a:t>
            </a:r>
            <a:r>
              <a:rPr lang="en-US" dirty="0"/>
              <a:t> is the source</a:t>
            </a:r>
          </a:p>
          <a:p>
            <a:pPr>
              <a:defRPr/>
            </a:pPr>
            <a:r>
              <a:rPr lang="en-US" dirty="0"/>
              <a:t>The </a:t>
            </a:r>
            <a:r>
              <a:rPr lang="en-US" dirty="0">
                <a:solidFill>
                  <a:srgbClr val="0000FF"/>
                </a:solidFill>
              </a:rPr>
              <a:t>indegree</a:t>
            </a:r>
            <a:r>
              <a:rPr lang="en-US" dirty="0"/>
              <a:t> of a vertex </a:t>
            </a:r>
            <a:r>
              <a:rPr lang="en-US" i="1" dirty="0">
                <a:latin typeface="Times New Roman"/>
                <a:cs typeface="Times New Roman"/>
              </a:rPr>
              <a:t>v</a:t>
            </a:r>
            <a:r>
              <a:rPr lang="en-US" dirty="0"/>
              <a:t> in a directed graph is the number of edges for which </a:t>
            </a:r>
            <a:r>
              <a:rPr lang="en-US" i="1" dirty="0">
                <a:latin typeface="Times New Roman"/>
                <a:cs typeface="Times New Roman"/>
              </a:rPr>
              <a:t>v</a:t>
            </a:r>
            <a:r>
              <a:rPr lang="en-US" dirty="0"/>
              <a:t> is the sink</a:t>
            </a:r>
          </a:p>
          <a:p>
            <a:pPr>
              <a:defRPr/>
            </a:pPr>
            <a:r>
              <a:rPr lang="en-US" dirty="0"/>
              <a:t>The </a:t>
            </a:r>
            <a:r>
              <a:rPr lang="en-US" dirty="0">
                <a:solidFill>
                  <a:srgbClr val="0000FF"/>
                </a:solidFill>
              </a:rPr>
              <a:t>degree</a:t>
            </a:r>
            <a:r>
              <a:rPr lang="en-US" dirty="0"/>
              <a:t> of a vertex </a:t>
            </a:r>
            <a:r>
              <a:rPr lang="en-US" i="1" dirty="0">
                <a:latin typeface="Times New Roman"/>
                <a:cs typeface="Times New Roman"/>
              </a:rPr>
              <a:t>u</a:t>
            </a:r>
            <a:r>
              <a:rPr lang="en-US" dirty="0"/>
              <a:t> in an undirected graph is the number of edges of which </a:t>
            </a:r>
            <a:r>
              <a:rPr lang="en-US" i="1" dirty="0">
                <a:latin typeface="Times New Roman"/>
                <a:cs typeface="Times New Roman"/>
              </a:rPr>
              <a:t>u</a:t>
            </a:r>
            <a:r>
              <a:rPr lang="en-US" dirty="0"/>
              <a:t> is an endpoint</a:t>
            </a:r>
          </a:p>
        </p:txBody>
      </p:sp>
      <p:grpSp>
        <p:nvGrpSpPr>
          <p:cNvPr id="14" name="Group 13"/>
          <p:cNvGrpSpPr/>
          <p:nvPr/>
        </p:nvGrpSpPr>
        <p:grpSpPr>
          <a:xfrm>
            <a:off x="7350714" y="1591784"/>
            <a:ext cx="1395036" cy="1996579"/>
            <a:chOff x="6835179" y="1770121"/>
            <a:chExt cx="2035055" cy="2912576"/>
          </a:xfrm>
        </p:grpSpPr>
        <p:sp>
          <p:nvSpPr>
            <p:cNvPr id="4" name="Oval 3"/>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5" name="Oval 4"/>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6" name="Oval 5"/>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7" name="Oval 6"/>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8" name="Oval 7"/>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9" name="Straight Arrow Connector 8"/>
            <p:cNvCxnSpPr>
              <a:stCxn id="5" idx="7"/>
              <a:endCxn id="4"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5"/>
              <a:endCxn id="6" idx="0"/>
            </p:cNvCxnSpPr>
            <p:nvPr/>
          </p:nvCxnSpPr>
          <p:spPr>
            <a:xfrm>
              <a:off x="8146738" y="2256660"/>
              <a:ext cx="438488" cy="535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6"/>
              <a:endCxn id="6" idx="1"/>
            </p:cNvCxnSpPr>
            <p:nvPr/>
          </p:nvCxnSpPr>
          <p:spPr>
            <a:xfrm flipV="1">
              <a:off x="7605198" y="2876061"/>
              <a:ext cx="778497" cy="201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6" idx="2"/>
              <a:endCxn id="7" idx="1"/>
            </p:cNvCxnSpPr>
            <p:nvPr/>
          </p:nvCxnSpPr>
          <p:spPr>
            <a:xfrm rot="10800000" flipV="1">
              <a:off x="7743676" y="3077591"/>
              <a:ext cx="556542" cy="948549"/>
            </a:xfrm>
            <a:prstGeom prst="curvedConnector2">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5"/>
              <a:endCxn id="7" idx="6"/>
            </p:cNvCxnSpPr>
            <p:nvPr/>
          </p:nvCxnSpPr>
          <p:spPr>
            <a:xfrm rot="5400000">
              <a:off x="8034212" y="3475126"/>
              <a:ext cx="948549" cy="55654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7350714" y="4286127"/>
            <a:ext cx="1395036" cy="1996579"/>
            <a:chOff x="6835179" y="1770121"/>
            <a:chExt cx="2035055" cy="2912576"/>
          </a:xfrm>
        </p:grpSpPr>
        <p:sp>
          <p:nvSpPr>
            <p:cNvPr id="15" name="Oval 14"/>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16" name="Oval 15"/>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17" name="Oval 16"/>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18" name="Oval 17"/>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19" name="Oval 18"/>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0" name="Straight Arrow Connector 19"/>
            <p:cNvCxnSpPr>
              <a:stCxn id="16" idx="7"/>
              <a:endCxn id="15" idx="3"/>
            </p:cNvCxnSpPr>
            <p:nvPr/>
          </p:nvCxnSpPr>
          <p:spPr>
            <a:xfrm flipV="1">
              <a:off x="7521721" y="2256660"/>
              <a:ext cx="221955" cy="61940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5"/>
              <a:endCxn id="17" idx="0"/>
            </p:cNvCxnSpPr>
            <p:nvPr/>
          </p:nvCxnSpPr>
          <p:spPr>
            <a:xfrm>
              <a:off x="8146738" y="2256660"/>
              <a:ext cx="438488" cy="535924"/>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6" idx="6"/>
              <a:endCxn id="17" idx="1"/>
            </p:cNvCxnSpPr>
            <p:nvPr/>
          </p:nvCxnSpPr>
          <p:spPr>
            <a:xfrm flipV="1">
              <a:off x="7605198" y="2876061"/>
              <a:ext cx="778497" cy="20153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3" name="Curved Connector 33"/>
            <p:cNvCxnSpPr>
              <a:stCxn id="17" idx="3"/>
              <a:endCxn id="18" idx="7"/>
            </p:cNvCxnSpPr>
            <p:nvPr/>
          </p:nvCxnSpPr>
          <p:spPr>
            <a:xfrm flipH="1">
              <a:off x="8146738" y="3279123"/>
              <a:ext cx="236957" cy="74701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858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More graph terminology</a:t>
            </a:r>
          </a:p>
        </p:txBody>
      </p:sp>
      <p:sp>
        <p:nvSpPr>
          <p:cNvPr id="3" name="Content Placeholder 2"/>
          <p:cNvSpPr>
            <a:spLocks noGrp="1"/>
          </p:cNvSpPr>
          <p:nvPr>
            <p:ph idx="1"/>
          </p:nvPr>
        </p:nvSpPr>
        <p:spPr>
          <a:xfrm>
            <a:off x="457200" y="1540112"/>
            <a:ext cx="6252983" cy="5050367"/>
          </a:xfrm>
        </p:spPr>
        <p:txBody>
          <a:bodyPr>
            <a:normAutofit fontScale="85000" lnSpcReduction="10000"/>
          </a:bodyPr>
          <a:lstStyle/>
          <a:p>
            <a:pPr>
              <a:lnSpc>
                <a:spcPct val="110000"/>
              </a:lnSpc>
              <a:spcBef>
                <a:spcPts val="648"/>
              </a:spcBef>
            </a:pPr>
            <a:r>
              <a:rPr lang="en-US" sz="2700" dirty="0">
                <a:latin typeface="Calibri" charset="0"/>
              </a:rPr>
              <a:t>A </a:t>
            </a:r>
            <a:r>
              <a:rPr lang="en-US" sz="2700" dirty="0">
                <a:solidFill>
                  <a:srgbClr val="0000FF"/>
                </a:solidFill>
                <a:latin typeface="Calibri" charset="0"/>
              </a:rPr>
              <a:t>path</a:t>
            </a:r>
            <a:r>
              <a:rPr lang="en-US" sz="2700" dirty="0">
                <a:latin typeface="Calibri" charset="0"/>
              </a:rPr>
              <a:t> is a sequence </a:t>
            </a:r>
            <a:r>
              <a:rPr lang="en-US" sz="2700" i="1" dirty="0">
                <a:latin typeface="Times New Roman"/>
                <a:cs typeface="Times New Roman"/>
              </a:rPr>
              <a:t>v</a:t>
            </a:r>
            <a:r>
              <a:rPr lang="en-US" sz="2700" baseline="-25000" dirty="0">
                <a:latin typeface="Times New Roman"/>
                <a:cs typeface="Times New Roman"/>
              </a:rPr>
              <a:t>0</a:t>
            </a:r>
            <a:r>
              <a:rPr lang="en-US" sz="2700" dirty="0">
                <a:latin typeface="Times New Roman"/>
                <a:cs typeface="Times New Roman"/>
              </a:rPr>
              <a:t>,</a:t>
            </a:r>
            <a:r>
              <a:rPr lang="en-US" sz="2700" i="1" dirty="0">
                <a:latin typeface="Times New Roman"/>
                <a:cs typeface="Times New Roman"/>
              </a:rPr>
              <a:t>v</a:t>
            </a:r>
            <a:r>
              <a:rPr lang="en-US" sz="2700" baseline="-25000" dirty="0">
                <a:latin typeface="Times New Roman"/>
                <a:cs typeface="Times New Roman"/>
              </a:rPr>
              <a:t>1</a:t>
            </a:r>
            <a:r>
              <a:rPr lang="en-US" sz="2700" dirty="0">
                <a:latin typeface="Times New Roman"/>
                <a:cs typeface="Times New Roman"/>
              </a:rPr>
              <a:t>,</a:t>
            </a:r>
            <a:r>
              <a:rPr lang="en-US" sz="2700" i="1" dirty="0">
                <a:latin typeface="Times New Roman"/>
                <a:cs typeface="Times New Roman"/>
              </a:rPr>
              <a:t>v</a:t>
            </a:r>
            <a:r>
              <a:rPr lang="en-US" sz="2700" baseline="-25000" dirty="0">
                <a:latin typeface="Times New Roman"/>
                <a:cs typeface="Times New Roman"/>
              </a:rPr>
              <a:t>2</a:t>
            </a:r>
            <a:r>
              <a:rPr lang="en-US" sz="2700" dirty="0">
                <a:latin typeface="Times New Roman"/>
                <a:cs typeface="Times New Roman"/>
              </a:rPr>
              <a:t>,...,</a:t>
            </a:r>
            <a:r>
              <a:rPr lang="en-US" sz="2700" i="1" dirty="0">
                <a:latin typeface="Times New Roman"/>
                <a:cs typeface="Times New Roman"/>
              </a:rPr>
              <a:t>v</a:t>
            </a:r>
            <a:r>
              <a:rPr lang="en-US" sz="2700" i="1" baseline="-25000" dirty="0">
                <a:latin typeface="Times New Roman"/>
                <a:cs typeface="Times New Roman"/>
              </a:rPr>
              <a:t>p</a:t>
            </a:r>
            <a:r>
              <a:rPr lang="en-US" sz="2700" dirty="0">
                <a:latin typeface="Calibri" charset="0"/>
              </a:rPr>
              <a:t> of vertices such that for </a:t>
            </a:r>
            <a:r>
              <a:rPr lang="en-US" sz="2700" dirty="0">
                <a:latin typeface="Times New Roman"/>
                <a:cs typeface="Times New Roman"/>
              </a:rPr>
              <a:t>0 ≤ </a:t>
            </a:r>
            <a:r>
              <a:rPr lang="en-US" sz="2700" i="1" dirty="0" err="1">
                <a:latin typeface="Times New Roman"/>
                <a:cs typeface="Times New Roman"/>
              </a:rPr>
              <a:t>i</a:t>
            </a:r>
            <a:r>
              <a:rPr lang="en-US" sz="2700" dirty="0">
                <a:latin typeface="Times New Roman"/>
                <a:cs typeface="Times New Roman"/>
              </a:rPr>
              <a:t> &lt; </a:t>
            </a:r>
            <a:r>
              <a:rPr lang="en-US" sz="2700" i="1" dirty="0">
                <a:latin typeface="Times New Roman"/>
                <a:cs typeface="Times New Roman"/>
              </a:rPr>
              <a:t>p</a:t>
            </a:r>
            <a:r>
              <a:rPr lang="en-US" sz="2700" dirty="0">
                <a:latin typeface="Times New Roman"/>
                <a:cs typeface="Times New Roman"/>
              </a:rPr>
              <a:t>,</a:t>
            </a:r>
            <a:endParaRPr lang="en-US" sz="2700" dirty="0">
              <a:latin typeface="Calibri" charset="0"/>
            </a:endParaRPr>
          </a:p>
          <a:p>
            <a:pPr lvl="1">
              <a:lnSpc>
                <a:spcPct val="110000"/>
              </a:lnSpc>
              <a:spcBef>
                <a:spcPts val="648"/>
              </a:spcBef>
            </a:pPr>
            <a:r>
              <a:rPr lang="en-US" sz="2300" dirty="0">
                <a:latin typeface="Times New Roman"/>
                <a:cs typeface="Times New Roman"/>
              </a:rPr>
              <a:t>(</a:t>
            </a:r>
            <a:r>
              <a:rPr lang="en-US" sz="2300" i="1" dirty="0">
                <a:latin typeface="Times New Roman"/>
                <a:cs typeface="Times New Roman"/>
              </a:rPr>
              <a:t>v</a:t>
            </a:r>
            <a:r>
              <a:rPr lang="en-US" sz="2300" i="1" baseline="-25000" dirty="0">
                <a:latin typeface="Times New Roman"/>
                <a:cs typeface="Times New Roman"/>
              </a:rPr>
              <a:t>i</a:t>
            </a:r>
            <a:r>
              <a:rPr lang="en-US" sz="2300" dirty="0">
                <a:latin typeface="Times New Roman"/>
                <a:cs typeface="Times New Roman"/>
              </a:rPr>
              <a:t>, </a:t>
            </a:r>
            <a:r>
              <a:rPr lang="en-US" sz="2300" i="1" dirty="0">
                <a:latin typeface="Times New Roman"/>
                <a:cs typeface="Times New Roman"/>
              </a:rPr>
              <a:t>v</a:t>
            </a:r>
            <a:r>
              <a:rPr lang="en-US" sz="2300" i="1" baseline="-25000" dirty="0">
                <a:latin typeface="Times New Roman"/>
                <a:cs typeface="Times New Roman"/>
              </a:rPr>
              <a:t>i</a:t>
            </a:r>
            <a:r>
              <a:rPr lang="en-US" sz="2300" baseline="-25000" dirty="0">
                <a:latin typeface="Times New Roman"/>
                <a:cs typeface="Times New Roman"/>
              </a:rPr>
              <a:t>+1</a:t>
            </a:r>
            <a:r>
              <a:rPr lang="en-US" sz="2300" dirty="0">
                <a:latin typeface="Times New Roman"/>
                <a:cs typeface="Times New Roman"/>
              </a:rPr>
              <a:t>)∈</a:t>
            </a:r>
            <a:r>
              <a:rPr lang="en-US" sz="2300" i="1" dirty="0">
                <a:latin typeface="Times New Roman"/>
                <a:cs typeface="Times New Roman"/>
              </a:rPr>
              <a:t>E</a:t>
            </a:r>
            <a:r>
              <a:rPr lang="en-US" sz="2400" dirty="0"/>
              <a:t> if the graph is directed</a:t>
            </a:r>
            <a:endParaRPr lang="en-US" sz="2400" i="1" dirty="0">
              <a:latin typeface="Times New Roman"/>
              <a:cs typeface="Times New Roman"/>
            </a:endParaRPr>
          </a:p>
          <a:p>
            <a:pPr lvl="1">
              <a:lnSpc>
                <a:spcPct val="110000"/>
              </a:lnSpc>
              <a:spcBef>
                <a:spcPts val="648"/>
              </a:spcBef>
            </a:pPr>
            <a:r>
              <a:rPr lang="en-US" sz="2400" dirty="0">
                <a:latin typeface="Times New Roman"/>
                <a:cs typeface="Times New Roman"/>
              </a:rPr>
              <a:t>{</a:t>
            </a:r>
            <a:r>
              <a:rPr lang="en-US" sz="2400" i="1" dirty="0">
                <a:latin typeface="Times New Roman"/>
                <a:cs typeface="Times New Roman"/>
              </a:rPr>
              <a:t>v</a:t>
            </a:r>
            <a:r>
              <a:rPr lang="en-US" sz="2400" i="1" baseline="-25000" dirty="0">
                <a:latin typeface="Times New Roman"/>
                <a:cs typeface="Times New Roman"/>
              </a:rPr>
              <a:t>i</a:t>
            </a:r>
            <a:r>
              <a:rPr lang="en-US" sz="2400" dirty="0">
                <a:latin typeface="Times New Roman"/>
                <a:cs typeface="Times New Roman"/>
              </a:rPr>
              <a:t>, </a:t>
            </a:r>
            <a:r>
              <a:rPr lang="en-US" sz="2400" i="1" dirty="0">
                <a:latin typeface="Times New Roman"/>
                <a:cs typeface="Times New Roman"/>
              </a:rPr>
              <a:t>v</a:t>
            </a:r>
            <a:r>
              <a:rPr lang="en-US" sz="2400" i="1" baseline="-25000" dirty="0">
                <a:latin typeface="Times New Roman"/>
                <a:cs typeface="Times New Roman"/>
              </a:rPr>
              <a:t>i</a:t>
            </a:r>
            <a:r>
              <a:rPr lang="en-US" sz="2400" baseline="-25000" dirty="0">
                <a:latin typeface="Times New Roman"/>
                <a:cs typeface="Times New Roman"/>
              </a:rPr>
              <a:t>+1</a:t>
            </a:r>
            <a:r>
              <a:rPr lang="en-US" sz="2400" dirty="0">
                <a:latin typeface="Times New Roman"/>
                <a:cs typeface="Times New Roman"/>
              </a:rPr>
              <a:t>}∈</a:t>
            </a:r>
            <a:r>
              <a:rPr lang="en-US" sz="2400" i="1" dirty="0">
                <a:latin typeface="Times New Roman"/>
                <a:cs typeface="Times New Roman"/>
              </a:rPr>
              <a:t>E</a:t>
            </a:r>
            <a:r>
              <a:rPr lang="en-US" sz="2400" dirty="0"/>
              <a:t> if the graph is undirected</a:t>
            </a:r>
            <a:endParaRPr lang="en-US" sz="2400" dirty="0">
              <a:latin typeface="Times New Roman"/>
              <a:cs typeface="Times New Roman"/>
            </a:endParaRPr>
          </a:p>
          <a:p>
            <a:pPr>
              <a:lnSpc>
                <a:spcPct val="110000"/>
              </a:lnSpc>
              <a:spcBef>
                <a:spcPts val="648"/>
              </a:spcBef>
            </a:pPr>
            <a:r>
              <a:rPr lang="en-US" sz="2700" dirty="0">
                <a:latin typeface="Calibri" charset="0"/>
              </a:rPr>
              <a:t>The </a:t>
            </a:r>
            <a:r>
              <a:rPr lang="en-US" sz="2700" dirty="0">
                <a:solidFill>
                  <a:srgbClr val="0000FF"/>
                </a:solidFill>
                <a:latin typeface="Calibri" charset="0"/>
              </a:rPr>
              <a:t>length of a path</a:t>
            </a:r>
            <a:r>
              <a:rPr lang="en-US" sz="2700" dirty="0">
                <a:latin typeface="Calibri" charset="0"/>
              </a:rPr>
              <a:t> is its number of edges </a:t>
            </a:r>
            <a:endParaRPr lang="en-US" sz="2400" dirty="0">
              <a:latin typeface="Calibri" charset="0"/>
            </a:endParaRPr>
          </a:p>
          <a:p>
            <a:pPr>
              <a:lnSpc>
                <a:spcPct val="110000"/>
              </a:lnSpc>
              <a:spcBef>
                <a:spcPts val="648"/>
              </a:spcBef>
            </a:pPr>
            <a:r>
              <a:rPr lang="en-US" sz="2700" dirty="0">
                <a:latin typeface="Calibri" charset="0"/>
              </a:rPr>
              <a:t>A path is </a:t>
            </a:r>
            <a:r>
              <a:rPr lang="en-US" sz="2700" dirty="0">
                <a:solidFill>
                  <a:srgbClr val="0000FF"/>
                </a:solidFill>
                <a:latin typeface="Calibri" charset="0"/>
              </a:rPr>
              <a:t>simple</a:t>
            </a:r>
            <a:r>
              <a:rPr lang="en-US" sz="2700" dirty="0">
                <a:latin typeface="Calibri" charset="0"/>
              </a:rPr>
              <a:t> if it doesn’t repeat any vertices</a:t>
            </a:r>
          </a:p>
          <a:p>
            <a:pPr>
              <a:lnSpc>
                <a:spcPct val="110000"/>
              </a:lnSpc>
              <a:spcBef>
                <a:spcPts val="648"/>
              </a:spcBef>
            </a:pPr>
            <a:r>
              <a:rPr lang="en-US" sz="2700" dirty="0">
                <a:latin typeface="Calibri" charset="0"/>
              </a:rPr>
              <a:t>A </a:t>
            </a:r>
            <a:r>
              <a:rPr lang="en-US" sz="2700" dirty="0">
                <a:solidFill>
                  <a:srgbClr val="0000FF"/>
                </a:solidFill>
                <a:latin typeface="Calibri" charset="0"/>
              </a:rPr>
              <a:t>cycle</a:t>
            </a:r>
            <a:r>
              <a:rPr lang="en-US" sz="2700" dirty="0">
                <a:latin typeface="Calibri" charset="0"/>
              </a:rPr>
              <a:t> is a path </a:t>
            </a:r>
            <a:r>
              <a:rPr lang="en-US" sz="2700" i="1">
                <a:latin typeface="Times New Roman"/>
                <a:cs typeface="Times New Roman"/>
              </a:rPr>
              <a:t>v</a:t>
            </a:r>
            <a:r>
              <a:rPr lang="en-US" sz="2700" baseline="-25000">
                <a:latin typeface="Times New Roman"/>
                <a:cs typeface="Times New Roman"/>
              </a:rPr>
              <a:t>0</a:t>
            </a:r>
            <a:r>
              <a:rPr lang="en-US" sz="2700">
                <a:latin typeface="Times New Roman"/>
                <a:cs typeface="Times New Roman"/>
              </a:rPr>
              <a:t>, </a:t>
            </a:r>
            <a:r>
              <a:rPr lang="en-US" sz="2700" i="1">
                <a:latin typeface="Times New Roman"/>
                <a:cs typeface="Times New Roman"/>
              </a:rPr>
              <a:t>v</a:t>
            </a:r>
            <a:r>
              <a:rPr lang="en-US" sz="2700" baseline="-25000">
                <a:latin typeface="Times New Roman"/>
                <a:cs typeface="Times New Roman"/>
              </a:rPr>
              <a:t>1</a:t>
            </a:r>
            <a:r>
              <a:rPr lang="en-US" sz="2700">
                <a:latin typeface="Times New Roman"/>
                <a:cs typeface="Times New Roman"/>
              </a:rPr>
              <a:t>, </a:t>
            </a:r>
            <a:r>
              <a:rPr lang="en-US" sz="2700" i="1">
                <a:latin typeface="Times New Roman"/>
                <a:cs typeface="Times New Roman"/>
              </a:rPr>
              <a:t>v</a:t>
            </a:r>
            <a:r>
              <a:rPr lang="en-US" sz="2700" baseline="-25000">
                <a:latin typeface="Times New Roman"/>
                <a:cs typeface="Times New Roman"/>
              </a:rPr>
              <a:t>2</a:t>
            </a:r>
            <a:r>
              <a:rPr lang="en-US" sz="2700">
                <a:latin typeface="Times New Roman"/>
                <a:cs typeface="Times New Roman"/>
              </a:rPr>
              <a:t>, .</a:t>
            </a:r>
            <a:r>
              <a:rPr lang="en-US" sz="2700" dirty="0">
                <a:latin typeface="Times New Roman"/>
                <a:cs typeface="Times New Roman"/>
              </a:rPr>
              <a:t>.</a:t>
            </a:r>
            <a:r>
              <a:rPr lang="en-US" sz="2700">
                <a:latin typeface="Times New Roman"/>
                <a:cs typeface="Times New Roman"/>
              </a:rPr>
              <a:t>., </a:t>
            </a:r>
            <a:r>
              <a:rPr lang="en-US" sz="2700" i="1" dirty="0" err="1">
                <a:latin typeface="Times New Roman"/>
                <a:cs typeface="Times New Roman"/>
              </a:rPr>
              <a:t>v</a:t>
            </a:r>
            <a:r>
              <a:rPr lang="en-US" sz="2700" i="1" baseline="-25000" dirty="0" err="1">
                <a:latin typeface="Times New Roman"/>
                <a:cs typeface="Times New Roman"/>
              </a:rPr>
              <a:t>p</a:t>
            </a:r>
            <a:r>
              <a:rPr lang="en-US" sz="2700" dirty="0">
                <a:latin typeface="Times New Roman"/>
                <a:cs typeface="Times New Roman"/>
              </a:rPr>
              <a:t> </a:t>
            </a:r>
            <a:r>
              <a:rPr lang="en-US" sz="2700" dirty="0">
                <a:latin typeface="Calibri" charset="0"/>
              </a:rPr>
              <a:t>such that </a:t>
            </a:r>
            <a:r>
              <a:rPr lang="en-US" sz="2700" i="1" dirty="0">
                <a:latin typeface="Times New Roman"/>
                <a:cs typeface="Times New Roman"/>
              </a:rPr>
              <a:t>v</a:t>
            </a:r>
            <a:r>
              <a:rPr lang="en-US" sz="2700" baseline="-25000" dirty="0">
                <a:latin typeface="Times New Roman"/>
                <a:cs typeface="Times New Roman"/>
              </a:rPr>
              <a:t>0</a:t>
            </a:r>
            <a:r>
              <a:rPr lang="en-US" sz="2700" dirty="0">
                <a:latin typeface="Times New Roman"/>
                <a:cs typeface="Times New Roman"/>
              </a:rPr>
              <a:t> = </a:t>
            </a:r>
            <a:r>
              <a:rPr lang="en-US" sz="2700" i="1" dirty="0">
                <a:latin typeface="Times New Roman"/>
                <a:cs typeface="Times New Roman"/>
              </a:rPr>
              <a:t>v</a:t>
            </a:r>
            <a:r>
              <a:rPr lang="en-US" sz="2700" i="1" baseline="-25000" dirty="0">
                <a:latin typeface="Times New Roman"/>
                <a:cs typeface="Times New Roman"/>
              </a:rPr>
              <a:t>p</a:t>
            </a:r>
          </a:p>
          <a:p>
            <a:pPr>
              <a:lnSpc>
                <a:spcPct val="110000"/>
              </a:lnSpc>
              <a:spcBef>
                <a:spcPts val="648"/>
              </a:spcBef>
            </a:pPr>
            <a:r>
              <a:rPr lang="en-US" sz="2700" dirty="0">
                <a:latin typeface="Calibri" charset="0"/>
              </a:rPr>
              <a:t>A cycle is </a:t>
            </a:r>
            <a:r>
              <a:rPr lang="en-US" sz="2700" dirty="0">
                <a:solidFill>
                  <a:srgbClr val="0000FF"/>
                </a:solidFill>
                <a:latin typeface="Calibri" charset="0"/>
              </a:rPr>
              <a:t>simple</a:t>
            </a:r>
            <a:r>
              <a:rPr lang="en-US" sz="2700" dirty="0">
                <a:latin typeface="Calibri" charset="0"/>
              </a:rPr>
              <a:t> if it does not repeat any vertices except the first and last</a:t>
            </a:r>
          </a:p>
          <a:p>
            <a:pPr>
              <a:lnSpc>
                <a:spcPct val="110000"/>
              </a:lnSpc>
              <a:spcBef>
                <a:spcPts val="648"/>
              </a:spcBef>
            </a:pPr>
            <a:r>
              <a:rPr lang="en-US" sz="2700" dirty="0">
                <a:latin typeface="Calibri" charset="0"/>
              </a:rPr>
              <a:t>A graph is </a:t>
            </a:r>
            <a:r>
              <a:rPr lang="en-US" sz="2700" dirty="0">
                <a:solidFill>
                  <a:srgbClr val="0000FF"/>
                </a:solidFill>
                <a:latin typeface="Calibri" charset="0"/>
              </a:rPr>
              <a:t>acyclic</a:t>
            </a:r>
            <a:r>
              <a:rPr lang="en-US" sz="2700" dirty="0">
                <a:latin typeface="Calibri" charset="0"/>
              </a:rPr>
              <a:t> if it has no cycles</a:t>
            </a:r>
          </a:p>
          <a:p>
            <a:pPr>
              <a:lnSpc>
                <a:spcPct val="110000"/>
              </a:lnSpc>
              <a:spcBef>
                <a:spcPts val="648"/>
              </a:spcBef>
            </a:pPr>
            <a:r>
              <a:rPr lang="en-US" sz="2700" dirty="0">
                <a:latin typeface="Calibri" charset="0"/>
              </a:rPr>
              <a:t>A </a:t>
            </a:r>
            <a:r>
              <a:rPr lang="en-US" sz="2700" b="1" i="1" dirty="0">
                <a:solidFill>
                  <a:srgbClr val="FF0000"/>
                </a:solidFill>
                <a:latin typeface="Calibri" charset="0"/>
              </a:rPr>
              <a:t>d</a:t>
            </a:r>
            <a:r>
              <a:rPr lang="en-US" sz="2700" dirty="0">
                <a:latin typeface="Calibri" charset="0"/>
              </a:rPr>
              <a:t>irected </a:t>
            </a:r>
            <a:r>
              <a:rPr lang="en-US" sz="2700" b="1" i="1" dirty="0">
                <a:solidFill>
                  <a:srgbClr val="FF0000"/>
                </a:solidFill>
                <a:latin typeface="Calibri" charset="0"/>
              </a:rPr>
              <a:t>a</a:t>
            </a:r>
            <a:r>
              <a:rPr lang="en-US" sz="2700" dirty="0">
                <a:latin typeface="Calibri" charset="0"/>
              </a:rPr>
              <a:t>cyclic </a:t>
            </a:r>
            <a:r>
              <a:rPr lang="en-US" sz="2700" b="1" i="1" dirty="0">
                <a:solidFill>
                  <a:srgbClr val="FF0000"/>
                </a:solidFill>
                <a:latin typeface="Calibri" charset="0"/>
              </a:rPr>
              <a:t>g</a:t>
            </a:r>
            <a:r>
              <a:rPr lang="en-US" sz="2700" dirty="0">
                <a:latin typeface="Calibri" charset="0"/>
              </a:rPr>
              <a:t>raph is called a </a:t>
            </a:r>
            <a:r>
              <a:rPr lang="en-US" sz="2700" dirty="0">
                <a:solidFill>
                  <a:srgbClr val="0000FF"/>
                </a:solidFill>
                <a:latin typeface="Calibri" charset="0"/>
              </a:rPr>
              <a:t>DAG</a:t>
            </a:r>
          </a:p>
        </p:txBody>
      </p:sp>
      <p:grpSp>
        <p:nvGrpSpPr>
          <p:cNvPr id="4" name="Group 3"/>
          <p:cNvGrpSpPr/>
          <p:nvPr/>
        </p:nvGrpSpPr>
        <p:grpSpPr>
          <a:xfrm>
            <a:off x="6899597" y="1448604"/>
            <a:ext cx="1665153" cy="1996579"/>
            <a:chOff x="6835179" y="1770121"/>
            <a:chExt cx="2429098" cy="2912576"/>
          </a:xfrm>
        </p:grpSpPr>
        <p:sp>
          <p:nvSpPr>
            <p:cNvPr id="5" name="Oval 4"/>
            <p:cNvSpPr/>
            <p:nvPr/>
          </p:nvSpPr>
          <p:spPr>
            <a:xfrm>
              <a:off x="7660199" y="1770121"/>
              <a:ext cx="570016" cy="570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a:t>
              </a:r>
            </a:p>
          </p:txBody>
        </p:sp>
        <p:sp>
          <p:nvSpPr>
            <p:cNvPr id="6" name="Oval 5"/>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7" name="Oval 6"/>
            <p:cNvSpPr/>
            <p:nvPr/>
          </p:nvSpPr>
          <p:spPr>
            <a:xfrm>
              <a:off x="8694260" y="2994115"/>
              <a:ext cx="570017" cy="5700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a:t>
              </a:r>
            </a:p>
          </p:txBody>
        </p:sp>
        <p:sp>
          <p:nvSpPr>
            <p:cNvPr id="8" name="Oval 7"/>
            <p:cNvSpPr/>
            <p:nvPr/>
          </p:nvSpPr>
          <p:spPr>
            <a:xfrm>
              <a:off x="7660199" y="3942664"/>
              <a:ext cx="570016" cy="570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a:t>
              </a:r>
            </a:p>
          </p:txBody>
        </p:sp>
        <p:sp>
          <p:nvSpPr>
            <p:cNvPr id="9" name="Oval 8"/>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10" name="Straight Arrow Connector 9"/>
            <p:cNvCxnSpPr>
              <a:stCxn id="6" idx="7"/>
              <a:endCxn id="5"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5"/>
              <a:endCxn id="7" idx="0"/>
            </p:cNvCxnSpPr>
            <p:nvPr/>
          </p:nvCxnSpPr>
          <p:spPr>
            <a:xfrm>
              <a:off x="8146736" y="2256660"/>
              <a:ext cx="832532" cy="73745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6" idx="6"/>
              <a:endCxn id="7" idx="1"/>
            </p:cNvCxnSpPr>
            <p:nvPr/>
          </p:nvCxnSpPr>
          <p:spPr>
            <a:xfrm>
              <a:off x="7605198" y="3077592"/>
              <a:ext cx="1172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4"/>
              <a:endCxn id="8" idx="1"/>
            </p:cNvCxnSpPr>
            <p:nvPr/>
          </p:nvCxnSpPr>
          <p:spPr>
            <a:xfrm>
              <a:off x="7320191" y="3362600"/>
              <a:ext cx="423485" cy="663541"/>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7" idx="5"/>
              <a:endCxn id="8" idx="6"/>
            </p:cNvCxnSpPr>
            <p:nvPr/>
          </p:nvCxnSpPr>
          <p:spPr>
            <a:xfrm rot="5400000">
              <a:off x="8331999" y="3378870"/>
              <a:ext cx="747018" cy="950586"/>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5" name="Group 34"/>
          <p:cNvGrpSpPr/>
          <p:nvPr/>
        </p:nvGrpSpPr>
        <p:grpSpPr>
          <a:xfrm>
            <a:off x="6899597" y="4184548"/>
            <a:ext cx="1665153" cy="1996579"/>
            <a:chOff x="6835179" y="1770121"/>
            <a:chExt cx="2429098" cy="2912576"/>
          </a:xfrm>
        </p:grpSpPr>
        <p:sp>
          <p:nvSpPr>
            <p:cNvPr id="36" name="Oval 35"/>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37" name="Oval 36"/>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38" name="Oval 37"/>
            <p:cNvSpPr/>
            <p:nvPr/>
          </p:nvSpPr>
          <p:spPr>
            <a:xfrm>
              <a:off x="8694260" y="2994115"/>
              <a:ext cx="570017" cy="5700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9" name="Oval 38"/>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40" name="Oval 39"/>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41" name="Straight Arrow Connector 40"/>
            <p:cNvCxnSpPr>
              <a:stCxn id="37" idx="7"/>
              <a:endCxn id="36"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6" idx="5"/>
              <a:endCxn id="38" idx="0"/>
            </p:cNvCxnSpPr>
            <p:nvPr/>
          </p:nvCxnSpPr>
          <p:spPr>
            <a:xfrm>
              <a:off x="8146736" y="2256660"/>
              <a:ext cx="832532" cy="737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7" idx="6"/>
              <a:endCxn id="38" idx="1"/>
            </p:cNvCxnSpPr>
            <p:nvPr/>
          </p:nvCxnSpPr>
          <p:spPr>
            <a:xfrm>
              <a:off x="7605198" y="3077592"/>
              <a:ext cx="1172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7" idx="4"/>
              <a:endCxn id="39" idx="1"/>
            </p:cNvCxnSpPr>
            <p:nvPr/>
          </p:nvCxnSpPr>
          <p:spPr>
            <a:xfrm>
              <a:off x="7320191" y="3362600"/>
              <a:ext cx="423485" cy="663541"/>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8" idx="5"/>
              <a:endCxn id="39" idx="6"/>
            </p:cNvCxnSpPr>
            <p:nvPr/>
          </p:nvCxnSpPr>
          <p:spPr>
            <a:xfrm rot="5400000">
              <a:off x="8331999" y="3378870"/>
              <a:ext cx="747018" cy="95058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7460344" y="3410243"/>
            <a:ext cx="746268" cy="461665"/>
          </a:xfrm>
          <a:prstGeom prst="rect">
            <a:avLst/>
          </a:prstGeom>
          <a:noFill/>
        </p:spPr>
        <p:txBody>
          <a:bodyPr wrap="none" rtlCol="0">
            <a:spAutoFit/>
          </a:bodyPr>
          <a:lstStyle/>
          <a:p>
            <a:r>
              <a:rPr lang="en-US" sz="2400" dirty="0"/>
              <a:t>DAG</a:t>
            </a:r>
            <a:endParaRPr lang="en-US" dirty="0"/>
          </a:p>
        </p:txBody>
      </p:sp>
      <p:sp>
        <p:nvSpPr>
          <p:cNvPr id="47" name="TextBox 46"/>
          <p:cNvSpPr txBox="1"/>
          <p:nvPr/>
        </p:nvSpPr>
        <p:spPr>
          <a:xfrm>
            <a:off x="7078804" y="6203539"/>
            <a:ext cx="1496924" cy="461665"/>
          </a:xfrm>
          <a:prstGeom prst="rect">
            <a:avLst/>
          </a:prstGeom>
          <a:noFill/>
        </p:spPr>
        <p:txBody>
          <a:bodyPr wrap="none" rtlCol="0">
            <a:spAutoFit/>
          </a:bodyPr>
          <a:lstStyle/>
          <a:p>
            <a:r>
              <a:rPr lang="en-US" sz="2400" dirty="0"/>
              <a:t>Not a DAG</a:t>
            </a:r>
          </a:p>
        </p:txBody>
      </p:sp>
      <p:sp>
        <p:nvSpPr>
          <p:cNvPr id="64" name="TextBox 63"/>
          <p:cNvSpPr txBox="1"/>
          <p:nvPr/>
        </p:nvSpPr>
        <p:spPr>
          <a:xfrm>
            <a:off x="8167664" y="1369305"/>
            <a:ext cx="698516" cy="646331"/>
          </a:xfrm>
          <a:prstGeom prst="rect">
            <a:avLst/>
          </a:prstGeom>
          <a:noFill/>
        </p:spPr>
        <p:txBody>
          <a:bodyPr wrap="none" rtlCol="0">
            <a:spAutoFit/>
          </a:bodyPr>
          <a:lstStyle/>
          <a:p>
            <a:r>
              <a:rPr lang="en-US" dirty="0"/>
              <a:t>Path</a:t>
            </a:r>
            <a:br>
              <a:rPr lang="en-US" dirty="0"/>
            </a:br>
            <a:r>
              <a:rPr lang="en-US" dirty="0"/>
              <a:t>A,C,D</a:t>
            </a:r>
          </a:p>
        </p:txBody>
      </p:sp>
    </p:spTree>
    <p:extLst>
      <p:ext uri="{BB962C8B-B14F-4D97-AF65-F5344CB8AC3E}">
        <p14:creationId xmlns:p14="http://schemas.microsoft.com/office/powerpoint/2010/main" val="7209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this a DAG?</a:t>
            </a: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it’</a:t>
            </a:r>
            <a:r>
              <a:rPr lang="en-US" altLang="ja-JP" sz="2600" dirty="0">
                <a:latin typeface="Calibri" charset="0"/>
              </a:rPr>
              <a:t>s a DAG, 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DAG if and only if we can iteratively delete indegree-0 vertices until the graph disappears</a:t>
            </a:r>
          </a:p>
        </p:txBody>
      </p:sp>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984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dissolve">
                                      <p:cBhvr>
                                        <p:cTn id="7" dur="500"/>
                                        <p:tgtEl>
                                          <p:spTgt spid="3584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dissolve">
                                      <p:cBhvr>
                                        <p:cTn id="10" dur="500"/>
                                        <p:tgtEl>
                                          <p:spTgt spid="3584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dissolve">
                                      <p:cBhvr>
                                        <p:cTn id="15" dur="500"/>
                                        <p:tgtEl>
                                          <p:spTgt spid="3584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5842">
                                            <p:txEl>
                                              <p:pRg st="3" end="3"/>
                                            </p:txEl>
                                          </p:spTgt>
                                        </p:tgtEl>
                                        <p:attrNameLst>
                                          <p:attrName>style.visibility</p:attrName>
                                        </p:attrNameLst>
                                      </p:cBhvr>
                                      <p:to>
                                        <p:strVal val="visible"/>
                                      </p:to>
                                    </p:set>
                                    <p:animEffect transition="in" filter="dissolve">
                                      <p:cBhvr>
                                        <p:cTn id="18" dur="500"/>
                                        <p:tgtEl>
                                          <p:spTgt spid="358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this a DAG?</a:t>
            </a: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it’</a:t>
            </a:r>
            <a:r>
              <a:rPr lang="en-US" altLang="ja-JP" sz="2600" dirty="0">
                <a:latin typeface="Calibri" charset="0"/>
              </a:rPr>
              <a:t>s a DAG, 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DAG if and only if we can iteratively delete indegree-0 vertices until the graph disappears</a:t>
            </a:r>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9182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this a DAG?</a:t>
            </a: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it’</a:t>
            </a:r>
            <a:r>
              <a:rPr lang="en-US" altLang="ja-JP" sz="2600" dirty="0">
                <a:latin typeface="Calibri" charset="0"/>
              </a:rPr>
              <a:t>s a DAG, 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DAG if and only if we can iteratively delete indegree-0 vertices until the graph disappears</a:t>
            </a:r>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2021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this a DAG?</a:t>
            </a: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it’</a:t>
            </a:r>
            <a:r>
              <a:rPr lang="en-US" altLang="ja-JP" sz="2600" dirty="0">
                <a:latin typeface="Calibri" charset="0"/>
              </a:rPr>
              <a:t>s a DAG, 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DAG if and only if we can iteratively delete indegree-0 vertices until the graph disappears</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6718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this a DAG?</a:t>
            </a: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it’</a:t>
            </a:r>
            <a:r>
              <a:rPr lang="en-US" altLang="ja-JP" sz="2600" dirty="0">
                <a:latin typeface="Calibri" charset="0"/>
              </a:rPr>
              <a:t>s a DAG, 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DAG if and only if we can iteratively delete indegree-0 vertices until the graph disappears</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6828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this a DAG?</a:t>
            </a: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it’</a:t>
            </a:r>
            <a:r>
              <a:rPr lang="en-US" altLang="ja-JP" sz="2600" dirty="0">
                <a:latin typeface="Calibri" charset="0"/>
              </a:rPr>
              <a:t>s a DAG, 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DAG if and only if we can iteratively delete indegree-0 vertices until the graph disappears</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spTree>
    <p:extLst>
      <p:ext uri="{BB962C8B-B14F-4D97-AF65-F5344CB8AC3E}">
        <p14:creationId xmlns:p14="http://schemas.microsoft.com/office/powerpoint/2010/main" val="170631981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this a DAG?</a:t>
            </a: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it’</a:t>
            </a:r>
            <a:r>
              <a:rPr lang="en-US" altLang="ja-JP" sz="2600" dirty="0">
                <a:latin typeface="Calibri" charset="0"/>
              </a:rPr>
              <a:t>s a DAG, 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DAG if and only if we can iteratively delete indegree-0 vertices until the graph disappears</a:t>
            </a:r>
          </a:p>
        </p:txBody>
      </p:sp>
      <p:pic>
        <p:nvPicPr>
          <p:cNvPr id="2" name="Picture 1"/>
          <p:cNvPicPr>
            <a:picLocks noChangeAspect="1"/>
          </p:cNvPicPr>
          <p:nvPr/>
        </p:nvPicPr>
        <p:blipFill>
          <a:blip r:embed="rId3"/>
          <a:stretch>
            <a:fillRect/>
          </a:stretch>
        </p:blipFill>
        <p:spPr>
          <a:xfrm>
            <a:off x="4114800" y="1524000"/>
            <a:ext cx="1852634" cy="2600189"/>
          </a:xfrm>
          <a:prstGeom prst="rect">
            <a:avLst/>
          </a:prstGeom>
        </p:spPr>
      </p:pic>
      <p:sp>
        <p:nvSpPr>
          <p:cNvPr id="3" name="TextBox 2"/>
          <p:cNvSpPr txBox="1"/>
          <p:nvPr/>
        </p:nvSpPr>
        <p:spPr>
          <a:xfrm>
            <a:off x="1770035" y="2290167"/>
            <a:ext cx="2130058" cy="646331"/>
          </a:xfrm>
          <a:prstGeom prst="rect">
            <a:avLst/>
          </a:prstGeom>
          <a:noFill/>
        </p:spPr>
        <p:txBody>
          <a:bodyPr wrap="square" rtlCol="0">
            <a:spAutoFit/>
          </a:bodyPr>
          <a:lstStyle/>
          <a:p>
            <a:pPr algn="r"/>
            <a:r>
              <a:rPr lang="en-US" sz="3600" dirty="0">
                <a:solidFill>
                  <a:srgbClr val="FF0000"/>
                </a:solidFill>
              </a:rPr>
              <a:t>YES!</a:t>
            </a:r>
          </a:p>
        </p:txBody>
      </p:sp>
    </p:spTree>
    <p:extLst>
      <p:ext uri="{BB962C8B-B14F-4D97-AF65-F5344CB8AC3E}">
        <p14:creationId xmlns:p14="http://schemas.microsoft.com/office/powerpoint/2010/main" val="12735269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A4 Comments</a:t>
            </a:r>
          </a:p>
        </p:txBody>
      </p:sp>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3</a:t>
            </a:fld>
            <a:endParaRPr lang="en-US" dirty="0"/>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12775" y="1938072"/>
            <a:ext cx="8153400" cy="3820055"/>
          </a:xfrm>
        </p:spPr>
      </p:pic>
    </p:spTree>
    <p:extLst>
      <p:ext uri="{BB962C8B-B14F-4D97-AF65-F5344CB8AC3E}">
        <p14:creationId xmlns:p14="http://schemas.microsoft.com/office/powerpoint/2010/main" val="35105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274638"/>
            <a:ext cx="8229600" cy="878620"/>
          </a:xfrm>
        </p:spPr>
        <p:txBody>
          <a:bodyPr>
            <a:normAutofit/>
          </a:bodyPr>
          <a:lstStyle/>
          <a:p>
            <a:pPr eaLnBrk="1" hangingPunct="1"/>
            <a:r>
              <a:rPr lang="en-US" sz="3600" dirty="0">
                <a:solidFill>
                  <a:srgbClr val="800000"/>
                </a:solidFill>
                <a:latin typeface="Calibri" charset="0"/>
              </a:rPr>
              <a:t>Topological sort</a:t>
            </a:r>
          </a:p>
        </p:txBody>
      </p:sp>
      <p:sp>
        <p:nvSpPr>
          <p:cNvPr id="35842" name="Rectangle 2"/>
          <p:cNvSpPr>
            <a:spLocks noGrp="1" noChangeArrowheads="1"/>
          </p:cNvSpPr>
          <p:nvPr>
            <p:ph idx="1"/>
          </p:nvPr>
        </p:nvSpPr>
        <p:spPr>
          <a:xfrm>
            <a:off x="307200" y="4347510"/>
            <a:ext cx="8543046" cy="2849562"/>
          </a:xfrm>
        </p:spPr>
        <p:txBody>
          <a:bodyPr>
            <a:normAutofit/>
          </a:bodyPr>
          <a:lstStyle/>
          <a:p>
            <a:pPr>
              <a:defRPr/>
            </a:pPr>
            <a:r>
              <a:rPr lang="en-US" dirty="0"/>
              <a:t>We just computed a </a:t>
            </a:r>
            <a:r>
              <a:rPr lang="en-US" dirty="0">
                <a:solidFill>
                  <a:srgbClr val="0000FF"/>
                </a:solidFill>
              </a:rPr>
              <a:t>topological sort</a:t>
            </a:r>
            <a:r>
              <a:rPr lang="en-US" dirty="0"/>
              <a:t> of the DAG</a:t>
            </a:r>
          </a:p>
          <a:p>
            <a:pPr marL="728663" lvl="1">
              <a:defRPr/>
            </a:pPr>
            <a:r>
              <a:rPr lang="en-US" dirty="0"/>
              <a:t>This is a numbering of the vertices such that all edges go from lower- to higher-numbered vertices</a:t>
            </a:r>
          </a:p>
          <a:p>
            <a:pPr marL="728663" lvl="1">
              <a:defRPr/>
            </a:pPr>
            <a:r>
              <a:rPr lang="en-US" dirty="0"/>
              <a:t>Useful in job scheduling with precedence constraints</a:t>
            </a:r>
          </a:p>
        </p:txBody>
      </p:sp>
      <p:grpSp>
        <p:nvGrpSpPr>
          <p:cNvPr id="2" name="Group 1"/>
          <p:cNvGrpSpPr/>
          <p:nvPr/>
        </p:nvGrpSpPr>
        <p:grpSpPr>
          <a:xfrm>
            <a:off x="2982779" y="1735596"/>
            <a:ext cx="3507691" cy="2250231"/>
            <a:chOff x="2905025" y="1605583"/>
            <a:chExt cx="3507691" cy="2250231"/>
          </a:xfrm>
        </p:grpSpPr>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645916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274638"/>
            <a:ext cx="4465857" cy="738747"/>
          </a:xfrm>
        </p:spPr>
        <p:txBody>
          <a:bodyPr>
            <a:normAutofit/>
          </a:bodyPr>
          <a:lstStyle/>
          <a:p>
            <a:pPr eaLnBrk="1" hangingPunct="1"/>
            <a:r>
              <a:rPr lang="en-US" sz="3600" dirty="0">
                <a:solidFill>
                  <a:srgbClr val="800000"/>
                </a:solidFill>
                <a:latin typeface="Calibri" charset="0"/>
              </a:rPr>
              <a:t>Topological sort</a:t>
            </a:r>
          </a:p>
        </p:txBody>
      </p:sp>
      <p:sp>
        <p:nvSpPr>
          <p:cNvPr id="35842" name="Rectangle 2"/>
          <p:cNvSpPr>
            <a:spLocks noGrp="1" noChangeArrowheads="1"/>
          </p:cNvSpPr>
          <p:nvPr>
            <p:ph idx="1"/>
          </p:nvPr>
        </p:nvSpPr>
        <p:spPr>
          <a:xfrm>
            <a:off x="346515" y="1459991"/>
            <a:ext cx="8543046" cy="3569209"/>
          </a:xfrm>
        </p:spPr>
        <p:txBody>
          <a:bodyPr>
            <a:normAutofit fontScale="92500" lnSpcReduction="10000"/>
          </a:bodyPr>
          <a:lstStyle/>
          <a:p>
            <a:pPr marL="0" indent="0">
              <a:buNone/>
              <a:defRPr/>
            </a:pPr>
            <a:r>
              <a:rPr lang="en-US" sz="2400" dirty="0"/>
              <a:t>k= 0;</a:t>
            </a:r>
          </a:p>
          <a:p>
            <a:pPr marL="0" indent="0">
              <a:buNone/>
              <a:defRPr/>
            </a:pPr>
            <a:r>
              <a:rPr lang="en-US" sz="2400" dirty="0">
                <a:solidFill>
                  <a:srgbClr val="008000"/>
                </a:solidFill>
              </a:rPr>
              <a:t>// </a:t>
            </a:r>
            <a:r>
              <a:rPr lang="en-US" sz="2400" dirty="0" err="1">
                <a:solidFill>
                  <a:srgbClr val="008000"/>
                </a:solidFill>
              </a:rPr>
              <a:t>inv</a:t>
            </a:r>
            <a:r>
              <a:rPr lang="en-US" sz="2400" dirty="0">
                <a:solidFill>
                  <a:srgbClr val="008000"/>
                </a:solidFill>
              </a:rPr>
              <a:t>: k nodes have been given numbers in 1..k in such a way that</a:t>
            </a:r>
          </a:p>
          <a:p>
            <a:pPr marL="0" indent="0">
              <a:buNone/>
              <a:defRPr/>
            </a:pPr>
            <a:r>
              <a:rPr lang="en-US" sz="2400" dirty="0">
                <a:solidFill>
                  <a:srgbClr val="008000"/>
                </a:solidFill>
              </a:rPr>
              <a:t>            if n1 &lt;= n2, there is no edge from n2 to n1.</a:t>
            </a:r>
          </a:p>
          <a:p>
            <a:pPr marL="0" indent="0">
              <a:buNone/>
              <a:defRPr/>
            </a:pPr>
            <a:r>
              <a:rPr lang="en-US" sz="2400" dirty="0"/>
              <a:t>while (there is a node of in-degree 0) {</a:t>
            </a:r>
          </a:p>
          <a:p>
            <a:pPr marL="0" indent="0">
              <a:buNone/>
              <a:defRPr/>
            </a:pPr>
            <a:r>
              <a:rPr lang="en-US" sz="2400" dirty="0"/>
              <a:t>     Let n be a node of in-degree 0;</a:t>
            </a:r>
          </a:p>
          <a:p>
            <a:pPr marL="0" indent="0">
              <a:buNone/>
              <a:defRPr/>
            </a:pPr>
            <a:r>
              <a:rPr lang="en-US" sz="2400" dirty="0"/>
              <a:t>     Give it number k;</a:t>
            </a:r>
          </a:p>
          <a:p>
            <a:pPr marL="0" indent="0">
              <a:buNone/>
              <a:defRPr/>
            </a:pPr>
            <a:r>
              <a:rPr lang="en-US" sz="2400" dirty="0"/>
              <a:t>     Delete n and all edges leaving it from the graph.</a:t>
            </a:r>
          </a:p>
          <a:p>
            <a:pPr marL="0" indent="0">
              <a:buNone/>
              <a:defRPr/>
            </a:pPr>
            <a:r>
              <a:rPr lang="en-US" sz="2400" dirty="0"/>
              <a:t>     k= k+1;</a:t>
            </a:r>
          </a:p>
          <a:p>
            <a:pPr marL="0" indent="0">
              <a:buNone/>
              <a:defRPr/>
            </a:pPr>
            <a:r>
              <a:rPr lang="en-US" sz="2400" dirty="0"/>
              <a:t>}</a:t>
            </a:r>
          </a:p>
          <a:p>
            <a:pPr marL="0" indent="0">
              <a:buNone/>
              <a:defRPr/>
            </a:pPr>
            <a:endParaRPr lang="en-US" sz="2400" dirty="0"/>
          </a:p>
          <a:p>
            <a:pPr marL="0" indent="0">
              <a:buNone/>
              <a:defRPr/>
            </a:pPr>
            <a:endParaRPr lang="en-US" sz="2400" dirty="0"/>
          </a:p>
        </p:txBody>
      </p:sp>
      <p:grpSp>
        <p:nvGrpSpPr>
          <p:cNvPr id="2" name="Group 1"/>
          <p:cNvGrpSpPr/>
          <p:nvPr/>
        </p:nvGrpSpPr>
        <p:grpSpPr>
          <a:xfrm>
            <a:off x="5472839" y="4455369"/>
            <a:ext cx="3507691" cy="2250231"/>
            <a:chOff x="2905025" y="1605583"/>
            <a:chExt cx="3507691" cy="2250231"/>
          </a:xfrm>
        </p:grpSpPr>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588583" y="4842808"/>
            <a:ext cx="4745417" cy="1938992"/>
          </a:xfrm>
          <a:prstGeom prst="rect">
            <a:avLst/>
          </a:prstGeom>
          <a:noFill/>
          <a:ln>
            <a:solidFill>
              <a:srgbClr val="800000"/>
            </a:solidFill>
          </a:ln>
        </p:spPr>
        <p:txBody>
          <a:bodyPr wrap="square" rtlCol="0">
            <a:spAutoFit/>
          </a:bodyPr>
          <a:lstStyle/>
          <a:p>
            <a:pPr marL="342900" indent="-342900">
              <a:buAutoNum type="arabicPeriod"/>
            </a:pPr>
            <a:r>
              <a:rPr lang="en-US" sz="2400" dirty="0">
                <a:solidFill>
                  <a:srgbClr val="800000"/>
                </a:solidFill>
                <a:latin typeface="Times New Roman"/>
                <a:cs typeface="Times New Roman"/>
              </a:rPr>
              <a:t>Abstract algorithm</a:t>
            </a:r>
          </a:p>
          <a:p>
            <a:pPr marL="342900" indent="-342900">
              <a:buAutoNum type="arabicPeriod"/>
            </a:pPr>
            <a:r>
              <a:rPr lang="en-US" sz="2400" dirty="0">
                <a:solidFill>
                  <a:srgbClr val="800000"/>
                </a:solidFill>
                <a:latin typeface="Times New Roman"/>
                <a:cs typeface="Times New Roman"/>
              </a:rPr>
              <a:t>Don’t really want to change the graph.</a:t>
            </a:r>
          </a:p>
          <a:p>
            <a:pPr marL="342900" indent="-342900">
              <a:buAutoNum type="arabicPeriod"/>
            </a:pPr>
            <a:r>
              <a:rPr lang="en-US" sz="2400" dirty="0">
                <a:solidFill>
                  <a:srgbClr val="800000"/>
                </a:solidFill>
                <a:latin typeface="Times New Roman"/>
                <a:cs typeface="Times New Roman"/>
              </a:rPr>
              <a:t>Will have to invent data structures to make it efficient.</a:t>
            </a:r>
          </a:p>
        </p:txBody>
      </p:sp>
    </p:spTree>
    <p:extLst>
      <p:ext uri="{BB962C8B-B14F-4D97-AF65-F5344CB8AC3E}">
        <p14:creationId xmlns:p14="http://schemas.microsoft.com/office/powerpoint/2010/main" val="160162771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Graph coloring</a:t>
            </a:r>
          </a:p>
        </p:txBody>
      </p:sp>
      <p:sp>
        <p:nvSpPr>
          <p:cNvPr id="25604" name="Rectangle 2"/>
          <p:cNvSpPr>
            <a:spLocks noGrp="1" noChangeArrowheads="1"/>
          </p:cNvSpPr>
          <p:nvPr>
            <p:ph idx="1"/>
          </p:nvPr>
        </p:nvSpPr>
        <p:spPr>
          <a:xfrm>
            <a:off x="457200" y="1600200"/>
            <a:ext cx="8229600" cy="4990280"/>
          </a:xfrm>
        </p:spPr>
        <p:txBody>
          <a:bodyPr rIns="132080">
            <a:normAutofit/>
          </a:bodyPr>
          <a:lstStyle/>
          <a:p>
            <a:pPr eaLnBrk="1" hangingPunct="1">
              <a:defRPr/>
            </a:pPr>
            <a:r>
              <a:rPr lang="en-US" sz="2800" dirty="0"/>
              <a:t>A </a:t>
            </a:r>
            <a:r>
              <a:rPr lang="en-US" sz="2800" dirty="0">
                <a:solidFill>
                  <a:srgbClr val="0000FF"/>
                </a:solidFill>
              </a:rPr>
              <a:t>coloring</a:t>
            </a:r>
            <a:r>
              <a:rPr lang="en-US" sz="2800" dirty="0"/>
              <a:t> of an undirected graph is an assignment of a color to each node such that no two adjacent vertices get the same color</a:t>
            </a:r>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r>
              <a:rPr lang="en-US" sz="2800" dirty="0"/>
              <a:t>How many colors are needed to color this graph?</a:t>
            </a:r>
          </a:p>
        </p:txBody>
      </p:sp>
      <p:grpSp>
        <p:nvGrpSpPr>
          <p:cNvPr id="2" name="Group 1"/>
          <p:cNvGrpSpPr/>
          <p:nvPr/>
        </p:nvGrpSpPr>
        <p:grpSpPr>
          <a:xfrm>
            <a:off x="2892912" y="3378404"/>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760459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Graph coloring</a:t>
            </a:r>
          </a:p>
        </p:txBody>
      </p:sp>
      <p:sp>
        <p:nvSpPr>
          <p:cNvPr id="25604" name="Rectangle 2"/>
          <p:cNvSpPr>
            <a:spLocks noGrp="1" noChangeArrowheads="1"/>
          </p:cNvSpPr>
          <p:nvPr>
            <p:ph idx="1"/>
          </p:nvPr>
        </p:nvSpPr>
        <p:spPr>
          <a:xfrm>
            <a:off x="457200" y="1600200"/>
            <a:ext cx="8229600" cy="4990280"/>
          </a:xfrm>
        </p:spPr>
        <p:txBody>
          <a:bodyPr rIns="132080">
            <a:normAutofit lnSpcReduction="10000"/>
          </a:bodyPr>
          <a:lstStyle/>
          <a:p>
            <a:pPr eaLnBrk="1" hangingPunct="1">
              <a:defRPr/>
            </a:pPr>
            <a:r>
              <a:rPr lang="en-US" dirty="0">
                <a:ea typeface="+mn-ea"/>
                <a:cs typeface="+mn-cs"/>
              </a:rPr>
              <a:t>A </a:t>
            </a:r>
            <a:r>
              <a:rPr lang="en-US" dirty="0">
                <a:solidFill>
                  <a:srgbClr val="0000FF"/>
                </a:solidFill>
                <a:ea typeface="+mn-ea"/>
                <a:cs typeface="+mn-cs"/>
              </a:rPr>
              <a:t>coloring</a:t>
            </a:r>
            <a:r>
              <a:rPr lang="en-US" dirty="0">
                <a:ea typeface="+mn-ea"/>
                <a:cs typeface="+mn-cs"/>
              </a:rPr>
              <a:t> of an undirected graph is an assignment of a color to each node such that no two adjacent vertices get the same color</a:t>
            </a:r>
          </a:p>
          <a:p>
            <a:pPr marL="0" indent="0" eaLnBrk="1" hangingPunct="1">
              <a:buNone/>
              <a:defRPr/>
            </a:pPr>
            <a:endParaRPr lang="en-US" dirty="0"/>
          </a:p>
          <a:p>
            <a:pPr marL="0" indent="0" eaLnBrk="1" hangingPunct="1">
              <a:buNone/>
              <a:defRPr/>
            </a:pPr>
            <a:endParaRPr lang="en-US" dirty="0">
              <a:ea typeface="+mn-ea"/>
              <a:cs typeface="+mn-cs"/>
            </a:endParaRPr>
          </a:p>
          <a:p>
            <a:pPr marL="0" indent="0" eaLnBrk="1" hangingPunct="1">
              <a:buNone/>
              <a:defRPr/>
            </a:pPr>
            <a:endParaRPr lang="en-US" dirty="0">
              <a:ea typeface="+mn-ea"/>
              <a:cs typeface="+mn-cs"/>
            </a:endParaRPr>
          </a:p>
          <a:p>
            <a:pPr eaLnBrk="1" hangingPunct="1">
              <a:defRPr/>
            </a:pPr>
            <a:endParaRPr lang="en-US" dirty="0">
              <a:ea typeface="+mn-ea"/>
              <a:cs typeface="+mn-cs"/>
            </a:endParaRPr>
          </a:p>
          <a:p>
            <a:pPr eaLnBrk="1" hangingPunct="1">
              <a:defRPr/>
            </a:pPr>
            <a:endParaRPr lang="en-US" dirty="0"/>
          </a:p>
          <a:p>
            <a:pPr eaLnBrk="1" hangingPunct="1">
              <a:defRPr/>
            </a:pPr>
            <a:endParaRPr lang="en-US" dirty="0">
              <a:ea typeface="+mn-ea"/>
              <a:cs typeface="+mn-cs"/>
            </a:endParaRPr>
          </a:p>
          <a:p>
            <a:pPr eaLnBrk="1" hangingPunct="1">
              <a:defRPr/>
            </a:pPr>
            <a:r>
              <a:rPr lang="en-US" dirty="0">
                <a:ea typeface="+mn-ea"/>
                <a:cs typeface="+mn-cs"/>
              </a:rPr>
              <a:t>How many colors are needed to color this graph?</a:t>
            </a:r>
          </a:p>
        </p:txBody>
      </p:sp>
      <p:grpSp>
        <p:nvGrpSpPr>
          <p:cNvPr id="2" name="Group 1"/>
          <p:cNvGrpSpPr/>
          <p:nvPr/>
        </p:nvGrpSpPr>
        <p:grpSpPr>
          <a:xfrm>
            <a:off x="2892912" y="3378404"/>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A</a:t>
              </a:r>
            </a:p>
          </p:txBody>
        </p:sp>
        <p:sp>
          <p:nvSpPr>
            <p:cNvPr id="26" name="Oval 25"/>
            <p:cNvSpPr/>
            <p:nvPr/>
          </p:nvSpPr>
          <p:spPr>
            <a:xfrm>
              <a:off x="3100398" y="1605583"/>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B</a:t>
              </a:r>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8" name="Oval 27"/>
            <p:cNvSpPr/>
            <p:nvPr/>
          </p:nvSpPr>
          <p:spPr>
            <a:xfrm>
              <a:off x="5490779" y="1617740"/>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D</a:t>
              </a:r>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30" name="Oval 29"/>
            <p:cNvSpPr/>
            <p:nvPr/>
          </p:nvSpPr>
          <p:spPr>
            <a:xfrm>
              <a:off x="6021969" y="3017430"/>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F</a:t>
              </a:r>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4641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An application of coloring</a:t>
            </a:r>
          </a:p>
        </p:txBody>
      </p:sp>
      <p:sp>
        <p:nvSpPr>
          <p:cNvPr id="43010" name="Rectangle 2"/>
          <p:cNvSpPr>
            <a:spLocks noGrp="1" noChangeArrowheads="1"/>
          </p:cNvSpPr>
          <p:nvPr>
            <p:ph idx="1"/>
          </p:nvPr>
        </p:nvSpPr>
        <p:spPr>
          <a:xfrm>
            <a:off x="457200" y="1600200"/>
            <a:ext cx="8229600" cy="3336229"/>
          </a:xfrm>
        </p:spPr>
        <p:txBody>
          <a:bodyPr>
            <a:normAutofit/>
          </a:bodyPr>
          <a:lstStyle/>
          <a:p>
            <a:pPr eaLnBrk="1" hangingPunct="1"/>
            <a:r>
              <a:rPr lang="en-US" sz="2400" dirty="0">
                <a:solidFill>
                  <a:srgbClr val="008000"/>
                </a:solidFill>
                <a:latin typeface="Calibri" charset="0"/>
              </a:rPr>
              <a:t>Vertices</a:t>
            </a:r>
            <a:r>
              <a:rPr lang="en-US" sz="2400" dirty="0">
                <a:latin typeface="Calibri" charset="0"/>
              </a:rPr>
              <a:t> are </a:t>
            </a:r>
            <a:r>
              <a:rPr lang="en-US" sz="2400" b="1" dirty="0">
                <a:latin typeface="Calibri" charset="0"/>
              </a:rPr>
              <a:t>tasks</a:t>
            </a:r>
          </a:p>
          <a:p>
            <a:r>
              <a:rPr lang="en-US" sz="2400" dirty="0">
                <a:solidFill>
                  <a:srgbClr val="008000"/>
                </a:solidFill>
                <a:latin typeface="Calibri" charset="0"/>
              </a:rPr>
              <a:t>Edge</a:t>
            </a:r>
            <a:r>
              <a:rPr lang="en-US" sz="2400" dirty="0">
                <a:latin typeface="Calibri" charset="0"/>
              </a:rPr>
              <a:t> </a:t>
            </a:r>
            <a:r>
              <a:rPr lang="en-US" sz="2400" dirty="0">
                <a:latin typeface="Times New Roman"/>
                <a:cs typeface="Times New Roman"/>
              </a:rPr>
              <a:t>(</a:t>
            </a:r>
            <a:r>
              <a:rPr lang="en-US" sz="2400" i="1" dirty="0">
                <a:latin typeface="Times New Roman"/>
                <a:cs typeface="Times New Roman"/>
              </a:rPr>
              <a:t>u</a:t>
            </a:r>
            <a:r>
              <a:rPr lang="en-US" sz="2400" dirty="0">
                <a:latin typeface="Times New Roman"/>
                <a:cs typeface="Times New Roman"/>
              </a:rPr>
              <a:t>, </a:t>
            </a:r>
            <a:r>
              <a:rPr lang="en-US" sz="2400" i="1" dirty="0">
                <a:latin typeface="Times New Roman"/>
                <a:cs typeface="Times New Roman"/>
              </a:rPr>
              <a:t>v</a:t>
            </a:r>
            <a:r>
              <a:rPr lang="en-US" sz="2400" dirty="0">
                <a:latin typeface="Times New Roman"/>
                <a:cs typeface="Times New Roman"/>
              </a:rPr>
              <a:t>)</a:t>
            </a:r>
            <a:r>
              <a:rPr lang="en-US" sz="2400" dirty="0">
                <a:latin typeface="Calibri" charset="0"/>
              </a:rPr>
              <a:t> is present if tasks </a:t>
            </a:r>
            <a:r>
              <a:rPr lang="en-US" sz="2400" i="1" dirty="0">
                <a:latin typeface="Times New Roman"/>
                <a:cs typeface="Times New Roman"/>
              </a:rPr>
              <a:t>u</a:t>
            </a:r>
            <a:r>
              <a:rPr lang="en-US" sz="2400" dirty="0">
                <a:latin typeface="Calibri" charset="0"/>
              </a:rPr>
              <a:t> and </a:t>
            </a:r>
            <a:r>
              <a:rPr lang="en-US" sz="2400" i="1" dirty="0">
                <a:latin typeface="Times New Roman"/>
                <a:cs typeface="Times New Roman"/>
              </a:rPr>
              <a:t>v</a:t>
            </a:r>
            <a:r>
              <a:rPr lang="en-US" sz="2400" dirty="0">
                <a:latin typeface="Calibri" charset="0"/>
              </a:rPr>
              <a:t> each require access to the </a:t>
            </a:r>
            <a:r>
              <a:rPr lang="en-US" sz="2400" b="1" dirty="0">
                <a:latin typeface="Calibri" charset="0"/>
              </a:rPr>
              <a:t>same shared resource</a:t>
            </a:r>
            <a:r>
              <a:rPr lang="en-US" sz="2400" dirty="0">
                <a:latin typeface="Calibri" charset="0"/>
              </a:rPr>
              <a:t>, and thus cannot execute simultaneously</a:t>
            </a:r>
          </a:p>
          <a:p>
            <a:pPr eaLnBrk="1" hangingPunct="1"/>
            <a:r>
              <a:rPr lang="en-US" sz="2400" dirty="0">
                <a:solidFill>
                  <a:srgbClr val="008000"/>
                </a:solidFill>
                <a:latin typeface="Calibri" charset="0"/>
              </a:rPr>
              <a:t>C</a:t>
            </a:r>
            <a:r>
              <a:rPr lang="en-US" sz="2400" dirty="0">
                <a:solidFill>
                  <a:srgbClr val="FF0000"/>
                </a:solidFill>
                <a:latin typeface="Calibri" charset="0"/>
              </a:rPr>
              <a:t>o</a:t>
            </a:r>
            <a:r>
              <a:rPr lang="en-US" sz="2400" dirty="0">
                <a:solidFill>
                  <a:srgbClr val="0000FF"/>
                </a:solidFill>
                <a:latin typeface="Calibri" charset="0"/>
              </a:rPr>
              <a:t>l</a:t>
            </a:r>
            <a:r>
              <a:rPr lang="en-US" sz="2400" dirty="0">
                <a:solidFill>
                  <a:srgbClr val="008000"/>
                </a:solidFill>
                <a:latin typeface="Calibri" charset="0"/>
              </a:rPr>
              <a:t>o</a:t>
            </a:r>
            <a:r>
              <a:rPr lang="en-US" sz="2400" dirty="0">
                <a:solidFill>
                  <a:srgbClr val="FF0000"/>
                </a:solidFill>
                <a:latin typeface="Calibri" charset="0"/>
              </a:rPr>
              <a:t>r</a:t>
            </a:r>
            <a:r>
              <a:rPr lang="en-US" sz="2400" dirty="0">
                <a:solidFill>
                  <a:srgbClr val="0000FF"/>
                </a:solidFill>
                <a:latin typeface="Calibri" charset="0"/>
              </a:rPr>
              <a:t>s</a:t>
            </a:r>
            <a:r>
              <a:rPr lang="en-US" sz="2400" dirty="0">
                <a:latin typeface="Calibri" charset="0"/>
              </a:rPr>
              <a:t> are </a:t>
            </a:r>
            <a:r>
              <a:rPr lang="en-US" sz="2400" b="1" dirty="0">
                <a:latin typeface="Calibri" charset="0"/>
              </a:rPr>
              <a:t>time slots</a:t>
            </a:r>
            <a:r>
              <a:rPr lang="en-US" sz="2400" dirty="0">
                <a:latin typeface="Calibri" charset="0"/>
              </a:rPr>
              <a:t> to schedule the tasks</a:t>
            </a:r>
          </a:p>
          <a:p>
            <a:pPr eaLnBrk="1" hangingPunct="1"/>
            <a:r>
              <a:rPr lang="en-US" sz="2400" dirty="0">
                <a:latin typeface="Calibri" charset="0"/>
              </a:rPr>
              <a:t>Minimum number of colors needed to color the graph = minimum number of time slots required</a:t>
            </a:r>
          </a:p>
        </p:txBody>
      </p:sp>
      <p:grpSp>
        <p:nvGrpSpPr>
          <p:cNvPr id="25" name="Group 24"/>
          <p:cNvGrpSpPr/>
          <p:nvPr/>
        </p:nvGrpSpPr>
        <p:grpSpPr>
          <a:xfrm>
            <a:off x="3471597" y="5172766"/>
            <a:ext cx="2200807" cy="1411847"/>
            <a:chOff x="2905025" y="1605583"/>
            <a:chExt cx="3507691" cy="2250231"/>
          </a:xfrm>
        </p:grpSpPr>
        <p:sp>
          <p:nvSpPr>
            <p:cNvPr id="26" name="Oval 25"/>
            <p:cNvSpPr/>
            <p:nvPr/>
          </p:nvSpPr>
          <p:spPr>
            <a:xfrm>
              <a:off x="2905025" y="2993136"/>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A</a:t>
              </a:r>
            </a:p>
          </p:txBody>
        </p:sp>
        <p:sp>
          <p:nvSpPr>
            <p:cNvPr id="27" name="Oval 26"/>
            <p:cNvSpPr/>
            <p:nvPr/>
          </p:nvSpPr>
          <p:spPr>
            <a:xfrm>
              <a:off x="3100398" y="1605583"/>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B</a:t>
              </a:r>
            </a:p>
          </p:txBody>
        </p:sp>
        <p:sp>
          <p:nvSpPr>
            <p:cNvPr id="28" name="Oval 27"/>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9" name="Oval 28"/>
            <p:cNvSpPr/>
            <p:nvPr/>
          </p:nvSpPr>
          <p:spPr>
            <a:xfrm>
              <a:off x="5490779" y="1617740"/>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D</a:t>
              </a:r>
            </a:p>
          </p:txBody>
        </p:sp>
        <p:sp>
          <p:nvSpPr>
            <p:cNvPr id="30" name="Oval 29"/>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31" name="Oval 30"/>
            <p:cNvSpPr/>
            <p:nvPr/>
          </p:nvSpPr>
          <p:spPr>
            <a:xfrm>
              <a:off x="6021969" y="3017430"/>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F</a:t>
              </a:r>
            </a:p>
          </p:txBody>
        </p:sp>
        <p:cxnSp>
          <p:nvCxnSpPr>
            <p:cNvPr id="32" name="Straight Arrow Connector 31"/>
            <p:cNvCxnSpPr>
              <a:stCxn id="27" idx="7"/>
              <a:endCxn id="29"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 idx="6"/>
              <a:endCxn id="28"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5"/>
              <a:endCxn id="30"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6" idx="7"/>
              <a:endCxn id="28"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6" idx="0"/>
              <a:endCxn id="27"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6" idx="5"/>
              <a:endCxn id="30"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6"/>
              <a:endCxn id="31"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9" idx="5"/>
              <a:endCxn id="31"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7"/>
              <a:endCxn id="29"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9" idx="4"/>
              <a:endCxn id="30"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053119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r>
              <a:rPr lang="en-US" sz="3600" dirty="0">
                <a:solidFill>
                  <a:srgbClr val="800000"/>
                </a:solidFill>
                <a:latin typeface="Calibri" charset="0"/>
              </a:rPr>
              <a:t>Coloring a graph</a:t>
            </a:r>
          </a:p>
        </p:txBody>
      </p:sp>
      <p:sp>
        <p:nvSpPr>
          <p:cNvPr id="4" name="Content Placeholder 3"/>
          <p:cNvSpPr>
            <a:spLocks noGrp="1"/>
          </p:cNvSpPr>
          <p:nvPr>
            <p:ph sz="quarter" idx="1"/>
          </p:nvPr>
        </p:nvSpPr>
        <p:spPr/>
        <p:txBody>
          <a:bodyPr/>
          <a:lstStyle/>
          <a:p>
            <a:r>
              <a:rPr lang="en-US" sz="2600" dirty="0"/>
              <a:t>How many colors are needed to color the states so that no two adjacent states have the same color?</a:t>
            </a:r>
          </a:p>
          <a:p>
            <a:r>
              <a:rPr lang="en-US" sz="2600" dirty="0"/>
              <a:t>Asked since 1852</a:t>
            </a:r>
          </a:p>
          <a:p>
            <a:r>
              <a:rPr lang="en-US" sz="2600" dirty="0"/>
              <a:t>1879: Kemp publishes a proof that only 4 colors are needed!</a:t>
            </a:r>
          </a:p>
          <a:p>
            <a:r>
              <a:rPr lang="en-US" sz="2600" dirty="0"/>
              <a:t>1880: Julius Peterson finds a flaw in Kemp's proof…</a:t>
            </a:r>
          </a:p>
        </p:txBody>
      </p:sp>
      <p:pic>
        <p:nvPicPr>
          <p:cNvPr id="2" name="Picture 1" descr="us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81" y="4191000"/>
            <a:ext cx="4063719" cy="2554967"/>
          </a:xfrm>
          <a:prstGeom prst="rect">
            <a:avLst/>
          </a:prstGeom>
        </p:spPr>
      </p:pic>
      <p:pic>
        <p:nvPicPr>
          <p:cNvPr id="3" name="Picture 2" descr="us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0200"/>
            <a:ext cx="4114800" cy="2585652"/>
          </a:xfrm>
          <a:prstGeom prst="rect">
            <a:avLst/>
          </a:prstGeom>
        </p:spPr>
      </p:pic>
    </p:spTree>
    <p:extLst>
      <p:ext uri="{BB962C8B-B14F-4D97-AF65-F5344CB8AC3E}">
        <p14:creationId xmlns:p14="http://schemas.microsoft.com/office/powerpoint/2010/main" val="980839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7"/>
          <p:cNvSpPr>
            <a:spLocks noGrp="1"/>
          </p:cNvSpPr>
          <p:nvPr>
            <p:ph idx="1"/>
          </p:nvPr>
        </p:nvSpPr>
        <p:spPr>
          <a:xfrm>
            <a:off x="231775" y="1607380"/>
            <a:ext cx="8334732" cy="5637140"/>
          </a:xfrm>
        </p:spPr>
        <p:txBody>
          <a:bodyPr>
            <a:normAutofit/>
          </a:bodyPr>
          <a:lstStyle/>
          <a:p>
            <a:pPr marL="0" indent="0">
              <a:buNone/>
            </a:pPr>
            <a:r>
              <a:rPr lang="en-US" sz="2400" dirty="0">
                <a:solidFill>
                  <a:srgbClr val="0000FF"/>
                </a:solidFill>
              </a:rPr>
              <a:t>Every planar graph is 4-colorable </a:t>
            </a:r>
            <a:r>
              <a:rPr lang="en-US" sz="2000" dirty="0"/>
              <a:t>[Appel &amp; Haken, 1976]</a:t>
            </a:r>
          </a:p>
          <a:p>
            <a:pPr marL="0" indent="0">
              <a:spcBef>
                <a:spcPts val="1000"/>
              </a:spcBef>
              <a:buNone/>
            </a:pPr>
            <a:r>
              <a:rPr lang="en-US" sz="2000" dirty="0"/>
              <a:t>The proof rested on checking that 1,936 special graphs had a certain property.</a:t>
            </a:r>
          </a:p>
          <a:p>
            <a:pPr marL="0" indent="0">
              <a:spcBef>
                <a:spcPts val="1000"/>
              </a:spcBef>
              <a:buNone/>
            </a:pPr>
            <a:r>
              <a:rPr lang="en-US" sz="2000" dirty="0"/>
              <a:t>They used a computer to check that those 1, 936 graphs had that property!</a:t>
            </a:r>
          </a:p>
          <a:p>
            <a:pPr marL="0" indent="0">
              <a:spcBef>
                <a:spcPts val="1000"/>
              </a:spcBef>
              <a:buNone/>
            </a:pPr>
            <a:r>
              <a:rPr lang="en-US" sz="2000" dirty="0"/>
              <a:t>Basically the first time a computer was needed to check something. Caused a lot of controversy.</a:t>
            </a:r>
          </a:p>
          <a:p>
            <a:pPr marL="0" indent="0">
              <a:spcBef>
                <a:spcPts val="1000"/>
              </a:spcBef>
              <a:buNone/>
            </a:pPr>
            <a:r>
              <a:rPr lang="en-US" sz="2000" dirty="0"/>
              <a:t>Gries looked at their computer program, a recursive program written in the assembly language of the IBM 7090 computer, and found an error, which was safe (it said something didn’t have the property when it did) and could be fixed. Others did the same.</a:t>
            </a:r>
          </a:p>
          <a:p>
            <a:pPr marL="0" indent="0">
              <a:spcBef>
                <a:spcPts val="1000"/>
              </a:spcBef>
              <a:buNone/>
            </a:pPr>
            <a:endParaRPr lang="en-US" sz="2000" dirty="0"/>
          </a:p>
          <a:p>
            <a:pPr marL="0" indent="0">
              <a:spcBef>
                <a:spcPts val="1000"/>
              </a:spcBef>
              <a:buNone/>
            </a:pPr>
            <a:r>
              <a:rPr lang="en-US" sz="2000" dirty="0"/>
              <a:t>Since then, there have been improvements. And a formal proof has even been done in the Coq proof system </a:t>
            </a:r>
          </a:p>
        </p:txBody>
      </p:sp>
      <p:sp>
        <p:nvSpPr>
          <p:cNvPr id="48132" name="Rectangle 1"/>
          <p:cNvSpPr>
            <a:spLocks/>
          </p:cNvSpPr>
          <p:nvPr/>
        </p:nvSpPr>
        <p:spPr bwMode="auto">
          <a:xfrm>
            <a:off x="231775" y="3765550"/>
            <a:ext cx="37846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gn="r"/>
            <a:endParaRPr lang="en-US" sz="2000">
              <a:solidFill>
                <a:schemeClr val="tx1"/>
              </a:solidFill>
              <a:latin typeface="Arial" charset="0"/>
              <a:cs typeface="Arial" charset="0"/>
              <a:sym typeface="Arial" charset="0"/>
            </a:endParaRPr>
          </a:p>
        </p:txBody>
      </p:sp>
      <p:sp>
        <p:nvSpPr>
          <p:cNvPr id="4" name="Title 1"/>
          <p:cNvSpPr>
            <a:spLocks noGrp="1"/>
          </p:cNvSpPr>
          <p:nvPr>
            <p:ph type="title"/>
          </p:nvPr>
        </p:nvSpPr>
        <p:spPr>
          <a:xfrm>
            <a:off x="609600" y="228600"/>
            <a:ext cx="8153400" cy="990600"/>
          </a:xfrm>
        </p:spPr>
        <p:txBody>
          <a:bodyPr>
            <a:normAutofit/>
          </a:bodyPr>
          <a:lstStyle/>
          <a:p>
            <a:r>
              <a:rPr lang="en-US" sz="3600" dirty="0">
                <a:solidFill>
                  <a:srgbClr val="800000"/>
                </a:solidFill>
                <a:latin typeface="Calibri" charset="0"/>
              </a:rPr>
              <a:t>Four Color Theorem</a:t>
            </a:r>
          </a:p>
        </p:txBody>
      </p:sp>
    </p:spTree>
    <p:extLst>
      <p:ext uri="{BB962C8B-B14F-4D97-AF65-F5344CB8AC3E}">
        <p14:creationId xmlns:p14="http://schemas.microsoft.com/office/powerpoint/2010/main" val="188024053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Planarity</a:t>
            </a: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sz="2400" dirty="0"/>
              <a:t>A graph is planar if it can be drawn in the plane without any edges crossing</a:t>
            </a:r>
          </a:p>
          <a:p>
            <a:pPr marL="0" indent="0" eaLnBrk="1" hangingPunct="1">
              <a:buNone/>
              <a:defRPr/>
            </a:pPr>
            <a:endParaRPr lang="en-US" sz="2400" dirty="0"/>
          </a:p>
          <a:p>
            <a:pPr marL="0" indent="0" eaLnBrk="1" hangingPunct="1">
              <a:buNone/>
              <a:defRPr/>
            </a:pPr>
            <a:endParaRPr lang="en-US" sz="2400" dirty="0"/>
          </a:p>
          <a:p>
            <a:pPr marL="0" indent="0" eaLnBrk="1" hangingPunct="1">
              <a:buNone/>
              <a:defRPr/>
            </a:pPr>
            <a:endParaRPr lang="en-US" sz="2400" dirty="0"/>
          </a:p>
          <a:p>
            <a:pPr marL="0" indent="0" eaLnBrk="1" hangingPunct="1">
              <a:buNone/>
              <a:defRPr/>
            </a:pPr>
            <a:endParaRPr lang="en-US" sz="2400" dirty="0"/>
          </a:p>
          <a:p>
            <a:pPr marL="0" indent="0" eaLnBrk="1" hangingPunct="1">
              <a:buNone/>
              <a:defRPr/>
            </a:pPr>
            <a:endParaRPr lang="en-US" sz="2400" dirty="0"/>
          </a:p>
          <a:p>
            <a:pPr eaLnBrk="1" hangingPunct="1">
              <a:defRPr/>
            </a:pPr>
            <a:endParaRPr lang="en-US" sz="2400" dirty="0"/>
          </a:p>
          <a:p>
            <a:pPr marL="0" indent="0" eaLnBrk="1" hangingPunct="1">
              <a:buNone/>
              <a:defRPr/>
            </a:pPr>
            <a:endParaRPr lang="en-US" sz="2400" dirty="0"/>
          </a:p>
          <a:p>
            <a:pPr eaLnBrk="1" hangingPunct="1">
              <a:defRPr/>
            </a:pPr>
            <a:r>
              <a:rPr lang="en-US" sz="2400" dirty="0"/>
              <a:t>Is this graph planar?</a:t>
            </a: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0708356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Planarity</a:t>
            </a: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sz="2800" dirty="0"/>
              <a:t>A graph is planar if it can be drawn in the plane without any edges crossing</a:t>
            </a:r>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eaLnBrk="1" hangingPunct="1">
              <a:defRPr/>
            </a:pPr>
            <a:endParaRPr lang="en-US" sz="2800" dirty="0"/>
          </a:p>
          <a:p>
            <a:pPr marL="0" indent="0" eaLnBrk="1" hangingPunct="1">
              <a:buNone/>
              <a:defRPr/>
            </a:pPr>
            <a:endParaRPr lang="en-US" sz="2800" dirty="0"/>
          </a:p>
          <a:p>
            <a:pPr eaLnBrk="1" hangingPunct="1">
              <a:defRPr/>
            </a:pPr>
            <a:r>
              <a:rPr lang="en-US" sz="2800" dirty="0"/>
              <a:t>Is this graph planar?</a:t>
            </a:r>
          </a:p>
          <a:p>
            <a:pPr lvl="1">
              <a:defRPr/>
            </a:pPr>
            <a:r>
              <a:rPr lang="en-US" dirty="0"/>
              <a:t>Yes!</a:t>
            </a: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104088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Planarity</a:t>
            </a: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dirty="0">
                <a:ea typeface="+mn-ea"/>
                <a:cs typeface="+mn-cs"/>
              </a:rPr>
              <a:t>A graph is planar if it </a:t>
            </a:r>
            <a:r>
              <a:rPr lang="en-US" b="1" u="sng" dirty="0">
                <a:solidFill>
                  <a:srgbClr val="FF0000"/>
                </a:solidFill>
                <a:ea typeface="+mn-ea"/>
                <a:cs typeface="+mn-cs"/>
              </a:rPr>
              <a:t>can</a:t>
            </a:r>
            <a:r>
              <a:rPr lang="en-US" dirty="0">
                <a:ea typeface="+mn-ea"/>
                <a:cs typeface="+mn-cs"/>
              </a:rPr>
              <a:t> be drawn in the plane without any edges crossing</a:t>
            </a:r>
          </a:p>
          <a:p>
            <a:pPr marL="0" indent="0" eaLnBrk="1" hangingPunct="1">
              <a:buNone/>
              <a:defRPr/>
            </a:pPr>
            <a:endParaRPr lang="en-US" dirty="0"/>
          </a:p>
          <a:p>
            <a:pPr marL="0" indent="0" eaLnBrk="1" hangingPunct="1">
              <a:buNone/>
              <a:defRPr/>
            </a:pPr>
            <a:endParaRPr lang="en-US" dirty="0">
              <a:ea typeface="+mn-ea"/>
              <a:cs typeface="+mn-cs"/>
            </a:endParaRPr>
          </a:p>
          <a:p>
            <a:pPr marL="0" indent="0" eaLnBrk="1" hangingPunct="1">
              <a:buNone/>
              <a:defRPr/>
            </a:pPr>
            <a:endParaRPr lang="en-US" dirty="0">
              <a:ea typeface="+mn-ea"/>
              <a:cs typeface="+mn-cs"/>
            </a:endParaRPr>
          </a:p>
          <a:p>
            <a:pPr eaLnBrk="1" hangingPunct="1">
              <a:defRPr/>
            </a:pPr>
            <a:endParaRPr lang="en-US" dirty="0">
              <a:ea typeface="+mn-ea"/>
              <a:cs typeface="+mn-cs"/>
            </a:endParaRPr>
          </a:p>
          <a:p>
            <a:pPr marL="0" indent="0" eaLnBrk="1" hangingPunct="1">
              <a:buNone/>
              <a:defRPr/>
            </a:pPr>
            <a:endParaRPr lang="en-US" dirty="0">
              <a:ea typeface="+mn-ea"/>
              <a:cs typeface="+mn-cs"/>
            </a:endParaRPr>
          </a:p>
          <a:p>
            <a:pPr eaLnBrk="1" hangingPunct="1">
              <a:defRPr/>
            </a:pPr>
            <a:r>
              <a:rPr lang="en-US" dirty="0">
                <a:ea typeface="+mn-ea"/>
                <a:cs typeface="+mn-cs"/>
              </a:rPr>
              <a:t>Is this graph planar?</a:t>
            </a:r>
          </a:p>
          <a:p>
            <a:pPr lvl="1">
              <a:defRPr/>
            </a:pPr>
            <a:r>
              <a:rPr lang="en-US" dirty="0"/>
              <a:t>Yes!</a:t>
            </a:r>
            <a:endParaRPr lang="en-US" dirty="0">
              <a:ea typeface="+mn-ea"/>
              <a:cs typeface="+mn-cs"/>
            </a:endParaRP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2"/>
              <a:endCxn id="29" idx="3"/>
            </p:cNvCxnSpPr>
            <p:nvPr/>
          </p:nvCxnSpPr>
          <p:spPr>
            <a:xfrm rot="10800000" flipH="1" flipV="1">
              <a:off x="3100398" y="1800956"/>
              <a:ext cx="1546360" cy="1997633"/>
            </a:xfrm>
            <a:prstGeom prst="curvedConnector4">
              <a:avLst>
                <a:gd name="adj1" fmla="val -50438"/>
                <a:gd name="adj2" fmla="val 114308"/>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6"/>
              <a:endCxn id="29" idx="5"/>
            </p:cNvCxnSpPr>
            <p:nvPr/>
          </p:nvCxnSpPr>
          <p:spPr>
            <a:xfrm flipH="1">
              <a:off x="4923057" y="1813114"/>
              <a:ext cx="958469" cy="1985476"/>
            </a:xfrm>
            <a:prstGeom prst="curvedConnector4">
              <a:avLst>
                <a:gd name="adj1" fmla="val -128626"/>
                <a:gd name="adj2" fmla="val 114396"/>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51755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getSharedAncestor</a:t>
            </a:r>
            <a:endParaRPr lang="en-US" dirty="0"/>
          </a:p>
        </p:txBody>
      </p:sp>
      <p:pic>
        <p:nvPicPr>
          <p:cNvPr id="35" name="Content Placeholder 3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876605" y="5529413"/>
            <a:ext cx="639435" cy="871387"/>
          </a:xfrm>
          <a:prstGeom prst="rect">
            <a:avLst/>
          </a:prstGeom>
          <a:ln w="5715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4</a:t>
            </a:fld>
            <a:endParaRPr lang="en-US" dirty="0"/>
          </a:p>
        </p:txBody>
      </p:sp>
      <p:pic>
        <p:nvPicPr>
          <p:cNvPr id="32" name="Picture 31" descr="Bob.gif"/>
          <p:cNvPicPr>
            <a:picLocks noChangeAspect="1"/>
          </p:cNvPicPr>
          <p:nvPr/>
        </p:nvPicPr>
        <p:blipFill>
          <a:blip r:embed="rId3" cstate="print"/>
          <a:stretch>
            <a:fillRect/>
          </a:stretch>
        </p:blipFill>
        <p:spPr>
          <a:xfrm>
            <a:off x="6514903" y="3753000"/>
            <a:ext cx="819470" cy="871387"/>
          </a:xfrm>
          <a:prstGeom prst="rect">
            <a:avLst/>
          </a:prstGeom>
          <a:ln w="57150" cap="sq">
            <a:solidFill>
              <a:srgbClr val="000000"/>
            </a:solidFill>
            <a:miter lim="800000"/>
          </a:ln>
          <a:effectLst>
            <a:outerShdw blurRad="57150" dist="50800" dir="2700000" algn="tl" rotWithShape="0">
              <a:srgbClr val="000000">
                <a:alpha val="40000"/>
              </a:srgbClr>
            </a:outerShdw>
          </a:effectLst>
        </p:spPr>
      </p:pic>
      <p:pic>
        <p:nvPicPr>
          <p:cNvPr id="33" name="Picture 32" descr="alice.jpg"/>
          <p:cNvPicPr>
            <a:picLocks noChangeAspect="1"/>
          </p:cNvPicPr>
          <p:nvPr/>
        </p:nvPicPr>
        <p:blipFill>
          <a:blip r:embed="rId4" cstate="print"/>
          <a:srcRect/>
          <a:stretch>
            <a:fillRect/>
          </a:stretch>
        </p:blipFill>
        <p:spPr>
          <a:xfrm flipH="1">
            <a:off x="7305188" y="2095955"/>
            <a:ext cx="652706" cy="752019"/>
          </a:xfrm>
          <a:prstGeom prst="rect">
            <a:avLst/>
          </a:prstGeom>
          <a:ln w="57150" cap="sq">
            <a:solidFill>
              <a:srgbClr val="000000"/>
            </a:solidFill>
            <a:miter lim="800000"/>
          </a:ln>
          <a:effectLst>
            <a:outerShdw blurRad="57150" dist="50800" dir="2700000" algn="tl" rotWithShape="0">
              <a:srgbClr val="000000">
                <a:alpha val="40000"/>
              </a:srgbClr>
            </a:outerShdw>
          </a:effectLst>
        </p:spPr>
      </p:pic>
      <p:pic>
        <p:nvPicPr>
          <p:cNvPr id="34" name="Picture 33" descr="Charlie,jpg.jpg"/>
          <p:cNvPicPr>
            <a:picLocks noChangeAspect="1"/>
          </p:cNvPicPr>
          <p:nvPr/>
        </p:nvPicPr>
        <p:blipFill>
          <a:blip r:embed="rId5" cstate="print"/>
          <a:stretch>
            <a:fillRect/>
          </a:stretch>
        </p:blipFill>
        <p:spPr>
          <a:xfrm>
            <a:off x="7957894" y="3770060"/>
            <a:ext cx="652706" cy="854327"/>
          </a:xfrm>
          <a:prstGeom prst="rect">
            <a:avLst/>
          </a:prstGeom>
          <a:ln w="57150" cap="sq">
            <a:solidFill>
              <a:srgbClr val="000000"/>
            </a:solidFill>
            <a:miter lim="800000"/>
          </a:ln>
          <a:effectLst>
            <a:outerShdw blurRad="57150" dist="50800" dir="2700000" algn="tl" rotWithShape="0">
              <a:srgbClr val="000000">
                <a:alpha val="40000"/>
              </a:srgbClr>
            </a:outerShdw>
          </a:effectLst>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4373" y="5529413"/>
            <a:ext cx="674994" cy="854327"/>
          </a:xfrm>
          <a:prstGeom prst="rect">
            <a:avLst/>
          </a:prstGeom>
          <a:ln w="57150" cap="sq">
            <a:solidFill>
              <a:srgbClr val="000000"/>
            </a:solidFill>
            <a:miter lim="800000"/>
          </a:ln>
          <a:effectLst>
            <a:outerShdw blurRad="57150" dist="50800" dir="2700000" algn="tl" rotWithShape="0">
              <a:srgbClr val="000000">
                <a:alpha val="40000"/>
              </a:srgbClr>
            </a:outerShdw>
          </a:effectLst>
        </p:spPr>
      </p:pic>
      <p:cxnSp>
        <p:nvCxnSpPr>
          <p:cNvPr id="38" name="Straight Arrow Connector 37"/>
          <p:cNvCxnSpPr>
            <a:stCxn id="33" idx="2"/>
            <a:endCxn id="32" idx="0"/>
          </p:cNvCxnSpPr>
          <p:nvPr/>
        </p:nvCxnSpPr>
        <p:spPr>
          <a:xfrm flipH="1">
            <a:off x="6924638" y="2847974"/>
            <a:ext cx="706903" cy="90502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p:cNvCxnSpPr>
            <a:stCxn id="33" idx="2"/>
            <a:endCxn id="34" idx="0"/>
          </p:cNvCxnSpPr>
          <p:nvPr/>
        </p:nvCxnSpPr>
        <p:spPr>
          <a:xfrm>
            <a:off x="7631541" y="2847974"/>
            <a:ext cx="652706" cy="92208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32" idx="2"/>
            <a:endCxn id="35" idx="0"/>
          </p:cNvCxnSpPr>
          <p:nvPr/>
        </p:nvCxnSpPr>
        <p:spPr>
          <a:xfrm flipH="1">
            <a:off x="6196323" y="4624387"/>
            <a:ext cx="728315" cy="90502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2"/>
            <a:endCxn id="36" idx="0"/>
          </p:cNvCxnSpPr>
          <p:nvPr/>
        </p:nvCxnSpPr>
        <p:spPr>
          <a:xfrm>
            <a:off x="6924638" y="4624387"/>
            <a:ext cx="747232" cy="90502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58" name="Freeform 57"/>
          <p:cNvSpPr/>
          <p:nvPr/>
        </p:nvSpPr>
        <p:spPr>
          <a:xfrm>
            <a:off x="6179695" y="2863121"/>
            <a:ext cx="1364105" cy="2593299"/>
          </a:xfrm>
          <a:custGeom>
            <a:avLst/>
            <a:gdLst>
              <a:gd name="connsiteX0" fmla="*/ 1364105 w 1364105"/>
              <a:gd name="connsiteY0" fmla="*/ 0 h 2593299"/>
              <a:gd name="connsiteX1" fmla="*/ 704538 w 1364105"/>
              <a:gd name="connsiteY1" fmla="*/ 869430 h 2593299"/>
              <a:gd name="connsiteX2" fmla="*/ 644577 w 1364105"/>
              <a:gd name="connsiteY2" fmla="*/ 1813810 h 2593299"/>
              <a:gd name="connsiteX3" fmla="*/ 0 w 1364105"/>
              <a:gd name="connsiteY3" fmla="*/ 2593299 h 2593299"/>
            </a:gdLst>
            <a:ahLst/>
            <a:cxnLst>
              <a:cxn ang="0">
                <a:pos x="connsiteX0" y="connsiteY0"/>
              </a:cxn>
              <a:cxn ang="0">
                <a:pos x="connsiteX1" y="connsiteY1"/>
              </a:cxn>
              <a:cxn ang="0">
                <a:pos x="connsiteX2" y="connsiteY2"/>
              </a:cxn>
              <a:cxn ang="0">
                <a:pos x="connsiteX3" y="connsiteY3"/>
              </a:cxn>
            </a:cxnLst>
            <a:rect l="l" t="t" r="r" b="b"/>
            <a:pathLst>
              <a:path w="1364105" h="2593299">
                <a:moveTo>
                  <a:pt x="1364105" y="0"/>
                </a:moveTo>
                <a:cubicBezTo>
                  <a:pt x="1094282" y="283564"/>
                  <a:pt x="824459" y="567128"/>
                  <a:pt x="704538" y="869430"/>
                </a:cubicBezTo>
                <a:cubicBezTo>
                  <a:pt x="584617" y="1171732"/>
                  <a:pt x="762000" y="1526498"/>
                  <a:pt x="644577" y="1813810"/>
                </a:cubicBezTo>
                <a:cubicBezTo>
                  <a:pt x="527154" y="2101122"/>
                  <a:pt x="67456" y="2465883"/>
                  <a:pt x="0" y="2593299"/>
                </a:cubicBezTo>
              </a:path>
            </a:pathLst>
          </a:custGeom>
          <a:ln w="57150">
            <a:solidFill>
              <a:srgbClr val="0070C0"/>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9" name="Freeform 58"/>
          <p:cNvSpPr/>
          <p:nvPr/>
        </p:nvSpPr>
        <p:spPr>
          <a:xfrm>
            <a:off x="7010400" y="2863121"/>
            <a:ext cx="776152" cy="2653259"/>
          </a:xfrm>
          <a:custGeom>
            <a:avLst/>
            <a:gdLst>
              <a:gd name="connsiteX0" fmla="*/ 761162 w 776152"/>
              <a:gd name="connsiteY0" fmla="*/ 0 h 2653259"/>
              <a:gd name="connsiteX1" fmla="*/ 101595 w 776152"/>
              <a:gd name="connsiteY1" fmla="*/ 854440 h 2653259"/>
              <a:gd name="connsiteX2" fmla="*/ 71615 w 776152"/>
              <a:gd name="connsiteY2" fmla="*/ 1768840 h 2653259"/>
              <a:gd name="connsiteX3" fmla="*/ 776152 w 776152"/>
              <a:gd name="connsiteY3" fmla="*/ 2653259 h 2653259"/>
            </a:gdLst>
            <a:ahLst/>
            <a:cxnLst>
              <a:cxn ang="0">
                <a:pos x="connsiteX0" y="connsiteY0"/>
              </a:cxn>
              <a:cxn ang="0">
                <a:pos x="connsiteX1" y="connsiteY1"/>
              </a:cxn>
              <a:cxn ang="0">
                <a:pos x="connsiteX2" y="connsiteY2"/>
              </a:cxn>
              <a:cxn ang="0">
                <a:pos x="connsiteX3" y="connsiteY3"/>
              </a:cxn>
            </a:cxnLst>
            <a:rect l="l" t="t" r="r" b="b"/>
            <a:pathLst>
              <a:path w="776152" h="2653259">
                <a:moveTo>
                  <a:pt x="761162" y="0"/>
                </a:moveTo>
                <a:cubicBezTo>
                  <a:pt x="488840" y="279816"/>
                  <a:pt x="216519" y="559633"/>
                  <a:pt x="101595" y="854440"/>
                </a:cubicBezTo>
                <a:cubicBezTo>
                  <a:pt x="-13330" y="1149247"/>
                  <a:pt x="-40811" y="1469037"/>
                  <a:pt x="71615" y="1768840"/>
                </a:cubicBezTo>
                <a:cubicBezTo>
                  <a:pt x="184041" y="2068643"/>
                  <a:pt x="776152" y="2653259"/>
                  <a:pt x="776152" y="2653259"/>
                </a:cubicBezTo>
              </a:path>
            </a:pathLst>
          </a:custGeom>
          <a:ln w="57150">
            <a:solidFill>
              <a:srgbClr val="0070C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p:cNvSpPr txBox="1"/>
          <p:nvPr/>
        </p:nvSpPr>
        <p:spPr>
          <a:xfrm>
            <a:off x="152400" y="1595021"/>
            <a:ext cx="5121915" cy="526297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dirty="0">
                <a:latin typeface="Consolas" charset="0"/>
                <a:ea typeface="Consolas" charset="0"/>
                <a:cs typeface="Consolas" charset="0"/>
              </a:rPr>
              <a:t>public Person </a:t>
            </a:r>
          </a:p>
          <a:p>
            <a:r>
              <a:rPr lang="en-US" sz="1600" dirty="0" err="1">
                <a:latin typeface="Consolas" charset="0"/>
                <a:ea typeface="Consolas" charset="0"/>
                <a:cs typeface="Consolas" charset="0"/>
              </a:rPr>
              <a:t>getSharedAncestor</a:t>
            </a:r>
            <a:r>
              <a:rPr lang="en-US" sz="1600" dirty="0">
                <a:latin typeface="Consolas" charset="0"/>
                <a:ea typeface="Consolas" charset="0"/>
                <a:cs typeface="Consolas" charset="0"/>
              </a:rPr>
              <a:t>(Person p1, Person p2){    </a:t>
            </a: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a:p>
            <a:endParaRPr lang="en-US" sz="1600" dirty="0">
              <a:latin typeface="Consolas" charset="0"/>
              <a:ea typeface="Consolas" charset="0"/>
              <a:cs typeface="Consolas" charset="0"/>
            </a:endParaRPr>
          </a:p>
          <a:p>
            <a:endParaRPr lang="en-US" sz="1600" dirty="0">
              <a:latin typeface="Consolas" charset="0"/>
              <a:ea typeface="Consolas" charset="0"/>
              <a:cs typeface="Consolas" charset="0"/>
            </a:endParaRPr>
          </a:p>
          <a:p>
            <a:endParaRPr lang="en-US" sz="1600" dirty="0">
              <a:latin typeface="Consolas" charset="0"/>
              <a:ea typeface="Consolas" charset="0"/>
              <a:cs typeface="Consolas" charset="0"/>
            </a:endParaRP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a:p>
            <a:endParaRPr lang="en-US" sz="1600" dirty="0">
              <a:latin typeface="Consolas" charset="0"/>
              <a:ea typeface="Consolas" charset="0"/>
              <a:cs typeface="Consolas" charset="0"/>
            </a:endParaRP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a:p>
            <a:endParaRPr lang="en-US" sz="1600" dirty="0">
              <a:latin typeface="Consolas" charset="0"/>
              <a:ea typeface="Consolas" charset="0"/>
              <a:cs typeface="Consolas" charset="0"/>
            </a:endParaRPr>
          </a:p>
          <a:p>
            <a:r>
              <a:rPr lang="en-US" sz="1600" dirty="0">
                <a:latin typeface="Consolas" charset="0"/>
                <a:ea typeface="Consolas" charset="0"/>
                <a:cs typeface="Consolas" charset="0"/>
              </a:rPr>
              <a:t>    </a:t>
            </a:r>
          </a:p>
          <a:p>
            <a:endParaRPr lang="en-US" sz="1600" dirty="0">
              <a:latin typeface="Consolas" charset="0"/>
              <a:ea typeface="Consolas" charset="0"/>
              <a:cs typeface="Consolas" charset="0"/>
            </a:endParaRP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a:t>
            </a:r>
          </a:p>
        </p:txBody>
      </p:sp>
      <p:sp>
        <p:nvSpPr>
          <p:cNvPr id="61" name="Rectangle 60"/>
          <p:cNvSpPr/>
          <p:nvPr/>
        </p:nvSpPr>
        <p:spPr>
          <a:xfrm>
            <a:off x="375118" y="2562428"/>
            <a:ext cx="5447311" cy="830997"/>
          </a:xfrm>
          <a:prstGeom prst="rect">
            <a:avLst/>
          </a:prstGeom>
        </p:spPr>
        <p:txBody>
          <a:bodyPr wrap="square">
            <a:spAutoFit/>
          </a:bodyPr>
          <a:lstStyle/>
          <a:p>
            <a:r>
              <a:rPr lang="en-US" sz="1600" dirty="0">
                <a:latin typeface="Consolas" charset="0"/>
                <a:ea typeface="Consolas" charset="0"/>
                <a:cs typeface="Consolas" charset="0"/>
              </a:rPr>
              <a:t>List&lt;Person&gt; l1= </a:t>
            </a:r>
            <a:r>
              <a:rPr lang="en-US" sz="1600" dirty="0" err="1">
                <a:latin typeface="Consolas" charset="0"/>
                <a:ea typeface="Consolas" charset="0"/>
                <a:cs typeface="Consolas" charset="0"/>
              </a:rPr>
              <a:t>getRepostRoute</a:t>
            </a:r>
            <a:r>
              <a:rPr lang="en-US" sz="1600" dirty="0">
                <a:latin typeface="Consolas" charset="0"/>
                <a:ea typeface="Consolas" charset="0"/>
                <a:cs typeface="Consolas" charset="0"/>
              </a:rPr>
              <a:t>(p1);</a:t>
            </a:r>
          </a:p>
          <a:p>
            <a:r>
              <a:rPr lang="en-US" sz="1600" dirty="0">
                <a:latin typeface="Consolas" charset="0"/>
                <a:ea typeface="Consolas" charset="0"/>
                <a:cs typeface="Consolas" charset="0"/>
              </a:rPr>
              <a:t>List&lt;Person&gt; l2= </a:t>
            </a:r>
            <a:r>
              <a:rPr lang="en-US" sz="1600" dirty="0" err="1">
                <a:latin typeface="Consolas" charset="0"/>
                <a:ea typeface="Consolas" charset="0"/>
                <a:cs typeface="Consolas" charset="0"/>
              </a:rPr>
              <a:t>getRepostRoute</a:t>
            </a:r>
            <a:r>
              <a:rPr lang="en-US" sz="1600" dirty="0">
                <a:latin typeface="Consolas" charset="0"/>
                <a:ea typeface="Consolas" charset="0"/>
                <a:cs typeface="Consolas" charset="0"/>
              </a:rPr>
              <a:t>(p2);</a:t>
            </a:r>
          </a:p>
          <a:p>
            <a:r>
              <a:rPr lang="en-US" sz="1600" dirty="0">
                <a:latin typeface="Consolas" charset="0"/>
                <a:ea typeface="Consolas" charset="0"/>
                <a:cs typeface="Consolas" charset="0"/>
              </a:rPr>
              <a:t>if (l1 == null || l2 == null) return null;</a:t>
            </a:r>
          </a:p>
        </p:txBody>
      </p:sp>
      <p:sp>
        <p:nvSpPr>
          <p:cNvPr id="62" name="Right Arrow 61"/>
          <p:cNvSpPr/>
          <p:nvPr/>
        </p:nvSpPr>
        <p:spPr>
          <a:xfrm>
            <a:off x="6490966" y="2149840"/>
            <a:ext cx="682052" cy="412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a:off x="6490966" y="2498907"/>
            <a:ext cx="682052" cy="4125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4" name="Rectangle 63"/>
          <p:cNvSpPr/>
          <p:nvPr/>
        </p:nvSpPr>
        <p:spPr>
          <a:xfrm>
            <a:off x="156879" y="3552982"/>
            <a:ext cx="5026152" cy="3046988"/>
          </a:xfrm>
          <a:prstGeom prst="rect">
            <a:avLst/>
          </a:prstGeom>
        </p:spPr>
        <p:txBody>
          <a:bodyPr wrap="square">
            <a:spAutoFit/>
          </a:bodyPr>
          <a:lstStyle/>
          <a:p>
            <a:r>
              <a:rPr lang="en-US" sz="1600" dirty="0">
                <a:latin typeface="Consolas" charset="0"/>
                <a:ea typeface="Consolas" charset="0"/>
                <a:cs typeface="Consolas" charset="0"/>
              </a:rPr>
              <a:t>  Iterator it1= l1.iterator();</a:t>
            </a:r>
          </a:p>
          <a:p>
            <a:r>
              <a:rPr lang="en-US" sz="1600" dirty="0">
                <a:latin typeface="Consolas" charset="0"/>
                <a:ea typeface="Consolas" charset="0"/>
                <a:cs typeface="Consolas" charset="0"/>
              </a:rPr>
              <a:t>  Iterator it2= l2.iterator();</a:t>
            </a:r>
          </a:p>
          <a:p>
            <a:endParaRPr lang="en-US" sz="1600" dirty="0">
              <a:latin typeface="Consolas" charset="0"/>
              <a:ea typeface="Consolas" charset="0"/>
              <a:cs typeface="Consolas" charset="0"/>
            </a:endParaRP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while (it1.hasNext() &amp;&amp; it2.hasNext()) {</a:t>
            </a:r>
          </a:p>
          <a:p>
            <a:r>
              <a:rPr lang="en-US" sz="1600" dirty="0">
                <a:latin typeface="Consolas" charset="0"/>
                <a:ea typeface="Consolas" charset="0"/>
                <a:cs typeface="Consolas" charset="0"/>
              </a:rPr>
              <a:t>    Person p1= (Person) it1.next();</a:t>
            </a:r>
          </a:p>
          <a:p>
            <a:r>
              <a:rPr lang="en-US" sz="1600" dirty="0">
                <a:latin typeface="Consolas" charset="0"/>
                <a:ea typeface="Consolas" charset="0"/>
                <a:cs typeface="Consolas" charset="0"/>
              </a:rPr>
              <a:t>    Person p2- (Person) it2.next();</a:t>
            </a:r>
          </a:p>
          <a:p>
            <a:endParaRPr lang="en-US" sz="1600" dirty="0">
              <a:latin typeface="Consolas" charset="0"/>
              <a:ea typeface="Consolas" charset="0"/>
              <a:cs typeface="Consolas" charset="0"/>
            </a:endParaRPr>
          </a:p>
          <a:p>
            <a:endParaRPr lang="en-US" sz="1600" dirty="0">
              <a:latin typeface="Consolas" charset="0"/>
              <a:ea typeface="Consolas" charset="0"/>
              <a:cs typeface="Consolas" charset="0"/>
            </a:endParaRP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p:txBody>
      </p:sp>
      <p:sp>
        <p:nvSpPr>
          <p:cNvPr id="65" name="Rectangle 64"/>
          <p:cNvSpPr/>
          <p:nvPr/>
        </p:nvSpPr>
        <p:spPr>
          <a:xfrm>
            <a:off x="271506" y="4280205"/>
            <a:ext cx="4572000" cy="1569660"/>
          </a:xfrm>
          <a:prstGeom prst="rect">
            <a:avLst/>
          </a:prstGeom>
        </p:spPr>
        <p:txBody>
          <a:bodyPr>
            <a:spAutoFit/>
          </a:bodyPr>
          <a:lstStyle/>
          <a:p>
            <a:r>
              <a:rPr lang="en-US" sz="1600" dirty="0">
                <a:latin typeface="Consolas" charset="0"/>
                <a:ea typeface="Consolas" charset="0"/>
                <a:cs typeface="Consolas" charset="0"/>
              </a:rPr>
              <a:t> Person </a:t>
            </a:r>
            <a:r>
              <a:rPr lang="en-US" sz="1600" dirty="0" err="1">
                <a:latin typeface="Consolas" charset="0"/>
                <a:ea typeface="Consolas" charset="0"/>
                <a:cs typeface="Consolas" charset="0"/>
              </a:rPr>
              <a:t>sa</a:t>
            </a:r>
            <a:r>
              <a:rPr lang="en-US" sz="1600" dirty="0">
                <a:latin typeface="Consolas" charset="0"/>
                <a:ea typeface="Consolas" charset="0"/>
                <a:cs typeface="Consolas" charset="0"/>
              </a:rPr>
              <a:t>= root;</a:t>
            </a:r>
          </a:p>
          <a:p>
            <a:r>
              <a:rPr lang="en-US" sz="1600" dirty="0">
                <a:latin typeface="Consolas" charset="0"/>
                <a:ea typeface="Consolas" charset="0"/>
                <a:cs typeface="Consolas" charset="0"/>
              </a:rPr>
              <a:t>  </a:t>
            </a:r>
          </a:p>
          <a:p>
            <a:r>
              <a:rPr lang="en-US" sz="1600" dirty="0">
                <a:latin typeface="Consolas" charset="0"/>
                <a:ea typeface="Consolas" charset="0"/>
                <a:cs typeface="Consolas" charset="0"/>
              </a:rPr>
              <a:t>    </a:t>
            </a:r>
          </a:p>
          <a:p>
            <a:endParaRPr lang="en-US" sz="1600" dirty="0">
              <a:latin typeface="Consolas" charset="0"/>
              <a:ea typeface="Consolas" charset="0"/>
              <a:cs typeface="Consolas" charset="0"/>
            </a:endParaRPr>
          </a:p>
          <a:p>
            <a:r>
              <a:rPr lang="en-US" sz="1600" dirty="0">
                <a:latin typeface="Consolas" charset="0"/>
                <a:ea typeface="Consolas" charset="0"/>
                <a:cs typeface="Consolas" charset="0"/>
              </a:rPr>
              <a:t>   if (p1 == p2){ </a:t>
            </a:r>
            <a:r>
              <a:rPr lang="en-US" sz="1600" dirty="0" err="1">
                <a:latin typeface="Consolas" charset="0"/>
                <a:ea typeface="Consolas" charset="0"/>
                <a:cs typeface="Consolas" charset="0"/>
              </a:rPr>
              <a:t>sa</a:t>
            </a:r>
            <a:r>
              <a:rPr lang="en-US" sz="1600" dirty="0">
                <a:latin typeface="Consolas" charset="0"/>
                <a:ea typeface="Consolas" charset="0"/>
                <a:cs typeface="Consolas" charset="0"/>
              </a:rPr>
              <a:t>= p1; }</a:t>
            </a:r>
          </a:p>
          <a:p>
            <a:r>
              <a:rPr lang="en-US" sz="1600" dirty="0">
                <a:latin typeface="Consolas" charset="0"/>
                <a:ea typeface="Consolas" charset="0"/>
                <a:cs typeface="Consolas" charset="0"/>
              </a:rPr>
              <a:t>   else { return </a:t>
            </a:r>
            <a:r>
              <a:rPr lang="en-US" sz="1600" dirty="0" err="1">
                <a:latin typeface="Consolas" charset="0"/>
                <a:ea typeface="Consolas" charset="0"/>
                <a:cs typeface="Consolas" charset="0"/>
              </a:rPr>
              <a:t>sa</a:t>
            </a:r>
            <a:r>
              <a:rPr lang="en-US" sz="1600" dirty="0">
                <a:latin typeface="Consolas" charset="0"/>
                <a:ea typeface="Consolas" charset="0"/>
                <a:cs typeface="Consolas" charset="0"/>
              </a:rPr>
              <a:t>; }</a:t>
            </a:r>
          </a:p>
        </p:txBody>
      </p:sp>
      <p:sp>
        <p:nvSpPr>
          <p:cNvPr id="66" name="Rectangle 65"/>
          <p:cNvSpPr/>
          <p:nvPr/>
        </p:nvSpPr>
        <p:spPr>
          <a:xfrm>
            <a:off x="375118" y="6238847"/>
            <a:ext cx="1306768" cy="338554"/>
          </a:xfrm>
          <a:prstGeom prst="rect">
            <a:avLst/>
          </a:prstGeom>
        </p:spPr>
        <p:txBody>
          <a:bodyPr wrap="none">
            <a:spAutoFit/>
          </a:bodyPr>
          <a:lstStyle/>
          <a:p>
            <a:r>
              <a:rPr lang="en-US" sz="1600" dirty="0">
                <a:latin typeface="Consolas" charset="0"/>
                <a:ea typeface="Consolas" charset="0"/>
                <a:cs typeface="Consolas" charset="0"/>
              </a:rPr>
              <a:t>return </a:t>
            </a:r>
            <a:r>
              <a:rPr lang="en-US" sz="1600" dirty="0" err="1">
                <a:latin typeface="Consolas" charset="0"/>
                <a:ea typeface="Consolas" charset="0"/>
                <a:cs typeface="Consolas" charset="0"/>
              </a:rPr>
              <a:t>sa</a:t>
            </a:r>
            <a:r>
              <a:rPr lang="en-US" sz="1600" dirty="0">
                <a:latin typeface="Consolas" charset="0"/>
                <a:ea typeface="Consolas" charset="0"/>
                <a:cs typeface="Consolas" charset="0"/>
              </a:rPr>
              <a:t>;</a:t>
            </a:r>
          </a:p>
        </p:txBody>
      </p:sp>
      <p:sp>
        <p:nvSpPr>
          <p:cNvPr id="68" name="Rectangle 67"/>
          <p:cNvSpPr/>
          <p:nvPr/>
        </p:nvSpPr>
        <p:spPr>
          <a:xfrm>
            <a:off x="387297" y="2085827"/>
            <a:ext cx="4887018" cy="350516"/>
          </a:xfrm>
          <a:prstGeom prst="rect">
            <a:avLst/>
          </a:prstGeom>
        </p:spPr>
        <p:txBody>
          <a:bodyPr wrap="square">
            <a:spAutoFit/>
          </a:bodyPr>
          <a:lstStyle/>
          <a:p>
            <a:r>
              <a:rPr lang="en-US" sz="1600" dirty="0">
                <a:latin typeface="Consolas" charset="0"/>
                <a:ea typeface="Consolas" charset="0"/>
                <a:cs typeface="Consolas" charset="0"/>
              </a:rPr>
              <a:t>if (p1 == null || p2 == null) return null;</a:t>
            </a:r>
          </a:p>
        </p:txBody>
      </p:sp>
    </p:spTree>
    <p:extLst>
      <p:ext uri="{BB962C8B-B14F-4D97-AF65-F5344CB8AC3E}">
        <p14:creationId xmlns:p14="http://schemas.microsoft.com/office/powerpoint/2010/main" val="6986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1.38889E-6 1.48148E-6 L -0.0809 0.24004 " pathEditMode="relative" rAng="0" ptsTypes="AA">
                                      <p:cBhvr>
                                        <p:cTn id="28" dur="2000" fill="hold"/>
                                        <p:tgtEl>
                                          <p:spTgt spid="62"/>
                                        </p:tgtEl>
                                        <p:attrNameLst>
                                          <p:attrName>ppt_x</p:attrName>
                                          <p:attrName>ppt_y</p:attrName>
                                        </p:attrNameLst>
                                      </p:cBhvr>
                                      <p:rCtr x="-4045" y="11991"/>
                                    </p:animMotion>
                                  </p:childTnLst>
                                </p:cTn>
                              </p:par>
                              <p:par>
                                <p:cTn id="29" presetID="0" presetClass="path" presetSubtype="0" accel="50000" decel="50000" fill="hold" grpId="1" nodeType="withEffect">
                                  <p:stCondLst>
                                    <p:cond delay="0"/>
                                  </p:stCondLst>
                                  <p:childTnLst>
                                    <p:animMotion origin="layout" path="M 1.38889E-6 -4.44444E-6 L -0.0809 0.24005 " pathEditMode="relative" rAng="0" ptsTypes="AA">
                                      <p:cBhvr>
                                        <p:cTn id="30" dur="2000" fill="hold"/>
                                        <p:tgtEl>
                                          <p:spTgt spid="63"/>
                                        </p:tgtEl>
                                        <p:attrNameLst>
                                          <p:attrName>ppt_x</p:attrName>
                                          <p:attrName>ppt_y</p:attrName>
                                        </p:attrNameLst>
                                      </p:cBhvr>
                                      <p:rCtr x="-4045" y="11991"/>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2" nodeType="clickEffect">
                                  <p:stCondLst>
                                    <p:cond delay="0"/>
                                  </p:stCondLst>
                                  <p:childTnLst>
                                    <p:animMotion origin="layout" path="M -0.0809 0.24004 L -0.15156 0.50671 " pathEditMode="relative" rAng="0" ptsTypes="AA">
                                      <p:cBhvr>
                                        <p:cTn id="34" dur="2000" fill="hold"/>
                                        <p:tgtEl>
                                          <p:spTgt spid="62"/>
                                        </p:tgtEl>
                                        <p:attrNameLst>
                                          <p:attrName>ppt_x</p:attrName>
                                          <p:attrName>ppt_y</p:attrName>
                                        </p:attrNameLst>
                                      </p:cBhvr>
                                      <p:rCtr x="-3542" y="13333"/>
                                    </p:animMotion>
                                  </p:childTnLst>
                                </p:cTn>
                              </p:par>
                              <p:par>
                                <p:cTn id="35" presetID="0" presetClass="path" presetSubtype="0" accel="50000" decel="50000" fill="hold" grpId="2" nodeType="withEffect">
                                  <p:stCondLst>
                                    <p:cond delay="0"/>
                                  </p:stCondLst>
                                  <p:childTnLst>
                                    <p:animMotion origin="layout" path="M -0.0809 0.24005 L 0.00555 0.50556 " pathEditMode="relative" rAng="0" ptsTypes="AA">
                                      <p:cBhvr>
                                        <p:cTn id="36" dur="2000" fill="hold"/>
                                        <p:tgtEl>
                                          <p:spTgt spid="63"/>
                                        </p:tgtEl>
                                        <p:attrNameLst>
                                          <p:attrName>ppt_x</p:attrName>
                                          <p:attrName>ppt_y</p:attrName>
                                        </p:attrNameLst>
                                      </p:cBhvr>
                                      <p:rCtr x="4323" y="13264"/>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1" grpId="0"/>
      <p:bldP spid="62" grpId="0" animBg="1"/>
      <p:bldP spid="62" grpId="1" animBg="1"/>
      <p:bldP spid="62" grpId="2" animBg="1"/>
      <p:bldP spid="63" grpId="0" animBg="1"/>
      <p:bldP spid="63" grpId="1" animBg="1"/>
      <p:bldP spid="63" grpId="2" animBg="1"/>
      <p:bldP spid="64" grpId="0"/>
      <p:bldP spid="65" grpId="0"/>
      <p:bldP spid="66" grpId="0"/>
      <p:bldP spid="6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Detecting Planarity</a:t>
            </a:r>
          </a:p>
        </p:txBody>
      </p:sp>
      <p:sp>
        <p:nvSpPr>
          <p:cNvPr id="31748" name="Rectangle 2"/>
          <p:cNvSpPr>
            <a:spLocks noGrp="1" noChangeArrowheads="1"/>
          </p:cNvSpPr>
          <p:nvPr>
            <p:ph idx="1"/>
          </p:nvPr>
        </p:nvSpPr>
        <p:spPr>
          <a:xfrm>
            <a:off x="457200" y="1600200"/>
            <a:ext cx="8229600" cy="4995687"/>
          </a:xfrm>
        </p:spPr>
        <p:txBody>
          <a:bodyPr rIns="132080">
            <a:normAutofit/>
          </a:bodyPr>
          <a:lstStyle/>
          <a:p>
            <a:pPr marL="0" indent="0" eaLnBrk="1" hangingPunct="1">
              <a:lnSpc>
                <a:spcPct val="120000"/>
              </a:lnSpc>
              <a:spcBef>
                <a:spcPct val="0"/>
              </a:spcBef>
              <a:buNone/>
              <a:defRPr/>
            </a:pPr>
            <a:r>
              <a:rPr lang="en-US" dirty="0">
                <a:solidFill>
                  <a:srgbClr val="0000FF"/>
                </a:solidFill>
                <a:ea typeface="+mn-ea"/>
                <a:cs typeface="+mn-cs"/>
              </a:rPr>
              <a:t>Kuratowski's Theorem:</a:t>
            </a:r>
          </a:p>
          <a:p>
            <a:pPr eaLnBrk="1" hangingPunct="1">
              <a:lnSpc>
                <a:spcPct val="120000"/>
              </a:lnSpc>
              <a:spcBef>
                <a:spcPct val="0"/>
              </a:spcBef>
              <a:defRPr/>
            </a:pPr>
            <a:endParaRPr lang="en-US" dirty="0">
              <a:ea typeface="+mn-ea"/>
              <a:cs typeface="+mn-cs"/>
            </a:endParaRPr>
          </a:p>
          <a:p>
            <a:pPr eaLnBrk="1" hangingPunct="1">
              <a:lnSpc>
                <a:spcPct val="120000"/>
              </a:lnSpc>
              <a:spcBef>
                <a:spcPct val="0"/>
              </a:spcBef>
              <a:defRPr/>
            </a:pPr>
            <a:endParaRPr lang="en-US" dirty="0">
              <a:ea typeface="+mn-ea"/>
              <a:cs typeface="+mn-cs"/>
            </a:endParaRPr>
          </a:p>
          <a:p>
            <a:pPr eaLnBrk="1" hangingPunct="1">
              <a:lnSpc>
                <a:spcPct val="120000"/>
              </a:lnSpc>
              <a:spcBef>
                <a:spcPct val="0"/>
              </a:spcBef>
              <a:defRPr/>
            </a:pPr>
            <a:endParaRPr lang="en-US" dirty="0">
              <a:ea typeface="+mn-ea"/>
              <a:cs typeface="+mn-cs"/>
            </a:endParaRPr>
          </a:p>
          <a:p>
            <a:pPr marL="0" indent="0" eaLnBrk="1" hangingPunct="1">
              <a:lnSpc>
                <a:spcPct val="120000"/>
              </a:lnSpc>
              <a:spcBef>
                <a:spcPct val="0"/>
              </a:spcBef>
              <a:buClr>
                <a:srgbClr val="000000"/>
              </a:buClr>
              <a:buNone/>
              <a:defRPr/>
            </a:pPr>
            <a:endParaRPr lang="en-US" dirty="0">
              <a:ea typeface="+mn-ea"/>
              <a:cs typeface="+mn-cs"/>
            </a:endParaRPr>
          </a:p>
          <a:p>
            <a:pPr eaLnBrk="1" hangingPunct="1">
              <a:lnSpc>
                <a:spcPct val="120000"/>
              </a:lnSpc>
              <a:spcBef>
                <a:spcPct val="0"/>
              </a:spcBef>
              <a:defRPr/>
            </a:pPr>
            <a:endParaRPr lang="en-US" dirty="0">
              <a:ea typeface="+mn-ea"/>
              <a:cs typeface="+mn-cs"/>
            </a:endParaRPr>
          </a:p>
          <a:p>
            <a:pPr eaLnBrk="1" hangingPunct="1">
              <a:lnSpc>
                <a:spcPct val="120000"/>
              </a:lnSpc>
              <a:spcBef>
                <a:spcPct val="0"/>
              </a:spcBef>
              <a:defRPr/>
            </a:pPr>
            <a:r>
              <a:rPr lang="en-US" dirty="0">
                <a:ea typeface="+mn-ea"/>
                <a:cs typeface="+mn-cs"/>
              </a:rPr>
              <a:t>A graph is planar if and only if it does not contain a copy of </a:t>
            </a:r>
            <a:r>
              <a:rPr lang="en-US" i="1" dirty="0">
                <a:latin typeface="Times New Roman"/>
                <a:ea typeface="+mn-ea"/>
                <a:cs typeface="Times New Roman"/>
              </a:rPr>
              <a:t>K</a:t>
            </a:r>
            <a:r>
              <a:rPr lang="en-US" baseline="-25000" dirty="0">
                <a:latin typeface="Times New Roman"/>
                <a:ea typeface="+mn-ea"/>
                <a:cs typeface="Times New Roman"/>
              </a:rPr>
              <a:t>5</a:t>
            </a:r>
            <a:r>
              <a:rPr lang="en-US" dirty="0">
                <a:ea typeface="+mn-ea"/>
                <a:cs typeface="+mn-cs"/>
              </a:rPr>
              <a:t> or </a:t>
            </a:r>
            <a:r>
              <a:rPr lang="en-US" i="1" dirty="0">
                <a:latin typeface="Times New Roman"/>
                <a:ea typeface="+mn-ea"/>
                <a:cs typeface="Times New Roman"/>
              </a:rPr>
              <a:t>K</a:t>
            </a:r>
            <a:r>
              <a:rPr lang="en-US" baseline="-25000" dirty="0">
                <a:latin typeface="Times New Roman"/>
                <a:ea typeface="+mn-ea"/>
                <a:cs typeface="Times New Roman"/>
              </a:rPr>
              <a:t>3,3</a:t>
            </a:r>
            <a:r>
              <a:rPr lang="en-US" dirty="0">
                <a:ea typeface="+mn-ea"/>
                <a:cs typeface="+mn-cs"/>
              </a:rPr>
              <a:t> (possibly with other nodes along the edges shown)</a:t>
            </a:r>
          </a:p>
        </p:txBody>
      </p:sp>
      <p:grpSp>
        <p:nvGrpSpPr>
          <p:cNvPr id="39" name="Group 38"/>
          <p:cNvGrpSpPr/>
          <p:nvPr/>
        </p:nvGrpSpPr>
        <p:grpSpPr>
          <a:xfrm>
            <a:off x="2211425" y="2357105"/>
            <a:ext cx="2656125" cy="2089598"/>
            <a:chOff x="4279900" y="2212975"/>
            <a:chExt cx="1719250" cy="1352550"/>
          </a:xfrm>
        </p:grpSpPr>
        <p:sp>
          <p:nvSpPr>
            <p:cNvPr id="40"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2"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3"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4"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5"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6"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7"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8"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4"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5" name="Rectangle 54"/>
            <p:cNvSpPr>
              <a:spLocks/>
            </p:cNvSpPr>
            <p:nvPr/>
          </p:nvSpPr>
          <p:spPr bwMode="auto">
            <a:xfrm>
              <a:off x="5338750" y="3276662"/>
              <a:ext cx="6604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gn="ctr">
                <a:spcBef>
                  <a:spcPts val="1400"/>
                </a:spcBef>
              </a:pPr>
              <a:r>
                <a:rPr lang="en-US" dirty="0">
                  <a:solidFill>
                    <a:schemeClr val="accent6">
                      <a:lumMod val="75000"/>
                    </a:schemeClr>
                  </a:solidFill>
                  <a:latin typeface="Arial" charset="0"/>
                  <a:cs typeface="Arial" charset="0"/>
                  <a:sym typeface="Arial" charset="0"/>
                </a:rPr>
                <a:t>K</a:t>
              </a:r>
              <a:r>
                <a:rPr lang="en-US" baseline="-25000" dirty="0">
                  <a:solidFill>
                    <a:schemeClr val="accent6">
                      <a:lumMod val="75000"/>
                    </a:schemeClr>
                  </a:solidFill>
                  <a:latin typeface="Arial" charset="0"/>
                  <a:cs typeface="Arial" charset="0"/>
                  <a:sym typeface="Arial" charset="0"/>
                </a:rPr>
                <a:t>5</a:t>
              </a:r>
            </a:p>
          </p:txBody>
        </p:sp>
      </p:grpSp>
      <p:grpSp>
        <p:nvGrpSpPr>
          <p:cNvPr id="56" name="Group 55"/>
          <p:cNvGrpSpPr/>
          <p:nvPr/>
        </p:nvGrpSpPr>
        <p:grpSpPr>
          <a:xfrm>
            <a:off x="5205971" y="2641538"/>
            <a:ext cx="1690956" cy="1886317"/>
            <a:chOff x="7024688" y="2555875"/>
            <a:chExt cx="812800" cy="906705"/>
          </a:xfrm>
        </p:grpSpPr>
        <p:grpSp>
          <p:nvGrpSpPr>
            <p:cNvPr id="57" name="Group 69"/>
            <p:cNvGrpSpPr>
              <a:grpSpLocks/>
            </p:cNvGrpSpPr>
            <p:nvPr/>
          </p:nvGrpSpPr>
          <p:grpSpPr bwMode="auto">
            <a:xfrm>
              <a:off x="7083425" y="2555875"/>
              <a:ext cx="88900" cy="661988"/>
              <a:chOff x="0" y="0"/>
              <a:chExt cx="56" cy="417"/>
            </a:xfrm>
          </p:grpSpPr>
          <p:sp>
            <p:nvSpPr>
              <p:cNvPr id="72" name="Oval 70"/>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3" name="Oval 71"/>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4" name="Oval 72"/>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58" name="Group 73"/>
            <p:cNvGrpSpPr>
              <a:grpSpLocks/>
            </p:cNvGrpSpPr>
            <p:nvPr/>
          </p:nvGrpSpPr>
          <p:grpSpPr bwMode="auto">
            <a:xfrm>
              <a:off x="7642225" y="2557463"/>
              <a:ext cx="88900" cy="661987"/>
              <a:chOff x="0" y="0"/>
              <a:chExt cx="56" cy="417"/>
            </a:xfrm>
          </p:grpSpPr>
          <p:sp>
            <p:nvSpPr>
              <p:cNvPr id="69" name="Oval 7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0" name="Oval 75"/>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1" name="Oval 76"/>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59" name="Line 77"/>
            <p:cNvSpPr>
              <a:spLocks noChangeShapeType="1"/>
            </p:cNvSpPr>
            <p:nvPr/>
          </p:nvSpPr>
          <p:spPr bwMode="auto">
            <a:xfrm>
              <a:off x="7172325" y="2600325"/>
              <a:ext cx="469900"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 name="Line 78"/>
            <p:cNvSpPr>
              <a:spLocks noChangeShapeType="1"/>
            </p:cNvSpPr>
            <p:nvPr/>
          </p:nvSpPr>
          <p:spPr bwMode="auto">
            <a:xfrm>
              <a:off x="7172325" y="2886075"/>
              <a:ext cx="469900"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79"/>
            <p:cNvSpPr>
              <a:spLocks noChangeShapeType="1"/>
            </p:cNvSpPr>
            <p:nvPr/>
          </p:nvSpPr>
          <p:spPr bwMode="auto">
            <a:xfrm>
              <a:off x="7172325" y="3173413"/>
              <a:ext cx="469900" cy="158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AutoShape 80"/>
            <p:cNvSpPr>
              <a:spLocks/>
            </p:cNvSpPr>
            <p:nvPr/>
          </p:nvSpPr>
          <p:spPr bwMode="auto">
            <a:xfrm>
              <a:off x="7159625" y="2632075"/>
              <a:ext cx="495300" cy="2238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3" name="AutoShape 81"/>
            <p:cNvSpPr>
              <a:spLocks/>
            </p:cNvSpPr>
            <p:nvPr/>
          </p:nvSpPr>
          <p:spPr bwMode="auto">
            <a:xfrm>
              <a:off x="7159625" y="2917825"/>
              <a:ext cx="495300" cy="225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4" name="AutoShape 82"/>
            <p:cNvSpPr>
              <a:spLocks/>
            </p:cNvSpPr>
            <p:nvPr/>
          </p:nvSpPr>
          <p:spPr bwMode="auto">
            <a:xfrm>
              <a:off x="7159625" y="2632075"/>
              <a:ext cx="527050" cy="4984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5" name="AutoShape 83"/>
            <p:cNvSpPr>
              <a:spLocks/>
            </p:cNvSpPr>
            <p:nvPr/>
          </p:nvSpPr>
          <p:spPr bwMode="auto">
            <a:xfrm rot="10800000" flipH="1">
              <a:off x="7159625" y="2919413"/>
              <a:ext cx="495300" cy="2222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6" name="AutoShape 84"/>
            <p:cNvSpPr>
              <a:spLocks/>
            </p:cNvSpPr>
            <p:nvPr/>
          </p:nvSpPr>
          <p:spPr bwMode="auto">
            <a:xfrm rot="10800000" flipH="1">
              <a:off x="7159625" y="2633663"/>
              <a:ext cx="495300" cy="2206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7" name="AutoShape 85"/>
            <p:cNvSpPr>
              <a:spLocks/>
            </p:cNvSpPr>
            <p:nvPr/>
          </p:nvSpPr>
          <p:spPr bwMode="auto">
            <a:xfrm rot="10800000" flipH="1">
              <a:off x="7127875" y="2646363"/>
              <a:ext cx="558800" cy="482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8" name="Rectangle 67"/>
            <p:cNvSpPr>
              <a:spLocks/>
            </p:cNvSpPr>
            <p:nvPr/>
          </p:nvSpPr>
          <p:spPr bwMode="auto">
            <a:xfrm>
              <a:off x="7024688" y="3290888"/>
              <a:ext cx="812800" cy="17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gn="ctr">
                <a:spcBef>
                  <a:spcPts val="1400"/>
                </a:spcBef>
              </a:pPr>
              <a:r>
                <a:rPr lang="en-US" dirty="0">
                  <a:solidFill>
                    <a:srgbClr val="E46C0A"/>
                  </a:solidFill>
                  <a:latin typeface="Arial" charset="0"/>
                  <a:cs typeface="Arial" charset="0"/>
                  <a:sym typeface="Arial" charset="0"/>
                </a:rPr>
                <a:t>K</a:t>
              </a:r>
              <a:r>
                <a:rPr lang="en-US" baseline="-25000" dirty="0">
                  <a:solidFill>
                    <a:srgbClr val="E46C0A"/>
                  </a:solidFill>
                  <a:latin typeface="Arial" charset="0"/>
                  <a:cs typeface="Arial" charset="0"/>
                  <a:sym typeface="Arial" charset="0"/>
                </a:rPr>
                <a:t>3,3</a:t>
              </a:r>
            </a:p>
          </p:txBody>
        </p:sp>
      </p:grpSp>
    </p:spTree>
    <p:extLst>
      <p:ext uri="{BB962C8B-B14F-4D97-AF65-F5344CB8AC3E}">
        <p14:creationId xmlns:p14="http://schemas.microsoft.com/office/powerpoint/2010/main" val="14665580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Bipartite graphs</a:t>
            </a:r>
          </a:p>
        </p:txBody>
      </p:sp>
      <p:sp>
        <p:nvSpPr>
          <p:cNvPr id="50178" name="Rectangle 2"/>
          <p:cNvSpPr>
            <a:spLocks noGrp="1" noChangeArrowheads="1"/>
          </p:cNvSpPr>
          <p:nvPr>
            <p:ph idx="1"/>
          </p:nvPr>
        </p:nvSpPr>
        <p:spPr>
          <a:xfrm>
            <a:off x="457200" y="1600200"/>
            <a:ext cx="8229600" cy="4920565"/>
          </a:xfrm>
        </p:spPr>
        <p:txBody>
          <a:bodyPr rIns="132080">
            <a:normAutofit/>
          </a:bodyPr>
          <a:lstStyle/>
          <a:p>
            <a:pPr eaLnBrk="1" hangingPunct="1"/>
            <a:r>
              <a:rPr lang="en-US" sz="2400" dirty="0">
                <a:latin typeface="Calibri" charset="0"/>
              </a:rPr>
              <a:t>A directed or undirected graph is </a:t>
            </a:r>
            <a:r>
              <a:rPr lang="en-US" sz="2400" dirty="0">
                <a:solidFill>
                  <a:srgbClr val="0000FF"/>
                </a:solidFill>
                <a:latin typeface="Calibri" charset="0"/>
              </a:rPr>
              <a:t>bipartite</a:t>
            </a:r>
            <a:r>
              <a:rPr lang="en-US" sz="2400" dirty="0">
                <a:latin typeface="Calibri" charset="0"/>
              </a:rPr>
              <a:t> if the vertices can be partitioned into two sets such that no edge connects two vertices in the same set</a:t>
            </a:r>
            <a:br>
              <a:rPr lang="en-US" sz="2400" dirty="0">
                <a:latin typeface="Calibri" charset="0"/>
              </a:rPr>
            </a:br>
            <a:endParaRPr lang="en-US" sz="2400" dirty="0">
              <a:latin typeface="Calibri" charset="0"/>
            </a:endParaRPr>
          </a:p>
          <a:p>
            <a:pPr eaLnBrk="1" hangingPunct="1"/>
            <a:r>
              <a:rPr lang="en-US" sz="2400" dirty="0">
                <a:latin typeface="Calibri" charset="0"/>
              </a:rPr>
              <a:t>The following are equivalent</a:t>
            </a:r>
          </a:p>
          <a:p>
            <a:pPr marL="728663" lvl="1" eaLnBrk="1" hangingPunct="1"/>
            <a:r>
              <a:rPr lang="en-US" sz="2400" i="1" dirty="0">
                <a:latin typeface="Times New Roman"/>
                <a:cs typeface="Times New Roman"/>
              </a:rPr>
              <a:t>G</a:t>
            </a:r>
            <a:r>
              <a:rPr lang="en-US" sz="2400" dirty="0">
                <a:latin typeface="Calibri" charset="0"/>
              </a:rPr>
              <a:t> is bipartite</a:t>
            </a:r>
          </a:p>
          <a:p>
            <a:pPr marL="728663" lvl="1"/>
            <a:r>
              <a:rPr lang="en-US" sz="2400" i="1" dirty="0">
                <a:latin typeface="Times New Roman"/>
                <a:cs typeface="Times New Roman"/>
              </a:rPr>
              <a:t>G</a:t>
            </a:r>
            <a:r>
              <a:rPr lang="en-US" sz="2400" dirty="0">
                <a:latin typeface="Calibri" charset="0"/>
              </a:rPr>
              <a:t> is 2-colorable</a:t>
            </a:r>
          </a:p>
          <a:p>
            <a:pPr marL="728663" lvl="1"/>
            <a:r>
              <a:rPr lang="en-US" sz="2400" i="1" dirty="0">
                <a:latin typeface="Times New Roman"/>
                <a:cs typeface="Times New Roman"/>
              </a:rPr>
              <a:t>G</a:t>
            </a:r>
            <a:r>
              <a:rPr lang="en-US" sz="2400" dirty="0">
                <a:latin typeface="Calibri" charset="0"/>
              </a:rPr>
              <a:t> has no cycles of odd length</a:t>
            </a:r>
          </a:p>
          <a:p>
            <a:pPr eaLnBrk="1" hangingPunct="1">
              <a:buFont typeface="Arial" charset="0"/>
              <a:buNone/>
            </a:pPr>
            <a:endParaRPr lang="en-US" sz="2400" dirty="0">
              <a:latin typeface="Calibri" charset="0"/>
            </a:endParaRPr>
          </a:p>
        </p:txBody>
      </p:sp>
      <p:sp>
        <p:nvSpPr>
          <p:cNvPr id="28" name="Oval 27"/>
          <p:cNvSpPr/>
          <p:nvPr/>
        </p:nvSpPr>
        <p:spPr>
          <a:xfrm>
            <a:off x="6222157" y="39991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9" name="Oval 28"/>
          <p:cNvSpPr/>
          <p:nvPr/>
        </p:nvSpPr>
        <p:spPr>
          <a:xfrm>
            <a:off x="6222157" y="4867192"/>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30" name="Oval 29"/>
          <p:cNvSpPr/>
          <p:nvPr/>
        </p:nvSpPr>
        <p:spPr>
          <a:xfrm>
            <a:off x="6222157" y="573926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31" name="Oval 30"/>
          <p:cNvSpPr/>
          <p:nvPr/>
        </p:nvSpPr>
        <p:spPr>
          <a:xfrm>
            <a:off x="7614254" y="3521814"/>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a:t>
            </a:r>
          </a:p>
        </p:txBody>
      </p:sp>
      <p:sp>
        <p:nvSpPr>
          <p:cNvPr id="32" name="Oval 31"/>
          <p:cNvSpPr/>
          <p:nvPr/>
        </p:nvSpPr>
        <p:spPr>
          <a:xfrm>
            <a:off x="7614254" y="4389877"/>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B</a:t>
            </a:r>
          </a:p>
        </p:txBody>
      </p:sp>
      <p:sp>
        <p:nvSpPr>
          <p:cNvPr id="33" name="Oval 32"/>
          <p:cNvSpPr/>
          <p:nvPr/>
        </p:nvSpPr>
        <p:spPr>
          <a:xfrm>
            <a:off x="7614254" y="5261954"/>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a:t>
            </a:r>
          </a:p>
        </p:txBody>
      </p:sp>
      <p:sp>
        <p:nvSpPr>
          <p:cNvPr id="34" name="Oval 33"/>
          <p:cNvSpPr/>
          <p:nvPr/>
        </p:nvSpPr>
        <p:spPr>
          <a:xfrm>
            <a:off x="7576365" y="6130017"/>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a:t>
            </a:r>
          </a:p>
        </p:txBody>
      </p:sp>
      <p:cxnSp>
        <p:nvCxnSpPr>
          <p:cNvPr id="3" name="Straight Connector 2"/>
          <p:cNvCxnSpPr>
            <a:stCxn id="28" idx="7"/>
            <a:endCxn id="31" idx="2"/>
          </p:cNvCxnSpPr>
          <p:nvPr/>
        </p:nvCxnSpPr>
        <p:spPr>
          <a:xfrm flipV="1">
            <a:off x="6555680" y="3717188"/>
            <a:ext cx="1058574" cy="339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28" idx="6"/>
            <a:endCxn id="32" idx="2"/>
          </p:cNvCxnSpPr>
          <p:nvPr/>
        </p:nvCxnSpPr>
        <p:spPr>
          <a:xfrm>
            <a:off x="6612904" y="4194503"/>
            <a:ext cx="1001350" cy="39074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8" idx="5"/>
            <a:endCxn id="33" idx="1"/>
          </p:cNvCxnSpPr>
          <p:nvPr/>
        </p:nvCxnSpPr>
        <p:spPr>
          <a:xfrm>
            <a:off x="6555680" y="4332653"/>
            <a:ext cx="1115798" cy="986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9" idx="6"/>
            <a:endCxn id="32" idx="3"/>
          </p:cNvCxnSpPr>
          <p:nvPr/>
        </p:nvCxnSpPr>
        <p:spPr>
          <a:xfrm flipV="1">
            <a:off x="6612904" y="4723401"/>
            <a:ext cx="1058574" cy="339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29" idx="7"/>
            <a:endCxn id="31" idx="3"/>
          </p:cNvCxnSpPr>
          <p:nvPr/>
        </p:nvCxnSpPr>
        <p:spPr>
          <a:xfrm flipV="1">
            <a:off x="6555680" y="3855338"/>
            <a:ext cx="1115798" cy="1069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30" idx="5"/>
            <a:endCxn id="34" idx="2"/>
          </p:cNvCxnSpPr>
          <p:nvPr/>
        </p:nvCxnSpPr>
        <p:spPr>
          <a:xfrm>
            <a:off x="6555680" y="6072793"/>
            <a:ext cx="1020685" cy="252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0" idx="7"/>
            <a:endCxn id="31" idx="4"/>
          </p:cNvCxnSpPr>
          <p:nvPr/>
        </p:nvCxnSpPr>
        <p:spPr>
          <a:xfrm flipV="1">
            <a:off x="6555680" y="3912562"/>
            <a:ext cx="1253948" cy="1883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0" idx="6"/>
            <a:endCxn id="33" idx="3"/>
          </p:cNvCxnSpPr>
          <p:nvPr/>
        </p:nvCxnSpPr>
        <p:spPr>
          <a:xfrm flipV="1">
            <a:off x="6612904" y="5595478"/>
            <a:ext cx="1058574" cy="33916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2711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73"/>
          <p:cNvSpPr>
            <a:spLocks noGrp="1" noChangeArrowheads="1"/>
          </p:cNvSpPr>
          <p:nvPr>
            <p:ph type="title"/>
          </p:nvPr>
        </p:nvSpPr>
        <p:spPr>
          <a:xfrm>
            <a:off x="685800" y="0"/>
            <a:ext cx="7772400" cy="1498600"/>
          </a:xfrm>
        </p:spPr>
        <p:txBody>
          <a:bodyPr rIns="132080">
            <a:normAutofit/>
          </a:bodyPr>
          <a:lstStyle/>
          <a:p>
            <a:pPr eaLnBrk="1" hangingPunct="1"/>
            <a:r>
              <a:rPr lang="en-US" sz="3600" dirty="0">
                <a:solidFill>
                  <a:srgbClr val="800000"/>
                </a:solidFill>
                <a:latin typeface="Calibri" charset="0"/>
              </a:rPr>
              <a:t>Traveling salesperson</a:t>
            </a:r>
          </a:p>
        </p:txBody>
      </p:sp>
      <p:sp>
        <p:nvSpPr>
          <p:cNvPr id="51202" name="Rectangle 74"/>
          <p:cNvSpPr>
            <a:spLocks noGrp="1" noChangeArrowheads="1"/>
          </p:cNvSpPr>
          <p:nvPr>
            <p:ph idx="1"/>
          </p:nvPr>
        </p:nvSpPr>
        <p:spPr>
          <a:xfrm>
            <a:off x="216601" y="5405438"/>
            <a:ext cx="8742796" cy="796665"/>
          </a:xfrm>
        </p:spPr>
        <p:txBody>
          <a:bodyPr rIns="132080">
            <a:normAutofit/>
          </a:bodyPr>
          <a:lstStyle/>
          <a:p>
            <a:pPr marL="0" indent="0" algn="ctr" eaLnBrk="1" hangingPunct="1">
              <a:buClr>
                <a:srgbClr val="9900CC"/>
              </a:buClr>
              <a:buNone/>
            </a:pPr>
            <a:r>
              <a:rPr lang="en-US" sz="3000" dirty="0">
                <a:latin typeface="Calibri" charset="0"/>
              </a:rPr>
              <a:t>Find a path of minimum distance that visits every city </a:t>
            </a:r>
          </a:p>
        </p:txBody>
      </p:sp>
      <p:grpSp>
        <p:nvGrpSpPr>
          <p:cNvPr id="51204" name="Group 76"/>
          <p:cNvGrpSpPr>
            <a:grpSpLocks/>
          </p:cNvGrpSpPr>
          <p:nvPr/>
        </p:nvGrpSpPr>
        <p:grpSpPr bwMode="auto">
          <a:xfrm>
            <a:off x="406260" y="1464950"/>
            <a:ext cx="8004995" cy="3557318"/>
            <a:chOff x="406295" y="1405830"/>
            <a:chExt cx="8004637" cy="3558084"/>
          </a:xfrm>
        </p:grpSpPr>
        <p:sp>
          <p:nvSpPr>
            <p:cNvPr id="51205" name="AutoShape 1"/>
            <p:cNvSpPr>
              <a:spLocks/>
            </p:cNvSpPr>
            <p:nvPr/>
          </p:nvSpPr>
          <p:spPr bwMode="auto">
            <a:xfrm rot="10800000" flipH="1">
              <a:off x="6003925" y="2187575"/>
              <a:ext cx="876300" cy="3365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06" name="Rectangle 2"/>
            <p:cNvSpPr>
              <a:spLocks/>
            </p:cNvSpPr>
            <p:nvPr/>
          </p:nvSpPr>
          <p:spPr bwMode="auto">
            <a:xfrm>
              <a:off x="6775552" y="2501206"/>
              <a:ext cx="1627234"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Amsterdam</a:t>
              </a:r>
            </a:p>
          </p:txBody>
        </p:sp>
        <p:sp>
          <p:nvSpPr>
            <p:cNvPr id="51207" name="Oval 3"/>
            <p:cNvSpPr>
              <a:spLocks/>
            </p:cNvSpPr>
            <p:nvPr/>
          </p:nvSpPr>
          <p:spPr bwMode="auto">
            <a:xfrm>
              <a:off x="2047875" y="207486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08" name="Oval 4"/>
            <p:cNvSpPr>
              <a:spLocks/>
            </p:cNvSpPr>
            <p:nvPr/>
          </p:nvSpPr>
          <p:spPr bwMode="auto">
            <a:xfrm>
              <a:off x="3278188" y="19050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09" name="Oval 5"/>
            <p:cNvSpPr>
              <a:spLocks/>
            </p:cNvSpPr>
            <p:nvPr/>
          </p:nvSpPr>
          <p:spPr bwMode="auto">
            <a:xfrm>
              <a:off x="2836863" y="260826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0" name="Oval 6"/>
            <p:cNvSpPr>
              <a:spLocks/>
            </p:cNvSpPr>
            <p:nvPr/>
          </p:nvSpPr>
          <p:spPr bwMode="auto">
            <a:xfrm>
              <a:off x="2157413" y="342741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1" name="Oval 7"/>
            <p:cNvSpPr>
              <a:spLocks/>
            </p:cNvSpPr>
            <p:nvPr/>
          </p:nvSpPr>
          <p:spPr bwMode="auto">
            <a:xfrm>
              <a:off x="2352675" y="464185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2" name="Oval 8"/>
            <p:cNvSpPr>
              <a:spLocks/>
            </p:cNvSpPr>
            <p:nvPr/>
          </p:nvSpPr>
          <p:spPr bwMode="auto">
            <a:xfrm>
              <a:off x="5915025" y="24796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3" name="Oval 9"/>
            <p:cNvSpPr>
              <a:spLocks/>
            </p:cNvSpPr>
            <p:nvPr/>
          </p:nvSpPr>
          <p:spPr bwMode="auto">
            <a:xfrm>
              <a:off x="6480175" y="313531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4" name="Oval 10"/>
            <p:cNvSpPr>
              <a:spLocks/>
            </p:cNvSpPr>
            <p:nvPr/>
          </p:nvSpPr>
          <p:spPr bwMode="auto">
            <a:xfrm>
              <a:off x="6867525" y="21113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5" name="Oval 11"/>
            <p:cNvSpPr>
              <a:spLocks/>
            </p:cNvSpPr>
            <p:nvPr/>
          </p:nvSpPr>
          <p:spPr bwMode="auto">
            <a:xfrm>
              <a:off x="7158038" y="44164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6" name="Oval 12"/>
            <p:cNvSpPr>
              <a:spLocks/>
            </p:cNvSpPr>
            <p:nvPr/>
          </p:nvSpPr>
          <p:spPr bwMode="auto">
            <a:xfrm>
              <a:off x="7121525" y="35464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7" name="AutoShape 13"/>
            <p:cNvSpPr>
              <a:spLocks/>
            </p:cNvSpPr>
            <p:nvPr/>
          </p:nvSpPr>
          <p:spPr bwMode="auto">
            <a:xfrm rot="10800000">
              <a:off x="2124075" y="2151063"/>
              <a:ext cx="725488" cy="4699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18" name="AutoShape 14"/>
            <p:cNvSpPr>
              <a:spLocks/>
            </p:cNvSpPr>
            <p:nvPr/>
          </p:nvSpPr>
          <p:spPr bwMode="auto">
            <a:xfrm rot="10800000" flipH="1">
              <a:off x="2233613" y="2697163"/>
              <a:ext cx="647700" cy="7429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19" name="AutoShape 15"/>
            <p:cNvSpPr>
              <a:spLocks/>
            </p:cNvSpPr>
            <p:nvPr/>
          </p:nvSpPr>
          <p:spPr bwMode="auto">
            <a:xfrm rot="10800000" flipH="1">
              <a:off x="2397125" y="2697163"/>
              <a:ext cx="484188" cy="19446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0" name="AutoShape 16"/>
            <p:cNvSpPr>
              <a:spLocks/>
            </p:cNvSpPr>
            <p:nvPr/>
          </p:nvSpPr>
          <p:spPr bwMode="auto">
            <a:xfrm rot="10800000">
              <a:off x="2201863" y="3516313"/>
              <a:ext cx="195262" cy="11255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1" name="AutoShape 17"/>
            <p:cNvSpPr>
              <a:spLocks/>
            </p:cNvSpPr>
            <p:nvPr/>
          </p:nvSpPr>
          <p:spPr bwMode="auto">
            <a:xfrm rot="10800000" flipH="1">
              <a:off x="2913063" y="1981200"/>
              <a:ext cx="377825" cy="6397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2" name="AutoShape 18"/>
            <p:cNvSpPr>
              <a:spLocks/>
            </p:cNvSpPr>
            <p:nvPr/>
          </p:nvSpPr>
          <p:spPr bwMode="auto">
            <a:xfrm rot="10800000" flipH="1">
              <a:off x="2441575" y="2555875"/>
              <a:ext cx="3486150" cy="2130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3" name="AutoShape 19"/>
            <p:cNvSpPr>
              <a:spLocks/>
            </p:cNvSpPr>
            <p:nvPr/>
          </p:nvSpPr>
          <p:spPr bwMode="auto">
            <a:xfrm rot="10800000" flipH="1">
              <a:off x="2246313" y="2555875"/>
              <a:ext cx="3681412" cy="9159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4" name="AutoShape 20"/>
            <p:cNvSpPr>
              <a:spLocks/>
            </p:cNvSpPr>
            <p:nvPr/>
          </p:nvSpPr>
          <p:spPr bwMode="auto">
            <a:xfrm rot="10800000" flipH="1">
              <a:off x="2925763" y="2524125"/>
              <a:ext cx="2989262" cy="1285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5" name="AutoShape 21"/>
            <p:cNvSpPr>
              <a:spLocks/>
            </p:cNvSpPr>
            <p:nvPr/>
          </p:nvSpPr>
          <p:spPr bwMode="auto">
            <a:xfrm>
              <a:off x="3367088" y="1949450"/>
              <a:ext cx="2547937" cy="5746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6" name="AutoShape 22"/>
            <p:cNvSpPr>
              <a:spLocks/>
            </p:cNvSpPr>
            <p:nvPr/>
          </p:nvSpPr>
          <p:spPr bwMode="auto">
            <a:xfrm rot="10800000" flipH="1">
              <a:off x="6602413" y="2200275"/>
              <a:ext cx="309562" cy="6223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7" name="AutoShape 23"/>
            <p:cNvSpPr>
              <a:spLocks/>
            </p:cNvSpPr>
            <p:nvPr/>
          </p:nvSpPr>
          <p:spPr bwMode="auto">
            <a:xfrm rot="10800000" flipH="1">
              <a:off x="6524625" y="2898775"/>
              <a:ext cx="46038" cy="236538"/>
            </a:xfrm>
            <a:custGeom>
              <a:avLst/>
              <a:gdLst>
                <a:gd name="T0" fmla="*/ 0 w 21600"/>
                <a:gd name="T1" fmla="*/ 0 h 21600"/>
                <a:gd name="T2" fmla="*/ 41790945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8" name="AutoShape 24"/>
            <p:cNvSpPr>
              <a:spLocks/>
            </p:cNvSpPr>
            <p:nvPr/>
          </p:nvSpPr>
          <p:spPr bwMode="auto">
            <a:xfrm rot="10800000">
              <a:off x="5991225" y="2555875"/>
              <a:ext cx="547688" cy="2667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29" name="AutoShape 25"/>
            <p:cNvSpPr>
              <a:spLocks/>
            </p:cNvSpPr>
            <p:nvPr/>
          </p:nvSpPr>
          <p:spPr bwMode="auto">
            <a:xfrm rot="10800000">
              <a:off x="5991225" y="2555875"/>
              <a:ext cx="501650" cy="5921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0" name="AutoShape 26"/>
            <p:cNvSpPr>
              <a:spLocks/>
            </p:cNvSpPr>
            <p:nvPr/>
          </p:nvSpPr>
          <p:spPr bwMode="auto">
            <a:xfrm rot="10800000">
              <a:off x="5991225" y="2555875"/>
              <a:ext cx="1143000" cy="10033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1" name="AutoShape 27"/>
            <p:cNvSpPr>
              <a:spLocks/>
            </p:cNvSpPr>
            <p:nvPr/>
          </p:nvSpPr>
          <p:spPr bwMode="auto">
            <a:xfrm rot="10800000">
              <a:off x="5991225" y="2555875"/>
              <a:ext cx="1211263" cy="18605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2" name="AutoShape 28"/>
            <p:cNvSpPr>
              <a:spLocks/>
            </p:cNvSpPr>
            <p:nvPr/>
          </p:nvSpPr>
          <p:spPr bwMode="auto">
            <a:xfrm rot="10800000">
              <a:off x="7165975" y="3635375"/>
              <a:ext cx="36513" cy="781050"/>
            </a:xfrm>
            <a:custGeom>
              <a:avLst/>
              <a:gdLst>
                <a:gd name="T0" fmla="*/ 0 w 21600"/>
                <a:gd name="T1" fmla="*/ 0 h 21600"/>
                <a:gd name="T2" fmla="*/ 4115184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3" name="AutoShape 29"/>
            <p:cNvSpPr>
              <a:spLocks/>
            </p:cNvSpPr>
            <p:nvPr/>
          </p:nvSpPr>
          <p:spPr bwMode="auto">
            <a:xfrm rot="10800000">
              <a:off x="6556375" y="3211513"/>
              <a:ext cx="646113" cy="12049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4" name="AutoShape 30"/>
            <p:cNvSpPr>
              <a:spLocks/>
            </p:cNvSpPr>
            <p:nvPr/>
          </p:nvSpPr>
          <p:spPr bwMode="auto">
            <a:xfrm rot="10800000">
              <a:off x="6556375" y="3211513"/>
              <a:ext cx="565150" cy="3794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5" name="AutoShape 31"/>
            <p:cNvSpPr>
              <a:spLocks/>
            </p:cNvSpPr>
            <p:nvPr/>
          </p:nvSpPr>
          <p:spPr bwMode="auto">
            <a:xfrm rot="10800000">
              <a:off x="6602413" y="2886075"/>
              <a:ext cx="531812" cy="6731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6" name="AutoShape 32"/>
            <p:cNvSpPr>
              <a:spLocks/>
            </p:cNvSpPr>
            <p:nvPr/>
          </p:nvSpPr>
          <p:spPr bwMode="auto">
            <a:xfrm rot="10800000">
              <a:off x="6911975" y="2200275"/>
              <a:ext cx="254000" cy="1346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7" name="AutoShape 33"/>
            <p:cNvSpPr>
              <a:spLocks/>
            </p:cNvSpPr>
            <p:nvPr/>
          </p:nvSpPr>
          <p:spPr bwMode="auto">
            <a:xfrm rot="10800000" flipH="1">
              <a:off x="2441575" y="3179763"/>
              <a:ext cx="4038600" cy="15065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8" name="AutoShape 34"/>
            <p:cNvSpPr>
              <a:spLocks/>
            </p:cNvSpPr>
            <p:nvPr/>
          </p:nvSpPr>
          <p:spPr bwMode="auto">
            <a:xfrm rot="10800000" flipH="1">
              <a:off x="2246313" y="3179763"/>
              <a:ext cx="4233862" cy="2921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39" name="AutoShape 35"/>
            <p:cNvSpPr>
              <a:spLocks/>
            </p:cNvSpPr>
            <p:nvPr/>
          </p:nvSpPr>
          <p:spPr bwMode="auto">
            <a:xfrm>
              <a:off x="2913063" y="2684463"/>
              <a:ext cx="3567112" cy="4953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40" name="AutoShape 36"/>
            <p:cNvSpPr>
              <a:spLocks/>
            </p:cNvSpPr>
            <p:nvPr/>
          </p:nvSpPr>
          <p:spPr bwMode="auto">
            <a:xfrm>
              <a:off x="3354388" y="1981200"/>
              <a:ext cx="3125787" cy="1198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41" name="AutoShape 37"/>
            <p:cNvSpPr>
              <a:spLocks/>
            </p:cNvSpPr>
            <p:nvPr/>
          </p:nvSpPr>
          <p:spPr bwMode="auto">
            <a:xfrm>
              <a:off x="2232025" y="3503613"/>
              <a:ext cx="4926013" cy="9572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42" name="AutoShape 38"/>
            <p:cNvSpPr>
              <a:spLocks/>
            </p:cNvSpPr>
            <p:nvPr/>
          </p:nvSpPr>
          <p:spPr bwMode="auto">
            <a:xfrm>
              <a:off x="2246313" y="3471863"/>
              <a:ext cx="4875212" cy="1190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43" name="AutoShape 39"/>
            <p:cNvSpPr>
              <a:spLocks/>
            </p:cNvSpPr>
            <p:nvPr/>
          </p:nvSpPr>
          <p:spPr bwMode="auto">
            <a:xfrm>
              <a:off x="2913063" y="2684463"/>
              <a:ext cx="4208462" cy="906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44" name="AutoShape 40"/>
            <p:cNvSpPr>
              <a:spLocks/>
            </p:cNvSpPr>
            <p:nvPr/>
          </p:nvSpPr>
          <p:spPr bwMode="auto">
            <a:xfrm>
              <a:off x="2881313" y="2697163"/>
              <a:ext cx="4289425" cy="17319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45" name="AutoShape 41"/>
            <p:cNvSpPr>
              <a:spLocks/>
            </p:cNvSpPr>
            <p:nvPr/>
          </p:nvSpPr>
          <p:spPr bwMode="auto">
            <a:xfrm rot="10800000" flipH="1">
              <a:off x="2925763" y="2155825"/>
              <a:ext cx="3941762" cy="4968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246" name="Rectangle 42"/>
            <p:cNvSpPr>
              <a:spLocks/>
            </p:cNvSpPr>
            <p:nvPr/>
          </p:nvSpPr>
          <p:spPr bwMode="auto">
            <a:xfrm>
              <a:off x="7215188" y="4346575"/>
              <a:ext cx="861985"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Rome</a:t>
              </a:r>
            </a:p>
          </p:txBody>
        </p:sp>
        <p:sp>
          <p:nvSpPr>
            <p:cNvPr id="51247" name="Rectangle 43"/>
            <p:cNvSpPr>
              <a:spLocks/>
            </p:cNvSpPr>
            <p:nvPr/>
          </p:nvSpPr>
          <p:spPr bwMode="auto">
            <a:xfrm>
              <a:off x="2895526" y="1405830"/>
              <a:ext cx="999186"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Boston</a:t>
              </a:r>
            </a:p>
          </p:txBody>
        </p:sp>
        <p:sp>
          <p:nvSpPr>
            <p:cNvPr id="51248" name="Rectangle 44"/>
            <p:cNvSpPr>
              <a:spLocks/>
            </p:cNvSpPr>
            <p:nvPr/>
          </p:nvSpPr>
          <p:spPr bwMode="auto">
            <a:xfrm>
              <a:off x="1720850" y="4502150"/>
              <a:ext cx="1012010"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Atlanta</a:t>
              </a:r>
            </a:p>
          </p:txBody>
        </p:sp>
        <p:sp>
          <p:nvSpPr>
            <p:cNvPr id="51249" name="Rectangle 45"/>
            <p:cNvSpPr>
              <a:spLocks/>
            </p:cNvSpPr>
            <p:nvPr/>
          </p:nvSpPr>
          <p:spPr bwMode="auto">
            <a:xfrm>
              <a:off x="5337175" y="2471738"/>
              <a:ext cx="1068012"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London</a:t>
              </a:r>
            </a:p>
          </p:txBody>
        </p:sp>
        <p:sp>
          <p:nvSpPr>
            <p:cNvPr id="51250" name="Rectangle 46"/>
            <p:cNvSpPr>
              <a:spLocks/>
            </p:cNvSpPr>
            <p:nvPr/>
          </p:nvSpPr>
          <p:spPr bwMode="auto">
            <a:xfrm>
              <a:off x="6769708" y="2965649"/>
              <a:ext cx="742216"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Paris</a:t>
              </a:r>
            </a:p>
          </p:txBody>
        </p:sp>
        <p:sp>
          <p:nvSpPr>
            <p:cNvPr id="51251" name="Rectangle 47"/>
            <p:cNvSpPr>
              <a:spLocks/>
            </p:cNvSpPr>
            <p:nvPr/>
          </p:nvSpPr>
          <p:spPr bwMode="auto">
            <a:xfrm>
              <a:off x="6607175" y="1655961"/>
              <a:ext cx="1803757"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Copenhagen</a:t>
              </a:r>
            </a:p>
          </p:txBody>
        </p:sp>
        <p:sp>
          <p:nvSpPr>
            <p:cNvPr id="51252" name="Rectangle 48"/>
            <p:cNvSpPr>
              <a:spLocks/>
            </p:cNvSpPr>
            <p:nvPr/>
          </p:nvSpPr>
          <p:spPr bwMode="auto">
            <a:xfrm>
              <a:off x="7192963" y="3433763"/>
              <a:ext cx="1033148"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Munich</a:t>
              </a:r>
            </a:p>
          </p:txBody>
        </p:sp>
        <p:sp>
          <p:nvSpPr>
            <p:cNvPr id="51253" name="Rectangle 49"/>
            <p:cNvSpPr>
              <a:spLocks/>
            </p:cNvSpPr>
            <p:nvPr/>
          </p:nvSpPr>
          <p:spPr bwMode="auto">
            <a:xfrm>
              <a:off x="1607205" y="1655961"/>
              <a:ext cx="879417"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Ithaca</a:t>
              </a:r>
            </a:p>
          </p:txBody>
        </p:sp>
        <p:sp>
          <p:nvSpPr>
            <p:cNvPr id="51254" name="Rectangle 50"/>
            <p:cNvSpPr>
              <a:spLocks/>
            </p:cNvSpPr>
            <p:nvPr/>
          </p:nvSpPr>
          <p:spPr bwMode="auto">
            <a:xfrm>
              <a:off x="1233713" y="2415309"/>
              <a:ext cx="1341212"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New York</a:t>
              </a:r>
            </a:p>
          </p:txBody>
        </p:sp>
        <p:sp>
          <p:nvSpPr>
            <p:cNvPr id="51255" name="Rectangle 51"/>
            <p:cNvSpPr>
              <a:spLocks/>
            </p:cNvSpPr>
            <p:nvPr/>
          </p:nvSpPr>
          <p:spPr bwMode="auto">
            <a:xfrm>
              <a:off x="406295" y="3370263"/>
              <a:ext cx="1654835" cy="4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Washington</a:t>
              </a:r>
            </a:p>
          </p:txBody>
        </p:sp>
        <p:sp>
          <p:nvSpPr>
            <p:cNvPr id="51256" name="Rectangle 52"/>
            <p:cNvSpPr>
              <a:spLocks/>
            </p:cNvSpPr>
            <p:nvPr/>
          </p:nvSpPr>
          <p:spPr bwMode="auto">
            <a:xfrm>
              <a:off x="3316288" y="4284663"/>
              <a:ext cx="493712"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1202</a:t>
              </a:r>
            </a:p>
          </p:txBody>
        </p:sp>
        <p:sp>
          <p:nvSpPr>
            <p:cNvPr id="51257" name="Rectangle 53"/>
            <p:cNvSpPr>
              <a:spLocks/>
            </p:cNvSpPr>
            <p:nvPr/>
          </p:nvSpPr>
          <p:spPr bwMode="auto">
            <a:xfrm>
              <a:off x="4852988" y="4032250"/>
              <a:ext cx="493712"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1380</a:t>
              </a:r>
            </a:p>
          </p:txBody>
        </p:sp>
        <p:sp>
          <p:nvSpPr>
            <p:cNvPr id="51258" name="Rectangle 54"/>
            <p:cNvSpPr>
              <a:spLocks/>
            </p:cNvSpPr>
            <p:nvPr/>
          </p:nvSpPr>
          <p:spPr bwMode="auto">
            <a:xfrm>
              <a:off x="5211763" y="3757613"/>
              <a:ext cx="493712"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1214</a:t>
              </a:r>
            </a:p>
          </p:txBody>
        </p:sp>
        <p:sp>
          <p:nvSpPr>
            <p:cNvPr id="51259" name="Rectangle 55"/>
            <p:cNvSpPr>
              <a:spLocks/>
            </p:cNvSpPr>
            <p:nvPr/>
          </p:nvSpPr>
          <p:spPr bwMode="auto">
            <a:xfrm>
              <a:off x="6010275" y="3502025"/>
              <a:ext cx="493713"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1322</a:t>
              </a:r>
            </a:p>
          </p:txBody>
        </p:sp>
        <p:sp>
          <p:nvSpPr>
            <p:cNvPr id="51260" name="Rectangle 56"/>
            <p:cNvSpPr>
              <a:spLocks/>
            </p:cNvSpPr>
            <p:nvPr/>
          </p:nvSpPr>
          <p:spPr bwMode="auto">
            <a:xfrm>
              <a:off x="2876550" y="3886200"/>
              <a:ext cx="493713"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1356</a:t>
              </a:r>
            </a:p>
          </p:txBody>
        </p:sp>
        <p:sp>
          <p:nvSpPr>
            <p:cNvPr id="51261" name="Rectangle 57"/>
            <p:cNvSpPr>
              <a:spLocks/>
            </p:cNvSpPr>
            <p:nvPr/>
          </p:nvSpPr>
          <p:spPr bwMode="auto">
            <a:xfrm>
              <a:off x="3481388" y="3090863"/>
              <a:ext cx="493712"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1002</a:t>
              </a:r>
            </a:p>
          </p:txBody>
        </p:sp>
        <p:sp>
          <p:nvSpPr>
            <p:cNvPr id="51262" name="Rectangle 58"/>
            <p:cNvSpPr>
              <a:spLocks/>
            </p:cNvSpPr>
            <p:nvPr/>
          </p:nvSpPr>
          <p:spPr bwMode="auto">
            <a:xfrm>
              <a:off x="6978650" y="2336800"/>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512</a:t>
              </a:r>
            </a:p>
          </p:txBody>
        </p:sp>
        <p:sp>
          <p:nvSpPr>
            <p:cNvPr id="51263" name="Rectangle 59"/>
            <p:cNvSpPr>
              <a:spLocks/>
            </p:cNvSpPr>
            <p:nvPr/>
          </p:nvSpPr>
          <p:spPr bwMode="auto">
            <a:xfrm>
              <a:off x="6635750" y="2571750"/>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216</a:t>
              </a:r>
            </a:p>
          </p:txBody>
        </p:sp>
        <p:sp>
          <p:nvSpPr>
            <p:cNvPr id="51264" name="Rectangle 60"/>
            <p:cNvSpPr>
              <a:spLocks/>
            </p:cNvSpPr>
            <p:nvPr/>
          </p:nvSpPr>
          <p:spPr bwMode="auto">
            <a:xfrm>
              <a:off x="7212013" y="3881438"/>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441</a:t>
              </a:r>
            </a:p>
          </p:txBody>
        </p:sp>
        <p:sp>
          <p:nvSpPr>
            <p:cNvPr id="51265" name="Rectangle 61"/>
            <p:cNvSpPr>
              <a:spLocks/>
            </p:cNvSpPr>
            <p:nvPr/>
          </p:nvSpPr>
          <p:spPr bwMode="auto">
            <a:xfrm>
              <a:off x="6194425" y="2452688"/>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189</a:t>
              </a:r>
            </a:p>
          </p:txBody>
        </p:sp>
        <p:sp>
          <p:nvSpPr>
            <p:cNvPr id="51266" name="Rectangle 62"/>
            <p:cNvSpPr>
              <a:spLocks/>
            </p:cNvSpPr>
            <p:nvPr/>
          </p:nvSpPr>
          <p:spPr bwMode="auto">
            <a:xfrm>
              <a:off x="6265863" y="2282825"/>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160</a:t>
              </a:r>
            </a:p>
          </p:txBody>
        </p:sp>
        <p:sp>
          <p:nvSpPr>
            <p:cNvPr id="51267" name="Oval 63"/>
            <p:cNvSpPr>
              <a:spLocks/>
            </p:cNvSpPr>
            <p:nvPr/>
          </p:nvSpPr>
          <p:spPr bwMode="auto">
            <a:xfrm>
              <a:off x="6526213" y="28098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68" name="Rectangle 64"/>
            <p:cNvSpPr>
              <a:spLocks/>
            </p:cNvSpPr>
            <p:nvPr/>
          </p:nvSpPr>
          <p:spPr bwMode="auto">
            <a:xfrm>
              <a:off x="5586413" y="1966913"/>
              <a:ext cx="493712"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1556</a:t>
              </a:r>
            </a:p>
          </p:txBody>
        </p:sp>
        <p:sp>
          <p:nvSpPr>
            <p:cNvPr id="51269" name="Rectangle 65"/>
            <p:cNvSpPr>
              <a:spLocks/>
            </p:cNvSpPr>
            <p:nvPr/>
          </p:nvSpPr>
          <p:spPr bwMode="auto">
            <a:xfrm>
              <a:off x="4387850" y="1938338"/>
              <a:ext cx="493713"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1323</a:t>
              </a:r>
            </a:p>
          </p:txBody>
        </p:sp>
        <p:sp>
          <p:nvSpPr>
            <p:cNvPr id="51270" name="Rectangle 66"/>
            <p:cNvSpPr>
              <a:spLocks/>
            </p:cNvSpPr>
            <p:nvPr/>
          </p:nvSpPr>
          <p:spPr bwMode="auto">
            <a:xfrm>
              <a:off x="1854200" y="3886200"/>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419</a:t>
              </a:r>
            </a:p>
          </p:txBody>
        </p:sp>
        <p:sp>
          <p:nvSpPr>
            <p:cNvPr id="51271" name="Rectangle 67"/>
            <p:cNvSpPr>
              <a:spLocks/>
            </p:cNvSpPr>
            <p:nvPr/>
          </p:nvSpPr>
          <p:spPr bwMode="auto">
            <a:xfrm>
              <a:off x="2112963" y="2886075"/>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210</a:t>
              </a:r>
            </a:p>
          </p:txBody>
        </p:sp>
        <p:sp>
          <p:nvSpPr>
            <p:cNvPr id="51272" name="Rectangle 68"/>
            <p:cNvSpPr>
              <a:spLocks/>
            </p:cNvSpPr>
            <p:nvPr/>
          </p:nvSpPr>
          <p:spPr bwMode="auto">
            <a:xfrm>
              <a:off x="2374900" y="2079625"/>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224</a:t>
              </a:r>
            </a:p>
          </p:txBody>
        </p:sp>
        <p:sp>
          <p:nvSpPr>
            <p:cNvPr id="51273" name="Rectangle 69"/>
            <p:cNvSpPr>
              <a:spLocks/>
            </p:cNvSpPr>
            <p:nvPr/>
          </p:nvSpPr>
          <p:spPr bwMode="auto">
            <a:xfrm>
              <a:off x="3113088" y="2117725"/>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132</a:t>
              </a:r>
            </a:p>
          </p:txBody>
        </p:sp>
        <p:sp>
          <p:nvSpPr>
            <p:cNvPr id="51274" name="Rectangle 70"/>
            <p:cNvSpPr>
              <a:spLocks/>
            </p:cNvSpPr>
            <p:nvPr/>
          </p:nvSpPr>
          <p:spPr bwMode="auto">
            <a:xfrm>
              <a:off x="2574925" y="3702050"/>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660</a:t>
              </a:r>
            </a:p>
          </p:txBody>
        </p:sp>
        <p:sp>
          <p:nvSpPr>
            <p:cNvPr id="51275" name="Rectangle 71"/>
            <p:cNvSpPr>
              <a:spLocks/>
            </p:cNvSpPr>
            <p:nvPr/>
          </p:nvSpPr>
          <p:spPr bwMode="auto">
            <a:xfrm>
              <a:off x="6473825" y="3784600"/>
              <a:ext cx="40957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505</a:t>
              </a:r>
            </a:p>
          </p:txBody>
        </p:sp>
        <p:sp>
          <p:nvSpPr>
            <p:cNvPr id="51276" name="Rectangle 72"/>
            <p:cNvSpPr>
              <a:spLocks/>
            </p:cNvSpPr>
            <p:nvPr/>
          </p:nvSpPr>
          <p:spPr bwMode="auto">
            <a:xfrm>
              <a:off x="2982913" y="2913063"/>
              <a:ext cx="493712"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1078</a:t>
              </a:r>
            </a:p>
          </p:txBody>
        </p:sp>
      </p:grpSp>
    </p:spTree>
    <p:extLst>
      <p:ext uri="{BB962C8B-B14F-4D97-AF65-F5344CB8AC3E}">
        <p14:creationId xmlns:p14="http://schemas.microsoft.com/office/powerpoint/2010/main" val="121947767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54"/>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Representations of graphs</a:t>
            </a:r>
          </a:p>
        </p:txBody>
      </p:sp>
      <p:grpSp>
        <p:nvGrpSpPr>
          <p:cNvPr id="52227" name="Group 1"/>
          <p:cNvGrpSpPr>
            <a:grpSpLocks/>
          </p:cNvGrpSpPr>
          <p:nvPr/>
        </p:nvGrpSpPr>
        <p:grpSpPr bwMode="auto">
          <a:xfrm>
            <a:off x="1619252" y="4146600"/>
            <a:ext cx="2479673" cy="2138363"/>
            <a:chOff x="1" y="0"/>
            <a:chExt cx="1561" cy="1347"/>
          </a:xfrm>
        </p:grpSpPr>
        <p:sp>
          <p:nvSpPr>
            <p:cNvPr id="52262" name="Rectangle 2"/>
            <p:cNvSpPr>
              <a:spLocks/>
            </p:cNvSpPr>
            <p:nvPr/>
          </p:nvSpPr>
          <p:spPr bwMode="auto">
            <a:xfrm>
              <a:off x="655" y="1127"/>
              <a:ext cx="22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3" name="Oval 3"/>
            <p:cNvSpPr>
              <a:spLocks/>
            </p:cNvSpPr>
            <p:nvPr/>
          </p:nvSpPr>
          <p:spPr bwMode="auto">
            <a:xfrm>
              <a:off x="824" y="1182"/>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52264" name="Rectangle 4"/>
            <p:cNvSpPr>
              <a:spLocks/>
            </p:cNvSpPr>
            <p:nvPr/>
          </p:nvSpPr>
          <p:spPr bwMode="auto">
            <a:xfrm>
              <a:off x="1285" y="1127"/>
              <a:ext cx="277"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5" name="Line 5"/>
            <p:cNvSpPr>
              <a:spLocks noChangeShapeType="1"/>
            </p:cNvSpPr>
            <p:nvPr/>
          </p:nvSpPr>
          <p:spPr bwMode="auto">
            <a:xfrm>
              <a:off x="880" y="1210"/>
              <a:ext cx="399" cy="0"/>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52266" name="Rectangle 6"/>
            <p:cNvSpPr>
              <a:spLocks/>
            </p:cNvSpPr>
            <p:nvPr/>
          </p:nvSpPr>
          <p:spPr bwMode="auto">
            <a:xfrm>
              <a:off x="633" y="14"/>
              <a:ext cx="31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7" name="Rectangle 7"/>
            <p:cNvSpPr>
              <a:spLocks/>
            </p:cNvSpPr>
            <p:nvPr/>
          </p:nvSpPr>
          <p:spPr bwMode="auto">
            <a:xfrm>
              <a:off x="1268" y="14"/>
              <a:ext cx="28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8" name="Line 8"/>
            <p:cNvSpPr>
              <a:spLocks noChangeShapeType="1"/>
            </p:cNvSpPr>
            <p:nvPr/>
          </p:nvSpPr>
          <p:spPr bwMode="auto">
            <a:xfrm>
              <a:off x="879" y="96"/>
              <a:ext cx="383" cy="1"/>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52269" name="Rectangle 9"/>
            <p:cNvSpPr>
              <a:spLocks/>
            </p:cNvSpPr>
            <p:nvPr/>
          </p:nvSpPr>
          <p:spPr bwMode="auto">
            <a:xfrm>
              <a:off x="623" y="377"/>
              <a:ext cx="325" cy="220"/>
            </a:xfrm>
            <a:prstGeom prst="rect">
              <a:avLst/>
            </a:prstGeom>
            <a:solidFill>
              <a:srgbClr val="9900CC"/>
            </a:solidFill>
            <a:ln w="25400">
              <a:solidFill>
                <a:schemeClr val="tx1"/>
              </a:solidFill>
              <a:miter lim="800000"/>
              <a:headEnd/>
              <a:tailEnd/>
            </a:ln>
          </p:spPr>
          <p:txBody>
            <a:bodyPr lIns="0" tIns="0" rIns="0" bIns="0"/>
            <a:lstStyle/>
            <a:p>
              <a:endParaRPr lang="en-US" sz="2400">
                <a:solidFill>
                  <a:schemeClr val="bg1"/>
                </a:solidFill>
              </a:endParaRPr>
            </a:p>
          </p:txBody>
        </p:sp>
        <p:sp>
          <p:nvSpPr>
            <p:cNvPr id="52270" name="Rectangle 10"/>
            <p:cNvSpPr>
              <a:spLocks/>
            </p:cNvSpPr>
            <p:nvPr/>
          </p:nvSpPr>
          <p:spPr bwMode="auto">
            <a:xfrm>
              <a:off x="671" y="111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2</a:t>
              </a:r>
            </a:p>
          </p:txBody>
        </p:sp>
        <p:sp>
          <p:nvSpPr>
            <p:cNvPr id="52271" name="Rectangle 11"/>
            <p:cNvSpPr>
              <a:spLocks/>
            </p:cNvSpPr>
            <p:nvPr/>
          </p:nvSpPr>
          <p:spPr bwMode="auto">
            <a:xfrm>
              <a:off x="1305" y="111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52272" name="Rectangle 12"/>
            <p:cNvSpPr>
              <a:spLocks/>
            </p:cNvSpPr>
            <p:nvPr/>
          </p:nvSpPr>
          <p:spPr bwMode="auto">
            <a:xfrm>
              <a:off x="658" y="0"/>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52273" name="Rectangle 13"/>
            <p:cNvSpPr>
              <a:spLocks/>
            </p:cNvSpPr>
            <p:nvPr/>
          </p:nvSpPr>
          <p:spPr bwMode="auto">
            <a:xfrm>
              <a:off x="1277" y="1"/>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4</a:t>
              </a:r>
            </a:p>
          </p:txBody>
        </p:sp>
        <p:sp>
          <p:nvSpPr>
            <p:cNvPr id="52274" name="Rectangle 14"/>
            <p:cNvSpPr>
              <a:spLocks/>
            </p:cNvSpPr>
            <p:nvPr/>
          </p:nvSpPr>
          <p:spPr bwMode="auto">
            <a:xfrm>
              <a:off x="675" y="36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36915" name="Rectangle 15"/>
            <p:cNvSpPr>
              <a:spLocks/>
            </p:cNvSpPr>
            <p:nvPr/>
          </p:nvSpPr>
          <p:spPr bwMode="auto">
            <a:xfrm>
              <a:off x="2" y="10"/>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76" name="Rectangle 16"/>
            <p:cNvSpPr>
              <a:spLocks/>
            </p:cNvSpPr>
            <p:nvPr/>
          </p:nvSpPr>
          <p:spPr bwMode="auto">
            <a:xfrm>
              <a:off x="12" y="1"/>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36918" name="Rectangle 18"/>
            <p:cNvSpPr>
              <a:spLocks/>
            </p:cNvSpPr>
            <p:nvPr/>
          </p:nvSpPr>
          <p:spPr bwMode="auto">
            <a:xfrm>
              <a:off x="1" y="373"/>
              <a:ext cx="389" cy="30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78" name="Rectangle 19"/>
            <p:cNvSpPr>
              <a:spLocks/>
            </p:cNvSpPr>
            <p:nvPr/>
          </p:nvSpPr>
          <p:spPr bwMode="auto">
            <a:xfrm>
              <a:off x="11" y="36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36920" name="Rectangle 20"/>
            <p:cNvSpPr>
              <a:spLocks/>
            </p:cNvSpPr>
            <p:nvPr/>
          </p:nvSpPr>
          <p:spPr bwMode="auto">
            <a:xfrm>
              <a:off x="2" y="756"/>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80" name="Rectangle 21"/>
            <p:cNvSpPr>
              <a:spLocks/>
            </p:cNvSpPr>
            <p:nvPr/>
          </p:nvSpPr>
          <p:spPr bwMode="auto">
            <a:xfrm>
              <a:off x="12" y="747"/>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36922" name="Rectangle 22"/>
            <p:cNvSpPr>
              <a:spLocks/>
            </p:cNvSpPr>
            <p:nvPr/>
          </p:nvSpPr>
          <p:spPr bwMode="auto">
            <a:xfrm>
              <a:off x="2" y="1123"/>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82" name="Rectangle 23"/>
            <p:cNvSpPr>
              <a:spLocks/>
            </p:cNvSpPr>
            <p:nvPr/>
          </p:nvSpPr>
          <p:spPr bwMode="auto">
            <a:xfrm>
              <a:off x="12" y="111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4</a:t>
              </a:r>
            </a:p>
          </p:txBody>
        </p:sp>
        <p:sp>
          <p:nvSpPr>
            <p:cNvPr id="52283" name="Oval 26"/>
            <p:cNvSpPr>
              <a:spLocks/>
            </p:cNvSpPr>
            <p:nvPr/>
          </p:nvSpPr>
          <p:spPr bwMode="auto">
            <a:xfrm>
              <a:off x="306" y="1182"/>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52284" name="Line 27"/>
            <p:cNvSpPr>
              <a:spLocks noChangeShapeType="1"/>
            </p:cNvSpPr>
            <p:nvPr/>
          </p:nvSpPr>
          <p:spPr bwMode="auto">
            <a:xfrm>
              <a:off x="362" y="1210"/>
              <a:ext cx="287" cy="1"/>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52285" name="Line 28"/>
            <p:cNvSpPr>
              <a:spLocks noChangeShapeType="1"/>
            </p:cNvSpPr>
            <p:nvPr/>
          </p:nvSpPr>
          <p:spPr bwMode="auto">
            <a:xfrm>
              <a:off x="345" y="96"/>
              <a:ext cx="282" cy="0"/>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52286" name="Oval 29"/>
            <p:cNvSpPr>
              <a:spLocks/>
            </p:cNvSpPr>
            <p:nvPr/>
          </p:nvSpPr>
          <p:spPr bwMode="auto">
            <a:xfrm>
              <a:off x="823" y="68"/>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52287" name="Line 30"/>
            <p:cNvSpPr>
              <a:spLocks noChangeShapeType="1"/>
            </p:cNvSpPr>
            <p:nvPr/>
          </p:nvSpPr>
          <p:spPr bwMode="auto">
            <a:xfrm>
              <a:off x="340" y="460"/>
              <a:ext cx="277" cy="0"/>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52288" name="Oval 34"/>
            <p:cNvSpPr>
              <a:spLocks/>
            </p:cNvSpPr>
            <p:nvPr/>
          </p:nvSpPr>
          <p:spPr bwMode="auto">
            <a:xfrm>
              <a:off x="289" y="68"/>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52289" name="Oval 35"/>
            <p:cNvSpPr>
              <a:spLocks/>
            </p:cNvSpPr>
            <p:nvPr/>
          </p:nvSpPr>
          <p:spPr bwMode="auto">
            <a:xfrm>
              <a:off x="284" y="432"/>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grpSp>
      <p:sp>
        <p:nvSpPr>
          <p:cNvPr id="52246" name="Rectangle 55"/>
          <p:cNvSpPr>
            <a:spLocks/>
          </p:cNvSpPr>
          <p:nvPr/>
        </p:nvSpPr>
        <p:spPr bwMode="auto">
          <a:xfrm>
            <a:off x="1904382" y="3534478"/>
            <a:ext cx="18093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1600"/>
              </a:spcBef>
            </a:pPr>
            <a:r>
              <a:rPr lang="en-US" sz="2400" dirty="0">
                <a:solidFill>
                  <a:schemeClr val="tx1"/>
                </a:solidFill>
                <a:latin typeface="Calibri"/>
                <a:cs typeface="Calibri"/>
                <a:sym typeface="Arial" charset="0"/>
              </a:rPr>
              <a:t>Adjacency List</a:t>
            </a:r>
          </a:p>
        </p:txBody>
      </p:sp>
      <p:sp>
        <p:nvSpPr>
          <p:cNvPr id="52247" name="Rectangle 56"/>
          <p:cNvSpPr>
            <a:spLocks/>
          </p:cNvSpPr>
          <p:nvPr/>
        </p:nvSpPr>
        <p:spPr bwMode="auto">
          <a:xfrm>
            <a:off x="5214484" y="3534478"/>
            <a:ext cx="22108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1600"/>
              </a:spcBef>
            </a:pPr>
            <a:r>
              <a:rPr lang="en-US" sz="2400" dirty="0">
                <a:solidFill>
                  <a:schemeClr val="tx1"/>
                </a:solidFill>
                <a:latin typeface="Calibri"/>
                <a:cs typeface="Calibri"/>
                <a:sym typeface="Arial" charset="0"/>
              </a:rPr>
              <a:t>Adjacency Matrix</a:t>
            </a:r>
          </a:p>
        </p:txBody>
      </p:sp>
      <p:grpSp>
        <p:nvGrpSpPr>
          <p:cNvPr id="52248" name="Group 71"/>
          <p:cNvGrpSpPr>
            <a:grpSpLocks/>
          </p:cNvGrpSpPr>
          <p:nvPr/>
        </p:nvGrpSpPr>
        <p:grpSpPr bwMode="auto">
          <a:xfrm>
            <a:off x="3684318" y="1470967"/>
            <a:ext cx="2167978" cy="1763012"/>
            <a:chOff x="3694151" y="1815052"/>
            <a:chExt cx="1615489" cy="1272561"/>
          </a:xfrm>
        </p:grpSpPr>
        <p:sp>
          <p:nvSpPr>
            <p:cNvPr id="52249" name="Oval 57"/>
            <p:cNvSpPr>
              <a:spLocks/>
            </p:cNvSpPr>
            <p:nvPr/>
          </p:nvSpPr>
          <p:spPr bwMode="auto">
            <a:xfrm>
              <a:off x="3948113" y="2024063"/>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0" name="Oval 58"/>
            <p:cNvSpPr>
              <a:spLocks/>
            </p:cNvSpPr>
            <p:nvPr/>
          </p:nvSpPr>
          <p:spPr bwMode="auto">
            <a:xfrm>
              <a:off x="4935538" y="2024063"/>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1" name="Oval 59"/>
            <p:cNvSpPr>
              <a:spLocks/>
            </p:cNvSpPr>
            <p:nvPr/>
          </p:nvSpPr>
          <p:spPr bwMode="auto">
            <a:xfrm>
              <a:off x="3949700" y="2819400"/>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2" name="Oval 60"/>
            <p:cNvSpPr>
              <a:spLocks/>
            </p:cNvSpPr>
            <p:nvPr/>
          </p:nvSpPr>
          <p:spPr bwMode="auto">
            <a:xfrm>
              <a:off x="4935538" y="2820988"/>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3" name="AutoShape 61"/>
            <p:cNvSpPr>
              <a:spLocks/>
            </p:cNvSpPr>
            <p:nvPr/>
          </p:nvSpPr>
          <p:spPr bwMode="auto">
            <a:xfrm rot="10800000" flipH="1">
              <a:off x="4025900" y="2171700"/>
              <a:ext cx="86360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41275">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254" name="Line 62"/>
            <p:cNvSpPr>
              <a:spLocks noChangeShapeType="1"/>
            </p:cNvSpPr>
            <p:nvPr/>
          </p:nvSpPr>
          <p:spPr bwMode="auto">
            <a:xfrm>
              <a:off x="4037013" y="2068513"/>
              <a:ext cx="898525" cy="1587"/>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55" name="Line 63"/>
            <p:cNvSpPr>
              <a:spLocks noChangeShapeType="1"/>
            </p:cNvSpPr>
            <p:nvPr/>
          </p:nvSpPr>
          <p:spPr bwMode="auto">
            <a:xfrm>
              <a:off x="3992563" y="2112963"/>
              <a:ext cx="1587" cy="706437"/>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56" name="Line 64"/>
            <p:cNvSpPr>
              <a:spLocks noChangeShapeType="1"/>
            </p:cNvSpPr>
            <p:nvPr/>
          </p:nvSpPr>
          <p:spPr bwMode="auto">
            <a:xfrm>
              <a:off x="4038600" y="2863850"/>
              <a:ext cx="896938" cy="1588"/>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57" name="Line 65"/>
            <p:cNvSpPr>
              <a:spLocks noChangeShapeType="1"/>
            </p:cNvSpPr>
            <p:nvPr/>
          </p:nvSpPr>
          <p:spPr bwMode="auto">
            <a:xfrm>
              <a:off x="4979988" y="2112963"/>
              <a:ext cx="1587" cy="708025"/>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2258" name="Rectangle 66"/>
            <p:cNvSpPr>
              <a:spLocks/>
            </p:cNvSpPr>
            <p:nvPr/>
          </p:nvSpPr>
          <p:spPr bwMode="auto">
            <a:xfrm>
              <a:off x="3727296" y="1815052"/>
              <a:ext cx="95347" cy="355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1</a:t>
              </a:r>
            </a:p>
          </p:txBody>
        </p:sp>
        <p:sp>
          <p:nvSpPr>
            <p:cNvPr id="52259" name="Rectangle 67"/>
            <p:cNvSpPr>
              <a:spLocks/>
            </p:cNvSpPr>
            <p:nvPr/>
          </p:nvSpPr>
          <p:spPr bwMode="auto">
            <a:xfrm>
              <a:off x="5095558" y="1816249"/>
              <a:ext cx="214082" cy="355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2</a:t>
              </a:r>
            </a:p>
          </p:txBody>
        </p:sp>
        <p:sp>
          <p:nvSpPr>
            <p:cNvPr id="52260" name="Rectangle 68"/>
            <p:cNvSpPr>
              <a:spLocks/>
            </p:cNvSpPr>
            <p:nvPr/>
          </p:nvSpPr>
          <p:spPr bwMode="auto">
            <a:xfrm>
              <a:off x="5095557" y="2730574"/>
              <a:ext cx="214082" cy="355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3</a:t>
              </a:r>
            </a:p>
          </p:txBody>
        </p:sp>
        <p:sp>
          <p:nvSpPr>
            <p:cNvPr id="52261" name="Rectangle 69"/>
            <p:cNvSpPr>
              <a:spLocks/>
            </p:cNvSpPr>
            <p:nvPr/>
          </p:nvSpPr>
          <p:spPr bwMode="auto">
            <a:xfrm>
              <a:off x="3694151" y="2732162"/>
              <a:ext cx="214082" cy="355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4</a:t>
              </a:r>
            </a:p>
          </p:txBody>
        </p:sp>
      </p:grpSp>
      <p:grpSp>
        <p:nvGrpSpPr>
          <p:cNvPr id="4" name="Group 3"/>
          <p:cNvGrpSpPr/>
          <p:nvPr/>
        </p:nvGrpSpPr>
        <p:grpSpPr>
          <a:xfrm>
            <a:off x="5371070" y="3893573"/>
            <a:ext cx="2800350" cy="2616610"/>
            <a:chOff x="5371070" y="3893573"/>
            <a:chExt cx="2800350" cy="2616610"/>
          </a:xfrm>
        </p:grpSpPr>
        <p:sp>
          <p:nvSpPr>
            <p:cNvPr id="52245" name="Rectangle 53"/>
            <p:cNvSpPr>
              <a:spLocks/>
            </p:cNvSpPr>
            <p:nvPr/>
          </p:nvSpPr>
          <p:spPr bwMode="auto">
            <a:xfrm>
              <a:off x="5371070" y="3893573"/>
              <a:ext cx="2800350" cy="2616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alibri"/>
                  <a:cs typeface="Calibri"/>
                  <a:sym typeface="Courier New" charset="0"/>
                </a:rPr>
                <a:t>    1  2   3   4</a:t>
              </a:r>
            </a:p>
            <a:p>
              <a:pPr marL="39688"/>
              <a:r>
                <a:rPr lang="en-US" sz="2400" b="1" dirty="0">
                  <a:solidFill>
                    <a:srgbClr val="0000FF"/>
                  </a:solidFill>
                  <a:latin typeface="Calibri"/>
                  <a:cs typeface="Calibri"/>
                  <a:sym typeface="Courier New" charset="0"/>
                </a:rPr>
                <a:t>1</a:t>
              </a:r>
            </a:p>
            <a:p>
              <a:pPr marL="39688"/>
              <a:r>
                <a:rPr lang="en-US" sz="2400" b="1" dirty="0">
                  <a:solidFill>
                    <a:srgbClr val="0000FF"/>
                  </a:solidFill>
                  <a:latin typeface="Calibri"/>
                  <a:cs typeface="Calibri"/>
                  <a:sym typeface="Courier New" charset="0"/>
                </a:rPr>
                <a:t>2</a:t>
              </a:r>
            </a:p>
            <a:p>
              <a:pPr marL="39688"/>
              <a:r>
                <a:rPr lang="en-US" sz="2400" b="1" dirty="0">
                  <a:solidFill>
                    <a:srgbClr val="0000FF"/>
                  </a:solidFill>
                  <a:latin typeface="Calibri"/>
                  <a:cs typeface="Calibri"/>
                  <a:sym typeface="Courier New" charset="0"/>
                </a:rPr>
                <a:t>3</a:t>
              </a:r>
            </a:p>
            <a:p>
              <a:pPr marL="39688"/>
              <a:r>
                <a:rPr lang="en-US" sz="2400" b="1" dirty="0">
                  <a:solidFill>
                    <a:srgbClr val="0000FF"/>
                  </a:solidFill>
                  <a:latin typeface="Calibri"/>
                  <a:cs typeface="Calibri"/>
                  <a:sym typeface="Courier New" charset="0"/>
                </a:rPr>
                <a:t>4</a:t>
              </a:r>
            </a:p>
          </p:txBody>
        </p:sp>
        <p:sp>
          <p:nvSpPr>
            <p:cNvPr id="3" name="TextBox 2"/>
            <p:cNvSpPr txBox="1"/>
            <p:nvPr/>
          </p:nvSpPr>
          <p:spPr>
            <a:xfrm>
              <a:off x="5564998" y="4424586"/>
              <a:ext cx="1434858" cy="1569660"/>
            </a:xfrm>
            <a:prstGeom prst="rect">
              <a:avLst/>
            </a:prstGeom>
            <a:noFill/>
          </p:spPr>
          <p:txBody>
            <a:bodyPr wrap="none" rtlCol="0">
              <a:spAutoFit/>
            </a:bodyPr>
            <a:lstStyle/>
            <a:p>
              <a:r>
                <a:rPr lang="en-US" sz="2400" dirty="0"/>
                <a:t>0   1   0   1</a:t>
              </a:r>
            </a:p>
            <a:p>
              <a:r>
                <a:rPr lang="en-US" sz="2400" dirty="0"/>
                <a:t>0   0   1   0</a:t>
              </a:r>
            </a:p>
            <a:p>
              <a:r>
                <a:rPr lang="en-US" sz="2400" dirty="0"/>
                <a:t>0   0   0   0</a:t>
              </a:r>
            </a:p>
            <a:p>
              <a:r>
                <a:rPr lang="en-US" sz="2400" dirty="0"/>
                <a:t>0   1   1   0</a:t>
              </a:r>
            </a:p>
          </p:txBody>
        </p:sp>
      </p:grpSp>
    </p:spTree>
    <p:extLst>
      <p:ext uri="{BB962C8B-B14F-4D97-AF65-F5344CB8AC3E}">
        <p14:creationId xmlns:p14="http://schemas.microsoft.com/office/powerpoint/2010/main" val="1774071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3"/>
          <p:cNvSpPr>
            <a:spLocks/>
          </p:cNvSpPr>
          <p:nvPr/>
        </p:nvSpPr>
        <p:spPr bwMode="auto">
          <a:xfrm>
            <a:off x="5675952" y="3699010"/>
            <a:ext cx="3507918" cy="3352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ourier New" charset="0"/>
                <a:cs typeface="Courier New" charset="0"/>
                <a:sym typeface="Courier New" charset="0"/>
              </a:rPr>
              <a:t>    1   2   3</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1</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2</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3</a:t>
            </a:r>
          </a:p>
        </p:txBody>
      </p:sp>
      <p:sp>
        <p:nvSpPr>
          <p:cNvPr id="2" name="Title 1"/>
          <p:cNvSpPr>
            <a:spLocks noGrp="1"/>
          </p:cNvSpPr>
          <p:nvPr>
            <p:ph type="title"/>
          </p:nvPr>
        </p:nvSpPr>
        <p:spPr/>
        <p:txBody>
          <a:bodyPr>
            <a:normAutofit/>
          </a:bodyPr>
          <a:lstStyle/>
          <a:p>
            <a:r>
              <a:rPr lang="en-US" sz="3600" dirty="0">
                <a:solidFill>
                  <a:srgbClr val="800000"/>
                </a:solidFill>
              </a:rPr>
              <a:t>Graph Quiz</a:t>
            </a:r>
          </a:p>
        </p:txBody>
      </p:sp>
      <p:grpSp>
        <p:nvGrpSpPr>
          <p:cNvPr id="58" name="Group 57"/>
          <p:cNvGrpSpPr/>
          <p:nvPr/>
        </p:nvGrpSpPr>
        <p:grpSpPr>
          <a:xfrm>
            <a:off x="600686" y="4031451"/>
            <a:ext cx="3805462" cy="2285128"/>
            <a:chOff x="868138" y="3918000"/>
            <a:chExt cx="3805462" cy="2285128"/>
          </a:xfrm>
        </p:grpSpPr>
        <p:sp>
          <p:nvSpPr>
            <p:cNvPr id="9" name="Rectangle 8"/>
            <p:cNvSpPr>
              <a:spLocks/>
            </p:cNvSpPr>
            <p:nvPr/>
          </p:nvSpPr>
          <p:spPr bwMode="auto">
            <a:xfrm>
              <a:off x="2435969" y="3952708"/>
              <a:ext cx="754147"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0" name="Rectangle 9"/>
            <p:cNvSpPr>
              <a:spLocks/>
            </p:cNvSpPr>
            <p:nvPr/>
          </p:nvSpPr>
          <p:spPr bwMode="auto">
            <a:xfrm>
              <a:off x="4011241" y="3952708"/>
              <a:ext cx="662359"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Line 8"/>
            <p:cNvSpPr>
              <a:spLocks noChangeShapeType="1"/>
            </p:cNvSpPr>
            <p:nvPr/>
          </p:nvSpPr>
          <p:spPr bwMode="auto">
            <a:xfrm>
              <a:off x="3046232" y="4155999"/>
              <a:ext cx="950126" cy="248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12" name="Rectangle 11"/>
            <p:cNvSpPr>
              <a:spLocks/>
            </p:cNvSpPr>
            <p:nvPr/>
          </p:nvSpPr>
          <p:spPr bwMode="auto">
            <a:xfrm>
              <a:off x="2411161" y="4852643"/>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14"/>
            <p:cNvSpPr>
              <a:spLocks/>
            </p:cNvSpPr>
            <p:nvPr/>
          </p:nvSpPr>
          <p:spPr bwMode="auto">
            <a:xfrm>
              <a:off x="2541232" y="3918000"/>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16" name="Rectangle 15"/>
            <p:cNvSpPr>
              <a:spLocks/>
            </p:cNvSpPr>
            <p:nvPr/>
          </p:nvSpPr>
          <p:spPr bwMode="auto">
            <a:xfrm>
              <a:off x="4076813" y="3920480"/>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17" name="Rectangle 16"/>
            <p:cNvSpPr>
              <a:spLocks/>
            </p:cNvSpPr>
            <p:nvPr/>
          </p:nvSpPr>
          <p:spPr bwMode="auto">
            <a:xfrm>
              <a:off x="2583405" y="4820414"/>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18" name="Rectangle 17"/>
            <p:cNvSpPr>
              <a:spLocks/>
            </p:cNvSpPr>
            <p:nvPr/>
          </p:nvSpPr>
          <p:spPr bwMode="auto">
            <a:xfrm>
              <a:off x="870620" y="3942792"/>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19" name="Rectangle 18"/>
            <p:cNvSpPr>
              <a:spLocks/>
            </p:cNvSpPr>
            <p:nvPr/>
          </p:nvSpPr>
          <p:spPr bwMode="auto">
            <a:xfrm>
              <a:off x="938670" y="3920480"/>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0" name="Rectangle 18"/>
            <p:cNvSpPr>
              <a:spLocks/>
            </p:cNvSpPr>
            <p:nvPr/>
          </p:nvSpPr>
          <p:spPr bwMode="auto">
            <a:xfrm>
              <a:off x="868138" y="4842727"/>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1" name="Rectangle 19"/>
            <p:cNvSpPr>
              <a:spLocks/>
            </p:cNvSpPr>
            <p:nvPr/>
          </p:nvSpPr>
          <p:spPr bwMode="auto">
            <a:xfrm>
              <a:off x="936190" y="4820414"/>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2" name="Rectangle 20"/>
            <p:cNvSpPr>
              <a:spLocks/>
            </p:cNvSpPr>
            <p:nvPr/>
          </p:nvSpPr>
          <p:spPr bwMode="auto">
            <a:xfrm>
              <a:off x="870620" y="5792244"/>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3" name="Rectangle 21"/>
            <p:cNvSpPr>
              <a:spLocks/>
            </p:cNvSpPr>
            <p:nvPr/>
          </p:nvSpPr>
          <p:spPr bwMode="auto">
            <a:xfrm>
              <a:off x="938670" y="5769932"/>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8" name="Line 28"/>
            <p:cNvSpPr>
              <a:spLocks noChangeShapeType="1"/>
            </p:cNvSpPr>
            <p:nvPr/>
          </p:nvSpPr>
          <p:spPr bwMode="auto">
            <a:xfrm>
              <a:off x="1721513" y="4155999"/>
              <a:ext cx="699569"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9" name="Oval 29"/>
            <p:cNvSpPr>
              <a:spLocks/>
            </p:cNvSpPr>
            <p:nvPr/>
          </p:nvSpPr>
          <p:spPr bwMode="auto">
            <a:xfrm>
              <a:off x="2907310" y="4086583"/>
              <a:ext cx="138922" cy="138833"/>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0" name="Line 30"/>
            <p:cNvSpPr>
              <a:spLocks noChangeShapeType="1"/>
            </p:cNvSpPr>
            <p:nvPr/>
          </p:nvSpPr>
          <p:spPr bwMode="auto">
            <a:xfrm>
              <a:off x="1709111" y="5058413"/>
              <a:ext cx="687166"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1" name="Oval 34"/>
            <p:cNvSpPr>
              <a:spLocks/>
            </p:cNvSpPr>
            <p:nvPr/>
          </p:nvSpPr>
          <p:spPr bwMode="auto">
            <a:xfrm>
              <a:off x="1582593" y="4086583"/>
              <a:ext cx="138922" cy="138833"/>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2" name="Oval 35"/>
            <p:cNvSpPr>
              <a:spLocks/>
            </p:cNvSpPr>
            <p:nvPr/>
          </p:nvSpPr>
          <p:spPr bwMode="auto">
            <a:xfrm>
              <a:off x="1570189" y="4988996"/>
              <a:ext cx="138922" cy="138833"/>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3" name="Rectangle 32"/>
            <p:cNvSpPr>
              <a:spLocks/>
            </p:cNvSpPr>
            <p:nvPr/>
          </p:nvSpPr>
          <p:spPr bwMode="auto">
            <a:xfrm>
              <a:off x="2396277" y="5794066"/>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34" name="Rectangle 33"/>
            <p:cNvSpPr>
              <a:spLocks/>
            </p:cNvSpPr>
            <p:nvPr/>
          </p:nvSpPr>
          <p:spPr bwMode="auto">
            <a:xfrm>
              <a:off x="2579945" y="5796107"/>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35" name="Line 30"/>
            <p:cNvSpPr>
              <a:spLocks noChangeShapeType="1"/>
            </p:cNvSpPr>
            <p:nvPr/>
          </p:nvSpPr>
          <p:spPr bwMode="auto">
            <a:xfrm>
              <a:off x="1709111" y="5995177"/>
              <a:ext cx="687166"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6" name="Oval 35"/>
            <p:cNvSpPr>
              <a:spLocks/>
            </p:cNvSpPr>
            <p:nvPr/>
          </p:nvSpPr>
          <p:spPr bwMode="auto">
            <a:xfrm>
              <a:off x="1613341" y="5923787"/>
              <a:ext cx="138922" cy="138833"/>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grpSp>
      <p:grpSp>
        <p:nvGrpSpPr>
          <p:cNvPr id="56" name="Group 55"/>
          <p:cNvGrpSpPr/>
          <p:nvPr/>
        </p:nvGrpSpPr>
        <p:grpSpPr>
          <a:xfrm>
            <a:off x="6190751" y="4326067"/>
            <a:ext cx="2144032" cy="2144032"/>
            <a:chOff x="5635625" y="4459338"/>
            <a:chExt cx="1143000" cy="1143000"/>
          </a:xfrm>
        </p:grpSpPr>
        <p:sp>
          <p:nvSpPr>
            <p:cNvPr id="38" name="Rectangle 36"/>
            <p:cNvSpPr>
              <a:spLocks/>
            </p:cNvSpPr>
            <p:nvPr/>
          </p:nvSpPr>
          <p:spPr bwMode="auto">
            <a:xfrm>
              <a:off x="5635625" y="4459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39" name="Rectangle 37"/>
            <p:cNvSpPr>
              <a:spLocks/>
            </p:cNvSpPr>
            <p:nvPr/>
          </p:nvSpPr>
          <p:spPr bwMode="auto">
            <a:xfrm>
              <a:off x="6016625" y="4459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0" name="Rectangle 38"/>
            <p:cNvSpPr>
              <a:spLocks/>
            </p:cNvSpPr>
            <p:nvPr/>
          </p:nvSpPr>
          <p:spPr bwMode="auto">
            <a:xfrm>
              <a:off x="6397625" y="4459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2" name="Rectangle 40"/>
            <p:cNvSpPr>
              <a:spLocks/>
            </p:cNvSpPr>
            <p:nvPr/>
          </p:nvSpPr>
          <p:spPr bwMode="auto">
            <a:xfrm>
              <a:off x="5635625" y="4840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3" name="Rectangle 41"/>
            <p:cNvSpPr>
              <a:spLocks/>
            </p:cNvSpPr>
            <p:nvPr/>
          </p:nvSpPr>
          <p:spPr bwMode="auto">
            <a:xfrm>
              <a:off x="6016625" y="4840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4" name="Rectangle 42"/>
            <p:cNvSpPr>
              <a:spLocks/>
            </p:cNvSpPr>
            <p:nvPr/>
          </p:nvSpPr>
          <p:spPr bwMode="auto">
            <a:xfrm>
              <a:off x="6397625" y="4840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6" name="Rectangle 44"/>
            <p:cNvSpPr>
              <a:spLocks/>
            </p:cNvSpPr>
            <p:nvPr/>
          </p:nvSpPr>
          <p:spPr bwMode="auto">
            <a:xfrm>
              <a:off x="5635625" y="5221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7" name="Rectangle 45"/>
            <p:cNvSpPr>
              <a:spLocks/>
            </p:cNvSpPr>
            <p:nvPr/>
          </p:nvSpPr>
          <p:spPr bwMode="auto">
            <a:xfrm>
              <a:off x="6016625" y="5221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8" name="Rectangle 46"/>
            <p:cNvSpPr>
              <a:spLocks/>
            </p:cNvSpPr>
            <p:nvPr/>
          </p:nvSpPr>
          <p:spPr bwMode="auto">
            <a:xfrm>
              <a:off x="6397625" y="5221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sp>
        <p:nvSpPr>
          <p:cNvPr id="54" name="Rectangle 52"/>
          <p:cNvSpPr>
            <a:spLocks/>
          </p:cNvSpPr>
          <p:nvPr/>
        </p:nvSpPr>
        <p:spPr bwMode="auto">
          <a:xfrm>
            <a:off x="6350860" y="4399545"/>
            <a:ext cx="2978150" cy="235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chemeClr val="tx1"/>
                </a:solidFill>
                <a:latin typeface="Courier New" charset="0"/>
                <a:cs typeface="Courier New" charset="0"/>
                <a:sym typeface="Courier New" charset="0"/>
              </a:rPr>
              <a:t>0   1   1 </a:t>
            </a:r>
          </a:p>
          <a:p>
            <a:pPr marL="39688">
              <a:lnSpc>
                <a:spcPct val="160000"/>
              </a:lnSpc>
              <a:spcBef>
                <a:spcPts val="700"/>
              </a:spcBef>
            </a:pPr>
            <a:r>
              <a:rPr lang="en-US" sz="2400" b="1" dirty="0">
                <a:solidFill>
                  <a:schemeClr val="tx1"/>
                </a:solidFill>
                <a:latin typeface="Courier New" charset="0"/>
                <a:cs typeface="Courier New" charset="0"/>
                <a:sym typeface="Courier New" charset="0"/>
              </a:rPr>
              <a:t>0   0   0</a:t>
            </a:r>
          </a:p>
          <a:p>
            <a:pPr marL="39688">
              <a:lnSpc>
                <a:spcPct val="160000"/>
              </a:lnSpc>
              <a:spcBef>
                <a:spcPts val="700"/>
              </a:spcBef>
            </a:pPr>
            <a:r>
              <a:rPr lang="en-US" sz="2400" b="1" dirty="0">
                <a:solidFill>
                  <a:schemeClr val="tx1"/>
                </a:solidFill>
                <a:latin typeface="Courier New" charset="0"/>
                <a:cs typeface="Courier New" charset="0"/>
                <a:sym typeface="Courier New" charset="0"/>
              </a:rPr>
              <a:t>0   1   0</a:t>
            </a:r>
          </a:p>
        </p:txBody>
      </p:sp>
      <p:sp>
        <p:nvSpPr>
          <p:cNvPr id="60" name="Rectangle 59"/>
          <p:cNvSpPr/>
          <p:nvPr/>
        </p:nvSpPr>
        <p:spPr>
          <a:xfrm>
            <a:off x="1268161" y="3237636"/>
            <a:ext cx="1264889" cy="461665"/>
          </a:xfrm>
          <a:prstGeom prst="rect">
            <a:avLst/>
          </a:prstGeom>
        </p:spPr>
        <p:txBody>
          <a:bodyPr wrap="none">
            <a:spAutoFit/>
          </a:bodyPr>
          <a:lstStyle/>
          <a:p>
            <a:r>
              <a:rPr lang="en-US" sz="2400" dirty="0">
                <a:latin typeface="Calibri" charset="0"/>
              </a:rPr>
              <a:t>Graph 1:</a:t>
            </a:r>
          </a:p>
        </p:txBody>
      </p:sp>
      <p:sp>
        <p:nvSpPr>
          <p:cNvPr id="61" name="Rectangle 60"/>
          <p:cNvSpPr/>
          <p:nvPr/>
        </p:nvSpPr>
        <p:spPr>
          <a:xfrm>
            <a:off x="6240190" y="3235098"/>
            <a:ext cx="1264889" cy="461665"/>
          </a:xfrm>
          <a:prstGeom prst="rect">
            <a:avLst/>
          </a:prstGeom>
        </p:spPr>
        <p:txBody>
          <a:bodyPr wrap="none">
            <a:spAutoFit/>
          </a:bodyPr>
          <a:lstStyle/>
          <a:p>
            <a:r>
              <a:rPr lang="en-US" sz="2400" dirty="0">
                <a:latin typeface="Calibri" charset="0"/>
              </a:rPr>
              <a:t>Graph 2:</a:t>
            </a:r>
            <a:endParaRPr lang="en-US" sz="2400" dirty="0"/>
          </a:p>
        </p:txBody>
      </p:sp>
      <p:sp>
        <p:nvSpPr>
          <p:cNvPr id="62" name="TextBox 61"/>
          <p:cNvSpPr txBox="1"/>
          <p:nvPr/>
        </p:nvSpPr>
        <p:spPr>
          <a:xfrm>
            <a:off x="1083191" y="1770932"/>
            <a:ext cx="7400268" cy="830997"/>
          </a:xfrm>
          <a:prstGeom prst="rect">
            <a:avLst/>
          </a:prstGeom>
          <a:noFill/>
        </p:spPr>
        <p:txBody>
          <a:bodyPr wrap="square" rtlCol="0">
            <a:spAutoFit/>
          </a:bodyPr>
          <a:lstStyle/>
          <a:p>
            <a:r>
              <a:rPr lang="en-US" sz="2400" dirty="0"/>
              <a:t>Which of the following two graphs are DAGs?</a:t>
            </a:r>
          </a:p>
          <a:p>
            <a:r>
              <a:rPr lang="en-US" sz="2400" dirty="0"/>
              <a:t>									</a:t>
            </a:r>
            <a:r>
              <a:rPr lang="en-US" sz="2400" dirty="0">
                <a:solidFill>
                  <a:srgbClr val="FF0000"/>
                </a:solidFill>
              </a:rPr>
              <a:t>D</a:t>
            </a:r>
            <a:r>
              <a:rPr lang="en-US" sz="2400" dirty="0"/>
              <a:t>irected </a:t>
            </a:r>
            <a:r>
              <a:rPr lang="en-US" sz="2400" dirty="0">
                <a:solidFill>
                  <a:srgbClr val="FF0000"/>
                </a:solidFill>
              </a:rPr>
              <a:t>A</a:t>
            </a:r>
            <a:r>
              <a:rPr lang="en-US" sz="2400" dirty="0"/>
              <a:t>cyclic </a:t>
            </a:r>
            <a:r>
              <a:rPr lang="en-US" sz="2400" dirty="0">
                <a:solidFill>
                  <a:srgbClr val="FF0000"/>
                </a:solidFill>
              </a:rPr>
              <a:t>G</a:t>
            </a:r>
            <a:r>
              <a:rPr lang="en-US" sz="2400" dirty="0"/>
              <a:t>raph</a:t>
            </a:r>
          </a:p>
        </p:txBody>
      </p:sp>
    </p:spTree>
    <p:extLst>
      <p:ext uri="{BB962C8B-B14F-4D97-AF65-F5344CB8AC3E}">
        <p14:creationId xmlns:p14="http://schemas.microsoft.com/office/powerpoint/2010/main" val="1561279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3"/>
          <p:cNvSpPr>
            <a:spLocks/>
          </p:cNvSpPr>
          <p:nvPr/>
        </p:nvSpPr>
        <p:spPr bwMode="auto">
          <a:xfrm>
            <a:off x="5675952" y="3699010"/>
            <a:ext cx="3507918" cy="3352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ourier New" charset="0"/>
                <a:cs typeface="Courier New" charset="0"/>
                <a:sym typeface="Courier New" charset="0"/>
              </a:rPr>
              <a:t>    1   2   3</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1</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2</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3</a:t>
            </a:r>
          </a:p>
        </p:txBody>
      </p:sp>
      <p:sp>
        <p:nvSpPr>
          <p:cNvPr id="2" name="Title 1"/>
          <p:cNvSpPr>
            <a:spLocks noGrp="1"/>
          </p:cNvSpPr>
          <p:nvPr>
            <p:ph type="title"/>
          </p:nvPr>
        </p:nvSpPr>
        <p:spPr/>
        <p:txBody>
          <a:bodyPr>
            <a:normAutofit/>
          </a:bodyPr>
          <a:lstStyle/>
          <a:p>
            <a:r>
              <a:rPr lang="en-US" sz="3600" dirty="0">
                <a:solidFill>
                  <a:srgbClr val="800000"/>
                </a:solidFill>
              </a:rPr>
              <a:t>Graph Quiz</a:t>
            </a:r>
          </a:p>
        </p:txBody>
      </p:sp>
      <p:grpSp>
        <p:nvGrpSpPr>
          <p:cNvPr id="58" name="Group 57"/>
          <p:cNvGrpSpPr/>
          <p:nvPr/>
        </p:nvGrpSpPr>
        <p:grpSpPr>
          <a:xfrm>
            <a:off x="600686" y="4031451"/>
            <a:ext cx="3805462" cy="2285128"/>
            <a:chOff x="868138" y="3918000"/>
            <a:chExt cx="3805462" cy="2285128"/>
          </a:xfrm>
        </p:grpSpPr>
        <p:sp>
          <p:nvSpPr>
            <p:cNvPr id="9" name="Rectangle 8"/>
            <p:cNvSpPr>
              <a:spLocks/>
            </p:cNvSpPr>
            <p:nvPr/>
          </p:nvSpPr>
          <p:spPr bwMode="auto">
            <a:xfrm>
              <a:off x="2435969" y="3952708"/>
              <a:ext cx="754147"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0" name="Rectangle 9"/>
            <p:cNvSpPr>
              <a:spLocks/>
            </p:cNvSpPr>
            <p:nvPr/>
          </p:nvSpPr>
          <p:spPr bwMode="auto">
            <a:xfrm>
              <a:off x="4011241" y="3952708"/>
              <a:ext cx="662359"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Line 8"/>
            <p:cNvSpPr>
              <a:spLocks noChangeShapeType="1"/>
            </p:cNvSpPr>
            <p:nvPr/>
          </p:nvSpPr>
          <p:spPr bwMode="auto">
            <a:xfrm>
              <a:off x="3046232" y="4155999"/>
              <a:ext cx="950126" cy="248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12" name="Rectangle 11"/>
            <p:cNvSpPr>
              <a:spLocks/>
            </p:cNvSpPr>
            <p:nvPr/>
          </p:nvSpPr>
          <p:spPr bwMode="auto">
            <a:xfrm>
              <a:off x="2411161" y="4852643"/>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14"/>
            <p:cNvSpPr>
              <a:spLocks/>
            </p:cNvSpPr>
            <p:nvPr/>
          </p:nvSpPr>
          <p:spPr bwMode="auto">
            <a:xfrm>
              <a:off x="2541232" y="3918000"/>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16" name="Rectangle 15"/>
            <p:cNvSpPr>
              <a:spLocks/>
            </p:cNvSpPr>
            <p:nvPr/>
          </p:nvSpPr>
          <p:spPr bwMode="auto">
            <a:xfrm>
              <a:off x="4076813" y="3920480"/>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17" name="Rectangle 16"/>
            <p:cNvSpPr>
              <a:spLocks/>
            </p:cNvSpPr>
            <p:nvPr/>
          </p:nvSpPr>
          <p:spPr bwMode="auto">
            <a:xfrm>
              <a:off x="2583405" y="4820414"/>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18" name="Rectangle 17"/>
            <p:cNvSpPr>
              <a:spLocks/>
            </p:cNvSpPr>
            <p:nvPr/>
          </p:nvSpPr>
          <p:spPr bwMode="auto">
            <a:xfrm>
              <a:off x="870620" y="3942792"/>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19" name="Rectangle 18"/>
            <p:cNvSpPr>
              <a:spLocks/>
            </p:cNvSpPr>
            <p:nvPr/>
          </p:nvSpPr>
          <p:spPr bwMode="auto">
            <a:xfrm>
              <a:off x="938670" y="3920480"/>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0" name="Rectangle 18"/>
            <p:cNvSpPr>
              <a:spLocks/>
            </p:cNvSpPr>
            <p:nvPr/>
          </p:nvSpPr>
          <p:spPr bwMode="auto">
            <a:xfrm>
              <a:off x="868138" y="4842727"/>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1" name="Rectangle 19"/>
            <p:cNvSpPr>
              <a:spLocks/>
            </p:cNvSpPr>
            <p:nvPr/>
          </p:nvSpPr>
          <p:spPr bwMode="auto">
            <a:xfrm>
              <a:off x="936190" y="4820414"/>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2" name="Rectangle 20"/>
            <p:cNvSpPr>
              <a:spLocks/>
            </p:cNvSpPr>
            <p:nvPr/>
          </p:nvSpPr>
          <p:spPr bwMode="auto">
            <a:xfrm>
              <a:off x="870620" y="5792244"/>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3" name="Rectangle 21"/>
            <p:cNvSpPr>
              <a:spLocks/>
            </p:cNvSpPr>
            <p:nvPr/>
          </p:nvSpPr>
          <p:spPr bwMode="auto">
            <a:xfrm>
              <a:off x="938670" y="5769932"/>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8" name="Line 28"/>
            <p:cNvSpPr>
              <a:spLocks noChangeShapeType="1"/>
            </p:cNvSpPr>
            <p:nvPr/>
          </p:nvSpPr>
          <p:spPr bwMode="auto">
            <a:xfrm>
              <a:off x="1721513" y="4155999"/>
              <a:ext cx="699569"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9" name="Oval 29"/>
            <p:cNvSpPr>
              <a:spLocks/>
            </p:cNvSpPr>
            <p:nvPr/>
          </p:nvSpPr>
          <p:spPr bwMode="auto">
            <a:xfrm>
              <a:off x="2907310" y="4086583"/>
              <a:ext cx="138922" cy="138833"/>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0" name="Line 30"/>
            <p:cNvSpPr>
              <a:spLocks noChangeShapeType="1"/>
            </p:cNvSpPr>
            <p:nvPr/>
          </p:nvSpPr>
          <p:spPr bwMode="auto">
            <a:xfrm>
              <a:off x="1709111" y="5058413"/>
              <a:ext cx="687166"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1" name="Oval 34"/>
            <p:cNvSpPr>
              <a:spLocks/>
            </p:cNvSpPr>
            <p:nvPr/>
          </p:nvSpPr>
          <p:spPr bwMode="auto">
            <a:xfrm>
              <a:off x="1582593" y="4086583"/>
              <a:ext cx="138922" cy="138833"/>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2" name="Oval 35"/>
            <p:cNvSpPr>
              <a:spLocks/>
            </p:cNvSpPr>
            <p:nvPr/>
          </p:nvSpPr>
          <p:spPr bwMode="auto">
            <a:xfrm>
              <a:off x="1570189" y="4988996"/>
              <a:ext cx="138922" cy="138833"/>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3" name="Rectangle 32"/>
            <p:cNvSpPr>
              <a:spLocks/>
            </p:cNvSpPr>
            <p:nvPr/>
          </p:nvSpPr>
          <p:spPr bwMode="auto">
            <a:xfrm>
              <a:off x="2396277" y="5794066"/>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34" name="Rectangle 33"/>
            <p:cNvSpPr>
              <a:spLocks/>
            </p:cNvSpPr>
            <p:nvPr/>
          </p:nvSpPr>
          <p:spPr bwMode="auto">
            <a:xfrm>
              <a:off x="2579945" y="5796107"/>
              <a:ext cx="2657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35" name="Line 30"/>
            <p:cNvSpPr>
              <a:spLocks noChangeShapeType="1"/>
            </p:cNvSpPr>
            <p:nvPr/>
          </p:nvSpPr>
          <p:spPr bwMode="auto">
            <a:xfrm>
              <a:off x="1709111" y="5995177"/>
              <a:ext cx="687166"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6" name="Oval 35"/>
            <p:cNvSpPr>
              <a:spLocks/>
            </p:cNvSpPr>
            <p:nvPr/>
          </p:nvSpPr>
          <p:spPr bwMode="auto">
            <a:xfrm>
              <a:off x="1613341" y="5923787"/>
              <a:ext cx="138922" cy="138833"/>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grpSp>
      <p:grpSp>
        <p:nvGrpSpPr>
          <p:cNvPr id="56" name="Group 55"/>
          <p:cNvGrpSpPr/>
          <p:nvPr/>
        </p:nvGrpSpPr>
        <p:grpSpPr>
          <a:xfrm>
            <a:off x="6190751" y="4326067"/>
            <a:ext cx="2144032" cy="2144032"/>
            <a:chOff x="5635625" y="4459338"/>
            <a:chExt cx="1143000" cy="1143000"/>
          </a:xfrm>
        </p:grpSpPr>
        <p:sp>
          <p:nvSpPr>
            <p:cNvPr id="38" name="Rectangle 36"/>
            <p:cNvSpPr>
              <a:spLocks/>
            </p:cNvSpPr>
            <p:nvPr/>
          </p:nvSpPr>
          <p:spPr bwMode="auto">
            <a:xfrm>
              <a:off x="5635625" y="4459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39" name="Rectangle 37"/>
            <p:cNvSpPr>
              <a:spLocks/>
            </p:cNvSpPr>
            <p:nvPr/>
          </p:nvSpPr>
          <p:spPr bwMode="auto">
            <a:xfrm>
              <a:off x="6016625" y="4459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0" name="Rectangle 38"/>
            <p:cNvSpPr>
              <a:spLocks/>
            </p:cNvSpPr>
            <p:nvPr/>
          </p:nvSpPr>
          <p:spPr bwMode="auto">
            <a:xfrm>
              <a:off x="6397625" y="4459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2" name="Rectangle 40"/>
            <p:cNvSpPr>
              <a:spLocks/>
            </p:cNvSpPr>
            <p:nvPr/>
          </p:nvSpPr>
          <p:spPr bwMode="auto">
            <a:xfrm>
              <a:off x="5635625" y="4840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3" name="Rectangle 41"/>
            <p:cNvSpPr>
              <a:spLocks/>
            </p:cNvSpPr>
            <p:nvPr/>
          </p:nvSpPr>
          <p:spPr bwMode="auto">
            <a:xfrm>
              <a:off x="6016625" y="4840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4" name="Rectangle 42"/>
            <p:cNvSpPr>
              <a:spLocks/>
            </p:cNvSpPr>
            <p:nvPr/>
          </p:nvSpPr>
          <p:spPr bwMode="auto">
            <a:xfrm>
              <a:off x="6397625" y="4840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6" name="Rectangle 44"/>
            <p:cNvSpPr>
              <a:spLocks/>
            </p:cNvSpPr>
            <p:nvPr/>
          </p:nvSpPr>
          <p:spPr bwMode="auto">
            <a:xfrm>
              <a:off x="5635625" y="5221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7" name="Rectangle 45"/>
            <p:cNvSpPr>
              <a:spLocks/>
            </p:cNvSpPr>
            <p:nvPr/>
          </p:nvSpPr>
          <p:spPr bwMode="auto">
            <a:xfrm>
              <a:off x="6016625" y="5221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8" name="Rectangle 46"/>
            <p:cNvSpPr>
              <a:spLocks/>
            </p:cNvSpPr>
            <p:nvPr/>
          </p:nvSpPr>
          <p:spPr bwMode="auto">
            <a:xfrm>
              <a:off x="6397625" y="5221338"/>
              <a:ext cx="381000" cy="38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sp>
        <p:nvSpPr>
          <p:cNvPr id="54" name="Rectangle 52"/>
          <p:cNvSpPr>
            <a:spLocks/>
          </p:cNvSpPr>
          <p:nvPr/>
        </p:nvSpPr>
        <p:spPr bwMode="auto">
          <a:xfrm>
            <a:off x="6350860" y="4399545"/>
            <a:ext cx="2978150" cy="235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chemeClr val="tx1"/>
                </a:solidFill>
                <a:latin typeface="Courier New" charset="0"/>
                <a:cs typeface="Courier New" charset="0"/>
                <a:sym typeface="Courier New" charset="0"/>
              </a:rPr>
              <a:t>0   1   1 </a:t>
            </a:r>
          </a:p>
          <a:p>
            <a:pPr marL="39688">
              <a:lnSpc>
                <a:spcPct val="160000"/>
              </a:lnSpc>
              <a:spcBef>
                <a:spcPts val="700"/>
              </a:spcBef>
            </a:pPr>
            <a:r>
              <a:rPr lang="en-US" sz="2400" b="1" dirty="0">
                <a:solidFill>
                  <a:schemeClr val="tx1"/>
                </a:solidFill>
                <a:latin typeface="Courier New" charset="0"/>
                <a:cs typeface="Courier New" charset="0"/>
                <a:sym typeface="Courier New" charset="0"/>
              </a:rPr>
              <a:t>0   0   0</a:t>
            </a:r>
          </a:p>
          <a:p>
            <a:pPr marL="39688">
              <a:lnSpc>
                <a:spcPct val="160000"/>
              </a:lnSpc>
              <a:spcBef>
                <a:spcPts val="700"/>
              </a:spcBef>
            </a:pPr>
            <a:r>
              <a:rPr lang="en-US" sz="2400" b="1" dirty="0">
                <a:solidFill>
                  <a:schemeClr val="tx1"/>
                </a:solidFill>
                <a:latin typeface="Courier New" charset="0"/>
                <a:cs typeface="Courier New" charset="0"/>
                <a:sym typeface="Courier New" charset="0"/>
              </a:rPr>
              <a:t>0   1   0</a:t>
            </a:r>
          </a:p>
        </p:txBody>
      </p:sp>
      <p:sp>
        <p:nvSpPr>
          <p:cNvPr id="45" name="Oval 44"/>
          <p:cNvSpPr/>
          <p:nvPr/>
        </p:nvSpPr>
        <p:spPr>
          <a:xfrm>
            <a:off x="1244184" y="2023672"/>
            <a:ext cx="422484" cy="4163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1</a:t>
            </a:r>
            <a:endParaRPr lang="en-US" sz="2400" b="1" dirty="0">
              <a:effectLst>
                <a:outerShdw blurRad="50800" dist="38100" dir="2700000" algn="tl" rotWithShape="0">
                  <a:prstClr val="black">
                    <a:alpha val="40000"/>
                  </a:prstClr>
                </a:outerShdw>
              </a:effectLst>
            </a:endParaRPr>
          </a:p>
        </p:txBody>
      </p:sp>
      <p:sp>
        <p:nvSpPr>
          <p:cNvPr id="50" name="Oval 49"/>
          <p:cNvSpPr/>
          <p:nvPr/>
        </p:nvSpPr>
        <p:spPr>
          <a:xfrm>
            <a:off x="2569006" y="1804386"/>
            <a:ext cx="419547" cy="4195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3</a:t>
            </a:r>
          </a:p>
        </p:txBody>
      </p:sp>
      <p:sp>
        <p:nvSpPr>
          <p:cNvPr id="51" name="Oval 50"/>
          <p:cNvSpPr/>
          <p:nvPr/>
        </p:nvSpPr>
        <p:spPr>
          <a:xfrm>
            <a:off x="2739056" y="3144449"/>
            <a:ext cx="412537" cy="4125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2</a:t>
            </a:r>
          </a:p>
        </p:txBody>
      </p:sp>
      <p:cxnSp>
        <p:nvCxnSpPr>
          <p:cNvPr id="63" name="Straight Arrow Connector 62"/>
          <p:cNvCxnSpPr/>
          <p:nvPr/>
        </p:nvCxnSpPr>
        <p:spPr>
          <a:xfrm>
            <a:off x="1552538" y="2311578"/>
            <a:ext cx="1246933" cy="893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1623617" y="2069440"/>
            <a:ext cx="955595" cy="150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1" idx="0"/>
            <a:endCxn id="50" idx="4"/>
          </p:cNvCxnSpPr>
          <p:nvPr/>
        </p:nvCxnSpPr>
        <p:spPr>
          <a:xfrm flipH="1" flipV="1">
            <a:off x="2778780" y="2223933"/>
            <a:ext cx="166545" cy="920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1613411" y="1947254"/>
            <a:ext cx="955595" cy="150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669411" y="1847257"/>
            <a:ext cx="415664" cy="4156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1</a:t>
            </a:r>
          </a:p>
        </p:txBody>
      </p:sp>
      <p:sp>
        <p:nvSpPr>
          <p:cNvPr id="78" name="Oval 77"/>
          <p:cNvSpPr/>
          <p:nvPr/>
        </p:nvSpPr>
        <p:spPr>
          <a:xfrm>
            <a:off x="7040670" y="1694856"/>
            <a:ext cx="419547" cy="4195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3</a:t>
            </a:r>
          </a:p>
        </p:txBody>
      </p:sp>
      <p:sp>
        <p:nvSpPr>
          <p:cNvPr id="79" name="Oval 78"/>
          <p:cNvSpPr/>
          <p:nvPr/>
        </p:nvSpPr>
        <p:spPr>
          <a:xfrm>
            <a:off x="7210720" y="3034919"/>
            <a:ext cx="412537" cy="4125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rPr>
              <a:t>2</a:t>
            </a:r>
          </a:p>
        </p:txBody>
      </p:sp>
      <p:cxnSp>
        <p:nvCxnSpPr>
          <p:cNvPr id="80" name="Straight Arrow Connector 79"/>
          <p:cNvCxnSpPr/>
          <p:nvPr/>
        </p:nvCxnSpPr>
        <p:spPr>
          <a:xfrm>
            <a:off x="6024202" y="2202048"/>
            <a:ext cx="1246933" cy="893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6095281" y="1959910"/>
            <a:ext cx="955595" cy="150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7250444" y="2114403"/>
            <a:ext cx="166545" cy="920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26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602919" y="274638"/>
            <a:ext cx="7619913" cy="1143000"/>
          </a:xfrm>
        </p:spPr>
        <p:txBody>
          <a:bodyPr>
            <a:normAutofit/>
          </a:bodyPr>
          <a:lstStyle/>
          <a:p>
            <a:pPr eaLnBrk="1" hangingPunct="1"/>
            <a:r>
              <a:rPr lang="en-US" sz="3600" dirty="0">
                <a:solidFill>
                  <a:srgbClr val="800000"/>
                </a:solidFill>
                <a:latin typeface="Calibri" charset="0"/>
              </a:rPr>
              <a:t>Adjacency matrix or adjacency list?</a:t>
            </a:r>
          </a:p>
        </p:txBody>
      </p:sp>
      <p:sp>
        <p:nvSpPr>
          <p:cNvPr id="53250" name="Rectangle 2"/>
          <p:cNvSpPr>
            <a:spLocks noGrp="1" noChangeArrowheads="1"/>
          </p:cNvSpPr>
          <p:nvPr>
            <p:ph idx="1"/>
          </p:nvPr>
        </p:nvSpPr>
        <p:spPr>
          <a:xfrm>
            <a:off x="381000" y="1676400"/>
            <a:ext cx="8382000" cy="5309980"/>
          </a:xfrm>
        </p:spPr>
        <p:txBody>
          <a:bodyPr>
            <a:normAutofit/>
          </a:bodyPr>
          <a:lstStyle/>
          <a:p>
            <a:pPr lvl="1" eaLnBrk="1" hangingPunct="1"/>
            <a:r>
              <a:rPr lang="en-US" sz="2400" i="1" dirty="0">
                <a:solidFill>
                  <a:srgbClr val="0000FF"/>
                </a:solidFill>
                <a:latin typeface="Times New Roman"/>
                <a:cs typeface="Times New Roman"/>
              </a:rPr>
              <a:t>v</a:t>
            </a:r>
            <a:r>
              <a:rPr lang="en-US" sz="2400" dirty="0">
                <a:latin typeface="Calibri" charset="0"/>
              </a:rPr>
              <a:t> = number of vertices</a:t>
            </a:r>
          </a:p>
          <a:p>
            <a:pPr lvl="1" eaLnBrk="1" hangingPunct="1"/>
            <a:r>
              <a:rPr lang="en-US" sz="2400" i="1" dirty="0">
                <a:solidFill>
                  <a:srgbClr val="0000FF"/>
                </a:solidFill>
                <a:latin typeface="Times New Roman"/>
                <a:cs typeface="Times New Roman"/>
              </a:rPr>
              <a:t>e</a:t>
            </a:r>
            <a:r>
              <a:rPr lang="en-US" sz="2400" dirty="0">
                <a:latin typeface="Calibri" charset="0"/>
              </a:rPr>
              <a:t> = number of edges</a:t>
            </a:r>
          </a:p>
          <a:p>
            <a:pPr lvl="1" eaLnBrk="1" hangingPunct="1"/>
            <a:r>
              <a:rPr lang="en-US" sz="2400" i="1" dirty="0">
                <a:solidFill>
                  <a:srgbClr val="0000FF"/>
                </a:solidFill>
                <a:latin typeface="Times New Roman"/>
                <a:cs typeface="Times New Roman"/>
              </a:rPr>
              <a:t>d</a:t>
            </a:r>
            <a:r>
              <a:rPr lang="en-US" sz="2400" dirty="0">
                <a:solidFill>
                  <a:srgbClr val="0000FF"/>
                </a:solidFill>
                <a:latin typeface="Times New Roman"/>
                <a:cs typeface="Times New Roman"/>
              </a:rPr>
              <a:t>(</a:t>
            </a:r>
            <a:r>
              <a:rPr lang="en-US" sz="2400" i="1" dirty="0">
                <a:solidFill>
                  <a:srgbClr val="0000FF"/>
                </a:solidFill>
                <a:latin typeface="Times New Roman"/>
                <a:cs typeface="Times New Roman"/>
              </a:rPr>
              <a:t>u</a:t>
            </a:r>
            <a:r>
              <a:rPr lang="en-US" sz="2400" dirty="0">
                <a:solidFill>
                  <a:srgbClr val="0000FF"/>
                </a:solidFill>
                <a:latin typeface="Times New Roman"/>
                <a:cs typeface="Times New Roman"/>
              </a:rPr>
              <a:t>)</a:t>
            </a:r>
            <a:r>
              <a:rPr lang="en-US" sz="2400" dirty="0">
                <a:latin typeface="Calibri" charset="0"/>
              </a:rPr>
              <a:t> = degree of </a:t>
            </a:r>
            <a:r>
              <a:rPr lang="en-US" sz="2400" i="1" dirty="0">
                <a:solidFill>
                  <a:srgbClr val="0000FF"/>
                </a:solidFill>
                <a:latin typeface="Times New Roman"/>
                <a:cs typeface="Times New Roman"/>
              </a:rPr>
              <a:t>u</a:t>
            </a:r>
            <a:r>
              <a:rPr lang="en-US" sz="2400" dirty="0">
                <a:latin typeface="Calibri" charset="0"/>
              </a:rPr>
              <a:t> = no. edges leaving </a:t>
            </a:r>
            <a:r>
              <a:rPr lang="en-US" sz="2400" i="1" dirty="0">
                <a:solidFill>
                  <a:srgbClr val="0000FF"/>
                </a:solidFill>
                <a:latin typeface="Times New Roman"/>
                <a:cs typeface="Times New Roman"/>
              </a:rPr>
              <a:t>u</a:t>
            </a:r>
          </a:p>
          <a:p>
            <a:pPr eaLnBrk="1" hangingPunct="1"/>
            <a:r>
              <a:rPr lang="en-US" sz="2400" dirty="0">
                <a:solidFill>
                  <a:srgbClr val="660066"/>
                </a:solidFill>
                <a:latin typeface="Calibri" charset="0"/>
              </a:rPr>
              <a:t>Adjacency Matrix</a:t>
            </a:r>
          </a:p>
          <a:p>
            <a:pPr lvl="1" eaLnBrk="1" hangingPunct="1"/>
            <a:r>
              <a:rPr lang="en-US" sz="2400" dirty="0">
                <a:latin typeface="Calibri" charset="0"/>
              </a:rPr>
              <a:t>Uses space </a:t>
            </a:r>
            <a:r>
              <a:rPr lang="en-US" sz="2400" dirty="0">
                <a:solidFill>
                  <a:srgbClr val="0000FF"/>
                </a:solidFill>
                <a:latin typeface="Times New Roman"/>
                <a:cs typeface="Times New Roman"/>
              </a:rPr>
              <a:t>O(</a:t>
            </a:r>
            <a:r>
              <a:rPr lang="en-US" sz="2400" i="1" dirty="0">
                <a:solidFill>
                  <a:srgbClr val="0000FF"/>
                </a:solidFill>
                <a:latin typeface="Times New Roman"/>
                <a:cs typeface="Times New Roman"/>
              </a:rPr>
              <a:t>v</a:t>
            </a:r>
            <a:r>
              <a:rPr lang="en-US" sz="2400" baseline="30000" dirty="0">
                <a:solidFill>
                  <a:srgbClr val="0000FF"/>
                </a:solidFill>
                <a:latin typeface="Times New Roman"/>
                <a:cs typeface="Times New Roman"/>
              </a:rPr>
              <a:t>2</a:t>
            </a:r>
            <a:r>
              <a:rPr lang="en-US" sz="2400" dirty="0">
                <a:solidFill>
                  <a:srgbClr val="0000FF"/>
                </a:solidFill>
                <a:latin typeface="Times New Roman"/>
                <a:cs typeface="Times New Roman"/>
              </a:rPr>
              <a:t>)</a:t>
            </a:r>
          </a:p>
          <a:p>
            <a:pPr lvl="1"/>
            <a:r>
              <a:rPr lang="en-US" sz="2400" dirty="0">
                <a:latin typeface="Calibri" charset="0"/>
              </a:rPr>
              <a:t>Enumerate all edges in time </a:t>
            </a:r>
            <a:r>
              <a:rPr lang="en-US" sz="2400" dirty="0">
                <a:solidFill>
                  <a:srgbClr val="0000FF"/>
                </a:solidFill>
                <a:latin typeface="Times New Roman"/>
                <a:cs typeface="Times New Roman"/>
              </a:rPr>
              <a:t>O(</a:t>
            </a:r>
            <a:r>
              <a:rPr lang="en-US" sz="2400" i="1" dirty="0">
                <a:solidFill>
                  <a:srgbClr val="0000FF"/>
                </a:solidFill>
                <a:latin typeface="Times New Roman"/>
                <a:cs typeface="Times New Roman"/>
              </a:rPr>
              <a:t>v</a:t>
            </a:r>
            <a:r>
              <a:rPr lang="en-US" sz="2400" baseline="30000" dirty="0">
                <a:solidFill>
                  <a:srgbClr val="0000FF"/>
                </a:solidFill>
                <a:latin typeface="Times New Roman"/>
                <a:cs typeface="Times New Roman"/>
              </a:rPr>
              <a:t>2</a:t>
            </a:r>
            <a:r>
              <a:rPr lang="en-US" sz="2400" dirty="0">
                <a:solidFill>
                  <a:srgbClr val="0000FF"/>
                </a:solidFill>
                <a:latin typeface="Times New Roman"/>
                <a:cs typeface="Times New Roman"/>
              </a:rPr>
              <a:t>)</a:t>
            </a:r>
            <a:endParaRPr lang="en-US" sz="2400" dirty="0">
              <a:latin typeface="Calibri" charset="0"/>
            </a:endParaRPr>
          </a:p>
          <a:p>
            <a:pPr lvl="1"/>
            <a:r>
              <a:rPr lang="en-US" sz="2400" dirty="0">
                <a:latin typeface="Calibri" charset="0"/>
              </a:rPr>
              <a:t>Answer </a:t>
            </a:r>
            <a:r>
              <a:rPr lang="ja-JP" altLang="en-US" sz="2400" dirty="0">
                <a:latin typeface="Calibri" charset="0"/>
              </a:rPr>
              <a:t>“</a:t>
            </a:r>
            <a:r>
              <a:rPr lang="en-US" altLang="ja-JP" sz="2400" dirty="0">
                <a:latin typeface="Calibri" charset="0"/>
              </a:rPr>
              <a:t>Is there an edge from </a:t>
            </a:r>
            <a:r>
              <a:rPr lang="en-US" sz="2400" i="1" dirty="0">
                <a:solidFill>
                  <a:srgbClr val="0000FF"/>
                </a:solidFill>
                <a:latin typeface="Times New Roman"/>
                <a:cs typeface="Times New Roman"/>
              </a:rPr>
              <a:t>u1</a:t>
            </a:r>
            <a:r>
              <a:rPr lang="en-US" altLang="ja-JP" sz="2400" dirty="0">
                <a:latin typeface="Calibri" charset="0"/>
              </a:rPr>
              <a:t> to </a:t>
            </a:r>
            <a:r>
              <a:rPr lang="en-US" altLang="ja-JP" sz="2400" i="1" dirty="0">
                <a:solidFill>
                  <a:srgbClr val="0000FF"/>
                </a:solidFill>
                <a:latin typeface="Times New Roman"/>
                <a:cs typeface="Times New Roman"/>
              </a:rPr>
              <a:t>u2</a:t>
            </a:r>
            <a:r>
              <a:rPr lang="en-US" altLang="ja-JP" sz="2400" dirty="0">
                <a:latin typeface="Calibri" charset="0"/>
              </a:rPr>
              <a:t>?</a:t>
            </a:r>
            <a:r>
              <a:rPr lang="ja-JP" altLang="en-US" sz="2400" dirty="0">
                <a:latin typeface="Calibri" charset="0"/>
              </a:rPr>
              <a:t>”</a:t>
            </a:r>
            <a:r>
              <a:rPr lang="en-US" altLang="ja-JP" sz="2400" dirty="0">
                <a:latin typeface="Calibri" charset="0"/>
              </a:rPr>
              <a:t> in </a:t>
            </a:r>
            <a:r>
              <a:rPr lang="en-US" sz="2400" dirty="0">
                <a:solidFill>
                  <a:srgbClr val="0000FF"/>
                </a:solidFill>
                <a:latin typeface="Times New Roman"/>
                <a:cs typeface="Times New Roman"/>
              </a:rPr>
              <a:t>O(1)</a:t>
            </a:r>
            <a:r>
              <a:rPr lang="en-US" altLang="ja-JP" sz="2400" dirty="0">
                <a:latin typeface="Calibri" charset="0"/>
              </a:rPr>
              <a:t> time</a:t>
            </a:r>
          </a:p>
          <a:p>
            <a:pPr lvl="1" eaLnBrk="1" hangingPunct="1"/>
            <a:r>
              <a:rPr lang="en-US" sz="2400" dirty="0">
                <a:latin typeface="Calibri" charset="0"/>
              </a:rPr>
              <a:t>Better for dense graphs (lots of edges)</a:t>
            </a:r>
          </a:p>
        </p:txBody>
      </p:sp>
      <p:sp>
        <p:nvSpPr>
          <p:cNvPr id="53252" name="Rectangle 3"/>
          <p:cNvSpPr>
            <a:spLocks/>
          </p:cNvSpPr>
          <p:nvPr/>
        </p:nvSpPr>
        <p:spPr bwMode="auto">
          <a:xfrm>
            <a:off x="4648200" y="1287463"/>
            <a:ext cx="381000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209550" indent="-169863">
              <a:spcBef>
                <a:spcPts val="450"/>
              </a:spcBef>
              <a:buClr>
                <a:srgbClr val="0033CC"/>
              </a:buClr>
              <a:buSzPct val="100000"/>
              <a:buFont typeface="Wingdings" charset="0"/>
              <a:buChar char=""/>
            </a:pPr>
            <a:endParaRPr lang="en-US" sz="1800">
              <a:solidFill>
                <a:srgbClr val="9900CC"/>
              </a:solidFill>
              <a:latin typeface="Arial" charset="0"/>
              <a:cs typeface="Arial" charset="0"/>
              <a:sym typeface="Arial" charset="0"/>
            </a:endParaRPr>
          </a:p>
        </p:txBody>
      </p:sp>
      <p:grpSp>
        <p:nvGrpSpPr>
          <p:cNvPr id="6" name="Group 5"/>
          <p:cNvGrpSpPr/>
          <p:nvPr/>
        </p:nvGrpSpPr>
        <p:grpSpPr>
          <a:xfrm>
            <a:off x="6996083" y="1574390"/>
            <a:ext cx="2800350" cy="2616610"/>
            <a:chOff x="5371070" y="3893573"/>
            <a:chExt cx="2800350" cy="2616610"/>
          </a:xfrm>
        </p:grpSpPr>
        <p:sp>
          <p:nvSpPr>
            <p:cNvPr id="7" name="Rectangle 53"/>
            <p:cNvSpPr>
              <a:spLocks/>
            </p:cNvSpPr>
            <p:nvPr/>
          </p:nvSpPr>
          <p:spPr bwMode="auto">
            <a:xfrm>
              <a:off x="5371070" y="3893573"/>
              <a:ext cx="2800350" cy="2616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alibri"/>
                  <a:cs typeface="Calibri"/>
                  <a:sym typeface="Courier New" charset="0"/>
                </a:rPr>
                <a:t>    1  2   3   4</a:t>
              </a:r>
            </a:p>
            <a:p>
              <a:pPr marL="39688"/>
              <a:r>
                <a:rPr lang="en-US" sz="2400" b="1" dirty="0">
                  <a:solidFill>
                    <a:srgbClr val="0000FF"/>
                  </a:solidFill>
                  <a:latin typeface="Calibri"/>
                  <a:cs typeface="Calibri"/>
                  <a:sym typeface="Courier New" charset="0"/>
                </a:rPr>
                <a:t>1</a:t>
              </a:r>
            </a:p>
            <a:p>
              <a:pPr marL="39688"/>
              <a:r>
                <a:rPr lang="en-US" sz="2400" b="1" dirty="0">
                  <a:solidFill>
                    <a:srgbClr val="0000FF"/>
                  </a:solidFill>
                  <a:latin typeface="Calibri"/>
                  <a:cs typeface="Calibri"/>
                  <a:sym typeface="Courier New" charset="0"/>
                </a:rPr>
                <a:t>2</a:t>
              </a:r>
            </a:p>
            <a:p>
              <a:pPr marL="39688"/>
              <a:r>
                <a:rPr lang="en-US" sz="2400" b="1" dirty="0">
                  <a:solidFill>
                    <a:srgbClr val="0000FF"/>
                  </a:solidFill>
                  <a:latin typeface="Calibri"/>
                  <a:cs typeface="Calibri"/>
                  <a:sym typeface="Courier New" charset="0"/>
                </a:rPr>
                <a:t>3</a:t>
              </a:r>
            </a:p>
            <a:p>
              <a:pPr marL="39688"/>
              <a:r>
                <a:rPr lang="en-US" sz="2400" b="1" dirty="0">
                  <a:solidFill>
                    <a:srgbClr val="0000FF"/>
                  </a:solidFill>
                  <a:latin typeface="Calibri"/>
                  <a:cs typeface="Calibri"/>
                  <a:sym typeface="Courier New" charset="0"/>
                </a:rPr>
                <a:t>4</a:t>
              </a:r>
            </a:p>
          </p:txBody>
        </p:sp>
        <p:sp>
          <p:nvSpPr>
            <p:cNvPr id="8" name="TextBox 7"/>
            <p:cNvSpPr txBox="1"/>
            <p:nvPr/>
          </p:nvSpPr>
          <p:spPr>
            <a:xfrm>
              <a:off x="5564998" y="4424586"/>
              <a:ext cx="1434858" cy="1569660"/>
            </a:xfrm>
            <a:prstGeom prst="rect">
              <a:avLst/>
            </a:prstGeom>
            <a:noFill/>
          </p:spPr>
          <p:txBody>
            <a:bodyPr wrap="none" rtlCol="0">
              <a:spAutoFit/>
            </a:bodyPr>
            <a:lstStyle/>
            <a:p>
              <a:r>
                <a:rPr lang="en-US" sz="2400" dirty="0"/>
                <a:t>0   1   0   1</a:t>
              </a:r>
            </a:p>
            <a:p>
              <a:r>
                <a:rPr lang="en-US" sz="2400" dirty="0"/>
                <a:t>0   0   1   0</a:t>
              </a:r>
            </a:p>
            <a:p>
              <a:r>
                <a:rPr lang="en-US" sz="2400" dirty="0"/>
                <a:t>0   0   0   0</a:t>
              </a:r>
            </a:p>
            <a:p>
              <a:r>
                <a:rPr lang="en-US" sz="2400" dirty="0"/>
                <a:t>0   1   1   0</a:t>
              </a:r>
            </a:p>
          </p:txBody>
        </p:sp>
      </p:grpSp>
    </p:spTree>
    <p:extLst>
      <p:ext uri="{BB962C8B-B14F-4D97-AF65-F5344CB8AC3E}">
        <p14:creationId xmlns:p14="http://schemas.microsoft.com/office/powerpoint/2010/main" val="975138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381000" y="1678898"/>
            <a:ext cx="8382000" cy="5307481"/>
          </a:xfrm>
        </p:spPr>
        <p:txBody>
          <a:bodyPr>
            <a:normAutofit/>
          </a:bodyPr>
          <a:lstStyle/>
          <a:p>
            <a:pPr lvl="1" eaLnBrk="1" hangingPunct="1"/>
            <a:r>
              <a:rPr lang="en-US" sz="2400" i="1" dirty="0">
                <a:solidFill>
                  <a:srgbClr val="0000FF"/>
                </a:solidFill>
                <a:latin typeface="Times New Roman"/>
                <a:cs typeface="Times New Roman"/>
              </a:rPr>
              <a:t>v</a:t>
            </a:r>
            <a:r>
              <a:rPr lang="en-US" sz="2400" dirty="0">
                <a:latin typeface="Calibri" charset="0"/>
              </a:rPr>
              <a:t> = number of vertices</a:t>
            </a:r>
          </a:p>
          <a:p>
            <a:pPr lvl="1" eaLnBrk="1" hangingPunct="1"/>
            <a:r>
              <a:rPr lang="en-US" sz="2400" i="1" dirty="0">
                <a:solidFill>
                  <a:srgbClr val="0000FF"/>
                </a:solidFill>
                <a:latin typeface="Times New Roman"/>
                <a:cs typeface="Times New Roman"/>
              </a:rPr>
              <a:t>e</a:t>
            </a:r>
            <a:r>
              <a:rPr lang="en-US" sz="2400" dirty="0">
                <a:latin typeface="Calibri" charset="0"/>
              </a:rPr>
              <a:t> = number of edges</a:t>
            </a:r>
          </a:p>
          <a:p>
            <a:pPr lvl="1" eaLnBrk="1" hangingPunct="1"/>
            <a:r>
              <a:rPr lang="en-US" sz="2400" i="1" dirty="0">
                <a:solidFill>
                  <a:srgbClr val="0000FF"/>
                </a:solidFill>
                <a:latin typeface="Times New Roman"/>
                <a:cs typeface="Times New Roman"/>
              </a:rPr>
              <a:t>d</a:t>
            </a:r>
            <a:r>
              <a:rPr lang="en-US" sz="2400" dirty="0">
                <a:solidFill>
                  <a:srgbClr val="0000FF"/>
                </a:solidFill>
                <a:latin typeface="Times New Roman"/>
                <a:cs typeface="Times New Roman"/>
              </a:rPr>
              <a:t>(</a:t>
            </a:r>
            <a:r>
              <a:rPr lang="en-US" sz="2400" i="1" dirty="0">
                <a:solidFill>
                  <a:srgbClr val="0000FF"/>
                </a:solidFill>
                <a:latin typeface="Times New Roman"/>
                <a:cs typeface="Times New Roman"/>
              </a:rPr>
              <a:t>u</a:t>
            </a:r>
            <a:r>
              <a:rPr lang="en-US" sz="2400" dirty="0">
                <a:solidFill>
                  <a:srgbClr val="0000FF"/>
                </a:solidFill>
                <a:latin typeface="Times New Roman"/>
                <a:cs typeface="Times New Roman"/>
              </a:rPr>
              <a:t>)</a:t>
            </a:r>
            <a:r>
              <a:rPr lang="en-US" sz="2400" dirty="0">
                <a:latin typeface="Calibri" charset="0"/>
              </a:rPr>
              <a:t> = degree of </a:t>
            </a:r>
            <a:r>
              <a:rPr lang="en-US" sz="2400" i="1" dirty="0">
                <a:solidFill>
                  <a:srgbClr val="0000FF"/>
                </a:solidFill>
                <a:latin typeface="Times New Roman"/>
                <a:cs typeface="Times New Roman"/>
              </a:rPr>
              <a:t>u</a:t>
            </a:r>
            <a:r>
              <a:rPr lang="en-US" sz="2400" dirty="0">
                <a:latin typeface="Calibri" charset="0"/>
              </a:rPr>
              <a:t> = no. edges leaving </a:t>
            </a:r>
            <a:r>
              <a:rPr lang="en-US" sz="2400" i="1" dirty="0">
                <a:solidFill>
                  <a:srgbClr val="0000FF"/>
                </a:solidFill>
                <a:latin typeface="Times New Roman"/>
                <a:cs typeface="Times New Roman"/>
              </a:rPr>
              <a:t>u</a:t>
            </a:r>
          </a:p>
          <a:p>
            <a:pPr eaLnBrk="1" hangingPunct="1"/>
            <a:r>
              <a:rPr lang="en-US" sz="2400" dirty="0">
                <a:solidFill>
                  <a:srgbClr val="660066"/>
                </a:solidFill>
                <a:latin typeface="Calibri" charset="0"/>
                <a:sym typeface="Arial" charset="0"/>
              </a:rPr>
              <a:t>Adjacency List</a:t>
            </a:r>
          </a:p>
          <a:p>
            <a:pPr lvl="1"/>
            <a:r>
              <a:rPr lang="en-US" sz="2400" dirty="0">
                <a:latin typeface="Calibri" charset="0"/>
                <a:sym typeface="Arial" charset="0"/>
              </a:rPr>
              <a:t>Uses space </a:t>
            </a:r>
            <a:r>
              <a:rPr lang="en-US" sz="2400" dirty="0">
                <a:solidFill>
                  <a:srgbClr val="0000FF"/>
                </a:solidFill>
                <a:latin typeface="Times New Roman"/>
                <a:cs typeface="Times New Roman"/>
              </a:rPr>
              <a:t>O(</a:t>
            </a:r>
            <a:r>
              <a:rPr lang="en-US" sz="2400" i="1" dirty="0">
                <a:solidFill>
                  <a:srgbClr val="0000FF"/>
                </a:solidFill>
                <a:latin typeface="Times New Roman"/>
                <a:cs typeface="Times New Roman"/>
              </a:rPr>
              <a:t>v</a:t>
            </a:r>
            <a:r>
              <a:rPr lang="en-US" sz="2400" dirty="0">
                <a:solidFill>
                  <a:srgbClr val="0000FF"/>
                </a:solidFill>
                <a:latin typeface="Times New Roman"/>
                <a:cs typeface="Times New Roman"/>
              </a:rPr>
              <a:t> + </a:t>
            </a:r>
            <a:r>
              <a:rPr lang="en-US" sz="2400" i="1" dirty="0">
                <a:solidFill>
                  <a:srgbClr val="0000FF"/>
                </a:solidFill>
                <a:latin typeface="Times New Roman"/>
                <a:cs typeface="Times New Roman"/>
              </a:rPr>
              <a:t>e</a:t>
            </a:r>
            <a:r>
              <a:rPr lang="en-US" sz="2400" dirty="0">
                <a:solidFill>
                  <a:srgbClr val="0000FF"/>
                </a:solidFill>
                <a:latin typeface="Times New Roman"/>
                <a:cs typeface="Times New Roman"/>
              </a:rPr>
              <a:t>)</a:t>
            </a:r>
            <a:endParaRPr lang="en-US" sz="2400" dirty="0">
              <a:latin typeface="Calibri" charset="0"/>
              <a:sym typeface="Arial" charset="0"/>
            </a:endParaRPr>
          </a:p>
          <a:p>
            <a:pPr lvl="1"/>
            <a:r>
              <a:rPr lang="en-US" sz="2400" dirty="0">
                <a:latin typeface="Calibri" charset="0"/>
                <a:sym typeface="Arial" charset="0"/>
              </a:rPr>
              <a:t>Enumerate all edges in time </a:t>
            </a:r>
            <a:r>
              <a:rPr lang="en-US" sz="2400" dirty="0">
                <a:solidFill>
                  <a:srgbClr val="0000FF"/>
                </a:solidFill>
                <a:latin typeface="Times New Roman"/>
                <a:cs typeface="Times New Roman"/>
              </a:rPr>
              <a:t>O(</a:t>
            </a:r>
            <a:r>
              <a:rPr lang="en-US" sz="2400" i="1" dirty="0">
                <a:solidFill>
                  <a:srgbClr val="0000FF"/>
                </a:solidFill>
                <a:latin typeface="Times New Roman"/>
                <a:cs typeface="Times New Roman"/>
              </a:rPr>
              <a:t>v</a:t>
            </a:r>
            <a:r>
              <a:rPr lang="en-US" sz="2400" dirty="0">
                <a:solidFill>
                  <a:srgbClr val="0000FF"/>
                </a:solidFill>
                <a:latin typeface="Times New Roman"/>
                <a:cs typeface="Times New Roman"/>
              </a:rPr>
              <a:t> + </a:t>
            </a:r>
            <a:r>
              <a:rPr lang="en-US" sz="2400" i="1" dirty="0">
                <a:solidFill>
                  <a:srgbClr val="0000FF"/>
                </a:solidFill>
                <a:latin typeface="Times New Roman"/>
                <a:cs typeface="Times New Roman"/>
              </a:rPr>
              <a:t>e</a:t>
            </a:r>
            <a:r>
              <a:rPr lang="en-US" sz="2400" dirty="0">
                <a:solidFill>
                  <a:srgbClr val="0000FF"/>
                </a:solidFill>
                <a:latin typeface="Times New Roman"/>
                <a:cs typeface="Times New Roman"/>
              </a:rPr>
              <a:t>)</a:t>
            </a:r>
            <a:endParaRPr lang="en-US" sz="2400" dirty="0">
              <a:latin typeface="Calibri" charset="0"/>
              <a:sym typeface="Arial" charset="0"/>
            </a:endParaRPr>
          </a:p>
          <a:p>
            <a:pPr lvl="1"/>
            <a:r>
              <a:rPr lang="en-US" sz="2400" dirty="0">
                <a:latin typeface="Calibri" charset="0"/>
                <a:sym typeface="Arial" charset="0"/>
              </a:rPr>
              <a:t>Answer </a:t>
            </a:r>
            <a:r>
              <a:rPr lang="ja-JP" altLang="en-US" sz="2400" dirty="0">
                <a:latin typeface="Calibri" charset="0"/>
                <a:sym typeface="Arial" charset="0"/>
              </a:rPr>
              <a:t>“</a:t>
            </a:r>
            <a:r>
              <a:rPr lang="en-US" altLang="ja-JP" sz="2400" dirty="0">
                <a:latin typeface="Calibri" charset="0"/>
                <a:sym typeface="Arial" charset="0"/>
              </a:rPr>
              <a:t>Is there an edge from </a:t>
            </a:r>
            <a:r>
              <a:rPr lang="en-US" sz="2400" i="1" dirty="0">
                <a:solidFill>
                  <a:srgbClr val="0000FF"/>
                </a:solidFill>
                <a:latin typeface="Times New Roman"/>
                <a:cs typeface="Times New Roman"/>
              </a:rPr>
              <a:t>u1</a:t>
            </a:r>
            <a:r>
              <a:rPr lang="en-US" altLang="ja-JP" sz="2400" dirty="0">
                <a:latin typeface="Calibri" charset="0"/>
                <a:sym typeface="Arial" charset="0"/>
              </a:rPr>
              <a:t> to </a:t>
            </a:r>
            <a:r>
              <a:rPr lang="en-US" altLang="ja-JP" sz="2400" i="1" dirty="0">
                <a:solidFill>
                  <a:srgbClr val="0000FF"/>
                </a:solidFill>
                <a:latin typeface="Times New Roman"/>
                <a:cs typeface="Times New Roman"/>
                <a:sym typeface="Arial" charset="0"/>
              </a:rPr>
              <a:t>u2</a:t>
            </a:r>
            <a:r>
              <a:rPr lang="en-US" altLang="ja-JP" sz="2400" dirty="0">
                <a:latin typeface="Calibri" charset="0"/>
                <a:sym typeface="Arial" charset="0"/>
              </a:rPr>
              <a:t>?</a:t>
            </a:r>
            <a:r>
              <a:rPr lang="ja-JP" altLang="en-US" sz="2400" dirty="0">
                <a:latin typeface="Calibri" charset="0"/>
                <a:sym typeface="Arial" charset="0"/>
              </a:rPr>
              <a:t>”</a:t>
            </a:r>
            <a:r>
              <a:rPr lang="en-US" altLang="ja-JP" sz="2400" dirty="0">
                <a:latin typeface="Calibri" charset="0"/>
                <a:sym typeface="Arial" charset="0"/>
              </a:rPr>
              <a:t> in </a:t>
            </a:r>
            <a:r>
              <a:rPr lang="en-US" sz="2400" dirty="0">
                <a:solidFill>
                  <a:srgbClr val="0000FF"/>
                </a:solidFill>
                <a:latin typeface="Times New Roman"/>
                <a:cs typeface="Times New Roman"/>
              </a:rPr>
              <a:t>O(</a:t>
            </a:r>
            <a:r>
              <a:rPr lang="en-US" sz="2400" i="1" dirty="0">
                <a:solidFill>
                  <a:srgbClr val="0000FF"/>
                </a:solidFill>
                <a:latin typeface="Times New Roman"/>
                <a:cs typeface="Times New Roman"/>
              </a:rPr>
              <a:t>d</a:t>
            </a:r>
            <a:r>
              <a:rPr lang="en-US" sz="2400" dirty="0">
                <a:solidFill>
                  <a:srgbClr val="0000FF"/>
                </a:solidFill>
                <a:latin typeface="Times New Roman"/>
                <a:cs typeface="Times New Roman"/>
              </a:rPr>
              <a:t>(</a:t>
            </a:r>
            <a:r>
              <a:rPr lang="en-US" sz="2400" i="1" dirty="0">
                <a:solidFill>
                  <a:srgbClr val="0000FF"/>
                </a:solidFill>
                <a:latin typeface="Times New Roman"/>
                <a:cs typeface="Times New Roman"/>
              </a:rPr>
              <a:t>u1</a:t>
            </a:r>
            <a:r>
              <a:rPr lang="en-US" sz="2400" dirty="0">
                <a:solidFill>
                  <a:srgbClr val="0000FF"/>
                </a:solidFill>
                <a:latin typeface="Times New Roman"/>
                <a:cs typeface="Times New Roman"/>
              </a:rPr>
              <a:t>))</a:t>
            </a:r>
            <a:r>
              <a:rPr lang="en-US" altLang="ja-JP" sz="2400" dirty="0">
                <a:latin typeface="Calibri" charset="0"/>
                <a:sym typeface="Arial" charset="0"/>
              </a:rPr>
              <a:t> time</a:t>
            </a:r>
          </a:p>
          <a:p>
            <a:pPr lvl="1" eaLnBrk="1" hangingPunct="1"/>
            <a:r>
              <a:rPr lang="en-US" sz="2400" dirty="0">
                <a:latin typeface="Calibri" charset="0"/>
                <a:sym typeface="Arial" charset="0"/>
              </a:rPr>
              <a:t>Better for sparse graphs (fewer edges)</a:t>
            </a:r>
          </a:p>
        </p:txBody>
      </p:sp>
      <p:sp>
        <p:nvSpPr>
          <p:cNvPr id="53252" name="Rectangle 3"/>
          <p:cNvSpPr>
            <a:spLocks/>
          </p:cNvSpPr>
          <p:nvPr/>
        </p:nvSpPr>
        <p:spPr bwMode="auto">
          <a:xfrm>
            <a:off x="4648200" y="1287463"/>
            <a:ext cx="381000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209550" indent="-169863">
              <a:spcBef>
                <a:spcPts val="450"/>
              </a:spcBef>
              <a:buClr>
                <a:srgbClr val="0033CC"/>
              </a:buClr>
              <a:buSzPct val="100000"/>
              <a:buFont typeface="Wingdings" charset="0"/>
              <a:buChar char=""/>
            </a:pPr>
            <a:endParaRPr lang="en-US" sz="1800">
              <a:solidFill>
                <a:srgbClr val="9900CC"/>
              </a:solidFill>
              <a:latin typeface="Arial" charset="0"/>
              <a:cs typeface="Arial" charset="0"/>
              <a:sym typeface="Arial" charset="0"/>
            </a:endParaRPr>
          </a:p>
        </p:txBody>
      </p:sp>
      <p:grpSp>
        <p:nvGrpSpPr>
          <p:cNvPr id="9" name="Group 1"/>
          <p:cNvGrpSpPr>
            <a:grpSpLocks/>
          </p:cNvGrpSpPr>
          <p:nvPr/>
        </p:nvGrpSpPr>
        <p:grpSpPr bwMode="auto">
          <a:xfrm>
            <a:off x="6345939" y="1747837"/>
            <a:ext cx="2479673" cy="2138363"/>
            <a:chOff x="1" y="0"/>
            <a:chExt cx="1561" cy="1347"/>
          </a:xfrm>
        </p:grpSpPr>
        <p:sp>
          <p:nvSpPr>
            <p:cNvPr id="10" name="Rectangle 2"/>
            <p:cNvSpPr>
              <a:spLocks/>
            </p:cNvSpPr>
            <p:nvPr/>
          </p:nvSpPr>
          <p:spPr bwMode="auto">
            <a:xfrm>
              <a:off x="655" y="1127"/>
              <a:ext cx="22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Oval 3"/>
            <p:cNvSpPr>
              <a:spLocks/>
            </p:cNvSpPr>
            <p:nvPr/>
          </p:nvSpPr>
          <p:spPr bwMode="auto">
            <a:xfrm>
              <a:off x="824" y="1182"/>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12" name="Rectangle 4"/>
            <p:cNvSpPr>
              <a:spLocks/>
            </p:cNvSpPr>
            <p:nvPr/>
          </p:nvSpPr>
          <p:spPr bwMode="auto">
            <a:xfrm>
              <a:off x="1285" y="1127"/>
              <a:ext cx="277"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3" name="Line 5"/>
            <p:cNvSpPr>
              <a:spLocks noChangeShapeType="1"/>
            </p:cNvSpPr>
            <p:nvPr/>
          </p:nvSpPr>
          <p:spPr bwMode="auto">
            <a:xfrm>
              <a:off x="880" y="1210"/>
              <a:ext cx="399" cy="0"/>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4" name="Rectangle 6"/>
            <p:cNvSpPr>
              <a:spLocks/>
            </p:cNvSpPr>
            <p:nvPr/>
          </p:nvSpPr>
          <p:spPr bwMode="auto">
            <a:xfrm>
              <a:off x="633" y="14"/>
              <a:ext cx="31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7"/>
            <p:cNvSpPr>
              <a:spLocks/>
            </p:cNvSpPr>
            <p:nvPr/>
          </p:nvSpPr>
          <p:spPr bwMode="auto">
            <a:xfrm>
              <a:off x="1268" y="14"/>
              <a:ext cx="28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6" name="Line 8"/>
            <p:cNvSpPr>
              <a:spLocks noChangeShapeType="1"/>
            </p:cNvSpPr>
            <p:nvPr/>
          </p:nvSpPr>
          <p:spPr bwMode="auto">
            <a:xfrm>
              <a:off x="879" y="96"/>
              <a:ext cx="383" cy="1"/>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7" name="Rectangle 9"/>
            <p:cNvSpPr>
              <a:spLocks/>
            </p:cNvSpPr>
            <p:nvPr/>
          </p:nvSpPr>
          <p:spPr bwMode="auto">
            <a:xfrm>
              <a:off x="623" y="377"/>
              <a:ext cx="325" cy="220"/>
            </a:xfrm>
            <a:prstGeom prst="rect">
              <a:avLst/>
            </a:prstGeom>
            <a:solidFill>
              <a:srgbClr val="9900CC"/>
            </a:solidFill>
            <a:ln w="25400">
              <a:solidFill>
                <a:schemeClr val="tx1"/>
              </a:solidFill>
              <a:miter lim="800000"/>
              <a:headEnd/>
              <a:tailEnd/>
            </a:ln>
          </p:spPr>
          <p:txBody>
            <a:bodyPr lIns="0" tIns="0" rIns="0" bIns="0"/>
            <a:lstStyle/>
            <a:p>
              <a:endParaRPr lang="en-US" sz="2400">
                <a:solidFill>
                  <a:schemeClr val="bg1"/>
                </a:solidFill>
              </a:endParaRPr>
            </a:p>
          </p:txBody>
        </p:sp>
        <p:sp>
          <p:nvSpPr>
            <p:cNvPr id="18" name="Rectangle 10"/>
            <p:cNvSpPr>
              <a:spLocks/>
            </p:cNvSpPr>
            <p:nvPr/>
          </p:nvSpPr>
          <p:spPr bwMode="auto">
            <a:xfrm>
              <a:off x="671" y="111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2</a:t>
              </a:r>
            </a:p>
          </p:txBody>
        </p:sp>
        <p:sp>
          <p:nvSpPr>
            <p:cNvPr id="19" name="Rectangle 11"/>
            <p:cNvSpPr>
              <a:spLocks/>
            </p:cNvSpPr>
            <p:nvPr/>
          </p:nvSpPr>
          <p:spPr bwMode="auto">
            <a:xfrm>
              <a:off x="1305" y="111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20" name="Rectangle 12"/>
            <p:cNvSpPr>
              <a:spLocks/>
            </p:cNvSpPr>
            <p:nvPr/>
          </p:nvSpPr>
          <p:spPr bwMode="auto">
            <a:xfrm>
              <a:off x="658" y="0"/>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1" name="Rectangle 13"/>
            <p:cNvSpPr>
              <a:spLocks/>
            </p:cNvSpPr>
            <p:nvPr/>
          </p:nvSpPr>
          <p:spPr bwMode="auto">
            <a:xfrm>
              <a:off x="1277" y="1"/>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4</a:t>
              </a:r>
            </a:p>
          </p:txBody>
        </p:sp>
        <p:sp>
          <p:nvSpPr>
            <p:cNvPr id="22" name="Rectangle 14"/>
            <p:cNvSpPr>
              <a:spLocks/>
            </p:cNvSpPr>
            <p:nvPr/>
          </p:nvSpPr>
          <p:spPr bwMode="auto">
            <a:xfrm>
              <a:off x="675" y="36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23" name="Rectangle 15"/>
            <p:cNvSpPr>
              <a:spLocks/>
            </p:cNvSpPr>
            <p:nvPr/>
          </p:nvSpPr>
          <p:spPr bwMode="auto">
            <a:xfrm>
              <a:off x="2" y="10"/>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4" name="Rectangle 16"/>
            <p:cNvSpPr>
              <a:spLocks/>
            </p:cNvSpPr>
            <p:nvPr/>
          </p:nvSpPr>
          <p:spPr bwMode="auto">
            <a:xfrm>
              <a:off x="12" y="1"/>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5" name="Rectangle 18"/>
            <p:cNvSpPr>
              <a:spLocks/>
            </p:cNvSpPr>
            <p:nvPr/>
          </p:nvSpPr>
          <p:spPr bwMode="auto">
            <a:xfrm>
              <a:off x="1" y="373"/>
              <a:ext cx="389" cy="30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6" name="Rectangle 19"/>
            <p:cNvSpPr>
              <a:spLocks/>
            </p:cNvSpPr>
            <p:nvPr/>
          </p:nvSpPr>
          <p:spPr bwMode="auto">
            <a:xfrm>
              <a:off x="11" y="36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7" name="Rectangle 20"/>
            <p:cNvSpPr>
              <a:spLocks/>
            </p:cNvSpPr>
            <p:nvPr/>
          </p:nvSpPr>
          <p:spPr bwMode="auto">
            <a:xfrm>
              <a:off x="2" y="756"/>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8" name="Rectangle 21"/>
            <p:cNvSpPr>
              <a:spLocks/>
            </p:cNvSpPr>
            <p:nvPr/>
          </p:nvSpPr>
          <p:spPr bwMode="auto">
            <a:xfrm>
              <a:off x="12" y="747"/>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9" name="Rectangle 22"/>
            <p:cNvSpPr>
              <a:spLocks/>
            </p:cNvSpPr>
            <p:nvPr/>
          </p:nvSpPr>
          <p:spPr bwMode="auto">
            <a:xfrm>
              <a:off x="2" y="1123"/>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30" name="Rectangle 23"/>
            <p:cNvSpPr>
              <a:spLocks/>
            </p:cNvSpPr>
            <p:nvPr/>
          </p:nvSpPr>
          <p:spPr bwMode="auto">
            <a:xfrm>
              <a:off x="12" y="1114"/>
              <a:ext cx="14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4</a:t>
              </a:r>
            </a:p>
          </p:txBody>
        </p:sp>
        <p:sp>
          <p:nvSpPr>
            <p:cNvPr id="31" name="Oval 26"/>
            <p:cNvSpPr>
              <a:spLocks/>
            </p:cNvSpPr>
            <p:nvPr/>
          </p:nvSpPr>
          <p:spPr bwMode="auto">
            <a:xfrm>
              <a:off x="306" y="1182"/>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2" name="Line 27"/>
            <p:cNvSpPr>
              <a:spLocks noChangeShapeType="1"/>
            </p:cNvSpPr>
            <p:nvPr/>
          </p:nvSpPr>
          <p:spPr bwMode="auto">
            <a:xfrm>
              <a:off x="362" y="1210"/>
              <a:ext cx="287" cy="1"/>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3" name="Line 28"/>
            <p:cNvSpPr>
              <a:spLocks noChangeShapeType="1"/>
            </p:cNvSpPr>
            <p:nvPr/>
          </p:nvSpPr>
          <p:spPr bwMode="auto">
            <a:xfrm>
              <a:off x="345" y="96"/>
              <a:ext cx="282" cy="0"/>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4" name="Oval 29"/>
            <p:cNvSpPr>
              <a:spLocks/>
            </p:cNvSpPr>
            <p:nvPr/>
          </p:nvSpPr>
          <p:spPr bwMode="auto">
            <a:xfrm>
              <a:off x="823" y="68"/>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5" name="Line 30"/>
            <p:cNvSpPr>
              <a:spLocks noChangeShapeType="1"/>
            </p:cNvSpPr>
            <p:nvPr/>
          </p:nvSpPr>
          <p:spPr bwMode="auto">
            <a:xfrm>
              <a:off x="340" y="460"/>
              <a:ext cx="277" cy="0"/>
            </a:xfrm>
            <a:prstGeom prst="line">
              <a:avLst/>
            </a:prstGeom>
            <a:noFill/>
            <a:ln w="412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6" name="Oval 34"/>
            <p:cNvSpPr>
              <a:spLocks/>
            </p:cNvSpPr>
            <p:nvPr/>
          </p:nvSpPr>
          <p:spPr bwMode="auto">
            <a:xfrm>
              <a:off x="289" y="68"/>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7" name="Oval 35"/>
            <p:cNvSpPr>
              <a:spLocks/>
            </p:cNvSpPr>
            <p:nvPr/>
          </p:nvSpPr>
          <p:spPr bwMode="auto">
            <a:xfrm>
              <a:off x="284" y="432"/>
              <a:ext cx="56" cy="56"/>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grpSp>
      <p:sp>
        <p:nvSpPr>
          <p:cNvPr id="39" name="Rectangle 1"/>
          <p:cNvSpPr>
            <a:spLocks noGrp="1" noChangeArrowheads="1"/>
          </p:cNvSpPr>
          <p:nvPr>
            <p:ph type="title"/>
          </p:nvPr>
        </p:nvSpPr>
        <p:spPr>
          <a:xfrm>
            <a:off x="602919" y="274638"/>
            <a:ext cx="7619913" cy="1143000"/>
          </a:xfrm>
        </p:spPr>
        <p:txBody>
          <a:bodyPr>
            <a:normAutofit/>
          </a:bodyPr>
          <a:lstStyle/>
          <a:p>
            <a:pPr eaLnBrk="1" hangingPunct="1"/>
            <a:r>
              <a:rPr lang="en-US" sz="3600" dirty="0">
                <a:solidFill>
                  <a:srgbClr val="800000"/>
                </a:solidFill>
                <a:latin typeface="Calibri" charset="0"/>
              </a:rPr>
              <a:t>Adjacency matrix or adjacency list?</a:t>
            </a:r>
          </a:p>
        </p:txBody>
      </p:sp>
    </p:spTree>
    <p:extLst>
      <p:ext uri="{BB962C8B-B14F-4D97-AF65-F5344CB8AC3E}">
        <p14:creationId xmlns:p14="http://schemas.microsoft.com/office/powerpoint/2010/main" val="1706908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Graph algorithms</a:t>
            </a:r>
          </a:p>
        </p:txBody>
      </p:sp>
      <p:sp>
        <p:nvSpPr>
          <p:cNvPr id="54274" name="Content Placeholder 6"/>
          <p:cNvSpPr>
            <a:spLocks noGrp="1"/>
          </p:cNvSpPr>
          <p:nvPr>
            <p:ph idx="1"/>
          </p:nvPr>
        </p:nvSpPr>
        <p:spPr/>
        <p:txBody>
          <a:bodyPr>
            <a:normAutofit/>
          </a:bodyPr>
          <a:lstStyle/>
          <a:p>
            <a:pPr eaLnBrk="1" hangingPunct="1"/>
            <a:r>
              <a:rPr lang="en-US" sz="2400" dirty="0">
                <a:solidFill>
                  <a:srgbClr val="0000FF"/>
                </a:solidFill>
                <a:latin typeface="Calibri" charset="0"/>
                <a:sym typeface="Arial" charset="0"/>
              </a:rPr>
              <a:t>Search</a:t>
            </a:r>
          </a:p>
          <a:p>
            <a:pPr lvl="1" eaLnBrk="1" hangingPunct="1"/>
            <a:r>
              <a:rPr lang="en-US" sz="2400" dirty="0">
                <a:latin typeface="Calibri" charset="0"/>
                <a:sym typeface="Arial" charset="0"/>
              </a:rPr>
              <a:t>Depth-first search</a:t>
            </a:r>
          </a:p>
          <a:p>
            <a:pPr lvl="1" eaLnBrk="1" hangingPunct="1"/>
            <a:r>
              <a:rPr lang="en-US" sz="2400" dirty="0">
                <a:latin typeface="Calibri" charset="0"/>
                <a:sym typeface="Arial" charset="0"/>
              </a:rPr>
              <a:t>Breadth-first search</a:t>
            </a:r>
          </a:p>
          <a:p>
            <a:pPr eaLnBrk="1" hangingPunct="1"/>
            <a:r>
              <a:rPr lang="en-US" sz="2400" dirty="0">
                <a:solidFill>
                  <a:srgbClr val="0000FF"/>
                </a:solidFill>
                <a:latin typeface="Calibri" charset="0"/>
                <a:sym typeface="Arial" charset="0"/>
              </a:rPr>
              <a:t>Shortest paths</a:t>
            </a:r>
          </a:p>
          <a:p>
            <a:pPr lvl="1" eaLnBrk="1" hangingPunct="1"/>
            <a:r>
              <a:rPr lang="en-US" sz="2400" dirty="0">
                <a:latin typeface="Calibri" charset="0"/>
                <a:sym typeface="Arial" charset="0"/>
              </a:rPr>
              <a:t>Dijkstra's algorithm</a:t>
            </a:r>
          </a:p>
          <a:p>
            <a:pPr eaLnBrk="1" hangingPunct="1"/>
            <a:r>
              <a:rPr lang="en-US" sz="2400" dirty="0">
                <a:solidFill>
                  <a:srgbClr val="0000FF"/>
                </a:solidFill>
                <a:latin typeface="Calibri" charset="0"/>
                <a:sym typeface="Arial" charset="0"/>
              </a:rPr>
              <a:t>Minimum spanning trees</a:t>
            </a:r>
          </a:p>
          <a:p>
            <a:pPr lvl="1" eaLnBrk="1" hangingPunct="1"/>
            <a:r>
              <a:rPr lang="en-US" sz="2400" dirty="0" err="1">
                <a:latin typeface="Calibri" charset="0"/>
                <a:sym typeface="Arial" charset="0"/>
              </a:rPr>
              <a:t>Jarnik</a:t>
            </a:r>
            <a:r>
              <a:rPr lang="en-US" sz="2400" dirty="0">
                <a:latin typeface="Calibri" charset="0"/>
                <a:sym typeface="Arial" charset="0"/>
              </a:rPr>
              <a:t>/Prim/</a:t>
            </a:r>
            <a:r>
              <a:rPr lang="en-US" sz="2400" dirty="0" err="1">
                <a:latin typeface="Calibri" charset="0"/>
                <a:sym typeface="Arial" charset="0"/>
              </a:rPr>
              <a:t>Dijkstra</a:t>
            </a:r>
            <a:r>
              <a:rPr lang="en-US" sz="2400" dirty="0">
                <a:latin typeface="Calibri" charset="0"/>
                <a:sym typeface="Arial" charset="0"/>
              </a:rPr>
              <a:t> algorithm</a:t>
            </a:r>
          </a:p>
          <a:p>
            <a:pPr lvl="1" eaLnBrk="1" hangingPunct="1"/>
            <a:r>
              <a:rPr lang="en-US" sz="2400" dirty="0">
                <a:latin typeface="Calibri" charset="0"/>
                <a:sym typeface="Arial" charset="0"/>
              </a:rPr>
              <a:t>Kruskal's algorithm</a:t>
            </a:r>
          </a:p>
        </p:txBody>
      </p:sp>
    </p:spTree>
    <p:extLst>
      <p:ext uri="{BB962C8B-B14F-4D97-AF65-F5344CB8AC3E}">
        <p14:creationId xmlns:p14="http://schemas.microsoft.com/office/powerpoint/2010/main" val="19164178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6049964"/>
            <a:chOff x="1" y="-1"/>
            <a:chExt cx="9143999" cy="604996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73" y="-1"/>
              <a:ext cx="8694227" cy="6049963"/>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96409"/>
            <a:stretch/>
          </p:blipFill>
          <p:spPr>
            <a:xfrm>
              <a:off x="1" y="0"/>
              <a:ext cx="761999" cy="6049963"/>
            </a:xfrm>
            <a:prstGeom prst="rect">
              <a:avLst/>
            </a:prstGeom>
          </p:spPr>
        </p:pic>
      </p:grpSp>
      <p:sp>
        <p:nvSpPr>
          <p:cNvPr id="2049" name="Rectangle 1"/>
          <p:cNvSpPr>
            <a:spLocks noGrp="1" noChangeArrowheads="1"/>
          </p:cNvSpPr>
          <p:nvPr>
            <p:ph type="subTitle" idx="1"/>
          </p:nvPr>
        </p:nvSpPr>
        <p:spPr>
          <a:xfrm>
            <a:off x="2362200" y="6049962"/>
            <a:ext cx="6705600" cy="719327"/>
          </a:xfrm>
        </p:spPr>
        <p:txBody>
          <a:bodyPr>
            <a:normAutofit fontScale="85000" lnSpcReduction="20000"/>
          </a:bodyPr>
          <a:lstStyle/>
          <a:p>
            <a:pPr>
              <a:defRPr/>
            </a:pPr>
            <a:r>
              <a:rPr lang="en-US" dirty="0"/>
              <a:t>Lecture 17</a:t>
            </a:r>
          </a:p>
          <a:p>
            <a:pPr>
              <a:defRPr/>
            </a:pPr>
            <a:r>
              <a:rPr lang="en-US" dirty="0"/>
              <a:t>CS2110 Spring 2018</a:t>
            </a:r>
          </a:p>
        </p:txBody>
      </p:sp>
      <p:sp>
        <p:nvSpPr>
          <p:cNvPr id="2" name="Rectangle 3"/>
          <p:cNvSpPr>
            <a:spLocks/>
          </p:cNvSpPr>
          <p:nvPr/>
        </p:nvSpPr>
        <p:spPr bwMode="auto">
          <a:xfrm>
            <a:off x="5272088" y="1536700"/>
            <a:ext cx="3581400"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nchor="ctr"/>
          <a:lstStyle/>
          <a:p>
            <a:pPr marL="39688" algn="ctr"/>
            <a:endParaRPr lang="fr-FR" sz="3600">
              <a:solidFill>
                <a:srgbClr val="FF3300"/>
              </a:solidFill>
              <a:cs typeface="Arial" charset="0"/>
            </a:endParaRPr>
          </a:p>
        </p:txBody>
      </p:sp>
      <p:sp>
        <p:nvSpPr>
          <p:cNvPr id="7" name="TextBox 6"/>
          <p:cNvSpPr txBox="1"/>
          <p:nvPr/>
        </p:nvSpPr>
        <p:spPr>
          <a:xfrm flipH="1">
            <a:off x="0" y="6049962"/>
            <a:ext cx="2286000" cy="7193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100" dirty="0">
                <a:solidFill>
                  <a:schemeClr val="tx1"/>
                </a:solidFill>
              </a:rPr>
              <a:t>GRAPHS </a:t>
            </a:r>
          </a:p>
        </p:txBody>
      </p:sp>
      <p:grpSp>
        <p:nvGrpSpPr>
          <p:cNvPr id="5" name="Group 4"/>
          <p:cNvGrpSpPr/>
          <p:nvPr/>
        </p:nvGrpSpPr>
        <p:grpSpPr>
          <a:xfrm>
            <a:off x="3138062" y="1066800"/>
            <a:ext cx="4412548" cy="4552097"/>
            <a:chOff x="3138062" y="1066800"/>
            <a:chExt cx="4412548" cy="4552097"/>
          </a:xfrm>
        </p:grpSpPr>
        <p:sp>
          <p:nvSpPr>
            <p:cNvPr id="14" name="Oval 13"/>
            <p:cNvSpPr/>
            <p:nvPr/>
          </p:nvSpPr>
          <p:spPr>
            <a:xfrm>
              <a:off x="3671315" y="277495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Oval 14"/>
            <p:cNvSpPr/>
            <p:nvPr/>
          </p:nvSpPr>
          <p:spPr>
            <a:xfrm>
              <a:off x="4828603" y="106680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Oval 15"/>
            <p:cNvSpPr/>
            <p:nvPr/>
          </p:nvSpPr>
          <p:spPr>
            <a:xfrm>
              <a:off x="6882812" y="3107898"/>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Oval 16"/>
            <p:cNvSpPr/>
            <p:nvPr/>
          </p:nvSpPr>
          <p:spPr>
            <a:xfrm>
              <a:off x="3522065" y="495300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Freeform 11"/>
            <p:cNvSpPr/>
            <p:nvPr/>
          </p:nvSpPr>
          <p:spPr>
            <a:xfrm>
              <a:off x="3735900" y="1542197"/>
              <a:ext cx="1081760" cy="1337481"/>
            </a:xfrm>
            <a:custGeom>
              <a:avLst/>
              <a:gdLst>
                <a:gd name="connsiteX0" fmla="*/ 85473 w 1081760"/>
                <a:gd name="connsiteY0" fmla="*/ 1337481 h 1337481"/>
                <a:gd name="connsiteX1" fmla="*/ 99121 w 1081760"/>
                <a:gd name="connsiteY1" fmla="*/ 887104 h 1337481"/>
                <a:gd name="connsiteX2" fmla="*/ 1081760 w 1081760"/>
                <a:gd name="connsiteY2" fmla="*/ 0 h 1337481"/>
              </a:gdLst>
              <a:ahLst/>
              <a:cxnLst>
                <a:cxn ang="0">
                  <a:pos x="connsiteX0" y="connsiteY0"/>
                </a:cxn>
                <a:cxn ang="0">
                  <a:pos x="connsiteX1" y="connsiteY1"/>
                </a:cxn>
                <a:cxn ang="0">
                  <a:pos x="connsiteX2" y="connsiteY2"/>
                </a:cxn>
              </a:cxnLst>
              <a:rect l="l" t="t" r="r" b="b"/>
              <a:pathLst>
                <a:path w="1081760" h="1337481">
                  <a:moveTo>
                    <a:pt x="85473" y="1337481"/>
                  </a:moveTo>
                  <a:cubicBezTo>
                    <a:pt x="9273" y="1223749"/>
                    <a:pt x="-66927" y="1110017"/>
                    <a:pt x="99121" y="887104"/>
                  </a:cubicBezTo>
                  <a:cubicBezTo>
                    <a:pt x="265169" y="664191"/>
                    <a:pt x="897515" y="90985"/>
                    <a:pt x="1081760"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312693" y="1760561"/>
              <a:ext cx="805217" cy="1228299"/>
            </a:xfrm>
            <a:custGeom>
              <a:avLst/>
              <a:gdLst>
                <a:gd name="connsiteX0" fmla="*/ 0 w 805217"/>
                <a:gd name="connsiteY0" fmla="*/ 1228299 h 1228299"/>
                <a:gd name="connsiteX1" fmla="*/ 641444 w 805217"/>
                <a:gd name="connsiteY1" fmla="*/ 928048 h 1228299"/>
                <a:gd name="connsiteX2" fmla="*/ 805217 w 805217"/>
                <a:gd name="connsiteY2" fmla="*/ 0 h 1228299"/>
              </a:gdLst>
              <a:ahLst/>
              <a:cxnLst>
                <a:cxn ang="0">
                  <a:pos x="connsiteX0" y="connsiteY0"/>
                </a:cxn>
                <a:cxn ang="0">
                  <a:pos x="connsiteX1" y="connsiteY1"/>
                </a:cxn>
                <a:cxn ang="0">
                  <a:pos x="connsiteX2" y="connsiteY2"/>
                </a:cxn>
              </a:cxnLst>
              <a:rect l="l" t="t" r="r" b="b"/>
              <a:pathLst>
                <a:path w="805217" h="1228299">
                  <a:moveTo>
                    <a:pt x="0" y="1228299"/>
                  </a:moveTo>
                  <a:cubicBezTo>
                    <a:pt x="253620" y="1180532"/>
                    <a:pt x="507241" y="1132765"/>
                    <a:pt x="641444" y="928048"/>
                  </a:cubicBezTo>
                  <a:cubicBezTo>
                    <a:pt x="775647" y="723331"/>
                    <a:pt x="805217" y="0"/>
                    <a:pt x="805217"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418161" y="1596788"/>
              <a:ext cx="1501254" cy="1733266"/>
            </a:xfrm>
            <a:custGeom>
              <a:avLst/>
              <a:gdLst>
                <a:gd name="connsiteX0" fmla="*/ 0 w 1501254"/>
                <a:gd name="connsiteY0" fmla="*/ 0 h 1733266"/>
                <a:gd name="connsiteX1" fmla="*/ 846161 w 1501254"/>
                <a:gd name="connsiteY1" fmla="*/ 1091821 h 1733266"/>
                <a:gd name="connsiteX2" fmla="*/ 1501254 w 1501254"/>
                <a:gd name="connsiteY2" fmla="*/ 1733266 h 1733266"/>
              </a:gdLst>
              <a:ahLst/>
              <a:cxnLst>
                <a:cxn ang="0">
                  <a:pos x="connsiteX0" y="connsiteY0"/>
                </a:cxn>
                <a:cxn ang="0">
                  <a:pos x="connsiteX1" y="connsiteY1"/>
                </a:cxn>
                <a:cxn ang="0">
                  <a:pos x="connsiteX2" y="connsiteY2"/>
                </a:cxn>
              </a:cxnLst>
              <a:rect l="l" t="t" r="r" b="b"/>
              <a:pathLst>
                <a:path w="1501254" h="1733266">
                  <a:moveTo>
                    <a:pt x="0" y="0"/>
                  </a:moveTo>
                  <a:cubicBezTo>
                    <a:pt x="297976" y="401471"/>
                    <a:pt x="595952" y="802943"/>
                    <a:pt x="846161" y="1091821"/>
                  </a:cubicBezTo>
                  <a:cubicBezTo>
                    <a:pt x="1096370" y="1380699"/>
                    <a:pt x="1501254" y="1733266"/>
                    <a:pt x="1501254" y="1733266"/>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312693" y="3207224"/>
              <a:ext cx="2565779" cy="136477"/>
            </a:xfrm>
            <a:custGeom>
              <a:avLst/>
              <a:gdLst>
                <a:gd name="connsiteX0" fmla="*/ 2565779 w 2565779"/>
                <a:gd name="connsiteY0" fmla="*/ 136477 h 136477"/>
                <a:gd name="connsiteX1" fmla="*/ 1815152 w 2565779"/>
                <a:gd name="connsiteY1" fmla="*/ 27295 h 136477"/>
                <a:gd name="connsiteX2" fmla="*/ 0 w 2565779"/>
                <a:gd name="connsiteY2" fmla="*/ 0 h 136477"/>
              </a:gdLst>
              <a:ahLst/>
              <a:cxnLst>
                <a:cxn ang="0">
                  <a:pos x="connsiteX0" y="connsiteY0"/>
                </a:cxn>
                <a:cxn ang="0">
                  <a:pos x="connsiteX1" y="connsiteY1"/>
                </a:cxn>
                <a:cxn ang="0">
                  <a:pos x="connsiteX2" y="connsiteY2"/>
                </a:cxn>
              </a:cxnLst>
              <a:rect l="l" t="t" r="r" b="b"/>
              <a:pathLst>
                <a:path w="2565779" h="136477">
                  <a:moveTo>
                    <a:pt x="2565779" y="136477"/>
                  </a:moveTo>
                  <a:cubicBezTo>
                    <a:pt x="2404280" y="93259"/>
                    <a:pt x="2242782" y="50041"/>
                    <a:pt x="1815152" y="27295"/>
                  </a:cubicBezTo>
                  <a:cubicBezTo>
                    <a:pt x="1387522" y="4549"/>
                    <a:pt x="0" y="0"/>
                    <a:pt x="0"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138062" y="3234519"/>
              <a:ext cx="519538" cy="1869744"/>
            </a:xfrm>
            <a:custGeom>
              <a:avLst/>
              <a:gdLst>
                <a:gd name="connsiteX0" fmla="*/ 519538 w 519538"/>
                <a:gd name="connsiteY0" fmla="*/ 0 h 1869744"/>
                <a:gd name="connsiteX1" fmla="*/ 923 w 519538"/>
                <a:gd name="connsiteY1" fmla="*/ 477672 h 1869744"/>
                <a:gd name="connsiteX2" fmla="*/ 383060 w 519538"/>
                <a:gd name="connsiteY2" fmla="*/ 1869744 h 1869744"/>
              </a:gdLst>
              <a:ahLst/>
              <a:cxnLst>
                <a:cxn ang="0">
                  <a:pos x="connsiteX0" y="connsiteY0"/>
                </a:cxn>
                <a:cxn ang="0">
                  <a:pos x="connsiteX1" y="connsiteY1"/>
                </a:cxn>
                <a:cxn ang="0">
                  <a:pos x="connsiteX2" y="connsiteY2"/>
                </a:cxn>
              </a:cxnLst>
              <a:rect l="l" t="t" r="r" b="b"/>
              <a:pathLst>
                <a:path w="519538" h="1869744">
                  <a:moveTo>
                    <a:pt x="519538" y="0"/>
                  </a:moveTo>
                  <a:cubicBezTo>
                    <a:pt x="271603" y="83024"/>
                    <a:pt x="23669" y="166048"/>
                    <a:pt x="923" y="477672"/>
                  </a:cubicBezTo>
                  <a:cubicBezTo>
                    <a:pt x="-21823" y="789296"/>
                    <a:pt x="383060" y="1869744"/>
                    <a:pt x="383060" y="1869744"/>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862316" y="3439236"/>
              <a:ext cx="169877" cy="1514901"/>
            </a:xfrm>
            <a:custGeom>
              <a:avLst/>
              <a:gdLst>
                <a:gd name="connsiteX0" fmla="*/ 163774 w 169877"/>
                <a:gd name="connsiteY0" fmla="*/ 0 h 1514901"/>
                <a:gd name="connsiteX1" fmla="*/ 150126 w 169877"/>
                <a:gd name="connsiteY1" fmla="*/ 341194 h 1514901"/>
                <a:gd name="connsiteX2" fmla="*/ 0 w 169877"/>
                <a:gd name="connsiteY2" fmla="*/ 1514901 h 1514901"/>
              </a:gdLst>
              <a:ahLst/>
              <a:cxnLst>
                <a:cxn ang="0">
                  <a:pos x="connsiteX0" y="connsiteY0"/>
                </a:cxn>
                <a:cxn ang="0">
                  <a:pos x="connsiteX1" y="connsiteY1"/>
                </a:cxn>
                <a:cxn ang="0">
                  <a:pos x="connsiteX2" y="connsiteY2"/>
                </a:cxn>
              </a:cxnLst>
              <a:rect l="l" t="t" r="r" b="b"/>
              <a:pathLst>
                <a:path w="169877" h="1514901">
                  <a:moveTo>
                    <a:pt x="163774" y="0"/>
                  </a:moveTo>
                  <a:cubicBezTo>
                    <a:pt x="170598" y="44355"/>
                    <a:pt x="177422" y="88711"/>
                    <a:pt x="150126" y="341194"/>
                  </a:cubicBezTo>
                  <a:cubicBezTo>
                    <a:pt x="122830" y="593677"/>
                    <a:pt x="0" y="1514901"/>
                    <a:pt x="0" y="1514901"/>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189863" y="3739487"/>
              <a:ext cx="2852382" cy="1610435"/>
            </a:xfrm>
            <a:custGeom>
              <a:avLst/>
              <a:gdLst>
                <a:gd name="connsiteX0" fmla="*/ 2852382 w 2852382"/>
                <a:gd name="connsiteY0" fmla="*/ 0 h 1610435"/>
                <a:gd name="connsiteX1" fmla="*/ 2238233 w 2852382"/>
                <a:gd name="connsiteY1" fmla="*/ 1160059 h 1610435"/>
                <a:gd name="connsiteX2" fmla="*/ 0 w 2852382"/>
                <a:gd name="connsiteY2" fmla="*/ 1610435 h 1610435"/>
              </a:gdLst>
              <a:ahLst/>
              <a:cxnLst>
                <a:cxn ang="0">
                  <a:pos x="connsiteX0" y="connsiteY0"/>
                </a:cxn>
                <a:cxn ang="0">
                  <a:pos x="connsiteX1" y="connsiteY1"/>
                </a:cxn>
                <a:cxn ang="0">
                  <a:pos x="connsiteX2" y="connsiteY2"/>
                </a:cxn>
              </a:cxnLst>
              <a:rect l="l" t="t" r="r" b="b"/>
              <a:pathLst>
                <a:path w="2852382" h="1610435">
                  <a:moveTo>
                    <a:pt x="2852382" y="0"/>
                  </a:moveTo>
                  <a:cubicBezTo>
                    <a:pt x="2783006" y="445826"/>
                    <a:pt x="2713630" y="891653"/>
                    <a:pt x="2238233" y="1160059"/>
                  </a:cubicBezTo>
                  <a:cubicBezTo>
                    <a:pt x="1762836" y="1428465"/>
                    <a:pt x="0" y="1610435"/>
                    <a:pt x="0" y="1610435"/>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5158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ngrap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9" y="1635575"/>
            <a:ext cx="5589843" cy="4990020"/>
          </a:xfrm>
          <a:prstGeom prst="rect">
            <a:avLst/>
          </a:prstGeom>
        </p:spPr>
      </p:pic>
      <p:cxnSp>
        <p:nvCxnSpPr>
          <p:cNvPr id="5" name="Straight Connector 4"/>
          <p:cNvCxnSpPr/>
          <p:nvPr/>
        </p:nvCxnSpPr>
        <p:spPr>
          <a:xfrm>
            <a:off x="1451377" y="1780029"/>
            <a:ext cx="6595991" cy="462077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451377" y="1780029"/>
            <a:ext cx="6181312" cy="462077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sz="3600" dirty="0"/>
              <a:t>These aren't the graphs we're looking for</a:t>
            </a:r>
          </a:p>
        </p:txBody>
      </p:sp>
    </p:spTree>
    <p:extLst>
      <p:ext uri="{BB962C8B-B14F-4D97-AF65-F5344CB8AC3E}">
        <p14:creationId xmlns:p14="http://schemas.microsoft.com/office/powerpoint/2010/main" val="20454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27"/>
          <p:cNvSpPr>
            <a:spLocks noGrp="1"/>
          </p:cNvSpPr>
          <p:nvPr>
            <p:ph sz="quarter" idx="1"/>
          </p:nvPr>
        </p:nvSpPr>
        <p:spPr/>
        <p:txBody>
          <a:bodyPr/>
          <a:lstStyle/>
          <a:p>
            <a:r>
              <a:rPr lang="en-US" dirty="0"/>
              <a:t>A graph is a data structure</a:t>
            </a:r>
          </a:p>
          <a:p>
            <a:r>
              <a:rPr lang="en-US" dirty="0"/>
              <a:t>A graph has</a:t>
            </a:r>
          </a:p>
          <a:p>
            <a:pPr lvl="1"/>
            <a:r>
              <a:rPr lang="en-US" dirty="0"/>
              <a:t>a set of vertices</a:t>
            </a:r>
          </a:p>
          <a:p>
            <a:pPr lvl="1"/>
            <a:r>
              <a:rPr lang="en-US" dirty="0"/>
              <a:t>a set of edges between vertices</a:t>
            </a:r>
          </a:p>
          <a:p>
            <a:r>
              <a:rPr lang="en-US" dirty="0"/>
              <a:t>Graphs are a generalization of trees</a:t>
            </a:r>
          </a:p>
        </p:txBody>
      </p:sp>
      <p:grpSp>
        <p:nvGrpSpPr>
          <p:cNvPr id="148" name="Group 147"/>
          <p:cNvGrpSpPr/>
          <p:nvPr/>
        </p:nvGrpSpPr>
        <p:grpSpPr>
          <a:xfrm>
            <a:off x="5080065" y="3886200"/>
            <a:ext cx="1236100" cy="2352025"/>
            <a:chOff x="1468438" y="4121150"/>
            <a:chExt cx="800100" cy="1522413"/>
          </a:xfrm>
        </p:grpSpPr>
        <p:grpSp>
          <p:nvGrpSpPr>
            <p:cNvPr id="29" name="Group 18"/>
            <p:cNvGrpSpPr>
              <a:grpSpLocks/>
            </p:cNvGrpSpPr>
            <p:nvPr/>
          </p:nvGrpSpPr>
          <p:grpSpPr bwMode="auto">
            <a:xfrm>
              <a:off x="1468438" y="4259263"/>
              <a:ext cx="88900" cy="1235075"/>
              <a:chOff x="0" y="0"/>
              <a:chExt cx="56" cy="778"/>
            </a:xfrm>
          </p:grpSpPr>
          <p:sp>
            <p:nvSpPr>
              <p:cNvPr id="30" name="Oval 19"/>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1" name="Oval 20"/>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2" name="Oval 21"/>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3" name="Oval 22"/>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4" name="Oval 23"/>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35" name="Group 24"/>
            <p:cNvGrpSpPr>
              <a:grpSpLocks/>
            </p:cNvGrpSpPr>
            <p:nvPr/>
          </p:nvGrpSpPr>
          <p:grpSpPr bwMode="auto">
            <a:xfrm>
              <a:off x="2179638" y="4121150"/>
              <a:ext cx="88900" cy="1522413"/>
              <a:chOff x="0" y="0"/>
              <a:chExt cx="56" cy="959"/>
            </a:xfrm>
          </p:grpSpPr>
          <p:sp>
            <p:nvSpPr>
              <p:cNvPr id="36" name="Oval 25"/>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7" name="Oval 26"/>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8" name="Oval 27"/>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9" name="Oval 28"/>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0" name="Oval 29"/>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30"/>
              <p:cNvSpPr>
                <a:spLocks/>
              </p:cNvSpPr>
              <p:nvPr/>
            </p:nvSpPr>
            <p:spPr bwMode="auto">
              <a:xfrm>
                <a:off x="0" y="903"/>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42" name="AutoShape 31"/>
            <p:cNvSpPr>
              <a:spLocks/>
            </p:cNvSpPr>
            <p:nvPr/>
          </p:nvSpPr>
          <p:spPr bwMode="auto">
            <a:xfrm rot="10800000" flipH="1">
              <a:off x="1557338" y="416560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3" name="AutoShape 32"/>
            <p:cNvSpPr>
              <a:spLocks/>
            </p:cNvSpPr>
            <p:nvPr/>
          </p:nvSpPr>
          <p:spPr bwMode="auto">
            <a:xfrm>
              <a:off x="1557338" y="4303713"/>
              <a:ext cx="622300" cy="1476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4" name="AutoShape 33"/>
            <p:cNvSpPr>
              <a:spLocks/>
            </p:cNvSpPr>
            <p:nvPr/>
          </p:nvSpPr>
          <p:spPr bwMode="auto">
            <a:xfrm>
              <a:off x="1557338" y="4303713"/>
              <a:ext cx="635000" cy="4032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5" name="AutoShape 34"/>
            <p:cNvSpPr>
              <a:spLocks/>
            </p:cNvSpPr>
            <p:nvPr/>
          </p:nvSpPr>
          <p:spPr bwMode="auto">
            <a:xfrm rot="10800000" flipH="1">
              <a:off x="1557338" y="445135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6" name="AutoShape 35"/>
            <p:cNvSpPr>
              <a:spLocks/>
            </p:cNvSpPr>
            <p:nvPr/>
          </p:nvSpPr>
          <p:spPr bwMode="auto">
            <a:xfrm>
              <a:off x="1557338" y="4589463"/>
              <a:ext cx="635000" cy="6905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7" name="AutoShape 36"/>
            <p:cNvSpPr>
              <a:spLocks/>
            </p:cNvSpPr>
            <p:nvPr/>
          </p:nvSpPr>
          <p:spPr bwMode="auto">
            <a:xfrm rot="10800000" flipH="1">
              <a:off x="1557338" y="4483100"/>
              <a:ext cx="635000" cy="9667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8" name="AutoShape 37"/>
            <p:cNvSpPr>
              <a:spLocks/>
            </p:cNvSpPr>
            <p:nvPr/>
          </p:nvSpPr>
          <p:spPr bwMode="auto">
            <a:xfrm>
              <a:off x="1557338" y="4876800"/>
              <a:ext cx="622300" cy="1476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9" name="AutoShape 38"/>
            <p:cNvSpPr>
              <a:spLocks/>
            </p:cNvSpPr>
            <p:nvPr/>
          </p:nvSpPr>
          <p:spPr bwMode="auto">
            <a:xfrm>
              <a:off x="1557338" y="5162550"/>
              <a:ext cx="6223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0" name="AutoShape 39"/>
            <p:cNvSpPr>
              <a:spLocks/>
            </p:cNvSpPr>
            <p:nvPr/>
          </p:nvSpPr>
          <p:spPr bwMode="auto">
            <a:xfrm rot="10800000" flipH="1">
              <a:off x="1557338" y="4770438"/>
              <a:ext cx="635000" cy="3921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1" name="AutoShape 40"/>
            <p:cNvSpPr>
              <a:spLocks/>
            </p:cNvSpPr>
            <p:nvPr/>
          </p:nvSpPr>
          <p:spPr bwMode="auto">
            <a:xfrm rot="10800000" flipH="1">
              <a:off x="1557338" y="5311775"/>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2" name="AutoShape 41"/>
            <p:cNvSpPr>
              <a:spLocks/>
            </p:cNvSpPr>
            <p:nvPr/>
          </p:nvSpPr>
          <p:spPr bwMode="auto">
            <a:xfrm>
              <a:off x="1544638" y="4908550"/>
              <a:ext cx="647700" cy="658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grpSp>
        <p:nvGrpSpPr>
          <p:cNvPr id="147" name="Group 146"/>
          <p:cNvGrpSpPr/>
          <p:nvPr/>
        </p:nvGrpSpPr>
        <p:grpSpPr>
          <a:xfrm>
            <a:off x="6560069" y="4343400"/>
            <a:ext cx="2239206" cy="1168656"/>
            <a:chOff x="3292475" y="4343400"/>
            <a:chExt cx="1789113" cy="1016000"/>
          </a:xfrm>
        </p:grpSpPr>
        <p:sp>
          <p:nvSpPr>
            <p:cNvPr id="3" name="Line 118"/>
            <p:cNvSpPr>
              <a:spLocks noChangeShapeType="1"/>
            </p:cNvSpPr>
            <p:nvPr/>
          </p:nvSpPr>
          <p:spPr bwMode="auto">
            <a:xfrm>
              <a:off x="3336925"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 name="Line 121"/>
            <p:cNvSpPr>
              <a:spLocks noChangeShapeType="1"/>
            </p:cNvSpPr>
            <p:nvPr/>
          </p:nvSpPr>
          <p:spPr bwMode="auto">
            <a:xfrm>
              <a:off x="5037138" y="4432300"/>
              <a:ext cx="1587"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 name="Line 114"/>
            <p:cNvSpPr>
              <a:spLocks noChangeShapeType="1"/>
            </p:cNvSpPr>
            <p:nvPr/>
          </p:nvSpPr>
          <p:spPr bwMode="auto">
            <a:xfrm>
              <a:off x="3381375" y="4387850"/>
              <a:ext cx="1611313"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15"/>
            <p:cNvSpPr>
              <a:spLocks noChangeShapeType="1"/>
            </p:cNvSpPr>
            <p:nvPr/>
          </p:nvSpPr>
          <p:spPr bwMode="auto">
            <a:xfrm>
              <a:off x="3381375" y="4695825"/>
              <a:ext cx="1611313"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Line 116"/>
            <p:cNvSpPr>
              <a:spLocks noChangeShapeType="1"/>
            </p:cNvSpPr>
            <p:nvPr/>
          </p:nvSpPr>
          <p:spPr bwMode="auto">
            <a:xfrm>
              <a:off x="3381375" y="5005388"/>
              <a:ext cx="1611313" cy="158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117"/>
            <p:cNvSpPr>
              <a:spLocks noChangeShapeType="1"/>
            </p:cNvSpPr>
            <p:nvPr/>
          </p:nvSpPr>
          <p:spPr bwMode="auto">
            <a:xfrm>
              <a:off x="3381375" y="5314950"/>
              <a:ext cx="1611313"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119"/>
            <p:cNvSpPr>
              <a:spLocks noChangeShapeType="1"/>
            </p:cNvSpPr>
            <p:nvPr/>
          </p:nvSpPr>
          <p:spPr bwMode="auto">
            <a:xfrm>
              <a:off x="3676650"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120"/>
            <p:cNvSpPr>
              <a:spLocks noChangeShapeType="1"/>
            </p:cNvSpPr>
            <p:nvPr/>
          </p:nvSpPr>
          <p:spPr bwMode="auto">
            <a:xfrm>
              <a:off x="4016375"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22"/>
            <p:cNvSpPr>
              <a:spLocks noChangeShapeType="1"/>
            </p:cNvSpPr>
            <p:nvPr/>
          </p:nvSpPr>
          <p:spPr bwMode="auto">
            <a:xfrm>
              <a:off x="4356100"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123"/>
            <p:cNvSpPr>
              <a:spLocks noChangeShapeType="1"/>
            </p:cNvSpPr>
            <p:nvPr/>
          </p:nvSpPr>
          <p:spPr bwMode="auto">
            <a:xfrm>
              <a:off x="4695825" y="4432300"/>
              <a:ext cx="1588" cy="838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97" name="Group 86"/>
            <p:cNvGrpSpPr>
              <a:grpSpLocks/>
            </p:cNvGrpSpPr>
            <p:nvPr/>
          </p:nvGrpSpPr>
          <p:grpSpPr bwMode="auto">
            <a:xfrm>
              <a:off x="3292475" y="4343400"/>
              <a:ext cx="1789113" cy="88900"/>
              <a:chOff x="0" y="0"/>
              <a:chExt cx="1127" cy="56"/>
            </a:xfrm>
          </p:grpSpPr>
          <p:sp>
            <p:nvSpPr>
              <p:cNvPr id="98" name="Oval 87"/>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99" name="Oval 88"/>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0" name="Oval 89"/>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1" name="Oval 90"/>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2" name="Oval 91"/>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3" name="Oval 92"/>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04" name="Group 93"/>
            <p:cNvGrpSpPr>
              <a:grpSpLocks/>
            </p:cNvGrpSpPr>
            <p:nvPr/>
          </p:nvGrpSpPr>
          <p:grpSpPr bwMode="auto">
            <a:xfrm>
              <a:off x="3292475" y="4651375"/>
              <a:ext cx="1789113" cy="88900"/>
              <a:chOff x="0" y="0"/>
              <a:chExt cx="1127" cy="56"/>
            </a:xfrm>
          </p:grpSpPr>
          <p:sp>
            <p:nvSpPr>
              <p:cNvPr id="105" name="Oval 9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6" name="Oval 95"/>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7" name="Oval 96"/>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8" name="Oval 97"/>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9" name="Oval 98"/>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0" name="Oval 99"/>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1" name="Group 100"/>
            <p:cNvGrpSpPr>
              <a:grpSpLocks/>
            </p:cNvGrpSpPr>
            <p:nvPr/>
          </p:nvGrpSpPr>
          <p:grpSpPr bwMode="auto">
            <a:xfrm>
              <a:off x="3292475" y="4960938"/>
              <a:ext cx="1789113" cy="88900"/>
              <a:chOff x="0" y="0"/>
              <a:chExt cx="1127" cy="56"/>
            </a:xfrm>
          </p:grpSpPr>
          <p:sp>
            <p:nvSpPr>
              <p:cNvPr id="112" name="Oval 101"/>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3" name="Oval 102"/>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4" name="Oval 103"/>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5" name="Oval 104"/>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6" name="Oval 105"/>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7" name="Oval 106"/>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8" name="Group 107"/>
            <p:cNvGrpSpPr>
              <a:grpSpLocks/>
            </p:cNvGrpSpPr>
            <p:nvPr/>
          </p:nvGrpSpPr>
          <p:grpSpPr bwMode="auto">
            <a:xfrm>
              <a:off x="3292475" y="5270500"/>
              <a:ext cx="1789113" cy="88900"/>
              <a:chOff x="0" y="0"/>
              <a:chExt cx="1127" cy="56"/>
            </a:xfrm>
          </p:grpSpPr>
          <p:sp>
            <p:nvSpPr>
              <p:cNvPr id="119" name="Oval 108"/>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0" name="Oval 109"/>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1" name="Oval 110"/>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2" name="Oval 111"/>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3" name="Oval 112"/>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4" name="Oval 113"/>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grpSp>
        <p:nvGrpSpPr>
          <p:cNvPr id="143" name="Group 142"/>
          <p:cNvGrpSpPr/>
          <p:nvPr/>
        </p:nvGrpSpPr>
        <p:grpSpPr>
          <a:xfrm>
            <a:off x="6560069" y="2143208"/>
            <a:ext cx="2260284" cy="1209592"/>
            <a:chOff x="1282700" y="1912938"/>
            <a:chExt cx="1825625" cy="1147762"/>
          </a:xfrm>
        </p:grpSpPr>
        <p:sp>
          <p:nvSpPr>
            <p:cNvPr id="13" name="Oval 2"/>
            <p:cNvSpPr>
              <a:spLocks/>
            </p:cNvSpPr>
            <p:nvPr/>
          </p:nvSpPr>
          <p:spPr bwMode="auto">
            <a:xfrm>
              <a:off x="1350963" y="19129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4" name="Oval 3"/>
            <p:cNvSpPr>
              <a:spLocks/>
            </p:cNvSpPr>
            <p:nvPr/>
          </p:nvSpPr>
          <p:spPr bwMode="auto">
            <a:xfrm>
              <a:off x="1282700" y="2708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5" name="Oval 4"/>
            <p:cNvSpPr>
              <a:spLocks/>
            </p:cNvSpPr>
            <p:nvPr/>
          </p:nvSpPr>
          <p:spPr bwMode="auto">
            <a:xfrm>
              <a:off x="2130425" y="2327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6" name="Oval 5"/>
            <p:cNvSpPr>
              <a:spLocks/>
            </p:cNvSpPr>
            <p:nvPr/>
          </p:nvSpPr>
          <p:spPr bwMode="auto">
            <a:xfrm>
              <a:off x="2740025" y="20907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7" name="Oval 6"/>
            <p:cNvSpPr>
              <a:spLocks/>
            </p:cNvSpPr>
            <p:nvPr/>
          </p:nvSpPr>
          <p:spPr bwMode="auto">
            <a:xfrm>
              <a:off x="2224088" y="29718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8" name="Oval 7"/>
            <p:cNvSpPr>
              <a:spLocks/>
            </p:cNvSpPr>
            <p:nvPr/>
          </p:nvSpPr>
          <p:spPr bwMode="auto">
            <a:xfrm>
              <a:off x="3019425" y="28273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9" name="AutoShape 8"/>
            <p:cNvSpPr>
              <a:spLocks/>
            </p:cNvSpPr>
            <p:nvPr/>
          </p:nvSpPr>
          <p:spPr bwMode="auto">
            <a:xfrm>
              <a:off x="1439863" y="1957388"/>
              <a:ext cx="690562" cy="4143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0" name="AutoShape 9"/>
            <p:cNvSpPr>
              <a:spLocks/>
            </p:cNvSpPr>
            <p:nvPr/>
          </p:nvSpPr>
          <p:spPr bwMode="auto">
            <a:xfrm rot="10800000" flipH="1">
              <a:off x="1327150" y="2001838"/>
              <a:ext cx="68263" cy="706437"/>
            </a:xfrm>
            <a:custGeom>
              <a:avLst/>
              <a:gdLst>
                <a:gd name="T0" fmla="*/ 0 w 21600"/>
                <a:gd name="T1" fmla="*/ 0 h 21600"/>
                <a:gd name="T2" fmla="*/ 2146690782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1" name="AutoShape 10"/>
            <p:cNvSpPr>
              <a:spLocks/>
            </p:cNvSpPr>
            <p:nvPr/>
          </p:nvSpPr>
          <p:spPr bwMode="auto">
            <a:xfrm>
              <a:off x="1427163" y="1989138"/>
              <a:ext cx="809625" cy="9953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2" name="AutoShape 11"/>
            <p:cNvSpPr>
              <a:spLocks/>
            </p:cNvSpPr>
            <p:nvPr/>
          </p:nvSpPr>
          <p:spPr bwMode="auto">
            <a:xfrm rot="10800000" flipH="1">
              <a:off x="2219325" y="2166938"/>
              <a:ext cx="533400" cy="2047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3" name="AutoShape 12"/>
            <p:cNvSpPr>
              <a:spLocks/>
            </p:cNvSpPr>
            <p:nvPr/>
          </p:nvSpPr>
          <p:spPr bwMode="auto">
            <a:xfrm>
              <a:off x="2816225" y="2166938"/>
              <a:ext cx="24765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4" name="AutoShape 13"/>
            <p:cNvSpPr>
              <a:spLocks/>
            </p:cNvSpPr>
            <p:nvPr/>
          </p:nvSpPr>
          <p:spPr bwMode="auto">
            <a:xfrm flipH="1">
              <a:off x="2300288" y="2179638"/>
              <a:ext cx="484187" cy="8048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5" name="AutoShape 14"/>
            <p:cNvSpPr>
              <a:spLocks/>
            </p:cNvSpPr>
            <p:nvPr/>
          </p:nvSpPr>
          <p:spPr bwMode="auto">
            <a:xfrm rot="10800000" flipH="1">
              <a:off x="2312988" y="2871788"/>
              <a:ext cx="706437" cy="144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6" name="AutoShape 15"/>
            <p:cNvSpPr>
              <a:spLocks/>
            </p:cNvSpPr>
            <p:nvPr/>
          </p:nvSpPr>
          <p:spPr bwMode="auto">
            <a:xfrm>
              <a:off x="1427163" y="1925638"/>
              <a:ext cx="1325562" cy="1778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7" name="AutoShape 16"/>
            <p:cNvSpPr>
              <a:spLocks/>
            </p:cNvSpPr>
            <p:nvPr/>
          </p:nvSpPr>
          <p:spPr bwMode="auto">
            <a:xfrm>
              <a:off x="1371600" y="2752725"/>
              <a:ext cx="852488" cy="2635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8" name="AutoShape 17"/>
            <p:cNvSpPr>
              <a:spLocks/>
            </p:cNvSpPr>
            <p:nvPr/>
          </p:nvSpPr>
          <p:spPr bwMode="auto">
            <a:xfrm rot="10800000" flipH="1">
              <a:off x="1358900" y="2403475"/>
              <a:ext cx="784225" cy="3175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5" name="AutoShape 124"/>
            <p:cNvSpPr>
              <a:spLocks/>
            </p:cNvSpPr>
            <p:nvPr/>
          </p:nvSpPr>
          <p:spPr bwMode="auto">
            <a:xfrm>
              <a:off x="2206625" y="2403475"/>
              <a:ext cx="8255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grpSp>
        <p:nvGrpSpPr>
          <p:cNvPr id="144" name="Group 143"/>
          <p:cNvGrpSpPr/>
          <p:nvPr/>
        </p:nvGrpSpPr>
        <p:grpSpPr>
          <a:xfrm>
            <a:off x="4800600" y="1878219"/>
            <a:ext cx="1439365" cy="1474581"/>
            <a:chOff x="4279900" y="2212975"/>
            <a:chExt cx="1360488" cy="1352550"/>
          </a:xfrm>
        </p:grpSpPr>
        <p:sp>
          <p:nvSpPr>
            <p:cNvPr id="53"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4"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5"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6"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7"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8"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59"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0"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1"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63"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6"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7"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79"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sp>
        <p:nvSpPr>
          <p:cNvPr id="130" name="Title 129"/>
          <p:cNvSpPr>
            <a:spLocks noGrp="1"/>
          </p:cNvSpPr>
          <p:nvPr>
            <p:ph type="title"/>
          </p:nvPr>
        </p:nvSpPr>
        <p:spPr/>
        <p:txBody>
          <a:bodyPr/>
          <a:lstStyle/>
          <a:p>
            <a:r>
              <a:rPr lang="en-US" dirty="0"/>
              <a:t>Graphs</a:t>
            </a:r>
          </a:p>
        </p:txBody>
      </p:sp>
    </p:spTree>
    <p:extLst>
      <p:ext uri="{BB962C8B-B14F-4D97-AF65-F5344CB8AC3E}">
        <p14:creationId xmlns:p14="http://schemas.microsoft.com/office/powerpoint/2010/main" val="156631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22"/>
            <a:ext cx="8229600" cy="1143000"/>
          </a:xfrm>
        </p:spPr>
        <p:txBody>
          <a:bodyPr>
            <a:normAutofit/>
          </a:bodyPr>
          <a:lstStyle/>
          <a:p>
            <a:r>
              <a:rPr lang="en-US" sz="3600" dirty="0">
                <a:solidFill>
                  <a:srgbClr val="800000"/>
                </a:solidFill>
              </a:rPr>
              <a:t>This is a graph</a:t>
            </a:r>
          </a:p>
        </p:txBody>
      </p:sp>
      <p:pic>
        <p:nvPicPr>
          <p:cNvPr id="4" name="Picture 3" descr="NYYSubw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318630" cy="5257800"/>
          </a:xfrm>
          <a:prstGeom prst="rect">
            <a:avLst/>
          </a:prstGeom>
        </p:spPr>
      </p:pic>
    </p:spTree>
    <p:extLst>
      <p:ext uri="{BB962C8B-B14F-4D97-AF65-F5344CB8AC3E}">
        <p14:creationId xmlns:p14="http://schemas.microsoft.com/office/powerpoint/2010/main" val="158208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22"/>
            <a:ext cx="8229600" cy="1143000"/>
          </a:xfrm>
        </p:spPr>
        <p:txBody>
          <a:bodyPr>
            <a:normAutofit/>
          </a:bodyPr>
          <a:lstStyle/>
          <a:p>
            <a:r>
              <a:rPr lang="en-US" sz="3600" dirty="0">
                <a:solidFill>
                  <a:srgbClr val="800000"/>
                </a:solidFill>
              </a:rPr>
              <a:t>Another transport graph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825"/>
            <a:ext cx="9144000" cy="5309419"/>
          </a:xfrm>
          <a:prstGeom prst="rect">
            <a:avLst/>
          </a:prstGeom>
        </p:spPr>
      </p:pic>
    </p:spTree>
    <p:extLst>
      <p:ext uri="{BB962C8B-B14F-4D97-AF65-F5344CB8AC3E}">
        <p14:creationId xmlns:p14="http://schemas.microsoft.com/office/powerpoint/2010/main" val="11977950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8085</TotalTime>
  <Pages>0</Pages>
  <Words>2207</Words>
  <Characters>0</Characters>
  <Application>Microsoft Macintosh PowerPoint</Application>
  <PresentationFormat>On-screen Show (4:3)</PresentationFormat>
  <Lines>0</Lines>
  <Paragraphs>556</Paragraphs>
  <Slides>48</Slides>
  <Notes>32</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HGPｺﾞｼｯｸE</vt:lpstr>
      <vt:lpstr>ヒラギノ明朝 ProN W3</vt:lpstr>
      <vt:lpstr>ヒラギノ角ゴ ProN W3</vt:lpstr>
      <vt:lpstr>Arial</vt:lpstr>
      <vt:lpstr>Calibri</vt:lpstr>
      <vt:lpstr>Calibri (Body)</vt:lpstr>
      <vt:lpstr>Consolas</vt:lpstr>
      <vt:lpstr>Courier New</vt:lpstr>
      <vt:lpstr>Symbol</vt:lpstr>
      <vt:lpstr>Times New Roman</vt:lpstr>
      <vt:lpstr>Tw Cen MT</vt:lpstr>
      <vt:lpstr>Wingdings</vt:lpstr>
      <vt:lpstr>Wingdings 2</vt:lpstr>
      <vt:lpstr>Median</vt:lpstr>
      <vt:lpstr>PowerPoint Presentation</vt:lpstr>
      <vt:lpstr>Announcements</vt:lpstr>
      <vt:lpstr>A4 Comments</vt:lpstr>
      <vt:lpstr>getSharedAncestor</vt:lpstr>
      <vt:lpstr>PowerPoint Presentation</vt:lpstr>
      <vt:lpstr>These aren't the graphs we're looking for</vt:lpstr>
      <vt:lpstr>Graphs</vt:lpstr>
      <vt:lpstr>This is a graph</vt:lpstr>
      <vt:lpstr>Another transport graph</vt:lpstr>
      <vt:lpstr>This is a graph</vt:lpstr>
      <vt:lpstr>A Social Network Graph</vt:lpstr>
      <vt:lpstr>Viewing the map of states as a graph</vt:lpstr>
      <vt:lpstr>A circuit graph (flip-flop)</vt:lpstr>
      <vt:lpstr>A circuit graph (Intel 4004)</vt:lpstr>
      <vt:lpstr>This is not a graph, this is a cat</vt:lpstr>
      <vt:lpstr>This is a graph</vt:lpstr>
      <vt:lpstr>This is a graph(ical model) that  has learned to recognize cats</vt:lpstr>
      <vt:lpstr>Graphs</vt:lpstr>
      <vt:lpstr>Undirect graphs</vt:lpstr>
      <vt:lpstr>Directed graphs</vt:lpstr>
      <vt:lpstr>Graph terminology</vt:lpstr>
      <vt:lpstr>More graph terminology</vt:lpstr>
      <vt:lpstr>Is this a DAG?</vt:lpstr>
      <vt:lpstr>Is this a DAG?</vt:lpstr>
      <vt:lpstr>Is this a DAG?</vt:lpstr>
      <vt:lpstr>Is this a DAG?</vt:lpstr>
      <vt:lpstr>Is this a DAG?</vt:lpstr>
      <vt:lpstr>Is this a DAG?</vt:lpstr>
      <vt:lpstr>Is this a DAG?</vt:lpstr>
      <vt:lpstr>Topological sort</vt:lpstr>
      <vt:lpstr>Topological sort</vt:lpstr>
      <vt:lpstr>Graph coloring</vt:lpstr>
      <vt:lpstr>Graph coloring</vt:lpstr>
      <vt:lpstr>An application of coloring</vt:lpstr>
      <vt:lpstr>Coloring a graph</vt:lpstr>
      <vt:lpstr>Four Color Theorem</vt:lpstr>
      <vt:lpstr>Planarity</vt:lpstr>
      <vt:lpstr>Planarity</vt:lpstr>
      <vt:lpstr>Planarity</vt:lpstr>
      <vt:lpstr>Detecting Planarity</vt:lpstr>
      <vt:lpstr>Bipartite graphs</vt:lpstr>
      <vt:lpstr>Traveling salesperson</vt:lpstr>
      <vt:lpstr>Representations of graphs</vt:lpstr>
      <vt:lpstr>Graph Quiz</vt:lpstr>
      <vt:lpstr>Graph Quiz</vt:lpstr>
      <vt:lpstr>Adjacency matrix or adjacency list?</vt:lpstr>
      <vt:lpstr>Adjacency matrix or adjacency list?</vt:lpstr>
      <vt:lpstr>Graph algorithms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Microsoft Office User</cp:lastModifiedBy>
  <cp:revision>228</cp:revision>
  <cp:lastPrinted>2018-03-27T15:33:04Z</cp:lastPrinted>
  <dcterms:modified xsi:type="dcterms:W3CDTF">2018-07-19T16:33:09Z</dcterms:modified>
</cp:coreProperties>
</file>