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50" r:id="rId3"/>
    <p:sldId id="344" r:id="rId4"/>
    <p:sldId id="354" r:id="rId5"/>
    <p:sldId id="345" r:id="rId6"/>
    <p:sldId id="436" r:id="rId7"/>
    <p:sldId id="439" r:id="rId8"/>
    <p:sldId id="440" r:id="rId9"/>
    <p:sldId id="441" r:id="rId10"/>
    <p:sldId id="442" r:id="rId11"/>
    <p:sldId id="424" r:id="rId12"/>
    <p:sldId id="421" r:id="rId13"/>
    <p:sldId id="422" r:id="rId14"/>
    <p:sldId id="423" r:id="rId15"/>
    <p:sldId id="420" r:id="rId16"/>
    <p:sldId id="425" r:id="rId17"/>
    <p:sldId id="426" r:id="rId18"/>
    <p:sldId id="427" r:id="rId19"/>
    <p:sldId id="449" r:id="rId20"/>
    <p:sldId id="374" r:id="rId21"/>
    <p:sldId id="375" r:id="rId22"/>
    <p:sldId id="428" r:id="rId23"/>
    <p:sldId id="429" r:id="rId24"/>
    <p:sldId id="451" r:id="rId25"/>
    <p:sldId id="452" r:id="rId26"/>
    <p:sldId id="453" r:id="rId27"/>
    <p:sldId id="454" r:id="rId28"/>
    <p:sldId id="455" r:id="rId29"/>
    <p:sldId id="456" r:id="rId30"/>
    <p:sldId id="432" r:id="rId31"/>
    <p:sldId id="435" r:id="rId32"/>
    <p:sldId id="433" r:id="rId33"/>
    <p:sldId id="447" r:id="rId34"/>
    <p:sldId id="446" r:id="rId35"/>
    <p:sldId id="448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9"/>
    <p:restoredTop sz="94928" autoAdjust="0"/>
  </p:normalViewPr>
  <p:slideViewPr>
    <p:cSldViewPr>
      <p:cViewPr>
        <p:scale>
          <a:sx n="94" d="100"/>
          <a:sy n="94" d="100"/>
        </p:scale>
        <p:origin x="1480" y="448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heap maintains</a:t>
            </a:r>
            <a:r>
              <a:rPr lang="en-US" baseline="0" dirty="0" smtClean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heap maintains</a:t>
            </a:r>
            <a:r>
              <a:rPr lang="en-US" baseline="0" dirty="0" smtClean="0"/>
              <a:t> balanced tree, so bubble up takes (worst-case) logarithmic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5156520"/>
            <a:ext cx="6477000" cy="710879"/>
          </a:xfrm>
        </p:spPr>
        <p:txBody>
          <a:bodyPr/>
          <a:lstStyle/>
          <a:p>
            <a:pPr>
              <a:defRPr/>
            </a:pPr>
            <a:r>
              <a:rPr lang="en-US" smtClean="0"/>
              <a:t>Heaps &amp; Priority </a:t>
            </a:r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Lecture </a:t>
            </a:r>
            <a:r>
              <a:rPr lang="en-US" dirty="0" smtClean="0"/>
              <a:t>16</a:t>
            </a:r>
            <a:endParaRPr lang="en-US" dirty="0"/>
          </a:p>
          <a:p>
            <a:pPr>
              <a:defRPr/>
            </a:pPr>
            <a:r>
              <a:rPr lang="en-US" dirty="0"/>
              <a:t>CS2110 </a:t>
            </a:r>
            <a:r>
              <a:rPr lang="en-US" dirty="0" smtClean="0"/>
              <a:t>Spring 2018</a:t>
            </a:r>
            <a:endParaRPr lang="en-US" dirty="0"/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272088" y="1536700"/>
            <a:ext cx="358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360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559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queues as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B1AD7C-87B5-4589-8A7D-EE929539B5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811212" y="1638299"/>
            <a:ext cx="7875587" cy="44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as a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list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put new element at front – 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must search the list – O(n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as an ordered list</a:t>
            </a: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 must search the list – O(n)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min element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at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front –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O(1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pPr marL="269875" indent="-230188"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Maintain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as red-black tree</a:t>
            </a: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      must search the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tree &amp; rebalance – O(log n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Courier New" charset="0"/>
              </a:rPr>
              <a:t>poll()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        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must search the tree &amp; rebalance – O(log n)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  <a:p>
            <a:pPr marL="269875" indent="-230188"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cs typeface="Arial" charset="0"/>
              </a:rPr>
              <a:t>peek()      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O(log 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005" y="6092009"/>
            <a:ext cx="289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30188" algn="ctr"/>
            <a:r>
              <a:rPr lang="en-US" b="1" dirty="0">
                <a:solidFill>
                  <a:srgbClr val="FF3300"/>
                </a:solidFill>
                <a:cs typeface="Arial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63897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55763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A </a:t>
            </a:r>
            <a:r>
              <a:rPr lang="en-US" sz="2400" b="1" i="1" dirty="0">
                <a:solidFill>
                  <a:schemeClr val="accent2"/>
                </a:solidFill>
                <a:cs typeface="Arial" charset="0"/>
              </a:rPr>
              <a:t>heap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is a </a:t>
            </a:r>
            <a:r>
              <a:rPr lang="en-US" sz="2400" dirty="0" smtClean="0">
                <a:cs typeface="Arial" charset="0"/>
              </a:rPr>
              <a:t>binary tree that satisfies two properties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Completeness. Every level </a:t>
            </a:r>
            <a:r>
              <a:rPr lang="en-US" sz="2400" dirty="0">
                <a:cs typeface="Arial" charset="0"/>
              </a:rPr>
              <a:t>of the tree (except last) is completely </a:t>
            </a:r>
            <a:r>
              <a:rPr lang="en-US" sz="2400" dirty="0" smtClean="0">
                <a:cs typeface="Arial" charset="0"/>
              </a:rPr>
              <a:t>filled. 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Heap Order Invariant. </a:t>
            </a:r>
            <a:r>
              <a:rPr lang="en-US" sz="2400" dirty="0">
                <a:cs typeface="Arial" charset="0"/>
              </a:rPr>
              <a:t>E</a:t>
            </a:r>
            <a:r>
              <a:rPr lang="en-US" sz="2400" dirty="0" smtClean="0">
                <a:cs typeface="Arial" charset="0"/>
              </a:rPr>
              <a:t>very element in the tree is &lt;= its parent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4667071"/>
            <a:ext cx="773223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charset="0"/>
              </a:rPr>
              <a:t>Do not confuse with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heap memory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where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a process dynamically allocates space–different usage of the </a:t>
            </a:r>
            <a:r>
              <a:rPr lang="en-US" sz="2400" smtClean="0">
                <a:solidFill>
                  <a:schemeClr val="tx1"/>
                </a:solidFill>
                <a:cs typeface="Arial" charset="0"/>
              </a:rPr>
              <a:t>word</a:t>
            </a:r>
            <a:r>
              <a:rPr lang="en-US" sz="2400" smtClean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sz="2400" smtClean="0">
                <a:solidFill>
                  <a:schemeClr val="tx2"/>
                </a:solidFill>
                <a:cs typeface="Arial" charset="0"/>
              </a:rPr>
              <a:t>heap.</a:t>
            </a:r>
            <a:endParaRPr lang="en-US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7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4175125" y="3235325"/>
            <a:ext cx="4730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9462" name="Rectangle 7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9463" name="Rectangle 8"/>
          <p:cNvSpPr>
            <a:spLocks/>
          </p:cNvSpPr>
          <p:nvPr/>
        </p:nvSpPr>
        <p:spPr bwMode="auto">
          <a:xfrm>
            <a:off x="4967288" y="4289425"/>
            <a:ext cx="4318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64" name="Rectangle 9"/>
          <p:cNvSpPr>
            <a:spLocks/>
          </p:cNvSpPr>
          <p:nvPr/>
        </p:nvSpPr>
        <p:spPr bwMode="auto">
          <a:xfrm>
            <a:off x="80756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21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9466" name="Rectangle 13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67" name="Rectangle 14"/>
          <p:cNvSpPr>
            <a:spLocks/>
          </p:cNvSpPr>
          <p:nvPr/>
        </p:nvSpPr>
        <p:spPr bwMode="auto">
          <a:xfrm>
            <a:off x="3616325" y="5321300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68" name="Rectangle 15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9469" name="Rectangle 16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70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1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5" name="AutoShape 22"/>
          <p:cNvSpPr>
            <a:spLocks/>
          </p:cNvSpPr>
          <p:nvPr/>
        </p:nvSpPr>
        <p:spPr bwMode="auto">
          <a:xfrm>
            <a:off x="76374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6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7" name="AutoShape 24"/>
          <p:cNvSpPr>
            <a:spLocks/>
          </p:cNvSpPr>
          <p:nvPr/>
        </p:nvSpPr>
        <p:spPr bwMode="auto">
          <a:xfrm>
            <a:off x="34782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8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79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9480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192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533400" y="1828800"/>
            <a:ext cx="36845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Every level (except last) completely filled.</a:t>
            </a:r>
          </a:p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Nodes on bottom level are as far left as possible.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2" name="Rectangle 29"/>
          <p:cNvSpPr>
            <a:spLocks/>
          </p:cNvSpPr>
          <p:nvPr/>
        </p:nvSpPr>
        <p:spPr bwMode="auto">
          <a:xfrm>
            <a:off x="5026319" y="5955268"/>
            <a:ext cx="213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15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missing  nodes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1295400" y="890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5" name="AutoShape 23"/>
          <p:cNvSpPr>
            <a:spLocks/>
          </p:cNvSpPr>
          <p:nvPr/>
        </p:nvSpPr>
        <p:spPr bwMode="auto">
          <a:xfrm flipH="1" flipV="1">
            <a:off x="3810000" y="5726668"/>
            <a:ext cx="990600" cy="3810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23"/>
          <p:cNvSpPr>
            <a:spLocks/>
          </p:cNvSpPr>
          <p:nvPr/>
        </p:nvSpPr>
        <p:spPr bwMode="auto">
          <a:xfrm flipV="1">
            <a:off x="7239000" y="4572000"/>
            <a:ext cx="1066800" cy="14478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304800" y="1796296"/>
            <a:ext cx="3905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Not a heap because: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missing a node on level 2</a:t>
            </a:r>
          </a:p>
          <a:p>
            <a:pPr marL="382588" indent="-342900">
              <a:spcBef>
                <a:spcPts val="115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bottom level nodes are not as far left as possible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Property</a:t>
            </a:r>
            <a:endParaRPr lang="en-US" dirty="0"/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4" name="Rectangle 143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5" name="Rectangle 144"/>
          <p:cNvSpPr>
            <a:spLocks/>
          </p:cNvSpPr>
          <p:nvPr/>
        </p:nvSpPr>
        <p:spPr bwMode="auto">
          <a:xfrm>
            <a:off x="4181474" y="3235325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46" name="Group 145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147" name="Rectangle 146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49" name="Rectangle 148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50" name="Rectangle 149"/>
          <p:cNvSpPr>
            <a:spLocks/>
          </p:cNvSpPr>
          <p:nvPr/>
        </p:nvSpPr>
        <p:spPr bwMode="auto">
          <a:xfrm>
            <a:off x="4935538" y="4289425"/>
            <a:ext cx="4953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53" name="Rectangle 15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Rectangle 15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55" name="Rectangle 154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7" name="Rectangle 156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158" name="Rectangle 157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9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0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1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2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3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5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7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8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69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Rectangle 28"/>
          <p:cNvSpPr>
            <a:spLocks/>
          </p:cNvSpPr>
          <p:nvPr/>
        </p:nvSpPr>
        <p:spPr bwMode="auto">
          <a:xfrm>
            <a:off x="529125" y="1981200"/>
            <a:ext cx="411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sz="2400" dirty="0">
                <a:solidFill>
                  <a:schemeClr val="tx2"/>
                </a:solidFill>
                <a:cs typeface="Arial" charset="0"/>
              </a:rPr>
              <a:t>Every element is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&lt;=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its parent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4800600"/>
            <a:ext cx="3892800" cy="2034064"/>
            <a:chOff x="3193800" y="4572000"/>
            <a:chExt cx="3892800" cy="2034064"/>
          </a:xfrm>
        </p:grpSpPr>
        <p:sp>
          <p:nvSpPr>
            <p:cNvPr id="19482" name="Rectangle 29"/>
            <p:cNvSpPr>
              <a:spLocks/>
            </p:cNvSpPr>
            <p:nvPr/>
          </p:nvSpPr>
          <p:spPr bwMode="auto">
            <a:xfrm>
              <a:off x="3193800" y="5867400"/>
              <a:ext cx="359040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150"/>
                </a:spcBef>
              </a:pPr>
              <a:r>
                <a:rPr lang="en-US" sz="2400" dirty="0">
                  <a:solidFill>
                    <a:srgbClr val="008000"/>
                  </a:solidFill>
                  <a:cs typeface="Arial" charset="0"/>
                </a:rPr>
                <a:t>Note: </a:t>
              </a:r>
              <a:r>
                <a:rPr lang="en-US" sz="2400" dirty="0" smtClean="0">
                  <a:solidFill>
                    <a:srgbClr val="008000"/>
                  </a:solidFill>
                  <a:cs typeface="Arial" charset="0"/>
                </a:rPr>
                <a:t>Bigger elements</a:t>
              </a:r>
              <a:r>
                <a:rPr lang="en-US" sz="2400" dirty="0">
                  <a:solidFill>
                    <a:srgbClr val="008000"/>
                  </a:solidFill>
                  <a:cs typeface="Arial" charset="0"/>
                </a:rPr>
                <a:t/>
              </a:r>
              <a:br>
                <a:rPr lang="en-US" sz="2400" dirty="0">
                  <a:solidFill>
                    <a:srgbClr val="008000"/>
                  </a:solidFill>
                  <a:cs typeface="Arial" charset="0"/>
                </a:rPr>
              </a:br>
              <a:r>
                <a:rPr lang="en-US" sz="2400" dirty="0">
                  <a:solidFill>
                    <a:srgbClr val="008000"/>
                  </a:solidFill>
                  <a:cs typeface="Arial" charset="0"/>
                </a:rPr>
                <a:t>can be deeper in the tree!</a:t>
              </a:r>
            </a:p>
          </p:txBody>
        </p:sp>
        <p:sp>
          <p:nvSpPr>
            <p:cNvPr id="19483" name="AutoShape 30"/>
            <p:cNvSpPr>
              <a:spLocks/>
            </p:cNvSpPr>
            <p:nvPr/>
          </p:nvSpPr>
          <p:spPr bwMode="auto">
            <a:xfrm rot="10800000" flipH="1">
              <a:off x="4953000" y="5562600"/>
              <a:ext cx="228600" cy="381000"/>
            </a:xfrm>
            <a:custGeom>
              <a:avLst/>
              <a:gdLst>
                <a:gd name="T0" fmla="*/ 0 w 21600"/>
                <a:gd name="T1" fmla="*/ 0 h 21600"/>
                <a:gd name="T2" fmla="*/ 1274762 w 21600"/>
                <a:gd name="T3" fmla="*/ 50958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AutoShape 31"/>
            <p:cNvSpPr>
              <a:spLocks/>
            </p:cNvSpPr>
            <p:nvPr/>
          </p:nvSpPr>
          <p:spPr bwMode="auto">
            <a:xfrm rot="10800000" flipH="1">
              <a:off x="5562601" y="4572000"/>
              <a:ext cx="1523999" cy="1371600"/>
            </a:xfrm>
            <a:custGeom>
              <a:avLst/>
              <a:gdLst>
                <a:gd name="T0" fmla="*/ 0 w 21600"/>
                <a:gd name="T1" fmla="*/ 0 h 21600"/>
                <a:gd name="T2" fmla="*/ 60325 w 21600"/>
                <a:gd name="T3" fmla="*/ 1122362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Property</a:t>
            </a:r>
            <a:endParaRPr lang="en-US" dirty="0"/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5715000" y="2376487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7369175" y="323691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4181474" y="3235325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98813" y="4289424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2" name="Rectangle 41"/>
          <p:cNvSpPr>
            <a:spLocks/>
          </p:cNvSpPr>
          <p:nvPr/>
        </p:nvSpPr>
        <p:spPr bwMode="auto">
          <a:xfrm>
            <a:off x="66532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60926" y="4289425"/>
            <a:ext cx="4699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075613" y="4289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779713" y="5321299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8" name="Rectangle 47"/>
          <p:cNvSpPr>
            <a:spLocks/>
          </p:cNvSpPr>
          <p:nvPr/>
        </p:nvSpPr>
        <p:spPr bwMode="auto">
          <a:xfrm>
            <a:off x="4462463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3616325" y="5321300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5289550" y="5321300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6261100" y="5321300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 flipH="1">
            <a:off x="4365625" y="2843212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5926138" y="2843212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19"/>
          <p:cNvSpPr>
            <a:spLocks/>
          </p:cNvSpPr>
          <p:nvPr/>
        </p:nvSpPr>
        <p:spPr bwMode="auto">
          <a:xfrm flipH="1">
            <a:off x="3476625" y="3702050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0"/>
          <p:cNvSpPr>
            <a:spLocks/>
          </p:cNvSpPr>
          <p:nvPr/>
        </p:nvSpPr>
        <p:spPr bwMode="auto">
          <a:xfrm>
            <a:off x="4362450" y="3702050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 flipH="1">
            <a:off x="69262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2"/>
          <p:cNvSpPr>
            <a:spLocks/>
          </p:cNvSpPr>
          <p:nvPr/>
        </p:nvSpPr>
        <p:spPr bwMode="auto">
          <a:xfrm>
            <a:off x="7637463" y="3703637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 flipH="1">
            <a:off x="30591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478213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0" name="AutoShape 25"/>
          <p:cNvSpPr>
            <a:spLocks/>
          </p:cNvSpPr>
          <p:nvPr/>
        </p:nvSpPr>
        <p:spPr bwMode="auto">
          <a:xfrm flipH="1">
            <a:off x="4732338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5146675" y="4756150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AutoShape 27"/>
          <p:cNvSpPr>
            <a:spLocks/>
          </p:cNvSpPr>
          <p:nvPr/>
        </p:nvSpPr>
        <p:spPr bwMode="auto">
          <a:xfrm flipH="1">
            <a:off x="6532563" y="4756150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Heap Quiz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046" y="2831621"/>
            <a:ext cx="1916215" cy="1646013"/>
            <a:chOff x="2774899" y="4036041"/>
            <a:chExt cx="1916215" cy="1646013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7748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3" name="Rectangle 12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11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20" name="AutoShape 23"/>
            <p:cNvSpPr>
              <a:spLocks/>
            </p:cNvSpPr>
            <p:nvPr/>
          </p:nvSpPr>
          <p:spPr bwMode="auto">
            <a:xfrm flipH="1">
              <a:off x="293369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" name="AutoShape 24"/>
            <p:cNvSpPr>
              <a:spLocks/>
            </p:cNvSpPr>
            <p:nvPr/>
          </p:nvSpPr>
          <p:spPr bwMode="auto">
            <a:xfrm>
              <a:off x="3333699" y="5041080"/>
              <a:ext cx="20960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336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25" name="Rectangle 24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13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304508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34" name="Rectangle 33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12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426720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45" name="Rectangle 44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15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50" name="AutoShape 23"/>
            <p:cNvSpPr>
              <a:spLocks/>
            </p:cNvSpPr>
            <p:nvPr/>
          </p:nvSpPr>
          <p:spPr bwMode="auto">
            <a:xfrm flipH="1">
              <a:off x="3333699" y="4396795"/>
              <a:ext cx="471669" cy="2802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" name="AutoShape 24"/>
            <p:cNvSpPr>
              <a:spLocks/>
            </p:cNvSpPr>
            <p:nvPr/>
          </p:nvSpPr>
          <p:spPr bwMode="auto">
            <a:xfrm>
              <a:off x="3953977" y="4396794"/>
              <a:ext cx="453231" cy="296231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3665359" y="4036041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56" name="Rectangle 55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20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576966" y="2833908"/>
            <a:ext cx="2204834" cy="1646013"/>
            <a:chOff x="2774899" y="4036041"/>
            <a:chExt cx="2204834" cy="1646013"/>
          </a:xfrm>
        </p:grpSpPr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27748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95" name="Rectangle 94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95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11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71" name="AutoShape 23"/>
            <p:cNvSpPr>
              <a:spLocks/>
            </p:cNvSpPr>
            <p:nvPr/>
          </p:nvSpPr>
          <p:spPr bwMode="auto">
            <a:xfrm flipH="1">
              <a:off x="293369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304508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91" name="Rectangle 90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12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399701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89" name="Rectangle 88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15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76" name="AutoShape 23"/>
            <p:cNvSpPr>
              <a:spLocks/>
            </p:cNvSpPr>
            <p:nvPr/>
          </p:nvSpPr>
          <p:spPr bwMode="auto">
            <a:xfrm flipH="1">
              <a:off x="415581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7" name="AutoShape 24"/>
            <p:cNvSpPr>
              <a:spLocks/>
            </p:cNvSpPr>
            <p:nvPr/>
          </p:nvSpPr>
          <p:spPr bwMode="auto">
            <a:xfrm>
              <a:off x="4555819" y="5041080"/>
              <a:ext cx="20960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455581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87" name="Rectangle 86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14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426720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85" name="Rectangle 84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85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15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80" name="AutoShape 23"/>
            <p:cNvSpPr>
              <a:spLocks/>
            </p:cNvSpPr>
            <p:nvPr/>
          </p:nvSpPr>
          <p:spPr bwMode="auto">
            <a:xfrm flipH="1">
              <a:off x="3333699" y="4396795"/>
              <a:ext cx="471669" cy="2802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1" name="AutoShape 24"/>
            <p:cNvSpPr>
              <a:spLocks/>
            </p:cNvSpPr>
            <p:nvPr/>
          </p:nvSpPr>
          <p:spPr bwMode="auto">
            <a:xfrm>
              <a:off x="3953977" y="4396794"/>
              <a:ext cx="453231" cy="296231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3665359" y="4036041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83" name="Rectangle 82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83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20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7110072" y="2831621"/>
            <a:ext cx="1916215" cy="1646013"/>
            <a:chOff x="2774899" y="4036041"/>
            <a:chExt cx="1916215" cy="1646013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27748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23" name="Rectangle 122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23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11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99" name="AutoShape 23"/>
            <p:cNvSpPr>
              <a:spLocks/>
            </p:cNvSpPr>
            <p:nvPr/>
          </p:nvSpPr>
          <p:spPr bwMode="auto">
            <a:xfrm flipH="1">
              <a:off x="293369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0" name="AutoShape 24"/>
            <p:cNvSpPr>
              <a:spLocks/>
            </p:cNvSpPr>
            <p:nvPr/>
          </p:nvSpPr>
          <p:spPr bwMode="auto">
            <a:xfrm>
              <a:off x="3333699" y="5041080"/>
              <a:ext cx="20960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1" name="Group 100"/>
            <p:cNvGrpSpPr>
              <a:grpSpLocks/>
            </p:cNvGrpSpPr>
            <p:nvPr/>
          </p:nvGrpSpPr>
          <p:grpSpPr bwMode="auto">
            <a:xfrm>
              <a:off x="33336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21" name="Rectangle 120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21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304508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19" name="Rectangle 118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12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03" name="Group 102"/>
            <p:cNvGrpSpPr>
              <a:grpSpLocks/>
            </p:cNvGrpSpPr>
            <p:nvPr/>
          </p:nvGrpSpPr>
          <p:grpSpPr bwMode="auto">
            <a:xfrm>
              <a:off x="399701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17" name="Rectangle 116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15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104" name="AutoShape 23"/>
            <p:cNvSpPr>
              <a:spLocks/>
            </p:cNvSpPr>
            <p:nvPr/>
          </p:nvSpPr>
          <p:spPr bwMode="auto">
            <a:xfrm flipH="1">
              <a:off x="415581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7" name="Group 106"/>
            <p:cNvGrpSpPr>
              <a:grpSpLocks/>
            </p:cNvGrpSpPr>
            <p:nvPr/>
          </p:nvGrpSpPr>
          <p:grpSpPr bwMode="auto">
            <a:xfrm>
              <a:off x="426720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13" name="Rectangle 112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15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108" name="AutoShape 23"/>
            <p:cNvSpPr>
              <a:spLocks/>
            </p:cNvSpPr>
            <p:nvPr/>
          </p:nvSpPr>
          <p:spPr bwMode="auto">
            <a:xfrm flipH="1">
              <a:off x="3333699" y="4396795"/>
              <a:ext cx="471669" cy="2802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9" name="AutoShape 24"/>
            <p:cNvSpPr>
              <a:spLocks/>
            </p:cNvSpPr>
            <p:nvPr/>
          </p:nvSpPr>
          <p:spPr bwMode="auto">
            <a:xfrm>
              <a:off x="3953977" y="4396794"/>
              <a:ext cx="453231" cy="296231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10" name="Group 109"/>
            <p:cNvGrpSpPr>
              <a:grpSpLocks/>
            </p:cNvGrpSpPr>
            <p:nvPr/>
          </p:nvGrpSpPr>
          <p:grpSpPr bwMode="auto">
            <a:xfrm>
              <a:off x="3665359" y="4036041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11" name="Rectangle 110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20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362200" y="2849787"/>
            <a:ext cx="1314374" cy="1646013"/>
            <a:chOff x="2774899" y="4036041"/>
            <a:chExt cx="1314374" cy="1646013"/>
          </a:xfrm>
        </p:grpSpPr>
        <p:grpSp>
          <p:nvGrpSpPr>
            <p:cNvPr id="126" name="Group 125"/>
            <p:cNvGrpSpPr>
              <a:grpSpLocks/>
            </p:cNvGrpSpPr>
            <p:nvPr/>
          </p:nvGrpSpPr>
          <p:grpSpPr bwMode="auto">
            <a:xfrm>
              <a:off x="27748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51" name="Rectangle 150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11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127" name="AutoShape 23"/>
            <p:cNvSpPr>
              <a:spLocks/>
            </p:cNvSpPr>
            <p:nvPr/>
          </p:nvSpPr>
          <p:spPr bwMode="auto">
            <a:xfrm flipH="1">
              <a:off x="2933699" y="5041080"/>
              <a:ext cx="25139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8" name="AutoShape 24"/>
            <p:cNvSpPr>
              <a:spLocks/>
            </p:cNvSpPr>
            <p:nvPr/>
          </p:nvSpPr>
          <p:spPr bwMode="auto">
            <a:xfrm>
              <a:off x="3333699" y="5041080"/>
              <a:ext cx="209600" cy="2929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29" name="Group 128"/>
            <p:cNvGrpSpPr>
              <a:grpSpLocks/>
            </p:cNvGrpSpPr>
            <p:nvPr/>
          </p:nvGrpSpPr>
          <p:grpSpPr bwMode="auto">
            <a:xfrm>
              <a:off x="3333699" y="5321300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49" name="Rectangle 148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Rectangle 149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3045080" y="4680326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47" name="Rectangle 146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Rectangle 147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12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136" name="AutoShape 23"/>
            <p:cNvSpPr>
              <a:spLocks/>
            </p:cNvSpPr>
            <p:nvPr/>
          </p:nvSpPr>
          <p:spPr bwMode="auto">
            <a:xfrm flipH="1">
              <a:off x="3333699" y="4396795"/>
              <a:ext cx="471669" cy="280220"/>
            </a:xfrm>
            <a:custGeom>
              <a:avLst/>
              <a:gdLst>
                <a:gd name="T0" fmla="*/ 0 w 21600"/>
                <a:gd name="T1" fmla="*/ 0 h 21600"/>
                <a:gd name="T2" fmla="*/ 419100 w 21600"/>
                <a:gd name="T3" fmla="*/ 49530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38" name="Group 137"/>
            <p:cNvGrpSpPr>
              <a:grpSpLocks/>
            </p:cNvGrpSpPr>
            <p:nvPr/>
          </p:nvGrpSpPr>
          <p:grpSpPr bwMode="auto">
            <a:xfrm>
              <a:off x="3665359" y="4036041"/>
              <a:ext cx="423914" cy="360754"/>
              <a:chOff x="0" y="0"/>
              <a:chExt cx="352" cy="294"/>
            </a:xfrm>
            <a:solidFill>
              <a:srgbClr val="FFFFCC"/>
            </a:solidFill>
          </p:grpSpPr>
          <p:sp>
            <p:nvSpPr>
              <p:cNvPr id="139" name="Rectangle 138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>
                <a:spLocks/>
              </p:cNvSpPr>
              <p:nvPr/>
            </p:nvSpPr>
            <p:spPr bwMode="auto">
              <a:xfrm>
                <a:off x="0" y="0"/>
                <a:ext cx="352" cy="29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40639" bIns="0" anchor="ctr"/>
              <a:lstStyle/>
              <a:p>
                <a:pPr marL="39688" algn="ctr">
                  <a:spcBef>
                    <a:spcPts val="1400"/>
                  </a:spcBef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cs typeface="Arial" charset="0"/>
                  </a:rPr>
                  <a:t>20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974708" y="475785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(a)</a:t>
            </a:r>
            <a:endParaRPr lang="en-US" sz="2800"/>
          </a:p>
        </p:txBody>
      </p:sp>
      <p:sp>
        <p:nvSpPr>
          <p:cNvPr id="154" name="TextBox 153"/>
          <p:cNvSpPr txBox="1"/>
          <p:nvPr/>
        </p:nvSpPr>
        <p:spPr>
          <a:xfrm>
            <a:off x="3184508" y="475785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385551" y="475785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(c)</a:t>
            </a:r>
            <a:endParaRPr lang="en-US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7913791" y="475785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2938" y="1838861"/>
            <a:ext cx="552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of </a:t>
            </a:r>
            <a:r>
              <a:rPr lang="en-US" smtClean="0"/>
              <a:t>the following are valid heaps?</a:t>
            </a:r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997951" y="55160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207751" y="55160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397470" y="55160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868869" y="5516049"/>
            <a:ext cx="68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5" grpId="0"/>
      <p:bldP spid="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2" y="1655763"/>
            <a:ext cx="7638019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A </a:t>
            </a:r>
            <a:r>
              <a:rPr lang="en-US" sz="2400" b="1" i="1" dirty="0">
                <a:solidFill>
                  <a:schemeClr val="accent2"/>
                </a:solidFill>
                <a:cs typeface="Arial" charset="0"/>
              </a:rPr>
              <a:t>heap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is a </a:t>
            </a:r>
            <a:r>
              <a:rPr lang="en-US" sz="2400" dirty="0" smtClean="0">
                <a:cs typeface="Arial" charset="0"/>
              </a:rPr>
              <a:t>binary tree that satisfies two properties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Completeness. Every level </a:t>
            </a:r>
            <a:r>
              <a:rPr lang="en-US" sz="2400" dirty="0">
                <a:cs typeface="Arial" charset="0"/>
              </a:rPr>
              <a:t>of the tree (except last) is completely </a:t>
            </a:r>
            <a:r>
              <a:rPr lang="en-US" sz="2400" dirty="0" smtClean="0">
                <a:cs typeface="Arial" charset="0"/>
              </a:rPr>
              <a:t>filled. All holes in last level are all the way to the right.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Heap Order Invariant. </a:t>
            </a:r>
            <a:r>
              <a:rPr lang="en-US" sz="2400" dirty="0">
                <a:cs typeface="Arial" charset="0"/>
              </a:rPr>
              <a:t>E</a:t>
            </a:r>
            <a:r>
              <a:rPr lang="en-US" sz="2400" dirty="0" smtClean="0">
                <a:cs typeface="Arial" charset="0"/>
              </a:rPr>
              <a:t>very element in the tree is &lt;= its parent</a:t>
            </a:r>
          </a:p>
          <a:p>
            <a:pPr marL="496887" indent="-457200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cs typeface="Arial" charset="0"/>
              </a:rPr>
              <a:t>A heap implements three key methods: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add(e): adds a new element to the heap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sz="2400" dirty="0" smtClean="0">
                <a:cs typeface="Arial" charset="0"/>
              </a:rPr>
              <a:t>poll(): deletes the max element and returns it</a:t>
            </a:r>
          </a:p>
          <a:p>
            <a:pPr marL="954087" lvl="1" indent="-457200">
              <a:spcBef>
                <a:spcPts val="900"/>
              </a:spcBef>
              <a:buClr>
                <a:srgbClr val="3333CC"/>
              </a:buClr>
              <a:buSzPct val="100000"/>
              <a:buFont typeface="+mj-lt"/>
              <a:buAutoNum type="arabicParenR"/>
            </a:pPr>
            <a:r>
              <a:rPr lang="en-US" dirty="0" smtClean="0">
                <a:cs typeface="Arial" charset="0"/>
              </a:rPr>
              <a:t>peek(): returns the max element</a:t>
            </a:r>
            <a:endParaRPr lang="en-US" sz="2400" dirty="0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5821362" y="27654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0950" y="2763838"/>
            <a:ext cx="4762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7" name="Rectangle 36"/>
          <p:cNvSpPr>
            <a:spLocks/>
          </p:cNvSpPr>
          <p:nvPr/>
        </p:nvSpPr>
        <p:spPr bwMode="auto">
          <a:xfrm>
            <a:off x="51054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 bwMode="auto">
          <a:xfrm>
            <a:off x="5535612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5536405" y="4849812"/>
            <a:ext cx="550863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5105400" y="3824288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5400" y="3804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15012" y="276066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" y="5715000"/>
            <a:ext cx="853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Put in the new element in a new </a:t>
            </a:r>
            <a:r>
              <a:rPr lang="en-US" dirty="0" smtClean="0"/>
              <a:t>node </a:t>
            </a:r>
            <a:r>
              <a:rPr lang="en-US" smtClean="0"/>
              <a:t>(leftmost empty leaf)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Bubble new element up while greater than parent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222" y="1828800"/>
            <a:ext cx="23629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Time is O(log n)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add(e)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56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0D49C3-234C-4A61-8EC6-C0669D8DD3A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167187" y="19050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527301" y="2763838"/>
            <a:ext cx="469899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51000" y="38179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auto">
          <a:xfrm>
            <a:off x="3316289" y="3817938"/>
            <a:ext cx="466724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6527800" y="38179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31900" y="48498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3" name="Rectangle 42"/>
          <p:cNvSpPr>
            <a:spLocks/>
          </p:cNvSpPr>
          <p:nvPr/>
        </p:nvSpPr>
        <p:spPr bwMode="auto">
          <a:xfrm>
            <a:off x="2914650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2068512" y="48498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3741737" y="48498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4713287" y="48498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" name="AutoShape 17"/>
          <p:cNvSpPr>
            <a:spLocks/>
          </p:cNvSpPr>
          <p:nvPr/>
        </p:nvSpPr>
        <p:spPr bwMode="auto">
          <a:xfrm flipH="1">
            <a:off x="2817812" y="23717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18"/>
          <p:cNvSpPr>
            <a:spLocks/>
          </p:cNvSpPr>
          <p:nvPr/>
        </p:nvSpPr>
        <p:spPr bwMode="auto">
          <a:xfrm>
            <a:off x="4378325" y="23717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19"/>
          <p:cNvSpPr>
            <a:spLocks/>
          </p:cNvSpPr>
          <p:nvPr/>
        </p:nvSpPr>
        <p:spPr bwMode="auto">
          <a:xfrm flipH="1">
            <a:off x="1928812" y="32305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0"/>
          <p:cNvSpPr>
            <a:spLocks/>
          </p:cNvSpPr>
          <p:nvPr/>
        </p:nvSpPr>
        <p:spPr bwMode="auto">
          <a:xfrm>
            <a:off x="2814637" y="32305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 flipH="1">
            <a:off x="53784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AutoShape 22"/>
          <p:cNvSpPr>
            <a:spLocks/>
          </p:cNvSpPr>
          <p:nvPr/>
        </p:nvSpPr>
        <p:spPr bwMode="auto">
          <a:xfrm>
            <a:off x="6089650" y="32321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23"/>
          <p:cNvSpPr>
            <a:spLocks/>
          </p:cNvSpPr>
          <p:nvPr/>
        </p:nvSpPr>
        <p:spPr bwMode="auto">
          <a:xfrm flipH="1">
            <a:off x="15113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>
            <a:off x="1930400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5"/>
          <p:cNvSpPr>
            <a:spLocks/>
          </p:cNvSpPr>
          <p:nvPr/>
        </p:nvSpPr>
        <p:spPr bwMode="auto">
          <a:xfrm flipH="1">
            <a:off x="3184525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3598862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7"/>
          <p:cNvSpPr>
            <a:spLocks/>
          </p:cNvSpPr>
          <p:nvPr/>
        </p:nvSpPr>
        <p:spPr bwMode="auto">
          <a:xfrm flipH="1">
            <a:off x="4984750" y="42846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5392737" y="42846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5546724" y="4842642"/>
            <a:ext cx="550863" cy="479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103608" y="381711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5803900" y="2769395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6587" y="5482233"/>
            <a:ext cx="6840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Save root element in a local variable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Assign last value to root, delete last node.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While less than a child, switch with bigger child (bubble down)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222" y="1797844"/>
            <a:ext cx="23629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Time is O(log n)</a:t>
            </a:r>
            <a:endParaRPr lang="en-US" sz="2400" dirty="0"/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657887" y="190581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167186" y="1904538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4167185" y="1900491"/>
            <a:ext cx="496887" cy="470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5803900" y="2779927"/>
            <a:ext cx="571500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 bwMode="auto">
          <a:xfrm>
            <a:off x="5097411" y="3821778"/>
            <a:ext cx="56499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0" name="Rectangle 69"/>
          <p:cNvSpPr>
            <a:spLocks/>
          </p:cNvSpPr>
          <p:nvPr/>
        </p:nvSpPr>
        <p:spPr bwMode="auto">
          <a:xfrm>
            <a:off x="4167185" y="1900029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" name="Rectangle 70"/>
          <p:cNvSpPr>
            <a:spLocks/>
          </p:cNvSpPr>
          <p:nvPr/>
        </p:nvSpPr>
        <p:spPr bwMode="auto">
          <a:xfrm>
            <a:off x="5808839" y="2776752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4" grpId="0" animBg="1"/>
      <p:bldP spid="60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45720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F9525CC-BB0B-4BB5-B795-B9943356073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peek()</a:t>
            </a:r>
            <a:endParaRPr lang="en-US" dirty="0"/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4154487" y="18288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5808662" y="26892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2620961" y="2687638"/>
            <a:ext cx="466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638300" y="37417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2" name="Rectangle 41"/>
          <p:cNvSpPr>
            <a:spLocks/>
          </p:cNvSpPr>
          <p:nvPr/>
        </p:nvSpPr>
        <p:spPr bwMode="auto">
          <a:xfrm>
            <a:off x="5092700" y="37417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3300413" y="3741738"/>
            <a:ext cx="4699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6515100" y="37417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219200" y="47736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8" name="Rectangle 47"/>
          <p:cNvSpPr>
            <a:spLocks/>
          </p:cNvSpPr>
          <p:nvPr/>
        </p:nvSpPr>
        <p:spPr bwMode="auto">
          <a:xfrm>
            <a:off x="2901950" y="47736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2055812" y="47736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3729037" y="47736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4700587" y="4773613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 flipH="1">
            <a:off x="2805112" y="22955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4365625" y="22955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4" name="AutoShape 19"/>
          <p:cNvSpPr>
            <a:spLocks/>
          </p:cNvSpPr>
          <p:nvPr/>
        </p:nvSpPr>
        <p:spPr bwMode="auto">
          <a:xfrm flipH="1">
            <a:off x="1916112" y="31543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AutoShape 20"/>
          <p:cNvSpPr>
            <a:spLocks/>
          </p:cNvSpPr>
          <p:nvPr/>
        </p:nvSpPr>
        <p:spPr bwMode="auto">
          <a:xfrm>
            <a:off x="2801937" y="31543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 flipH="1">
            <a:off x="5365750" y="31559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AutoShape 22"/>
          <p:cNvSpPr>
            <a:spLocks/>
          </p:cNvSpPr>
          <p:nvPr/>
        </p:nvSpPr>
        <p:spPr bwMode="auto">
          <a:xfrm>
            <a:off x="6076950" y="31559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 flipH="1">
            <a:off x="1498600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1917700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0" name="AutoShape 25"/>
          <p:cNvSpPr>
            <a:spLocks/>
          </p:cNvSpPr>
          <p:nvPr/>
        </p:nvSpPr>
        <p:spPr bwMode="auto">
          <a:xfrm flipH="1">
            <a:off x="3171825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3586162" y="42084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AutoShape 27"/>
          <p:cNvSpPr>
            <a:spLocks/>
          </p:cNvSpPr>
          <p:nvPr/>
        </p:nvSpPr>
        <p:spPr bwMode="auto">
          <a:xfrm flipH="1">
            <a:off x="4972050" y="4208463"/>
            <a:ext cx="393700" cy="495300"/>
          </a:xfrm>
          <a:custGeom>
            <a:avLst/>
            <a:gdLst>
              <a:gd name="T0" fmla="*/ 0 w 21600"/>
              <a:gd name="T1" fmla="*/ 0 h 21600"/>
              <a:gd name="T2" fmla="*/ 3937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3" name="Rectangle 62"/>
          <p:cNvSpPr>
            <a:spLocks/>
          </p:cNvSpPr>
          <p:nvPr/>
        </p:nvSpPr>
        <p:spPr bwMode="auto">
          <a:xfrm>
            <a:off x="7239000" y="172714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50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9934" y="5500042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Return </a:t>
            </a:r>
            <a:r>
              <a:rPr lang="en-US" smtClean="0"/>
              <a:t>root value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9222" y="1797844"/>
            <a:ext cx="165942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Time is O(1)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99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A4 due TOMORROW. Late deadline is Sunday.</a:t>
            </a:r>
          </a:p>
          <a:p>
            <a:r>
              <a:rPr lang="en-US" dirty="0" smtClean="0"/>
              <a:t>A5 released. Due next Thursday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Deadline for Prelim 1 regrade requests is tomorrow.</a:t>
            </a:r>
            <a:endParaRPr lang="en-US" dirty="0" smtClean="0"/>
          </a:p>
          <a:p>
            <a:r>
              <a:rPr lang="en-US" dirty="0" smtClean="0"/>
              <a:t>Remember to complete your TA evaluations by </a:t>
            </a:r>
            <a:r>
              <a:rPr lang="en-US" dirty="0" smtClean="0"/>
              <a:t>tonight.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&lt;E&gt;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E value;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left;</a:t>
            </a: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private </a:t>
            </a:r>
            <a:r>
              <a:rPr lang="en-US" sz="4400" dirty="0" err="1" smtClean="0">
                <a:latin typeface="Courier" charset="0"/>
                <a:ea typeface="Courier" charset="0"/>
                <a:cs typeface="Courier" charset="0"/>
              </a:rPr>
              <a:t>HeapNode</a:t>
            </a:r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right;</a:t>
            </a:r>
          </a:p>
          <a:p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4083"/>
          <a:stretch/>
        </p:blipFill>
        <p:spPr>
          <a:xfrm>
            <a:off x="6379524" y="4688433"/>
            <a:ext cx="2535876" cy="20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41016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public class Heap&lt;E&gt; {</a:t>
            </a: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  private E[] heap;</a:t>
            </a:r>
          </a:p>
          <a:p>
            <a:r>
              <a:rPr lang="is-IS" sz="4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sz="4400" dirty="0" smtClean="0">
                <a:latin typeface="Courier" charset="0"/>
                <a:ea typeface="Courier" charset="0"/>
                <a:cs typeface="Courier" charset="0"/>
              </a:rPr>
              <a:t> ...</a:t>
            </a:r>
            <a:endParaRPr lang="en-US" sz="44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44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4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Numbering the nodes</a:t>
            </a:r>
            <a:endParaRPr lang="en-US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5715000" y="16764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369175" y="2536825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181475" y="253523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98813" y="35893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6653213" y="35893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967288" y="358933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075613" y="35893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21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79713" y="4621212"/>
            <a:ext cx="558800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 bwMode="auto">
          <a:xfrm>
            <a:off x="4462463" y="4621213"/>
            <a:ext cx="5715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616325" y="4621213"/>
            <a:ext cx="56515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 flipH="1">
            <a:off x="4365625" y="21431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5926138" y="21431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 flipH="1">
            <a:off x="3476625" y="30019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4362450" y="30019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" name="AutoShape 21"/>
          <p:cNvSpPr>
            <a:spLocks/>
          </p:cNvSpPr>
          <p:nvPr/>
        </p:nvSpPr>
        <p:spPr bwMode="auto">
          <a:xfrm flipH="1">
            <a:off x="6926263" y="30035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" name="AutoShape 22"/>
          <p:cNvSpPr>
            <a:spLocks/>
          </p:cNvSpPr>
          <p:nvPr/>
        </p:nvSpPr>
        <p:spPr bwMode="auto">
          <a:xfrm>
            <a:off x="7637463" y="30035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 flipH="1">
            <a:off x="3059113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6" name="AutoShape 24"/>
          <p:cNvSpPr>
            <a:spLocks/>
          </p:cNvSpPr>
          <p:nvPr/>
        </p:nvSpPr>
        <p:spPr bwMode="auto">
          <a:xfrm>
            <a:off x="3478213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7" name="AutoShape 25"/>
          <p:cNvSpPr>
            <a:spLocks/>
          </p:cNvSpPr>
          <p:nvPr/>
        </p:nvSpPr>
        <p:spPr bwMode="auto">
          <a:xfrm flipH="1">
            <a:off x="4732338" y="4056063"/>
            <a:ext cx="419100" cy="4953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" name="Rectangle 13"/>
          <p:cNvSpPr>
            <a:spLocks/>
          </p:cNvSpPr>
          <p:nvPr/>
        </p:nvSpPr>
        <p:spPr bwMode="auto">
          <a:xfrm>
            <a:off x="533400" y="1600200"/>
            <a:ext cx="3829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dirty="0">
                <a:solidFill>
                  <a:srgbClr val="800000"/>
                </a:solidFill>
                <a:cs typeface="Arial" charset="0"/>
              </a:rPr>
              <a:t>Number node starting at root </a:t>
            </a:r>
            <a:r>
              <a:rPr lang="en-US" sz="2400" dirty="0" smtClean="0">
                <a:solidFill>
                  <a:srgbClr val="800000"/>
                </a:solidFill>
                <a:cs typeface="Arial" charset="0"/>
              </a:rPr>
              <a:t>row by row, left to right</a:t>
            </a:r>
          </a:p>
          <a:p>
            <a:pPr marL="39688">
              <a:spcBef>
                <a:spcPts val="1400"/>
              </a:spcBef>
            </a:pPr>
            <a:r>
              <a:rPr lang="en-US" sz="2400" b="1" dirty="0" smtClean="0">
                <a:solidFill>
                  <a:srgbClr val="800000"/>
                </a:solidFill>
                <a:cs typeface="Arial" charset="0"/>
              </a:rPr>
              <a:t>Level-order traversal</a:t>
            </a:r>
            <a:endParaRPr lang="en-US" sz="2400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5426593" y="1749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3978793" y="26643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33" name="Rectangle 28"/>
          <p:cNvSpPr>
            <a:spLocks/>
          </p:cNvSpPr>
          <p:nvPr/>
        </p:nvSpPr>
        <p:spPr bwMode="auto">
          <a:xfrm>
            <a:off x="7179193" y="26643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4" name="Rectangle 28"/>
          <p:cNvSpPr>
            <a:spLocks/>
          </p:cNvSpPr>
          <p:nvPr/>
        </p:nvSpPr>
        <p:spPr bwMode="auto">
          <a:xfrm>
            <a:off x="2971800" y="3654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5" name="Rectangle 28"/>
          <p:cNvSpPr>
            <a:spLocks/>
          </p:cNvSpPr>
          <p:nvPr/>
        </p:nvSpPr>
        <p:spPr bwMode="auto">
          <a:xfrm>
            <a:off x="4267200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36" name="Rectangle 28"/>
          <p:cNvSpPr>
            <a:spLocks/>
          </p:cNvSpPr>
          <p:nvPr/>
        </p:nvSpPr>
        <p:spPr bwMode="auto">
          <a:xfrm>
            <a:off x="7864993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6417193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38" name="Rectangle 28"/>
          <p:cNvSpPr>
            <a:spLocks/>
          </p:cNvSpPr>
          <p:nvPr/>
        </p:nvSpPr>
        <p:spPr bwMode="auto">
          <a:xfrm>
            <a:off x="2530993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39" name="Rectangle 28"/>
          <p:cNvSpPr>
            <a:spLocks/>
          </p:cNvSpPr>
          <p:nvPr/>
        </p:nvSpPr>
        <p:spPr bwMode="auto">
          <a:xfrm>
            <a:off x="3429000" y="47217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40" name="Rectangle 28"/>
          <p:cNvSpPr>
            <a:spLocks/>
          </p:cNvSpPr>
          <p:nvPr/>
        </p:nvSpPr>
        <p:spPr bwMode="auto">
          <a:xfrm>
            <a:off x="4724400" y="37311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9960" y="5555790"/>
            <a:ext cx="660309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Children of node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nodes   </a:t>
            </a:r>
            <a:r>
              <a:rPr lang="en-US" sz="2400" b="1" dirty="0">
                <a:solidFill>
                  <a:schemeClr val="accent2"/>
                </a:solidFill>
              </a:rPr>
              <a:t>2k+1</a:t>
            </a:r>
            <a:r>
              <a:rPr lang="en-US" sz="2400" dirty="0"/>
              <a:t>  and  </a:t>
            </a:r>
            <a:r>
              <a:rPr lang="en-US" sz="2400" b="1" dirty="0">
                <a:solidFill>
                  <a:schemeClr val="accent2"/>
                </a:solidFill>
              </a:rPr>
              <a:t>2k+2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Parent</a:t>
            </a:r>
            <a:r>
              <a:rPr lang="en-US" sz="2400" dirty="0">
                <a:solidFill>
                  <a:schemeClr val="tx1"/>
                </a:solidFill>
              </a:rPr>
              <a:t> of node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is node </a:t>
            </a:r>
            <a:r>
              <a:rPr lang="en-US" sz="2400" b="1" dirty="0">
                <a:solidFill>
                  <a:schemeClr val="accent2"/>
                </a:solidFill>
              </a:rPr>
              <a:t>(k-1)/2 </a:t>
            </a:r>
          </a:p>
        </p:txBody>
      </p:sp>
    </p:spTree>
    <p:extLst>
      <p:ext uri="{BB962C8B-B14F-4D97-AF65-F5344CB8AC3E}">
        <p14:creationId xmlns:p14="http://schemas.microsoft.com/office/powerpoint/2010/main" val="9510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a heap in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200289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 smtClean="0"/>
              <a:t>Store node number </a:t>
            </a:r>
            <a:r>
              <a:rPr lang="en-US" sz="2400" dirty="0" err="1" smtClean="0"/>
              <a:t>i</a:t>
            </a:r>
            <a:r>
              <a:rPr lang="en-US" sz="2400" dirty="0" smtClean="0"/>
              <a:t> in index </a:t>
            </a:r>
            <a:r>
              <a:rPr lang="en-US" sz="2400" dirty="0" err="1" smtClean="0"/>
              <a:t>i</a:t>
            </a:r>
            <a:r>
              <a:rPr lang="en-US" sz="2400" dirty="0" smtClean="0"/>
              <a:t> of array b</a:t>
            </a:r>
          </a:p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 smtClean="0"/>
              <a:t>Children of b[k] are b[2k +1] and b[2k +2]</a:t>
            </a:r>
          </a:p>
          <a:p>
            <a:pPr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400" dirty="0" smtClean="0"/>
              <a:t>Parent of b[k] is b[(k-1)/2]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4793611"/>
            <a:ext cx="3435556" cy="914400"/>
            <a:chOff x="1447800" y="4495800"/>
            <a:chExt cx="3435556" cy="914400"/>
          </a:xfrm>
        </p:grpSpPr>
        <p:sp>
          <p:nvSpPr>
            <p:cNvPr id="6" name="TextBox 5"/>
            <p:cNvSpPr txBox="1"/>
            <p:nvPr/>
          </p:nvSpPr>
          <p:spPr>
            <a:xfrm>
              <a:off x="1447800" y="4953000"/>
              <a:ext cx="3352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52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57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194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242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290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7338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47800" y="4495800"/>
              <a:ext cx="343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0  1  2  3  4  5  6  7  8  9 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038600" y="4953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3505200" y="5250811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2800" y="4641211"/>
            <a:ext cx="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76400" y="4641211"/>
            <a:ext cx="0" cy="533400"/>
          </a:xfrm>
          <a:prstGeom prst="line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76400" y="4641211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428561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5555611"/>
            <a:ext cx="1524000" cy="609600"/>
            <a:chOff x="2667000" y="5029200"/>
            <a:chExt cx="1524000" cy="609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667000" y="5029200"/>
              <a:ext cx="0" cy="6096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910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67000" y="5638800"/>
              <a:ext cx="1524000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86200" y="5105400"/>
              <a:ext cx="0" cy="533400"/>
            </a:xfrm>
            <a:prstGeom prst="line">
              <a:avLst/>
            </a:prstGeom>
            <a:ln w="50800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37310" y="61838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66FF"/>
                </a:solidFill>
              </a:rPr>
              <a:t>children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6742113" y="16764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8051800" y="2363787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5503861" y="2362200"/>
            <a:ext cx="446843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51400" y="3048000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35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4" name="Rectangle 33"/>
          <p:cNvSpPr>
            <a:spLocks/>
          </p:cNvSpPr>
          <p:nvPr/>
        </p:nvSpPr>
        <p:spPr bwMode="auto">
          <a:xfrm>
            <a:off x="7670800" y="3048001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19</a:t>
            </a: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5961063" y="3048001"/>
            <a:ext cx="4236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8509000" y="3048001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21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42548" y="3733800"/>
            <a:ext cx="500405" cy="466725"/>
            <a:chOff x="0" y="0"/>
            <a:chExt cx="352" cy="294"/>
          </a:xfrm>
          <a:solidFill>
            <a:srgbClr val="FFFFCC"/>
          </a:solidFill>
        </p:grpSpPr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 bwMode="auto">
            <a:xfrm>
              <a:off x="0" y="0"/>
              <a:ext cx="352" cy="29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20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0" name="Rectangle 39"/>
          <p:cNvSpPr>
            <a:spLocks/>
          </p:cNvSpPr>
          <p:nvPr/>
        </p:nvSpPr>
        <p:spPr bwMode="auto">
          <a:xfrm>
            <a:off x="5791200" y="3733801"/>
            <a:ext cx="3810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5195888" y="3733801"/>
            <a:ext cx="366712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" name="AutoShape 17"/>
          <p:cNvSpPr>
            <a:spLocks/>
          </p:cNvSpPr>
          <p:nvPr/>
        </p:nvSpPr>
        <p:spPr bwMode="auto">
          <a:xfrm flipH="1">
            <a:off x="5703882" y="2138661"/>
            <a:ext cx="1327152" cy="169564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AutoShape 18"/>
          <p:cNvSpPr>
            <a:spLocks/>
          </p:cNvSpPr>
          <p:nvPr/>
        </p:nvSpPr>
        <p:spPr bwMode="auto">
          <a:xfrm>
            <a:off x="7031037" y="2143125"/>
            <a:ext cx="1323975" cy="193674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AutoShape 19"/>
          <p:cNvSpPr>
            <a:spLocks/>
          </p:cNvSpPr>
          <p:nvPr/>
        </p:nvSpPr>
        <p:spPr bwMode="auto">
          <a:xfrm flipH="1">
            <a:off x="5095355" y="2828925"/>
            <a:ext cx="608527" cy="219075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AutoShape 20"/>
          <p:cNvSpPr>
            <a:spLocks/>
          </p:cNvSpPr>
          <p:nvPr/>
        </p:nvSpPr>
        <p:spPr bwMode="auto">
          <a:xfrm>
            <a:off x="5703881" y="2860676"/>
            <a:ext cx="455617" cy="171448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6" name="AutoShape 21"/>
          <p:cNvSpPr>
            <a:spLocks/>
          </p:cNvSpPr>
          <p:nvPr/>
        </p:nvSpPr>
        <p:spPr bwMode="auto">
          <a:xfrm flipH="1">
            <a:off x="7864992" y="2828925"/>
            <a:ext cx="490019" cy="219075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7" name="AutoShape 22"/>
          <p:cNvSpPr>
            <a:spLocks/>
          </p:cNvSpPr>
          <p:nvPr/>
        </p:nvSpPr>
        <p:spPr bwMode="auto">
          <a:xfrm>
            <a:off x="8343897" y="2828926"/>
            <a:ext cx="453509" cy="219074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" name="AutoShape 23"/>
          <p:cNvSpPr>
            <a:spLocks/>
          </p:cNvSpPr>
          <p:nvPr/>
        </p:nvSpPr>
        <p:spPr bwMode="auto">
          <a:xfrm flipH="1">
            <a:off x="4740792" y="3514725"/>
            <a:ext cx="354561" cy="228599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" name="AutoShape 24"/>
          <p:cNvSpPr>
            <a:spLocks/>
          </p:cNvSpPr>
          <p:nvPr/>
        </p:nvSpPr>
        <p:spPr bwMode="auto">
          <a:xfrm>
            <a:off x="5118102" y="3514725"/>
            <a:ext cx="256651" cy="219075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0" name="AutoShape 25"/>
          <p:cNvSpPr>
            <a:spLocks/>
          </p:cNvSpPr>
          <p:nvPr/>
        </p:nvSpPr>
        <p:spPr bwMode="auto">
          <a:xfrm flipH="1">
            <a:off x="5961062" y="3530604"/>
            <a:ext cx="193157" cy="21272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495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" name="Rectangle 28"/>
          <p:cNvSpPr>
            <a:spLocks/>
          </p:cNvSpPr>
          <p:nvPr/>
        </p:nvSpPr>
        <p:spPr bwMode="auto">
          <a:xfrm>
            <a:off x="6493393" y="1749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52" name="Rectangle 28"/>
          <p:cNvSpPr>
            <a:spLocks/>
          </p:cNvSpPr>
          <p:nvPr/>
        </p:nvSpPr>
        <p:spPr bwMode="auto">
          <a:xfrm>
            <a:off x="5197993" y="2491343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53" name="Rectangle 28"/>
          <p:cNvSpPr>
            <a:spLocks/>
          </p:cNvSpPr>
          <p:nvPr/>
        </p:nvSpPr>
        <p:spPr bwMode="auto">
          <a:xfrm>
            <a:off x="7864993" y="2491343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54" name="Rectangle 28"/>
          <p:cNvSpPr>
            <a:spLocks/>
          </p:cNvSpPr>
          <p:nvPr/>
        </p:nvSpPr>
        <p:spPr bwMode="auto">
          <a:xfrm>
            <a:off x="4664593" y="3113644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5578993" y="3834369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9</a:t>
            </a:r>
          </a:p>
        </p:txBody>
      </p:sp>
      <p:sp>
        <p:nvSpPr>
          <p:cNvPr id="56" name="Rectangle 28"/>
          <p:cNvSpPr>
            <a:spLocks/>
          </p:cNvSpPr>
          <p:nvPr/>
        </p:nvSpPr>
        <p:spPr bwMode="auto">
          <a:xfrm>
            <a:off x="8298380" y="3189844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6</a:t>
            </a:r>
          </a:p>
        </p:txBody>
      </p:sp>
      <p:sp>
        <p:nvSpPr>
          <p:cNvPr id="57" name="Rectangle 28"/>
          <p:cNvSpPr>
            <a:spLocks/>
          </p:cNvSpPr>
          <p:nvPr/>
        </p:nvSpPr>
        <p:spPr bwMode="auto">
          <a:xfrm>
            <a:off x="7467600" y="3189844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58" name="Rectangle 28"/>
          <p:cNvSpPr>
            <a:spLocks/>
          </p:cNvSpPr>
          <p:nvPr/>
        </p:nvSpPr>
        <p:spPr bwMode="auto">
          <a:xfrm>
            <a:off x="4189613" y="3828698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  <p:sp>
        <p:nvSpPr>
          <p:cNvPr id="59" name="Rectangle 28"/>
          <p:cNvSpPr>
            <a:spLocks/>
          </p:cNvSpPr>
          <p:nvPr/>
        </p:nvSpPr>
        <p:spPr bwMode="auto">
          <a:xfrm>
            <a:off x="4969393" y="3834369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8</a:t>
            </a:r>
          </a:p>
        </p:txBody>
      </p:sp>
      <p:sp>
        <p:nvSpPr>
          <p:cNvPr id="60" name="Rectangle 28"/>
          <p:cNvSpPr>
            <a:spLocks/>
          </p:cNvSpPr>
          <p:nvPr/>
        </p:nvSpPr>
        <p:spPr bwMode="auto">
          <a:xfrm>
            <a:off x="5731393" y="3189844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4191000" y="52519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Rectangle 66"/>
          <p:cNvSpPr>
            <a:spLocks/>
          </p:cNvSpPr>
          <p:nvPr/>
        </p:nvSpPr>
        <p:spPr bwMode="auto">
          <a:xfrm>
            <a:off x="4660460" y="5257631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38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5155074" y="52519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0" name="Rectangle 69"/>
          <p:cNvSpPr>
            <a:spLocks/>
          </p:cNvSpPr>
          <p:nvPr/>
        </p:nvSpPr>
        <p:spPr bwMode="auto">
          <a:xfrm>
            <a:off x="5653572" y="52519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35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6" name="Rectangle 75"/>
          <p:cNvSpPr>
            <a:spLocks/>
          </p:cNvSpPr>
          <p:nvPr/>
        </p:nvSpPr>
        <p:spPr bwMode="auto">
          <a:xfrm>
            <a:off x="6134767" y="5244968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auto">
          <a:xfrm>
            <a:off x="6631690" y="5244046"/>
            <a:ext cx="476726" cy="464883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" name="Rectangle 77"/>
          <p:cNvSpPr>
            <a:spLocks/>
          </p:cNvSpPr>
          <p:nvPr/>
        </p:nvSpPr>
        <p:spPr bwMode="auto">
          <a:xfrm>
            <a:off x="7112667" y="5247229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21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auto">
          <a:xfrm>
            <a:off x="7574860" y="5248041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20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auto">
          <a:xfrm>
            <a:off x="8045081" y="5248811"/>
            <a:ext cx="476726" cy="46227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1" name="Rectangle 80"/>
          <p:cNvSpPr>
            <a:spLocks/>
          </p:cNvSpPr>
          <p:nvPr/>
        </p:nvSpPr>
        <p:spPr bwMode="auto">
          <a:xfrm>
            <a:off x="8544075" y="5248041"/>
            <a:ext cx="476726" cy="46227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93268" y="4836883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</a:t>
            </a:r>
            <a:r>
              <a:rPr lang="en-US" dirty="0" smtClean="0"/>
              <a:t> 1    </a:t>
            </a:r>
            <a:r>
              <a:rPr lang="en-US" dirty="0"/>
              <a:t>2  </a:t>
            </a:r>
            <a:r>
              <a:rPr lang="en-US" dirty="0" smtClean="0"/>
              <a:t> 3    4    5    6    7   8    9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4" grpId="0" animBg="1"/>
      <p:bldP spid="67" grpId="0" animBg="1"/>
      <p:bldP spid="68" grpId="0" animBg="1"/>
      <p:bldP spid="70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760538"/>
            <a:ext cx="8229600" cy="4564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An instance of a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E[] b= new E[50];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is b[0..n-1]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n= 0;     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heap invariant is true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Add e to the heap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public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b[n]= e;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n= n + 1; 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(n - 1);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given on next slide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  --assuming there is space</a:t>
            </a:r>
          </a:p>
        </p:txBody>
      </p:sp>
    </p:spTree>
    <p:extLst>
      <p:ext uri="{BB962C8B-B14F-4D97-AF65-F5344CB8AC3E}">
        <p14:creationId xmlns:p14="http://schemas.microsoft.com/office/powerpoint/2010/main" val="191510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533400" y="1600200"/>
            <a:ext cx="8382000" cy="49450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class Heap&lt;E&gt; {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/** Bubble element #k up to its position.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* Pre: heap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holds except maybe for k */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private void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bubbleUp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k) {</a:t>
            </a:r>
          </a:p>
          <a:p>
            <a:pPr marL="269875" indent="-230188"/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p is parent of k and every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elmnt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// except perhaps k is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&lt;=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its parent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while (                                   ) {</a:t>
            </a: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 }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59AEDC-9F8F-4BA4-8F31-6467F5538FD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7893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add().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043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p= (k-1)/2;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4114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 &gt; 0  &amp;&amp;  b[k].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compareTo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(b[p]) 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&gt;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8733" y="457200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b[p]);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p;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p= (k-1)/2;</a:t>
            </a:r>
          </a:p>
        </p:txBody>
      </p:sp>
    </p:spTree>
    <p:extLst>
      <p:ext uri="{BB962C8B-B14F-4D97-AF65-F5344CB8AC3E}">
        <p14:creationId xmlns:p14="http://schemas.microsoft.com/office/powerpoint/2010/main" val="66555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Remove and return the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largest element 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poll() 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E v=  b[0];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largest value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at root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b[0]= b[n];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element to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root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n= n – 1;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move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last     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(0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return v;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Tree has n node.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*  Return index of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bigger child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of node k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 (2k+2 if k &gt;= n)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 smtClean="0">
                <a:latin typeface="Consolas"/>
                <a:cs typeface="Consolas"/>
                <a:sym typeface="Courier New" charset="0"/>
              </a:rPr>
              <a:t>bigger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Child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k,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n) {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c= 2*k + 2;    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 k’s right child</a:t>
            </a:r>
          </a:p>
          <a:p>
            <a:pPr marL="269875" indent="-230188"/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 &gt;= n || </a:t>
            </a:r>
            <a:r>
              <a:rPr lang="en-US" dirty="0" smtClean="0">
                <a:latin typeface="Consolas"/>
                <a:cs typeface="Consolas"/>
                <a:sym typeface="Courier New" charset="0"/>
              </a:rPr>
              <a:t>b[c-1] &gt; b[c]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c= c-1;</a:t>
            </a:r>
          </a:p>
          <a:p>
            <a:pPr marL="269875" indent="-230188"/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return c;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5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676400"/>
            <a:ext cx="8305800" cy="4876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/** Bubble root down to its heap position.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 Pre: b[0..n-1] is a heap except maybe b[0] */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private void </a:t>
            </a:r>
            <a:r>
              <a:rPr lang="en-US" sz="2200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bubbleDown</a:t>
            </a:r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</a:t>
            </a: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</a:t>
            </a:r>
            <a:r>
              <a:rPr lang="en-US" sz="2200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inv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: b[0..n-1] is a heap except maybe b[k] AND</a:t>
            </a:r>
          </a:p>
          <a:p>
            <a:pPr marL="269875" indent="-230188"/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//      b[c] is b[k]’s </a:t>
            </a:r>
            <a:r>
              <a:rPr lang="en-US" sz="2200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biggest child</a:t>
            </a:r>
            <a:endParaRPr lang="en-US" sz="2200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while (         </a:t>
            </a:r>
            <a:r>
              <a:rPr lang="en-US" sz="2200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    ) </a:t>
            </a:r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{</a:t>
            </a: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endParaRPr lang="en-US" sz="2200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	 }    </a:t>
            </a:r>
          </a:p>
          <a:p>
            <a:pPr marL="269875" indent="-230188"/>
            <a:r>
              <a:rPr lang="en-US" sz="2200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2590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k= 0;</a:t>
            </a:r>
          </a:p>
          <a:p>
            <a:pPr marL="269875" indent="-230188"/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 c=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biggerChild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, n);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962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 &lt; n &amp;&amp;  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b[k] &lt; b[c]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4958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swap(b[k], b[c]);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k= c;</a:t>
            </a:r>
          </a:p>
          <a:p>
            <a:pPr marL="269875" indent="-230188"/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c=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biggerChild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(k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, n);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poll()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6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381000" y="1676400"/>
            <a:ext cx="8382000" cy="46513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/**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Return the largest element 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  * (return null if list is empty) */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public E 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peek() 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{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if (n == 0) return null;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return b[0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];   /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largest value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at root.</a:t>
            </a:r>
          </a:p>
          <a:p>
            <a:pPr marL="182880" indent="-230188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6644EE-C33D-45E2-A077-39328E9B0F33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ourier New" charset="0"/>
                <a:cs typeface="Courier New" charset="0"/>
              </a:rPr>
              <a:t>peek().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Remember, heap is in b[0..n-1]</a:t>
            </a:r>
            <a:endParaRPr lang="en-US" sz="3200" b="1" dirty="0">
              <a:solidFill>
                <a:srgbClr val="800000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vs concrete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Abstract data structures are </a:t>
            </a:r>
            <a:r>
              <a:rPr lang="en-US" b="1" dirty="0" smtClean="0"/>
              <a:t>interfaces</a:t>
            </a:r>
            <a:endParaRPr lang="en-US" dirty="0"/>
          </a:p>
          <a:p>
            <a:pPr lvl="1"/>
            <a:r>
              <a:rPr lang="en-US" dirty="0" smtClean="0"/>
              <a:t>they specify only </a:t>
            </a:r>
            <a:r>
              <a:rPr lang="en-US" b="1" dirty="0" smtClean="0"/>
              <a:t>interface </a:t>
            </a:r>
            <a:r>
              <a:rPr lang="en-US" dirty="0" smtClean="0"/>
              <a:t>(method names and specs)</a:t>
            </a:r>
          </a:p>
          <a:p>
            <a:pPr lvl="1"/>
            <a:r>
              <a:rPr lang="en-US" dirty="0" smtClean="0"/>
              <a:t>not </a:t>
            </a:r>
            <a:r>
              <a:rPr lang="en-US" b="1" dirty="0" smtClean="0"/>
              <a:t>implementation</a:t>
            </a:r>
            <a:r>
              <a:rPr lang="en-US" dirty="0" smtClean="0"/>
              <a:t> (method bodies, fields,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Concrete data structures are </a:t>
            </a:r>
            <a:r>
              <a:rPr lang="en-US" b="1" dirty="0" smtClean="0"/>
              <a:t>classes</a:t>
            </a:r>
            <a:r>
              <a:rPr lang="en-US" dirty="0" smtClean="0"/>
              <a:t>. Abstract data structures can have multiple possible implementations</a:t>
            </a:r>
            <a:r>
              <a:rPr lang="en-US" b="1" dirty="0" smtClean="0"/>
              <a:t> </a:t>
            </a:r>
            <a:r>
              <a:rPr lang="en-US" dirty="0" smtClean="0"/>
              <a:t>by different concrete data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2: Let's try it!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305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Here's a heap, stored in an array</a:t>
            </a:r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:</a:t>
            </a:r>
            <a:endParaRPr lang="en-US" sz="2800" dirty="0" smtClean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	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[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endParaRPr lang="en-US" sz="2800" dirty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What is the state of the </a:t>
            </a:r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array after execution of add(6</a:t>
            </a:r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)? </a:t>
            </a:r>
            <a:r>
              <a:rPr lang="en-US" sz="2800" dirty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Assume the existing array is large enough to store the additional element.</a:t>
            </a:r>
            <a:endParaRPr lang="en-US" sz="2800" b="0" i="0" dirty="0">
              <a:solidFill>
                <a:srgbClr val="333333"/>
              </a:solidFill>
              <a:effectLst/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300" y="4109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A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.	[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 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2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6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B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.	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6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2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C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.	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6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2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/>
            </a:r>
            <a:b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D.  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	[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6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5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cs-CZ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cs-CZ" sz="3600" dirty="0" smtClean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 2</a:t>
            </a:r>
            <a:r>
              <a:rPr lang="cs-CZ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r>
              <a:rPr lang="cs-CZ" sz="3600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 </a:t>
            </a:r>
            <a:endParaRPr lang="en-US" sz="3600" dirty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2: Let's try it!</a:t>
            </a:r>
            <a:endParaRPr lang="en-US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4243387" y="320040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9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43600" y="4060825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709862" y="405923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27200" y="5113337"/>
            <a:ext cx="558800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5181600" y="5113338"/>
            <a:ext cx="5588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495675" y="511333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 flipH="1">
            <a:off x="2894012" y="366712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4454525" y="366712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 flipH="1">
            <a:off x="2005012" y="452596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" name="AutoShape 20"/>
          <p:cNvSpPr>
            <a:spLocks/>
          </p:cNvSpPr>
          <p:nvPr/>
        </p:nvSpPr>
        <p:spPr bwMode="auto">
          <a:xfrm>
            <a:off x="2890837" y="45259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" name="AutoShape 21"/>
          <p:cNvSpPr>
            <a:spLocks/>
          </p:cNvSpPr>
          <p:nvPr/>
        </p:nvSpPr>
        <p:spPr bwMode="auto">
          <a:xfrm flipH="1">
            <a:off x="5454650" y="4527550"/>
            <a:ext cx="711200" cy="533400"/>
          </a:xfrm>
          <a:custGeom>
            <a:avLst/>
            <a:gdLst>
              <a:gd name="T0" fmla="*/ 0 w 21600"/>
              <a:gd name="T1" fmla="*/ 0 h 21600"/>
              <a:gd name="T2" fmla="*/ 7112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3954980" y="327398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2425294" y="412014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33" name="Rectangle 28"/>
          <p:cNvSpPr>
            <a:spLocks/>
          </p:cNvSpPr>
          <p:nvPr/>
        </p:nvSpPr>
        <p:spPr bwMode="auto">
          <a:xfrm>
            <a:off x="5625694" y="412014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4" name="Rectangle 28"/>
          <p:cNvSpPr>
            <a:spLocks/>
          </p:cNvSpPr>
          <p:nvPr/>
        </p:nvSpPr>
        <p:spPr bwMode="auto">
          <a:xfrm>
            <a:off x="1460152" y="518035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4910229" y="517406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40" name="Rectangle 28"/>
          <p:cNvSpPr>
            <a:spLocks/>
          </p:cNvSpPr>
          <p:nvPr/>
        </p:nvSpPr>
        <p:spPr bwMode="auto">
          <a:xfrm>
            <a:off x="3217436" y="517406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" y="1752600"/>
            <a:ext cx="8153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Here's a heap, stored in an array</a:t>
            </a:r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:</a:t>
            </a:r>
            <a:endParaRPr lang="en-US" sz="2800" dirty="0" smtClean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dirty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	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[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9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5</a:t>
            </a:r>
            <a:r>
              <a:rPr lang="en-US" sz="3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1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600" dirty="0">
                <a:solidFill>
                  <a:srgbClr val="006666"/>
                </a:solidFill>
                <a:latin typeface="Tw Cen MT" charset="0"/>
                <a:ea typeface="Tw Cen MT" charset="0"/>
                <a:cs typeface="Tw Cen MT" charset="0"/>
              </a:rPr>
              <a:t>2</a:t>
            </a:r>
            <a:r>
              <a:rPr lang="en-US" sz="3600" dirty="0" smtClean="0">
                <a:solidFill>
                  <a:srgbClr val="666600"/>
                </a:solidFill>
                <a:latin typeface="Tw Cen MT" charset="0"/>
                <a:ea typeface="Tw Cen MT" charset="0"/>
                <a:cs typeface="Tw Cen MT" charset="0"/>
              </a:rPr>
              <a:t>]</a:t>
            </a:r>
            <a:endParaRPr lang="en-US" sz="2800" dirty="0">
              <a:solidFill>
                <a:srgbClr val="666600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w Cen MT" charset="0"/>
                <a:ea typeface="Tw Cen MT" charset="0"/>
                <a:cs typeface="Tw Cen MT" charset="0"/>
              </a:rPr>
              <a:t>Write the array after execution of add(6)</a:t>
            </a:r>
            <a:endParaRPr lang="en-US" sz="2800" b="0" i="0" dirty="0">
              <a:solidFill>
                <a:srgbClr val="333333"/>
              </a:solidFill>
              <a:effectLst/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6770688" y="512603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" name="AutoShape 20"/>
          <p:cNvSpPr>
            <a:spLocks/>
          </p:cNvSpPr>
          <p:nvPr/>
        </p:nvSpPr>
        <p:spPr bwMode="auto">
          <a:xfrm>
            <a:off x="6165850" y="453866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6" name="Rectangle 28"/>
          <p:cNvSpPr>
            <a:spLocks/>
          </p:cNvSpPr>
          <p:nvPr/>
        </p:nvSpPr>
        <p:spPr bwMode="auto">
          <a:xfrm>
            <a:off x="6462163" y="5174067"/>
            <a:ext cx="252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6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6775067" y="5126038"/>
            <a:ext cx="454925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5949433" y="4071938"/>
            <a:ext cx="437719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38144" y="36671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1918" y="2179902"/>
                <a:ext cx="38843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666600"/>
                        </a:solidFill>
                        <a:latin typeface="Cambria Math" charset="0"/>
                        <a:ea typeface="Tw Cen MT" charset="0"/>
                        <a:cs typeface="Tw Cen MT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666600"/>
                    </a:solidFill>
                    <a:latin typeface="Tw Cen MT" charset="0"/>
                    <a:ea typeface="Tw Cen MT" charset="0"/>
                    <a:cs typeface="Tw Cen MT" charset="0"/>
                  </a:rPr>
                  <a:t>    [</a:t>
                </a:r>
                <a:r>
                  <a:rPr lang="en-US" sz="3600" dirty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9</a:t>
                </a:r>
                <a:r>
                  <a:rPr lang="en-US" sz="3600" dirty="0">
                    <a:latin typeface="Tw Cen MT" charset="0"/>
                    <a:ea typeface="Tw Cen MT" charset="0"/>
                    <a:cs typeface="Tw Cen MT" charset="0"/>
                  </a:rPr>
                  <a:t> </a:t>
                </a:r>
                <a:r>
                  <a:rPr lang="en-US" sz="3600" dirty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5</a:t>
                </a:r>
                <a:r>
                  <a:rPr lang="en-US" sz="3600" dirty="0">
                    <a:latin typeface="Tw Cen MT" charset="0"/>
                    <a:ea typeface="Tw Cen MT" charset="0"/>
                    <a:cs typeface="Tw Cen MT" charset="0"/>
                  </a:rPr>
                  <a:t> </a:t>
                </a:r>
                <a:r>
                  <a:rPr lang="en-US" sz="3600" dirty="0" smtClean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6</a:t>
                </a:r>
                <a:r>
                  <a:rPr lang="en-US" sz="3600" dirty="0" smtClean="0">
                    <a:latin typeface="Tw Cen MT" charset="0"/>
                    <a:ea typeface="Tw Cen MT" charset="0"/>
                    <a:cs typeface="Tw Cen MT" charset="0"/>
                  </a:rPr>
                  <a:t> </a:t>
                </a:r>
                <a:r>
                  <a:rPr lang="en-US" sz="3600" dirty="0" smtClean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1</a:t>
                </a:r>
                <a:r>
                  <a:rPr lang="en-US" sz="3600" dirty="0" smtClean="0">
                    <a:latin typeface="Tw Cen MT" charset="0"/>
                    <a:ea typeface="Tw Cen MT" charset="0"/>
                    <a:cs typeface="Tw Cen MT" charset="0"/>
                  </a:rPr>
                  <a:t> </a:t>
                </a:r>
                <a:r>
                  <a:rPr lang="en-US" sz="3600" dirty="0" smtClean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2</a:t>
                </a:r>
                <a:r>
                  <a:rPr lang="en-US" sz="3600" dirty="0" smtClean="0">
                    <a:latin typeface="Tw Cen MT" charset="0"/>
                    <a:ea typeface="Tw Cen MT" charset="0"/>
                    <a:cs typeface="Tw Cen MT" charset="0"/>
                  </a:rPr>
                  <a:t> </a:t>
                </a:r>
                <a:r>
                  <a:rPr lang="en-US" sz="3600" dirty="0" smtClean="0">
                    <a:solidFill>
                      <a:srgbClr val="006666"/>
                    </a:solidFill>
                    <a:latin typeface="Tw Cen MT" charset="0"/>
                    <a:ea typeface="Tw Cen MT" charset="0"/>
                    <a:cs typeface="Tw Cen MT" charset="0"/>
                  </a:rPr>
                  <a:t>2 2</a:t>
                </a:r>
                <a:r>
                  <a:rPr lang="en-US" sz="3600" dirty="0" smtClean="0">
                    <a:solidFill>
                      <a:srgbClr val="666600"/>
                    </a:solidFill>
                    <a:latin typeface="Tw Cen MT" charset="0"/>
                    <a:ea typeface="Tw Cen MT" charset="0"/>
                    <a:cs typeface="Tw Cen MT" charset="0"/>
                  </a:rPr>
                  <a:t>]</a:t>
                </a:r>
                <a:endParaRPr lang="en-US" sz="3600" dirty="0">
                  <a:solidFill>
                    <a:srgbClr val="666600"/>
                  </a:solidFill>
                  <a:latin typeface="Tw Cen MT" charset="0"/>
                  <a:ea typeface="Tw Cen MT" charset="0"/>
                  <a:cs typeface="Tw Cen MT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18" y="2179902"/>
                <a:ext cx="3884397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5094" r="-360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5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 animBg="1"/>
      <p:bldP spid="48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>
            <a:spLocks/>
          </p:cNvSpPr>
          <p:nvPr/>
        </p:nvSpPr>
        <p:spPr bwMode="auto">
          <a:xfrm>
            <a:off x="6108431" y="3743151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 err="1" smtClean="0">
                <a:solidFill>
                  <a:srgbClr val="800000"/>
                </a:solidFill>
              </a:rPr>
              <a:t>HeapSort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16D8B-E4C5-49AD-A4EF-E4583564EBD2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6323" name="Rectangle 2"/>
          <p:cNvSpPr>
            <a:spLocks/>
          </p:cNvSpPr>
          <p:nvPr/>
        </p:nvSpPr>
        <p:spPr bwMode="auto">
          <a:xfrm>
            <a:off x="266700" y="1516063"/>
            <a:ext cx="8077201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954088" lvl="1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marL="954088" lvl="1" indent="-457200">
              <a:buFont typeface="+mj-lt"/>
              <a:buAutoNum type="arabicPeriod"/>
            </a:pPr>
            <a:r>
              <a:rPr lang="en-US" dirty="0">
                <a:cs typeface="Arial" charset="0"/>
              </a:rPr>
              <a:t>Make b[0..n-1] into a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max</a:t>
            </a:r>
            <a:r>
              <a:rPr lang="en-US" dirty="0">
                <a:cs typeface="Arial" charset="0"/>
              </a:rPr>
              <a:t>-heap (in place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954088" lvl="1" indent="-457200">
              <a:buFont typeface="+mj-lt"/>
              <a:buAutoNum type="arabicPeriod"/>
            </a:pPr>
            <a:endParaRPr lang="en-US" dirty="0" smtClean="0">
              <a:cs typeface="Arial" charset="0"/>
            </a:endParaRPr>
          </a:p>
          <a:p>
            <a:pPr marL="954088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for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(k= n-1; k &gt; 0; k= k-1) {</a:t>
            </a:r>
          </a:p>
          <a:p>
            <a:pPr marL="496888" lvl="1"/>
            <a:r>
              <a:rPr lang="en-US" dirty="0">
                <a:solidFill>
                  <a:schemeClr val="tx1"/>
                </a:solidFill>
                <a:cs typeface="Arial" charset="0"/>
              </a:rPr>
              <a:t>             b[k]= poll –i.e. take max element out of heap.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      }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609600" y="4404404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1079060" y="4410075"/>
            <a:ext cx="476726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1573674" y="4404404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2057400" y="4404404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2514600" y="4404404"/>
            <a:ext cx="476726" cy="463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868" y="3989327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</a:t>
            </a:r>
            <a:r>
              <a:rPr lang="en-US" dirty="0" smtClean="0"/>
              <a:t> 1    </a:t>
            </a:r>
            <a:r>
              <a:rPr lang="en-US" dirty="0"/>
              <a:t>2  </a:t>
            </a:r>
            <a:r>
              <a:rPr lang="en-US" dirty="0" smtClean="0"/>
              <a:t> 3    4</a:t>
            </a:r>
            <a:endParaRPr lang="en-US" dirty="0"/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108432" y="374015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 bwMode="auto">
          <a:xfrm>
            <a:off x="7808645" y="4600575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Rectangle 60"/>
          <p:cNvSpPr>
            <a:spLocks/>
          </p:cNvSpPr>
          <p:nvPr/>
        </p:nvSpPr>
        <p:spPr bwMode="auto">
          <a:xfrm>
            <a:off x="4574907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657600" y="5653087"/>
            <a:ext cx="417245" cy="444500"/>
            <a:chOff x="0" y="0"/>
            <a:chExt cx="352" cy="280"/>
          </a:xfrm>
          <a:solidFill>
            <a:srgbClr val="FFFFCC"/>
          </a:solidFill>
        </p:grpSpPr>
        <p:sp>
          <p:nvSpPr>
            <p:cNvPr id="83" name="Rectangle 82"/>
            <p:cNvSpPr>
              <a:spLocks/>
            </p:cNvSpPr>
            <p:nvPr/>
          </p:nvSpPr>
          <p:spPr bwMode="auto">
            <a:xfrm>
              <a:off x="0" y="0"/>
              <a:ext cx="352" cy="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Rectangle 94"/>
            <p:cNvSpPr>
              <a:spLocks/>
            </p:cNvSpPr>
            <p:nvPr/>
          </p:nvSpPr>
          <p:spPr bwMode="auto">
            <a:xfrm>
              <a:off x="0" y="0"/>
              <a:ext cx="352" cy="2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40639" bIns="0" anchor="ctr"/>
            <a:lstStyle/>
            <a:p>
              <a:pPr marL="39688" algn="ctr">
                <a:spcBef>
                  <a:spcPts val="1400"/>
                </a:spcBef>
                <a:defRPr/>
              </a:pPr>
              <a:r>
                <a:rPr lang="en-US" dirty="0" smtClean="0">
                  <a:solidFill>
                    <a:schemeClr val="tx1"/>
                  </a:solidFill>
                  <a:cs typeface="Arial" charset="0"/>
                </a:rPr>
                <a:t>6</a:t>
              </a:r>
              <a:endParaRPr lang="en-US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103" name="Rectangle 102"/>
          <p:cNvSpPr>
            <a:spLocks/>
          </p:cNvSpPr>
          <p:nvPr/>
        </p:nvSpPr>
        <p:spPr bwMode="auto">
          <a:xfrm>
            <a:off x="5360720" y="5653088"/>
            <a:ext cx="45930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4" name="AutoShape 17"/>
          <p:cNvSpPr>
            <a:spLocks/>
          </p:cNvSpPr>
          <p:nvPr/>
        </p:nvSpPr>
        <p:spPr bwMode="auto">
          <a:xfrm flipH="1">
            <a:off x="4759057" y="4206875"/>
            <a:ext cx="1562100" cy="368300"/>
          </a:xfrm>
          <a:custGeom>
            <a:avLst/>
            <a:gdLst>
              <a:gd name="T0" fmla="*/ 0 w 21600"/>
              <a:gd name="T1" fmla="*/ 0 h 21600"/>
              <a:gd name="T2" fmla="*/ 15621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5" name="AutoShape 18"/>
          <p:cNvSpPr>
            <a:spLocks/>
          </p:cNvSpPr>
          <p:nvPr/>
        </p:nvSpPr>
        <p:spPr bwMode="auto">
          <a:xfrm>
            <a:off x="6319570" y="4206875"/>
            <a:ext cx="1714500" cy="368300"/>
          </a:xfrm>
          <a:custGeom>
            <a:avLst/>
            <a:gdLst>
              <a:gd name="T0" fmla="*/ 0 w 21600"/>
              <a:gd name="T1" fmla="*/ 0 h 21600"/>
              <a:gd name="T2" fmla="*/ 1714500 w 21600"/>
              <a:gd name="T3" fmla="*/ 3683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6" name="AutoShape 19"/>
          <p:cNvSpPr>
            <a:spLocks/>
          </p:cNvSpPr>
          <p:nvPr/>
        </p:nvSpPr>
        <p:spPr bwMode="auto">
          <a:xfrm flipH="1">
            <a:off x="3870057" y="5065713"/>
            <a:ext cx="889000" cy="546100"/>
          </a:xfrm>
          <a:custGeom>
            <a:avLst/>
            <a:gdLst>
              <a:gd name="T0" fmla="*/ 0 w 21600"/>
              <a:gd name="T1" fmla="*/ 0 h 21600"/>
              <a:gd name="T2" fmla="*/ 889000 w 21600"/>
              <a:gd name="T3" fmla="*/ 5461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" name="AutoShape 20"/>
          <p:cNvSpPr>
            <a:spLocks/>
          </p:cNvSpPr>
          <p:nvPr/>
        </p:nvSpPr>
        <p:spPr bwMode="auto">
          <a:xfrm>
            <a:off x="4755882" y="5065713"/>
            <a:ext cx="787400" cy="533400"/>
          </a:xfrm>
          <a:custGeom>
            <a:avLst/>
            <a:gdLst>
              <a:gd name="T0" fmla="*/ 0 w 21600"/>
              <a:gd name="T1" fmla="*/ 0 h 21600"/>
              <a:gd name="T2" fmla="*/ 787400 w 21600"/>
              <a:gd name="T3" fmla="*/ 53340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9" name="Rectangle 28"/>
          <p:cNvSpPr>
            <a:spLocks/>
          </p:cNvSpPr>
          <p:nvPr/>
        </p:nvSpPr>
        <p:spPr bwMode="auto">
          <a:xfrm>
            <a:off x="5820025" y="3813731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0</a:t>
            </a:r>
          </a:p>
        </p:txBody>
      </p:sp>
      <p:sp>
        <p:nvSpPr>
          <p:cNvPr id="110" name="Rectangle 28"/>
          <p:cNvSpPr>
            <a:spLocks/>
          </p:cNvSpPr>
          <p:nvPr/>
        </p:nvSpPr>
        <p:spPr bwMode="auto">
          <a:xfrm>
            <a:off x="42903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1" name="Rectangle 28"/>
          <p:cNvSpPr>
            <a:spLocks/>
          </p:cNvSpPr>
          <p:nvPr/>
        </p:nvSpPr>
        <p:spPr bwMode="auto">
          <a:xfrm>
            <a:off x="7490739" y="4659893"/>
            <a:ext cx="202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" name="Rectangle 28"/>
          <p:cNvSpPr>
            <a:spLocks/>
          </p:cNvSpPr>
          <p:nvPr/>
        </p:nvSpPr>
        <p:spPr bwMode="auto">
          <a:xfrm>
            <a:off x="3325197" y="5720100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4" name="Rectangle 28"/>
          <p:cNvSpPr>
            <a:spLocks/>
          </p:cNvSpPr>
          <p:nvPr/>
        </p:nvSpPr>
        <p:spPr bwMode="auto">
          <a:xfrm>
            <a:off x="5082481" y="5713817"/>
            <a:ext cx="21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115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3189" y="42068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Rectangle 122"/>
          <p:cNvSpPr>
            <a:spLocks/>
          </p:cNvSpPr>
          <p:nvPr/>
        </p:nvSpPr>
        <p:spPr bwMode="auto">
          <a:xfrm>
            <a:off x="4574907" y="4605245"/>
            <a:ext cx="41724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4" name="Rectangle 123"/>
          <p:cNvSpPr>
            <a:spLocks/>
          </p:cNvSpPr>
          <p:nvPr/>
        </p:nvSpPr>
        <p:spPr bwMode="auto">
          <a:xfrm>
            <a:off x="3657600" y="5650832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5" name="Rectangle 124"/>
          <p:cNvSpPr>
            <a:spLocks/>
          </p:cNvSpPr>
          <p:nvPr/>
        </p:nvSpPr>
        <p:spPr bwMode="auto">
          <a:xfrm>
            <a:off x="4570420" y="4592164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6" name="Rectangle 125"/>
          <p:cNvSpPr>
            <a:spLocks/>
          </p:cNvSpPr>
          <p:nvPr/>
        </p:nvSpPr>
        <p:spPr bwMode="auto">
          <a:xfrm>
            <a:off x="5360462" y="5654692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7" name="Rectangle 126"/>
          <p:cNvSpPr>
            <a:spLocks/>
          </p:cNvSpPr>
          <p:nvPr/>
        </p:nvSpPr>
        <p:spPr bwMode="auto">
          <a:xfrm>
            <a:off x="609600" y="44137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Rectangle 127"/>
          <p:cNvSpPr>
            <a:spLocks/>
          </p:cNvSpPr>
          <p:nvPr/>
        </p:nvSpPr>
        <p:spPr bwMode="auto">
          <a:xfrm>
            <a:off x="1079060" y="4404404"/>
            <a:ext cx="476726" cy="466725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9" name="Rectangle 128"/>
          <p:cNvSpPr>
            <a:spLocks/>
          </p:cNvSpPr>
          <p:nvPr/>
        </p:nvSpPr>
        <p:spPr bwMode="auto">
          <a:xfrm>
            <a:off x="1573674" y="44137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0" name="Rectangle 129"/>
          <p:cNvSpPr>
            <a:spLocks/>
          </p:cNvSpPr>
          <p:nvPr/>
        </p:nvSpPr>
        <p:spPr bwMode="auto">
          <a:xfrm>
            <a:off x="1071323" y="4415999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1" name="Rectangle 130"/>
          <p:cNvSpPr>
            <a:spLocks/>
          </p:cNvSpPr>
          <p:nvPr/>
        </p:nvSpPr>
        <p:spPr bwMode="auto">
          <a:xfrm>
            <a:off x="1069208" y="4409468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Rectangle 131"/>
          <p:cNvSpPr>
            <a:spLocks/>
          </p:cNvSpPr>
          <p:nvPr/>
        </p:nvSpPr>
        <p:spPr bwMode="auto">
          <a:xfrm>
            <a:off x="2066900" y="4413760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3" name="Rectangle 132"/>
          <p:cNvSpPr>
            <a:spLocks/>
          </p:cNvSpPr>
          <p:nvPr/>
        </p:nvSpPr>
        <p:spPr bwMode="auto">
          <a:xfrm>
            <a:off x="2542702" y="4401295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4" name="Rectangle 133"/>
          <p:cNvSpPr>
            <a:spLocks/>
          </p:cNvSpPr>
          <p:nvPr/>
        </p:nvSpPr>
        <p:spPr bwMode="auto">
          <a:xfrm>
            <a:off x="7635757" y="3487573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7" name="Rectangle 136"/>
          <p:cNvSpPr>
            <a:spLocks/>
          </p:cNvSpPr>
          <p:nvPr/>
        </p:nvSpPr>
        <p:spPr bwMode="auto">
          <a:xfrm>
            <a:off x="6125035" y="3742421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9" name="Rectangle 138"/>
          <p:cNvSpPr>
            <a:spLocks/>
          </p:cNvSpPr>
          <p:nvPr/>
        </p:nvSpPr>
        <p:spPr bwMode="auto">
          <a:xfrm>
            <a:off x="6133882" y="3762578"/>
            <a:ext cx="431525" cy="457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0" name="Rectangle 139"/>
          <p:cNvSpPr>
            <a:spLocks/>
          </p:cNvSpPr>
          <p:nvPr/>
        </p:nvSpPr>
        <p:spPr bwMode="auto">
          <a:xfrm>
            <a:off x="4556432" y="4591734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1" name="Rectangle 140"/>
          <p:cNvSpPr>
            <a:spLocks/>
          </p:cNvSpPr>
          <p:nvPr/>
        </p:nvSpPr>
        <p:spPr bwMode="auto">
          <a:xfrm>
            <a:off x="2527028" y="439761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55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2" name="Rectangle 141"/>
          <p:cNvSpPr>
            <a:spLocks/>
          </p:cNvSpPr>
          <p:nvPr/>
        </p:nvSpPr>
        <p:spPr bwMode="auto">
          <a:xfrm>
            <a:off x="606768" y="4412216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3" name="Rectangle 142"/>
          <p:cNvSpPr>
            <a:spLocks/>
          </p:cNvSpPr>
          <p:nvPr/>
        </p:nvSpPr>
        <p:spPr bwMode="auto">
          <a:xfrm>
            <a:off x="1094116" y="4409468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4" name="Rectangle 143"/>
          <p:cNvSpPr>
            <a:spLocks/>
          </p:cNvSpPr>
          <p:nvPr/>
        </p:nvSpPr>
        <p:spPr bwMode="auto">
          <a:xfrm>
            <a:off x="7620000" y="3487572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5" name="Rectangle 144"/>
          <p:cNvSpPr>
            <a:spLocks/>
          </p:cNvSpPr>
          <p:nvPr/>
        </p:nvSpPr>
        <p:spPr bwMode="auto">
          <a:xfrm>
            <a:off x="6132886" y="3775183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8" name="Rectangle 147"/>
          <p:cNvSpPr>
            <a:spLocks/>
          </p:cNvSpPr>
          <p:nvPr/>
        </p:nvSpPr>
        <p:spPr bwMode="auto">
          <a:xfrm>
            <a:off x="2053232" y="4411375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0" name="Rectangle 149"/>
          <p:cNvSpPr>
            <a:spLocks/>
          </p:cNvSpPr>
          <p:nvPr/>
        </p:nvSpPr>
        <p:spPr bwMode="auto">
          <a:xfrm>
            <a:off x="6147112" y="3748882"/>
            <a:ext cx="443552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1" name="Rectangle 150"/>
          <p:cNvSpPr>
            <a:spLocks/>
          </p:cNvSpPr>
          <p:nvPr/>
        </p:nvSpPr>
        <p:spPr bwMode="auto">
          <a:xfrm>
            <a:off x="7811959" y="4598988"/>
            <a:ext cx="427038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2" name="Rectangle 151"/>
          <p:cNvSpPr>
            <a:spLocks/>
          </p:cNvSpPr>
          <p:nvPr/>
        </p:nvSpPr>
        <p:spPr bwMode="auto">
          <a:xfrm>
            <a:off x="600692" y="4401295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3" name="Rectangle 152"/>
          <p:cNvSpPr>
            <a:spLocks/>
          </p:cNvSpPr>
          <p:nvPr/>
        </p:nvSpPr>
        <p:spPr bwMode="auto">
          <a:xfrm>
            <a:off x="1576506" y="4411375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4" name="Rectangle 153"/>
          <p:cNvSpPr>
            <a:spLocks/>
          </p:cNvSpPr>
          <p:nvPr/>
        </p:nvSpPr>
        <p:spPr bwMode="auto">
          <a:xfrm>
            <a:off x="6129475" y="3747505"/>
            <a:ext cx="459563" cy="4875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5" name="Rectangle 154"/>
          <p:cNvSpPr>
            <a:spLocks/>
          </p:cNvSpPr>
          <p:nvPr/>
        </p:nvSpPr>
        <p:spPr bwMode="auto">
          <a:xfrm>
            <a:off x="4561335" y="4599061"/>
            <a:ext cx="463527" cy="480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6" name="Rectangle 155"/>
          <p:cNvSpPr>
            <a:spLocks/>
          </p:cNvSpPr>
          <p:nvPr/>
        </p:nvSpPr>
        <p:spPr bwMode="auto">
          <a:xfrm>
            <a:off x="7634517" y="3495675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7" name="Rectangle 156"/>
          <p:cNvSpPr>
            <a:spLocks/>
          </p:cNvSpPr>
          <p:nvPr/>
        </p:nvSpPr>
        <p:spPr bwMode="auto">
          <a:xfrm>
            <a:off x="1545630" y="4403060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12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8" name="Rectangle 157"/>
          <p:cNvSpPr>
            <a:spLocks/>
          </p:cNvSpPr>
          <p:nvPr/>
        </p:nvSpPr>
        <p:spPr bwMode="auto">
          <a:xfrm>
            <a:off x="1088238" y="4414655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9" name="Rectangle 158"/>
          <p:cNvSpPr>
            <a:spLocks/>
          </p:cNvSpPr>
          <p:nvPr/>
        </p:nvSpPr>
        <p:spPr bwMode="auto">
          <a:xfrm>
            <a:off x="610375" y="4414655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0" name="Rectangle 159"/>
          <p:cNvSpPr>
            <a:spLocks/>
          </p:cNvSpPr>
          <p:nvPr/>
        </p:nvSpPr>
        <p:spPr bwMode="auto">
          <a:xfrm>
            <a:off x="7623412" y="3495675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1" name="Rectangle 160"/>
          <p:cNvSpPr>
            <a:spLocks/>
          </p:cNvSpPr>
          <p:nvPr/>
        </p:nvSpPr>
        <p:spPr bwMode="auto">
          <a:xfrm>
            <a:off x="1073955" y="4402626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6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2" name="Rectangle 161"/>
          <p:cNvSpPr>
            <a:spLocks/>
          </p:cNvSpPr>
          <p:nvPr/>
        </p:nvSpPr>
        <p:spPr bwMode="auto">
          <a:xfrm>
            <a:off x="596092" y="4402626"/>
            <a:ext cx="476726" cy="463040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" name="Rectangle 162"/>
          <p:cNvSpPr>
            <a:spLocks/>
          </p:cNvSpPr>
          <p:nvPr/>
        </p:nvSpPr>
        <p:spPr bwMode="auto">
          <a:xfrm>
            <a:off x="7620000" y="3495674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" name="Rectangle 163"/>
          <p:cNvSpPr>
            <a:spLocks/>
          </p:cNvSpPr>
          <p:nvPr/>
        </p:nvSpPr>
        <p:spPr bwMode="auto">
          <a:xfrm>
            <a:off x="585137" y="4412191"/>
            <a:ext cx="496887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0639" bIns="0" anchor="ctr"/>
          <a:lstStyle/>
          <a:p>
            <a:pPr marL="39688" algn="ctr">
              <a:spcBef>
                <a:spcPts val="1400"/>
              </a:spcBef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4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4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4" grpId="0"/>
      <p:bldP spid="114" grpId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4" grpId="1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2" grpId="0" animBg="1"/>
      <p:bldP spid="143" grpId="0" animBg="1"/>
      <p:bldP spid="144" grpId="0" animBg="1"/>
      <p:bldP spid="144" grpId="1" animBg="1"/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8" grpId="0" animBg="1"/>
      <p:bldP spid="150" grpId="0" animBg="1"/>
      <p:bldP spid="150" grpId="1" animBg="1"/>
      <p:bldP spid="151" grpId="0" animBg="1"/>
      <p:bldP spid="151" grpId="1" animBg="1"/>
      <p:bldP spid="152" grpId="0" animBg="1"/>
      <p:bldP spid="153" grpId="0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0" grpId="1" animBg="1"/>
      <p:bldP spid="161" grpId="0" animBg="1"/>
      <p:bldP spid="162" grpId="0" animBg="1"/>
      <p:bldP spid="163" grpId="0" animBg="1"/>
      <p:bldP spid="163" grpId="1" animBg="1"/>
      <p:bldP spid="1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Priority queues as heaps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8DBC06-2152-438A-BA9E-722CB599383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804863" y="1655763"/>
            <a:ext cx="7543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A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heap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is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can </a:t>
            </a:r>
            <a:r>
              <a:rPr lang="en-US" dirty="0">
                <a:solidFill>
                  <a:srgbClr val="3333CC"/>
                </a:solidFill>
                <a:cs typeface="Arial" charset="0"/>
              </a:rPr>
              <a:t>be used to implement priority </a:t>
            </a:r>
            <a:r>
              <a:rPr lang="en-US" dirty="0" smtClean="0">
                <a:solidFill>
                  <a:srgbClr val="3333CC"/>
                </a:solidFill>
                <a:cs typeface="Arial" charset="0"/>
              </a:rPr>
              <a:t>queues</a:t>
            </a:r>
          </a:p>
          <a:p>
            <a:pPr marL="727075" lvl="1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3333CC"/>
                </a:solidFill>
                <a:cs typeface="Arial" charset="0"/>
              </a:rPr>
              <a:t>Note: need a min-heap instead of a max-heap</a:t>
            </a:r>
            <a:endParaRPr lang="en-US" dirty="0">
              <a:solidFill>
                <a:srgbClr val="3333CC"/>
              </a:solidFill>
              <a:cs typeface="Arial" charset="0"/>
            </a:endParaRPr>
          </a:p>
          <a:p>
            <a:pPr marL="269875" indent="-230188">
              <a:spcBef>
                <a:spcPts val="900"/>
              </a:spcBef>
              <a:buClr>
                <a:srgbClr val="3333CC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Gives better complexity than either ordered or unordered list implementation: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add(): 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n)       (n is the size of the heap)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poll():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O(log 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pPr marL="727075" lvl="1" indent="-230188">
              <a:spcBef>
                <a:spcPts val="900"/>
              </a:spcBef>
              <a:buClr>
                <a:srgbClr val="008000"/>
              </a:buClr>
              <a:buSzPct val="100000"/>
              <a:buFont typeface="Courier New" charset="0"/>
              <a:buChar char="–"/>
            </a:pPr>
            <a:r>
              <a:rPr lang="en-US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peek():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O(1)</a:t>
            </a:r>
            <a:endParaRPr lang="en-US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4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b="1" dirty="0" err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java.util.PriorityQueue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&lt;E&gt;</a:t>
            </a:r>
            <a:endParaRPr lang="en-US" sz="3200" b="1" dirty="0">
              <a:solidFill>
                <a:srgbClr val="800000"/>
              </a:solidFill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665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     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TIME</a:t>
            </a:r>
            <a:endParaRPr lang="en-US" b="1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min elem.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min elem.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log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e)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linear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                       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  <a:sym typeface="Courier New" charset="0"/>
              </a:rPr>
              <a:t>constant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239000" y="1676400"/>
            <a:ext cx="1066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5410200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IF implemented with a heap!</a:t>
            </a:r>
            <a:endParaRPr lang="en-US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86600" y="2057400"/>
            <a:ext cx="3048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06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What if the priority is independent from the value?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Separate priority from value and do this: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add(e, p);  </a:t>
            </a:r>
            <a:r>
              <a:rPr lang="en-US" sz="2400" dirty="0">
                <a:solidFill>
                  <a:srgbClr val="008000"/>
                </a:solidFill>
              </a:rPr>
              <a:t>//add element e with priority p (a double)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EASY!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7432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Be able to change priority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800000"/>
                </a:solidFill>
              </a:rPr>
              <a:t>change(e, p);  </a:t>
            </a:r>
            <a:r>
              <a:rPr lang="en-US" sz="2400" dirty="0">
                <a:solidFill>
                  <a:srgbClr val="008000"/>
                </a:solidFill>
              </a:rPr>
              <a:t>//change priority of e to 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THIS IS HARD!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Big question</a:t>
            </a:r>
            <a:r>
              <a:rPr lang="en-US" dirty="0"/>
              <a:t>: How do we find e in the heap?</a:t>
            </a:r>
            <a:br>
              <a:rPr lang="en-US" dirty="0"/>
            </a:br>
            <a:r>
              <a:rPr lang="en-US" dirty="0"/>
              <a:t>Searching heap takes time proportional to its size! </a:t>
            </a:r>
            <a:r>
              <a:rPr lang="en-US" dirty="0">
                <a:solidFill>
                  <a:srgbClr val="FF0000"/>
                </a:solidFill>
              </a:rPr>
              <a:t>No good!</a:t>
            </a:r>
          </a:p>
          <a:p>
            <a:r>
              <a:rPr lang="en-US" dirty="0">
                <a:solidFill>
                  <a:schemeClr val="tx1"/>
                </a:solidFill>
              </a:rPr>
              <a:t>Once found, change priority and bubble up or down. </a:t>
            </a:r>
            <a:r>
              <a:rPr lang="en-US" dirty="0">
                <a:solidFill>
                  <a:srgbClr val="FF0000"/>
                </a:solidFill>
              </a:rPr>
              <a:t>OKAY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Assignment </a:t>
            </a:r>
            <a:r>
              <a:rPr lang="en-US" dirty="0" smtClean="0">
                <a:solidFill>
                  <a:srgbClr val="800000"/>
                </a:solidFill>
              </a:rPr>
              <a:t>A5: </a:t>
            </a:r>
            <a:r>
              <a:rPr lang="en-US" dirty="0">
                <a:solidFill>
                  <a:srgbClr val="800000"/>
                </a:solidFill>
              </a:rPr>
              <a:t>implement this heap! Use a second data structure to make change-priority expected log n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</a:p>
          <a:p>
            <a:r>
              <a:rPr lang="en-US" dirty="0" err="1" smtClean="0"/>
              <a:t>LinkedList</a:t>
            </a:r>
            <a:r>
              <a:rPr lang="en-US" dirty="0" smtClean="0"/>
              <a:t> (</a:t>
            </a:r>
            <a:r>
              <a:rPr lang="en-US" dirty="0" err="1" smtClean="0"/>
              <a:t>singley</a:t>
            </a:r>
            <a:r>
              <a:rPr lang="en-US" dirty="0" smtClean="0"/>
              <a:t>-linked, doubly-linked)</a:t>
            </a:r>
          </a:p>
          <a:p>
            <a:r>
              <a:rPr lang="en-US" dirty="0" smtClean="0"/>
              <a:t>Trees (binary, general, red-black)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85800" y="1524000"/>
            <a:ext cx="80802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/>
              <a:t>i</a:t>
            </a:r>
            <a:r>
              <a:rPr lang="en-US" sz="2700" b="1" dirty="0" smtClean="0"/>
              <a:t>nterface</a:t>
            </a:r>
            <a:r>
              <a:rPr lang="en-US" sz="2700" dirty="0" smtClean="0"/>
              <a:t> List defines an “abstract data type”.</a:t>
            </a:r>
          </a:p>
          <a:p>
            <a:r>
              <a:rPr lang="en-US" sz="2700" dirty="0" smtClean="0"/>
              <a:t>It has methods: add, get, remove, </a:t>
            </a:r>
            <a:r>
              <a:rPr lang="is-IS" sz="2700" dirty="0" smtClean="0"/>
              <a:t>…</a:t>
            </a:r>
          </a:p>
          <a:p>
            <a:r>
              <a:rPr lang="en-US" sz="2700" dirty="0" smtClean="0"/>
              <a:t>Various </a:t>
            </a:r>
            <a:r>
              <a:rPr lang="en-US" sz="2700" b="1" dirty="0" smtClean="0"/>
              <a:t>classes</a:t>
            </a:r>
            <a:r>
              <a:rPr lang="en-US" sz="2700" dirty="0" smtClean="0"/>
              <a:t> ("concrete data types") implement List: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60475"/>
              </p:ext>
            </p:extLst>
          </p:nvPr>
        </p:nvGraphicFramePr>
        <p:xfrm>
          <a:off x="1219200" y="3200400"/>
          <a:ext cx="6324600" cy="3657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38400"/>
                <a:gridCol w="1676400"/>
                <a:gridCol w="22098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Class: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ArrayList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LinkedList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Backing storage: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array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chained nodes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add(0,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add(n, </a:t>
                      </a:r>
                      <a:r>
                        <a:rPr lang="en-US" sz="2400" dirty="0" err="1" smtClean="0"/>
                        <a:t>val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get(n)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(</a:t>
            </a:r>
            <a:r>
              <a:rPr lang="en-US" dirty="0" err="1" smtClean="0"/>
              <a:t>ArrayList</a:t>
            </a:r>
            <a:r>
              <a:rPr lang="en-US" dirty="0" smtClean="0"/>
              <a:t>, </a:t>
            </a:r>
            <a:r>
              <a:rPr lang="en-US" dirty="0" err="1" smtClean="0"/>
              <a:t>LinkedList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 (</a:t>
            </a:r>
            <a:r>
              <a:rPr lang="en-US" dirty="0" err="1" smtClean="0"/>
              <a:t>HashSet</a:t>
            </a:r>
            <a:r>
              <a:rPr lang="en-US" dirty="0" smtClean="0"/>
              <a:t>, </a:t>
            </a:r>
            <a:r>
              <a:rPr lang="en-US" dirty="0" err="1" smtClean="0"/>
              <a:t>TreeSet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Map (</a:t>
            </a:r>
            <a:r>
              <a:rPr lang="en-US" dirty="0" err="1" smtClean="0"/>
              <a:t>HashMap</a:t>
            </a:r>
            <a:r>
              <a:rPr lang="en-US" dirty="0" smtClean="0"/>
              <a:t>, </a:t>
            </a:r>
            <a:r>
              <a:rPr lang="en-US" dirty="0" err="1" smtClean="0"/>
              <a:t>TreeMap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Stack </a:t>
            </a:r>
          </a:p>
          <a:p>
            <a:r>
              <a:rPr lang="en-US" dirty="0" smtClean="0"/>
              <a:t>Queue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PriorityQueue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67000" y="3200400"/>
            <a:ext cx="5944590" cy="1821597"/>
            <a:chOff x="1981200" y="3969603"/>
            <a:chExt cx="5865329" cy="1821597"/>
          </a:xfrm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2816225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3370263" y="4820206"/>
              <a:ext cx="592137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05125" y="4951968"/>
              <a:ext cx="4556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6"/>
            <p:cNvSpPr>
              <a:spLocks/>
            </p:cNvSpPr>
            <p:nvPr/>
          </p:nvSpPr>
          <p:spPr bwMode="auto">
            <a:xfrm>
              <a:off x="3816350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4370388" y="4820206"/>
              <a:ext cx="658812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905250" y="4951968"/>
              <a:ext cx="4556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9"/>
            <p:cNvSpPr>
              <a:spLocks/>
            </p:cNvSpPr>
            <p:nvPr/>
          </p:nvSpPr>
          <p:spPr bwMode="auto">
            <a:xfrm>
              <a:off x="4821238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75275" y="4820206"/>
              <a:ext cx="568325" cy="4492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910138" y="4951968"/>
              <a:ext cx="4556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2"/>
            <p:cNvSpPr>
              <a:spLocks/>
            </p:cNvSpPr>
            <p:nvPr/>
          </p:nvSpPr>
          <p:spPr bwMode="auto">
            <a:xfrm>
              <a:off x="5821363" y="490751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6375400" y="4820206"/>
              <a:ext cx="711200" cy="37306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910263" y="4951968"/>
              <a:ext cx="4556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3354755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55</a:t>
              </a:r>
            </a:p>
          </p:txBody>
        </p:sp>
        <p:sp>
          <p:nvSpPr>
            <p:cNvPr id="19" name="Rectangle 16"/>
            <p:cNvSpPr>
              <a:spLocks/>
            </p:cNvSpPr>
            <p:nvPr/>
          </p:nvSpPr>
          <p:spPr bwMode="auto">
            <a:xfrm>
              <a:off x="4362024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12</a:t>
              </a:r>
            </a:p>
          </p:txBody>
        </p: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5456972" y="4812268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19</a:t>
              </a:r>
            </a:p>
          </p:txBody>
        </p:sp>
        <p:sp>
          <p:nvSpPr>
            <p:cNvPr id="21" name="Rectangle 18"/>
            <p:cNvSpPr>
              <a:spLocks/>
            </p:cNvSpPr>
            <p:nvPr/>
          </p:nvSpPr>
          <p:spPr bwMode="auto">
            <a:xfrm>
              <a:off x="6377355" y="4810681"/>
              <a:ext cx="410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b="1" dirty="0">
                  <a:solidFill>
                    <a:schemeClr val="tx1"/>
                  </a:solidFill>
                  <a:latin typeface="Courier New" charset="0"/>
                  <a:cs typeface="Courier New" charset="0"/>
                  <a:sym typeface="Courier New" charset="0"/>
                </a:rPr>
                <a:t>16</a:t>
              </a:r>
            </a:p>
          </p:txBody>
        </p:sp>
        <p:sp>
          <p:nvSpPr>
            <p:cNvPr id="22" name="Oval 19"/>
            <p:cNvSpPr>
              <a:spLocks/>
            </p:cNvSpPr>
            <p:nvPr/>
          </p:nvSpPr>
          <p:spPr bwMode="auto">
            <a:xfrm>
              <a:off x="2819400" y="5650468"/>
              <a:ext cx="88900" cy="8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 rot="10800000" flipH="1">
              <a:off x="2905125" y="5166280"/>
              <a:ext cx="3678238" cy="560387"/>
            </a:xfrm>
            <a:custGeom>
              <a:avLst/>
              <a:gdLst>
                <a:gd name="T0" fmla="*/ 0 w 21600"/>
                <a:gd name="T1" fmla="*/ 0 h 21600"/>
                <a:gd name="T2" fmla="*/ 3678238 w 21600"/>
                <a:gd name="T3" fmla="*/ 31908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/>
            </p:cNvSpPr>
            <p:nvPr/>
          </p:nvSpPr>
          <p:spPr bwMode="auto">
            <a:xfrm>
              <a:off x="1981200" y="4747736"/>
              <a:ext cx="725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head</a:t>
              </a:r>
            </a:p>
          </p:txBody>
        </p:sp>
        <p:sp>
          <p:nvSpPr>
            <p:cNvPr id="25" name="Rectangle 22"/>
            <p:cNvSpPr>
              <a:spLocks/>
            </p:cNvSpPr>
            <p:nvPr/>
          </p:nvSpPr>
          <p:spPr bwMode="auto">
            <a:xfrm>
              <a:off x="2209800" y="5421868"/>
              <a:ext cx="434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tail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3969603"/>
              <a:ext cx="5865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Both stack and queue efficiently implementable </a:t>
              </a:r>
              <a:r>
                <a:rPr lang="en-US" dirty="0">
                  <a:solidFill>
                    <a:srgbClr val="FF0000"/>
                  </a:solidFill>
                  <a:latin typeface="+mn-lt"/>
                </a:rPr>
                <a:t>using a singly linked list with head and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</a:rPr>
              <a:t>Priority </a:t>
            </a:r>
            <a:r>
              <a:rPr lang="en-US" sz="3200" dirty="0" smtClean="0">
                <a:solidFill>
                  <a:srgbClr val="800000"/>
                </a:solidFill>
              </a:rPr>
              <a:t>Queue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175" cy="4495800"/>
          </a:xfrm>
        </p:spPr>
        <p:txBody>
          <a:bodyPr>
            <a:normAutofit/>
          </a:bodyPr>
          <a:lstStyle/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Data structure in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which 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data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items are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Comparable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Elements have a priority order (smaller elements---determined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by </a:t>
            </a:r>
            <a:r>
              <a:rPr lang="en-US" sz="2400" b="1" dirty="0" err="1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compareTo</a:t>
            </a:r>
            <a:r>
              <a:rPr lang="en-US" sz="2400" b="1" dirty="0" smtClean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()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---have higher priority</a:t>
            </a:r>
            <a:r>
              <a:rPr lang="en-US" sz="2400" dirty="0" smtClean="0">
                <a:solidFill>
                  <a:srgbClr val="3333CB"/>
                </a:solidFill>
                <a:cs typeface="Arial" charset="0"/>
              </a:rPr>
              <a:t>)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solidFill>
                <a:srgbClr val="3333CC"/>
              </a:solidFill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  <a:latin typeface="Courier New" charset="0"/>
                <a:cs typeface="Courier New" charset="0"/>
                <a:sym typeface="Courier New" charset="0"/>
              </a:rPr>
              <a:t>remove()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Arial" charset="0"/>
              </a:rPr>
              <a:t>return the element with the highest </a:t>
            </a:r>
            <a:r>
              <a:rPr lang="en-US" sz="2400" dirty="0" smtClean="0">
                <a:solidFill>
                  <a:srgbClr val="3333CC"/>
                </a:solidFill>
                <a:cs typeface="Arial" charset="0"/>
              </a:rPr>
              <a:t>priority</a:t>
            </a: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8000"/>
              </a:buClr>
              <a:buSzPct val="100000"/>
              <a:buFont typeface="Courier New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 marL="269875" indent="-2301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rgbClr val="3333CC"/>
                </a:solidFill>
                <a:cs typeface="Arial" charset="0"/>
              </a:rPr>
              <a:t>break ties arbitrarily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838200" y="2057400"/>
            <a:ext cx="7543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69875" indent="-230188">
              <a:lnSpc>
                <a:spcPct val="90000"/>
              </a:lnSpc>
              <a:buClr>
                <a:srgbClr val="3333CC"/>
              </a:buClr>
              <a:buSzPct val="100000"/>
              <a:buFont typeface="Arial" charset="0"/>
              <a:buChar char="•"/>
            </a:pPr>
            <a:endParaRPr lang="fr-FR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E456D4-2F98-4CD8-90D4-04A9136BAAC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Many uses of priority </a:t>
            </a:r>
            <a:r>
              <a:rPr lang="en-US" sz="3200" dirty="0" smtClean="0">
                <a:solidFill>
                  <a:srgbClr val="800000"/>
                </a:solidFill>
              </a:rPr>
              <a:t>queues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8153400" cy="3657600"/>
          </a:xfrm>
        </p:spPr>
        <p:txBody>
          <a:bodyPr/>
          <a:lstStyle/>
          <a:p>
            <a:r>
              <a:rPr lang="en-US" sz="2400" dirty="0"/>
              <a:t>Event-driven simulation: customers in a line</a:t>
            </a:r>
          </a:p>
          <a:p>
            <a:r>
              <a:rPr lang="en-US" sz="2400" dirty="0"/>
              <a:t>Collision detection: "next time of contact" for colliding bodies</a:t>
            </a:r>
          </a:p>
          <a:p>
            <a:r>
              <a:rPr lang="en-US" sz="2400" dirty="0"/>
              <a:t>Graph searching: </a:t>
            </a:r>
            <a:r>
              <a:rPr lang="en-US" sz="2400" dirty="0" err="1"/>
              <a:t>Dijkstra's</a:t>
            </a:r>
            <a:r>
              <a:rPr lang="en-US" sz="2400" dirty="0"/>
              <a:t> algorithm, Prim's algorithm </a:t>
            </a:r>
          </a:p>
          <a:p>
            <a:r>
              <a:rPr lang="en-US" sz="2400" dirty="0"/>
              <a:t>AI Path Planning: A* search </a:t>
            </a:r>
          </a:p>
          <a:p>
            <a:r>
              <a:rPr lang="en-US" sz="2400" dirty="0"/>
              <a:t>Statistics: maintain largest M values in a sequence </a:t>
            </a:r>
          </a:p>
          <a:p>
            <a:r>
              <a:rPr lang="en-US" sz="2400" dirty="0"/>
              <a:t>Operating systems: load balancing, interrupt handling </a:t>
            </a:r>
          </a:p>
          <a:p>
            <a:r>
              <a:rPr lang="en-US" sz="2400" dirty="0"/>
              <a:t>Discrete optimization: bin packing, scheduling </a:t>
            </a:r>
            <a:endParaRPr lang="en-US" sz="2400" dirty="0" smtClean="0"/>
          </a:p>
          <a:p>
            <a:r>
              <a:rPr lang="en-US" sz="2400" dirty="0" smtClean="0"/>
              <a:t>College: prioritizing assignments for multiple classes.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D0A59F-0B18-423F-A6F2-5852E47C34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51750" cy="1131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2587823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Surface simplification [Garland and </a:t>
            </a:r>
            <a:r>
              <a:rPr lang="en-US" sz="2200" dirty="0" err="1"/>
              <a:t>Heckbert</a:t>
            </a:r>
            <a:r>
              <a:rPr lang="en-US" sz="2200" dirty="0"/>
              <a:t> 1997]</a:t>
            </a:r>
          </a:p>
        </p:txBody>
      </p:sp>
    </p:spTree>
    <p:extLst>
      <p:ext uri="{BB962C8B-B14F-4D97-AF65-F5344CB8AC3E}">
        <p14:creationId xmlns:p14="http://schemas.microsoft.com/office/powerpoint/2010/main" val="381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sz="3200" b="1" dirty="0" err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java.util.PriorityQueue</a:t>
            </a:r>
            <a:r>
              <a:rPr lang="en-US" sz="3200" b="1" dirty="0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&lt;E&gt;</a:t>
            </a:r>
            <a:endParaRPr lang="en-US" sz="3200" b="1" dirty="0">
              <a:solidFill>
                <a:srgbClr val="800000"/>
              </a:solidFill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BB5B91-4775-4DA1-B202-5B0298A31A9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96333" y="1676400"/>
            <a:ext cx="8542867" cy="43858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>
              <a:spcBef>
                <a:spcPts val="45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interface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PriorityQueue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&lt;E&gt; {              </a:t>
            </a:r>
            <a:endParaRPr lang="en-US" b="1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add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 e)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//insert e.   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//remove/return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min elem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 </a:t>
            </a:r>
            <a:endParaRPr lang="en-US" dirty="0" smtClean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E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peek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//return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min elem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  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void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clear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{...}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//remove all </a:t>
            </a:r>
            <a:r>
              <a:rPr lang="en-US" dirty="0" err="1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elems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.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rgbClr val="008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contains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</a:t>
            </a:r>
            <a:endParaRPr lang="en-US" dirty="0">
              <a:solidFill>
                <a:srgbClr val="FF0000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boolean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remove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(E e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)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size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 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{...}</a:t>
            </a:r>
            <a:endParaRPr lang="en-US" dirty="0">
              <a:solidFill>
                <a:schemeClr val="tx1"/>
              </a:solidFill>
              <a:latin typeface="Consolas"/>
              <a:cs typeface="Consolas"/>
              <a:sym typeface="Courier New" charset="0"/>
            </a:endParaRP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 Iterator&lt;E&gt; </a:t>
            </a:r>
            <a:r>
              <a:rPr lang="en-US" b="1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iterator</a:t>
            </a: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()</a:t>
            </a:r>
          </a:p>
          <a:p>
            <a:pPr marL="39688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onsolas"/>
                <a:cs typeface="Consolas"/>
                <a:sym typeface="Courier New" charset="0"/>
              </a:rPr>
              <a:t>}</a:t>
            </a:r>
            <a:endParaRPr lang="en-US" dirty="0">
              <a:solidFill>
                <a:srgbClr val="008000"/>
              </a:solidFill>
              <a:latin typeface="Consolas"/>
              <a:cs typeface="Consolas"/>
              <a:sym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733" y="3556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8361</TotalTime>
  <Pages>0</Pages>
  <Words>1952</Words>
  <Characters>0</Characters>
  <Application>Microsoft Macintosh PowerPoint</Application>
  <PresentationFormat>On-screen Show (4:3)</PresentationFormat>
  <Lines>0</Lines>
  <Paragraphs>563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Calibri</vt:lpstr>
      <vt:lpstr>Cambria Math</vt:lpstr>
      <vt:lpstr>Consolas</vt:lpstr>
      <vt:lpstr>Courier</vt:lpstr>
      <vt:lpstr>Courier New</vt:lpstr>
      <vt:lpstr>Times New Roman</vt:lpstr>
      <vt:lpstr>Tw Cen MT</vt:lpstr>
      <vt:lpstr>Wingdings</vt:lpstr>
      <vt:lpstr>Wingdings 2</vt:lpstr>
      <vt:lpstr>ヒラギノ角ゴ ProN W3</vt:lpstr>
      <vt:lpstr>ヒラギノ角ゴ ProN W6</vt:lpstr>
      <vt:lpstr>Arial</vt:lpstr>
      <vt:lpstr>Median</vt:lpstr>
      <vt:lpstr>Heaps &amp; Priority Queues</vt:lpstr>
      <vt:lpstr>Announcements</vt:lpstr>
      <vt:lpstr>Abstract vs concrete data structures</vt:lpstr>
      <vt:lpstr>Concrete data structures</vt:lpstr>
      <vt:lpstr>Abstract data structures</vt:lpstr>
      <vt:lpstr>Abstract data structures</vt:lpstr>
      <vt:lpstr>Priority Queue</vt:lpstr>
      <vt:lpstr>Many uses of priority queues</vt:lpstr>
      <vt:lpstr>java.util.PriorityQueue&lt;E&gt;</vt:lpstr>
      <vt:lpstr>Priority queues as lists</vt:lpstr>
      <vt:lpstr>Heaps</vt:lpstr>
      <vt:lpstr>Completeness Property</vt:lpstr>
      <vt:lpstr>Completeness Property</vt:lpstr>
      <vt:lpstr>Order Property</vt:lpstr>
      <vt:lpstr>Heap Quiz</vt:lpstr>
      <vt:lpstr>Heaps</vt:lpstr>
      <vt:lpstr>add(e)</vt:lpstr>
      <vt:lpstr>poll()</vt:lpstr>
      <vt:lpstr>peek()</vt:lpstr>
      <vt:lpstr>Implementing Heaps</vt:lpstr>
      <vt:lpstr>Implementing Heaps</vt:lpstr>
      <vt:lpstr>Numbering the nodes</vt:lpstr>
      <vt:lpstr>Storing a heap in an array</vt:lpstr>
      <vt:lpstr>add()  --assuming there is space</vt:lpstr>
      <vt:lpstr>add(). Remember, heap is in b[0..n-1]</vt:lpstr>
      <vt:lpstr>poll(). Remember, heap is in b[0..n-1]</vt:lpstr>
      <vt:lpstr>poll()</vt:lpstr>
      <vt:lpstr>poll()</vt:lpstr>
      <vt:lpstr>peek(). Remember, heap is in b[0..n-1]</vt:lpstr>
      <vt:lpstr>Quiz 2: Let's try it!</vt:lpstr>
      <vt:lpstr>Quiz 2: Let's try it!</vt:lpstr>
      <vt:lpstr>HeapSort</vt:lpstr>
      <vt:lpstr>Priority queues as heaps</vt:lpstr>
      <vt:lpstr>java.util.PriorityQueue&lt;E&gt;</vt:lpstr>
      <vt:lpstr>What if the priority is independent from the value?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eleanor@cs.cornell.edu</cp:lastModifiedBy>
  <cp:revision>258</cp:revision>
  <cp:lastPrinted>2016-04-02T19:08:43Z</cp:lastPrinted>
  <dcterms:modified xsi:type="dcterms:W3CDTF">2018-03-22T15:22:50Z</dcterms:modified>
</cp:coreProperties>
</file>