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5A934D-C8AB-4DC7-8C6F-FD8D1DAF24D0}">
  <a:tblStyle styleId="{485A934D-C8AB-4DC7-8C6F-FD8D1DAF24D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81B9B5A-7CB3-46D6-954E-CC417E6A6437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74253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96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Parameter</a:t>
            </a:r>
            <a:r>
              <a:rPr lang="en-US" baseline="0" dirty="0" smtClean="0"/>
              <a:t> t</a:t>
            </a:r>
            <a:r>
              <a:rPr lang="en-US" dirty="0" smtClean="0"/>
              <a:t>ypes are optional,</a:t>
            </a:r>
            <a:r>
              <a:rPr lang="en-US" baseline="0" dirty="0" smtClean="0"/>
              <a:t> but often they should be included for readability.</a:t>
            </a:r>
          </a:p>
          <a:p>
            <a:r>
              <a:rPr lang="en-US" baseline="0" dirty="0" smtClean="0"/>
              <a:t>Parentheses are optional when there’s only one parameter.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5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the first one together.</a:t>
            </a:r>
            <a:r>
              <a:rPr lang="en-US" baseline="0" dirty="0" smtClean="0"/>
              <a:t> Have them figure out the rest. Show them the </a:t>
            </a:r>
            <a:r>
              <a:rPr lang="en-US" baseline="0" dirty="0" err="1" smtClean="0"/>
              <a:t>javadoc</a:t>
            </a:r>
            <a:r>
              <a:rPr lang="en-US" baseline="0" dirty="0" smtClean="0"/>
              <a:t> for these methods and the associated interfaces. Show </a:t>
            </a:r>
            <a:r>
              <a:rPr lang="en-US" baseline="0" dirty="0" err="1" smtClean="0"/>
              <a:t>java.util.function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2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them figure</a:t>
            </a:r>
            <a:r>
              <a:rPr lang="en-US" baseline="0" dirty="0" smtClean="0"/>
              <a:t> this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484450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5757013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/>
              <a:t>Recitation </a:t>
            </a:r>
            <a:r>
              <a:rPr lang="en" sz="4800" dirty="0" smtClean="0"/>
              <a:t>11</a:t>
            </a:r>
            <a:endParaRPr lang="en" sz="4800" dirty="0"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 smtClean="0"/>
              <a:t>Lambdas added to Java 8</a:t>
            </a:r>
            <a:endParaRPr lang="en" sz="3200" dirty="0"/>
          </a:p>
        </p:txBody>
      </p:sp>
      <p:pic>
        <p:nvPicPr>
          <p:cNvPr id="1026" name="Picture 2" descr="http://acsu.cornell.edu/img/logo_ACSU_short_transpar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4669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/** Remove any non-increasing elements. */</a:t>
            </a:r>
          </a:p>
          <a:p>
            <a:r>
              <a:rPr lang="en-US" dirty="0" smtClean="0"/>
              <a:t>public void filter(List&lt;List&lt;Integer&gt;&gt; lists)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lists.removeIf</a:t>
            </a:r>
            <a:r>
              <a:rPr lang="en-US" dirty="0" smtClean="0"/>
              <a:t>((List&lt;Integer&gt; list) -&gt; {</a:t>
            </a:r>
            <a:endParaRPr lang="en-US" dirty="0"/>
          </a:p>
          <a:p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 smtClean="0"/>
              <a:t>Integer.MIN_VALUE</a:t>
            </a:r>
            <a:r>
              <a:rPr lang="en-US" dirty="0" smtClean="0"/>
              <a:t>;</a:t>
            </a:r>
          </a:p>
          <a:p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 list) </a:t>
            </a:r>
            <a:r>
              <a:rPr lang="en-US" dirty="0" smtClean="0">
                <a:solidFill>
                  <a:schemeClr val="accent6"/>
                </a:solidFill>
              </a:rPr>
              <a:t>// Ignoring nulls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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			if (</a:t>
            </a:r>
            <a:r>
              <a:rPr lang="en-US" dirty="0" err="1" smtClean="0"/>
              <a:t>prev</a:t>
            </a:r>
            <a:r>
              <a:rPr lang="en-US" dirty="0" smtClean="0"/>
              <a:t> &gt; </a:t>
            </a:r>
            <a:r>
              <a:rPr lang="en-US" dirty="0" err="1" smtClean="0"/>
              <a:t>i</a:t>
            </a:r>
            <a:r>
              <a:rPr lang="en-US" dirty="0" smtClean="0"/>
              <a:t>) return </a:t>
            </a:r>
            <a:r>
              <a:rPr lang="en-US" dirty="0" smtClean="0"/>
              <a:t>true;</a:t>
            </a:r>
            <a:endParaRPr lang="en-US" dirty="0" smtClean="0"/>
          </a:p>
          <a:p>
            <a:r>
              <a:rPr lang="en-US" dirty="0" smtClean="0"/>
              <a:t>			else </a:t>
            </a:r>
            <a:r>
              <a:rPr lang="en-US" dirty="0" err="1" smtClean="0"/>
              <a:t>prev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 smtClean="0"/>
              <a:t>false;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});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Difference: Fields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00" y="1600201"/>
            <a:ext cx="8613201" cy="4967599"/>
          </a:xfrm>
        </p:spPr>
        <p:txBody>
          <a:bodyPr/>
          <a:lstStyle/>
          <a:p>
            <a:r>
              <a:rPr lang="en-US" dirty="0" smtClean="0"/>
              <a:t>Anonymous classes can have fields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/** Maps [3, </a:t>
            </a:r>
            <a:r>
              <a:rPr lang="en-US" dirty="0">
                <a:solidFill>
                  <a:schemeClr val="accent6"/>
                </a:solidFill>
              </a:rPr>
              <a:t>4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>
                <a:solidFill>
                  <a:schemeClr val="accent6"/>
                </a:solidFill>
              </a:rPr>
              <a:t>5</a:t>
            </a:r>
            <a:r>
              <a:rPr lang="en-US" dirty="0" smtClean="0">
                <a:solidFill>
                  <a:schemeClr val="accent6"/>
                </a:solidFill>
              </a:rPr>
              <a:t>] to [3, </a:t>
            </a:r>
            <a:r>
              <a:rPr lang="en-US" dirty="0">
                <a:solidFill>
                  <a:schemeClr val="accent6"/>
                </a:solidFill>
              </a:rPr>
              <a:t>7</a:t>
            </a:r>
            <a:r>
              <a:rPr lang="en-US" dirty="0" smtClean="0">
                <a:solidFill>
                  <a:schemeClr val="accent6"/>
                </a:solidFill>
              </a:rPr>
              <a:t>, 12] */</a:t>
            </a:r>
          </a:p>
          <a:p>
            <a:r>
              <a:rPr lang="en-US" dirty="0" smtClean="0"/>
              <a:t>public </a:t>
            </a:r>
            <a:r>
              <a:rPr lang="en-US" dirty="0" smtClean="0"/>
              <a:t>void </a:t>
            </a:r>
            <a:r>
              <a:rPr lang="en-US" dirty="0" err="1" smtClean="0"/>
              <a:t>sumPrev</a:t>
            </a:r>
            <a:r>
              <a:rPr lang="en-US" dirty="0" smtClean="0"/>
              <a:t>(List&lt;Integer</a:t>
            </a:r>
            <a:r>
              <a:rPr lang="en-US" dirty="0" smtClean="0"/>
              <a:t>&gt; </a:t>
            </a:r>
            <a:r>
              <a:rPr lang="en-US" dirty="0" err="1" smtClean="0"/>
              <a:t>ints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ints.replaceAll</a:t>
            </a:r>
            <a:r>
              <a:rPr lang="en-US" dirty="0" smtClean="0"/>
              <a:t>(new </a:t>
            </a:r>
            <a:r>
              <a:rPr lang="en-US" dirty="0" err="1" smtClean="0"/>
              <a:t>UnaryOperator</a:t>
            </a:r>
            <a:r>
              <a:rPr lang="en-US" dirty="0" smtClean="0"/>
              <a:t>&lt;Integer&gt;()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sum = 0;</a:t>
            </a:r>
          </a:p>
          <a:p>
            <a:r>
              <a:rPr lang="en-US" dirty="0" smtClean="0"/>
              <a:t>        public Integer apply(Integer </a:t>
            </a:r>
            <a:r>
              <a:rPr lang="en-US" dirty="0" err="1" smtClean="0"/>
              <a:t>i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     sum +=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     return sum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    });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823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Difference: this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4038600" cy="4967599"/>
          </a:xfrm>
        </p:spPr>
        <p:txBody>
          <a:bodyPr/>
          <a:lstStyle/>
          <a:p>
            <a:r>
              <a:rPr lang="en-US" dirty="0" smtClean="0"/>
              <a:t>class Foo {</a:t>
            </a:r>
          </a:p>
          <a:p>
            <a:r>
              <a:rPr lang="en-US" dirty="0" smtClean="0"/>
              <a:t>    void bar()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baz</a:t>
            </a:r>
            <a:r>
              <a:rPr lang="en-US" dirty="0" smtClean="0"/>
              <a:t>(new Anon() {</a:t>
            </a:r>
          </a:p>
          <a:p>
            <a:r>
              <a:rPr lang="en-US" dirty="0" smtClean="0"/>
              <a:t>            Object </a:t>
            </a:r>
            <a:r>
              <a:rPr lang="en-US" dirty="0" err="1" smtClean="0"/>
              <a:t>func</a:t>
            </a:r>
            <a:r>
              <a:rPr lang="en-US" dirty="0" smtClean="0"/>
              <a:t>() {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return this;</a:t>
            </a:r>
          </a:p>
          <a:p>
            <a:r>
              <a:rPr lang="en-US" dirty="0"/>
              <a:t> </a:t>
            </a:r>
            <a:r>
              <a:rPr lang="en-US" dirty="0" smtClean="0"/>
              <a:t>           }</a:t>
            </a:r>
          </a:p>
          <a:p>
            <a:r>
              <a:rPr lang="en-US" dirty="0"/>
              <a:t> </a:t>
            </a:r>
            <a:r>
              <a:rPr lang="en-US" dirty="0" smtClean="0"/>
              <a:t>       });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257800" y="1600201"/>
            <a:ext cx="4038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 smtClean="0"/>
              <a:t>class Foo {</a:t>
            </a:r>
          </a:p>
          <a:p>
            <a:r>
              <a:rPr lang="en-US" dirty="0" smtClean="0"/>
              <a:t>    void bar()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baz</a:t>
            </a:r>
            <a:r>
              <a:rPr lang="en-US" dirty="0" smtClean="0"/>
              <a:t>(() -&gt; this);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U-Turn Arrow 4"/>
          <p:cNvSpPr/>
          <p:nvPr/>
        </p:nvSpPr>
        <p:spPr>
          <a:xfrm rot="5400000" flipH="1">
            <a:off x="4019550" y="3067050"/>
            <a:ext cx="1104900" cy="457200"/>
          </a:xfrm>
          <a:prstGeom prst="uturnArrow">
            <a:avLst>
              <a:gd name="adj1" fmla="val 25000"/>
              <a:gd name="adj2" fmla="val 25000"/>
              <a:gd name="adj3" fmla="val 28279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flipH="1">
            <a:off x="7289132" y="1752600"/>
            <a:ext cx="864268" cy="838200"/>
          </a:xfrm>
          <a:prstGeom prst="bentArrow">
            <a:avLst>
              <a:gd name="adj1" fmla="val 16962"/>
              <a:gd name="adj2" fmla="val 20981"/>
              <a:gd name="adj3" fmla="val 25000"/>
              <a:gd name="adj4" fmla="val 633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0" y="4737916"/>
            <a:ext cx="3563814" cy="1032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Watch out!!!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845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TreeSet</a:t>
            </a:r>
            <a:r>
              <a:rPr lang="en-US" dirty="0" smtClean="0"/>
              <a:t>&lt;E&gt;()</a:t>
            </a:r>
          </a:p>
          <a:p>
            <a:r>
              <a:rPr lang="en-US" dirty="0"/>
              <a:t>	</a:t>
            </a:r>
            <a:r>
              <a:rPr lang="en-US" sz="2800" dirty="0" smtClean="0"/>
              <a:t>- uses </a:t>
            </a:r>
            <a:r>
              <a:rPr lang="en-US" sz="2800" dirty="0" err="1" smtClean="0"/>
              <a:t>compareTo</a:t>
            </a:r>
            <a:r>
              <a:rPr lang="en-US" sz="2800" dirty="0" smtClean="0"/>
              <a:t> built into the elements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what it you want to use a different order?</a:t>
            </a:r>
          </a:p>
          <a:p>
            <a:r>
              <a:rPr lang="en-US" dirty="0"/>
              <a:t>	</a:t>
            </a:r>
            <a:r>
              <a:rPr lang="en-US" sz="2800" dirty="0" smtClean="0"/>
              <a:t>- reverse order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 case insensitive</a:t>
            </a:r>
          </a:p>
          <a:p>
            <a:endParaRPr lang="en-US" dirty="0"/>
          </a:p>
          <a:p>
            <a:r>
              <a:rPr lang="en-US" dirty="0" err="1" smtClean="0"/>
              <a:t>TreeSet’s</a:t>
            </a:r>
            <a:r>
              <a:rPr lang="en-US" dirty="0" smtClean="0"/>
              <a:t> constructor can take a </a:t>
            </a:r>
            <a:r>
              <a:rPr lang="en-US" i="1" dirty="0" smtClean="0"/>
              <a:t>Comparator: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- new </a:t>
            </a:r>
            <a:r>
              <a:rPr lang="en-US" sz="2800" dirty="0" err="1" smtClean="0"/>
              <a:t>TreeSet</a:t>
            </a:r>
            <a:r>
              <a:rPr lang="en-US" sz="2800" dirty="0" smtClean="0"/>
              <a:t>&lt;K&gt;(</a:t>
            </a:r>
            <a:r>
              <a:rPr lang="en-US" sz="2800" dirty="0" err="1" smtClean="0"/>
              <a:t>Collections.reverseOrder</a:t>
            </a:r>
            <a:r>
              <a:rPr lang="en-US" sz="2800" dirty="0" smtClean="0"/>
              <a:t>())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81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Goal: sort non-negative integers modulo n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n = …; </a:t>
            </a:r>
            <a:r>
              <a:rPr lang="en-US" dirty="0" smtClean="0">
                <a:solidFill>
                  <a:schemeClr val="accent6"/>
                </a:solidFill>
              </a:rPr>
              <a:t>// &gt; 0</a:t>
            </a:r>
          </a:p>
          <a:p>
            <a:r>
              <a:rPr lang="en-US" dirty="0" smtClean="0"/>
              <a:t>… = new </a:t>
            </a:r>
            <a:r>
              <a:rPr lang="en-US" dirty="0" err="1" smtClean="0"/>
              <a:t>TreeSet</a:t>
            </a:r>
            <a:r>
              <a:rPr lang="en-US" dirty="0" smtClean="0"/>
              <a:t>&lt;Integer&gt;(</a:t>
            </a:r>
          </a:p>
          <a:p>
            <a:r>
              <a:rPr lang="en-US" dirty="0" smtClean="0"/>
              <a:t>    new Comparator&lt;Integer&gt;() {</a:t>
            </a:r>
          </a:p>
          <a:p>
            <a:r>
              <a:rPr lang="en-US" dirty="0" smtClean="0"/>
              <a:t>        public </a:t>
            </a:r>
            <a:r>
              <a:rPr lang="en-US" dirty="0" err="1" smtClean="0"/>
              <a:t>int</a:t>
            </a:r>
            <a:r>
              <a:rPr lang="en-US" dirty="0" smtClean="0"/>
              <a:t> compare(Integer x, Integer y) {</a:t>
            </a:r>
          </a:p>
          <a:p>
            <a:r>
              <a:rPr lang="en-US" dirty="0"/>
              <a:t>	</a:t>
            </a:r>
            <a:r>
              <a:rPr lang="en-US" dirty="0" smtClean="0"/>
              <a:t>	return x % n – y % n;</a:t>
            </a:r>
          </a:p>
          <a:p>
            <a:r>
              <a:rPr lang="en-US" dirty="0"/>
              <a:t> </a:t>
            </a:r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flipH="1">
            <a:off x="3242733" y="2590800"/>
            <a:ext cx="2590800" cy="1905000"/>
          </a:xfrm>
          <a:prstGeom prst="bentArrow">
            <a:avLst>
              <a:gd name="adj1" fmla="val 12097"/>
              <a:gd name="adj2" fmla="val 11593"/>
              <a:gd name="adj3" fmla="val 25000"/>
              <a:gd name="adj4" fmla="val 43750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0" y="2362200"/>
            <a:ext cx="2133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Can access variables that are assigned to exactly once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5105400" y="5356578"/>
            <a:ext cx="2858262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This is clunky!</a:t>
            </a:r>
          </a:p>
          <a:p>
            <a:pPr algn="ctr"/>
            <a:r>
              <a:rPr lang="en-US" sz="3200" dirty="0" smtClean="0"/>
              <a:t>Old Java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4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one abstract method to implement,</a:t>
            </a:r>
          </a:p>
          <a:p>
            <a:r>
              <a:rPr lang="en-US" dirty="0" smtClean="0"/>
              <a:t>so we can use a lambda!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n = …; </a:t>
            </a:r>
            <a:r>
              <a:rPr lang="en-US" dirty="0">
                <a:solidFill>
                  <a:schemeClr val="accent6"/>
                </a:solidFill>
              </a:rPr>
              <a:t>// &gt; 0</a:t>
            </a:r>
          </a:p>
          <a:p>
            <a:r>
              <a:rPr lang="en-US" dirty="0"/>
              <a:t>… = new </a:t>
            </a:r>
            <a:r>
              <a:rPr lang="en-US" dirty="0" err="1"/>
              <a:t>TreeSet</a:t>
            </a:r>
            <a:r>
              <a:rPr lang="en-US" dirty="0"/>
              <a:t>&lt;Integer</a:t>
            </a:r>
            <a:r>
              <a:rPr lang="en-US" dirty="0" smtClean="0"/>
              <a:t>&gt;(</a:t>
            </a:r>
          </a:p>
          <a:p>
            <a:r>
              <a:rPr lang="en-US" dirty="0"/>
              <a:t> </a:t>
            </a:r>
            <a:r>
              <a:rPr lang="en-US" dirty="0" smtClean="0"/>
              <a:t>   (            x</a:t>
            </a:r>
            <a:r>
              <a:rPr lang="en-US" dirty="0"/>
              <a:t>, </a:t>
            </a:r>
            <a:r>
              <a:rPr lang="en-US" dirty="0" smtClean="0"/>
              <a:t>            y</a:t>
            </a:r>
            <a:r>
              <a:rPr lang="en-US" dirty="0"/>
              <a:t>) </a:t>
            </a:r>
            <a:r>
              <a:rPr lang="en-US" dirty="0" smtClean="0"/>
              <a:t>-&gt; </a:t>
            </a:r>
            <a:r>
              <a:rPr lang="en-US" dirty="0"/>
              <a:t>x % n – y % </a:t>
            </a:r>
            <a:r>
              <a:rPr lang="en-US" dirty="0" smtClean="0"/>
              <a:t>n</a:t>
            </a:r>
            <a:endParaRPr lang="en-US" dirty="0"/>
          </a:p>
          <a:p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0" y="2362200"/>
            <a:ext cx="2133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Can still access variables that are assigned to exactly once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990600" y="4495800"/>
            <a:ext cx="3352800" cy="1295400"/>
            <a:chOff x="990600" y="4495800"/>
            <a:chExt cx="3352800" cy="1295400"/>
          </a:xfrm>
        </p:grpSpPr>
        <p:sp>
          <p:nvSpPr>
            <p:cNvPr id="5" name="Left Brace 4"/>
            <p:cNvSpPr/>
            <p:nvPr/>
          </p:nvSpPr>
          <p:spPr>
            <a:xfrm rot="16200000">
              <a:off x="2286000" y="3200400"/>
              <a:ext cx="762000" cy="3352800"/>
            </a:xfrm>
            <a:prstGeom prst="lef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64162" y="5267980"/>
              <a:ext cx="20056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parameters</a:t>
              </a:r>
              <a:endParaRPr lang="en-US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05424" y="4505980"/>
            <a:ext cx="1085554" cy="1285220"/>
            <a:chOff x="4105424" y="4505980"/>
            <a:chExt cx="1085554" cy="1285220"/>
          </a:xfrm>
        </p:grpSpPr>
        <p:sp>
          <p:nvSpPr>
            <p:cNvPr id="7" name="Left Brace 6"/>
            <p:cNvSpPr/>
            <p:nvPr/>
          </p:nvSpPr>
          <p:spPr>
            <a:xfrm rot="16200000">
              <a:off x="4267201" y="4734580"/>
              <a:ext cx="762000" cy="304799"/>
            </a:xfrm>
            <a:prstGeom prst="lef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05424" y="5267980"/>
              <a:ext cx="10855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arrow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53000" y="4495800"/>
            <a:ext cx="2362200" cy="1285220"/>
            <a:chOff x="4953000" y="4495800"/>
            <a:chExt cx="2362200" cy="1285220"/>
          </a:xfrm>
        </p:grpSpPr>
        <p:sp>
          <p:nvSpPr>
            <p:cNvPr id="9" name="Left Brace 8"/>
            <p:cNvSpPr/>
            <p:nvPr/>
          </p:nvSpPr>
          <p:spPr>
            <a:xfrm rot="16200000">
              <a:off x="5753100" y="3695700"/>
              <a:ext cx="762000" cy="2362200"/>
            </a:xfrm>
            <a:prstGeom prst="lef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1339" y="5257800"/>
              <a:ext cx="19255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expression</a:t>
              </a:r>
              <a:endParaRPr lang="en-US" sz="2800" dirty="0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15389" y="6019800"/>
            <a:ext cx="7960823" cy="497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Java takes care of turning this </a:t>
            </a:r>
            <a:r>
              <a:rPr lang="en-US" sz="2400" i="1" dirty="0" smtClean="0"/>
              <a:t>lambda</a:t>
            </a:r>
            <a:r>
              <a:rPr lang="en-US" sz="2400" dirty="0" smtClean="0"/>
              <a:t> into a </a:t>
            </a:r>
            <a:r>
              <a:rPr lang="en-US" sz="2400" i="1" dirty="0" smtClean="0"/>
              <a:t>Comparator</a:t>
            </a:r>
            <a:endParaRPr lang="en-US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1006098" y="3929762"/>
            <a:ext cx="13805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Integer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91204" y="3928734"/>
            <a:ext cx="13805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/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188996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057" y="1600201"/>
            <a:ext cx="8735887" cy="496759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/** Print out the lower-cased versions of the</a:t>
            </a:r>
          </a:p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* non-empty strings in </a:t>
            </a:r>
            <a:r>
              <a:rPr lang="en-US" dirty="0" err="1" smtClean="0">
                <a:solidFill>
                  <a:schemeClr val="accent6"/>
                </a:solidFill>
              </a:rPr>
              <a:t>strs</a:t>
            </a:r>
            <a:r>
              <a:rPr lang="en-US" dirty="0" smtClean="0">
                <a:solidFill>
                  <a:schemeClr val="accent6"/>
                </a:solidFill>
              </a:rPr>
              <a:t> in order of length. */</a:t>
            </a:r>
          </a:p>
          <a:p>
            <a:r>
              <a:rPr lang="en-US" dirty="0" smtClean="0"/>
              <a:t>public void practice(List&lt;String&gt; </a:t>
            </a:r>
            <a:r>
              <a:rPr lang="en-US" dirty="0" err="1" smtClean="0"/>
              <a:t>strs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</a:rPr>
              <a:t>// no loops!</a:t>
            </a:r>
          </a:p>
          <a:p>
            <a:r>
              <a:rPr lang="en-US" dirty="0"/>
              <a:t>	</a:t>
            </a:r>
            <a:r>
              <a:rPr lang="en-US" dirty="0" err="1" smtClean="0"/>
              <a:t>strs.removeIf</a:t>
            </a:r>
            <a:r>
              <a:rPr lang="en-US" dirty="0" smtClean="0"/>
              <a:t>(                                               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strs.replaceAll</a:t>
            </a:r>
            <a:r>
              <a:rPr lang="en-US" dirty="0" smtClean="0"/>
              <a:t>(                                             );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strs.sort</a:t>
            </a:r>
            <a:r>
              <a:rPr lang="en-US" dirty="0" smtClean="0"/>
              <a:t>(                                                       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strs.forEach</a:t>
            </a:r>
            <a:r>
              <a:rPr lang="en-US" dirty="0" smtClean="0"/>
              <a:t>(                                                 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057" y="1600201"/>
            <a:ext cx="8735887" cy="4967599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/** Print out the lower-cased versions of the</a:t>
            </a:r>
          </a:p>
          <a:p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* non-empty strings in </a:t>
            </a:r>
            <a:r>
              <a:rPr lang="en-US" dirty="0" err="1" smtClean="0">
                <a:solidFill>
                  <a:schemeClr val="accent6"/>
                </a:solidFill>
              </a:rPr>
              <a:t>strs</a:t>
            </a:r>
            <a:r>
              <a:rPr lang="en-US" dirty="0" smtClean="0">
                <a:solidFill>
                  <a:schemeClr val="accent6"/>
                </a:solidFill>
              </a:rPr>
              <a:t> in order of length. */</a:t>
            </a:r>
          </a:p>
          <a:p>
            <a:r>
              <a:rPr lang="en-US" dirty="0" smtClean="0"/>
              <a:t>public void practice(List&lt;String&gt; </a:t>
            </a:r>
            <a:r>
              <a:rPr lang="en-US" dirty="0" err="1" smtClean="0"/>
              <a:t>strs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</a:rPr>
              <a:t>// no loops!</a:t>
            </a:r>
          </a:p>
          <a:p>
            <a:r>
              <a:rPr lang="en-US" dirty="0"/>
              <a:t>	</a:t>
            </a:r>
            <a:r>
              <a:rPr lang="en-US" dirty="0" err="1" smtClean="0"/>
              <a:t>strs.removeIf</a:t>
            </a:r>
            <a:r>
              <a:rPr lang="en-US" dirty="0" smtClean="0"/>
              <a:t>(s -&gt; </a:t>
            </a:r>
            <a:r>
              <a:rPr lang="en-US" dirty="0" err="1" smtClean="0"/>
              <a:t>s.isEmpty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strs.replaceAll</a:t>
            </a:r>
            <a:r>
              <a:rPr lang="en-US" dirty="0" smtClean="0"/>
              <a:t>(s -&gt; </a:t>
            </a:r>
            <a:r>
              <a:rPr lang="en-US" dirty="0" err="1" smtClean="0"/>
              <a:t>s.toLowerCase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strs.sort</a:t>
            </a:r>
            <a:r>
              <a:rPr lang="en-US" dirty="0" smtClean="0"/>
              <a:t>((s1, s2) -&gt; s1.length() – s2.length());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strs.forEach</a:t>
            </a:r>
            <a:r>
              <a:rPr lang="en-US" dirty="0" smtClean="0"/>
              <a:t>(s </a:t>
            </a:r>
            <a:r>
              <a:rPr lang="en-US" dirty="0" smtClean="0"/>
              <a:t>-&gt; </a:t>
            </a:r>
            <a:r>
              <a:rPr lang="en-US" dirty="0" err="1" smtClean="0"/>
              <a:t>System.out.println</a:t>
            </a:r>
            <a:r>
              <a:rPr lang="en-US" dirty="0" smtClean="0"/>
              <a:t>(s));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Lambdas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/** Maps [a, b, c] to [a, a, b, b, c, c] */</a:t>
            </a:r>
          </a:p>
          <a:p>
            <a:r>
              <a:rPr lang="en-US" dirty="0" smtClean="0"/>
              <a:t>public &lt;T&gt; List&lt;T&gt; </a:t>
            </a:r>
            <a:r>
              <a:rPr lang="en-US" dirty="0" err="1" smtClean="0"/>
              <a:t>doubleList</a:t>
            </a:r>
            <a:r>
              <a:rPr lang="en-US" dirty="0" smtClean="0"/>
              <a:t>(List&lt;T&gt; list) {</a:t>
            </a:r>
          </a:p>
          <a:p>
            <a:r>
              <a:rPr lang="en-US" dirty="0"/>
              <a:t>	</a:t>
            </a:r>
            <a:r>
              <a:rPr lang="en-US" dirty="0" smtClean="0"/>
              <a:t>List&lt;T&gt; d = new </a:t>
            </a:r>
            <a:r>
              <a:rPr lang="en-US" dirty="0" err="1" smtClean="0"/>
              <a:t>ArrayList</a:t>
            </a:r>
            <a:r>
              <a:rPr lang="en-US" dirty="0" smtClean="0"/>
              <a:t>&lt;T&gt;();</a:t>
            </a:r>
          </a:p>
          <a:p>
            <a:r>
              <a:rPr lang="en-US" dirty="0"/>
              <a:t>	</a:t>
            </a:r>
            <a:r>
              <a:rPr lang="en-US" dirty="0" err="1" smtClean="0"/>
              <a:t>list.forEach</a:t>
            </a:r>
            <a:r>
              <a:rPr lang="en-US" dirty="0" smtClean="0"/>
              <a:t>(t -&gt; </a:t>
            </a:r>
            <a:r>
              <a:rPr lang="en-US" dirty="0" smtClean="0">
                <a:solidFill>
                  <a:schemeClr val="accent1"/>
                </a:solidFill>
              </a:rPr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d.add</a:t>
            </a:r>
            <a:r>
              <a:rPr lang="en-US" dirty="0" smtClean="0"/>
              <a:t>(t);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d.add</a:t>
            </a:r>
            <a:r>
              <a:rPr lang="en-US" dirty="0" smtClean="0"/>
              <a:t>(t);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r>
              <a:rPr lang="en-US" dirty="0" smtClean="0"/>
              <a:t>);</a:t>
            </a:r>
          </a:p>
          <a:p>
            <a:r>
              <a:rPr lang="en-US" dirty="0"/>
              <a:t>	</a:t>
            </a:r>
            <a:r>
              <a:rPr lang="en-US" dirty="0" smtClean="0"/>
              <a:t>return d;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991099" y="3124200"/>
            <a:ext cx="1900941" cy="1752600"/>
            <a:chOff x="4991099" y="2667000"/>
            <a:chExt cx="1900941" cy="1752600"/>
          </a:xfrm>
        </p:grpSpPr>
        <p:sp>
          <p:nvSpPr>
            <p:cNvPr id="5" name="Left Brace 4"/>
            <p:cNvSpPr/>
            <p:nvPr/>
          </p:nvSpPr>
          <p:spPr>
            <a:xfrm rot="10800000">
              <a:off x="4991099" y="2667000"/>
              <a:ext cx="762000" cy="1752600"/>
            </a:xfrm>
            <a:prstGeom prst="leftBrac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7400" y="3281690"/>
              <a:ext cx="10246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block</a:t>
              </a:r>
              <a:endParaRPr lang="en-US" sz="28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00200" y="3543300"/>
            <a:ext cx="3170091" cy="1620943"/>
            <a:chOff x="1600200" y="3543300"/>
            <a:chExt cx="3170091" cy="162094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206498" y="3543300"/>
              <a:ext cx="0" cy="11811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3" idx="1"/>
            </p:cNvCxnSpPr>
            <p:nvPr/>
          </p:nvCxnSpPr>
          <p:spPr>
            <a:xfrm>
              <a:off x="1600200" y="4724400"/>
              <a:ext cx="1905000" cy="17823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05200" y="4641023"/>
              <a:ext cx="1265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braces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305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Lambdas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377" y="1600201"/>
            <a:ext cx="8823246" cy="4967599"/>
          </a:xfrm>
        </p:spPr>
        <p:txBody>
          <a:bodyPr/>
          <a:lstStyle/>
          <a:p>
            <a:r>
              <a:rPr lang="en-US" dirty="0" smtClean="0"/>
              <a:t>List&lt;List&lt;Integer&gt;&gt; lists = …; </a:t>
            </a:r>
            <a:r>
              <a:rPr lang="en-US" dirty="0" smtClean="0">
                <a:solidFill>
                  <a:schemeClr val="accent6"/>
                </a:solidFill>
              </a:rPr>
              <a:t>// no nulls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// sort so that [1, 3] is before [2, 4, 5]</a:t>
            </a:r>
          </a:p>
          <a:p>
            <a:r>
              <a:rPr lang="en-US" dirty="0" err="1" smtClean="0"/>
              <a:t>lists.sort</a:t>
            </a:r>
            <a:r>
              <a:rPr lang="en-US" dirty="0" smtClean="0"/>
              <a:t>((List&lt;Integer&gt; left, List&lt;Integer&gt; right) -&gt; {</a:t>
            </a:r>
          </a:p>
          <a:p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left.size</a:t>
            </a:r>
            <a:r>
              <a:rPr lang="en-US" dirty="0" smtClean="0"/>
              <a:t>() &gt; </a:t>
            </a:r>
            <a:r>
              <a:rPr lang="en-US" dirty="0" err="1" smtClean="0"/>
              <a:t>right.size</a:t>
            </a:r>
            <a:r>
              <a:rPr lang="en-US" dirty="0" smtClean="0"/>
              <a:t>())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 </a:t>
            </a:r>
            <a:r>
              <a:rPr lang="en-US" dirty="0" err="1" smtClean="0">
                <a:solidFill>
                  <a:schemeClr val="accent1"/>
                </a:solidFill>
              </a:rPr>
              <a:t>left.size</a:t>
            </a:r>
            <a:r>
              <a:rPr lang="en-US" dirty="0" smtClean="0">
                <a:solidFill>
                  <a:schemeClr val="accent1"/>
                </a:solidFill>
              </a:rPr>
              <a:t>() – </a:t>
            </a:r>
            <a:r>
              <a:rPr lang="en-US" dirty="0" err="1" smtClean="0">
                <a:solidFill>
                  <a:schemeClr val="accent1"/>
                </a:solidFill>
              </a:rPr>
              <a:t>right.size</a:t>
            </a:r>
            <a:r>
              <a:rPr lang="en-US" dirty="0" smtClean="0">
                <a:solidFill>
                  <a:schemeClr val="accent1"/>
                </a:solidFill>
              </a:rPr>
              <a:t>();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; &lt; </a:t>
            </a:r>
            <a:r>
              <a:rPr lang="en-US" dirty="0" err="1" smtClean="0"/>
              <a:t>left.size</a:t>
            </a:r>
            <a:r>
              <a:rPr lang="en-US" dirty="0" smtClean="0"/>
              <a:t>();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left.get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&gt; </a:t>
            </a:r>
            <a:r>
              <a:rPr lang="en-US" dirty="0" err="1" smtClean="0"/>
              <a:t>right.get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1"/>
                </a:solidFill>
              </a:rPr>
              <a:t>return </a:t>
            </a:r>
            <a:r>
              <a:rPr lang="en-US" dirty="0" err="1" smtClean="0">
                <a:solidFill>
                  <a:schemeClr val="accent1"/>
                </a:solidFill>
              </a:rPr>
              <a:t>left.get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) – </a:t>
            </a:r>
            <a:r>
              <a:rPr lang="en-US" dirty="0" err="1" smtClean="0">
                <a:solidFill>
                  <a:schemeClr val="accent1"/>
                </a:solidFill>
              </a:rPr>
              <a:t>right.get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);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/>
              <a:t>	</a:t>
            </a:r>
            <a:r>
              <a:rPr lang="en-US" dirty="0" smtClean="0">
                <a:solidFill>
                  <a:schemeClr val="accent1"/>
                </a:solidFill>
              </a:rPr>
              <a:t>return </a:t>
            </a:r>
            <a:r>
              <a:rPr lang="en-US" dirty="0" err="1" smtClean="0">
                <a:solidFill>
                  <a:schemeClr val="accent1"/>
                </a:solidFill>
              </a:rPr>
              <a:t>left.size</a:t>
            </a:r>
            <a:r>
              <a:rPr lang="en-US" dirty="0" smtClean="0">
                <a:solidFill>
                  <a:schemeClr val="accent1"/>
                </a:solidFill>
              </a:rPr>
              <a:t>() – </a:t>
            </a:r>
            <a:r>
              <a:rPr lang="en-US" dirty="0" err="1" smtClean="0">
                <a:solidFill>
                  <a:schemeClr val="accent1"/>
                </a:solidFill>
              </a:rPr>
              <a:t>right.size</a:t>
            </a:r>
            <a:r>
              <a:rPr lang="en-US" dirty="0" smtClean="0">
                <a:solidFill>
                  <a:schemeClr val="accent1"/>
                </a:solidFill>
              </a:rPr>
              <a:t>();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});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86992" y="3398200"/>
            <a:ext cx="1920432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lambda’s block can return values!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16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/** Remove any non-increasing elements. */</a:t>
            </a:r>
          </a:p>
          <a:p>
            <a:r>
              <a:rPr lang="en-US" dirty="0"/>
              <a:t>public </a:t>
            </a:r>
            <a:r>
              <a:rPr lang="en-US" dirty="0" smtClean="0"/>
              <a:t>void </a:t>
            </a:r>
            <a:r>
              <a:rPr lang="en-US" dirty="0"/>
              <a:t>filter(List&lt;List&lt;Integer&gt;&gt; lists) {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35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479</Words>
  <Application>Microsoft Office PowerPoint</Application>
  <PresentationFormat>On-screen Show (4:3)</PresentationFormat>
  <Paragraphs>139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swiss</vt:lpstr>
      <vt:lpstr>Recitation 11</vt:lpstr>
      <vt:lpstr>Customizing Comparison</vt:lpstr>
      <vt:lpstr>Anonymous Inner Class</vt:lpstr>
      <vt:lpstr>Lambdas</vt:lpstr>
      <vt:lpstr>Try it Out</vt:lpstr>
      <vt:lpstr>Answer</vt:lpstr>
      <vt:lpstr>More Complex Lambdas</vt:lpstr>
      <vt:lpstr>More Complex Lambdas</vt:lpstr>
      <vt:lpstr>Try it Out</vt:lpstr>
      <vt:lpstr>Answer</vt:lpstr>
      <vt:lpstr>Difference: Fields</vt:lpstr>
      <vt:lpstr>Difference: this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10</dc:title>
  <dc:creator>Ross Tate</dc:creator>
  <cp:lastModifiedBy>Steven Lam</cp:lastModifiedBy>
  <cp:revision>90</cp:revision>
  <dcterms:modified xsi:type="dcterms:W3CDTF">2016-04-23T01:40:11Z</dcterms:modified>
</cp:coreProperties>
</file>